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9" r:id="rId2"/>
    <p:sldId id="263" r:id="rId3"/>
    <p:sldId id="418" r:id="rId4"/>
    <p:sldId id="392" r:id="rId5"/>
    <p:sldId id="393" r:id="rId6"/>
    <p:sldId id="394" r:id="rId7"/>
    <p:sldId id="395" r:id="rId8"/>
    <p:sldId id="265" r:id="rId9"/>
    <p:sldId id="397" r:id="rId10"/>
    <p:sldId id="398" r:id="rId11"/>
    <p:sldId id="267" r:id="rId12"/>
    <p:sldId id="282" r:id="rId13"/>
    <p:sldId id="269" r:id="rId14"/>
    <p:sldId id="270" r:id="rId15"/>
    <p:sldId id="401" r:id="rId16"/>
    <p:sldId id="402" r:id="rId17"/>
    <p:sldId id="403" r:id="rId18"/>
    <p:sldId id="289" r:id="rId19"/>
    <p:sldId id="404" r:id="rId20"/>
    <p:sldId id="268" r:id="rId21"/>
    <p:sldId id="405" r:id="rId22"/>
    <p:sldId id="406" r:id="rId23"/>
    <p:sldId id="407" r:id="rId24"/>
    <p:sldId id="408" r:id="rId25"/>
    <p:sldId id="409" r:id="rId26"/>
    <p:sldId id="410" r:id="rId27"/>
    <p:sldId id="411" r:id="rId28"/>
    <p:sldId id="412" r:id="rId29"/>
    <p:sldId id="413" r:id="rId30"/>
    <p:sldId id="292" r:id="rId31"/>
    <p:sldId id="414" r:id="rId32"/>
    <p:sldId id="415" r:id="rId33"/>
    <p:sldId id="283" r:id="rId34"/>
    <p:sldId id="294" r:id="rId35"/>
    <p:sldId id="416" r:id="rId36"/>
    <p:sldId id="41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00FF"/>
    <a:srgbClr val="FF9900"/>
    <a:srgbClr val="FFFFCC"/>
    <a:srgbClr val="66FFFF"/>
    <a:srgbClr val="FFFF66"/>
    <a:srgbClr val="00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660"/>
  </p:normalViewPr>
  <p:slideViewPr>
    <p:cSldViewPr>
      <p:cViewPr varScale="1">
        <p:scale>
          <a:sx n="68" d="100"/>
          <a:sy n="68" d="100"/>
        </p:scale>
        <p:origin x="12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1F457BE-9E2C-459B-920C-51924190FC5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EDD931FA-AB17-46D1-A345-F34B1F1A128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5060" name="Rectangle 4">
            <a:extLst>
              <a:ext uri="{FF2B5EF4-FFF2-40B4-BE49-F238E27FC236}">
                <a16:creationId xmlns:a16="http://schemas.microsoft.com/office/drawing/2014/main" id="{75AC1842-A8EE-4740-8420-F35335E8561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E5F03D9-FF89-45E6-9090-0DFC65C7842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42D1A4E7-8DC5-44B3-BCCA-36B542C98CE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E75A47B8-CA44-444D-94B0-85EAF9F2FBD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C4C8A1-4651-4202-BF89-B9D8778251C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DA9F880E-2C5D-4171-8667-71F3D5BD8C44}"/>
              </a:ext>
            </a:extLst>
          </p:cNvPr>
          <p:cNvSpPr>
            <a:spLocks noGrp="1" noChangeArrowheads="1"/>
          </p:cNvSpPr>
          <p:nvPr>
            <p:ph type="sldNum"/>
          </p:nvPr>
        </p:nvSpPr>
        <p:spPr>
          <a:ln/>
        </p:spPr>
        <p:txBody>
          <a:bodyPr/>
          <a:lstStyle/>
          <a:p>
            <a:fld id="{E6B2FA01-2E21-4305-9F8D-D1BEE42544E0}" type="slidenum">
              <a:rPr lang="en-US" altLang="en-US"/>
              <a:pPr/>
              <a:t>2</a:t>
            </a:fld>
            <a:endParaRPr lang="en-US" altLang="en-US"/>
          </a:p>
        </p:txBody>
      </p:sp>
      <p:sp>
        <p:nvSpPr>
          <p:cNvPr id="26625" name="Rectangle 1">
            <a:extLst>
              <a:ext uri="{FF2B5EF4-FFF2-40B4-BE49-F238E27FC236}">
                <a16:creationId xmlns:a16="http://schemas.microsoft.com/office/drawing/2014/main" id="{EB91E0DC-7FEC-4C1F-A24A-018220D6CA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E55035B6-88EA-411B-B98A-7788DB59992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7D83E806-39C6-44F9-9321-6A17FFB2EC1F}"/>
              </a:ext>
            </a:extLst>
          </p:cNvPr>
          <p:cNvSpPr>
            <a:spLocks noGrp="1" noChangeArrowheads="1"/>
          </p:cNvSpPr>
          <p:nvPr>
            <p:ph type="sldNum"/>
          </p:nvPr>
        </p:nvSpPr>
        <p:spPr>
          <a:ln/>
        </p:spPr>
        <p:txBody>
          <a:bodyPr/>
          <a:lstStyle/>
          <a:p>
            <a:fld id="{4BFB8A3E-DE36-4F7C-A2AC-D9899FADACA1}" type="slidenum">
              <a:rPr lang="en-US" altLang="en-US"/>
              <a:pPr/>
              <a:t>8</a:t>
            </a:fld>
            <a:endParaRPr lang="en-US" altLang="en-US"/>
          </a:p>
        </p:txBody>
      </p:sp>
      <p:sp>
        <p:nvSpPr>
          <p:cNvPr id="28673" name="Rectangle 1">
            <a:extLst>
              <a:ext uri="{FF2B5EF4-FFF2-40B4-BE49-F238E27FC236}">
                <a16:creationId xmlns:a16="http://schemas.microsoft.com/office/drawing/2014/main" id="{649597E6-CADC-490B-8E57-5D5DBD7766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A71F8376-22EC-44AE-9253-A4A0F8F5F67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43288C5D-B6BE-4336-AF5E-0D152A03490F}"/>
              </a:ext>
            </a:extLst>
          </p:cNvPr>
          <p:cNvSpPr>
            <a:spLocks noGrp="1" noChangeArrowheads="1"/>
          </p:cNvSpPr>
          <p:nvPr>
            <p:ph type="sldNum"/>
          </p:nvPr>
        </p:nvSpPr>
        <p:spPr>
          <a:ln/>
        </p:spPr>
        <p:txBody>
          <a:bodyPr/>
          <a:lstStyle/>
          <a:p>
            <a:fld id="{B2144284-D727-4F13-9C63-6FB5586EC009}" type="slidenum">
              <a:rPr lang="en-US" altLang="en-US"/>
              <a:pPr/>
              <a:t>10</a:t>
            </a:fld>
            <a:endParaRPr lang="en-US" altLang="en-US"/>
          </a:p>
        </p:txBody>
      </p:sp>
      <p:sp>
        <p:nvSpPr>
          <p:cNvPr id="29697" name="Rectangle 1">
            <a:extLst>
              <a:ext uri="{FF2B5EF4-FFF2-40B4-BE49-F238E27FC236}">
                <a16:creationId xmlns:a16="http://schemas.microsoft.com/office/drawing/2014/main" id="{A5A7C2BB-2D4F-462F-9CE4-F7EF8405EF0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724CBEE1-9C48-4D24-A758-2EBACAD5C22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1FB7F467-D85F-4B87-BC23-8FFC939204E5}"/>
              </a:ext>
            </a:extLst>
          </p:cNvPr>
          <p:cNvSpPr>
            <a:spLocks noGrp="1" noChangeArrowheads="1"/>
          </p:cNvSpPr>
          <p:nvPr>
            <p:ph type="sldNum"/>
          </p:nvPr>
        </p:nvSpPr>
        <p:spPr>
          <a:ln/>
        </p:spPr>
        <p:txBody>
          <a:bodyPr/>
          <a:lstStyle/>
          <a:p>
            <a:fld id="{5D65570B-03E8-4EA1-9E16-ACC6B4E96AF0}" type="slidenum">
              <a:rPr lang="en-US" altLang="en-US"/>
              <a:pPr/>
              <a:t>11</a:t>
            </a:fld>
            <a:endParaRPr lang="en-US" altLang="en-US"/>
          </a:p>
        </p:txBody>
      </p:sp>
      <p:sp>
        <p:nvSpPr>
          <p:cNvPr id="30721" name="Rectangle 1">
            <a:extLst>
              <a:ext uri="{FF2B5EF4-FFF2-40B4-BE49-F238E27FC236}">
                <a16:creationId xmlns:a16="http://schemas.microsoft.com/office/drawing/2014/main" id="{B62CB148-2C21-4586-BA47-CAE6B37BEF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5B1A2512-0B72-47C5-8D6F-64175A0D58C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D2A77789-15FC-4A63-85D5-D2824021B99D}"/>
              </a:ext>
            </a:extLst>
          </p:cNvPr>
          <p:cNvSpPr>
            <a:spLocks noGrp="1" noChangeArrowheads="1"/>
          </p:cNvSpPr>
          <p:nvPr>
            <p:ph type="sldNum"/>
          </p:nvPr>
        </p:nvSpPr>
        <p:spPr>
          <a:ln/>
        </p:spPr>
        <p:txBody>
          <a:bodyPr/>
          <a:lstStyle/>
          <a:p>
            <a:fld id="{E9E02066-8164-4FA2-8283-A954A5825941}" type="slidenum">
              <a:rPr lang="en-US" altLang="en-US"/>
              <a:pPr/>
              <a:t>13</a:t>
            </a:fld>
            <a:endParaRPr lang="en-US" altLang="en-US"/>
          </a:p>
        </p:txBody>
      </p:sp>
      <p:sp>
        <p:nvSpPr>
          <p:cNvPr id="32769" name="Rectangle 1">
            <a:extLst>
              <a:ext uri="{FF2B5EF4-FFF2-40B4-BE49-F238E27FC236}">
                <a16:creationId xmlns:a16="http://schemas.microsoft.com/office/drawing/2014/main" id="{014C85E2-6816-481C-A4E1-9BC8C014107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0F6662E3-0BC4-40BE-B8A3-EFFD4D6AAC5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EF2010DB-76BC-4AE5-AAC7-DCF40B02D429}"/>
              </a:ext>
            </a:extLst>
          </p:cNvPr>
          <p:cNvSpPr>
            <a:spLocks noGrp="1" noChangeArrowheads="1"/>
          </p:cNvSpPr>
          <p:nvPr>
            <p:ph type="sldNum"/>
          </p:nvPr>
        </p:nvSpPr>
        <p:spPr>
          <a:ln/>
        </p:spPr>
        <p:txBody>
          <a:bodyPr/>
          <a:lstStyle/>
          <a:p>
            <a:fld id="{6D8E591A-716B-4041-B4A3-F747BD5FF83B}" type="slidenum">
              <a:rPr lang="en-US" altLang="en-US"/>
              <a:pPr/>
              <a:t>14</a:t>
            </a:fld>
            <a:endParaRPr lang="en-US" altLang="en-US"/>
          </a:p>
        </p:txBody>
      </p:sp>
      <p:sp>
        <p:nvSpPr>
          <p:cNvPr id="33793" name="Rectangle 1">
            <a:extLst>
              <a:ext uri="{FF2B5EF4-FFF2-40B4-BE49-F238E27FC236}">
                <a16:creationId xmlns:a16="http://schemas.microsoft.com/office/drawing/2014/main" id="{EFE6BB95-9B0B-4AD7-A482-365927B0A67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04B4D6BD-F401-44AF-9D27-50D8385EA00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5EE3DEF-3268-4BBA-ABD0-5527D5A928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E3C0ED-C972-4685-8A7D-C006254E37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6A4072-45D2-4F8F-ABC5-E316503404E8}"/>
              </a:ext>
            </a:extLst>
          </p:cNvPr>
          <p:cNvSpPr>
            <a:spLocks noGrp="1" noChangeArrowheads="1"/>
          </p:cNvSpPr>
          <p:nvPr>
            <p:ph type="sldNum" sz="quarter" idx="12"/>
          </p:nvPr>
        </p:nvSpPr>
        <p:spPr>
          <a:ln/>
        </p:spPr>
        <p:txBody>
          <a:bodyPr/>
          <a:lstStyle>
            <a:lvl1pPr>
              <a:defRPr/>
            </a:lvl1pPr>
          </a:lstStyle>
          <a:p>
            <a:fld id="{242AC668-B853-45AE-8323-951FCD9392FF}" type="slidenum">
              <a:rPr lang="en-US" altLang="en-US"/>
              <a:pPr/>
              <a:t>‹#›</a:t>
            </a:fld>
            <a:endParaRPr lang="en-US" altLang="en-US"/>
          </a:p>
        </p:txBody>
      </p:sp>
    </p:spTree>
    <p:extLst>
      <p:ext uri="{BB962C8B-B14F-4D97-AF65-F5344CB8AC3E}">
        <p14:creationId xmlns:p14="http://schemas.microsoft.com/office/powerpoint/2010/main" val="199784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4E54D0-74BD-48CD-89C8-B3EE37B3FC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96C786-D0FD-4FE6-A85D-C773552D9F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00499F-1CE4-448E-A2B2-0CC0DCCA3577}"/>
              </a:ext>
            </a:extLst>
          </p:cNvPr>
          <p:cNvSpPr>
            <a:spLocks noGrp="1" noChangeArrowheads="1"/>
          </p:cNvSpPr>
          <p:nvPr>
            <p:ph type="sldNum" sz="quarter" idx="12"/>
          </p:nvPr>
        </p:nvSpPr>
        <p:spPr>
          <a:ln/>
        </p:spPr>
        <p:txBody>
          <a:bodyPr/>
          <a:lstStyle>
            <a:lvl1pPr>
              <a:defRPr/>
            </a:lvl1pPr>
          </a:lstStyle>
          <a:p>
            <a:fld id="{8A7DF34D-5EBD-4253-B2B3-803E4FF5FED6}" type="slidenum">
              <a:rPr lang="en-US" altLang="en-US"/>
              <a:pPr/>
              <a:t>‹#›</a:t>
            </a:fld>
            <a:endParaRPr lang="en-US" altLang="en-US"/>
          </a:p>
        </p:txBody>
      </p:sp>
    </p:spTree>
    <p:extLst>
      <p:ext uri="{BB962C8B-B14F-4D97-AF65-F5344CB8AC3E}">
        <p14:creationId xmlns:p14="http://schemas.microsoft.com/office/powerpoint/2010/main" val="425758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49701C-B5A7-4CB4-B4C5-AF98B73934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8D22DB-D351-44EF-88A4-3C3F2EF710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B37B1C-6957-41BF-A909-9813C7FC8C34}"/>
              </a:ext>
            </a:extLst>
          </p:cNvPr>
          <p:cNvSpPr>
            <a:spLocks noGrp="1" noChangeArrowheads="1"/>
          </p:cNvSpPr>
          <p:nvPr>
            <p:ph type="sldNum" sz="quarter" idx="12"/>
          </p:nvPr>
        </p:nvSpPr>
        <p:spPr>
          <a:ln/>
        </p:spPr>
        <p:txBody>
          <a:bodyPr/>
          <a:lstStyle>
            <a:lvl1pPr>
              <a:defRPr/>
            </a:lvl1pPr>
          </a:lstStyle>
          <a:p>
            <a:fld id="{211A2458-0157-433C-8163-D45AF3D691CF}" type="slidenum">
              <a:rPr lang="en-US" altLang="en-US"/>
              <a:pPr/>
              <a:t>‹#›</a:t>
            </a:fld>
            <a:endParaRPr lang="en-US" altLang="en-US"/>
          </a:p>
        </p:txBody>
      </p:sp>
    </p:spTree>
    <p:extLst>
      <p:ext uri="{BB962C8B-B14F-4D97-AF65-F5344CB8AC3E}">
        <p14:creationId xmlns:p14="http://schemas.microsoft.com/office/powerpoint/2010/main" val="10273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88CF2F-3593-434F-8168-6A0FF57425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D28D10-DD08-4014-A00D-E779A7A15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CEBC7C-83E5-4AB9-BF02-AEFC6C9B9EE8}"/>
              </a:ext>
            </a:extLst>
          </p:cNvPr>
          <p:cNvSpPr>
            <a:spLocks noGrp="1" noChangeArrowheads="1"/>
          </p:cNvSpPr>
          <p:nvPr>
            <p:ph type="sldNum" sz="quarter" idx="12"/>
          </p:nvPr>
        </p:nvSpPr>
        <p:spPr>
          <a:ln/>
        </p:spPr>
        <p:txBody>
          <a:bodyPr/>
          <a:lstStyle>
            <a:lvl1pPr>
              <a:defRPr/>
            </a:lvl1pPr>
          </a:lstStyle>
          <a:p>
            <a:fld id="{6D24FA28-1C8B-456A-9ED9-6E8C1BCE93DB}" type="slidenum">
              <a:rPr lang="en-US" altLang="en-US"/>
              <a:pPr/>
              <a:t>‹#›</a:t>
            </a:fld>
            <a:endParaRPr lang="en-US" altLang="en-US"/>
          </a:p>
        </p:txBody>
      </p:sp>
    </p:spTree>
    <p:extLst>
      <p:ext uri="{BB962C8B-B14F-4D97-AF65-F5344CB8AC3E}">
        <p14:creationId xmlns:p14="http://schemas.microsoft.com/office/powerpoint/2010/main" val="1988863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1C5BD0E-B659-45D5-B6DC-D94ACA0881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8851CFF-746A-47FD-BF6E-31181ECE7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50829F4-0C5B-425B-87A5-882ABBFB5718}"/>
              </a:ext>
            </a:extLst>
          </p:cNvPr>
          <p:cNvSpPr>
            <a:spLocks noGrp="1" noChangeArrowheads="1"/>
          </p:cNvSpPr>
          <p:nvPr>
            <p:ph type="sldNum" sz="quarter" idx="12"/>
          </p:nvPr>
        </p:nvSpPr>
        <p:spPr>
          <a:ln/>
        </p:spPr>
        <p:txBody>
          <a:bodyPr/>
          <a:lstStyle>
            <a:lvl1pPr>
              <a:defRPr/>
            </a:lvl1pPr>
          </a:lstStyle>
          <a:p>
            <a:fld id="{AC235C66-5E1E-4BA7-A7F4-BBE7B3FCCC98}" type="slidenum">
              <a:rPr lang="en-US" altLang="en-US"/>
              <a:pPr/>
              <a:t>‹#›</a:t>
            </a:fld>
            <a:endParaRPr lang="en-US" altLang="en-US"/>
          </a:p>
        </p:txBody>
      </p:sp>
    </p:spTree>
    <p:extLst>
      <p:ext uri="{BB962C8B-B14F-4D97-AF65-F5344CB8AC3E}">
        <p14:creationId xmlns:p14="http://schemas.microsoft.com/office/powerpoint/2010/main" val="136185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553D-C29E-4EF1-9D2D-3DD1DE0E9105}"/>
              </a:ext>
            </a:extLst>
          </p:cNvPr>
          <p:cNvSpPr>
            <a:spLocks noGrp="1"/>
          </p:cNvSpPr>
          <p:nvPr>
            <p:ph type="title"/>
          </p:nvPr>
        </p:nvSpPr>
        <p:spPr>
          <a:xfrm>
            <a:off x="457200" y="128588"/>
            <a:ext cx="8220075" cy="1431925"/>
          </a:xfrm>
        </p:spPr>
        <p:txBody>
          <a:bodyPr/>
          <a:lstStyle/>
          <a:p>
            <a:r>
              <a:rPr lang="en-US"/>
              <a:t>Click to edit Master title style</a:t>
            </a:r>
          </a:p>
        </p:txBody>
      </p:sp>
      <p:sp>
        <p:nvSpPr>
          <p:cNvPr id="3" name="Date Placeholder 2">
            <a:extLst>
              <a:ext uri="{FF2B5EF4-FFF2-40B4-BE49-F238E27FC236}">
                <a16:creationId xmlns:a16="http://schemas.microsoft.com/office/drawing/2014/main" id="{9BF46D3D-909D-4E16-A2BE-B07C847C2D2E}"/>
              </a:ext>
            </a:extLst>
          </p:cNvPr>
          <p:cNvSpPr>
            <a:spLocks noGrp="1"/>
          </p:cNvSpPr>
          <p:nvPr>
            <p:ph type="dt" idx="10"/>
          </p:nvPr>
        </p:nvSpPr>
        <p:spPr>
          <a:xfrm>
            <a:off x="457200" y="6245225"/>
            <a:ext cx="2124075" cy="466725"/>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0FED134-53F3-4558-B342-D5EE62A826ED}"/>
              </a:ext>
            </a:extLst>
          </p:cNvPr>
          <p:cNvSpPr>
            <a:spLocks noGrp="1"/>
          </p:cNvSpPr>
          <p:nvPr>
            <p:ph type="ftr" idx="11"/>
          </p:nvPr>
        </p:nvSpPr>
        <p:spPr>
          <a:xfrm>
            <a:off x="3124200" y="6245225"/>
            <a:ext cx="2886075" cy="466725"/>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F001FFC-0A4A-4EBD-AFF0-55A7CFBB846A}"/>
              </a:ext>
            </a:extLst>
          </p:cNvPr>
          <p:cNvSpPr>
            <a:spLocks noGrp="1"/>
          </p:cNvSpPr>
          <p:nvPr>
            <p:ph type="sldNum" idx="12"/>
          </p:nvPr>
        </p:nvSpPr>
        <p:spPr>
          <a:xfrm>
            <a:off x="6553200" y="6245225"/>
            <a:ext cx="2124075" cy="466725"/>
          </a:xfrm>
        </p:spPr>
        <p:txBody>
          <a:bodyPr/>
          <a:lstStyle>
            <a:lvl1pPr>
              <a:defRPr/>
            </a:lvl1pPr>
          </a:lstStyle>
          <a:p>
            <a:fld id="{C432E0C7-0F94-4912-A7EF-1E0BA3D8CD23}" type="slidenum">
              <a:rPr lang="en-US" altLang="en-US"/>
              <a:pPr/>
              <a:t>‹#›</a:t>
            </a:fld>
            <a:endParaRPr lang="en-US" altLang="en-US"/>
          </a:p>
        </p:txBody>
      </p:sp>
    </p:spTree>
    <p:extLst>
      <p:ext uri="{BB962C8B-B14F-4D97-AF65-F5344CB8AC3E}">
        <p14:creationId xmlns:p14="http://schemas.microsoft.com/office/powerpoint/2010/main" val="427071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lstStyle/>
          <a:p>
            <a:endParaRPr/>
          </a:p>
        </p:txBody>
      </p:sp>
      <p:sp>
        <p:nvSpPr>
          <p:cNvPr id="5"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256709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5CACBD-88E4-4236-9D91-DDE08D25BC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EFE212-4911-45F0-B7D7-5599D2DC69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312CE8-55FB-43F7-90B9-55BBFB32EAAC}"/>
              </a:ext>
            </a:extLst>
          </p:cNvPr>
          <p:cNvSpPr>
            <a:spLocks noGrp="1" noChangeArrowheads="1"/>
          </p:cNvSpPr>
          <p:nvPr>
            <p:ph type="sldNum" sz="quarter" idx="12"/>
          </p:nvPr>
        </p:nvSpPr>
        <p:spPr>
          <a:ln/>
        </p:spPr>
        <p:txBody>
          <a:bodyPr/>
          <a:lstStyle>
            <a:lvl1pPr>
              <a:defRPr/>
            </a:lvl1pPr>
          </a:lstStyle>
          <a:p>
            <a:fld id="{B5F09D7F-EFFB-4496-B6F4-DF1E6B34873C}" type="slidenum">
              <a:rPr lang="en-US" altLang="en-US"/>
              <a:pPr/>
              <a:t>‹#›</a:t>
            </a:fld>
            <a:endParaRPr lang="en-US" altLang="en-US"/>
          </a:p>
        </p:txBody>
      </p:sp>
    </p:spTree>
    <p:extLst>
      <p:ext uri="{BB962C8B-B14F-4D97-AF65-F5344CB8AC3E}">
        <p14:creationId xmlns:p14="http://schemas.microsoft.com/office/powerpoint/2010/main" val="244445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38B325-25FB-49A8-A955-055CBE81DF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6F40BE-5AC1-442D-AEE3-5B4E541E67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54A642-C3AC-4704-8082-D39A73FF1AEC}"/>
              </a:ext>
            </a:extLst>
          </p:cNvPr>
          <p:cNvSpPr>
            <a:spLocks noGrp="1" noChangeArrowheads="1"/>
          </p:cNvSpPr>
          <p:nvPr>
            <p:ph type="sldNum" sz="quarter" idx="12"/>
          </p:nvPr>
        </p:nvSpPr>
        <p:spPr>
          <a:ln/>
        </p:spPr>
        <p:txBody>
          <a:bodyPr/>
          <a:lstStyle>
            <a:lvl1pPr>
              <a:defRPr/>
            </a:lvl1pPr>
          </a:lstStyle>
          <a:p>
            <a:fld id="{3BEA851C-A56F-4829-9BC4-494E46F94A72}" type="slidenum">
              <a:rPr lang="en-US" altLang="en-US"/>
              <a:pPr/>
              <a:t>‹#›</a:t>
            </a:fld>
            <a:endParaRPr lang="en-US" altLang="en-US"/>
          </a:p>
        </p:txBody>
      </p:sp>
    </p:spTree>
    <p:extLst>
      <p:ext uri="{BB962C8B-B14F-4D97-AF65-F5344CB8AC3E}">
        <p14:creationId xmlns:p14="http://schemas.microsoft.com/office/powerpoint/2010/main" val="171881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49A9C0-C230-4197-80C0-13070577B1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B40EFA-146C-451A-90BB-99FD31F5F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B056C2-0D75-4A04-AF47-FC50FF726CA0}"/>
              </a:ext>
            </a:extLst>
          </p:cNvPr>
          <p:cNvSpPr>
            <a:spLocks noGrp="1" noChangeArrowheads="1"/>
          </p:cNvSpPr>
          <p:nvPr>
            <p:ph type="sldNum" sz="quarter" idx="12"/>
          </p:nvPr>
        </p:nvSpPr>
        <p:spPr>
          <a:ln/>
        </p:spPr>
        <p:txBody>
          <a:bodyPr/>
          <a:lstStyle>
            <a:lvl1pPr>
              <a:defRPr/>
            </a:lvl1pPr>
          </a:lstStyle>
          <a:p>
            <a:fld id="{B84CC4E9-6F91-4BA2-BC3E-847A2F3E7C5E}" type="slidenum">
              <a:rPr lang="en-US" altLang="en-US"/>
              <a:pPr/>
              <a:t>‹#›</a:t>
            </a:fld>
            <a:endParaRPr lang="en-US" altLang="en-US"/>
          </a:p>
        </p:txBody>
      </p:sp>
    </p:spTree>
    <p:extLst>
      <p:ext uri="{BB962C8B-B14F-4D97-AF65-F5344CB8AC3E}">
        <p14:creationId xmlns:p14="http://schemas.microsoft.com/office/powerpoint/2010/main" val="190779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AF3B5E-8D4B-4224-A6A2-3BB3315BF7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DB12BE-DF7E-4BE2-B4B5-AFAF566F09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9A9EB9-5D5F-4BDF-A448-360C236E293A}"/>
              </a:ext>
            </a:extLst>
          </p:cNvPr>
          <p:cNvSpPr>
            <a:spLocks noGrp="1" noChangeArrowheads="1"/>
          </p:cNvSpPr>
          <p:nvPr>
            <p:ph type="sldNum" sz="quarter" idx="12"/>
          </p:nvPr>
        </p:nvSpPr>
        <p:spPr>
          <a:ln/>
        </p:spPr>
        <p:txBody>
          <a:bodyPr/>
          <a:lstStyle>
            <a:lvl1pPr>
              <a:defRPr/>
            </a:lvl1pPr>
          </a:lstStyle>
          <a:p>
            <a:fld id="{459FA0D6-30A9-4F1C-B354-EE5D5FBE6452}" type="slidenum">
              <a:rPr lang="en-US" altLang="en-US"/>
              <a:pPr/>
              <a:t>‹#›</a:t>
            </a:fld>
            <a:endParaRPr lang="en-US" altLang="en-US"/>
          </a:p>
        </p:txBody>
      </p:sp>
    </p:spTree>
    <p:extLst>
      <p:ext uri="{BB962C8B-B14F-4D97-AF65-F5344CB8AC3E}">
        <p14:creationId xmlns:p14="http://schemas.microsoft.com/office/powerpoint/2010/main" val="37034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B4FF57-FAB7-4445-A4C4-4616A8A5846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7EFD410-1B97-47CC-A86C-A0E1256FDC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D700AA-2488-4730-B84B-BC4DBF2459DA}"/>
              </a:ext>
            </a:extLst>
          </p:cNvPr>
          <p:cNvSpPr>
            <a:spLocks noGrp="1" noChangeArrowheads="1"/>
          </p:cNvSpPr>
          <p:nvPr>
            <p:ph type="sldNum" sz="quarter" idx="12"/>
          </p:nvPr>
        </p:nvSpPr>
        <p:spPr>
          <a:ln/>
        </p:spPr>
        <p:txBody>
          <a:bodyPr/>
          <a:lstStyle>
            <a:lvl1pPr>
              <a:defRPr/>
            </a:lvl1pPr>
          </a:lstStyle>
          <a:p>
            <a:fld id="{4A7CAFF3-5E73-46A1-9D83-5ED958717592}" type="slidenum">
              <a:rPr lang="en-US" altLang="en-US"/>
              <a:pPr/>
              <a:t>‹#›</a:t>
            </a:fld>
            <a:endParaRPr lang="en-US" altLang="en-US"/>
          </a:p>
        </p:txBody>
      </p:sp>
    </p:spTree>
    <p:extLst>
      <p:ext uri="{BB962C8B-B14F-4D97-AF65-F5344CB8AC3E}">
        <p14:creationId xmlns:p14="http://schemas.microsoft.com/office/powerpoint/2010/main" val="223933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28900D3-B177-4296-A1F8-6A6874032B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F764E3-F871-4554-90F7-22413825EF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A5B905B-D4FC-4562-A161-19EE01EF4B51}"/>
              </a:ext>
            </a:extLst>
          </p:cNvPr>
          <p:cNvSpPr>
            <a:spLocks noGrp="1" noChangeArrowheads="1"/>
          </p:cNvSpPr>
          <p:nvPr>
            <p:ph type="sldNum" sz="quarter" idx="12"/>
          </p:nvPr>
        </p:nvSpPr>
        <p:spPr>
          <a:ln/>
        </p:spPr>
        <p:txBody>
          <a:bodyPr/>
          <a:lstStyle>
            <a:lvl1pPr>
              <a:defRPr/>
            </a:lvl1pPr>
          </a:lstStyle>
          <a:p>
            <a:fld id="{E1FC98C1-B433-4EB3-9ACC-0490528DA5AA}" type="slidenum">
              <a:rPr lang="en-US" altLang="en-US"/>
              <a:pPr/>
              <a:t>‹#›</a:t>
            </a:fld>
            <a:endParaRPr lang="en-US" altLang="en-US"/>
          </a:p>
        </p:txBody>
      </p:sp>
    </p:spTree>
    <p:extLst>
      <p:ext uri="{BB962C8B-B14F-4D97-AF65-F5344CB8AC3E}">
        <p14:creationId xmlns:p14="http://schemas.microsoft.com/office/powerpoint/2010/main" val="60980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6F694B-FADB-49CE-B175-F53F7D7B95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58AE83-5282-4AC3-AE7B-CB9E6EDD50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2EBE22-5762-4694-9096-9CBDD6D7A2BF}"/>
              </a:ext>
            </a:extLst>
          </p:cNvPr>
          <p:cNvSpPr>
            <a:spLocks noGrp="1" noChangeArrowheads="1"/>
          </p:cNvSpPr>
          <p:nvPr>
            <p:ph type="sldNum" sz="quarter" idx="12"/>
          </p:nvPr>
        </p:nvSpPr>
        <p:spPr>
          <a:ln/>
        </p:spPr>
        <p:txBody>
          <a:bodyPr/>
          <a:lstStyle>
            <a:lvl1pPr>
              <a:defRPr/>
            </a:lvl1pPr>
          </a:lstStyle>
          <a:p>
            <a:fld id="{E8961830-53CC-4E61-A8D3-0AFE790CBD0E}" type="slidenum">
              <a:rPr lang="en-US" altLang="en-US"/>
              <a:pPr/>
              <a:t>‹#›</a:t>
            </a:fld>
            <a:endParaRPr lang="en-US" altLang="en-US"/>
          </a:p>
        </p:txBody>
      </p:sp>
    </p:spTree>
    <p:extLst>
      <p:ext uri="{BB962C8B-B14F-4D97-AF65-F5344CB8AC3E}">
        <p14:creationId xmlns:p14="http://schemas.microsoft.com/office/powerpoint/2010/main" val="374892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551E70-3EC8-4031-94FB-20E983DBD0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BD32D7-D336-411E-984B-F55CC7B45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AAF7E2-B2CC-43BC-8F3A-91A988BED0DF}"/>
              </a:ext>
            </a:extLst>
          </p:cNvPr>
          <p:cNvSpPr>
            <a:spLocks noGrp="1" noChangeArrowheads="1"/>
          </p:cNvSpPr>
          <p:nvPr>
            <p:ph type="sldNum" sz="quarter" idx="12"/>
          </p:nvPr>
        </p:nvSpPr>
        <p:spPr>
          <a:ln/>
        </p:spPr>
        <p:txBody>
          <a:bodyPr/>
          <a:lstStyle>
            <a:lvl1pPr>
              <a:defRPr/>
            </a:lvl1pPr>
          </a:lstStyle>
          <a:p>
            <a:fld id="{A184D4CB-ECDE-4367-AED5-D4C7580F8A04}" type="slidenum">
              <a:rPr lang="en-US" altLang="en-US"/>
              <a:pPr/>
              <a:t>‹#›</a:t>
            </a:fld>
            <a:endParaRPr lang="en-US" altLang="en-US"/>
          </a:p>
        </p:txBody>
      </p:sp>
    </p:spTree>
    <p:extLst>
      <p:ext uri="{BB962C8B-B14F-4D97-AF65-F5344CB8AC3E}">
        <p14:creationId xmlns:p14="http://schemas.microsoft.com/office/powerpoint/2010/main" val="265131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7CA018-6823-4AD8-8F47-CF8ED8DB472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FC1A56-99CA-46A8-9A4C-DEA61462DC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53BCFC-9198-4F27-A743-6D2D551284B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5D714CF-C20E-47B8-AEE1-72A8FF7D3D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AA09513-3AB9-4552-8BC6-754E5AF71B1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04CF98-F600-4A4B-8962-27B6FA26BE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retch.cc/album/show.php?i=jao8825252&amp;b=1271&amp;f=1461527352&amp;p=22"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Le%20tang%20Chu%20tich%20Ho%20Chi%20Minh.fl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6813819845B4220B39B42C244DE315A">
            <a:extLst>
              <a:ext uri="{FF2B5EF4-FFF2-40B4-BE49-F238E27FC236}">
                <a16:creationId xmlns:a16="http://schemas.microsoft.com/office/drawing/2014/main" id="{5F07604C-0F11-4835-81D5-F46187430476}"/>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50" y="12954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6813819845B4220B39B42C244DE315A">
            <a:extLst>
              <a:ext uri="{FF2B5EF4-FFF2-40B4-BE49-F238E27FC236}">
                <a16:creationId xmlns:a16="http://schemas.microsoft.com/office/drawing/2014/main" id="{EF39DDF8-A645-4EAB-9B89-19EA61A815B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38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6813819845B4220B39B42C244DE315A">
            <a:extLst>
              <a:ext uri="{FF2B5EF4-FFF2-40B4-BE49-F238E27FC236}">
                <a16:creationId xmlns:a16="http://schemas.microsoft.com/office/drawing/2014/main" id="{AE03B93A-CFB6-4259-BB7C-35173A687556}"/>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6813819845B4220B39B42C244DE315A">
            <a:extLst>
              <a:ext uri="{FF2B5EF4-FFF2-40B4-BE49-F238E27FC236}">
                <a16:creationId xmlns:a16="http://schemas.microsoft.com/office/drawing/2014/main" id="{36897008-B390-4792-BB69-DCE3EE0AA0C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3875" y="-523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D6813819845B4220B39B42C244DE315A">
            <a:extLst>
              <a:ext uri="{FF2B5EF4-FFF2-40B4-BE49-F238E27FC236}">
                <a16:creationId xmlns:a16="http://schemas.microsoft.com/office/drawing/2014/main" id="{D46D0E6A-A531-44B9-951F-C0B708ABDF0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14675" y="-523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D6813819845B4220B39B42C244DE315A">
            <a:extLst>
              <a:ext uri="{FF2B5EF4-FFF2-40B4-BE49-F238E27FC236}">
                <a16:creationId xmlns:a16="http://schemas.microsoft.com/office/drawing/2014/main" id="{865F1EC4-9439-4071-8652-03B3E4BA257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6875" y="-523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D6813819845B4220B39B42C244DE315A">
            <a:extLst>
              <a:ext uri="{FF2B5EF4-FFF2-40B4-BE49-F238E27FC236}">
                <a16:creationId xmlns:a16="http://schemas.microsoft.com/office/drawing/2014/main" id="{F689ED38-4819-4972-B6F7-C261226FA74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62875" y="-523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D6813819845B4220B39B42C244DE315A">
            <a:extLst>
              <a:ext uri="{FF2B5EF4-FFF2-40B4-BE49-F238E27FC236}">
                <a16:creationId xmlns:a16="http://schemas.microsoft.com/office/drawing/2014/main" id="{45F62EB0-A1C7-4F41-9BB4-6C1924D6516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3875" y="5476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D6813819845B4220B39B42C244DE315A">
            <a:extLst>
              <a:ext uri="{FF2B5EF4-FFF2-40B4-BE49-F238E27FC236}">
                <a16:creationId xmlns:a16="http://schemas.microsoft.com/office/drawing/2014/main" id="{5A0A6115-63B0-4425-BBAA-B04EF7AC504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14675" y="5476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D6813819845B4220B39B42C244DE315A">
            <a:extLst>
              <a:ext uri="{FF2B5EF4-FFF2-40B4-BE49-F238E27FC236}">
                <a16:creationId xmlns:a16="http://schemas.microsoft.com/office/drawing/2014/main" id="{A466C2A6-E8D6-4ECE-BA2F-772277C0196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6875" y="5476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D6813819845B4220B39B42C244DE315A">
            <a:extLst>
              <a:ext uri="{FF2B5EF4-FFF2-40B4-BE49-F238E27FC236}">
                <a16:creationId xmlns:a16="http://schemas.microsoft.com/office/drawing/2014/main" id="{08D385ED-00CE-44BE-B169-9761B7D00E4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62875" y="5476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下一張(熱鍵:c)">
            <a:hlinkClick r:id="rId3"/>
            <a:extLst>
              <a:ext uri="{FF2B5EF4-FFF2-40B4-BE49-F238E27FC236}">
                <a16:creationId xmlns:a16="http://schemas.microsoft.com/office/drawing/2014/main" id="{3A5FCCC5-D1D1-4B5B-8362-6750D2A739D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下一張(熱鍵:c)">
            <a:hlinkClick r:id="rId3"/>
            <a:extLst>
              <a:ext uri="{FF2B5EF4-FFF2-40B4-BE49-F238E27FC236}">
                <a16:creationId xmlns:a16="http://schemas.microsoft.com/office/drawing/2014/main" id="{20B59DBA-BDBE-4B2D-A295-0461B211A76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下一張(熱鍵:c)">
            <a:hlinkClick r:id="rId3"/>
            <a:extLst>
              <a:ext uri="{FF2B5EF4-FFF2-40B4-BE49-F238E27FC236}">
                <a16:creationId xmlns:a16="http://schemas.microsoft.com/office/drawing/2014/main" id="{09D15CCD-B086-481E-B0D1-4FFB583F4490}"/>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4850" y="5334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下一張(熱鍵:c)">
            <a:hlinkClick r:id="rId3"/>
            <a:extLst>
              <a:ext uri="{FF2B5EF4-FFF2-40B4-BE49-F238E27FC236}">
                <a16:creationId xmlns:a16="http://schemas.microsoft.com/office/drawing/2014/main" id="{0C8DE921-25BF-46CF-A80B-F0B9A3B3550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4850" y="31242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下一張(熱鍵:c)">
            <a:hlinkClick r:id="rId3"/>
            <a:extLst>
              <a:ext uri="{FF2B5EF4-FFF2-40B4-BE49-F238E27FC236}">
                <a16:creationId xmlns:a16="http://schemas.microsoft.com/office/drawing/2014/main" id="{4E5E54F0-1791-4801-9D16-91A9EC3346ED}"/>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934075"/>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下一張(熱鍵:c)">
            <a:hlinkClick r:id="rId3"/>
            <a:extLst>
              <a:ext uri="{FF2B5EF4-FFF2-40B4-BE49-F238E27FC236}">
                <a16:creationId xmlns:a16="http://schemas.microsoft.com/office/drawing/2014/main" id="{047F465B-83C5-4263-8DC4-2DF80AD0A6E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5934075"/>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下一張(熱鍵:c)">
            <a:hlinkClick r:id="rId3"/>
            <a:extLst>
              <a:ext uri="{FF2B5EF4-FFF2-40B4-BE49-F238E27FC236}">
                <a16:creationId xmlns:a16="http://schemas.microsoft.com/office/drawing/2014/main" id="{6FECA8BC-A4FB-4355-83E8-02611B569A3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934075"/>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descr="下一張(熱鍵:c)">
            <a:hlinkClick r:id="rId3"/>
            <a:extLst>
              <a:ext uri="{FF2B5EF4-FFF2-40B4-BE49-F238E27FC236}">
                <a16:creationId xmlns:a16="http://schemas.microsoft.com/office/drawing/2014/main" id="{98E488F6-E8BC-4FFB-9745-D0C4FBBBAD0A}"/>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864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descr="下一張(熱鍵:c)">
            <a:hlinkClick r:id="rId3"/>
            <a:extLst>
              <a:ext uri="{FF2B5EF4-FFF2-40B4-BE49-F238E27FC236}">
                <a16:creationId xmlns:a16="http://schemas.microsoft.com/office/drawing/2014/main" id="{B321AD0F-CD31-41DB-BA85-982C4574A52A}"/>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480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下一張(熱鍵:c)">
            <a:hlinkClick r:id="rId3"/>
            <a:extLst>
              <a:ext uri="{FF2B5EF4-FFF2-40B4-BE49-F238E27FC236}">
                <a16:creationId xmlns:a16="http://schemas.microsoft.com/office/drawing/2014/main" id="{2A4738A6-2677-4FDA-A588-3A1800E1B475}"/>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descr="D6813819845B4220B39B42C244DE315A">
            <a:extLst>
              <a:ext uri="{FF2B5EF4-FFF2-40B4-BE49-F238E27FC236}">
                <a16:creationId xmlns:a16="http://schemas.microsoft.com/office/drawing/2014/main" id="{9933162F-2099-4E7C-AF49-171EC4AC185A}"/>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50" y="38862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descr="下一張(熱鍵:c)">
            <a:hlinkClick r:id="rId3"/>
            <a:extLst>
              <a:ext uri="{FF2B5EF4-FFF2-40B4-BE49-F238E27FC236}">
                <a16:creationId xmlns:a16="http://schemas.microsoft.com/office/drawing/2014/main" id="{E2E56A50-1749-4438-976D-39D8396CAC08}"/>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438" y="5410200"/>
            <a:ext cx="944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descr="下一張(熱鍵:c)">
            <a:hlinkClick r:id="rId3"/>
            <a:extLst>
              <a:ext uri="{FF2B5EF4-FFF2-40B4-BE49-F238E27FC236}">
                <a16:creationId xmlns:a16="http://schemas.microsoft.com/office/drawing/2014/main" id="{AB1B97B6-D7BC-4800-8F74-E1AE8ECEA85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58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WordArt 26">
            <a:extLst>
              <a:ext uri="{FF2B5EF4-FFF2-40B4-BE49-F238E27FC236}">
                <a16:creationId xmlns:a16="http://schemas.microsoft.com/office/drawing/2014/main" id="{DE17D7FF-089B-45F3-BD7A-A93BB3B171D1}"/>
              </a:ext>
            </a:extLst>
          </p:cNvPr>
          <p:cNvSpPr>
            <a:spLocks noChangeArrowheads="1" noChangeShapeType="1" noTextEdit="1"/>
          </p:cNvSpPr>
          <p:nvPr/>
        </p:nvSpPr>
        <p:spPr bwMode="auto">
          <a:xfrm>
            <a:off x="819150" y="2286000"/>
            <a:ext cx="7639050" cy="170973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Lịch sử 9</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2314"/>
                                        </p:tgtEl>
                                        <p:attrNameLst>
                                          <p:attrName>style.visibility</p:attrName>
                                        </p:attrNameLst>
                                      </p:cBhvr>
                                      <p:to>
                                        <p:strVal val="visible"/>
                                      </p:to>
                                    </p:set>
                                    <p:anim calcmode="lin" valueType="num">
                                      <p:cBhvr>
                                        <p:cTn id="7" dur="5000" fill="hold"/>
                                        <p:tgtEl>
                                          <p:spTgt spid="12314"/>
                                        </p:tgtEl>
                                        <p:attrNameLst>
                                          <p:attrName>ppt_w</p:attrName>
                                        </p:attrNameLst>
                                      </p:cBhvr>
                                      <p:tavLst>
                                        <p:tav tm="0" fmla="#ppt_w*sin(2.5*pi*$)">
                                          <p:val>
                                            <p:fltVal val="0"/>
                                          </p:val>
                                        </p:tav>
                                        <p:tav tm="100000">
                                          <p:val>
                                            <p:fltVal val="1"/>
                                          </p:val>
                                        </p:tav>
                                      </p:tavLst>
                                    </p:anim>
                                    <p:anim calcmode="lin" valueType="num">
                                      <p:cBhvr>
                                        <p:cTn id="8" dur="5000" fill="hold"/>
                                        <p:tgtEl>
                                          <p:spTgt spid="123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2314"/>
                                        </p:tgtEl>
                                        <p:attrNameLst>
                                          <p:attrName>style.visibility</p:attrName>
                                        </p:attrNameLst>
                                      </p:cBhvr>
                                      <p:to>
                                        <p:strVal val="visible"/>
                                      </p:to>
                                    </p:set>
                                    <p:animEffect transition="in" filter="barn(inVertical)">
                                      <p:cBhvr>
                                        <p:cTn id="13"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Line 1">
            <a:extLst>
              <a:ext uri="{FF2B5EF4-FFF2-40B4-BE49-F238E27FC236}">
                <a16:creationId xmlns:a16="http://schemas.microsoft.com/office/drawing/2014/main" id="{4C2C1913-369E-486C-BD63-0F11F417F6A6}"/>
              </a:ext>
            </a:extLst>
          </p:cNvPr>
          <p:cNvSpPr>
            <a:spLocks noChangeShapeType="1"/>
          </p:cNvSpPr>
          <p:nvPr/>
        </p:nvSpPr>
        <p:spPr bwMode="auto">
          <a:xfrm>
            <a:off x="6264275" y="2652713"/>
            <a:ext cx="1588" cy="4114800"/>
          </a:xfrm>
          <a:prstGeom prst="line">
            <a:avLst/>
          </a:prstGeom>
          <a:noFill/>
          <a:ln w="9360" cap="sq">
            <a:solidFill>
              <a:srgbClr val="00AE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4" name="Text Box 2">
            <a:extLst>
              <a:ext uri="{FF2B5EF4-FFF2-40B4-BE49-F238E27FC236}">
                <a16:creationId xmlns:a16="http://schemas.microsoft.com/office/drawing/2014/main" id="{F7240762-1049-4FE5-9B2C-7D5882264F0F}"/>
              </a:ext>
            </a:extLst>
          </p:cNvPr>
          <p:cNvSpPr txBox="1">
            <a:spLocks noChangeArrowheads="1"/>
          </p:cNvSpPr>
          <p:nvPr/>
        </p:nvSpPr>
        <p:spPr bwMode="auto">
          <a:xfrm>
            <a:off x="-92075" y="36179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84CFB0EC-1544-46EC-843B-894D2D1A7DD4}"/>
              </a:ext>
            </a:extLst>
          </p:cNvPr>
          <p:cNvSpPr txBox="1">
            <a:spLocks noChangeArrowheads="1"/>
          </p:cNvSpPr>
          <p:nvPr/>
        </p:nvSpPr>
        <p:spPr bwMode="auto">
          <a:xfrm>
            <a:off x="360363" y="1439863"/>
            <a:ext cx="871220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pt-BR" altLang="en-US" sz="2200" b="1" dirty="0">
                <a:solidFill>
                  <a:srgbClr val="FF0000"/>
                </a:solidFill>
              </a:rPr>
              <a:t>3</a:t>
            </a:r>
            <a:r>
              <a:rPr lang="pt-BR" altLang="en-US" sz="2200" b="1" dirty="0">
                <a:solidFill>
                  <a:srgbClr val="FF0000"/>
                </a:solidFill>
                <a:latin typeface="Times New Roman" pitchFamily="18" charset="0"/>
                <a:cs typeface="Times New Roman" pitchFamily="18" charset="0"/>
              </a:rPr>
              <a:t>. Cuộc tiến công chiến lược năm 197</a:t>
            </a:r>
            <a:r>
              <a:rPr lang="pt-BR" altLang="en-US" sz="2200" b="1" dirty="0">
                <a:solidFill>
                  <a:srgbClr val="FF0000"/>
                </a:solidFill>
              </a:rPr>
              <a:t>2</a:t>
            </a:r>
            <a:r>
              <a:rPr lang="pt-BR" altLang="en-US" sz="2200" dirty="0">
                <a:solidFill>
                  <a:srgbClr val="FF0000"/>
                </a:solidFill>
              </a:rPr>
              <a:t> </a:t>
            </a:r>
          </a:p>
        </p:txBody>
      </p:sp>
      <p:sp>
        <p:nvSpPr>
          <p:cNvPr id="13316" name="Text Box 4">
            <a:extLst>
              <a:ext uri="{FF2B5EF4-FFF2-40B4-BE49-F238E27FC236}">
                <a16:creationId xmlns:a16="http://schemas.microsoft.com/office/drawing/2014/main" id="{0D1E5412-2222-4BA6-891E-133C9A51D3B1}"/>
              </a:ext>
            </a:extLst>
          </p:cNvPr>
          <p:cNvSpPr txBox="1">
            <a:spLocks noChangeArrowheads="1"/>
          </p:cNvSpPr>
          <p:nvPr/>
        </p:nvSpPr>
        <p:spPr bwMode="auto">
          <a:xfrm>
            <a:off x="492125" y="1860550"/>
            <a:ext cx="259588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pt-BR" altLang="en-US" sz="2200" b="1" i="1" dirty="0">
                <a:latin typeface="Times New Roman" pitchFamily="18" charset="0"/>
                <a:cs typeface="Times New Roman" pitchFamily="18" charset="0"/>
              </a:rPr>
              <a:t>a. Diễn biến, kết quả</a:t>
            </a:r>
          </a:p>
        </p:txBody>
      </p:sp>
      <p:sp>
        <p:nvSpPr>
          <p:cNvPr id="13319" name="Text Box 7">
            <a:extLst>
              <a:ext uri="{FF2B5EF4-FFF2-40B4-BE49-F238E27FC236}">
                <a16:creationId xmlns:a16="http://schemas.microsoft.com/office/drawing/2014/main" id="{C9B8EDD6-0715-4108-BF4B-BB819AAD8809}"/>
              </a:ext>
            </a:extLst>
          </p:cNvPr>
          <p:cNvSpPr txBox="1">
            <a:spLocks noChangeArrowheads="1"/>
          </p:cNvSpPr>
          <p:nvPr/>
        </p:nvSpPr>
        <p:spPr bwMode="auto">
          <a:xfrm>
            <a:off x="-76200" y="703263"/>
            <a:ext cx="90043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pt-BR" altLang="en-US" sz="2200" b="1" dirty="0">
                <a:solidFill>
                  <a:srgbClr val="0000FF"/>
                </a:solidFill>
                <a:latin typeface="Times New Roman" pitchFamily="18" charset="0"/>
                <a:cs typeface="Times New Roman" pitchFamily="18" charset="0"/>
              </a:rPr>
              <a:t>III. Chiến đấu chống chiến lược “Việt Nam hoá chiến tranh” và “Đông Dương hoá chiến tranh” của Mỹ (1969 - 1973)</a:t>
            </a:r>
          </a:p>
          <a:p>
            <a:pPr algn="ctr">
              <a:buClrTx/>
              <a:buFontTx/>
              <a:buNone/>
            </a:pPr>
            <a:endParaRPr lang="pt-BR" altLang="en-US" sz="2200" b="1" dirty="0">
              <a:solidFill>
                <a:srgbClr val="0000FF"/>
              </a:solidFill>
              <a:latin typeface="Times New Roman" pitchFamily="18" charset="0"/>
              <a:cs typeface="Times New Roman" pitchFamily="18" charset="0"/>
            </a:endParaRPr>
          </a:p>
        </p:txBody>
      </p:sp>
      <p:sp>
        <p:nvSpPr>
          <p:cNvPr id="13320" name="AutoShape 8">
            <a:extLst>
              <a:ext uri="{FF2B5EF4-FFF2-40B4-BE49-F238E27FC236}">
                <a16:creationId xmlns:a16="http://schemas.microsoft.com/office/drawing/2014/main" id="{4F070CDC-5B64-43C7-A12D-70B5A5C71B49}"/>
              </a:ext>
            </a:extLst>
          </p:cNvPr>
          <p:cNvSpPr>
            <a:spLocks noChangeArrowheads="1"/>
          </p:cNvSpPr>
          <p:nvPr/>
        </p:nvSpPr>
        <p:spPr bwMode="auto">
          <a:xfrm>
            <a:off x="6551613" y="2519363"/>
            <a:ext cx="2519362" cy="4176712"/>
          </a:xfrm>
          <a:prstGeom prst="cloudCallout">
            <a:avLst>
              <a:gd name="adj1" fmla="val -59056"/>
              <a:gd name="adj2" fmla="val -49796"/>
            </a:avLst>
          </a:prstGeom>
          <a:solidFill>
            <a:srgbClr val="CFE7F5"/>
          </a:solidFill>
          <a:ln w="9360" cap="sq">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vi-VN" altLang="en-US" sz="2200" b="1">
                <a:solidFill>
                  <a:srgbClr val="800000"/>
                </a:solidFill>
              </a:rPr>
              <a:t>Nêu </a:t>
            </a:r>
          </a:p>
          <a:p>
            <a:pPr algn="ctr">
              <a:buClrTx/>
              <a:buFontTx/>
              <a:buNone/>
            </a:pPr>
            <a:r>
              <a:rPr lang="vi-VN" altLang="en-US" sz="2200" b="1">
                <a:solidFill>
                  <a:srgbClr val="800000"/>
                </a:solidFill>
              </a:rPr>
              <a:t>diễn biến, </a:t>
            </a:r>
          </a:p>
          <a:p>
            <a:pPr algn="ctr">
              <a:buClrTx/>
              <a:buFontTx/>
              <a:buNone/>
            </a:pPr>
            <a:r>
              <a:rPr lang="vi-VN" altLang="en-US" sz="2200" b="1">
                <a:solidFill>
                  <a:srgbClr val="800000"/>
                </a:solidFill>
              </a:rPr>
              <a:t>kết quả c</a:t>
            </a:r>
            <a:r>
              <a:rPr lang="pt-BR" altLang="en-US" sz="2200" b="1">
                <a:solidFill>
                  <a:srgbClr val="800000"/>
                </a:solidFill>
              </a:rPr>
              <a:t>uộc </a:t>
            </a:r>
          </a:p>
          <a:p>
            <a:pPr algn="ctr">
              <a:buClrTx/>
              <a:buFontTx/>
              <a:buNone/>
            </a:pPr>
            <a:r>
              <a:rPr lang="pt-BR" altLang="en-US" sz="2200" b="1">
                <a:solidFill>
                  <a:srgbClr val="800000"/>
                </a:solidFill>
              </a:rPr>
              <a:t>tiến</a:t>
            </a:r>
          </a:p>
          <a:p>
            <a:pPr algn="ctr">
              <a:buClrTx/>
              <a:buFontTx/>
              <a:buNone/>
            </a:pPr>
            <a:r>
              <a:rPr lang="pt-BR" altLang="en-US" sz="2200" b="1">
                <a:solidFill>
                  <a:srgbClr val="800000"/>
                </a:solidFill>
              </a:rPr>
              <a:t> công chiến </a:t>
            </a:r>
          </a:p>
          <a:p>
            <a:pPr algn="ctr">
              <a:buClrTx/>
              <a:buFontTx/>
              <a:buNone/>
            </a:pPr>
            <a:r>
              <a:rPr lang="pt-BR" altLang="en-US" sz="2200" b="1">
                <a:solidFill>
                  <a:srgbClr val="800000"/>
                </a:solidFill>
              </a:rPr>
              <a:t>lược </a:t>
            </a:r>
          </a:p>
          <a:p>
            <a:pPr algn="ctr">
              <a:buClrTx/>
              <a:buFontTx/>
              <a:buNone/>
            </a:pPr>
            <a:r>
              <a:rPr lang="pt-BR" altLang="en-US" sz="2200" b="1">
                <a:solidFill>
                  <a:srgbClr val="800000"/>
                </a:solidFill>
              </a:rPr>
              <a:t>năm 1972 </a:t>
            </a:r>
            <a:r>
              <a:rPr lang="vi-VN" altLang="en-US" sz="2200" b="1">
                <a:solidFill>
                  <a:srgbClr val="800000"/>
                </a:solidFill>
              </a:rPr>
              <a:t>?</a:t>
            </a:r>
          </a:p>
        </p:txBody>
      </p:sp>
      <p:sp>
        <p:nvSpPr>
          <p:cNvPr id="13321" name="Text Box 9">
            <a:extLst>
              <a:ext uri="{FF2B5EF4-FFF2-40B4-BE49-F238E27FC236}">
                <a16:creationId xmlns:a16="http://schemas.microsoft.com/office/drawing/2014/main" id="{51D1402A-E60C-4F2D-B184-42BEA163C4C5}"/>
              </a:ext>
            </a:extLst>
          </p:cNvPr>
          <p:cNvSpPr txBox="1">
            <a:spLocks noChangeArrowheads="1"/>
          </p:cNvSpPr>
          <p:nvPr/>
        </p:nvSpPr>
        <p:spPr bwMode="auto">
          <a:xfrm>
            <a:off x="215900" y="2292350"/>
            <a:ext cx="5903913"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Tx/>
              <a:buFontTx/>
              <a:buNone/>
            </a:pPr>
            <a:r>
              <a:rPr lang="en-US" altLang="en-US" sz="2200" dirty="0">
                <a:solidFill>
                  <a:srgbClr val="0000FF"/>
                </a:solidFill>
              </a:rPr>
              <a:t>- </a:t>
            </a:r>
            <a:r>
              <a:rPr lang="en-US" altLang="en-US" sz="2200" dirty="0" err="1">
                <a:solidFill>
                  <a:srgbClr val="0000FF"/>
                </a:solidFill>
                <a:latin typeface="Times New Roman" pitchFamily="18" charset="0"/>
                <a:cs typeface="Times New Roman" pitchFamily="18" charset="0"/>
              </a:rPr>
              <a:t>Từ</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ngày</a:t>
            </a:r>
            <a:r>
              <a:rPr lang="en-US" altLang="en-US" sz="2200" dirty="0">
                <a:solidFill>
                  <a:srgbClr val="0000FF"/>
                </a:solidFill>
                <a:latin typeface="Times New Roman" pitchFamily="18" charset="0"/>
                <a:cs typeface="Times New Roman" pitchFamily="18" charset="0"/>
              </a:rPr>
              <a:t> 30-3-1972, </a:t>
            </a:r>
            <a:r>
              <a:rPr lang="en-US" altLang="en-US" sz="2200" dirty="0" err="1">
                <a:solidFill>
                  <a:srgbClr val="0000FF"/>
                </a:solidFill>
                <a:latin typeface="Times New Roman" pitchFamily="18" charset="0"/>
                <a:cs typeface="Times New Roman" pitchFamily="18" charset="0"/>
              </a:rPr>
              <a:t>quân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mở</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cuộc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tiến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công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chiến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lược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đánh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vào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Quảng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Trị</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hướng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tiến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công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chủ</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yếu</a:t>
            </a:r>
            <a:r>
              <a:rPr lang="en-US" altLang="en-US" sz="2200" dirty="0">
                <a:solidFill>
                  <a:srgbClr val="0000FF"/>
                </a:solidFill>
                <a:latin typeface="Times New Roman" pitchFamily="18" charset="0"/>
                <a:cs typeface="Times New Roman" pitchFamily="18" charset="0"/>
              </a:rPr>
              <a:t>.</a:t>
            </a:r>
          </a:p>
        </p:txBody>
      </p:sp>
      <p:sp>
        <p:nvSpPr>
          <p:cNvPr id="13322" name="Text Box 10">
            <a:extLst>
              <a:ext uri="{FF2B5EF4-FFF2-40B4-BE49-F238E27FC236}">
                <a16:creationId xmlns:a16="http://schemas.microsoft.com/office/drawing/2014/main" id="{D3FD41E7-836A-4FFD-BE3F-EF4779DBD1AA}"/>
              </a:ext>
            </a:extLst>
          </p:cNvPr>
          <p:cNvSpPr txBox="1">
            <a:spLocks noChangeArrowheads="1"/>
          </p:cNvSpPr>
          <p:nvPr/>
        </p:nvSpPr>
        <p:spPr bwMode="auto">
          <a:xfrm>
            <a:off x="144463" y="3325813"/>
            <a:ext cx="6048375"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Tx/>
              <a:buFontTx/>
              <a:buNone/>
            </a:pPr>
            <a:r>
              <a:rPr lang="en-US" altLang="en-US" sz="2200" dirty="0">
                <a:solidFill>
                  <a:srgbClr val="0000FF"/>
                </a:solidFill>
              </a:rPr>
              <a:t>- </a:t>
            </a:r>
            <a:r>
              <a:rPr lang="en-US" altLang="en-US" sz="2200" dirty="0">
                <a:solidFill>
                  <a:srgbClr val="0000FF"/>
                </a:solidFill>
                <a:latin typeface="Times New Roman" pitchFamily="18" charset="0"/>
                <a:cs typeface="Times New Roman" pitchFamily="18" charset="0"/>
              </a:rPr>
              <a:t> 6-1972, </a:t>
            </a:r>
            <a:r>
              <a:rPr lang="en-US" altLang="en-US" sz="2200" dirty="0" err="1">
                <a:solidFill>
                  <a:srgbClr val="0000FF"/>
                </a:solidFill>
                <a:latin typeface="Times New Roman" pitchFamily="18" charset="0"/>
                <a:cs typeface="Times New Roman" pitchFamily="18" charset="0"/>
              </a:rPr>
              <a:t>quân</a:t>
            </a:r>
            <a:r>
              <a:rPr lang="en-US" altLang="en-US" sz="2200" dirty="0">
                <a:solidFill>
                  <a:srgbClr val="0000FF"/>
                </a:solidFill>
                <a:latin typeface="Times New Roman" pitchFamily="18" charset="0"/>
                <a:cs typeface="Times New Roman" pitchFamily="18" charset="0"/>
              </a:rPr>
              <a:t> ta </a:t>
            </a:r>
            <a:r>
              <a:rPr lang="en-US" altLang="en-US" sz="2200" dirty="0" err="1">
                <a:solidFill>
                  <a:srgbClr val="0000FF"/>
                </a:solidFill>
                <a:latin typeface="Times New Roman" pitchFamily="18" charset="0"/>
                <a:cs typeface="Times New Roman" pitchFamily="18" charset="0"/>
              </a:rPr>
              <a:t>chọc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thủng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ba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phòng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tuyến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mạnh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nhất</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của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địch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là</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Quảng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Trị</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Tây</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nguyên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Đông</a:t>
            </a:r>
            <a:r>
              <a:rPr lang="en-US" altLang="en-US" sz="2200" dirty="0">
                <a:solidFill>
                  <a:srgbClr val="0000FF"/>
                </a:solidFill>
                <a:latin typeface="Times New Roman" pitchFamily="18" charset="0"/>
                <a:cs typeface="Times New Roman" pitchFamily="18" charset="0"/>
              </a:rPr>
              <a:t> Nam </a:t>
            </a:r>
            <a:r>
              <a:rPr lang="en-US" altLang="en-US" sz="2200" dirty="0" err="1">
                <a:solidFill>
                  <a:srgbClr val="0000FF"/>
                </a:solidFill>
                <a:latin typeface="Times New Roman" pitchFamily="18" charset="0"/>
                <a:cs typeface="Times New Roman" pitchFamily="18" charset="0"/>
              </a:rPr>
              <a:t>Bộ</a:t>
            </a:r>
            <a:endParaRPr lang="en-US" altLang="en-US" sz="2200" dirty="0">
              <a:solidFill>
                <a:srgbClr val="0000FF"/>
              </a:solidFill>
              <a:latin typeface="Times New Roman" pitchFamily="18" charset="0"/>
              <a:cs typeface="Times New Roman" pitchFamily="18" charset="0"/>
            </a:endParaRPr>
          </a:p>
        </p:txBody>
      </p:sp>
      <p:sp>
        <p:nvSpPr>
          <p:cNvPr id="13323" name="Text Box 11">
            <a:extLst>
              <a:ext uri="{FF2B5EF4-FFF2-40B4-BE49-F238E27FC236}">
                <a16:creationId xmlns:a16="http://schemas.microsoft.com/office/drawing/2014/main" id="{BC152B5D-FFA4-4EB4-B2A5-294C575EE670}"/>
              </a:ext>
            </a:extLst>
          </p:cNvPr>
          <p:cNvSpPr txBox="1">
            <a:spLocks noChangeArrowheads="1"/>
          </p:cNvSpPr>
          <p:nvPr/>
        </p:nvSpPr>
        <p:spPr bwMode="auto">
          <a:xfrm>
            <a:off x="317500" y="4636613"/>
            <a:ext cx="5875338"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Tx/>
              <a:buFontTx/>
              <a:buNone/>
            </a:pPr>
            <a:r>
              <a:rPr lang="en-US" altLang="en-US" sz="2200" b="1" i="1" dirty="0"/>
              <a:t>b. Ý </a:t>
            </a:r>
            <a:r>
              <a:rPr lang="en-US" altLang="en-US" sz="2200" b="1" i="1" dirty="0" err="1"/>
              <a:t>nghĩa</a:t>
            </a:r>
            <a:r>
              <a:rPr lang="en-US" altLang="en-US" sz="2200" b="1" i="1" dirty="0"/>
              <a:t>: </a:t>
            </a:r>
            <a:r>
              <a:rPr lang="en-US" altLang="en-US" sz="2200" b="1" i="1" dirty="0" err="1">
                <a:solidFill>
                  <a:srgbClr val="000099"/>
                </a:solidFill>
                <a:latin typeface="Times New Roman" pitchFamily="18" charset="0"/>
                <a:cs typeface="Times New Roman" pitchFamily="18" charset="0"/>
              </a:rPr>
              <a:t>B</a:t>
            </a:r>
            <a:r>
              <a:rPr lang="en-US" altLang="en-US" sz="2200" dirty="0" err="1">
                <a:solidFill>
                  <a:srgbClr val="000099"/>
                </a:solidFill>
                <a:latin typeface="Times New Roman" pitchFamily="18" charset="0"/>
                <a:cs typeface="Times New Roman" pitchFamily="18" charset="0"/>
              </a:rPr>
              <a:t>uộc</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Mĩ</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tuyên</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bố</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Mĩ</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hóa</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trở</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lại</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chiến</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tranh</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xâm</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lược</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thừa</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nhận</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sự</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thất</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bại</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của</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chiến</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lược</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Việt</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nam</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hóa</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chiến</a:t>
            </a:r>
            <a:r>
              <a:rPr lang="en-US" altLang="en-US" sz="2200" dirty="0">
                <a:solidFill>
                  <a:srgbClr val="000099"/>
                </a:solidFill>
                <a:latin typeface="Times New Roman" pitchFamily="18" charset="0"/>
                <a:cs typeface="Times New Roman" pitchFamily="18" charset="0"/>
              </a:rPr>
              <a:t> </a:t>
            </a:r>
            <a:r>
              <a:rPr lang="en-US" altLang="en-US" sz="2200" dirty="0" err="1">
                <a:solidFill>
                  <a:srgbClr val="000099"/>
                </a:solidFill>
                <a:latin typeface="Times New Roman" pitchFamily="18" charset="0"/>
                <a:cs typeface="Times New Roman" pitchFamily="18" charset="0"/>
              </a:rPr>
              <a:t>tranh</a:t>
            </a:r>
            <a:r>
              <a:rPr lang="en-US" altLang="en-US" sz="2200" dirty="0">
                <a:solidFill>
                  <a:srgbClr val="000099"/>
                </a:solidFill>
                <a:latin typeface="Times New Roman" pitchFamily="18" charset="0"/>
                <a:cs typeface="Times New Roman" pitchFamily="18" charset="0"/>
              </a:rPr>
              <a:t>”.</a:t>
            </a:r>
          </a:p>
        </p:txBody>
      </p:sp>
      <p:sp>
        <p:nvSpPr>
          <p:cNvPr id="13324" name="AutoShape 12">
            <a:extLst>
              <a:ext uri="{FF2B5EF4-FFF2-40B4-BE49-F238E27FC236}">
                <a16:creationId xmlns:a16="http://schemas.microsoft.com/office/drawing/2014/main" id="{1B4B5F74-BFA9-4C23-A9C3-7CCE35BD16E6}"/>
              </a:ext>
            </a:extLst>
          </p:cNvPr>
          <p:cNvSpPr>
            <a:spLocks noChangeArrowheads="1"/>
          </p:cNvSpPr>
          <p:nvPr/>
        </p:nvSpPr>
        <p:spPr bwMode="auto">
          <a:xfrm>
            <a:off x="6551613" y="2519363"/>
            <a:ext cx="2519362" cy="4176712"/>
          </a:xfrm>
          <a:prstGeom prst="cloudCallout">
            <a:avLst>
              <a:gd name="adj1" fmla="val -59056"/>
              <a:gd name="adj2" fmla="val -49796"/>
            </a:avLst>
          </a:prstGeom>
          <a:solidFill>
            <a:srgbClr val="CFE7F5"/>
          </a:solidFill>
          <a:ln w="9360" cap="sq">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pt-BR" altLang="en-US" sz="2200" b="1" dirty="0">
                <a:solidFill>
                  <a:srgbClr val="800000"/>
                </a:solidFill>
                <a:latin typeface="Times New Roman" pitchFamily="18" charset="0"/>
                <a:cs typeface="Times New Roman" pitchFamily="18" charset="0"/>
              </a:rPr>
              <a:t>Cuộc tiến</a:t>
            </a:r>
          </a:p>
          <a:p>
            <a:pPr algn="ctr">
              <a:buClrTx/>
              <a:buFontTx/>
              <a:buNone/>
            </a:pPr>
            <a:r>
              <a:rPr lang="pt-BR" altLang="en-US" sz="2200" b="1" dirty="0">
                <a:solidFill>
                  <a:srgbClr val="800000"/>
                </a:solidFill>
                <a:latin typeface="Times New Roman" pitchFamily="18" charset="0"/>
                <a:cs typeface="Times New Roman" pitchFamily="18" charset="0"/>
              </a:rPr>
              <a:t> công chiến </a:t>
            </a:r>
          </a:p>
          <a:p>
            <a:pPr algn="ctr">
              <a:buClrTx/>
              <a:buFontTx/>
              <a:buNone/>
            </a:pPr>
            <a:r>
              <a:rPr lang="pt-BR" altLang="en-US" sz="2200" b="1" dirty="0">
                <a:solidFill>
                  <a:srgbClr val="800000"/>
                </a:solidFill>
                <a:latin typeface="Times New Roman" pitchFamily="18" charset="0"/>
                <a:cs typeface="Times New Roman" pitchFamily="18" charset="0"/>
              </a:rPr>
              <a:t>lược năm </a:t>
            </a:r>
          </a:p>
          <a:p>
            <a:pPr algn="ctr">
              <a:buClrTx/>
              <a:buFontTx/>
              <a:buNone/>
            </a:pPr>
            <a:r>
              <a:rPr lang="pt-BR" altLang="en-US" sz="2200" b="1" dirty="0">
                <a:solidFill>
                  <a:srgbClr val="800000"/>
                </a:solidFill>
                <a:latin typeface="Times New Roman" pitchFamily="18" charset="0"/>
                <a:cs typeface="Times New Roman" pitchFamily="18" charset="0"/>
              </a:rPr>
              <a:t>1972 có ý </a:t>
            </a:r>
          </a:p>
          <a:p>
            <a:pPr algn="ctr">
              <a:buClrTx/>
              <a:buFontTx/>
              <a:buNone/>
            </a:pPr>
            <a:r>
              <a:rPr lang="pt-BR" altLang="en-US" sz="2200" b="1" dirty="0">
                <a:solidFill>
                  <a:srgbClr val="800000"/>
                </a:solidFill>
                <a:latin typeface="Times New Roman" pitchFamily="18" charset="0"/>
                <a:cs typeface="Times New Roman" pitchFamily="18" charset="0"/>
              </a:rPr>
              <a:t>nghĩa như</a:t>
            </a:r>
          </a:p>
          <a:p>
            <a:pPr algn="ctr">
              <a:buClrTx/>
              <a:buFontTx/>
              <a:buNone/>
            </a:pPr>
            <a:r>
              <a:rPr lang="pt-BR" altLang="en-US" sz="2200" b="1" dirty="0">
                <a:solidFill>
                  <a:srgbClr val="800000"/>
                </a:solidFill>
                <a:latin typeface="Times New Roman" pitchFamily="18" charset="0"/>
                <a:cs typeface="Times New Roman" pitchFamily="18" charset="0"/>
              </a:rPr>
              <a:t>thế nào</a:t>
            </a:r>
            <a:r>
              <a:rPr lang="vi-VN" altLang="en-US" sz="2200" b="1" dirty="0">
                <a:solidFill>
                  <a:srgbClr val="800000"/>
                </a:solidFill>
                <a:latin typeface="Times New Roman" pitchFamily="18" charset="0"/>
                <a:cs typeface="Times New Roman" pitchFamily="18" charset="0"/>
              </a:rPr>
              <a:t>?</a:t>
            </a:r>
          </a:p>
        </p:txBody>
      </p:sp>
      <p:sp>
        <p:nvSpPr>
          <p:cNvPr id="2" name="Text Box 7">
            <a:extLst>
              <a:ext uri="{FF2B5EF4-FFF2-40B4-BE49-F238E27FC236}">
                <a16:creationId xmlns:a16="http://schemas.microsoft.com/office/drawing/2014/main" id="{4DCA2893-661A-8040-8798-00CDAAC1A524}"/>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dirty="0">
                <a:solidFill>
                  <a:srgbClr val="0000FF"/>
                </a:solidFill>
                <a:latin typeface="Times New Roman" panose="02020603050405020304" pitchFamily="18" charset="0"/>
              </a:rPr>
              <a:t>   </a:t>
            </a:r>
            <a:r>
              <a:rPr lang="fr-FR" altLang="en-US" sz="2000" b="1" dirty="0" err="1">
                <a:solidFill>
                  <a:srgbClr val="0000FF"/>
                </a:solidFill>
                <a:latin typeface="Times New Roman" pitchFamily="18" charset="0"/>
                <a:cs typeface="Times New Roman" pitchFamily="18" charset="0"/>
              </a:rPr>
              <a:t>Bài</a:t>
            </a:r>
            <a:r>
              <a:rPr lang="fr-FR" altLang="en-US" sz="2000" b="1" dirty="0">
                <a:solidFill>
                  <a:srgbClr val="0000FF"/>
                </a:solidFill>
                <a:latin typeface="Times New Roman" pitchFamily="18" charset="0"/>
                <a:cs typeface="Times New Roman" pitchFamily="18" charset="0"/>
              </a:rPr>
              <a:t> 29-</a:t>
            </a:r>
            <a:r>
              <a:rPr lang="fr-FR" altLang="en-US" b="1" dirty="0">
                <a:solidFill>
                  <a:schemeClr val="tx1"/>
                </a:solidFill>
                <a:latin typeface="Times New Roman" pitchFamily="18" charset="0"/>
                <a:cs typeface="Times New Roman" pitchFamily="18" charset="0"/>
              </a:rPr>
              <a:t> </a:t>
            </a:r>
            <a:r>
              <a:rPr lang="fr-FR" altLang="en-US" b="1" dirty="0">
                <a:solidFill>
                  <a:srgbClr val="0000FF"/>
                </a:solidFill>
                <a:latin typeface="Times New Roman" pitchFamily="18" charset="0"/>
                <a:cs typeface="Times New Roman" pitchFamily="18" charset="0"/>
              </a:rPr>
              <a:t>CẢ NƯỚC TRỰC TIẾP CHIẾN ĐẤU CHỐNG MĨ CỨU NƯỚC(1965 - </a:t>
            </a:r>
            <a:r>
              <a:rPr lang="en-US" altLang="en-US" b="1" dirty="0">
                <a:solidFill>
                  <a:srgbClr val="0000FF"/>
                </a:solidFill>
                <a:latin typeface="Times New Roman" pitchFamily="18" charset="0"/>
                <a:cs typeface="Times New Roman" pitchFamily="18" charset="0"/>
              </a:rPr>
              <a:t>1</a:t>
            </a:r>
            <a:r>
              <a:rPr lang="en-US" altLang="en-US" b="1" dirty="0">
                <a:solidFill>
                  <a:srgbClr val="0000FF"/>
                </a:solidFill>
              </a:rPr>
              <a:t>973)</a:t>
            </a:r>
          </a:p>
        </p:txBody>
      </p:sp>
    </p:spTree>
    <p:extLst>
      <p:ext uri="{BB962C8B-B14F-4D97-AF65-F5344CB8AC3E}">
        <p14:creationId xmlns:p14="http://schemas.microsoft.com/office/powerpoint/2010/main" val="37818570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5"/>
                                        </p:tgtEl>
                                        <p:attrNameLst>
                                          <p:attrName>style.visibility</p:attrName>
                                        </p:attrNameLst>
                                      </p:cBhvr>
                                      <p:to>
                                        <p:strVal val="visible"/>
                                      </p:to>
                                    </p:set>
                                    <p:anim calcmode="lin" valueType="num">
                                      <p:cBhvr additive="repl">
                                        <p:cTn id="7" dur="500" fill="hold"/>
                                        <p:tgtEl>
                                          <p:spTgt spid="13315"/>
                                        </p:tgtEl>
                                        <p:attrNameLst>
                                          <p:attrName>ppt_x</p:attrName>
                                        </p:attrNameLst>
                                      </p:cBhvr>
                                      <p:tavLst>
                                        <p:tav tm="100000">
                                          <p:val>
                                            <p:strVal val="#ppt_x"/>
                                          </p:val>
                                        </p:tav>
                                        <p:tav>
                                          <p:val>
                                            <p:strVal val="#ppt_x"/>
                                          </p:val>
                                        </p:tav>
                                      </p:tavLst>
                                    </p:anim>
                                    <p:anim calcmode="lin" valueType="num">
                                      <p:cBhvr additive="repl">
                                        <p:cTn id="8" dur="500" fill="hold"/>
                                        <p:tgtEl>
                                          <p:spTgt spid="13315"/>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3316"/>
                                        </p:tgtEl>
                                        <p:attrNameLst>
                                          <p:attrName>style.visibility</p:attrName>
                                        </p:attrNameLst>
                                      </p:cBhvr>
                                      <p:to>
                                        <p:strVal val="visible"/>
                                      </p:to>
                                    </p:set>
                                    <p:anim calcmode="lin" valueType="num">
                                      <p:cBhvr additive="repl">
                                        <p:cTn id="13" dur="500" fill="hold"/>
                                        <p:tgtEl>
                                          <p:spTgt spid="13316"/>
                                        </p:tgtEl>
                                        <p:attrNameLst>
                                          <p:attrName>ppt_x</p:attrName>
                                        </p:attrNameLst>
                                      </p:cBhvr>
                                      <p:tavLst>
                                        <p:tav tm="100000">
                                          <p:val>
                                            <p:strVal val="#ppt_x"/>
                                          </p:val>
                                        </p:tav>
                                        <p:tav>
                                          <p:val>
                                            <p:strVal val="#ppt_x"/>
                                          </p:val>
                                        </p:tav>
                                      </p:tavLst>
                                    </p:anim>
                                    <p:anim calcmode="lin" valueType="num">
                                      <p:cBhvr additive="repl">
                                        <p:cTn id="14" dur="500" fill="hold"/>
                                        <p:tgtEl>
                                          <p:spTgt spid="13316"/>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3320"/>
                                        </p:tgtEl>
                                        <p:attrNameLst>
                                          <p:attrName>style.visibility</p:attrName>
                                        </p:attrNameLst>
                                      </p:cBhvr>
                                      <p:to>
                                        <p:strVal val="visible"/>
                                      </p:to>
                                    </p:set>
                                    <p:animEffect transition="in" filter="blinds(horizontal)">
                                      <p:cBhvr additive="repl">
                                        <p:cTn id="19" dur="500"/>
                                        <p:tgtEl>
                                          <p:spTgt spid="133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additive="repl">
                                        <p:cTn id="23" dur="1" fill="hold">
                                          <p:stCondLst>
                                            <p:cond delay="0"/>
                                          </p:stCondLst>
                                        </p:cTn>
                                        <p:tgtEl>
                                          <p:spTgt spid="13321">
                                            <p:txEl>
                                              <p:pRg st="0" end="0"/>
                                            </p:txEl>
                                          </p:spTgt>
                                        </p:tgtEl>
                                        <p:attrNameLst>
                                          <p:attrName>style.visibility</p:attrName>
                                        </p:attrNameLst>
                                      </p:cBhvr>
                                      <p:to>
                                        <p:strVal val="visible"/>
                                      </p:to>
                                    </p:set>
                                    <p:animEffect transition="in" filter="plus(in)">
                                      <p:cBhvr additive="repl">
                                        <p:cTn id="24" dur="2000"/>
                                        <p:tgtEl>
                                          <p:spTgt spid="1332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3322">
                                            <p:txEl>
                                              <p:pRg st="0" end="0"/>
                                            </p:txEl>
                                          </p:spTgt>
                                        </p:tgtEl>
                                        <p:attrNameLst>
                                          <p:attrName>style.visibility</p:attrName>
                                        </p:attrNameLst>
                                      </p:cBhvr>
                                      <p:to>
                                        <p:strVal val="visible"/>
                                      </p:to>
                                    </p:set>
                                    <p:animEffect transition="in" filter="blinds(horizontal)">
                                      <p:cBhvr additive="repl">
                                        <p:cTn id="29" dur="500"/>
                                        <p:tgtEl>
                                          <p:spTgt spid="1332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fill="hold" nodeType="clickEffect">
                                  <p:stCondLst>
                                    <p:cond delay="0"/>
                                  </p:stCondLst>
                                  <p:childTnLst>
                                    <p:set>
                                      <p:cBhvr additive="repl">
                                        <p:cTn id="33" dur="1" fill="hold">
                                          <p:stCondLst>
                                            <p:cond delay="0"/>
                                          </p:stCondLst>
                                        </p:cTn>
                                        <p:tgtEl>
                                          <p:spTgt spid="13324"/>
                                        </p:tgtEl>
                                        <p:attrNameLst>
                                          <p:attrName>style.visibility</p:attrName>
                                        </p:attrNameLst>
                                      </p:cBhvr>
                                      <p:to>
                                        <p:strVal val="visible"/>
                                      </p:to>
                                    </p:set>
                                    <p:anim calcmode="lin" valueType="num">
                                      <p:cBhvr additive="repl">
                                        <p:cTn id="34" dur="500" decel="50000" fill="hold">
                                          <p:stCondLst>
                                            <p:cond delay="0"/>
                                          </p:stCondLst>
                                        </p:cTn>
                                        <p:tgtEl>
                                          <p:spTgt spid="13324"/>
                                        </p:tgtEl>
                                        <p:attrNameLst>
                                          <p:attrName>r</p:attrName>
                                        </p:attrNameLst>
                                      </p:cBhvr>
                                      <p:tavLst>
                                        <p:tav tm="100000">
                                          <p:val>
                                            <p:strVal val="-90"/>
                                          </p:val>
                                        </p:tav>
                                        <p:tav>
                                          <p:val>
                                            <p:strVal val="0"/>
                                          </p:val>
                                        </p:tav>
                                      </p:tavLst>
                                    </p:anim>
                                    <p:anim calcmode="lin" valueType="num">
                                      <p:cBhvr additive="repl">
                                        <p:cTn id="35" dur="500" decel="50000" fill="hold">
                                          <p:stCondLst>
                                            <p:cond delay="0"/>
                                          </p:stCondLst>
                                        </p:cTn>
                                        <p:tgtEl>
                                          <p:spTgt spid="13324"/>
                                        </p:tgtEl>
                                        <p:attrNameLst>
                                          <p:attrName>ppt_w</p:attrName>
                                        </p:attrNameLst>
                                      </p:cBhvr>
                                      <p:tavLst>
                                        <p:tav tm="100000">
                                          <p:val>
                                            <p:strVal val="#ppt_w"/>
                                          </p:val>
                                        </p:tav>
                                        <p:tav>
                                          <p:val>
                                            <p:strVal val="#ppt_w*.05"/>
                                          </p:val>
                                        </p:tav>
                                      </p:tavLst>
                                    </p:anim>
                                    <p:anim calcmode="lin" valueType="num">
                                      <p:cBhvr additive="repl">
                                        <p:cTn id="36" dur="500" accel="50000" fill="hold">
                                          <p:stCondLst>
                                            <p:cond delay="500"/>
                                          </p:stCondLst>
                                        </p:cTn>
                                        <p:tgtEl>
                                          <p:spTgt spid="13324"/>
                                        </p:tgtEl>
                                        <p:attrNameLst>
                                          <p:attrName>ppt_w</p:attrName>
                                        </p:attrNameLst>
                                      </p:cBhvr>
                                      <p:tavLst>
                                        <p:tav tm="100000">
                                          <p:val>
                                            <p:strVal val="#ppt_w*.05"/>
                                          </p:val>
                                        </p:tav>
                                        <p:tav>
                                          <p:val>
                                            <p:strVal val="#ppt_w"/>
                                          </p:val>
                                        </p:tav>
                                      </p:tavLst>
                                    </p:anim>
                                    <p:anim calcmode="lin" valueType="num">
                                      <p:cBhvr additive="repl">
                                        <p:cTn id="37" dur="1000" fill="hold"/>
                                        <p:tgtEl>
                                          <p:spTgt spid="13324"/>
                                        </p:tgtEl>
                                        <p:attrNameLst>
                                          <p:attrName>ppt_h</p:attrName>
                                        </p:attrNameLst>
                                      </p:cBhvr>
                                      <p:tavLst>
                                        <p:tav tm="100000">
                                          <p:val>
                                            <p:strVal val="#ppt_h"/>
                                          </p:val>
                                        </p:tav>
                                        <p:tav>
                                          <p:val>
                                            <p:strVal val="#ppt_h"/>
                                          </p:val>
                                        </p:tav>
                                      </p:tavLst>
                                    </p:anim>
                                    <p:anim calcmode="lin" valueType="num">
                                      <p:cBhvr additive="repl">
                                        <p:cTn id="38" dur="500" decel="50000" fill="hold">
                                          <p:stCondLst>
                                            <p:cond delay="0"/>
                                          </p:stCondLst>
                                        </p:cTn>
                                        <p:tgtEl>
                                          <p:spTgt spid="13324"/>
                                        </p:tgtEl>
                                        <p:attrNameLst>
                                          <p:attrName>ppt_x</p:attrName>
                                        </p:attrNameLst>
                                      </p:cBhvr>
                                      <p:tavLst>
                                        <p:tav tm="100000">
                                          <p:val>
                                            <p:strVal val="#ppt_x+.4"/>
                                          </p:val>
                                        </p:tav>
                                        <p:tav>
                                          <p:val>
                                            <p:strVal val="#ppt_x"/>
                                          </p:val>
                                        </p:tav>
                                      </p:tavLst>
                                    </p:anim>
                                    <p:anim calcmode="lin" valueType="num">
                                      <p:cBhvr additive="repl">
                                        <p:cTn id="39" dur="500" decel="50000" fill="hold">
                                          <p:stCondLst>
                                            <p:cond delay="0"/>
                                          </p:stCondLst>
                                        </p:cTn>
                                        <p:tgtEl>
                                          <p:spTgt spid="13324"/>
                                        </p:tgtEl>
                                        <p:attrNameLst>
                                          <p:attrName>ppt_y</p:attrName>
                                        </p:attrNameLst>
                                      </p:cBhvr>
                                      <p:tavLst>
                                        <p:tav tm="100000">
                                          <p:val>
                                            <p:strVal val="#ppt_y-.2"/>
                                          </p:val>
                                        </p:tav>
                                        <p:tav>
                                          <p:val>
                                            <p:strVal val="#ppt_y+.1"/>
                                          </p:val>
                                        </p:tav>
                                      </p:tavLst>
                                    </p:anim>
                                    <p:anim calcmode="lin" valueType="num">
                                      <p:cBhvr additive="repl">
                                        <p:cTn id="40" dur="500" accel="50000" fill="hold">
                                          <p:stCondLst>
                                            <p:cond delay="500"/>
                                          </p:stCondLst>
                                        </p:cTn>
                                        <p:tgtEl>
                                          <p:spTgt spid="13324"/>
                                        </p:tgtEl>
                                        <p:attrNameLst>
                                          <p:attrName>ppt_y</p:attrName>
                                        </p:attrNameLst>
                                      </p:cBhvr>
                                      <p:tavLst>
                                        <p:tav tm="100000">
                                          <p:val>
                                            <p:strVal val="#ppt_y+.1"/>
                                          </p:val>
                                        </p:tav>
                                        <p:tav>
                                          <p:val>
                                            <p:strVal val="#ppt_y"/>
                                          </p:val>
                                        </p:tav>
                                      </p:tavLst>
                                    </p:anim>
                                    <p:animEffect transition="in" filter="fade">
                                      <p:cBhvr additive="repl">
                                        <p:cTn id="41" dur="1000" decel="50000">
                                          <p:stCondLst>
                                            <p:cond delay="0"/>
                                          </p:stCondLst>
                                        </p:cTn>
                                        <p:tgtEl>
                                          <p:spTgt spid="1332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fill="hold" nodeType="clickEffect">
                                  <p:stCondLst>
                                    <p:cond delay="0"/>
                                  </p:stCondLst>
                                  <p:childTnLst>
                                    <p:set>
                                      <p:cBhvr additive="repl">
                                        <p:cTn id="45" dur="1" fill="hold">
                                          <p:stCondLst>
                                            <p:cond delay="0"/>
                                          </p:stCondLst>
                                        </p:cTn>
                                        <p:tgtEl>
                                          <p:spTgt spid="13323">
                                            <p:txEl>
                                              <p:pRg st="0" end="0"/>
                                            </p:txEl>
                                          </p:spTgt>
                                        </p:tgtEl>
                                        <p:attrNameLst>
                                          <p:attrName>style.visibility</p:attrName>
                                        </p:attrNameLst>
                                      </p:cBhvr>
                                      <p:to>
                                        <p:strVal val="visible"/>
                                      </p:to>
                                    </p:set>
                                    <p:animEffect transition="in" filter="wedge">
                                      <p:cBhvr additive="repl">
                                        <p:cTn id="46" dur="2000"/>
                                        <p:tgtEl>
                                          <p:spTgt spid="13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654E4CE6-E39F-4A7A-9058-B5D5ACB9E418}"/>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F"/>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a:t>MĨ TRIỂN KHAI QUÂN TRƯỚC TRẬN ĐÁNH TẠI </a:t>
            </a:r>
            <a:br>
              <a:rPr lang="en-US" altLang="en-US" sz="2400"/>
            </a:br>
            <a:r>
              <a:rPr lang="en-US" altLang="en-US" sz="2400"/>
              <a:t>QUẢNG TRỊ - 1972</a:t>
            </a:r>
          </a:p>
        </p:txBody>
      </p:sp>
      <p:pic>
        <p:nvPicPr>
          <p:cNvPr id="14338" name="Picture 2">
            <a:extLst>
              <a:ext uri="{FF2B5EF4-FFF2-40B4-BE49-F238E27FC236}">
                <a16:creationId xmlns:a16="http://schemas.microsoft.com/office/drawing/2014/main" id="{3BFE3735-4D8B-415E-A2BA-5BC44C097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Effect transition="in" filter="box(in)">
                                      <p:cBhvr additive="repl">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36C9410-C678-44A7-9CA5-D31F9B014765}"/>
              </a:ext>
            </a:extLst>
          </p:cNvPr>
          <p:cNvSpPr>
            <a:spLocks noGrp="1" noChangeArrowheads="1"/>
          </p:cNvSpPr>
          <p:nvPr>
            <p:ph type="title"/>
          </p:nvPr>
        </p:nvSpPr>
        <p:spPr/>
        <p:txBody>
          <a:bodyPr/>
          <a:lstStyle/>
          <a:p>
            <a:endParaRPr lang="vi-VN" altLang="en-US"/>
          </a:p>
        </p:txBody>
      </p:sp>
      <p:sp>
        <p:nvSpPr>
          <p:cNvPr id="46083" name="Rectangle 3">
            <a:extLst>
              <a:ext uri="{FF2B5EF4-FFF2-40B4-BE49-F238E27FC236}">
                <a16:creationId xmlns:a16="http://schemas.microsoft.com/office/drawing/2014/main" id="{FE71E658-55D1-421B-BF2A-073CECFBEA06}"/>
              </a:ext>
            </a:extLst>
          </p:cNvPr>
          <p:cNvSpPr>
            <a:spLocks noGrp="1" noChangeArrowheads="1"/>
          </p:cNvSpPr>
          <p:nvPr>
            <p:ph type="body" idx="1"/>
          </p:nvPr>
        </p:nvSpPr>
        <p:spPr/>
        <p:txBody>
          <a:bodyPr/>
          <a:lstStyle/>
          <a:p>
            <a:endParaRPr lang="vi-VN" altLang="en-US"/>
          </a:p>
        </p:txBody>
      </p:sp>
      <p:pic>
        <p:nvPicPr>
          <p:cNvPr id="46084" name="Picture 4">
            <a:extLst>
              <a:ext uri="{FF2B5EF4-FFF2-40B4-BE49-F238E27FC236}">
                <a16:creationId xmlns:a16="http://schemas.microsoft.com/office/drawing/2014/main" id="{A1A45246-A300-40D2-8974-B9353E6D62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11FFA6F5-EB4D-496A-8277-E5029195F3BD}"/>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F"/>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a:latin typeface="Times New Roman" panose="02020603050405020304" pitchFamily="18" charset="0"/>
              </a:rPr>
              <a:t>MĨ MỞ CHIẾN DỊCH "TÌM DIỆT" VÀ RỒI...BỊ DIỆT</a:t>
            </a:r>
          </a:p>
        </p:txBody>
      </p:sp>
      <p:sp>
        <p:nvSpPr>
          <p:cNvPr id="16386" name="Rectangle 2">
            <a:extLst>
              <a:ext uri="{FF2B5EF4-FFF2-40B4-BE49-F238E27FC236}">
                <a16:creationId xmlns:a16="http://schemas.microsoft.com/office/drawing/2014/main" id="{D3EC106B-B736-4E70-979A-3E0561A348D9}"/>
              </a:ext>
            </a:extLst>
          </p:cNvPr>
          <p:cNvSpPr>
            <a:spLocks noGrp="1" noChangeArrowheads="1"/>
          </p:cNvSpPr>
          <p:nvPr>
            <p:ph type="body" idx="1"/>
          </p:nvPr>
        </p:nvSpPr>
        <p:spPr>
          <a:xfrm>
            <a:off x="457200" y="1600200"/>
            <a:ext cx="8229600" cy="5068888"/>
          </a:xfrm>
          <a:ln/>
          <a:extLst>
            <a:ext uri="{91240B29-F687-4F45-9708-019B960494DF}">
              <a14:hiddenLine xmlns:a14="http://schemas.microsoft.com/office/drawing/2010/main" w="9525" cap="flat">
                <a:solidFill>
                  <a:srgbClr val="3465AF"/>
                </a:solidFill>
                <a:round/>
                <a:headEnd/>
                <a:tailEnd/>
              </a14:hiddenLine>
            </a:ext>
          </a:extLst>
        </p:spPr>
        <p:txBody>
          <a:bodyPr/>
          <a:lstStyle/>
          <a:p>
            <a:endParaRPr lang="en-US"/>
          </a:p>
        </p:txBody>
      </p:sp>
      <p:pic>
        <p:nvPicPr>
          <p:cNvPr id="16387" name="Picture 3">
            <a:extLst>
              <a:ext uri="{FF2B5EF4-FFF2-40B4-BE49-F238E27FC236}">
                <a16:creationId xmlns:a16="http://schemas.microsoft.com/office/drawing/2014/main" id="{1DFC867E-BEFA-467F-9113-1F67B45C9A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Effect transition="in" filter="diamond(in)">
                                      <p:cBhvr additive="repl">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638FFBC-CDFE-4695-A908-FA2D701629DB}"/>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F"/>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a:latin typeface="Times New Roman" panose="02020603050405020304" pitchFamily="18" charset="0"/>
              </a:rPr>
              <a:t>MĨ TUYÊN BỐ "MĨ HÓA" TRỞ LẠI CHIẾN TRANH XÂM LƯỢC TẠI VIỆT NAM VÀ ĐÔNG DƯƠNG</a:t>
            </a:r>
            <a:r>
              <a:rPr lang="en-US" altLang="en-US" sz="2400"/>
              <a:t> </a:t>
            </a:r>
          </a:p>
        </p:txBody>
      </p:sp>
      <p:sp>
        <p:nvSpPr>
          <p:cNvPr id="17410" name="Rectangle 2">
            <a:extLst>
              <a:ext uri="{FF2B5EF4-FFF2-40B4-BE49-F238E27FC236}">
                <a16:creationId xmlns:a16="http://schemas.microsoft.com/office/drawing/2014/main" id="{6F43A1D6-D270-4899-90FC-AD0DB7F431B9}"/>
              </a:ext>
            </a:extLst>
          </p:cNvPr>
          <p:cNvSpPr>
            <a:spLocks noGrp="1" noChangeArrowheads="1"/>
          </p:cNvSpPr>
          <p:nvPr>
            <p:ph type="body" idx="1"/>
          </p:nvPr>
        </p:nvSpPr>
        <p:spPr>
          <a:xfrm>
            <a:off x="457200" y="1600200"/>
            <a:ext cx="8229600" cy="5068888"/>
          </a:xfrm>
          <a:ln/>
          <a:extLst>
            <a:ext uri="{91240B29-F687-4F45-9708-019B960494DF}">
              <a14:hiddenLine xmlns:a14="http://schemas.microsoft.com/office/drawing/2010/main" w="9525" cap="flat">
                <a:solidFill>
                  <a:srgbClr val="3465AF"/>
                </a:solidFill>
                <a:round/>
                <a:headEnd/>
                <a:tailEnd/>
              </a14:hiddenLine>
            </a:ext>
          </a:extLst>
        </p:spPr>
        <p:txBody>
          <a:bodyPr/>
          <a:lstStyle/>
          <a:p>
            <a:endParaRPr lang="en-US"/>
          </a:p>
        </p:txBody>
      </p:sp>
      <p:pic>
        <p:nvPicPr>
          <p:cNvPr id="17411" name="Picture 3">
            <a:extLst>
              <a:ext uri="{FF2B5EF4-FFF2-40B4-BE49-F238E27FC236}">
                <a16:creationId xmlns:a16="http://schemas.microsoft.com/office/drawing/2014/main" id="{CDCBC7D9-325D-44A1-A7E2-772D6100CA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124200"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2" name="Group 4">
            <a:extLst>
              <a:ext uri="{FF2B5EF4-FFF2-40B4-BE49-F238E27FC236}">
                <a16:creationId xmlns:a16="http://schemas.microsoft.com/office/drawing/2014/main" id="{7A46ECEE-20BA-4914-924B-B30FAB713BA2}"/>
              </a:ext>
            </a:extLst>
          </p:cNvPr>
          <p:cNvGrpSpPr>
            <a:grpSpLocks/>
          </p:cNvGrpSpPr>
          <p:nvPr/>
        </p:nvGrpSpPr>
        <p:grpSpPr bwMode="auto">
          <a:xfrm>
            <a:off x="3581400" y="1447800"/>
            <a:ext cx="5095875" cy="5059363"/>
            <a:chOff x="2256" y="912"/>
            <a:chExt cx="3210" cy="3187"/>
          </a:xfrm>
        </p:grpSpPr>
        <p:pic>
          <p:nvPicPr>
            <p:cNvPr id="17413" name="Picture 5">
              <a:extLst>
                <a:ext uri="{FF2B5EF4-FFF2-40B4-BE49-F238E27FC236}">
                  <a16:creationId xmlns:a16="http://schemas.microsoft.com/office/drawing/2014/main" id="{84A21D8C-B9F2-4489-95B5-CC5F0DB98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912"/>
              <a:ext cx="3210" cy="2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6">
              <a:extLst>
                <a:ext uri="{FF2B5EF4-FFF2-40B4-BE49-F238E27FC236}">
                  <a16:creationId xmlns:a16="http://schemas.microsoft.com/office/drawing/2014/main" id="{615E3223-D1A2-41B7-B8F4-BA9149697E32}"/>
                </a:ext>
              </a:extLst>
            </p:cNvPr>
            <p:cNvSpPr txBox="1">
              <a:spLocks noChangeArrowheads="1"/>
            </p:cNvSpPr>
            <p:nvPr/>
          </p:nvSpPr>
          <p:spPr bwMode="auto">
            <a:xfrm>
              <a:off x="3494" y="3875"/>
              <a:ext cx="673"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7415" name="Oval 7">
            <a:extLst>
              <a:ext uri="{FF2B5EF4-FFF2-40B4-BE49-F238E27FC236}">
                <a16:creationId xmlns:a16="http://schemas.microsoft.com/office/drawing/2014/main" id="{99B9ABF5-87E3-4DA4-982D-284D330836DC}"/>
              </a:ext>
            </a:extLst>
          </p:cNvPr>
          <p:cNvSpPr>
            <a:spLocks noChangeArrowheads="1"/>
          </p:cNvSpPr>
          <p:nvPr/>
        </p:nvSpPr>
        <p:spPr bwMode="auto">
          <a:xfrm>
            <a:off x="609600" y="6172200"/>
            <a:ext cx="2514600" cy="533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a:latin typeface="Times New Roman" panose="02020603050405020304" pitchFamily="18" charset="0"/>
              </a:rPr>
              <a:t>T.T. NÍCH - XƠN</a:t>
            </a:r>
          </a:p>
        </p:txBody>
      </p:sp>
      <p:sp>
        <p:nvSpPr>
          <p:cNvPr id="17416" name="Oval 8">
            <a:extLst>
              <a:ext uri="{FF2B5EF4-FFF2-40B4-BE49-F238E27FC236}">
                <a16:creationId xmlns:a16="http://schemas.microsoft.com/office/drawing/2014/main" id="{E7C71F22-88D1-4895-8AE4-E05115041B40}"/>
              </a:ext>
            </a:extLst>
          </p:cNvPr>
          <p:cNvSpPr>
            <a:spLocks noChangeArrowheads="1"/>
          </p:cNvSpPr>
          <p:nvPr/>
        </p:nvSpPr>
        <p:spPr bwMode="auto">
          <a:xfrm>
            <a:off x="4572000" y="6172200"/>
            <a:ext cx="3962400" cy="6858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a:latin typeface="Times New Roman" panose="02020603050405020304" pitchFamily="18" charset="0"/>
              </a:rPr>
              <a:t>MÁY BAY B52 NẠP BOM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7412"/>
                                        </p:tgtEl>
                                        <p:attrNameLst>
                                          <p:attrName>style.visibility</p:attrName>
                                        </p:attrNameLst>
                                      </p:cBhvr>
                                      <p:to>
                                        <p:strVal val="visible"/>
                                      </p:to>
                                    </p:set>
                                    <p:animEffect transition="in" filter="box(in)">
                                      <p:cBhvr additive="repl">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7415"/>
                                        </p:tgtEl>
                                        <p:attrNameLst>
                                          <p:attrName>style.visibility</p:attrName>
                                        </p:attrNameLst>
                                      </p:cBhvr>
                                      <p:to>
                                        <p:strVal val="visible"/>
                                      </p:to>
                                    </p:set>
                                    <p:anim calcmode="lin" valueType="num">
                                      <p:cBhvr additive="repl">
                                        <p:cTn id="12" dur="500" fill="hold"/>
                                        <p:tgtEl>
                                          <p:spTgt spid="17415"/>
                                        </p:tgtEl>
                                        <p:attrNameLst>
                                          <p:attrName>ppt_x</p:attrName>
                                        </p:attrNameLst>
                                      </p:cBhvr>
                                      <p:tavLst>
                                        <p:tav tm="100000">
                                          <p:val>
                                            <p:strVal val="#ppt_x"/>
                                          </p:val>
                                        </p:tav>
                                        <p:tav>
                                          <p:val>
                                            <p:strVal val="#ppt_x"/>
                                          </p:val>
                                        </p:tav>
                                      </p:tavLst>
                                    </p:anim>
                                    <p:anim calcmode="lin" valueType="num">
                                      <p:cBhvr additive="repl">
                                        <p:cTn id="13" dur="500" fill="hold"/>
                                        <p:tgtEl>
                                          <p:spTgt spid="17415"/>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17416"/>
                                        </p:tgtEl>
                                        <p:attrNameLst>
                                          <p:attrName>style.visibility</p:attrName>
                                        </p:attrNameLst>
                                      </p:cBhvr>
                                      <p:to>
                                        <p:strVal val="visible"/>
                                      </p:to>
                                    </p:set>
                                    <p:anim calcmode="lin" valueType="num">
                                      <p:cBhvr additive="repl">
                                        <p:cTn id="18" dur="500" fill="hold"/>
                                        <p:tgtEl>
                                          <p:spTgt spid="17416"/>
                                        </p:tgtEl>
                                        <p:attrNameLst>
                                          <p:attrName>ppt_x</p:attrName>
                                        </p:attrNameLst>
                                      </p:cBhvr>
                                      <p:tavLst>
                                        <p:tav tm="100000">
                                          <p:val>
                                            <p:strVal val="#ppt_x"/>
                                          </p:val>
                                        </p:tav>
                                        <p:tav>
                                          <p:val>
                                            <p:strVal val="#ppt_x"/>
                                          </p:val>
                                        </p:tav>
                                      </p:tavLst>
                                    </p:anim>
                                    <p:anim calcmode="lin" valueType="num">
                                      <p:cBhvr additive="repl">
                                        <p:cTn id="19" dur="500" fill="hold"/>
                                        <p:tgtEl>
                                          <p:spTgt spid="17416"/>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17409"/>
                                        </p:tgtEl>
                                        <p:attrNameLst>
                                          <p:attrName>style.visibility</p:attrName>
                                        </p:attrNameLst>
                                      </p:cBhvr>
                                      <p:to>
                                        <p:strVal val="visible"/>
                                      </p:to>
                                    </p:set>
                                    <p:anim calcmode="lin" valueType="num">
                                      <p:cBhvr additive="repl">
                                        <p:cTn id="24" dur="500" fill="hold"/>
                                        <p:tgtEl>
                                          <p:spTgt spid="17409"/>
                                        </p:tgtEl>
                                        <p:attrNameLst>
                                          <p:attrName>ppt_x</p:attrName>
                                        </p:attrNameLst>
                                      </p:cBhvr>
                                      <p:tavLst>
                                        <p:tav tm="100000">
                                          <p:val>
                                            <p:strVal val="#ppt_x"/>
                                          </p:val>
                                        </p:tav>
                                        <p:tav>
                                          <p:val>
                                            <p:strVal val="#ppt_x"/>
                                          </p:val>
                                        </p:tav>
                                      </p:tavLst>
                                    </p:anim>
                                    <p:anim calcmode="lin" valueType="num">
                                      <p:cBhvr additive="repl">
                                        <p:cTn id="25" dur="500" fill="hold"/>
                                        <p:tgtEl>
                                          <p:spTgt spid="1740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CustomShape 1">
            <a:extLst>
              <a:ext uri="{FF2B5EF4-FFF2-40B4-BE49-F238E27FC236}">
                <a16:creationId xmlns:a16="http://schemas.microsoft.com/office/drawing/2014/main" id="{833F897B-4503-4E79-9489-664122448BA7}"/>
              </a:ext>
            </a:extLst>
          </p:cNvPr>
          <p:cNvSpPr>
            <a:spLocks noChangeArrowheads="1"/>
          </p:cNvSpPr>
          <p:nvPr/>
        </p:nvSpPr>
        <p:spPr bwMode="auto">
          <a:xfrm>
            <a:off x="71438" y="857250"/>
            <a:ext cx="90344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a:solidFill>
                  <a:srgbClr val="FF0000"/>
                </a:solidFill>
                <a:latin typeface="Cambria" panose="02040503050406030204" pitchFamily="18" charset="0"/>
              </a:rPr>
              <a:t>IV. MIỀN BẮC KHÔI PHỤC VÀ PHÁT TRIỂN KINH TẾ - VĂN HÓA, CHIẾN ĐẤU CHỐNG CHIẾN TRANH PHÁ HOẠI LẦN THỨ 2 CỦA MĨ (1969 – 1973).</a:t>
            </a:r>
            <a:endParaRPr lang="en-US" altLang="en-US"/>
          </a:p>
          <a:p>
            <a:pPr eaLnBrk="1" hangingPunct="1"/>
            <a:r>
              <a:rPr lang="vi-VN" altLang="en-US" sz="2600">
                <a:solidFill>
                  <a:srgbClr val="000000"/>
                </a:solidFill>
              </a:rPr>
              <a:t> </a:t>
            </a:r>
            <a:endParaRPr lang="en-US" altLang="en-US"/>
          </a:p>
          <a:p>
            <a:pPr eaLnBrk="1" hangingPunct="1"/>
            <a:r>
              <a:rPr lang="vi-VN" altLang="en-US" sz="2600">
                <a:solidFill>
                  <a:srgbClr val="000000"/>
                </a:solidFill>
              </a:rPr>
              <a:t> </a:t>
            </a:r>
            <a:endParaRPr lang="en-US" altLang="en-US"/>
          </a:p>
          <a:p>
            <a:pPr eaLnBrk="1" hangingPunct="1"/>
            <a:endParaRPr lang="en-US" altLang="en-US"/>
          </a:p>
        </p:txBody>
      </p:sp>
      <p:sp>
        <p:nvSpPr>
          <p:cNvPr id="67590" name="CustomShape 3">
            <a:extLst>
              <a:ext uri="{FF2B5EF4-FFF2-40B4-BE49-F238E27FC236}">
                <a16:creationId xmlns:a16="http://schemas.microsoft.com/office/drawing/2014/main" id="{0C02CCD7-615B-4552-B2DE-6980B57584F2}"/>
              </a:ext>
            </a:extLst>
          </p:cNvPr>
          <p:cNvSpPr>
            <a:spLocks noChangeArrowheads="1"/>
          </p:cNvSpPr>
          <p:nvPr/>
        </p:nvSpPr>
        <p:spPr bwMode="auto">
          <a:xfrm>
            <a:off x="149225" y="1498600"/>
            <a:ext cx="8056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a:solidFill>
                  <a:srgbClr val="000000"/>
                </a:solidFill>
              </a:rPr>
              <a:t> </a:t>
            </a:r>
            <a:r>
              <a:rPr lang="vi-VN" altLang="en-US" sz="2400" b="1" i="1">
                <a:solidFill>
                  <a:srgbClr val="0000CC"/>
                </a:solidFill>
              </a:rPr>
              <a:t>1.</a:t>
            </a:r>
            <a:r>
              <a:rPr lang="vi-VN" altLang="en-US" sz="2400">
                <a:solidFill>
                  <a:srgbClr val="0000CC"/>
                </a:solidFill>
              </a:rPr>
              <a:t> </a:t>
            </a:r>
            <a:r>
              <a:rPr lang="vi-VN" altLang="en-US" sz="2400" b="1" i="1">
                <a:solidFill>
                  <a:srgbClr val="0000CC"/>
                </a:solidFill>
              </a:rPr>
              <a:t>Miền Bắc khôi phục và phát triển kinh tế - văn hóa:</a:t>
            </a:r>
            <a:r>
              <a:rPr lang="vi-VN" altLang="en-US" sz="3000">
                <a:solidFill>
                  <a:srgbClr val="0000CC"/>
                </a:solidFill>
                <a:latin typeface="Times New Roman" panose="02020603050405020304" pitchFamily="18" charset="0"/>
              </a:rPr>
              <a:t> </a:t>
            </a:r>
            <a:endParaRPr lang="en-US" altLang="en-US"/>
          </a:p>
        </p:txBody>
      </p:sp>
      <p:sp>
        <p:nvSpPr>
          <p:cNvPr id="111" name="CustomShape 4">
            <a:extLst>
              <a:ext uri="{FF2B5EF4-FFF2-40B4-BE49-F238E27FC236}">
                <a16:creationId xmlns:a16="http://schemas.microsoft.com/office/drawing/2014/main" id="{EB016C66-1F72-4A40-969D-89C96770E7BF}"/>
              </a:ext>
            </a:extLst>
          </p:cNvPr>
          <p:cNvSpPr>
            <a:spLocks noChangeArrowheads="1"/>
          </p:cNvSpPr>
          <p:nvPr/>
        </p:nvSpPr>
        <p:spPr bwMode="auto">
          <a:xfrm>
            <a:off x="215900" y="1951038"/>
            <a:ext cx="87264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a:solidFill>
                  <a:srgbClr val="0000CC"/>
                </a:solidFill>
              </a:rPr>
              <a:t>2. Miền Bắc vừa chiến đấu chống chiến tranh phá hoại, vừa </a:t>
            </a:r>
            <a:endParaRPr lang="en-US" altLang="en-US"/>
          </a:p>
          <a:p>
            <a:pPr eaLnBrk="1" hangingPunct="1"/>
            <a:r>
              <a:rPr lang="vi-VN" altLang="en-US" sz="2400" b="1" i="1">
                <a:solidFill>
                  <a:srgbClr val="0000CC"/>
                </a:solidFill>
              </a:rPr>
              <a:t>sản xuất và làm nghĩa vụ hậu phương.</a:t>
            </a:r>
            <a:endParaRPr lang="en-US" altLang="en-US"/>
          </a:p>
        </p:txBody>
      </p:sp>
      <p:sp>
        <p:nvSpPr>
          <p:cNvPr id="114" name="CustomShape 7">
            <a:extLst>
              <a:ext uri="{FF2B5EF4-FFF2-40B4-BE49-F238E27FC236}">
                <a16:creationId xmlns:a16="http://schemas.microsoft.com/office/drawing/2014/main" id="{755CB9CF-9D30-4D42-B43B-3269FC8F4A36}"/>
              </a:ext>
            </a:extLst>
          </p:cNvPr>
          <p:cNvSpPr>
            <a:spLocks noChangeArrowheads="1"/>
          </p:cNvSpPr>
          <p:nvPr/>
        </p:nvSpPr>
        <p:spPr bwMode="auto">
          <a:xfrm>
            <a:off x="431800" y="2681288"/>
            <a:ext cx="13700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rPr>
              <a:t>a/ Mĩ: </a:t>
            </a:r>
            <a:endParaRPr lang="en-US" altLang="en-US"/>
          </a:p>
        </p:txBody>
      </p:sp>
      <p:sp>
        <p:nvSpPr>
          <p:cNvPr id="112" name="CustomShape 5">
            <a:extLst>
              <a:ext uri="{FF2B5EF4-FFF2-40B4-BE49-F238E27FC236}">
                <a16:creationId xmlns:a16="http://schemas.microsoft.com/office/drawing/2014/main" id="{A7DC25E0-77D4-42AB-970A-ED5FD407D027}"/>
              </a:ext>
            </a:extLst>
          </p:cNvPr>
          <p:cNvSpPr>
            <a:spLocks noChangeArrowheads="1"/>
          </p:cNvSpPr>
          <p:nvPr/>
        </p:nvSpPr>
        <p:spPr bwMode="auto">
          <a:xfrm>
            <a:off x="147638" y="3119438"/>
            <a:ext cx="8543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dirty="0">
                <a:solidFill>
                  <a:srgbClr val="000000"/>
                </a:solidFill>
              </a:rPr>
              <a:t>– 16/4/1972 Ních Xơn tuyên bố chính thức cuộc chiến tranh </a:t>
            </a:r>
            <a:endParaRPr lang="en-US" altLang="en-US" dirty="0"/>
          </a:p>
          <a:p>
            <a:pPr eaLnBrk="1" hangingPunct="1"/>
            <a:r>
              <a:rPr lang="vi-VN" altLang="en-US" sz="2400" dirty="0">
                <a:solidFill>
                  <a:srgbClr val="000000"/>
                </a:solidFill>
              </a:rPr>
              <a:t>phá hoại miền Bắc lần 2 </a:t>
            </a:r>
            <a:endParaRPr lang="en-US" altLang="en-US" dirty="0"/>
          </a:p>
        </p:txBody>
      </p:sp>
      <p:sp>
        <p:nvSpPr>
          <p:cNvPr id="113" name="CustomShape 6">
            <a:extLst>
              <a:ext uri="{FF2B5EF4-FFF2-40B4-BE49-F238E27FC236}">
                <a16:creationId xmlns:a16="http://schemas.microsoft.com/office/drawing/2014/main" id="{41F559B3-289C-4D52-B863-EA48CAD6E181}"/>
              </a:ext>
            </a:extLst>
          </p:cNvPr>
          <p:cNvSpPr>
            <a:spLocks noChangeArrowheads="1"/>
          </p:cNvSpPr>
          <p:nvPr/>
        </p:nvSpPr>
        <p:spPr bwMode="auto">
          <a:xfrm>
            <a:off x="207963" y="4051300"/>
            <a:ext cx="87772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a:solidFill>
                  <a:srgbClr val="000000"/>
                </a:solidFill>
              </a:rPr>
              <a:t>– Từ tối 18/12/1972 đến hết 29/12/1972, Mĩ mở cuộc tập kích </a:t>
            </a:r>
            <a:endParaRPr lang="en-US" altLang="en-US"/>
          </a:p>
          <a:p>
            <a:pPr eaLnBrk="1" hangingPunct="1"/>
            <a:r>
              <a:rPr lang="vi-VN" altLang="en-US" sz="2400">
                <a:solidFill>
                  <a:srgbClr val="000000"/>
                </a:solidFill>
              </a:rPr>
              <a:t>bằng máy bay B52 vào Hà Nội, Hải Phòng...</a:t>
            </a:r>
            <a:endParaRPr lang="en-US" altLang="en-US"/>
          </a:p>
        </p:txBody>
      </p:sp>
      <p:sp>
        <p:nvSpPr>
          <p:cNvPr id="115" name="CustomShape 8">
            <a:extLst>
              <a:ext uri="{FF2B5EF4-FFF2-40B4-BE49-F238E27FC236}">
                <a16:creationId xmlns:a16="http://schemas.microsoft.com/office/drawing/2014/main" id="{0BA9DAD5-A5A5-4042-BD4A-F2834D453921}"/>
              </a:ext>
            </a:extLst>
          </p:cNvPr>
          <p:cNvSpPr>
            <a:spLocks noChangeArrowheads="1"/>
          </p:cNvSpPr>
          <p:nvPr/>
        </p:nvSpPr>
        <p:spPr bwMode="auto">
          <a:xfrm>
            <a:off x="720725" y="5903913"/>
            <a:ext cx="7918450" cy="935037"/>
          </a:xfrm>
          <a:prstGeom prst="roundRect">
            <a:avLst>
              <a:gd name="adj" fmla="val 3602"/>
            </a:avLst>
          </a:prstGeom>
          <a:solidFill>
            <a:srgbClr val="729FCF"/>
          </a:solidFill>
          <a:ln w="9525">
            <a:solidFill>
              <a:srgbClr val="3465AF"/>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990000"/>
                </a:solidFill>
              </a:rPr>
              <a:t>Mĩ đã tiến hành </a:t>
            </a:r>
            <a:endParaRPr lang="en-US" altLang="en-US"/>
          </a:p>
          <a:p>
            <a:pPr algn="ctr" eaLnBrk="1" hangingPunct="1"/>
            <a:r>
              <a:rPr lang="vi-VN" altLang="en-US" sz="2400" b="1">
                <a:solidFill>
                  <a:srgbClr val="990000"/>
                </a:solidFill>
              </a:rPr>
              <a:t>chiến tranh phá hoại lần 2 như thế nào?</a:t>
            </a:r>
            <a:endParaRPr lang="en-US" altLang="en-US"/>
          </a:p>
        </p:txBody>
      </p:sp>
      <p:sp>
        <p:nvSpPr>
          <p:cNvPr id="2" name="Text Box 7">
            <a:extLst>
              <a:ext uri="{FF2B5EF4-FFF2-40B4-BE49-F238E27FC236}">
                <a16:creationId xmlns:a16="http://schemas.microsoft.com/office/drawing/2014/main" id="{EF5B6EDC-C30C-C34D-BF8E-AD661E9C1F9B}"/>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extLst>
      <p:ext uri="{BB962C8B-B14F-4D97-AF65-F5344CB8AC3E}">
        <p14:creationId xmlns:p14="http://schemas.microsoft.com/office/powerpoint/2010/main" val="3427240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str">
                                      <p:cBhvr additive="repl">
                                        <p:cTn id="7" dur="500" fill="hold">
                                          <p:stCondLst>
                                            <p:cond delay="0"/>
                                          </p:stCondLst>
                                        </p:cTn>
                                        <p:tgtEl>
                                          <p:spTgt spid="111"/>
                                        </p:tgtEl>
                                      </p:cBhvr>
                                      <p:tavLst>
                                        <p:tav tm="0">
                                          <p:val>
                                            <p:strVal val="-90"/>
                                          </p:val>
                                        </p:tav>
                                        <p:tav tm="100000">
                                          <p:val>
                                            <p:strVal val="0"/>
                                          </p:val>
                                        </p:tav>
                                      </p:tavLst>
                                    </p:anim>
                                    <p:anim calcmode="lin" valueType="str">
                                      <p:cBhvr additive="repl">
                                        <p:cTn id="8" dur="500" fill="hold">
                                          <p:stCondLst>
                                            <p:cond delay="0"/>
                                          </p:stCondLst>
                                        </p:cTn>
                                        <p:tgtEl>
                                          <p:spTgt spid="111"/>
                                        </p:tgtEl>
                                      </p:cBhvr>
                                      <p:tavLst>
                                        <p:tav tm="0">
                                          <p:val>
                                            <p:strVal val="width"/>
                                          </p:val>
                                        </p:tav>
                                        <p:tav tm="100000">
                                          <p:val>
                                            <p:strVal val="width*.05"/>
                                          </p:val>
                                        </p:tav>
                                      </p:tavLst>
                                    </p:anim>
                                    <p:anim calcmode="lin" valueType="str">
                                      <p:cBhvr additive="repl">
                                        <p:cTn id="9" dur="500" fill="hold">
                                          <p:stCondLst>
                                            <p:cond delay="500"/>
                                          </p:stCondLst>
                                        </p:cTn>
                                        <p:tgtEl>
                                          <p:spTgt spid="111"/>
                                        </p:tgtEl>
                                      </p:cBhvr>
                                      <p:tavLst>
                                        <p:tav tm="0">
                                          <p:val>
                                            <p:strVal val="width*.05"/>
                                          </p:val>
                                        </p:tav>
                                        <p:tav tm="100000">
                                          <p:val>
                                            <p:strVal val="width"/>
                                          </p:val>
                                        </p:tav>
                                      </p:tavLst>
                                    </p:anim>
                                    <p:anim calcmode="lin" valueType="str">
                                      <p:cBhvr additive="repl">
                                        <p:cTn id="10" dur="1000" fill="hold"/>
                                        <p:tgtEl>
                                          <p:spTgt spid="111"/>
                                        </p:tgtEl>
                                      </p:cBhvr>
                                      <p:tavLst>
                                        <p:tav tm="0">
                                          <p:val>
                                            <p:strVal val="height"/>
                                          </p:val>
                                        </p:tav>
                                        <p:tav tm="100000">
                                          <p:val>
                                            <p:strVal val="height"/>
                                          </p:val>
                                        </p:tav>
                                      </p:tavLst>
                                    </p:anim>
                                    <p:anim calcmode="lin" valueType="num">
                                      <p:cBhvr additive="repl">
                                        <p:cTn id="11" dur="500" fill="hold">
                                          <p:stCondLst>
                                            <p:cond delay="0"/>
                                          </p:stCondLst>
                                        </p:cTn>
                                        <p:tgtEl>
                                          <p:spTgt spid="111"/>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111"/>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111"/>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1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checkerboard(across)">
                                      <p:cBhvr additive="repl">
                                        <p:cTn id="19" dur="500"/>
                                        <p:tgtEl>
                                          <p:spTgt spid="1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p:cTn id="23" dur="1" fill="hold">
                                          <p:stCondLst>
                                            <p:cond delay="0"/>
                                          </p:stCondLst>
                                        </p:cTn>
                                        <p:tgtEl>
                                          <p:spTgt spid="115"/>
                                        </p:tgtEl>
                                        <p:attrNameLst>
                                          <p:attrName>style.visibility</p:attrName>
                                        </p:attrNameLst>
                                      </p:cBhvr>
                                      <p:to>
                                        <p:strVal val="visible"/>
                                      </p:to>
                                    </p:set>
                                    <p:anim calcmode="lin" valueType="str">
                                      <p:cBhvr additive="repl">
                                        <p:cTn id="24" dur="500" fill="hold">
                                          <p:stCondLst>
                                            <p:cond delay="0"/>
                                          </p:stCondLst>
                                        </p:cTn>
                                        <p:tgtEl>
                                          <p:spTgt spid="115"/>
                                        </p:tgtEl>
                                      </p:cBhvr>
                                      <p:tavLst>
                                        <p:tav tm="0">
                                          <p:val>
                                            <p:strVal val="-90"/>
                                          </p:val>
                                        </p:tav>
                                        <p:tav tm="100000">
                                          <p:val>
                                            <p:strVal val="0"/>
                                          </p:val>
                                        </p:tav>
                                      </p:tavLst>
                                    </p:anim>
                                    <p:anim calcmode="lin" valueType="str">
                                      <p:cBhvr additive="repl">
                                        <p:cTn id="25" dur="500" fill="hold">
                                          <p:stCondLst>
                                            <p:cond delay="0"/>
                                          </p:stCondLst>
                                        </p:cTn>
                                        <p:tgtEl>
                                          <p:spTgt spid="115"/>
                                        </p:tgtEl>
                                      </p:cBhvr>
                                      <p:tavLst>
                                        <p:tav tm="0">
                                          <p:val>
                                            <p:strVal val="width"/>
                                          </p:val>
                                        </p:tav>
                                        <p:tav tm="100000">
                                          <p:val>
                                            <p:strVal val="width*.05"/>
                                          </p:val>
                                        </p:tav>
                                      </p:tavLst>
                                    </p:anim>
                                    <p:anim calcmode="lin" valueType="str">
                                      <p:cBhvr additive="repl">
                                        <p:cTn id="26" dur="500" fill="hold">
                                          <p:stCondLst>
                                            <p:cond delay="500"/>
                                          </p:stCondLst>
                                        </p:cTn>
                                        <p:tgtEl>
                                          <p:spTgt spid="115"/>
                                        </p:tgtEl>
                                      </p:cBhvr>
                                      <p:tavLst>
                                        <p:tav tm="0">
                                          <p:val>
                                            <p:strVal val="width*.05"/>
                                          </p:val>
                                        </p:tav>
                                        <p:tav tm="100000">
                                          <p:val>
                                            <p:strVal val="width"/>
                                          </p:val>
                                        </p:tav>
                                      </p:tavLst>
                                    </p:anim>
                                    <p:anim calcmode="lin" valueType="str">
                                      <p:cBhvr additive="repl">
                                        <p:cTn id="27" dur="1000" fill="hold"/>
                                        <p:tgtEl>
                                          <p:spTgt spid="115"/>
                                        </p:tgtEl>
                                      </p:cBhvr>
                                      <p:tavLst>
                                        <p:tav tm="0">
                                          <p:val>
                                            <p:strVal val="height"/>
                                          </p:val>
                                        </p:tav>
                                        <p:tav tm="100000">
                                          <p:val>
                                            <p:strVal val="height"/>
                                          </p:val>
                                        </p:tav>
                                      </p:tavLst>
                                    </p:anim>
                                    <p:anim calcmode="lin" valueType="num">
                                      <p:cBhvr additive="repl">
                                        <p:cTn id="28" dur="500" fill="hold">
                                          <p:stCondLst>
                                            <p:cond delay="0"/>
                                          </p:stCondLst>
                                        </p:cTn>
                                        <p:tgtEl>
                                          <p:spTgt spid="115"/>
                                        </p:tgtEl>
                                        <p:attrNameLst>
                                          <p:attrName>ppt_x</p:attrName>
                                        </p:attrNameLst>
                                      </p:cBhvr>
                                      <p:tavLst>
                                        <p:tav tm="0">
                                          <p:val>
                                            <p:strVal val="#ppt_x+.4"/>
                                          </p:val>
                                        </p:tav>
                                        <p:tav tm="100000">
                                          <p:val>
                                            <p:strVal val="#ppt_x"/>
                                          </p:val>
                                        </p:tav>
                                      </p:tavLst>
                                    </p:anim>
                                    <p:anim calcmode="lin" valueType="num">
                                      <p:cBhvr additive="repl">
                                        <p:cTn id="29" dur="500" fill="hold">
                                          <p:stCondLst>
                                            <p:cond delay="0"/>
                                          </p:stCondLst>
                                        </p:cTn>
                                        <p:tgtEl>
                                          <p:spTgt spid="115"/>
                                        </p:tgtEl>
                                        <p:attrNameLst>
                                          <p:attrName>ppt_y</p:attrName>
                                        </p:attrNameLst>
                                      </p:cBhvr>
                                      <p:tavLst>
                                        <p:tav tm="0">
                                          <p:val>
                                            <p:strVal val="#ppt_y-.2"/>
                                          </p:val>
                                        </p:tav>
                                        <p:tav tm="100000">
                                          <p:val>
                                            <p:strVal val="#ppt_y+.1"/>
                                          </p:val>
                                        </p:tav>
                                      </p:tavLst>
                                    </p:anim>
                                    <p:anim calcmode="lin" valueType="num">
                                      <p:cBhvr additive="repl">
                                        <p:cTn id="30" dur="500" fill="hold">
                                          <p:stCondLst>
                                            <p:cond delay="500"/>
                                          </p:stCondLst>
                                        </p:cTn>
                                        <p:tgtEl>
                                          <p:spTgt spid="115"/>
                                        </p:tgtEl>
                                        <p:attrNameLst>
                                          <p:attrName>ppt_y</p:attrName>
                                        </p:attrNameLst>
                                      </p:cBhvr>
                                      <p:tavLst>
                                        <p:tav tm="0">
                                          <p:val>
                                            <p:strVal val="#ppt_y+.1"/>
                                          </p:val>
                                        </p:tav>
                                        <p:tav tm="100000">
                                          <p:val>
                                            <p:strVal val="#ppt_y"/>
                                          </p:val>
                                        </p:tav>
                                      </p:tavLst>
                                    </p:anim>
                                    <p:animEffect transition="in" filter="fade">
                                      <p:cBhvr additive="repl">
                                        <p:cTn id="31" dur="1000">
                                          <p:stCondLst>
                                            <p:cond delay="0"/>
                                          </p:stCondLst>
                                        </p:cTn>
                                        <p:tgtEl>
                                          <p:spTgt spid="1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checkerboard(across)">
                                      <p:cBhvr additive="repl">
                                        <p:cTn id="36" dur="500"/>
                                        <p:tgtEl>
                                          <p:spTgt spid="1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checkerboard(across)">
                                      <p:cBhvr additive="repl">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F82CEC33-0B4E-4B53-8F10-101CEF9834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333375"/>
            <a:ext cx="40243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ustomShape 1">
            <a:extLst>
              <a:ext uri="{FF2B5EF4-FFF2-40B4-BE49-F238E27FC236}">
                <a16:creationId xmlns:a16="http://schemas.microsoft.com/office/drawing/2014/main" id="{48316DDF-E99B-48F4-B942-DC0B5F7B1FD3}"/>
              </a:ext>
            </a:extLst>
          </p:cNvPr>
          <p:cNvSpPr>
            <a:spLocks noChangeArrowheads="1"/>
          </p:cNvSpPr>
          <p:nvPr/>
        </p:nvSpPr>
        <p:spPr bwMode="auto">
          <a:xfrm>
            <a:off x="192088" y="5397500"/>
            <a:ext cx="35845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000000"/>
                </a:solidFill>
                <a:latin typeface="Calibri" panose="020F0502020204030204" pitchFamily="34" charset="0"/>
              </a:rPr>
              <a:t>Hàng ngàn lượt máy bay đã thay nhau trút bom xuống Hà Nội.</a:t>
            </a:r>
            <a:endParaRPr lang="en-US" altLang="en-US"/>
          </a:p>
        </p:txBody>
      </p:sp>
      <p:pic>
        <p:nvPicPr>
          <p:cNvPr id="11268" name="Picture 5">
            <a:extLst>
              <a:ext uri="{FF2B5EF4-FFF2-40B4-BE49-F238E27FC236}">
                <a16:creationId xmlns:a16="http://schemas.microsoft.com/office/drawing/2014/main" id="{23B39717-CA6C-4E37-B81A-4DD3F1A3F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333375"/>
            <a:ext cx="4548187"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ustomShape 2">
            <a:extLst>
              <a:ext uri="{FF2B5EF4-FFF2-40B4-BE49-F238E27FC236}">
                <a16:creationId xmlns:a16="http://schemas.microsoft.com/office/drawing/2014/main" id="{8EE9920A-5130-49E2-AA6A-90A9EBA46FEB}"/>
              </a:ext>
            </a:extLst>
          </p:cNvPr>
          <p:cNvSpPr>
            <a:spLocks noChangeArrowheads="1"/>
          </p:cNvSpPr>
          <p:nvPr/>
        </p:nvSpPr>
        <p:spPr bwMode="auto">
          <a:xfrm>
            <a:off x="4392613" y="2805113"/>
            <a:ext cx="45831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Siêu pháo đài bay B52 nem bom .</a:t>
            </a:r>
            <a:endParaRPr lang="en-US" altLang="en-US"/>
          </a:p>
        </p:txBody>
      </p:sp>
      <p:pic>
        <p:nvPicPr>
          <p:cNvPr id="11270" name="Picture 7">
            <a:extLst>
              <a:ext uri="{FF2B5EF4-FFF2-40B4-BE49-F238E27FC236}">
                <a16:creationId xmlns:a16="http://schemas.microsoft.com/office/drawing/2014/main" id="{B9F18CC0-8AB1-4C9E-A014-47A9AA8F0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284538"/>
            <a:ext cx="481965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ustomShape 3">
            <a:extLst>
              <a:ext uri="{FF2B5EF4-FFF2-40B4-BE49-F238E27FC236}">
                <a16:creationId xmlns:a16="http://schemas.microsoft.com/office/drawing/2014/main" id="{46827DB8-12E9-42CC-82A7-D318A6A6B295}"/>
              </a:ext>
            </a:extLst>
          </p:cNvPr>
          <p:cNvSpPr>
            <a:spLocks noChangeArrowheads="1"/>
          </p:cNvSpPr>
          <p:nvPr/>
        </p:nvSpPr>
        <p:spPr bwMode="auto">
          <a:xfrm>
            <a:off x="4957763" y="6280150"/>
            <a:ext cx="3832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Những hố bom trên mặt đất.</a:t>
            </a:r>
            <a:endParaRPr lang="en-US" altLang="en-US"/>
          </a:p>
        </p:txBody>
      </p:sp>
      <p:sp>
        <p:nvSpPr>
          <p:cNvPr id="11272" name="CustomShape 4">
            <a:extLst>
              <a:ext uri="{FF2B5EF4-FFF2-40B4-BE49-F238E27FC236}">
                <a16:creationId xmlns:a16="http://schemas.microsoft.com/office/drawing/2014/main" id="{6176E067-8A93-4425-BF6F-C56EABA9FB38}"/>
              </a:ext>
            </a:extLst>
          </p:cNvPr>
          <p:cNvSpPr>
            <a:spLocks noChangeArrowheads="1"/>
          </p:cNvSpPr>
          <p:nvPr/>
        </p:nvSpPr>
        <p:spPr bwMode="auto">
          <a:xfrm>
            <a:off x="-34925" y="-4763"/>
            <a:ext cx="9212263" cy="393701"/>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extLst>
      <p:ext uri="{BB962C8B-B14F-4D97-AF65-F5344CB8AC3E}">
        <p14:creationId xmlns:p14="http://schemas.microsoft.com/office/powerpoint/2010/main" val="13316612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7326E4FD-CC90-4731-A284-0FC990D0C0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901700"/>
            <a:ext cx="4197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stomShape 1">
            <a:extLst>
              <a:ext uri="{FF2B5EF4-FFF2-40B4-BE49-F238E27FC236}">
                <a16:creationId xmlns:a16="http://schemas.microsoft.com/office/drawing/2014/main" id="{FE9EB07F-A0A3-44F0-9E6D-BFD6471FC751}"/>
              </a:ext>
            </a:extLst>
          </p:cNvPr>
          <p:cNvSpPr>
            <a:spLocks noChangeArrowheads="1"/>
          </p:cNvSpPr>
          <p:nvPr/>
        </p:nvSpPr>
        <p:spPr bwMode="auto">
          <a:xfrm>
            <a:off x="428625" y="4500563"/>
            <a:ext cx="34051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Khâm Thiên trong đổ nát.</a:t>
            </a:r>
            <a:endParaRPr lang="en-US" altLang="en-US"/>
          </a:p>
        </p:txBody>
      </p:sp>
      <p:pic>
        <p:nvPicPr>
          <p:cNvPr id="12292" name="Picture 9">
            <a:extLst>
              <a:ext uri="{FF2B5EF4-FFF2-40B4-BE49-F238E27FC236}">
                <a16:creationId xmlns:a16="http://schemas.microsoft.com/office/drawing/2014/main" id="{1946D961-DDC1-48C4-B1B4-46D213B84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325" y="933450"/>
            <a:ext cx="47609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ustomShape 2">
            <a:extLst>
              <a:ext uri="{FF2B5EF4-FFF2-40B4-BE49-F238E27FC236}">
                <a16:creationId xmlns:a16="http://schemas.microsoft.com/office/drawing/2014/main" id="{7A0AF909-83DF-4AF7-88FF-8FFE1E4AEB27}"/>
              </a:ext>
            </a:extLst>
          </p:cNvPr>
          <p:cNvSpPr>
            <a:spLocks noChangeArrowheads="1"/>
          </p:cNvSpPr>
          <p:nvPr/>
        </p:nvSpPr>
        <p:spPr bwMode="auto">
          <a:xfrm>
            <a:off x="4538663" y="4176713"/>
            <a:ext cx="45688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Một góc phố Khâm Thiên bị máy bay B52 huỷ diệt.</a:t>
            </a:r>
            <a:endParaRPr lang="en-US" altLang="en-US"/>
          </a:p>
        </p:txBody>
      </p:sp>
      <p:sp>
        <p:nvSpPr>
          <p:cNvPr id="12294" name="CustomShape 3">
            <a:extLst>
              <a:ext uri="{FF2B5EF4-FFF2-40B4-BE49-F238E27FC236}">
                <a16:creationId xmlns:a16="http://schemas.microsoft.com/office/drawing/2014/main" id="{2A39EAAB-F576-4839-9ACD-9B6419155B24}"/>
              </a:ext>
            </a:extLst>
          </p:cNvPr>
          <p:cNvSpPr>
            <a:spLocks noChangeArrowheads="1"/>
          </p:cNvSpPr>
          <p:nvPr/>
        </p:nvSpPr>
        <p:spPr bwMode="auto">
          <a:xfrm>
            <a:off x="-34925" y="76200"/>
            <a:ext cx="9212263" cy="393700"/>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extLst>
      <p:ext uri="{BB962C8B-B14F-4D97-AF65-F5344CB8AC3E}">
        <p14:creationId xmlns:p14="http://schemas.microsoft.com/office/powerpoint/2010/main" val="4016309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ustomShape 1">
            <a:extLst>
              <a:ext uri="{FF2B5EF4-FFF2-40B4-BE49-F238E27FC236}">
                <a16:creationId xmlns:a16="http://schemas.microsoft.com/office/drawing/2014/main" id="{0EAE59E6-5855-4D23-A237-0529ACF0699A}"/>
              </a:ext>
            </a:extLst>
          </p:cNvPr>
          <p:cNvSpPr>
            <a:spLocks noChangeArrowheads="1"/>
          </p:cNvSpPr>
          <p:nvPr/>
        </p:nvSpPr>
        <p:spPr bwMode="auto">
          <a:xfrm>
            <a:off x="71438" y="857250"/>
            <a:ext cx="90344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a:solidFill>
                  <a:srgbClr val="FF0000"/>
                </a:solidFill>
                <a:latin typeface="Cambria" panose="02040503050406030204" pitchFamily="18" charset="0"/>
              </a:rPr>
              <a:t>IV. MIỀN BẮC KHÔI PHỤC VÀ PHÁT TRIỂN KINH TẾ - VĂN HÓA, CHIẾN ĐẤU CHỐNG CHIẾN TRANH PHÁ HOẠI LẦN THỨ 2 CỦA MĨ (1969 – 1973).</a:t>
            </a:r>
            <a:endParaRPr lang="en-US" altLang="en-US"/>
          </a:p>
          <a:p>
            <a:pPr eaLnBrk="1" hangingPunct="1"/>
            <a:r>
              <a:rPr lang="vi-VN" altLang="en-US" sz="2600">
                <a:solidFill>
                  <a:srgbClr val="000000"/>
                </a:solidFill>
              </a:rPr>
              <a:t> </a:t>
            </a:r>
            <a:endParaRPr lang="en-US" altLang="en-US"/>
          </a:p>
          <a:p>
            <a:pPr eaLnBrk="1" hangingPunct="1"/>
            <a:r>
              <a:rPr lang="vi-VN" altLang="en-US" sz="2600">
                <a:solidFill>
                  <a:srgbClr val="000000"/>
                </a:solidFill>
              </a:rPr>
              <a:t> </a:t>
            </a:r>
            <a:endParaRPr lang="en-US" altLang="en-US"/>
          </a:p>
          <a:p>
            <a:pPr eaLnBrk="1" hangingPunct="1"/>
            <a:endParaRPr lang="en-US" altLang="en-US"/>
          </a:p>
        </p:txBody>
      </p:sp>
      <p:sp>
        <p:nvSpPr>
          <p:cNvPr id="68612" name="CustomShape 3">
            <a:extLst>
              <a:ext uri="{FF2B5EF4-FFF2-40B4-BE49-F238E27FC236}">
                <a16:creationId xmlns:a16="http://schemas.microsoft.com/office/drawing/2014/main" id="{65375008-5B93-44AC-89EB-D1F3A0E5FD7D}"/>
              </a:ext>
            </a:extLst>
          </p:cNvPr>
          <p:cNvSpPr>
            <a:spLocks noChangeArrowheads="1"/>
          </p:cNvSpPr>
          <p:nvPr/>
        </p:nvSpPr>
        <p:spPr bwMode="auto">
          <a:xfrm>
            <a:off x="149225" y="1498600"/>
            <a:ext cx="8056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a:solidFill>
                  <a:srgbClr val="000000"/>
                </a:solidFill>
              </a:rPr>
              <a:t> </a:t>
            </a:r>
            <a:r>
              <a:rPr lang="vi-VN" altLang="en-US" sz="2400" b="1" i="1">
                <a:solidFill>
                  <a:srgbClr val="0000CC"/>
                </a:solidFill>
              </a:rPr>
              <a:t>1.</a:t>
            </a:r>
            <a:r>
              <a:rPr lang="vi-VN" altLang="en-US" sz="2400">
                <a:solidFill>
                  <a:srgbClr val="0000CC"/>
                </a:solidFill>
              </a:rPr>
              <a:t> </a:t>
            </a:r>
            <a:r>
              <a:rPr lang="vi-VN" altLang="en-US" sz="2400" b="1" i="1">
                <a:solidFill>
                  <a:srgbClr val="0000CC"/>
                </a:solidFill>
              </a:rPr>
              <a:t>Miền Bắc khôi phục và phát triển kinh tế - văn hóa:</a:t>
            </a:r>
            <a:r>
              <a:rPr lang="vi-VN" altLang="en-US" sz="3000">
                <a:solidFill>
                  <a:srgbClr val="0000CC"/>
                </a:solidFill>
                <a:latin typeface="Times New Roman" panose="02020603050405020304" pitchFamily="18" charset="0"/>
              </a:rPr>
              <a:t> </a:t>
            </a:r>
            <a:endParaRPr lang="en-US" altLang="en-US"/>
          </a:p>
        </p:txBody>
      </p:sp>
      <p:sp>
        <p:nvSpPr>
          <p:cNvPr id="68613" name="CustomShape 4">
            <a:extLst>
              <a:ext uri="{FF2B5EF4-FFF2-40B4-BE49-F238E27FC236}">
                <a16:creationId xmlns:a16="http://schemas.microsoft.com/office/drawing/2014/main" id="{DDB592DC-35E0-478D-AA4C-9B3D35A1F701}"/>
              </a:ext>
            </a:extLst>
          </p:cNvPr>
          <p:cNvSpPr>
            <a:spLocks noChangeArrowheads="1"/>
          </p:cNvSpPr>
          <p:nvPr/>
        </p:nvSpPr>
        <p:spPr bwMode="auto">
          <a:xfrm>
            <a:off x="215900" y="1951038"/>
            <a:ext cx="87264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a:solidFill>
                  <a:srgbClr val="0000CC"/>
                </a:solidFill>
              </a:rPr>
              <a:t>2. Miền Bắc vừa chiến đấu chống chiến tranh phá hoại, vừa </a:t>
            </a:r>
            <a:endParaRPr lang="en-US" altLang="en-US"/>
          </a:p>
          <a:p>
            <a:pPr eaLnBrk="1" hangingPunct="1"/>
            <a:r>
              <a:rPr lang="vi-VN" altLang="en-US" sz="2400" b="1" i="1">
                <a:solidFill>
                  <a:srgbClr val="0000CC"/>
                </a:solidFill>
              </a:rPr>
              <a:t>sản xuất và làm nghĩa vụ hậu phương.</a:t>
            </a:r>
            <a:endParaRPr lang="en-US" altLang="en-US"/>
          </a:p>
        </p:txBody>
      </p:sp>
      <p:sp>
        <p:nvSpPr>
          <p:cNvPr id="251" name="CustomShape 5">
            <a:extLst>
              <a:ext uri="{FF2B5EF4-FFF2-40B4-BE49-F238E27FC236}">
                <a16:creationId xmlns:a16="http://schemas.microsoft.com/office/drawing/2014/main" id="{294474F4-9C6E-434E-ACD1-028B9E8DF3A0}"/>
              </a:ext>
            </a:extLst>
          </p:cNvPr>
          <p:cNvSpPr>
            <a:spLocks noChangeArrowheads="1"/>
          </p:cNvSpPr>
          <p:nvPr/>
        </p:nvSpPr>
        <p:spPr bwMode="auto">
          <a:xfrm>
            <a:off x="503238" y="2592388"/>
            <a:ext cx="13700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rPr>
              <a:t>b/ Ta: </a:t>
            </a:r>
            <a:endParaRPr lang="en-US" altLang="en-US"/>
          </a:p>
        </p:txBody>
      </p:sp>
      <p:sp>
        <p:nvSpPr>
          <p:cNvPr id="252" name="CustomShape 6">
            <a:extLst>
              <a:ext uri="{FF2B5EF4-FFF2-40B4-BE49-F238E27FC236}">
                <a16:creationId xmlns:a16="http://schemas.microsoft.com/office/drawing/2014/main" id="{9515AEDD-D3E4-4BA1-B326-A672F26324DC}"/>
              </a:ext>
            </a:extLst>
          </p:cNvPr>
          <p:cNvSpPr>
            <a:spLocks noChangeArrowheads="1"/>
          </p:cNvSpPr>
          <p:nvPr/>
        </p:nvSpPr>
        <p:spPr bwMode="auto">
          <a:xfrm>
            <a:off x="533400" y="4953000"/>
            <a:ext cx="7847013" cy="862013"/>
          </a:xfrm>
          <a:prstGeom prst="roundRect">
            <a:avLst>
              <a:gd name="adj" fmla="val 3602"/>
            </a:avLst>
          </a:prstGeom>
          <a:solidFill>
            <a:srgbClr val="729FCF"/>
          </a:solidFill>
          <a:ln w="9525">
            <a:solidFill>
              <a:srgbClr val="3465AF"/>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en-US" altLang="en-US" sz="2400" b="1">
                <a:solidFill>
                  <a:srgbClr val="990000"/>
                </a:solidFill>
              </a:rPr>
              <a:t>Thảo luận: </a:t>
            </a:r>
            <a:r>
              <a:rPr lang="vi-VN" altLang="en-US" sz="2400" b="1">
                <a:solidFill>
                  <a:srgbClr val="990000"/>
                </a:solidFill>
              </a:rPr>
              <a:t>Miền Bắc đã chiến đấu chống </a:t>
            </a:r>
            <a:endParaRPr lang="en-US" altLang="en-US"/>
          </a:p>
          <a:p>
            <a:pPr algn="ctr" eaLnBrk="1" hangingPunct="1"/>
            <a:r>
              <a:rPr lang="vi-VN" altLang="en-US" sz="2400" b="1">
                <a:solidFill>
                  <a:srgbClr val="990000"/>
                </a:solidFill>
              </a:rPr>
              <a:t>chiến tranh phá hoại lần 2 như thế nào?</a:t>
            </a:r>
            <a:endParaRPr lang="en-US" altLang="en-US"/>
          </a:p>
        </p:txBody>
      </p:sp>
      <p:sp>
        <p:nvSpPr>
          <p:cNvPr id="2" name="Text Box 7">
            <a:extLst>
              <a:ext uri="{FF2B5EF4-FFF2-40B4-BE49-F238E27FC236}">
                <a16:creationId xmlns:a16="http://schemas.microsoft.com/office/drawing/2014/main" id="{BE3226C9-ACF7-B644-B31B-EAF8D18042E5}"/>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str">
                                      <p:cBhvr additive="repl">
                                        <p:cTn id="7" dur="500" fill="hold">
                                          <p:stCondLst>
                                            <p:cond delay="0"/>
                                          </p:stCondLst>
                                        </p:cTn>
                                        <p:tgtEl>
                                          <p:spTgt spid="251"/>
                                        </p:tgtEl>
                                      </p:cBhvr>
                                      <p:tavLst>
                                        <p:tav tm="0">
                                          <p:val>
                                            <p:strVal val="-90"/>
                                          </p:val>
                                        </p:tav>
                                        <p:tav tm="100000">
                                          <p:val>
                                            <p:strVal val="0"/>
                                          </p:val>
                                        </p:tav>
                                      </p:tavLst>
                                    </p:anim>
                                    <p:anim calcmode="lin" valueType="str">
                                      <p:cBhvr additive="repl">
                                        <p:cTn id="8" dur="500" fill="hold">
                                          <p:stCondLst>
                                            <p:cond delay="0"/>
                                          </p:stCondLst>
                                        </p:cTn>
                                        <p:tgtEl>
                                          <p:spTgt spid="251"/>
                                        </p:tgtEl>
                                      </p:cBhvr>
                                      <p:tavLst>
                                        <p:tav tm="0">
                                          <p:val>
                                            <p:strVal val="width"/>
                                          </p:val>
                                        </p:tav>
                                        <p:tav tm="100000">
                                          <p:val>
                                            <p:strVal val="width*.05"/>
                                          </p:val>
                                        </p:tav>
                                      </p:tavLst>
                                    </p:anim>
                                    <p:anim calcmode="lin" valueType="str">
                                      <p:cBhvr additive="repl">
                                        <p:cTn id="9" dur="500" fill="hold">
                                          <p:stCondLst>
                                            <p:cond delay="500"/>
                                          </p:stCondLst>
                                        </p:cTn>
                                        <p:tgtEl>
                                          <p:spTgt spid="251"/>
                                        </p:tgtEl>
                                      </p:cBhvr>
                                      <p:tavLst>
                                        <p:tav tm="0">
                                          <p:val>
                                            <p:strVal val="width*.05"/>
                                          </p:val>
                                        </p:tav>
                                        <p:tav tm="100000">
                                          <p:val>
                                            <p:strVal val="width"/>
                                          </p:val>
                                        </p:tav>
                                      </p:tavLst>
                                    </p:anim>
                                    <p:anim calcmode="lin" valueType="str">
                                      <p:cBhvr additive="repl">
                                        <p:cTn id="10" dur="1000" fill="hold"/>
                                        <p:tgtEl>
                                          <p:spTgt spid="251"/>
                                        </p:tgtEl>
                                      </p:cBhvr>
                                      <p:tavLst>
                                        <p:tav tm="0">
                                          <p:val>
                                            <p:strVal val="height"/>
                                          </p:val>
                                        </p:tav>
                                        <p:tav tm="100000">
                                          <p:val>
                                            <p:strVal val="height"/>
                                          </p:val>
                                        </p:tav>
                                      </p:tavLst>
                                    </p:anim>
                                    <p:anim calcmode="lin" valueType="num">
                                      <p:cBhvr additive="repl">
                                        <p:cTn id="11" dur="500" fill="hold">
                                          <p:stCondLst>
                                            <p:cond delay="0"/>
                                          </p:stCondLst>
                                        </p:cTn>
                                        <p:tgtEl>
                                          <p:spTgt spid="251"/>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251"/>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251"/>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2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wedge">
                                      <p:cBhvr additive="repl">
                                        <p:cTn id="19" dur="2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437F4561-C76C-4BEE-A1D1-841860F519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857250"/>
            <a:ext cx="4533901"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ustomShape 1">
            <a:extLst>
              <a:ext uri="{FF2B5EF4-FFF2-40B4-BE49-F238E27FC236}">
                <a16:creationId xmlns:a16="http://schemas.microsoft.com/office/drawing/2014/main" id="{2C54767A-227C-4098-8574-032A1A42CA12}"/>
              </a:ext>
            </a:extLst>
          </p:cNvPr>
          <p:cNvSpPr>
            <a:spLocks noChangeArrowheads="1"/>
          </p:cNvSpPr>
          <p:nvPr/>
        </p:nvSpPr>
        <p:spPr bwMode="auto">
          <a:xfrm>
            <a:off x="71438" y="4422775"/>
            <a:ext cx="4497387"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800" b="1">
                <a:solidFill>
                  <a:srgbClr val="000000"/>
                </a:solidFill>
                <a:latin typeface="Cambria" panose="02040503050406030204" pitchFamily="18" charset="0"/>
              </a:rPr>
              <a:t>Tên lửa SAM gây cho các phi công sự sợ hãi về mặt tâm lý vì bạn nhìn thẳng những tên lửa đó đang lao về phía máy bay của bạn</a:t>
            </a:r>
            <a:endParaRPr lang="en-US" altLang="en-US"/>
          </a:p>
        </p:txBody>
      </p:sp>
      <p:pic>
        <p:nvPicPr>
          <p:cNvPr id="14341" name="Picture 7">
            <a:extLst>
              <a:ext uri="{FF2B5EF4-FFF2-40B4-BE49-F238E27FC236}">
                <a16:creationId xmlns:a16="http://schemas.microsoft.com/office/drawing/2014/main" id="{77AF7B7F-9C6B-4595-BFAF-7D47E66B0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836613"/>
            <a:ext cx="45878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ustomShape 3">
            <a:extLst>
              <a:ext uri="{FF2B5EF4-FFF2-40B4-BE49-F238E27FC236}">
                <a16:creationId xmlns:a16="http://schemas.microsoft.com/office/drawing/2014/main" id="{5AC44636-BEDF-460B-BCC5-B1246FB71451}"/>
              </a:ext>
            </a:extLst>
          </p:cNvPr>
          <p:cNvSpPr>
            <a:spLocks noChangeArrowheads="1"/>
          </p:cNvSpPr>
          <p:nvPr/>
        </p:nvSpPr>
        <p:spPr bwMode="auto">
          <a:xfrm>
            <a:off x="4941888" y="4508500"/>
            <a:ext cx="40465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800" b="1">
                <a:solidFill>
                  <a:srgbClr val="000000"/>
                </a:solidFill>
                <a:latin typeface="Cambria" panose="02040503050406030204" pitchFamily="18" charset="0"/>
              </a:rPr>
              <a:t>“Rồng lửa” SAM trong chiến thắng “Điện Biên Phủ trên không”.</a:t>
            </a:r>
            <a:endParaRPr lang="en-US" altLang="en-US"/>
          </a:p>
        </p:txBody>
      </p:sp>
      <p:sp>
        <p:nvSpPr>
          <p:cNvPr id="2" name="Text Box 7">
            <a:extLst>
              <a:ext uri="{FF2B5EF4-FFF2-40B4-BE49-F238E27FC236}">
                <a16:creationId xmlns:a16="http://schemas.microsoft.com/office/drawing/2014/main" id="{9C09EC27-DBAD-834B-BF9C-E40F8763411F}"/>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extLst>
      <p:ext uri="{BB962C8B-B14F-4D97-AF65-F5344CB8AC3E}">
        <p14:creationId xmlns:p14="http://schemas.microsoft.com/office/powerpoint/2010/main" val="10068309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FD29A00-B687-4C76-81CD-7A7734BB38FD}"/>
              </a:ext>
            </a:extLst>
          </p:cNvPr>
          <p:cNvSpPr txBox="1">
            <a:spLocks noChangeArrowheads="1"/>
          </p:cNvSpPr>
          <p:nvPr/>
        </p:nvSpPr>
        <p:spPr bwMode="auto">
          <a:xfrm>
            <a:off x="-92075" y="36179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Text Box 3">
            <a:extLst>
              <a:ext uri="{FF2B5EF4-FFF2-40B4-BE49-F238E27FC236}">
                <a16:creationId xmlns:a16="http://schemas.microsoft.com/office/drawing/2014/main" id="{FF5429DE-90B4-4649-910A-A56BD6B17C1C}"/>
              </a:ext>
            </a:extLst>
          </p:cNvPr>
          <p:cNvSpPr txBox="1">
            <a:spLocks noChangeArrowheads="1"/>
          </p:cNvSpPr>
          <p:nvPr/>
        </p:nvSpPr>
        <p:spPr bwMode="auto">
          <a:xfrm>
            <a:off x="144463" y="2016125"/>
            <a:ext cx="90043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pt-BR" altLang="en-US" sz="2200" b="1">
                <a:solidFill>
                  <a:srgbClr val="FF0000"/>
                </a:solidFill>
              </a:rPr>
              <a:t>2. Chiến đấu chống chiến lược “Việt Nam hoá chiến tranh” và “Đông Dương hoá chiến tranh”</a:t>
            </a:r>
            <a:r>
              <a:rPr lang="pt-BR" altLang="en-US" sz="2200">
                <a:solidFill>
                  <a:srgbClr val="FF0000"/>
                </a:solidFill>
              </a:rPr>
              <a:t> </a:t>
            </a:r>
          </a:p>
        </p:txBody>
      </p:sp>
      <p:sp>
        <p:nvSpPr>
          <p:cNvPr id="10248" name="Text Box 8">
            <a:extLst>
              <a:ext uri="{FF2B5EF4-FFF2-40B4-BE49-F238E27FC236}">
                <a16:creationId xmlns:a16="http://schemas.microsoft.com/office/drawing/2014/main" id="{8E949AD1-A45C-4C18-82B2-F0E94E6578E2}"/>
              </a:ext>
            </a:extLst>
          </p:cNvPr>
          <p:cNvSpPr txBox="1">
            <a:spLocks noChangeArrowheads="1"/>
          </p:cNvSpPr>
          <p:nvPr/>
        </p:nvSpPr>
        <p:spPr bwMode="auto">
          <a:xfrm>
            <a:off x="-76200" y="703263"/>
            <a:ext cx="90043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pt-BR" altLang="en-US" sz="2200" b="1" dirty="0">
                <a:solidFill>
                  <a:srgbClr val="0000FF"/>
                </a:solidFill>
              </a:rPr>
              <a:t>III. Chiến đấu chống chiến lược “Việt Nam hoá chiến tranh” và “Đông Dương hoá chiến tranh” của Mỹ (1969 - 1973)</a:t>
            </a:r>
          </a:p>
          <a:p>
            <a:pPr algn="ctr">
              <a:buClrTx/>
              <a:buFontTx/>
              <a:buNone/>
            </a:pPr>
            <a:r>
              <a:rPr lang="pt-BR" altLang="en-US" sz="2200" b="1" dirty="0"/>
              <a:t>1. Chiến lược “Việt Nam hoá chiến tranh” và “Đông Dương hoá chiến tranh” của Mỹ</a:t>
            </a:r>
            <a:r>
              <a:rPr lang="vi-VN" altLang="en-US" sz="2200" b="1" dirty="0"/>
              <a:t> </a:t>
            </a:r>
            <a:endParaRPr lang="pt-BR" altLang="en-US" sz="2200" b="1" dirty="0"/>
          </a:p>
        </p:txBody>
      </p:sp>
      <p:sp>
        <p:nvSpPr>
          <p:cNvPr id="2" name="Text Box 7">
            <a:extLst>
              <a:ext uri="{FF2B5EF4-FFF2-40B4-BE49-F238E27FC236}">
                <a16:creationId xmlns:a16="http://schemas.microsoft.com/office/drawing/2014/main" id="{87E5FE42-43D4-E54F-9C18-21C224773A56}"/>
              </a:ext>
            </a:extLst>
          </p:cNvPr>
          <p:cNvSpPr txBox="1">
            <a:spLocks noChangeArrowheads="1"/>
          </p:cNvSpPr>
          <p:nvPr/>
        </p:nvSpPr>
        <p:spPr bwMode="auto">
          <a:xfrm>
            <a:off x="0" y="0"/>
            <a:ext cx="9144000" cy="677108"/>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dirty="0">
                <a:solidFill>
                  <a:srgbClr val="0000FF"/>
                </a:solidFill>
                <a:latin typeface="Times New Roman" panose="02020603050405020304" pitchFamily="18" charset="0"/>
              </a:rPr>
              <a:t>  </a:t>
            </a:r>
            <a:r>
              <a:rPr lang="vi-VN" altLang="en-US" sz="2000" b="1" dirty="0">
                <a:solidFill>
                  <a:srgbClr val="0000FF"/>
                </a:solidFill>
                <a:latin typeface="Times New Roman" panose="02020603050405020304" pitchFamily="18" charset="0"/>
              </a:rPr>
              <a:t>Tiết 44. </a:t>
            </a:r>
            <a:r>
              <a:rPr lang="fr-FR" altLang="en-US" sz="2000" b="1" dirty="0">
                <a:solidFill>
                  <a:srgbClr val="0000FF"/>
                </a:solidFill>
                <a:latin typeface="Times New Roman" panose="02020603050405020304" pitchFamily="18" charset="0"/>
              </a:rPr>
              <a:t> </a:t>
            </a:r>
            <a:r>
              <a:rPr lang="fr-FR" altLang="en-US" sz="2000" b="1" dirty="0" err="1">
                <a:solidFill>
                  <a:srgbClr val="0000FF"/>
                </a:solidFill>
                <a:latin typeface="Times New Roman" panose="02020603050405020304" pitchFamily="18" charset="0"/>
              </a:rPr>
              <a:t>B</a:t>
            </a:r>
            <a:r>
              <a:rPr lang="fr-FR" altLang="en-US" sz="2000" b="1" dirty="0" err="1">
                <a:solidFill>
                  <a:srgbClr val="0000FF"/>
                </a:solidFill>
              </a:rPr>
              <a:t>ài</a:t>
            </a:r>
            <a:r>
              <a:rPr lang="fr-FR" altLang="en-US" sz="2000" b="1" dirty="0">
                <a:solidFill>
                  <a:srgbClr val="0000FF"/>
                </a:solidFill>
              </a:rPr>
              <a:t> 29-</a:t>
            </a:r>
            <a:r>
              <a:rPr lang="fr-FR" altLang="en-US" b="1" dirty="0">
                <a:solidFill>
                  <a:schemeClr val="tx1"/>
                </a:solidFill>
              </a:rPr>
              <a:t> </a:t>
            </a:r>
            <a:r>
              <a:rPr lang="fr-FR" altLang="en-US" b="1" dirty="0">
                <a:solidFill>
                  <a:srgbClr val="0000FF"/>
                </a:solidFill>
              </a:rPr>
              <a:t>CẢ NƯỚC TRỰC TIẾP CHIẾN ĐẤU CHỐNG MĨ CỨU NƯỚC</a:t>
            </a:r>
            <a:endParaRPr lang="vi-VN" altLang="en-US" b="1" dirty="0">
              <a:solidFill>
                <a:srgbClr val="0000FF"/>
              </a:solidFill>
            </a:endParaRPr>
          </a:p>
          <a:p>
            <a:pPr algn="ctr">
              <a:buClrTx/>
              <a:buSzTx/>
              <a:buFontTx/>
              <a:buNone/>
            </a:pPr>
            <a:r>
              <a:rPr lang="fr-FR" altLang="en-US" b="1" dirty="0">
                <a:solidFill>
                  <a:srgbClr val="0000FF"/>
                </a:solidFill>
              </a:rPr>
              <a:t>(1965 - </a:t>
            </a:r>
            <a:r>
              <a:rPr lang="en-US" altLang="en-US" b="1" dirty="0">
                <a:solidFill>
                  <a:srgbClr val="0000FF"/>
                </a:solidFill>
              </a:rPr>
              <a:t>1973)</a:t>
            </a:r>
            <a:r>
              <a:rPr lang="vi-VN" altLang="en-US" b="1" dirty="0">
                <a:solidFill>
                  <a:srgbClr val="0000FF"/>
                </a:solidFill>
              </a:rPr>
              <a:t> tiếp theo</a:t>
            </a:r>
            <a:endParaRPr lang="en-US" altLang="en-US" b="1" dirty="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3"/>
                                        </p:tgtEl>
                                        <p:attrNameLst>
                                          <p:attrName>style.visibility</p:attrName>
                                        </p:attrNameLst>
                                      </p:cBhvr>
                                      <p:to>
                                        <p:strVal val="visible"/>
                                      </p:to>
                                    </p:set>
                                    <p:anim calcmode="lin" valueType="num">
                                      <p:cBhvr additive="repl">
                                        <p:cTn id="7" dur="500" fill="hold"/>
                                        <p:tgtEl>
                                          <p:spTgt spid="10243"/>
                                        </p:tgtEl>
                                        <p:attrNameLst>
                                          <p:attrName>ppt_x</p:attrName>
                                        </p:attrNameLst>
                                      </p:cBhvr>
                                      <p:tavLst>
                                        <p:tav tm="100000">
                                          <p:val>
                                            <p:strVal val="#ppt_x"/>
                                          </p:val>
                                        </p:tav>
                                        <p:tav>
                                          <p:val>
                                            <p:strVal val="#ppt_x"/>
                                          </p:val>
                                        </p:tav>
                                      </p:tavLst>
                                    </p:anim>
                                    <p:anim calcmode="lin" valueType="num">
                                      <p:cBhvr additive="repl">
                                        <p:cTn id="8" dur="500" fill="hold"/>
                                        <p:tgtEl>
                                          <p:spTgt spid="1024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505F41B4-4C95-4CEE-8A2E-B8100D3BA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3" y="777875"/>
            <a:ext cx="4670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ustomShape 1">
            <a:extLst>
              <a:ext uri="{FF2B5EF4-FFF2-40B4-BE49-F238E27FC236}">
                <a16:creationId xmlns:a16="http://schemas.microsoft.com/office/drawing/2014/main" id="{2982BFCE-9625-466D-9912-3B1582AEB9D0}"/>
              </a:ext>
            </a:extLst>
          </p:cNvPr>
          <p:cNvSpPr>
            <a:spLocks noChangeArrowheads="1"/>
          </p:cNvSpPr>
          <p:nvPr/>
        </p:nvSpPr>
        <p:spPr bwMode="auto">
          <a:xfrm>
            <a:off x="42863" y="4184650"/>
            <a:ext cx="43338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Đoàn không quân "Sao Đỏ" đơn vị anh hùng lực lượng vũ trang góp phần xứng đáng trong trận "Điện Biên Phủ trên không".</a:t>
            </a:r>
            <a:endParaRPr lang="en-US" altLang="en-US"/>
          </a:p>
        </p:txBody>
      </p:sp>
      <p:pic>
        <p:nvPicPr>
          <p:cNvPr id="15364" name="Picture 5">
            <a:extLst>
              <a:ext uri="{FF2B5EF4-FFF2-40B4-BE49-F238E27FC236}">
                <a16:creationId xmlns:a16="http://schemas.microsoft.com/office/drawing/2014/main" id="{C63F41EC-278A-4C20-9A19-21B205A6B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963" y="765175"/>
            <a:ext cx="43338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ustomShape 2">
            <a:extLst>
              <a:ext uri="{FF2B5EF4-FFF2-40B4-BE49-F238E27FC236}">
                <a16:creationId xmlns:a16="http://schemas.microsoft.com/office/drawing/2014/main" id="{ADF4EEF3-DBDA-4833-A827-091C9496C8F2}"/>
              </a:ext>
            </a:extLst>
          </p:cNvPr>
          <p:cNvSpPr>
            <a:spLocks noChangeArrowheads="1"/>
          </p:cNvSpPr>
          <p:nvPr/>
        </p:nvSpPr>
        <p:spPr bwMode="auto">
          <a:xfrm>
            <a:off x="5054600" y="4149725"/>
            <a:ext cx="3897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3200" b="1">
                <a:solidFill>
                  <a:srgbClr val="000000"/>
                </a:solidFill>
                <a:latin typeface="Calibri" panose="020F0502020204030204" pitchFamily="34" charset="0"/>
              </a:rPr>
              <a:t>Bên xác máy bay địch.</a:t>
            </a:r>
            <a:endParaRPr lang="en-US" altLang="en-US"/>
          </a:p>
        </p:txBody>
      </p:sp>
      <p:sp>
        <p:nvSpPr>
          <p:cNvPr id="15366" name="CustomShape 3">
            <a:extLst>
              <a:ext uri="{FF2B5EF4-FFF2-40B4-BE49-F238E27FC236}">
                <a16:creationId xmlns:a16="http://schemas.microsoft.com/office/drawing/2014/main" id="{F0723CBE-9156-463D-9AC7-673BC6422157}"/>
              </a:ext>
            </a:extLst>
          </p:cNvPr>
          <p:cNvSpPr>
            <a:spLocks noChangeArrowheads="1"/>
          </p:cNvSpPr>
          <p:nvPr/>
        </p:nvSpPr>
        <p:spPr bwMode="auto">
          <a:xfrm>
            <a:off x="-34925" y="-4763"/>
            <a:ext cx="9212263" cy="393701"/>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18402F04-4F27-453C-913E-A98F03D901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550863"/>
            <a:ext cx="90043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ustomShape 1">
            <a:extLst>
              <a:ext uri="{FF2B5EF4-FFF2-40B4-BE49-F238E27FC236}">
                <a16:creationId xmlns:a16="http://schemas.microsoft.com/office/drawing/2014/main" id="{7C2F0140-7948-43A2-8980-825E9803C652}"/>
              </a:ext>
            </a:extLst>
          </p:cNvPr>
          <p:cNvSpPr>
            <a:spLocks noChangeArrowheads="1"/>
          </p:cNvSpPr>
          <p:nvPr/>
        </p:nvSpPr>
        <p:spPr bwMode="auto">
          <a:xfrm>
            <a:off x="936625" y="6191250"/>
            <a:ext cx="70548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latin typeface="Calibri" panose="020F0502020204030204" pitchFamily="34" charset="0"/>
              </a:rPr>
              <a:t>Những khẩu đội pháo cao xạ bảo vệ bầu trời Hà Nội</a:t>
            </a:r>
            <a:endParaRPr lang="en-US" altLang="en-US"/>
          </a:p>
        </p:txBody>
      </p:sp>
      <p:sp>
        <p:nvSpPr>
          <p:cNvPr id="16388" name="CustomShape 2">
            <a:extLst>
              <a:ext uri="{FF2B5EF4-FFF2-40B4-BE49-F238E27FC236}">
                <a16:creationId xmlns:a16="http://schemas.microsoft.com/office/drawing/2014/main" id="{B4A33CEC-A1A0-47C1-842A-7E543A4E4B44}"/>
              </a:ext>
            </a:extLst>
          </p:cNvPr>
          <p:cNvSpPr>
            <a:spLocks noChangeArrowheads="1"/>
          </p:cNvSpPr>
          <p:nvPr/>
        </p:nvSpPr>
        <p:spPr bwMode="auto">
          <a:xfrm>
            <a:off x="-34925" y="76200"/>
            <a:ext cx="9212263" cy="393700"/>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extLst>
      <p:ext uri="{BB962C8B-B14F-4D97-AF65-F5344CB8AC3E}">
        <p14:creationId xmlns:p14="http://schemas.microsoft.com/office/powerpoint/2010/main" val="30676963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5">
            <a:extLst>
              <a:ext uri="{FF2B5EF4-FFF2-40B4-BE49-F238E27FC236}">
                <a16:creationId xmlns:a16="http://schemas.microsoft.com/office/drawing/2014/main" id="{E598870E-B9BE-474D-8CB8-0AE01C0D26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46038"/>
            <a:ext cx="4086225"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66">
            <a:extLst>
              <a:ext uri="{FF2B5EF4-FFF2-40B4-BE49-F238E27FC236}">
                <a16:creationId xmlns:a16="http://schemas.microsoft.com/office/drawing/2014/main" id="{9CE65BBE-3457-45CA-AD4A-E41EAA922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688" y="46038"/>
            <a:ext cx="4946650"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Shape 1">
            <a:extLst>
              <a:ext uri="{FF2B5EF4-FFF2-40B4-BE49-F238E27FC236}">
                <a16:creationId xmlns:a16="http://schemas.microsoft.com/office/drawing/2014/main" id="{C1CABD9B-B337-4151-AEAF-A18F1B1F80A1}"/>
              </a:ext>
            </a:extLst>
          </p:cNvPr>
          <p:cNvSpPr txBox="1">
            <a:spLocks noChangeArrowheads="1"/>
          </p:cNvSpPr>
          <p:nvPr/>
        </p:nvSpPr>
        <p:spPr bwMode="auto">
          <a:xfrm>
            <a:off x="287338" y="5838825"/>
            <a:ext cx="8397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FF0000"/>
                </a:solidFill>
              </a:rPr>
              <a:t>Anh hùng phi công Phạm Tuân với chiếc máy bay Mic 21</a:t>
            </a:r>
            <a:endParaRPr lang="en-US" altLang="en-US"/>
          </a:p>
          <a:p>
            <a:pPr algn="ctr" eaLnBrk="1" hangingPunct="1"/>
            <a:r>
              <a:rPr lang="vi-VN" altLang="en-US" sz="2400" b="1">
                <a:solidFill>
                  <a:srgbClr val="FF0000"/>
                </a:solidFill>
              </a:rPr>
              <a:t> đã bắn rơi máy bay B 52</a:t>
            </a:r>
            <a:endParaRPr lang="en-US" altLang="en-US"/>
          </a:p>
        </p:txBody>
      </p:sp>
    </p:spTree>
    <p:extLst>
      <p:ext uri="{BB962C8B-B14F-4D97-AF65-F5344CB8AC3E}">
        <p14:creationId xmlns:p14="http://schemas.microsoft.com/office/powerpoint/2010/main" val="16089157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271">
            <a:extLst>
              <a:ext uri="{FF2B5EF4-FFF2-40B4-BE49-F238E27FC236}">
                <a16:creationId xmlns:a16="http://schemas.microsoft.com/office/drawing/2014/main" id="{C5AD3D23-5325-4B9A-BF2B-4D4002CD3B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276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269">
            <a:extLst>
              <a:ext uri="{FF2B5EF4-FFF2-40B4-BE49-F238E27FC236}">
                <a16:creationId xmlns:a16="http://schemas.microsoft.com/office/drawing/2014/main" id="{28220A60-B5EB-4F68-A82C-7B2D2E876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215900"/>
            <a:ext cx="3473450" cy="6142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640" name="CustomShape 2">
            <a:extLst>
              <a:ext uri="{FF2B5EF4-FFF2-40B4-BE49-F238E27FC236}">
                <a16:creationId xmlns:a16="http://schemas.microsoft.com/office/drawing/2014/main" id="{0CDFA82B-0112-4E9F-AC8E-BB62D52EE43E}"/>
              </a:ext>
            </a:extLst>
          </p:cNvPr>
          <p:cNvSpPr>
            <a:spLocks noChangeArrowheads="1"/>
          </p:cNvSpPr>
          <p:nvPr/>
        </p:nvSpPr>
        <p:spPr bwMode="auto">
          <a:xfrm>
            <a:off x="792163" y="6335713"/>
            <a:ext cx="22828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rPr>
              <a:t>TÊN LỬA SAM</a:t>
            </a:r>
            <a:endParaRPr lang="en-US" altLang="en-US"/>
          </a:p>
        </p:txBody>
      </p:sp>
    </p:spTree>
    <p:extLst>
      <p:ext uri="{BB962C8B-B14F-4D97-AF65-F5344CB8AC3E}">
        <p14:creationId xmlns:p14="http://schemas.microsoft.com/office/powerpoint/2010/main" val="174413023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72">
            <a:extLst>
              <a:ext uri="{FF2B5EF4-FFF2-40B4-BE49-F238E27FC236}">
                <a16:creationId xmlns:a16="http://schemas.microsoft.com/office/drawing/2014/main" id="{A1BCC459-793A-43C9-AEAA-E2B3724B51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71438"/>
            <a:ext cx="4968876"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CustomShape 1">
            <a:extLst>
              <a:ext uri="{FF2B5EF4-FFF2-40B4-BE49-F238E27FC236}">
                <a16:creationId xmlns:a16="http://schemas.microsoft.com/office/drawing/2014/main" id="{D8974F55-ED34-436C-9A20-90447F64859B}"/>
              </a:ext>
            </a:extLst>
          </p:cNvPr>
          <p:cNvSpPr>
            <a:spLocks noChangeArrowheads="1"/>
          </p:cNvSpPr>
          <p:nvPr/>
        </p:nvSpPr>
        <p:spPr bwMode="auto">
          <a:xfrm>
            <a:off x="5111750" y="144463"/>
            <a:ext cx="4032250" cy="5902325"/>
          </a:xfrm>
          <a:prstGeom prst="rect">
            <a:avLst/>
          </a:prstGeom>
          <a:solidFill>
            <a:srgbClr val="729FCF"/>
          </a:solidFill>
          <a:ln w="9525">
            <a:solidFill>
              <a:srgbClr val="3465AF"/>
            </a:solidFill>
            <a:miter lim="800000"/>
            <a:headEnd/>
            <a:tailEnd/>
          </a:ln>
        </p:spPr>
        <p:txBody>
          <a:bodyP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endParaRPr lang="en-US" altLang="en-US"/>
          </a:p>
        </p:txBody>
      </p:sp>
      <p:pic>
        <p:nvPicPr>
          <p:cNvPr id="275" name="Picture 274">
            <a:extLst>
              <a:ext uri="{FF2B5EF4-FFF2-40B4-BE49-F238E27FC236}">
                <a16:creationId xmlns:a16="http://schemas.microsoft.com/office/drawing/2014/main" id="{3492C410-B69B-4ACD-9301-6998E12B87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360363"/>
            <a:ext cx="346075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69442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a:extLst>
              <a:ext uri="{FF2B5EF4-FFF2-40B4-BE49-F238E27FC236}">
                <a16:creationId xmlns:a16="http://schemas.microsoft.com/office/drawing/2014/main" id="{69CF193A-B5C4-446F-9E6F-27FDBFC52C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081088"/>
            <a:ext cx="8075612" cy="5124450"/>
          </a:xfrm>
          <a:prstGeom prst="rect">
            <a:avLst/>
          </a:prstGeom>
          <a:noFill/>
          <a:ln w="9360">
            <a:solidFill>
              <a:srgbClr val="EEECE1"/>
            </a:solidFill>
            <a:miter lim="800000"/>
            <a:headEnd/>
            <a:tailEnd/>
          </a:ln>
          <a:extLst>
            <a:ext uri="{909E8E84-426E-40DD-AFC4-6F175D3DCCD1}">
              <a14:hiddenFill xmlns:a14="http://schemas.microsoft.com/office/drawing/2010/main">
                <a:solidFill>
                  <a:srgbClr val="FFFFFF"/>
                </a:solidFill>
              </a14:hiddenFill>
            </a:ext>
          </a:extLst>
        </p:spPr>
      </p:pic>
      <p:sp>
        <p:nvSpPr>
          <p:cNvPr id="20483" name="CustomShape 1">
            <a:extLst>
              <a:ext uri="{FF2B5EF4-FFF2-40B4-BE49-F238E27FC236}">
                <a16:creationId xmlns:a16="http://schemas.microsoft.com/office/drawing/2014/main" id="{03AC9BDE-A69B-4081-B29A-9F05D9E0DD36}"/>
              </a:ext>
            </a:extLst>
          </p:cNvPr>
          <p:cNvSpPr>
            <a:spLocks noChangeArrowheads="1"/>
          </p:cNvSpPr>
          <p:nvPr/>
        </p:nvSpPr>
        <p:spPr bwMode="auto">
          <a:xfrm>
            <a:off x="344488" y="6184900"/>
            <a:ext cx="8075612" cy="608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3200" b="1" dirty="0">
                <a:solidFill>
                  <a:srgbClr val="000000"/>
                </a:solidFill>
              </a:rPr>
              <a:t>Phi công Mỹ bị bắt năm 1972</a:t>
            </a:r>
            <a:endParaRPr lang="en-US" altLang="en-US" dirty="0"/>
          </a:p>
        </p:txBody>
      </p:sp>
      <p:sp>
        <p:nvSpPr>
          <p:cNvPr id="20484" name="CustomShape 2">
            <a:extLst>
              <a:ext uri="{FF2B5EF4-FFF2-40B4-BE49-F238E27FC236}">
                <a16:creationId xmlns:a16="http://schemas.microsoft.com/office/drawing/2014/main" id="{699EDEDC-24AF-477E-B466-F352853B202C}"/>
              </a:ext>
            </a:extLst>
          </p:cNvPr>
          <p:cNvSpPr>
            <a:spLocks noChangeArrowheads="1"/>
          </p:cNvSpPr>
          <p:nvPr/>
        </p:nvSpPr>
        <p:spPr bwMode="auto">
          <a:xfrm>
            <a:off x="752475" y="57150"/>
            <a:ext cx="7693025" cy="758825"/>
          </a:xfrm>
          <a:prstGeom prst="rect">
            <a:avLst/>
          </a:prstGeom>
          <a:gradFill rotWithShape="0">
            <a:gsLst>
              <a:gs pos="0">
                <a:srgbClr val="FFE5E5"/>
              </a:gs>
              <a:gs pos="50000">
                <a:srgbClr val="FFA7A4"/>
              </a:gs>
              <a:gs pos="100000">
                <a:srgbClr val="FFE5E5"/>
              </a:gs>
            </a:gsLst>
            <a:lin ang="16200000"/>
          </a:gradFill>
          <a:ln w="9360">
            <a:solidFill>
              <a:srgbClr val="BE4B48"/>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a:solidFill>
                  <a:srgbClr val="990000"/>
                </a:solidFill>
                <a:latin typeface="UVN Thoi Nay Nang" pitchFamily="18" charset="0"/>
              </a:rPr>
              <a:t>MỘT SỐ HÌNH ẢNH VỀ </a:t>
            </a:r>
            <a:endParaRPr lang="en-US" altLang="en-US"/>
          </a:p>
          <a:p>
            <a:pPr algn="ctr" eaLnBrk="1" hangingPunct="1"/>
            <a:r>
              <a:rPr lang="vi-VN" altLang="en-US" sz="2400">
                <a:solidFill>
                  <a:srgbClr val="990000"/>
                </a:solidFill>
                <a:latin typeface="UVN Thoi Nay Nang" pitchFamily="18" charset="0"/>
              </a:rPr>
              <a:t>CUỘC CHIẾN TRANH PHÁ HOẠI LẦN II CỦA MỸ</a:t>
            </a:r>
            <a:endParaRPr lang="en-US" altLang="en-US"/>
          </a:p>
        </p:txBody>
      </p:sp>
    </p:spTree>
    <p:extLst>
      <p:ext uri="{BB962C8B-B14F-4D97-AF65-F5344CB8AC3E}">
        <p14:creationId xmlns:p14="http://schemas.microsoft.com/office/powerpoint/2010/main" val="5071132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a:extLst>
              <a:ext uri="{FF2B5EF4-FFF2-40B4-BE49-F238E27FC236}">
                <a16:creationId xmlns:a16="http://schemas.microsoft.com/office/drawing/2014/main" id="{336B8F32-4306-4119-AF79-004B3D9CC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836613"/>
            <a:ext cx="8147050" cy="4910137"/>
          </a:xfrm>
          <a:prstGeom prst="rect">
            <a:avLst/>
          </a:prstGeom>
          <a:noFill/>
          <a:ln w="9360">
            <a:solidFill>
              <a:srgbClr val="EEECE1"/>
            </a:solidFill>
            <a:miter lim="800000"/>
            <a:headEnd/>
            <a:tailEnd/>
          </a:ln>
          <a:extLst>
            <a:ext uri="{909E8E84-426E-40DD-AFC4-6F175D3DCCD1}">
              <a14:hiddenFill xmlns:a14="http://schemas.microsoft.com/office/drawing/2010/main">
                <a:solidFill>
                  <a:srgbClr val="FFFFFF"/>
                </a:solidFill>
              </a14:hiddenFill>
            </a:ext>
          </a:extLst>
        </p:spPr>
      </p:pic>
      <p:sp>
        <p:nvSpPr>
          <p:cNvPr id="21507" name="CustomShape 1">
            <a:extLst>
              <a:ext uri="{FF2B5EF4-FFF2-40B4-BE49-F238E27FC236}">
                <a16:creationId xmlns:a16="http://schemas.microsoft.com/office/drawing/2014/main" id="{9ACA4BBE-CC66-4FB7-BD1C-0B2A50A599C8}"/>
              </a:ext>
            </a:extLst>
          </p:cNvPr>
          <p:cNvSpPr>
            <a:spLocks noChangeArrowheads="1"/>
          </p:cNvSpPr>
          <p:nvPr/>
        </p:nvSpPr>
        <p:spPr bwMode="auto">
          <a:xfrm>
            <a:off x="350838" y="5832475"/>
            <a:ext cx="8137525" cy="9191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rPr>
              <a:t>Tù binh phi công Mỹ được trao trả </a:t>
            </a:r>
            <a:endParaRPr lang="en-US" altLang="en-US"/>
          </a:p>
          <a:p>
            <a:pPr algn="ctr" eaLnBrk="1" hangingPunct="1"/>
            <a:r>
              <a:rPr lang="vi-VN" altLang="en-US" sz="2800" b="1">
                <a:solidFill>
                  <a:srgbClr val="000000"/>
                </a:solidFill>
              </a:rPr>
              <a:t>tại sân bay Gia Lâm- Hà Nội năm 1973</a:t>
            </a:r>
            <a:endParaRPr lang="en-US" altLang="en-US"/>
          </a:p>
        </p:txBody>
      </p:sp>
      <p:sp>
        <p:nvSpPr>
          <p:cNvPr id="21508" name="CustomShape 2">
            <a:extLst>
              <a:ext uri="{FF2B5EF4-FFF2-40B4-BE49-F238E27FC236}">
                <a16:creationId xmlns:a16="http://schemas.microsoft.com/office/drawing/2014/main" id="{3646E505-6FA9-4546-8400-FB6F471A5961}"/>
              </a:ext>
            </a:extLst>
          </p:cNvPr>
          <p:cNvSpPr>
            <a:spLocks noChangeArrowheads="1"/>
          </p:cNvSpPr>
          <p:nvPr/>
        </p:nvSpPr>
        <p:spPr bwMode="auto">
          <a:xfrm>
            <a:off x="752475" y="57150"/>
            <a:ext cx="7693025" cy="758825"/>
          </a:xfrm>
          <a:prstGeom prst="rect">
            <a:avLst/>
          </a:prstGeom>
          <a:gradFill rotWithShape="0">
            <a:gsLst>
              <a:gs pos="0">
                <a:srgbClr val="FFE5E5"/>
              </a:gs>
              <a:gs pos="50000">
                <a:srgbClr val="FFA7A4"/>
              </a:gs>
              <a:gs pos="100000">
                <a:srgbClr val="FFE5E5"/>
              </a:gs>
            </a:gsLst>
            <a:lin ang="16200000"/>
          </a:gradFill>
          <a:ln w="9360">
            <a:solidFill>
              <a:srgbClr val="BE4B48"/>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a:solidFill>
                  <a:srgbClr val="990000"/>
                </a:solidFill>
                <a:latin typeface="UVN Thoi Nay Nang" pitchFamily="18" charset="0"/>
              </a:rPr>
              <a:t>MỘT SỐ HÌNH ẢNH VỀ </a:t>
            </a:r>
            <a:endParaRPr lang="en-US" altLang="en-US"/>
          </a:p>
          <a:p>
            <a:pPr algn="ctr" eaLnBrk="1" hangingPunct="1"/>
            <a:r>
              <a:rPr lang="vi-VN" altLang="en-US" sz="2400">
                <a:solidFill>
                  <a:srgbClr val="990000"/>
                </a:solidFill>
                <a:latin typeface="UVN Thoi Nay Nang" pitchFamily="18" charset="0"/>
              </a:rPr>
              <a:t>CUỘC CHIẾN TRANH PHÁ HOẠI LẦN II CỦA MỸ</a:t>
            </a:r>
            <a:endParaRPr lang="en-US" altLang="en-US"/>
          </a:p>
        </p:txBody>
      </p:sp>
    </p:spTree>
    <p:extLst>
      <p:ext uri="{BB962C8B-B14F-4D97-AF65-F5344CB8AC3E}">
        <p14:creationId xmlns:p14="http://schemas.microsoft.com/office/powerpoint/2010/main" val="17994786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 name="Table 1">
            <a:extLst>
              <a:ext uri="{FF2B5EF4-FFF2-40B4-BE49-F238E27FC236}">
                <a16:creationId xmlns:a16="http://schemas.microsoft.com/office/drawing/2014/main" id="{C08D6327-E5A8-45FC-BF93-73CB788732F3}"/>
              </a:ext>
            </a:extLst>
          </p:cNvPr>
          <p:cNvGraphicFramePr/>
          <p:nvPr/>
        </p:nvGraphicFramePr>
        <p:xfrm>
          <a:off x="4625975" y="963613"/>
          <a:ext cx="4471988" cy="5357812"/>
        </p:xfrm>
        <a:graphic>
          <a:graphicData uri="http://schemas.openxmlformats.org/drawingml/2006/table">
            <a:tbl>
              <a:tblPr/>
              <a:tblGrid>
                <a:gridCol w="4471988">
                  <a:extLst>
                    <a:ext uri="{9D8B030D-6E8A-4147-A177-3AD203B41FA5}">
                      <a16:colId xmlns:a16="http://schemas.microsoft.com/office/drawing/2014/main" val="20000"/>
                    </a:ext>
                  </a:extLst>
                </a:gridCol>
              </a:tblGrid>
              <a:tr h="5357812">
                <a:tc>
                  <a:txBody>
                    <a:bodyPr/>
                    <a:lstStyle/>
                    <a:p>
                      <a:pPr>
                        <a:lnSpc>
                          <a:spcPct val="100000"/>
                        </a:lnSpc>
                      </a:pPr>
                      <a:r>
                        <a:rPr lang="vi-VN" sz="2800" b="1">
                          <a:solidFill>
                            <a:srgbClr val="000000"/>
                          </a:solidFill>
                          <a:latin typeface="Cambria"/>
                        </a:rPr>
                        <a:t>Trong thời gian này, vai trò của lực lượng thanh niên xung phong thể hiện rõ hơn bao giờ hết. Trong ảnh là chị La Thị Tám, tiểu đội trưởng TNXP làm nhiệm vụ tại Ngã ba Đồng Lộc. Trong 7 tháng chị đánh dấu được 1.039 quả bom chưa nổ, chỉ dẫn cho người và xe qua tọa độ lửa này an toàn.</a:t>
                      </a:r>
                      <a:endParaRPr sz="1800"/>
                    </a:p>
                  </a:txBody>
                  <a:tcPr marL="91441" marR="91441" marT="45719" marB="45719"/>
                </a:tc>
                <a:extLst>
                  <a:ext uri="{0D108BD9-81ED-4DB2-BD59-A6C34878D82A}">
                    <a16:rowId xmlns:a16="http://schemas.microsoft.com/office/drawing/2014/main" val="10000"/>
                  </a:ext>
                </a:extLst>
              </a:tr>
            </a:tbl>
          </a:graphicData>
        </a:graphic>
      </p:graphicFrame>
      <p:sp>
        <p:nvSpPr>
          <p:cNvPr id="22536" name="CustomShape 2">
            <a:extLst>
              <a:ext uri="{FF2B5EF4-FFF2-40B4-BE49-F238E27FC236}">
                <a16:creationId xmlns:a16="http://schemas.microsoft.com/office/drawing/2014/main" id="{9ED05751-07AF-457F-93B6-ACA50FB086D8}"/>
              </a:ext>
            </a:extLst>
          </p:cNvPr>
          <p:cNvSpPr>
            <a:spLocks noChangeArrowheads="1"/>
          </p:cNvSpPr>
          <p:nvPr/>
        </p:nvSpPr>
        <p:spPr bwMode="auto">
          <a:xfrm>
            <a:off x="107950" y="44450"/>
            <a:ext cx="8961438" cy="428625"/>
          </a:xfrm>
          <a:prstGeom prst="roundRect">
            <a:avLst>
              <a:gd name="adj" fmla="val 16667"/>
            </a:avLst>
          </a:prstGeom>
          <a:gradFill rotWithShape="0">
            <a:gsLst>
              <a:gs pos="0">
                <a:srgbClr val="CE3A36"/>
              </a:gs>
              <a:gs pos="50000">
                <a:srgbClr val="9C2F2C"/>
              </a:gs>
              <a:gs pos="100000">
                <a:srgbClr val="CE3A36"/>
              </a:gs>
            </a:gsLst>
            <a:lin ang="16200000"/>
          </a:gra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FFFFFF"/>
                </a:solidFill>
                <a:latin typeface="Cambria" panose="02040503050406030204" pitchFamily="18" charset="0"/>
              </a:rPr>
              <a:t>Quan sát - Suy ngẫm – Kết luận (Ý nghĩa các bức ảnh?)</a:t>
            </a:r>
            <a:endParaRPr lang="en-US" altLang="en-US"/>
          </a:p>
        </p:txBody>
      </p:sp>
      <p:pic>
        <p:nvPicPr>
          <p:cNvPr id="22537" name="Picture 5">
            <a:extLst>
              <a:ext uri="{FF2B5EF4-FFF2-40B4-BE49-F238E27FC236}">
                <a16:creationId xmlns:a16="http://schemas.microsoft.com/office/drawing/2014/main" id="{1B1FAB08-9DFA-4A72-B38B-0A1B160773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63" y="1008063"/>
            <a:ext cx="43180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482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A3BA6984-FB84-475B-98A1-E36E1A4784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250"/>
            <a:ext cx="42830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ustomShape 1">
            <a:extLst>
              <a:ext uri="{FF2B5EF4-FFF2-40B4-BE49-F238E27FC236}">
                <a16:creationId xmlns:a16="http://schemas.microsoft.com/office/drawing/2014/main" id="{266259CA-FADC-4D87-89CB-1422F1392242}"/>
              </a:ext>
            </a:extLst>
          </p:cNvPr>
          <p:cNvSpPr>
            <a:spLocks noChangeArrowheads="1"/>
          </p:cNvSpPr>
          <p:nvPr/>
        </p:nvSpPr>
        <p:spPr bwMode="auto">
          <a:xfrm>
            <a:off x="-36513" y="3429000"/>
            <a:ext cx="4276726" cy="2832100"/>
          </a:xfrm>
          <a:prstGeom prst="rect">
            <a:avLst/>
          </a:prstGeom>
          <a:noFill/>
          <a:ln w="3816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a:solidFill>
                  <a:srgbClr val="000000"/>
                </a:solidFill>
                <a:latin typeface="Calibri" panose="020F0502020204030204" pitchFamily="34" charset="0"/>
              </a:rPr>
              <a:t>Với sự phát triển của thế trận phòng ngự chủ động, ta ngày càng làm chủ chiến trường. Với tổng chiều dài hàng chục ngàn km trải dài trên 5 trục dọc, 21 trục ngang... các đoàn xe vận tải có thể dễ dàng xuyên dãy Trường Sơn từ Bắc vào Nam. </a:t>
            </a:r>
            <a:endParaRPr lang="en-US" altLang="en-US"/>
          </a:p>
          <a:p>
            <a:pPr eaLnBrk="1" hangingPunct="1"/>
            <a:r>
              <a:rPr lang="vi-VN" altLang="en-US" sz="2000" b="1">
                <a:solidFill>
                  <a:srgbClr val="C00000"/>
                </a:solidFill>
                <a:latin typeface="Calibri" panose="020F0502020204030204" pitchFamily="34" charset="0"/>
              </a:rPr>
              <a:t>Trong ảnh là một xưởng sửa chữa xe quy mô ngay dưới tán rừng.</a:t>
            </a:r>
            <a:endParaRPr lang="en-US" altLang="en-US"/>
          </a:p>
        </p:txBody>
      </p:sp>
      <p:pic>
        <p:nvPicPr>
          <p:cNvPr id="23556" name="Picture 5">
            <a:extLst>
              <a:ext uri="{FF2B5EF4-FFF2-40B4-BE49-F238E27FC236}">
                <a16:creationId xmlns:a16="http://schemas.microsoft.com/office/drawing/2014/main" id="{81F947F7-AAC0-4262-B52A-3CE7DFB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546100"/>
            <a:ext cx="4699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ustomShape 2">
            <a:extLst>
              <a:ext uri="{FF2B5EF4-FFF2-40B4-BE49-F238E27FC236}">
                <a16:creationId xmlns:a16="http://schemas.microsoft.com/office/drawing/2014/main" id="{76233C3A-2236-4D07-BA06-53313BDDE09B}"/>
              </a:ext>
            </a:extLst>
          </p:cNvPr>
          <p:cNvSpPr>
            <a:spLocks noChangeArrowheads="1"/>
          </p:cNvSpPr>
          <p:nvPr/>
        </p:nvSpPr>
        <p:spPr bwMode="auto">
          <a:xfrm>
            <a:off x="4314825" y="4437063"/>
            <a:ext cx="4740275" cy="2098675"/>
          </a:xfrm>
          <a:prstGeom prst="rect">
            <a:avLst/>
          </a:prstGeom>
          <a:noFill/>
          <a:ln w="3816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200" b="1">
                <a:solidFill>
                  <a:srgbClr val="000000"/>
                </a:solidFill>
                <a:latin typeface="Calibri" panose="020F0502020204030204" pitchFamily="34" charset="0"/>
              </a:rPr>
              <a:t>Năm 1968, Mỹ phát hiện ta có </a:t>
            </a:r>
            <a:r>
              <a:rPr lang="vi-VN" altLang="en-US" sz="2200" b="1">
                <a:solidFill>
                  <a:srgbClr val="C00000"/>
                </a:solidFill>
                <a:latin typeface="Calibri" panose="020F0502020204030204" pitchFamily="34" charset="0"/>
              </a:rPr>
              <a:t>tuyến đường ống dẫn xăng dầu </a:t>
            </a:r>
            <a:r>
              <a:rPr lang="vi-VN" altLang="en-US" sz="2200" b="1">
                <a:solidFill>
                  <a:srgbClr val="000000"/>
                </a:solidFill>
                <a:latin typeface="Calibri" panose="020F0502020204030204" pitchFamily="34" charset="0"/>
              </a:rPr>
              <a:t>ở Tây Nam thành phố Vinh (Nghệ An). Đến 1969, hệ thống này đã vượt qua biên giới với Lào, 1970 vươn tới thung lũng A Sầu (Thừa Thiên Huế)...</a:t>
            </a:r>
            <a:endParaRPr lang="en-US" altLang="en-US"/>
          </a:p>
        </p:txBody>
      </p:sp>
      <p:sp>
        <p:nvSpPr>
          <p:cNvPr id="23558" name="CustomShape 3">
            <a:extLst>
              <a:ext uri="{FF2B5EF4-FFF2-40B4-BE49-F238E27FC236}">
                <a16:creationId xmlns:a16="http://schemas.microsoft.com/office/drawing/2014/main" id="{08CBA3FD-D6D1-4093-B18C-FA1935419330}"/>
              </a:ext>
            </a:extLst>
          </p:cNvPr>
          <p:cNvSpPr>
            <a:spLocks noChangeArrowheads="1"/>
          </p:cNvSpPr>
          <p:nvPr/>
        </p:nvSpPr>
        <p:spPr bwMode="auto">
          <a:xfrm>
            <a:off x="107950" y="44450"/>
            <a:ext cx="8961438" cy="428625"/>
          </a:xfrm>
          <a:prstGeom prst="roundRect">
            <a:avLst>
              <a:gd name="adj" fmla="val 16667"/>
            </a:avLst>
          </a:prstGeom>
          <a:gradFill rotWithShape="0">
            <a:gsLst>
              <a:gs pos="0">
                <a:srgbClr val="CE3A36"/>
              </a:gs>
              <a:gs pos="50000">
                <a:srgbClr val="9C2F2C"/>
              </a:gs>
              <a:gs pos="100000">
                <a:srgbClr val="CE3A36"/>
              </a:gs>
            </a:gsLst>
            <a:lin ang="16200000"/>
          </a:gra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FFFFFF"/>
                </a:solidFill>
                <a:latin typeface="Cambria" panose="02040503050406030204" pitchFamily="18" charset="0"/>
              </a:rPr>
              <a:t>Quan sát - Suy ngẫm – Kết luận (Ý nghĩa các bức ảnh?)</a:t>
            </a:r>
            <a:endParaRPr lang="en-US" altLang="en-US"/>
          </a:p>
        </p:txBody>
      </p:sp>
    </p:spTree>
    <p:extLst>
      <p:ext uri="{BB962C8B-B14F-4D97-AF65-F5344CB8AC3E}">
        <p14:creationId xmlns:p14="http://schemas.microsoft.com/office/powerpoint/2010/main" val="29717266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D5D62879-FA81-4636-99B8-DD529D6A8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569913"/>
            <a:ext cx="44799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ustomShape 1">
            <a:extLst>
              <a:ext uri="{FF2B5EF4-FFF2-40B4-BE49-F238E27FC236}">
                <a16:creationId xmlns:a16="http://schemas.microsoft.com/office/drawing/2014/main" id="{94B2D308-46A5-417C-8831-1D056EC31208}"/>
              </a:ext>
            </a:extLst>
          </p:cNvPr>
          <p:cNvSpPr>
            <a:spLocks noChangeArrowheads="1"/>
          </p:cNvSpPr>
          <p:nvPr/>
        </p:nvSpPr>
        <p:spPr bwMode="auto">
          <a:xfrm>
            <a:off x="71438" y="3592513"/>
            <a:ext cx="4497387" cy="3255962"/>
          </a:xfrm>
          <a:prstGeom prst="rect">
            <a:avLst/>
          </a:prstGeom>
          <a:noFill/>
          <a:ln w="3816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b="1">
                <a:solidFill>
                  <a:srgbClr val="000000"/>
                </a:solidFill>
                <a:latin typeface="Cambria" panose="02040503050406030204" pitchFamily="18" charset="0"/>
              </a:rPr>
              <a:t>Mặc dù ra sức đánh phá, nhưng đến cuối cuộc chiến, hệ thống này đã được nối dài tới 2.000 km, đến tận cụm cuối tuyến đường tại Lộc Ninh (Bình Phước), tiếp "máu" cho các đoàn xe vận tải.</a:t>
            </a:r>
            <a:endParaRPr lang="en-US" altLang="en-US"/>
          </a:p>
        </p:txBody>
      </p:sp>
      <p:pic>
        <p:nvPicPr>
          <p:cNvPr id="24580" name="Picture 5">
            <a:extLst>
              <a:ext uri="{FF2B5EF4-FFF2-40B4-BE49-F238E27FC236}">
                <a16:creationId xmlns:a16="http://schemas.microsoft.com/office/drawing/2014/main" id="{65C878AA-F7EA-406E-9811-4FA6A16CE7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69913"/>
            <a:ext cx="4316412"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CustomShape 2">
            <a:extLst>
              <a:ext uri="{FF2B5EF4-FFF2-40B4-BE49-F238E27FC236}">
                <a16:creationId xmlns:a16="http://schemas.microsoft.com/office/drawing/2014/main" id="{B0A0BA3D-B42E-4A7A-881B-225CBBBE8C4F}"/>
              </a:ext>
            </a:extLst>
          </p:cNvPr>
          <p:cNvSpPr>
            <a:spLocks noChangeArrowheads="1"/>
          </p:cNvSpPr>
          <p:nvPr/>
        </p:nvSpPr>
        <p:spPr bwMode="auto">
          <a:xfrm>
            <a:off x="4751388" y="3573463"/>
            <a:ext cx="4281487" cy="3073400"/>
          </a:xfrm>
          <a:prstGeom prst="rect">
            <a:avLst/>
          </a:prstGeom>
          <a:noFill/>
          <a:ln w="3816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800" b="1">
                <a:solidFill>
                  <a:srgbClr val="000000"/>
                </a:solidFill>
                <a:latin typeface="Cambria" panose="02040503050406030204" pitchFamily="18" charset="0"/>
              </a:rPr>
              <a:t>Thông tin liên lạc trên toàn tuyến lúc phát triển cao nhất lên tới 1.600 km đường dây, </a:t>
            </a:r>
            <a:endParaRPr lang="en-US" altLang="en-US"/>
          </a:p>
          <a:p>
            <a:pPr eaLnBrk="1" hangingPunct="1"/>
            <a:r>
              <a:rPr lang="vi-VN" altLang="en-US" sz="2800" b="1">
                <a:solidFill>
                  <a:srgbClr val="000000"/>
                </a:solidFill>
                <a:latin typeface="Cambria" panose="02040503050406030204" pitchFamily="18" charset="0"/>
              </a:rPr>
              <a:t>giúp nối thông giữa tổng hành dinh chỉ huy tới các chiến dịch.</a:t>
            </a:r>
            <a:endParaRPr lang="en-US" altLang="en-US"/>
          </a:p>
        </p:txBody>
      </p:sp>
      <p:sp>
        <p:nvSpPr>
          <p:cNvPr id="24582" name="CustomShape 3">
            <a:extLst>
              <a:ext uri="{FF2B5EF4-FFF2-40B4-BE49-F238E27FC236}">
                <a16:creationId xmlns:a16="http://schemas.microsoft.com/office/drawing/2014/main" id="{2844B5C3-268E-4CC9-9445-89A86A39CE9B}"/>
              </a:ext>
            </a:extLst>
          </p:cNvPr>
          <p:cNvSpPr>
            <a:spLocks noChangeArrowheads="1"/>
          </p:cNvSpPr>
          <p:nvPr/>
        </p:nvSpPr>
        <p:spPr bwMode="auto">
          <a:xfrm>
            <a:off x="107950" y="44450"/>
            <a:ext cx="8961438" cy="428625"/>
          </a:xfrm>
          <a:prstGeom prst="roundRect">
            <a:avLst>
              <a:gd name="adj" fmla="val 16667"/>
            </a:avLst>
          </a:prstGeom>
          <a:gradFill rotWithShape="0">
            <a:gsLst>
              <a:gs pos="0">
                <a:srgbClr val="CE3A36"/>
              </a:gs>
              <a:gs pos="50000">
                <a:srgbClr val="9C2F2C"/>
              </a:gs>
              <a:gs pos="100000">
                <a:srgbClr val="CE3A36"/>
              </a:gs>
            </a:gsLst>
            <a:lin ang="16200000"/>
          </a:gra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FFFFFF"/>
                </a:solidFill>
                <a:latin typeface="Cambria" panose="02040503050406030204" pitchFamily="18" charset="0"/>
              </a:rPr>
              <a:t>Quan sát - Suy ngẫm – Kết luận (Ý nghĩa các bức ảnh?)</a:t>
            </a:r>
            <a:endParaRPr lang="en-US" altLang="en-US"/>
          </a:p>
        </p:txBody>
      </p:sp>
    </p:spTree>
    <p:extLst>
      <p:ext uri="{BB962C8B-B14F-4D97-AF65-F5344CB8AC3E}">
        <p14:creationId xmlns:p14="http://schemas.microsoft.com/office/powerpoint/2010/main" val="11364846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0C53E8D-3F3A-435A-AF69-EDA1EF7240AA}"/>
              </a:ext>
            </a:extLst>
          </p:cNvPr>
          <p:cNvCxnSpPr/>
          <p:nvPr/>
        </p:nvCxnSpPr>
        <p:spPr>
          <a:xfrm>
            <a:off x="609600" y="6858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00E4CD-CF43-4FFC-AC6E-BA78E540BF7B}"/>
              </a:ext>
            </a:extLst>
          </p:cNvPr>
          <p:cNvCxnSpPr/>
          <p:nvPr/>
        </p:nvCxnSpPr>
        <p:spPr>
          <a:xfrm>
            <a:off x="609600" y="12192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B3EBCF-E69D-47B9-A1EA-2DAB1679FE50}"/>
              </a:ext>
            </a:extLst>
          </p:cNvPr>
          <p:cNvCxnSpPr/>
          <p:nvPr/>
        </p:nvCxnSpPr>
        <p:spPr>
          <a:xfrm>
            <a:off x="609600" y="38100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4123C8-5314-42B7-8539-6D4E8EE947CA}"/>
              </a:ext>
            </a:extLst>
          </p:cNvPr>
          <p:cNvCxnSpPr>
            <a:cxnSpLocks/>
          </p:cNvCxnSpPr>
          <p:nvPr/>
        </p:nvCxnSpPr>
        <p:spPr>
          <a:xfrm flipV="1">
            <a:off x="635390" y="4764844"/>
            <a:ext cx="812761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23B6E9-E928-46EB-AF4B-821020DFA2B6}"/>
              </a:ext>
            </a:extLst>
          </p:cNvPr>
          <p:cNvCxnSpPr/>
          <p:nvPr/>
        </p:nvCxnSpPr>
        <p:spPr>
          <a:xfrm>
            <a:off x="609600" y="21336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8C88C2-0586-4358-91F8-D17C71E3DA27}"/>
              </a:ext>
            </a:extLst>
          </p:cNvPr>
          <p:cNvCxnSpPr/>
          <p:nvPr/>
        </p:nvCxnSpPr>
        <p:spPr>
          <a:xfrm>
            <a:off x="609600" y="29718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A37663-0D5F-48C6-9EA7-DDEB92F9FF33}"/>
              </a:ext>
            </a:extLst>
          </p:cNvPr>
          <p:cNvCxnSpPr/>
          <p:nvPr/>
        </p:nvCxnSpPr>
        <p:spPr>
          <a:xfrm>
            <a:off x="609600" y="57150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75F4F7-4C0D-4161-888E-835B547F9320}"/>
              </a:ext>
            </a:extLst>
          </p:cNvPr>
          <p:cNvCxnSpPr>
            <a:cxnSpLocks/>
          </p:cNvCxnSpPr>
          <p:nvPr/>
        </p:nvCxnSpPr>
        <p:spPr>
          <a:xfrm>
            <a:off x="609600" y="6858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DD7BA8-9456-4633-9271-A0F9620071F2}"/>
              </a:ext>
            </a:extLst>
          </p:cNvPr>
          <p:cNvCxnSpPr>
            <a:cxnSpLocks/>
          </p:cNvCxnSpPr>
          <p:nvPr/>
        </p:nvCxnSpPr>
        <p:spPr>
          <a:xfrm>
            <a:off x="2209800" y="6858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1D1189-9BA6-4ECE-9A4A-0EECAC46BAAD}"/>
              </a:ext>
            </a:extLst>
          </p:cNvPr>
          <p:cNvCxnSpPr>
            <a:cxnSpLocks/>
          </p:cNvCxnSpPr>
          <p:nvPr/>
        </p:nvCxnSpPr>
        <p:spPr>
          <a:xfrm>
            <a:off x="8746588" y="685800"/>
            <a:ext cx="16412"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C77D26-5F5E-41D6-80E4-78E70CCF7028}"/>
              </a:ext>
            </a:extLst>
          </p:cNvPr>
          <p:cNvSpPr txBox="1"/>
          <p:nvPr/>
        </p:nvSpPr>
        <p:spPr>
          <a:xfrm>
            <a:off x="774897" y="791546"/>
            <a:ext cx="1295396" cy="369332"/>
          </a:xfrm>
          <a:prstGeom prst="rect">
            <a:avLst/>
          </a:prstGeom>
          <a:noFill/>
        </p:spPr>
        <p:txBody>
          <a:bodyPr wrap="square" rtlCol="0">
            <a:spAutoFit/>
          </a:bodyPr>
          <a:lstStyle/>
          <a:p>
            <a:r>
              <a:rPr lang="vi-VN" dirty="0"/>
              <a:t>Thời gian</a:t>
            </a:r>
            <a:endParaRPr lang="en-US" dirty="0"/>
          </a:p>
        </p:txBody>
      </p:sp>
      <p:sp>
        <p:nvSpPr>
          <p:cNvPr id="30" name="TextBox 29">
            <a:extLst>
              <a:ext uri="{FF2B5EF4-FFF2-40B4-BE49-F238E27FC236}">
                <a16:creationId xmlns:a16="http://schemas.microsoft.com/office/drawing/2014/main" id="{232FAA8D-1B28-4DA5-BB94-BBAAF5AE8BD3}"/>
              </a:ext>
            </a:extLst>
          </p:cNvPr>
          <p:cNvSpPr txBox="1"/>
          <p:nvPr/>
        </p:nvSpPr>
        <p:spPr>
          <a:xfrm>
            <a:off x="2988212" y="767837"/>
            <a:ext cx="4267198" cy="369332"/>
          </a:xfrm>
          <a:prstGeom prst="rect">
            <a:avLst/>
          </a:prstGeom>
          <a:noFill/>
        </p:spPr>
        <p:txBody>
          <a:bodyPr wrap="square" rtlCol="0">
            <a:spAutoFit/>
          </a:bodyPr>
          <a:lstStyle/>
          <a:p>
            <a:pPr algn="ctr"/>
            <a:r>
              <a:rPr lang="vi-VN" dirty="0"/>
              <a:t>Sự kiện</a:t>
            </a:r>
            <a:endParaRPr lang="en-US" dirty="0"/>
          </a:p>
        </p:txBody>
      </p:sp>
      <p:sp>
        <p:nvSpPr>
          <p:cNvPr id="31" name="Rectangle 30">
            <a:extLst>
              <a:ext uri="{FF2B5EF4-FFF2-40B4-BE49-F238E27FC236}">
                <a16:creationId xmlns:a16="http://schemas.microsoft.com/office/drawing/2014/main" id="{55443D52-1C20-4302-B9CA-A2B3C8E8C442}"/>
              </a:ext>
            </a:extLst>
          </p:cNvPr>
          <p:cNvSpPr/>
          <p:nvPr/>
        </p:nvSpPr>
        <p:spPr>
          <a:xfrm>
            <a:off x="881421" y="1504629"/>
            <a:ext cx="1082348" cy="369332"/>
          </a:xfrm>
          <a:prstGeom prst="rect">
            <a:avLst/>
          </a:prstGeom>
        </p:spPr>
        <p:txBody>
          <a:bodyPr wrap="none">
            <a:spAutoFit/>
          </a:bodyPr>
          <a:lstStyle/>
          <a:p>
            <a:r>
              <a:rPr lang="pt-BR" altLang="en-US" dirty="0">
                <a:solidFill>
                  <a:srgbClr val="0000FF"/>
                </a:solidFill>
              </a:rPr>
              <a:t>6/6/1969</a:t>
            </a:r>
            <a:endParaRPr lang="en-US" dirty="0"/>
          </a:p>
        </p:txBody>
      </p:sp>
      <p:sp>
        <p:nvSpPr>
          <p:cNvPr id="32" name="Rectangle 31">
            <a:extLst>
              <a:ext uri="{FF2B5EF4-FFF2-40B4-BE49-F238E27FC236}">
                <a16:creationId xmlns:a16="http://schemas.microsoft.com/office/drawing/2014/main" id="{9B0348CD-7FA5-4593-9138-F52F8C5E695E}"/>
              </a:ext>
            </a:extLst>
          </p:cNvPr>
          <p:cNvSpPr/>
          <p:nvPr/>
        </p:nvSpPr>
        <p:spPr>
          <a:xfrm>
            <a:off x="2365721" y="1405237"/>
            <a:ext cx="6168679" cy="646331"/>
          </a:xfrm>
          <a:prstGeom prst="rect">
            <a:avLst/>
          </a:prstGeom>
        </p:spPr>
        <p:txBody>
          <a:bodyPr wrap="square">
            <a:spAutoFit/>
          </a:bodyPr>
          <a:lstStyle/>
          <a:p>
            <a:r>
              <a:rPr lang="pt-BR" altLang="en-US" dirty="0">
                <a:solidFill>
                  <a:srgbClr val="0000FF"/>
                </a:solidFill>
              </a:rPr>
              <a:t>Chính phủ Cách mạng lâm thời cộng hoà Miền Nam Việt Nam ra đời</a:t>
            </a:r>
            <a:endParaRPr lang="en-US" dirty="0"/>
          </a:p>
        </p:txBody>
      </p:sp>
      <p:sp>
        <p:nvSpPr>
          <p:cNvPr id="33" name="Rectangle 32">
            <a:extLst>
              <a:ext uri="{FF2B5EF4-FFF2-40B4-BE49-F238E27FC236}">
                <a16:creationId xmlns:a16="http://schemas.microsoft.com/office/drawing/2014/main" id="{F6F90054-3373-4397-B94C-032682A73CFC}"/>
              </a:ext>
            </a:extLst>
          </p:cNvPr>
          <p:cNvSpPr/>
          <p:nvPr/>
        </p:nvSpPr>
        <p:spPr>
          <a:xfrm>
            <a:off x="977601" y="3147913"/>
            <a:ext cx="889987" cy="369332"/>
          </a:xfrm>
          <a:prstGeom prst="rect">
            <a:avLst/>
          </a:prstGeom>
        </p:spPr>
        <p:txBody>
          <a:bodyPr wrap="none">
            <a:spAutoFit/>
          </a:bodyPr>
          <a:lstStyle/>
          <a:p>
            <a:r>
              <a:rPr lang="pt-BR" altLang="en-US" dirty="0">
                <a:solidFill>
                  <a:srgbClr val="0000FF"/>
                </a:solidFill>
              </a:rPr>
              <a:t>4/1970</a:t>
            </a:r>
            <a:endParaRPr lang="en-US" dirty="0"/>
          </a:p>
        </p:txBody>
      </p:sp>
      <p:sp>
        <p:nvSpPr>
          <p:cNvPr id="34" name="Rectangle 33">
            <a:extLst>
              <a:ext uri="{FF2B5EF4-FFF2-40B4-BE49-F238E27FC236}">
                <a16:creationId xmlns:a16="http://schemas.microsoft.com/office/drawing/2014/main" id="{E63E90C3-A62A-48F7-BC52-50FAE9B144EA}"/>
              </a:ext>
            </a:extLst>
          </p:cNvPr>
          <p:cNvSpPr/>
          <p:nvPr/>
        </p:nvSpPr>
        <p:spPr>
          <a:xfrm>
            <a:off x="2556702" y="3126811"/>
            <a:ext cx="4564070" cy="369332"/>
          </a:xfrm>
          <a:prstGeom prst="rect">
            <a:avLst/>
          </a:prstGeom>
        </p:spPr>
        <p:txBody>
          <a:bodyPr wrap="none">
            <a:spAutoFit/>
          </a:bodyPr>
          <a:lstStyle/>
          <a:p>
            <a:r>
              <a:rPr lang="pt-BR" altLang="en-US" dirty="0">
                <a:solidFill>
                  <a:srgbClr val="0000FF"/>
                </a:solidFill>
              </a:rPr>
              <a:t>Hội nghị cấp cao 3 nước Đông Dương họp</a:t>
            </a:r>
            <a:endParaRPr lang="en-US" dirty="0"/>
          </a:p>
        </p:txBody>
      </p:sp>
      <p:sp>
        <p:nvSpPr>
          <p:cNvPr id="36" name="Rectangle 35">
            <a:extLst>
              <a:ext uri="{FF2B5EF4-FFF2-40B4-BE49-F238E27FC236}">
                <a16:creationId xmlns:a16="http://schemas.microsoft.com/office/drawing/2014/main" id="{28A366C9-B6FF-44AC-9E22-A90DE930A989}"/>
              </a:ext>
            </a:extLst>
          </p:cNvPr>
          <p:cNvSpPr/>
          <p:nvPr/>
        </p:nvSpPr>
        <p:spPr>
          <a:xfrm>
            <a:off x="951813" y="2333850"/>
            <a:ext cx="1210588" cy="369332"/>
          </a:xfrm>
          <a:prstGeom prst="rect">
            <a:avLst/>
          </a:prstGeom>
        </p:spPr>
        <p:txBody>
          <a:bodyPr wrap="none">
            <a:spAutoFit/>
          </a:bodyPr>
          <a:lstStyle/>
          <a:p>
            <a:r>
              <a:rPr lang="vi-VN" altLang="en-US" dirty="0">
                <a:solidFill>
                  <a:srgbClr val="0000FF"/>
                </a:solidFill>
              </a:rPr>
              <a:t>02/9</a:t>
            </a:r>
            <a:r>
              <a:rPr lang="pt-BR" altLang="en-US" dirty="0">
                <a:solidFill>
                  <a:srgbClr val="0000FF"/>
                </a:solidFill>
              </a:rPr>
              <a:t>/1969</a:t>
            </a:r>
            <a:endParaRPr lang="en-US" dirty="0"/>
          </a:p>
        </p:txBody>
      </p:sp>
      <p:sp>
        <p:nvSpPr>
          <p:cNvPr id="37" name="Rectangle 36">
            <a:extLst>
              <a:ext uri="{FF2B5EF4-FFF2-40B4-BE49-F238E27FC236}">
                <a16:creationId xmlns:a16="http://schemas.microsoft.com/office/drawing/2014/main" id="{AB901824-6FD1-4221-B332-C1BC19B65795}"/>
              </a:ext>
            </a:extLst>
          </p:cNvPr>
          <p:cNvSpPr/>
          <p:nvPr/>
        </p:nvSpPr>
        <p:spPr>
          <a:xfrm>
            <a:off x="2457158" y="2247964"/>
            <a:ext cx="6168679" cy="369332"/>
          </a:xfrm>
          <a:prstGeom prst="rect">
            <a:avLst/>
          </a:prstGeom>
        </p:spPr>
        <p:txBody>
          <a:bodyPr wrap="square">
            <a:spAutoFit/>
          </a:bodyPr>
          <a:lstStyle/>
          <a:p>
            <a:r>
              <a:rPr lang="vi-VN" altLang="en-US" dirty="0">
                <a:solidFill>
                  <a:srgbClr val="0000FF"/>
                </a:solidFill>
              </a:rPr>
              <a:t>Chủ tịch Hồ Chí Minh qua đời</a:t>
            </a:r>
            <a:endParaRPr lang="en-US" dirty="0"/>
          </a:p>
        </p:txBody>
      </p:sp>
      <p:sp>
        <p:nvSpPr>
          <p:cNvPr id="39" name="Rectangle 38">
            <a:extLst>
              <a:ext uri="{FF2B5EF4-FFF2-40B4-BE49-F238E27FC236}">
                <a16:creationId xmlns:a16="http://schemas.microsoft.com/office/drawing/2014/main" id="{528B2E86-1EC8-47FF-8EE8-4219B2F397B5}"/>
              </a:ext>
            </a:extLst>
          </p:cNvPr>
          <p:cNvSpPr/>
          <p:nvPr/>
        </p:nvSpPr>
        <p:spPr>
          <a:xfrm>
            <a:off x="2399715" y="3987187"/>
            <a:ext cx="6168679" cy="646331"/>
          </a:xfrm>
          <a:prstGeom prst="rect">
            <a:avLst/>
          </a:prstGeom>
        </p:spPr>
        <p:txBody>
          <a:bodyPr wrap="square">
            <a:spAutoFit/>
          </a:bodyPr>
          <a:lstStyle/>
          <a:p>
            <a:r>
              <a:rPr lang="vi-VN" altLang="en-US" dirty="0">
                <a:solidFill>
                  <a:srgbClr val="0000FF"/>
                </a:solidFill>
              </a:rPr>
              <a:t>Quân đội Việt Nam + Campuchia đập tan cuộc hành quân xâm lược Campuchia của Mĩ</a:t>
            </a:r>
            <a:endParaRPr lang="en-US" dirty="0"/>
          </a:p>
        </p:txBody>
      </p:sp>
      <p:sp>
        <p:nvSpPr>
          <p:cNvPr id="40" name="Rectangle 39">
            <a:extLst>
              <a:ext uri="{FF2B5EF4-FFF2-40B4-BE49-F238E27FC236}">
                <a16:creationId xmlns:a16="http://schemas.microsoft.com/office/drawing/2014/main" id="{0952DBBA-E472-4195-B0AE-331C57D4CA68}"/>
              </a:ext>
            </a:extLst>
          </p:cNvPr>
          <p:cNvSpPr/>
          <p:nvPr/>
        </p:nvSpPr>
        <p:spPr>
          <a:xfrm>
            <a:off x="855631" y="3986112"/>
            <a:ext cx="1328379" cy="646331"/>
          </a:xfrm>
          <a:prstGeom prst="rect">
            <a:avLst/>
          </a:prstGeom>
        </p:spPr>
        <p:txBody>
          <a:bodyPr wrap="square">
            <a:spAutoFit/>
          </a:bodyPr>
          <a:lstStyle/>
          <a:p>
            <a:r>
              <a:rPr lang="vi-VN" altLang="en-US" dirty="0">
                <a:solidFill>
                  <a:srgbClr val="0000FF"/>
                </a:solidFill>
              </a:rPr>
              <a:t>30/4 đến 30/6/1970</a:t>
            </a:r>
            <a:endParaRPr lang="en-US" dirty="0"/>
          </a:p>
        </p:txBody>
      </p:sp>
      <p:sp>
        <p:nvSpPr>
          <p:cNvPr id="41" name="Rectangle 40">
            <a:extLst>
              <a:ext uri="{FF2B5EF4-FFF2-40B4-BE49-F238E27FC236}">
                <a16:creationId xmlns:a16="http://schemas.microsoft.com/office/drawing/2014/main" id="{C9C47180-2B1F-4B06-B6B4-8FCE37D628A9}"/>
              </a:ext>
            </a:extLst>
          </p:cNvPr>
          <p:cNvSpPr/>
          <p:nvPr/>
        </p:nvSpPr>
        <p:spPr>
          <a:xfrm>
            <a:off x="657664" y="4898781"/>
            <a:ext cx="1328379" cy="646331"/>
          </a:xfrm>
          <a:prstGeom prst="rect">
            <a:avLst/>
          </a:prstGeom>
        </p:spPr>
        <p:txBody>
          <a:bodyPr wrap="square">
            <a:spAutoFit/>
          </a:bodyPr>
          <a:lstStyle/>
          <a:p>
            <a:r>
              <a:rPr lang="vi-VN" altLang="en-US" dirty="0">
                <a:solidFill>
                  <a:srgbClr val="0000FF"/>
                </a:solidFill>
              </a:rPr>
              <a:t>12/2 đến 23/3/1971</a:t>
            </a:r>
            <a:endParaRPr lang="en-US" dirty="0"/>
          </a:p>
        </p:txBody>
      </p:sp>
      <p:sp>
        <p:nvSpPr>
          <p:cNvPr id="42" name="Rectangle 41">
            <a:extLst>
              <a:ext uri="{FF2B5EF4-FFF2-40B4-BE49-F238E27FC236}">
                <a16:creationId xmlns:a16="http://schemas.microsoft.com/office/drawing/2014/main" id="{7EF48102-8825-4666-9D02-648D0958A250}"/>
              </a:ext>
            </a:extLst>
          </p:cNvPr>
          <p:cNvSpPr/>
          <p:nvPr/>
        </p:nvSpPr>
        <p:spPr>
          <a:xfrm>
            <a:off x="2455832" y="4898781"/>
            <a:ext cx="6168679" cy="646331"/>
          </a:xfrm>
          <a:prstGeom prst="rect">
            <a:avLst/>
          </a:prstGeom>
        </p:spPr>
        <p:txBody>
          <a:bodyPr wrap="square">
            <a:spAutoFit/>
          </a:bodyPr>
          <a:lstStyle/>
          <a:p>
            <a:r>
              <a:rPr lang="vi-VN" altLang="en-US" dirty="0">
                <a:solidFill>
                  <a:srgbClr val="0000FF"/>
                </a:solidFill>
              </a:rPr>
              <a:t>Quân đội Việt Nam + Lào đập tan cuộc hành quân “Lam Sơn-719” của Mĩ</a:t>
            </a:r>
            <a:endParaRPr lang="en-US" dirty="0"/>
          </a:p>
        </p:txBody>
      </p:sp>
    </p:spTree>
    <p:extLst>
      <p:ext uri="{BB962C8B-B14F-4D97-AF65-F5344CB8AC3E}">
        <p14:creationId xmlns:p14="http://schemas.microsoft.com/office/powerpoint/2010/main" val="13957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ustomShape 1">
            <a:extLst>
              <a:ext uri="{FF2B5EF4-FFF2-40B4-BE49-F238E27FC236}">
                <a16:creationId xmlns:a16="http://schemas.microsoft.com/office/drawing/2014/main" id="{FD41E1E2-9E9C-4186-B2F8-DD0EC33A0C71}"/>
              </a:ext>
            </a:extLst>
          </p:cNvPr>
          <p:cNvSpPr>
            <a:spLocks noChangeArrowheads="1"/>
          </p:cNvSpPr>
          <p:nvPr/>
        </p:nvSpPr>
        <p:spPr bwMode="auto">
          <a:xfrm>
            <a:off x="71438" y="857250"/>
            <a:ext cx="90344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a:solidFill>
                  <a:srgbClr val="FF0000"/>
                </a:solidFill>
                <a:latin typeface="Cambria" panose="02040503050406030204" pitchFamily="18" charset="0"/>
              </a:rPr>
              <a:t>IV. MIỀN BẮC KHÔI PHỤC VÀ PHÁT TRIỂN KINH TẾ - VĂN HÓA, CHIẾN ĐẤU CHỐNG CHIẾN TRANH PHÁ HOẠI LẦN THỨ 2 CỦA MĨ (1969 – 1973).</a:t>
            </a:r>
            <a:endParaRPr lang="en-US" altLang="en-US"/>
          </a:p>
          <a:p>
            <a:pPr eaLnBrk="1" hangingPunct="1"/>
            <a:r>
              <a:rPr lang="vi-VN" altLang="en-US" sz="2600">
                <a:solidFill>
                  <a:srgbClr val="000000"/>
                </a:solidFill>
              </a:rPr>
              <a:t> </a:t>
            </a:r>
            <a:endParaRPr lang="en-US" altLang="en-US"/>
          </a:p>
          <a:p>
            <a:pPr eaLnBrk="1" hangingPunct="1"/>
            <a:r>
              <a:rPr lang="vi-VN" altLang="en-US" sz="2600">
                <a:solidFill>
                  <a:srgbClr val="000000"/>
                </a:solidFill>
              </a:rPr>
              <a:t> </a:t>
            </a:r>
            <a:endParaRPr lang="en-US" altLang="en-US"/>
          </a:p>
          <a:p>
            <a:pPr eaLnBrk="1" hangingPunct="1"/>
            <a:endParaRPr lang="en-US" altLang="en-US"/>
          </a:p>
        </p:txBody>
      </p:sp>
      <p:sp>
        <p:nvSpPr>
          <p:cNvPr id="71684" name="CustomShape 3">
            <a:extLst>
              <a:ext uri="{FF2B5EF4-FFF2-40B4-BE49-F238E27FC236}">
                <a16:creationId xmlns:a16="http://schemas.microsoft.com/office/drawing/2014/main" id="{0261171B-2888-4A43-A7DA-9D23CE353C91}"/>
              </a:ext>
            </a:extLst>
          </p:cNvPr>
          <p:cNvSpPr>
            <a:spLocks noChangeArrowheads="1"/>
          </p:cNvSpPr>
          <p:nvPr/>
        </p:nvSpPr>
        <p:spPr bwMode="auto">
          <a:xfrm>
            <a:off x="149225" y="1498600"/>
            <a:ext cx="8056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a:solidFill>
                  <a:srgbClr val="000000"/>
                </a:solidFill>
              </a:rPr>
              <a:t> </a:t>
            </a:r>
            <a:r>
              <a:rPr lang="vi-VN" altLang="en-US" sz="2400" b="1" i="1">
                <a:solidFill>
                  <a:srgbClr val="0000CC"/>
                </a:solidFill>
              </a:rPr>
              <a:t>1.</a:t>
            </a:r>
            <a:r>
              <a:rPr lang="vi-VN" altLang="en-US" sz="2400">
                <a:solidFill>
                  <a:srgbClr val="0000CC"/>
                </a:solidFill>
              </a:rPr>
              <a:t> </a:t>
            </a:r>
            <a:r>
              <a:rPr lang="vi-VN" altLang="en-US" sz="2400" b="1" i="1">
                <a:solidFill>
                  <a:srgbClr val="0000CC"/>
                </a:solidFill>
              </a:rPr>
              <a:t>Miền Bắc khôi phục và phát triển kinh tế - văn hóa:</a:t>
            </a:r>
            <a:r>
              <a:rPr lang="vi-VN" altLang="en-US" sz="3000">
                <a:solidFill>
                  <a:srgbClr val="0000CC"/>
                </a:solidFill>
                <a:latin typeface="Times New Roman" panose="02020603050405020304" pitchFamily="18" charset="0"/>
              </a:rPr>
              <a:t> </a:t>
            </a:r>
            <a:endParaRPr lang="en-US" altLang="en-US"/>
          </a:p>
        </p:txBody>
      </p:sp>
      <p:sp>
        <p:nvSpPr>
          <p:cNvPr id="71688" name="CustomShape 7">
            <a:extLst>
              <a:ext uri="{FF2B5EF4-FFF2-40B4-BE49-F238E27FC236}">
                <a16:creationId xmlns:a16="http://schemas.microsoft.com/office/drawing/2014/main" id="{4761C596-67EA-497E-B25F-F8B54BCB6A5A}"/>
              </a:ext>
            </a:extLst>
          </p:cNvPr>
          <p:cNvSpPr>
            <a:spLocks noChangeArrowheads="1"/>
          </p:cNvSpPr>
          <p:nvPr/>
        </p:nvSpPr>
        <p:spPr bwMode="auto">
          <a:xfrm>
            <a:off x="215900" y="1951038"/>
            <a:ext cx="87264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dirty="0">
                <a:solidFill>
                  <a:srgbClr val="0000CC"/>
                </a:solidFill>
              </a:rPr>
              <a:t>2. Miền Bắc vừa chiến đấu chống chiến tranh phá hoại, vừa </a:t>
            </a:r>
            <a:endParaRPr lang="en-US" altLang="en-US" dirty="0"/>
          </a:p>
          <a:p>
            <a:pPr eaLnBrk="1" hangingPunct="1"/>
            <a:r>
              <a:rPr lang="vi-VN" altLang="en-US" sz="2400" b="1" i="1" dirty="0">
                <a:solidFill>
                  <a:srgbClr val="0000CC"/>
                </a:solidFill>
              </a:rPr>
              <a:t>sản xuất và làm nghĩa vụ hậu phương.</a:t>
            </a:r>
            <a:endParaRPr lang="en-US" altLang="en-US" dirty="0"/>
          </a:p>
        </p:txBody>
      </p:sp>
      <p:sp>
        <p:nvSpPr>
          <p:cNvPr id="71689" name="CustomShape 4">
            <a:extLst>
              <a:ext uri="{FF2B5EF4-FFF2-40B4-BE49-F238E27FC236}">
                <a16:creationId xmlns:a16="http://schemas.microsoft.com/office/drawing/2014/main" id="{E8C058C6-12E6-41EB-96FE-BEED7FB9E91C}"/>
              </a:ext>
            </a:extLst>
          </p:cNvPr>
          <p:cNvSpPr>
            <a:spLocks noChangeArrowheads="1"/>
          </p:cNvSpPr>
          <p:nvPr/>
        </p:nvSpPr>
        <p:spPr bwMode="auto">
          <a:xfrm>
            <a:off x="503238" y="2592388"/>
            <a:ext cx="13700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rPr>
              <a:t>a/ Ta: </a:t>
            </a:r>
            <a:endParaRPr lang="en-US" altLang="en-US"/>
          </a:p>
        </p:txBody>
      </p:sp>
      <p:sp>
        <p:nvSpPr>
          <p:cNvPr id="305" name="CustomShape 5">
            <a:extLst>
              <a:ext uri="{FF2B5EF4-FFF2-40B4-BE49-F238E27FC236}">
                <a16:creationId xmlns:a16="http://schemas.microsoft.com/office/drawing/2014/main" id="{F3BDC7DD-1A3E-42FA-A876-D4177222A906}"/>
              </a:ext>
            </a:extLst>
          </p:cNvPr>
          <p:cNvSpPr>
            <a:spLocks noChangeArrowheads="1"/>
          </p:cNvSpPr>
          <p:nvPr/>
        </p:nvSpPr>
        <p:spPr bwMode="auto">
          <a:xfrm>
            <a:off x="144463" y="3024188"/>
            <a:ext cx="8466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just" eaLnBrk="1" hangingPunct="1"/>
            <a:r>
              <a:rPr lang="vi-VN" altLang="en-US" sz="2400" dirty="0">
                <a:solidFill>
                  <a:srgbClr val="000000"/>
                </a:solidFill>
              </a:rPr>
              <a:t>– </a:t>
            </a:r>
            <a:r>
              <a:rPr lang="en-US" altLang="en-US" sz="2400" dirty="0">
                <a:solidFill>
                  <a:srgbClr val="000000"/>
                </a:solidFill>
              </a:rPr>
              <a:t>C</a:t>
            </a:r>
            <a:r>
              <a:rPr lang="vi-VN" altLang="en-US" sz="2400" dirty="0">
                <a:solidFill>
                  <a:srgbClr val="000000"/>
                </a:solidFill>
              </a:rPr>
              <a:t>ác hoạt động sản xuất, xây dựng</a:t>
            </a:r>
            <a:endParaRPr lang="en-US" altLang="en-US" dirty="0"/>
          </a:p>
          <a:p>
            <a:pPr algn="just" eaLnBrk="1" hangingPunct="1"/>
            <a:r>
              <a:rPr lang="vi-VN" altLang="en-US" sz="2400" dirty="0">
                <a:solidFill>
                  <a:srgbClr val="000000"/>
                </a:solidFill>
              </a:rPr>
              <a:t> không bị ngừng trệ, giao thông đảm bảo thông suốt.</a:t>
            </a:r>
            <a:endParaRPr lang="en-US" altLang="en-US" dirty="0"/>
          </a:p>
        </p:txBody>
      </p:sp>
      <p:sp>
        <p:nvSpPr>
          <p:cNvPr id="306" name="CustomShape 6">
            <a:extLst>
              <a:ext uri="{FF2B5EF4-FFF2-40B4-BE49-F238E27FC236}">
                <a16:creationId xmlns:a16="http://schemas.microsoft.com/office/drawing/2014/main" id="{84460EF9-692A-4373-AC21-E740324D54EB}"/>
              </a:ext>
            </a:extLst>
          </p:cNvPr>
          <p:cNvSpPr>
            <a:spLocks noChangeArrowheads="1"/>
          </p:cNvSpPr>
          <p:nvPr/>
        </p:nvSpPr>
        <p:spPr bwMode="auto">
          <a:xfrm>
            <a:off x="144463" y="4183063"/>
            <a:ext cx="885348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marL="342900" indent="-342900" eaLnBrk="1" hangingPunct="1">
              <a:buFontTx/>
              <a:buChar char="-"/>
            </a:pPr>
            <a:r>
              <a:rPr lang="en-US" altLang="en-US" sz="2400" dirty="0" err="1">
                <a:solidFill>
                  <a:srgbClr val="000000"/>
                </a:solidFill>
              </a:rPr>
              <a:t>Đánh</a:t>
            </a:r>
            <a:r>
              <a:rPr lang="en-US" altLang="en-US" sz="2400" dirty="0">
                <a:solidFill>
                  <a:srgbClr val="000000"/>
                </a:solidFill>
              </a:rPr>
              <a:t> </a:t>
            </a:r>
            <a:r>
              <a:rPr lang="en-US" altLang="en-US" sz="2400" dirty="0" err="1">
                <a:solidFill>
                  <a:srgbClr val="000000"/>
                </a:solidFill>
              </a:rPr>
              <a:t>bại</a:t>
            </a:r>
            <a:r>
              <a:rPr lang="en-US" altLang="en-US" sz="2400" dirty="0">
                <a:solidFill>
                  <a:srgbClr val="000000"/>
                </a:solidFill>
              </a:rPr>
              <a:t>  </a:t>
            </a:r>
            <a:r>
              <a:rPr lang="en-US" altLang="en-US" sz="2400" dirty="0" err="1">
                <a:solidFill>
                  <a:srgbClr val="000000"/>
                </a:solidFill>
              </a:rPr>
              <a:t>cuộc</a:t>
            </a:r>
            <a:r>
              <a:rPr lang="en-US" altLang="en-US" sz="2400" dirty="0">
                <a:solidFill>
                  <a:srgbClr val="000000"/>
                </a:solidFill>
              </a:rPr>
              <a:t> </a:t>
            </a:r>
            <a:r>
              <a:rPr lang="en-US" altLang="en-US" sz="2400" dirty="0" err="1">
                <a:solidFill>
                  <a:srgbClr val="000000"/>
                </a:solidFill>
              </a:rPr>
              <a:t>tập</a:t>
            </a:r>
            <a:r>
              <a:rPr lang="en-US" altLang="en-US" sz="2400" dirty="0">
                <a:solidFill>
                  <a:srgbClr val="000000"/>
                </a:solidFill>
              </a:rPr>
              <a:t> </a:t>
            </a:r>
            <a:r>
              <a:rPr lang="en-US" altLang="en-US" sz="2400" dirty="0" err="1">
                <a:solidFill>
                  <a:srgbClr val="000000"/>
                </a:solidFill>
              </a:rPr>
              <a:t>kích</a:t>
            </a:r>
            <a:r>
              <a:rPr lang="en-US" altLang="en-US" sz="2400" dirty="0">
                <a:solidFill>
                  <a:srgbClr val="000000"/>
                </a:solidFill>
              </a:rPr>
              <a:t> </a:t>
            </a:r>
            <a:r>
              <a:rPr lang="en-US" altLang="en-US" sz="2400" dirty="0" err="1">
                <a:solidFill>
                  <a:srgbClr val="000000"/>
                </a:solidFill>
              </a:rPr>
              <a:t>bằng</a:t>
            </a:r>
            <a:r>
              <a:rPr lang="en-US" altLang="en-US" sz="2400" dirty="0">
                <a:solidFill>
                  <a:srgbClr val="000000"/>
                </a:solidFill>
              </a:rPr>
              <a:t> </a:t>
            </a:r>
            <a:r>
              <a:rPr lang="en-US" altLang="en-US" sz="2400" dirty="0" err="1">
                <a:solidFill>
                  <a:srgbClr val="000000"/>
                </a:solidFill>
              </a:rPr>
              <a:t>không</a:t>
            </a:r>
            <a:r>
              <a:rPr lang="en-US" altLang="en-US" sz="2400" dirty="0">
                <a:solidFill>
                  <a:srgbClr val="000000"/>
                </a:solidFill>
              </a:rPr>
              <a:t> </a:t>
            </a:r>
            <a:r>
              <a:rPr lang="en-US" altLang="en-US" sz="2400" dirty="0" err="1">
                <a:solidFill>
                  <a:srgbClr val="000000"/>
                </a:solidFill>
              </a:rPr>
              <a:t>quân</a:t>
            </a:r>
            <a:r>
              <a:rPr lang="en-US" altLang="en-US" sz="2400" dirty="0">
                <a:solidFill>
                  <a:srgbClr val="000000"/>
                </a:solidFill>
              </a:rPr>
              <a:t> </a:t>
            </a:r>
            <a:r>
              <a:rPr lang="en-US" altLang="en-US" sz="2400" dirty="0" err="1">
                <a:solidFill>
                  <a:srgbClr val="000000"/>
                </a:solidFill>
              </a:rPr>
              <a:t>của</a:t>
            </a:r>
            <a:r>
              <a:rPr lang="en-US" altLang="en-US" sz="2400" dirty="0">
                <a:solidFill>
                  <a:srgbClr val="000000"/>
                </a:solidFill>
              </a:rPr>
              <a:t> </a:t>
            </a:r>
            <a:r>
              <a:rPr lang="en-US" altLang="en-US" sz="2400" dirty="0" err="1">
                <a:solidFill>
                  <a:srgbClr val="000000"/>
                </a:solidFill>
              </a:rPr>
              <a:t>Mĩ</a:t>
            </a:r>
            <a:r>
              <a:rPr lang="en-US" altLang="en-US" sz="2400" dirty="0">
                <a:solidFill>
                  <a:srgbClr val="000000"/>
                </a:solidFill>
              </a:rPr>
              <a:t> </a:t>
            </a:r>
            <a:r>
              <a:rPr lang="en-US" altLang="en-US" sz="2400" dirty="0" err="1">
                <a:solidFill>
                  <a:srgbClr val="000000"/>
                </a:solidFill>
              </a:rPr>
              <a:t>làm</a:t>
            </a:r>
            <a:r>
              <a:rPr lang="vi-VN" altLang="en-US" sz="2400" dirty="0">
                <a:solidFill>
                  <a:srgbClr val="000000"/>
                </a:solidFill>
              </a:rPr>
              <a:t> nên</a:t>
            </a:r>
            <a:endParaRPr lang="en-US" altLang="en-US" sz="2400" dirty="0">
              <a:solidFill>
                <a:srgbClr val="000000"/>
              </a:solidFill>
            </a:endParaRPr>
          </a:p>
          <a:p>
            <a:pPr eaLnBrk="1" hangingPunct="1"/>
            <a:r>
              <a:rPr lang="vi-VN" altLang="en-US" sz="2400" dirty="0">
                <a:solidFill>
                  <a:srgbClr val="000000"/>
                </a:solidFill>
              </a:rPr>
              <a:t>chiến thắng “Điện Biên Phủ</a:t>
            </a:r>
            <a:r>
              <a:rPr lang="en-US" altLang="en-US" sz="2400" dirty="0">
                <a:solidFill>
                  <a:srgbClr val="000000"/>
                </a:solidFill>
              </a:rPr>
              <a:t> </a:t>
            </a:r>
            <a:r>
              <a:rPr lang="en-US" altLang="en-US" sz="2400" dirty="0" err="1">
                <a:solidFill>
                  <a:srgbClr val="000000"/>
                </a:solidFill>
              </a:rPr>
              <a:t>trên</a:t>
            </a:r>
            <a:r>
              <a:rPr lang="en-US" altLang="en-US" sz="2400" dirty="0">
                <a:solidFill>
                  <a:srgbClr val="000000"/>
                </a:solidFill>
              </a:rPr>
              <a:t> </a:t>
            </a:r>
            <a:r>
              <a:rPr lang="en-US" altLang="en-US" sz="2400" dirty="0" err="1">
                <a:solidFill>
                  <a:srgbClr val="000000"/>
                </a:solidFill>
              </a:rPr>
              <a:t>không</a:t>
            </a:r>
            <a:r>
              <a:rPr lang="en-US" altLang="en-US" sz="2400" dirty="0">
                <a:solidFill>
                  <a:srgbClr val="000000"/>
                </a:solidFill>
              </a:rPr>
              <a:t> </a:t>
            </a:r>
            <a:r>
              <a:rPr lang="vi-VN" altLang="en-US" sz="2400" dirty="0">
                <a:solidFill>
                  <a:srgbClr val="000000"/>
                </a:solidFill>
              </a:rPr>
              <a:t> ”, buộc Mĩ phải kí hiệp </a:t>
            </a:r>
            <a:endParaRPr lang="en-US" altLang="en-US" sz="2400" dirty="0">
              <a:solidFill>
                <a:srgbClr val="000000"/>
              </a:solidFill>
            </a:endParaRPr>
          </a:p>
          <a:p>
            <a:pPr eaLnBrk="1" hangingPunct="1"/>
            <a:r>
              <a:rPr lang="vi-VN" altLang="en-US" sz="2400" dirty="0">
                <a:solidFill>
                  <a:srgbClr val="000000"/>
                </a:solidFill>
              </a:rPr>
              <a:t>định Pa-ri</a:t>
            </a:r>
            <a:endParaRPr lang="en-US" altLang="en-US" dirty="0"/>
          </a:p>
        </p:txBody>
      </p:sp>
      <p:sp>
        <p:nvSpPr>
          <p:cNvPr id="2" name="Text Box 7">
            <a:extLst>
              <a:ext uri="{FF2B5EF4-FFF2-40B4-BE49-F238E27FC236}">
                <a16:creationId xmlns:a16="http://schemas.microsoft.com/office/drawing/2014/main" id="{1B92F0A4-AB48-E248-AA71-194F39F5BFA7}"/>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checkerboard(across)">
                                      <p:cBhvr additive="repl">
                                        <p:cTn id="7" dur="500"/>
                                        <p:tgtEl>
                                          <p:spTgt spid="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checkerboard(across)">
                                      <p:cBhvr additive="repl">
                                        <p:cTn id="12"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3">
            <a:extLst>
              <a:ext uri="{FF2B5EF4-FFF2-40B4-BE49-F238E27FC236}">
                <a16:creationId xmlns:a16="http://schemas.microsoft.com/office/drawing/2014/main" id="{14D84214-77F3-47C4-9421-FBE3206FB9EA}"/>
              </a:ext>
            </a:extLst>
          </p:cNvPr>
          <p:cNvSpPr>
            <a:spLocks noChangeArrowheads="1"/>
          </p:cNvSpPr>
          <p:nvPr/>
        </p:nvSpPr>
        <p:spPr bwMode="auto">
          <a:xfrm>
            <a:off x="144463" y="884238"/>
            <a:ext cx="87598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C00000"/>
                </a:solidFill>
                <a:latin typeface="Cambria" panose="02040503050406030204" pitchFamily="18" charset="0"/>
              </a:rPr>
              <a:t>V. HIỆP ĐỊNH PA-RI NĂM 1973 VỀ CHẤM DỨT CHIẾN TRANH</a:t>
            </a:r>
            <a:endParaRPr lang="en-US" altLang="en-US"/>
          </a:p>
          <a:p>
            <a:pPr algn="ctr" eaLnBrk="1" hangingPunct="1"/>
            <a:r>
              <a:rPr lang="vi-VN" altLang="en-US" sz="2400" b="1">
                <a:solidFill>
                  <a:srgbClr val="C00000"/>
                </a:solidFill>
                <a:latin typeface="Cambria" panose="02040503050406030204" pitchFamily="18" charset="0"/>
              </a:rPr>
              <a:t> Ở VIỆT NAM.</a:t>
            </a:r>
            <a:endParaRPr lang="en-US" altLang="en-US"/>
          </a:p>
        </p:txBody>
      </p:sp>
      <p:sp>
        <p:nvSpPr>
          <p:cNvPr id="308" name="CustomShape 1">
            <a:extLst>
              <a:ext uri="{FF2B5EF4-FFF2-40B4-BE49-F238E27FC236}">
                <a16:creationId xmlns:a16="http://schemas.microsoft.com/office/drawing/2014/main" id="{68C3B870-A311-44DB-91DB-E8A0B3D32687}"/>
              </a:ext>
            </a:extLst>
          </p:cNvPr>
          <p:cNvSpPr>
            <a:spLocks noChangeArrowheads="1"/>
          </p:cNvSpPr>
          <p:nvPr/>
        </p:nvSpPr>
        <p:spPr bwMode="auto">
          <a:xfrm>
            <a:off x="0" y="1584325"/>
            <a:ext cx="90328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en-US" altLang="en-US" sz="2600" dirty="0">
                <a:solidFill>
                  <a:srgbClr val="000000"/>
                </a:solidFill>
              </a:rPr>
              <a:t>    </a:t>
            </a:r>
            <a:r>
              <a:rPr lang="en-US" altLang="en-US" sz="2600" dirty="0">
                <a:solidFill>
                  <a:srgbClr val="000000"/>
                </a:solidFill>
                <a:latin typeface="Times New Roman" pitchFamily="18" charset="0"/>
                <a:cs typeface="Times New Roman" pitchFamily="18" charset="0"/>
              </a:rPr>
              <a:t>-</a:t>
            </a:r>
            <a:r>
              <a:rPr lang="vi-VN" altLang="en-US" sz="2600" dirty="0">
                <a:solidFill>
                  <a:srgbClr val="000000"/>
                </a:solidFill>
                <a:latin typeface="Times New Roman" pitchFamily="18" charset="0"/>
                <a:cs typeface="Times New Roman" pitchFamily="18" charset="0"/>
              </a:rPr>
              <a:t>27/1/1973 </a:t>
            </a:r>
            <a:r>
              <a:rPr lang="en-US" altLang="en-US" sz="2600" dirty="0" err="1">
                <a:solidFill>
                  <a:srgbClr val="000000"/>
                </a:solidFill>
                <a:latin typeface="Times New Roman" pitchFamily="18" charset="0"/>
                <a:cs typeface="Times New Roman" pitchFamily="18" charset="0"/>
              </a:rPr>
              <a:t>Hiệp</a:t>
            </a:r>
            <a:r>
              <a:rPr lang="en-US" altLang="en-US" sz="2600" dirty="0">
                <a:solidFill>
                  <a:srgbClr val="000000"/>
                </a:solidFill>
                <a:latin typeface="Times New Roman" pitchFamily="18" charset="0"/>
                <a:cs typeface="Times New Roman" pitchFamily="18" charset="0"/>
              </a:rPr>
              <a:t> </a:t>
            </a:r>
            <a:r>
              <a:rPr lang="en-US" altLang="en-US" sz="2600" dirty="0" err="1">
                <a:solidFill>
                  <a:srgbClr val="000000"/>
                </a:solidFill>
                <a:latin typeface="Times New Roman" pitchFamily="18" charset="0"/>
                <a:cs typeface="Times New Roman" pitchFamily="18" charset="0"/>
              </a:rPr>
              <a:t>định</a:t>
            </a:r>
            <a:r>
              <a:rPr lang="en-US" altLang="en-US" sz="2600" dirty="0">
                <a:solidFill>
                  <a:srgbClr val="000000"/>
                </a:solidFill>
                <a:latin typeface="Times New Roman" pitchFamily="18" charset="0"/>
                <a:cs typeface="Times New Roman" pitchFamily="18" charset="0"/>
              </a:rPr>
              <a:t> Pa-</a:t>
            </a:r>
            <a:r>
              <a:rPr lang="en-US" altLang="en-US" sz="2600" dirty="0" err="1">
                <a:solidFill>
                  <a:srgbClr val="000000"/>
                </a:solidFill>
                <a:latin typeface="Times New Roman" pitchFamily="18" charset="0"/>
                <a:cs typeface="Times New Roman" pitchFamily="18" charset="0"/>
              </a:rPr>
              <a:t>ri</a:t>
            </a:r>
            <a:r>
              <a:rPr lang="en-US" altLang="en-US" sz="2600" dirty="0">
                <a:solidFill>
                  <a:srgbClr val="000000"/>
                </a:solidFill>
                <a:latin typeface="Times New Roman" pitchFamily="18" charset="0"/>
                <a:cs typeface="Times New Roman" pitchFamily="18" charset="0"/>
              </a:rPr>
              <a:t> </a:t>
            </a:r>
            <a:r>
              <a:rPr lang="en-US" altLang="en-US" sz="2600" dirty="0" err="1">
                <a:solidFill>
                  <a:srgbClr val="000000"/>
                </a:solidFill>
                <a:latin typeface="Times New Roman" pitchFamily="18" charset="0"/>
                <a:cs typeface="Times New Roman" pitchFamily="18" charset="0"/>
              </a:rPr>
              <a:t>được</a:t>
            </a:r>
            <a:r>
              <a:rPr lang="en-US" altLang="en-US" sz="2600" dirty="0">
                <a:solidFill>
                  <a:srgbClr val="000000"/>
                </a:solidFill>
                <a:latin typeface="Times New Roman" pitchFamily="18" charset="0"/>
                <a:cs typeface="Times New Roman" pitchFamily="18" charset="0"/>
              </a:rPr>
              <a:t> </a:t>
            </a:r>
            <a:r>
              <a:rPr lang="en-US" altLang="en-US" sz="2600" dirty="0" err="1">
                <a:solidFill>
                  <a:srgbClr val="000000"/>
                </a:solidFill>
                <a:latin typeface="Times New Roman" pitchFamily="18" charset="0"/>
                <a:cs typeface="Times New Roman" pitchFamily="18" charset="0"/>
              </a:rPr>
              <a:t>kí</a:t>
            </a:r>
            <a:r>
              <a:rPr lang="en-US" altLang="en-US" sz="2600" dirty="0">
                <a:solidFill>
                  <a:srgbClr val="000000"/>
                </a:solidFill>
                <a:latin typeface="Times New Roman" pitchFamily="18" charset="0"/>
                <a:cs typeface="Times New Roman" pitchFamily="18" charset="0"/>
              </a:rPr>
              <a:t> </a:t>
            </a:r>
            <a:r>
              <a:rPr lang="en-US" altLang="en-US" sz="2600" dirty="0" err="1">
                <a:solidFill>
                  <a:srgbClr val="000000"/>
                </a:solidFill>
                <a:latin typeface="Times New Roman" pitchFamily="18" charset="0"/>
                <a:cs typeface="Times New Roman" pitchFamily="18" charset="0"/>
              </a:rPr>
              <a:t>kết</a:t>
            </a:r>
            <a:endParaRPr lang="en-US" altLang="en-US" dirty="0">
              <a:latin typeface="Times New Roman" pitchFamily="18" charset="0"/>
              <a:cs typeface="Times New Roman" pitchFamily="18" charset="0"/>
            </a:endParaRPr>
          </a:p>
          <a:p>
            <a:pPr eaLnBrk="1" hangingPunct="1"/>
            <a:r>
              <a:rPr lang="vi-VN" altLang="en-US" sz="2600" dirty="0">
                <a:solidFill>
                  <a:srgbClr val="000000"/>
                </a:solidFill>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pPr eaLnBrk="1" hangingPunct="1"/>
            <a:endParaRPr lang="en-US" altLang="en-US" dirty="0"/>
          </a:p>
          <a:p>
            <a:pPr eaLnBrk="1" hangingPunct="1"/>
            <a:endParaRPr lang="en-US" altLang="en-US" dirty="0"/>
          </a:p>
          <a:p>
            <a:pPr eaLnBrk="1" hangingPunct="1"/>
            <a:endParaRPr lang="en-US" altLang="en-US" dirty="0"/>
          </a:p>
        </p:txBody>
      </p:sp>
      <p:sp>
        <p:nvSpPr>
          <p:cNvPr id="2" name="Text Box 7">
            <a:extLst>
              <a:ext uri="{FF2B5EF4-FFF2-40B4-BE49-F238E27FC236}">
                <a16:creationId xmlns:a16="http://schemas.microsoft.com/office/drawing/2014/main" id="{7E2BAD5F-A6C0-BB47-ACD1-05653047867B}"/>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extLst>
      <p:ext uri="{BB962C8B-B14F-4D97-AF65-F5344CB8AC3E}">
        <p14:creationId xmlns:p14="http://schemas.microsoft.com/office/powerpoint/2010/main" val="288180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repl">
                                        <p:cTn id="7" dur="500" fill="hold">
                                          <p:stCondLst>
                                            <p:cond delay="0"/>
                                          </p:stCondLst>
                                        </p:cTn>
                                        <p:tgtEl>
                                          <p:spTgt spid="310"/>
                                        </p:tgtEl>
                                        <p:attrNameLst>
                                          <p:attrName/>
                                        </p:attrNameLst>
                                      </p:cBhvr>
                                      <p:tavLst>
                                        <p:tav tm="0">
                                          <p:val>
                                            <p:strVal val="-90"/>
                                          </p:val>
                                        </p:tav>
                                        <p:tav tm="100000">
                                          <p:val>
                                            <p:strVal val="0"/>
                                          </p:val>
                                        </p:tav>
                                      </p:tavLst>
                                    </p:anim>
                                    <p:anim calcmode="lin" valueType="num">
                                      <p:cBhvr additive="repl">
                                        <p:cTn id="8" dur="500" fill="hold">
                                          <p:stCondLst>
                                            <p:cond delay="0"/>
                                          </p:stCondLst>
                                        </p:cTn>
                                        <p:tgtEl>
                                          <p:spTgt spid="310"/>
                                        </p:tgtEl>
                                        <p:attrNameLst>
                                          <p:attrName/>
                                        </p:attrNameLst>
                                      </p:cBhvr>
                                      <p:tavLst>
                                        <p:tav tm="0">
                                          <p:val>
                                            <p:strVal val="#ppt_w"/>
                                          </p:val>
                                        </p:tav>
                                        <p:tav tm="100000">
                                          <p:val>
                                            <p:strVal val="#ppt_w*.05"/>
                                          </p:val>
                                        </p:tav>
                                      </p:tavLst>
                                    </p:anim>
                                    <p:anim calcmode="lin" valueType="num">
                                      <p:cBhvr additive="repl">
                                        <p:cTn id="9" dur="500" fill="hold">
                                          <p:stCondLst>
                                            <p:cond delay="500"/>
                                          </p:stCondLst>
                                        </p:cTn>
                                        <p:tgtEl>
                                          <p:spTgt spid="310"/>
                                        </p:tgtEl>
                                        <p:attrNameLst>
                                          <p:attrName/>
                                        </p:attrNameLst>
                                      </p:cBhvr>
                                      <p:tavLst>
                                        <p:tav tm="0">
                                          <p:val>
                                            <p:strVal val="#ppt_w*.05"/>
                                          </p:val>
                                        </p:tav>
                                        <p:tav tm="100000">
                                          <p:val>
                                            <p:strVal val="#ppt_w"/>
                                          </p:val>
                                        </p:tav>
                                      </p:tavLst>
                                    </p:anim>
                                    <p:anim calcmode="lin" valueType="num">
                                      <p:cBhvr additive="repl">
                                        <p:cTn id="10" dur="1000" fill="hold"/>
                                        <p:tgtEl>
                                          <p:spTgt spid="310"/>
                                        </p:tgtEl>
                                        <p:attrNameLst>
                                          <p:attrName/>
                                        </p:attrNameLst>
                                      </p:cBhvr>
                                      <p:tavLst>
                                        <p:tav tm="0">
                                          <p:val>
                                            <p:strVal val="#ppt_h"/>
                                          </p:val>
                                        </p:tav>
                                        <p:tav tm="100000">
                                          <p:val>
                                            <p:strVal val="#ppt_h"/>
                                          </p:val>
                                        </p:tav>
                                      </p:tavLst>
                                    </p:anim>
                                    <p:anim calcmode="lin" valueType="num">
                                      <p:cBhvr additive="repl">
                                        <p:cTn id="11" dur="500" fill="hold">
                                          <p:stCondLst>
                                            <p:cond delay="0"/>
                                          </p:stCondLst>
                                        </p:cTn>
                                        <p:tgtEl>
                                          <p:spTgt spid="310"/>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310"/>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310"/>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3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308"/>
                                        </p:tgtEl>
                                        <p:attrNameLst>
                                          <p:attrName>style.visibility</p:attrName>
                                        </p:attrNameLst>
                                      </p:cBhvr>
                                      <p:to>
                                        <p:strVal val="visible"/>
                                      </p:to>
                                    </p:set>
                                    <p:animEffect transition="in" filter="checkerboard(across)">
                                      <p:cBhvr additive="repl">
                                        <p:cTn id="19"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28E39D5E-6242-4EE2-9173-63256E771C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63500"/>
            <a:ext cx="8999537"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ustomShape 1">
            <a:extLst>
              <a:ext uri="{FF2B5EF4-FFF2-40B4-BE49-F238E27FC236}">
                <a16:creationId xmlns:a16="http://schemas.microsoft.com/office/drawing/2014/main" id="{AF742CD6-837F-4B5F-9E16-5A9A401DA42A}"/>
              </a:ext>
            </a:extLst>
          </p:cNvPr>
          <p:cNvSpPr>
            <a:spLocks noChangeArrowheads="1"/>
          </p:cNvSpPr>
          <p:nvPr/>
        </p:nvSpPr>
        <p:spPr bwMode="auto">
          <a:xfrm>
            <a:off x="1530350" y="6257925"/>
            <a:ext cx="5092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a:t>	</a:t>
            </a:r>
            <a:r>
              <a:rPr lang="vi-VN" altLang="en-US" sz="2400" b="1">
                <a:solidFill>
                  <a:srgbClr val="FF0000"/>
                </a:solidFill>
              </a:rPr>
              <a:t>QUANG CẢNH HỘI NGHỊ PA-RI</a:t>
            </a:r>
            <a:endParaRPr lang="en-US" altLang="en-US"/>
          </a:p>
        </p:txBody>
      </p:sp>
    </p:spTree>
    <p:extLst>
      <p:ext uri="{BB962C8B-B14F-4D97-AF65-F5344CB8AC3E}">
        <p14:creationId xmlns:p14="http://schemas.microsoft.com/office/powerpoint/2010/main" val="2404872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57C6599F-13A0-4127-A70C-C1C3AF43D1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981075"/>
            <a:ext cx="4414838"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ustomShape 1">
            <a:extLst>
              <a:ext uri="{FF2B5EF4-FFF2-40B4-BE49-F238E27FC236}">
                <a16:creationId xmlns:a16="http://schemas.microsoft.com/office/drawing/2014/main" id="{B0DA8024-4168-4123-977A-CB2ADA137A11}"/>
              </a:ext>
            </a:extLst>
          </p:cNvPr>
          <p:cNvSpPr>
            <a:spLocks noChangeArrowheads="1"/>
          </p:cNvSpPr>
          <p:nvPr/>
        </p:nvSpPr>
        <p:spPr bwMode="auto">
          <a:xfrm>
            <a:off x="9525" y="33338"/>
            <a:ext cx="913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a:solidFill>
                  <a:srgbClr val="000000"/>
                </a:solidFill>
                <a:latin typeface="Calibri" panose="020F0502020204030204" pitchFamily="34" charset="0"/>
              </a:rPr>
              <a:t>Ký Hiệp định Paris về chấm dứt chiến tranh, Mỹ rút quân khỏi chiến trường Đông Dương, lập lại Hòa Bình vào ngày 27-01-1973</a:t>
            </a:r>
            <a:endParaRPr lang="en-US" altLang="en-US"/>
          </a:p>
        </p:txBody>
      </p:sp>
      <p:pic>
        <p:nvPicPr>
          <p:cNvPr id="30724" name="Picture 2">
            <a:extLst>
              <a:ext uri="{FF2B5EF4-FFF2-40B4-BE49-F238E27FC236}">
                <a16:creationId xmlns:a16="http://schemas.microsoft.com/office/drawing/2014/main" id="{B7AB31A3-F760-49F6-8118-6330DA5F4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7225" y="981075"/>
            <a:ext cx="456565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ustomShape 2">
            <a:extLst>
              <a:ext uri="{FF2B5EF4-FFF2-40B4-BE49-F238E27FC236}">
                <a16:creationId xmlns:a16="http://schemas.microsoft.com/office/drawing/2014/main" id="{B0ABD4E1-4F75-4350-9DF4-C717BEBF3908}"/>
              </a:ext>
            </a:extLst>
          </p:cNvPr>
          <p:cNvSpPr>
            <a:spLocks noChangeArrowheads="1"/>
          </p:cNvSpPr>
          <p:nvPr/>
        </p:nvSpPr>
        <p:spPr bwMode="auto">
          <a:xfrm>
            <a:off x="4770438" y="5013325"/>
            <a:ext cx="40370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latin typeface="Calibri" panose="020F0502020204030204" pitchFamily="34" charset="0"/>
              </a:rPr>
              <a:t>Phía Mĩ kí kết </a:t>
            </a:r>
            <a:endParaRPr lang="en-US" altLang="en-US"/>
          </a:p>
          <a:p>
            <a:pPr algn="ctr" eaLnBrk="1" hangingPunct="1"/>
            <a:r>
              <a:rPr lang="vi-VN" altLang="en-US" sz="2800" b="1">
                <a:solidFill>
                  <a:srgbClr val="000000"/>
                </a:solidFill>
                <a:latin typeface="Calibri" panose="020F0502020204030204" pitchFamily="34" charset="0"/>
              </a:rPr>
              <a:t>Hiệp Định Pa-ri 27/1/1973</a:t>
            </a:r>
            <a:endParaRPr lang="en-US" altLang="en-US"/>
          </a:p>
        </p:txBody>
      </p:sp>
      <p:sp>
        <p:nvSpPr>
          <p:cNvPr id="30726" name="CustomShape 3">
            <a:extLst>
              <a:ext uri="{FF2B5EF4-FFF2-40B4-BE49-F238E27FC236}">
                <a16:creationId xmlns:a16="http://schemas.microsoft.com/office/drawing/2014/main" id="{80E4490C-03D0-43FC-8F10-F2EE97418B60}"/>
              </a:ext>
            </a:extLst>
          </p:cNvPr>
          <p:cNvSpPr>
            <a:spLocks noChangeArrowheads="1"/>
          </p:cNvSpPr>
          <p:nvPr/>
        </p:nvSpPr>
        <p:spPr bwMode="auto">
          <a:xfrm>
            <a:off x="-33338" y="5003800"/>
            <a:ext cx="44973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latin typeface="Calibri" panose="020F0502020204030204" pitchFamily="34" charset="0"/>
              </a:rPr>
              <a:t>Phía ta (Bà Nguyễn Thị Bình) ký Hiệp Định Pa-ri 27/1/1973</a:t>
            </a:r>
            <a:endParaRPr lang="en-US"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CustomShape 3">
            <a:extLst>
              <a:ext uri="{FF2B5EF4-FFF2-40B4-BE49-F238E27FC236}">
                <a16:creationId xmlns:a16="http://schemas.microsoft.com/office/drawing/2014/main" id="{11DFDD89-538A-475F-B541-64FFA5F3607A}"/>
              </a:ext>
            </a:extLst>
          </p:cNvPr>
          <p:cNvSpPr>
            <a:spLocks noChangeArrowheads="1"/>
          </p:cNvSpPr>
          <p:nvPr/>
        </p:nvSpPr>
        <p:spPr bwMode="auto">
          <a:xfrm>
            <a:off x="144463" y="884238"/>
            <a:ext cx="87598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C00000"/>
                </a:solidFill>
                <a:latin typeface="Cambria" panose="02040503050406030204" pitchFamily="18" charset="0"/>
              </a:rPr>
              <a:t>V. HIỆP ĐỊNH PA-RI NĂM 1973 VỀ CHẤM DỨT CHIẾN TRANH </a:t>
            </a:r>
            <a:endParaRPr lang="en-US" altLang="en-US"/>
          </a:p>
          <a:p>
            <a:pPr algn="ctr" eaLnBrk="1" hangingPunct="1"/>
            <a:r>
              <a:rPr lang="vi-VN" altLang="en-US" sz="2400" b="1">
                <a:solidFill>
                  <a:srgbClr val="C00000"/>
                </a:solidFill>
                <a:latin typeface="Cambria" panose="02040503050406030204" pitchFamily="18" charset="0"/>
              </a:rPr>
              <a:t>Ở VIỆT NAM.</a:t>
            </a:r>
            <a:endParaRPr lang="en-US" altLang="en-US"/>
          </a:p>
        </p:txBody>
      </p:sp>
      <p:sp>
        <p:nvSpPr>
          <p:cNvPr id="73733" name="Rectangle 5">
            <a:extLst>
              <a:ext uri="{FF2B5EF4-FFF2-40B4-BE49-F238E27FC236}">
                <a16:creationId xmlns:a16="http://schemas.microsoft.com/office/drawing/2014/main" id="{3473FBCC-99D7-4FE3-8BB6-D3BC6001B9E6}"/>
              </a:ext>
            </a:extLst>
          </p:cNvPr>
          <p:cNvSpPr>
            <a:spLocks noChangeArrowheads="1"/>
          </p:cNvSpPr>
          <p:nvPr/>
        </p:nvSpPr>
        <p:spPr bwMode="auto">
          <a:xfrm>
            <a:off x="685800" y="1828800"/>
            <a:ext cx="7508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400" dirty="0">
                <a:solidFill>
                  <a:srgbClr val="0000FF"/>
                </a:solidFill>
                <a:latin typeface="Times New Roman" pitchFamily="18" charset="0"/>
                <a:cs typeface="Times New Roman" pitchFamily="18" charset="0"/>
              </a:rPr>
              <a:t>a/ Nội dung cơ bản của Hiệp Định Pa-ri (27/1/1973)</a:t>
            </a:r>
            <a:r>
              <a:rPr lang="en-US" altLang="en-US" sz="2400" dirty="0">
                <a:solidFill>
                  <a:srgbClr val="0000FF"/>
                </a:solidFill>
                <a:latin typeface="Times New Roman" pitchFamily="18" charset="0"/>
                <a:cs typeface="Times New Roman" pitchFamily="18" charset="0"/>
              </a:rPr>
              <a:t>( SGK)</a:t>
            </a:r>
          </a:p>
        </p:txBody>
      </p:sp>
      <p:sp>
        <p:nvSpPr>
          <p:cNvPr id="73734" name="Rectangle 6">
            <a:extLst>
              <a:ext uri="{FF2B5EF4-FFF2-40B4-BE49-F238E27FC236}">
                <a16:creationId xmlns:a16="http://schemas.microsoft.com/office/drawing/2014/main" id="{2BE7623C-9289-4FBC-A941-DF1ACA9EF2FD}"/>
              </a:ext>
            </a:extLst>
          </p:cNvPr>
          <p:cNvSpPr>
            <a:spLocks noChangeArrowheads="1"/>
          </p:cNvSpPr>
          <p:nvPr/>
        </p:nvSpPr>
        <p:spPr bwMode="auto">
          <a:xfrm>
            <a:off x="457200" y="2212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solidFill>
                <a:srgbClr val="000000"/>
              </a:solidFill>
            </a:endParaRPr>
          </a:p>
        </p:txBody>
      </p:sp>
      <p:sp>
        <p:nvSpPr>
          <p:cNvPr id="2" name="Text Box 7">
            <a:extLst>
              <a:ext uri="{FF2B5EF4-FFF2-40B4-BE49-F238E27FC236}">
                <a16:creationId xmlns:a16="http://schemas.microsoft.com/office/drawing/2014/main" id="{8B823869-EFFF-7D4B-A6B4-F09CCA78E9A2}"/>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3734"/>
                                        </p:tgtEl>
                                        <p:attrNameLst>
                                          <p:attrName>style.visibility</p:attrName>
                                        </p:attrNameLst>
                                      </p:cBhvr>
                                      <p:to>
                                        <p:strVal val="visible"/>
                                      </p:to>
                                    </p:set>
                                    <p:animEffect transition="in" filter="blinds(horizontal)">
                                      <p:cBhvr>
                                        <p:cTn id="7"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CustomShape 3">
            <a:extLst>
              <a:ext uri="{FF2B5EF4-FFF2-40B4-BE49-F238E27FC236}">
                <a16:creationId xmlns:a16="http://schemas.microsoft.com/office/drawing/2014/main" id="{11DFDD89-538A-475F-B541-64FFA5F3607A}"/>
              </a:ext>
            </a:extLst>
          </p:cNvPr>
          <p:cNvSpPr>
            <a:spLocks noChangeArrowheads="1"/>
          </p:cNvSpPr>
          <p:nvPr/>
        </p:nvSpPr>
        <p:spPr bwMode="auto">
          <a:xfrm>
            <a:off x="144463" y="884238"/>
            <a:ext cx="87598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C00000"/>
                </a:solidFill>
                <a:latin typeface="Cambria" panose="02040503050406030204" pitchFamily="18" charset="0"/>
              </a:rPr>
              <a:t>V. HIỆP ĐỊNH PA-RI NĂM 1973 VỀ CHẤM DỨT CHIẾN TRANH </a:t>
            </a:r>
            <a:endParaRPr lang="en-US" altLang="en-US"/>
          </a:p>
          <a:p>
            <a:pPr algn="ctr" eaLnBrk="1" hangingPunct="1"/>
            <a:r>
              <a:rPr lang="vi-VN" altLang="en-US" sz="2400" b="1">
                <a:solidFill>
                  <a:srgbClr val="C00000"/>
                </a:solidFill>
                <a:latin typeface="Cambria" panose="02040503050406030204" pitchFamily="18" charset="0"/>
              </a:rPr>
              <a:t>Ở VIỆT NAM.</a:t>
            </a:r>
            <a:endParaRPr lang="en-US" altLang="en-US"/>
          </a:p>
        </p:txBody>
      </p:sp>
      <p:sp>
        <p:nvSpPr>
          <p:cNvPr id="73733" name="Rectangle 5">
            <a:extLst>
              <a:ext uri="{FF2B5EF4-FFF2-40B4-BE49-F238E27FC236}">
                <a16:creationId xmlns:a16="http://schemas.microsoft.com/office/drawing/2014/main" id="{3473FBCC-99D7-4FE3-8BB6-D3BC6001B9E6}"/>
              </a:ext>
            </a:extLst>
          </p:cNvPr>
          <p:cNvSpPr>
            <a:spLocks noChangeArrowheads="1"/>
          </p:cNvSpPr>
          <p:nvPr/>
        </p:nvSpPr>
        <p:spPr bwMode="auto">
          <a:xfrm>
            <a:off x="685800" y="1828800"/>
            <a:ext cx="7508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400" dirty="0">
                <a:solidFill>
                  <a:srgbClr val="0000FF"/>
                </a:solidFill>
                <a:latin typeface="Times New Roman" pitchFamily="18" charset="0"/>
                <a:cs typeface="Times New Roman" pitchFamily="18" charset="0"/>
              </a:rPr>
              <a:t>a/ Nội dung cơ bản của Hiệp Định Pa-ri (27/1/1973)</a:t>
            </a:r>
            <a:r>
              <a:rPr lang="en-US" altLang="en-US" sz="2400" dirty="0">
                <a:solidFill>
                  <a:srgbClr val="0000FF"/>
                </a:solidFill>
                <a:latin typeface="Times New Roman" pitchFamily="18" charset="0"/>
                <a:cs typeface="Times New Roman" pitchFamily="18" charset="0"/>
              </a:rPr>
              <a:t>( SGK)</a:t>
            </a:r>
          </a:p>
        </p:txBody>
      </p:sp>
      <p:sp>
        <p:nvSpPr>
          <p:cNvPr id="73734" name="Rectangle 6">
            <a:extLst>
              <a:ext uri="{FF2B5EF4-FFF2-40B4-BE49-F238E27FC236}">
                <a16:creationId xmlns:a16="http://schemas.microsoft.com/office/drawing/2014/main" id="{2BE7623C-9289-4FBC-A941-DF1ACA9EF2FD}"/>
              </a:ext>
            </a:extLst>
          </p:cNvPr>
          <p:cNvSpPr>
            <a:spLocks noChangeArrowheads="1"/>
          </p:cNvSpPr>
          <p:nvPr/>
        </p:nvSpPr>
        <p:spPr bwMode="auto">
          <a:xfrm>
            <a:off x="457200" y="2212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solidFill>
                <a:srgbClr val="000000"/>
              </a:solidFill>
            </a:endParaRPr>
          </a:p>
        </p:txBody>
      </p:sp>
      <p:sp>
        <p:nvSpPr>
          <p:cNvPr id="73735" name="Rectangle 7">
            <a:extLst>
              <a:ext uri="{FF2B5EF4-FFF2-40B4-BE49-F238E27FC236}">
                <a16:creationId xmlns:a16="http://schemas.microsoft.com/office/drawing/2014/main" id="{D67FDB45-D898-45CB-A739-0D6C5127E1EC}"/>
              </a:ext>
            </a:extLst>
          </p:cNvPr>
          <p:cNvSpPr>
            <a:spLocks noChangeArrowheads="1"/>
          </p:cNvSpPr>
          <p:nvPr/>
        </p:nvSpPr>
        <p:spPr bwMode="auto">
          <a:xfrm>
            <a:off x="685800" y="2362200"/>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u="sng" dirty="0">
                <a:solidFill>
                  <a:srgbClr val="0000FF"/>
                </a:solidFill>
                <a:latin typeface="Times New Roman" pitchFamily="18" charset="0"/>
                <a:cs typeface="Times New Roman" pitchFamily="18" charset="0"/>
              </a:rPr>
              <a:t>b/ Ý nghĩa của Hiệp Định Pa-ri</a:t>
            </a:r>
            <a:r>
              <a:rPr lang="vi-VN" altLang="en-US" sz="2000" dirty="0">
                <a:solidFill>
                  <a:srgbClr val="0000FF"/>
                </a:solidFill>
                <a:latin typeface="Times New Roman" pitchFamily="18" charset="0"/>
                <a:cs typeface="Times New Roman" pitchFamily="18" charset="0"/>
              </a:rPr>
              <a:t>:</a:t>
            </a:r>
            <a:endParaRPr lang="en-US" altLang="en-US" sz="2000" dirty="0">
              <a:solidFill>
                <a:srgbClr val="0000FF"/>
              </a:solidFill>
              <a:latin typeface="Times New Roman" pitchFamily="18" charset="0"/>
              <a:cs typeface="Times New Roman" pitchFamily="18" charset="0"/>
            </a:endParaRPr>
          </a:p>
          <a:p>
            <a:endParaRPr lang="en-US" altLang="en-US" sz="2000" dirty="0">
              <a:solidFill>
                <a:srgbClr val="0000FF"/>
              </a:solidFill>
              <a:latin typeface="Times New Roman" pitchFamily="18" charset="0"/>
              <a:cs typeface="Times New Roman" pitchFamily="18" charset="0"/>
            </a:endParaRPr>
          </a:p>
          <a:p>
            <a:pPr>
              <a:buFontTx/>
              <a:buChar char="-"/>
            </a:pPr>
            <a:endParaRPr lang="en-US" altLang="en-US" sz="2400" b="1" dirty="0">
              <a:solidFill>
                <a:srgbClr val="0000FF"/>
              </a:solidFill>
            </a:endParaRPr>
          </a:p>
        </p:txBody>
      </p:sp>
      <p:sp>
        <p:nvSpPr>
          <p:cNvPr id="2" name="Text Box 7">
            <a:extLst>
              <a:ext uri="{FF2B5EF4-FFF2-40B4-BE49-F238E27FC236}">
                <a16:creationId xmlns:a16="http://schemas.microsoft.com/office/drawing/2014/main" id="{8B823869-EFFF-7D4B-A6B4-F09CCA78E9A2}"/>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3734"/>
                                        </p:tgtEl>
                                        <p:attrNameLst>
                                          <p:attrName>style.visibility</p:attrName>
                                        </p:attrNameLst>
                                      </p:cBhvr>
                                      <p:to>
                                        <p:strVal val="visible"/>
                                      </p:to>
                                    </p:set>
                                    <p:animEffect transition="in" filter="blinds(horizontal)">
                                      <p:cBhvr>
                                        <p:cTn id="7" dur="500"/>
                                        <p:tgtEl>
                                          <p:spTgt spid="73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5"/>
                                        </p:tgtEl>
                                        <p:attrNameLst>
                                          <p:attrName>style.visibility</p:attrName>
                                        </p:attrNameLst>
                                      </p:cBhvr>
                                      <p:to>
                                        <p:strVal val="visible"/>
                                      </p:to>
                                    </p:set>
                                    <p:animEffect transition="in" filter="checkerboard(across)">
                                      <p:cBhvr>
                                        <p:cTn id="12"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CustomShape 3">
            <a:extLst>
              <a:ext uri="{FF2B5EF4-FFF2-40B4-BE49-F238E27FC236}">
                <a16:creationId xmlns:a16="http://schemas.microsoft.com/office/drawing/2014/main" id="{11DFDD89-538A-475F-B541-64FFA5F3607A}"/>
              </a:ext>
            </a:extLst>
          </p:cNvPr>
          <p:cNvSpPr>
            <a:spLocks noChangeArrowheads="1"/>
          </p:cNvSpPr>
          <p:nvPr/>
        </p:nvSpPr>
        <p:spPr bwMode="auto">
          <a:xfrm>
            <a:off x="144463" y="884238"/>
            <a:ext cx="87598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C00000"/>
                </a:solidFill>
                <a:latin typeface="Cambria" panose="02040503050406030204" pitchFamily="18" charset="0"/>
              </a:rPr>
              <a:t>V. HIỆP ĐỊNH PA-RI NĂM 1973 VỀ CHẤM DỨT CHIẾN TRANH </a:t>
            </a:r>
            <a:endParaRPr lang="en-US" altLang="en-US"/>
          </a:p>
          <a:p>
            <a:pPr algn="ctr" eaLnBrk="1" hangingPunct="1"/>
            <a:r>
              <a:rPr lang="vi-VN" altLang="en-US" sz="2400" b="1">
                <a:solidFill>
                  <a:srgbClr val="C00000"/>
                </a:solidFill>
                <a:latin typeface="Cambria" panose="02040503050406030204" pitchFamily="18" charset="0"/>
              </a:rPr>
              <a:t>Ở VIỆT NAM.</a:t>
            </a:r>
            <a:endParaRPr lang="en-US" altLang="en-US"/>
          </a:p>
        </p:txBody>
      </p:sp>
      <p:sp>
        <p:nvSpPr>
          <p:cNvPr id="73733" name="Rectangle 5">
            <a:extLst>
              <a:ext uri="{FF2B5EF4-FFF2-40B4-BE49-F238E27FC236}">
                <a16:creationId xmlns:a16="http://schemas.microsoft.com/office/drawing/2014/main" id="{3473FBCC-99D7-4FE3-8BB6-D3BC6001B9E6}"/>
              </a:ext>
            </a:extLst>
          </p:cNvPr>
          <p:cNvSpPr>
            <a:spLocks noChangeArrowheads="1"/>
          </p:cNvSpPr>
          <p:nvPr/>
        </p:nvSpPr>
        <p:spPr bwMode="auto">
          <a:xfrm>
            <a:off x="685800" y="1828800"/>
            <a:ext cx="7508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400" dirty="0">
                <a:solidFill>
                  <a:srgbClr val="0000FF"/>
                </a:solidFill>
                <a:latin typeface="Times New Roman" pitchFamily="18" charset="0"/>
                <a:cs typeface="Times New Roman" pitchFamily="18" charset="0"/>
              </a:rPr>
              <a:t>a/ Nội dung cơ bản của Hiệp Định Pa-ri (27/1/1973)</a:t>
            </a:r>
            <a:r>
              <a:rPr lang="en-US" altLang="en-US" sz="2400" dirty="0">
                <a:solidFill>
                  <a:srgbClr val="0000FF"/>
                </a:solidFill>
                <a:latin typeface="Times New Roman" pitchFamily="18" charset="0"/>
                <a:cs typeface="Times New Roman" pitchFamily="18" charset="0"/>
              </a:rPr>
              <a:t>( SGK)</a:t>
            </a:r>
          </a:p>
        </p:txBody>
      </p:sp>
      <p:sp>
        <p:nvSpPr>
          <p:cNvPr id="73734" name="Rectangle 6">
            <a:extLst>
              <a:ext uri="{FF2B5EF4-FFF2-40B4-BE49-F238E27FC236}">
                <a16:creationId xmlns:a16="http://schemas.microsoft.com/office/drawing/2014/main" id="{2BE7623C-9289-4FBC-A941-DF1ACA9EF2FD}"/>
              </a:ext>
            </a:extLst>
          </p:cNvPr>
          <p:cNvSpPr>
            <a:spLocks noChangeArrowheads="1"/>
          </p:cNvSpPr>
          <p:nvPr/>
        </p:nvSpPr>
        <p:spPr bwMode="auto">
          <a:xfrm>
            <a:off x="457200" y="2212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solidFill>
                <a:srgbClr val="000000"/>
              </a:solidFill>
            </a:endParaRPr>
          </a:p>
        </p:txBody>
      </p:sp>
      <p:sp>
        <p:nvSpPr>
          <p:cNvPr id="73735" name="Rectangle 7">
            <a:extLst>
              <a:ext uri="{FF2B5EF4-FFF2-40B4-BE49-F238E27FC236}">
                <a16:creationId xmlns:a16="http://schemas.microsoft.com/office/drawing/2014/main" id="{D67FDB45-D898-45CB-A739-0D6C5127E1EC}"/>
              </a:ext>
            </a:extLst>
          </p:cNvPr>
          <p:cNvSpPr>
            <a:spLocks noChangeArrowheads="1"/>
          </p:cNvSpPr>
          <p:nvPr/>
        </p:nvSpPr>
        <p:spPr bwMode="auto">
          <a:xfrm>
            <a:off x="685800" y="2362200"/>
            <a:ext cx="74676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800" u="sng" dirty="0">
                <a:solidFill>
                  <a:srgbClr val="0000FF"/>
                </a:solidFill>
                <a:latin typeface="Times New Roman" pitchFamily="18" charset="0"/>
                <a:cs typeface="Times New Roman" pitchFamily="18" charset="0"/>
              </a:rPr>
              <a:t>b/ Ý nghĩa của Hiệp Định Pa-ri</a:t>
            </a:r>
            <a:r>
              <a:rPr lang="vi-VN" altLang="en-US" sz="2800" dirty="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a:p>
            <a:pPr>
              <a:buFontTx/>
              <a:buChar char="-"/>
            </a:pP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khuất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ta</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endParaRPr lang="en-US" altLang="en-US" sz="2800" dirty="0">
              <a:latin typeface="Times New Roman" pitchFamily="18" charset="0"/>
              <a:cs typeface="Times New Roman" pitchFamily="18" charset="0"/>
            </a:endParaRPr>
          </a:p>
          <a:p>
            <a:pPr>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rút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quyền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ta</a:t>
            </a:r>
            <a:r>
              <a:rPr lang="en-US" altLang="en-US" sz="2800" dirty="0">
                <a:latin typeface="Times New Roman" pitchFamily="18" charset="0"/>
                <a:cs typeface="Times New Roman" pitchFamily="18" charset="0"/>
              </a:rPr>
              <a:t> </a:t>
            </a:r>
          </a:p>
          <a:p>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hội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toàn</a:t>
            </a:r>
            <a:r>
              <a:rPr lang="en-US" altLang="en-US" sz="2800" dirty="0">
                <a:latin typeface="Times New Roman" pitchFamily="18" charset="0"/>
                <a:cs typeface="Times New Roman" pitchFamily="18" charset="0"/>
              </a:rPr>
              <a:t> MN</a:t>
            </a:r>
          </a:p>
          <a:p>
            <a:pPr>
              <a:buFontTx/>
              <a:buChar char="-"/>
            </a:pPr>
            <a:endParaRPr lang="en-US" altLang="en-US" sz="3200" b="1" dirty="0">
              <a:solidFill>
                <a:srgbClr val="0000FF"/>
              </a:solidFill>
            </a:endParaRPr>
          </a:p>
        </p:txBody>
      </p:sp>
      <p:sp>
        <p:nvSpPr>
          <p:cNvPr id="2" name="Text Box 7">
            <a:extLst>
              <a:ext uri="{FF2B5EF4-FFF2-40B4-BE49-F238E27FC236}">
                <a16:creationId xmlns:a16="http://schemas.microsoft.com/office/drawing/2014/main" id="{8B823869-EFFF-7D4B-A6B4-F09CCA78E9A2}"/>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3734"/>
                                        </p:tgtEl>
                                        <p:attrNameLst>
                                          <p:attrName>style.visibility</p:attrName>
                                        </p:attrNameLst>
                                      </p:cBhvr>
                                      <p:to>
                                        <p:strVal val="visible"/>
                                      </p:to>
                                    </p:set>
                                    <p:animEffect transition="in" filter="blinds(horizontal)">
                                      <p:cBhvr>
                                        <p:cTn id="7" dur="500"/>
                                        <p:tgtEl>
                                          <p:spTgt spid="73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5"/>
                                        </p:tgtEl>
                                        <p:attrNameLst>
                                          <p:attrName>style.visibility</p:attrName>
                                        </p:attrNameLst>
                                      </p:cBhvr>
                                      <p:to>
                                        <p:strVal val="visible"/>
                                      </p:to>
                                    </p:set>
                                    <p:animEffect transition="in" filter="checkerboard(across)">
                                      <p:cBhvr>
                                        <p:cTn id="12"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94D8A8C-1D21-48B9-98F7-F248E5967734}"/>
              </a:ext>
            </a:extLst>
          </p:cNvPr>
          <p:cNvSpPr>
            <a:spLocks noChangeArrowheads="1"/>
          </p:cNvSpPr>
          <p:nvPr/>
        </p:nvSpPr>
        <p:spPr bwMode="auto">
          <a:xfrm>
            <a:off x="0" y="617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en-US" sz="2800" b="1" i="1">
                <a:solidFill>
                  <a:srgbClr val="FF0000"/>
                </a:solidFill>
              </a:rPr>
              <a:t>Hình 73.</a:t>
            </a:r>
            <a:r>
              <a:rPr lang="en-US" altLang="en-US" sz="2800" b="1" i="1">
                <a:solidFill>
                  <a:schemeClr val="tx1"/>
                </a:solidFill>
              </a:rPr>
              <a:t> Lễ tang Chủ tịch Hồ Chí Minh ngày 9-9-1969</a:t>
            </a:r>
            <a:endParaRPr lang="en-US" altLang="en-US" sz="2800">
              <a:solidFill>
                <a:schemeClr val="tx1"/>
              </a:solidFill>
            </a:endParaRPr>
          </a:p>
        </p:txBody>
      </p:sp>
      <p:pic>
        <p:nvPicPr>
          <p:cNvPr id="37891" name="Picture 3">
            <a:extLst>
              <a:ext uri="{FF2B5EF4-FFF2-40B4-BE49-F238E27FC236}">
                <a16:creationId xmlns:a16="http://schemas.microsoft.com/office/drawing/2014/main" id="{3297BA1B-B0B3-4D40-994A-C18C2819CF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229600"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AutoShape 4">
            <a:hlinkClick r:id="rId3" action="ppaction://hlinkfile"/>
            <a:extLst>
              <a:ext uri="{FF2B5EF4-FFF2-40B4-BE49-F238E27FC236}">
                <a16:creationId xmlns:a16="http://schemas.microsoft.com/office/drawing/2014/main" id="{03C2037A-5B4A-4C7C-801A-A765FB84361A}"/>
              </a:ext>
            </a:extLst>
          </p:cNvPr>
          <p:cNvSpPr>
            <a:spLocks noChangeArrowheads="1"/>
          </p:cNvSpPr>
          <p:nvPr/>
        </p:nvSpPr>
        <p:spPr bwMode="auto">
          <a:xfrm>
            <a:off x="6248400" y="5105400"/>
            <a:ext cx="838200" cy="685800"/>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86610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3DD1E9E-953C-477F-A006-9D8D4300DB3D}"/>
              </a:ext>
            </a:extLst>
          </p:cNvPr>
          <p:cNvSpPr>
            <a:spLocks noChangeArrowheads="1"/>
          </p:cNvSpPr>
          <p:nvPr/>
        </p:nvSpPr>
        <p:spPr bwMode="auto">
          <a:xfrm>
            <a:off x="0" y="56673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SzTx/>
              <a:buFontTx/>
              <a:buNone/>
            </a:pPr>
            <a:r>
              <a:rPr lang="en-US" altLang="en-US" sz="2400" b="1" i="1">
                <a:solidFill>
                  <a:srgbClr val="FF0000"/>
                </a:solidFill>
              </a:rPr>
              <a:t>Hình 74.</a:t>
            </a:r>
            <a:r>
              <a:rPr lang="en-US" altLang="en-US" sz="2400" b="1" i="1">
                <a:solidFill>
                  <a:schemeClr val="tx1"/>
                </a:solidFill>
              </a:rPr>
              <a:t> Xi-ha-núc, Nguyễn Hữu Thọ, Phạm Văn Đồng, Xuphanuvông tại Hội nghị cấp cao ba nước Đông Dương</a:t>
            </a:r>
            <a:endParaRPr lang="en-US" altLang="en-US" sz="2400">
              <a:solidFill>
                <a:schemeClr val="tx1"/>
              </a:solidFill>
            </a:endParaRPr>
          </a:p>
        </p:txBody>
      </p:sp>
      <p:pic>
        <p:nvPicPr>
          <p:cNvPr id="38915" name="Picture 3">
            <a:extLst>
              <a:ext uri="{FF2B5EF4-FFF2-40B4-BE49-F238E27FC236}">
                <a16:creationId xmlns:a16="http://schemas.microsoft.com/office/drawing/2014/main" id="{E3CD30ED-242A-43AA-876A-5BB9F705C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8229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2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uong_9_nam_lao">
            <a:extLst>
              <a:ext uri="{FF2B5EF4-FFF2-40B4-BE49-F238E27FC236}">
                <a16:creationId xmlns:a16="http://schemas.microsoft.com/office/drawing/2014/main" id="{34C67F3C-E8C8-4704-B018-1068C3CFF5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6">
            <a:extLst>
              <a:ext uri="{FF2B5EF4-FFF2-40B4-BE49-F238E27FC236}">
                <a16:creationId xmlns:a16="http://schemas.microsoft.com/office/drawing/2014/main" id="{B6CB96F1-6B92-4F5B-8F71-58C28334C7F7}"/>
              </a:ext>
            </a:extLst>
          </p:cNvPr>
          <p:cNvSpPr>
            <a:spLocks noChangeArrowheads="1"/>
          </p:cNvSpPr>
          <p:nvPr/>
        </p:nvSpPr>
        <p:spPr bwMode="auto">
          <a:xfrm>
            <a:off x="0" y="5715000"/>
            <a:ext cx="9144000" cy="898525"/>
          </a:xfrm>
          <a:prstGeom prst="rect">
            <a:avLst/>
          </a:prstGeom>
          <a:solidFill>
            <a:srgbClr val="CCFFCC"/>
          </a:solidFill>
          <a:ln w="76200" cmpd="tri">
            <a:solidFill>
              <a:srgbClr val="FF0000"/>
            </a:solidFill>
            <a:miter lim="800000"/>
            <a:headEnd/>
            <a:tailEnd/>
          </a:ln>
        </p:spPr>
        <p:txBody>
          <a:bodyPr anchor="ctr">
            <a:spAutoFit/>
          </a:bodyPr>
          <a:lstStyle>
            <a:lvl1pPr>
              <a:defRPr>
                <a:solidFill>
                  <a:srgbClr val="000000"/>
                </a:solidFill>
                <a:latin typeface="Arial" panose="020B0604020202020204" pitchFamily="34" charset="0"/>
                <a:ea typeface="Microsoft YaHei" panose="020B0503020204020204" pitchFamily="34" charset="-122"/>
              </a:defRPr>
            </a:lvl1pPr>
            <a:lvl2pPr>
              <a:defRPr>
                <a:solidFill>
                  <a:srgbClr val="000000"/>
                </a:solidFill>
                <a:latin typeface="Arial" panose="020B0604020202020204" pitchFamily="34" charset="0"/>
                <a:ea typeface="Microsoft YaHei" panose="020B0503020204020204" pitchFamily="34" charset="-122"/>
              </a:defRPr>
            </a:lvl2pPr>
            <a:lvl3pPr>
              <a:defRPr>
                <a:solidFill>
                  <a:srgbClr val="000000"/>
                </a:solidFill>
                <a:latin typeface="Arial" panose="020B0604020202020204" pitchFamily="34" charset="0"/>
                <a:ea typeface="Microsoft YaHei" panose="020B0503020204020204" pitchFamily="34" charset="-122"/>
              </a:defRPr>
            </a:lvl3pPr>
            <a:lvl4pPr>
              <a:defRPr>
                <a:solidFill>
                  <a:srgbClr val="000000"/>
                </a:solidFill>
                <a:latin typeface="Arial" panose="020B0604020202020204" pitchFamily="34" charset="0"/>
                <a:ea typeface="Microsoft YaHei" panose="020B0503020204020204" pitchFamily="34" charset="-122"/>
              </a:defRPr>
            </a:lvl4pPr>
            <a:lvl5pPr>
              <a:defRPr>
                <a:solidFill>
                  <a:srgbClr val="000000"/>
                </a:solidFill>
                <a:latin typeface="Arial" panose="020B0604020202020204" pitchFamily="34" charset="0"/>
                <a:ea typeface="Microsoft YaHei" panose="020B0503020204020204" pitchFamily="34" charset="-122"/>
              </a:defRPr>
            </a:lvl5pPr>
            <a:lvl6pPr marL="25146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6pPr>
            <a:lvl7pPr marL="29718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7pPr>
            <a:lvl8pPr marL="34290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8pPr>
            <a:lvl9pPr marL="38862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9pPr>
          </a:lstStyle>
          <a:p>
            <a:pPr algn="ctr" defTabSz="914400">
              <a:buClrTx/>
              <a:buSzTx/>
              <a:buFontTx/>
              <a:buNone/>
            </a:pPr>
            <a:r>
              <a:rPr lang="af-ZA" altLang="en-US" sz="2400" b="1" i="1">
                <a:solidFill>
                  <a:srgbClr val="FF0000"/>
                </a:solidFill>
              </a:rPr>
              <a:t>Đại tướng Võ Nguyên Giáp (giữa) và trung tướng Đồng Sỹ Nguyên (bên phải) trong chiến dịch đường 9 Nam Lào 1971</a:t>
            </a:r>
            <a:r>
              <a:rPr lang="af-ZA" altLang="en-US" sz="2400" b="1">
                <a:solidFill>
                  <a:srgbClr val="FF0000"/>
                </a:solidFill>
              </a:rPr>
              <a:t> </a:t>
            </a:r>
          </a:p>
        </p:txBody>
      </p:sp>
    </p:spTree>
    <p:extLst>
      <p:ext uri="{BB962C8B-B14F-4D97-AF65-F5344CB8AC3E}">
        <p14:creationId xmlns:p14="http://schemas.microsoft.com/office/powerpoint/2010/main" val="276576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0">
            <a:extLst>
              <a:ext uri="{FF2B5EF4-FFF2-40B4-BE49-F238E27FC236}">
                <a16:creationId xmlns:a16="http://schemas.microsoft.com/office/drawing/2014/main" id="{A04582AB-5660-46BA-BFE7-570E4155E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6">
            <a:extLst>
              <a:ext uri="{FF2B5EF4-FFF2-40B4-BE49-F238E27FC236}">
                <a16:creationId xmlns:a16="http://schemas.microsoft.com/office/drawing/2014/main" id="{48943C97-BEDF-4153-882B-48BB762EEDE5}"/>
              </a:ext>
            </a:extLst>
          </p:cNvPr>
          <p:cNvSpPr>
            <a:spLocks noChangeArrowheads="1"/>
          </p:cNvSpPr>
          <p:nvPr/>
        </p:nvSpPr>
        <p:spPr bwMode="auto">
          <a:xfrm>
            <a:off x="0" y="0"/>
            <a:ext cx="9144000" cy="533400"/>
          </a:xfrm>
          <a:prstGeom prst="rect">
            <a:avLst/>
          </a:prstGeom>
          <a:solidFill>
            <a:srgbClr val="CCFFFF"/>
          </a:solidFill>
          <a:ln w="76200" cmpd="tri">
            <a:solidFill>
              <a:srgbClr val="0000FF"/>
            </a:solidFill>
            <a:miter lim="800000"/>
            <a:headEnd/>
            <a:tailEnd/>
          </a:ln>
        </p:spPr>
        <p:txBody>
          <a:bodyPr anchor="ctr">
            <a:spAutoFit/>
          </a:bodyPr>
          <a:lstStyle>
            <a:lvl1pPr>
              <a:defRPr>
                <a:solidFill>
                  <a:srgbClr val="000000"/>
                </a:solidFill>
                <a:latin typeface="Arial" panose="020B0604020202020204" pitchFamily="34" charset="0"/>
                <a:ea typeface="Microsoft YaHei" panose="020B0503020204020204" pitchFamily="34" charset="-122"/>
              </a:defRPr>
            </a:lvl1pPr>
            <a:lvl2pPr>
              <a:defRPr>
                <a:solidFill>
                  <a:srgbClr val="000000"/>
                </a:solidFill>
                <a:latin typeface="Arial" panose="020B0604020202020204" pitchFamily="34" charset="0"/>
                <a:ea typeface="Microsoft YaHei" panose="020B0503020204020204" pitchFamily="34" charset="-122"/>
              </a:defRPr>
            </a:lvl2pPr>
            <a:lvl3pPr>
              <a:defRPr>
                <a:solidFill>
                  <a:srgbClr val="000000"/>
                </a:solidFill>
                <a:latin typeface="Arial" panose="020B0604020202020204" pitchFamily="34" charset="0"/>
                <a:ea typeface="Microsoft YaHei" panose="020B0503020204020204" pitchFamily="34" charset="-122"/>
              </a:defRPr>
            </a:lvl3pPr>
            <a:lvl4pPr>
              <a:defRPr>
                <a:solidFill>
                  <a:srgbClr val="000000"/>
                </a:solidFill>
                <a:latin typeface="Arial" panose="020B0604020202020204" pitchFamily="34" charset="0"/>
                <a:ea typeface="Microsoft YaHei" panose="020B0503020204020204" pitchFamily="34" charset="-122"/>
              </a:defRPr>
            </a:lvl4pPr>
            <a:lvl5pPr>
              <a:defRPr>
                <a:solidFill>
                  <a:srgbClr val="000000"/>
                </a:solidFill>
                <a:latin typeface="Arial" panose="020B0604020202020204" pitchFamily="34" charset="0"/>
                <a:ea typeface="Microsoft YaHei" panose="020B0503020204020204" pitchFamily="34" charset="-122"/>
              </a:defRPr>
            </a:lvl5pPr>
            <a:lvl6pPr marL="25146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6pPr>
            <a:lvl7pPr marL="29718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7pPr>
            <a:lvl8pPr marL="34290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8pPr>
            <a:lvl9pPr marL="38862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9pPr>
          </a:lstStyle>
          <a:p>
            <a:pPr algn="ctr" defTabSz="914400">
              <a:buClrTx/>
              <a:buSzTx/>
              <a:buFontTx/>
              <a:buNone/>
            </a:pPr>
            <a:r>
              <a:rPr lang="af-ZA" altLang="en-US" sz="2400" b="1">
                <a:solidFill>
                  <a:srgbClr val="FF0000"/>
                </a:solidFill>
              </a:rPr>
              <a:t>Quân đội NDVN trong Chiến dịch Đường 9 - Nam Lào. </a:t>
            </a:r>
          </a:p>
        </p:txBody>
      </p:sp>
    </p:spTree>
    <p:extLst>
      <p:ext uri="{BB962C8B-B14F-4D97-AF65-F5344CB8AC3E}">
        <p14:creationId xmlns:p14="http://schemas.microsoft.com/office/powerpoint/2010/main" val="25662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696EE2A0-CE18-4785-B116-E7E7E663E3E3}"/>
              </a:ext>
            </a:extLst>
          </p:cNvPr>
          <p:cNvSpPr txBox="1">
            <a:spLocks noChangeArrowheads="1"/>
          </p:cNvSpPr>
          <p:nvPr/>
        </p:nvSpPr>
        <p:spPr bwMode="auto">
          <a:xfrm>
            <a:off x="-92075" y="36179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 name="Text Box 2">
            <a:extLst>
              <a:ext uri="{FF2B5EF4-FFF2-40B4-BE49-F238E27FC236}">
                <a16:creationId xmlns:a16="http://schemas.microsoft.com/office/drawing/2014/main" id="{C8B4DF37-09C1-47C6-A7E9-D322D4F807F1}"/>
              </a:ext>
            </a:extLst>
          </p:cNvPr>
          <p:cNvSpPr txBox="1">
            <a:spLocks noChangeArrowheads="1"/>
          </p:cNvSpPr>
          <p:nvPr/>
        </p:nvSpPr>
        <p:spPr bwMode="auto">
          <a:xfrm>
            <a:off x="4800600" y="838200"/>
            <a:ext cx="1841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1DB9E480-BAA8-45F3-9AC7-2CA5EC2B607A}"/>
              </a:ext>
            </a:extLst>
          </p:cNvPr>
          <p:cNvSpPr txBox="1">
            <a:spLocks noChangeArrowheads="1"/>
          </p:cNvSpPr>
          <p:nvPr/>
        </p:nvSpPr>
        <p:spPr bwMode="auto">
          <a:xfrm>
            <a:off x="4953000" y="1143000"/>
            <a:ext cx="3962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292" name="Picture 4">
            <a:extLst>
              <a:ext uri="{FF2B5EF4-FFF2-40B4-BE49-F238E27FC236}">
                <a16:creationId xmlns:a16="http://schemas.microsoft.com/office/drawing/2014/main" id="{F88EF733-E396-4733-956E-CBAEABD02F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438"/>
            <a:ext cx="9144000" cy="5795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a:extLst>
              <a:ext uri="{FF2B5EF4-FFF2-40B4-BE49-F238E27FC236}">
                <a16:creationId xmlns:a16="http://schemas.microsoft.com/office/drawing/2014/main" id="{41143861-5293-4A75-A70C-875987839489}"/>
              </a:ext>
            </a:extLst>
          </p:cNvPr>
          <p:cNvSpPr txBox="1">
            <a:spLocks noChangeArrowheads="1"/>
          </p:cNvSpPr>
          <p:nvPr/>
        </p:nvSpPr>
        <p:spPr bwMode="auto">
          <a:xfrm>
            <a:off x="0" y="5995988"/>
            <a:ext cx="9072563" cy="460375"/>
          </a:xfrm>
          <a:prstGeom prst="rect">
            <a:avLst/>
          </a:prstGeom>
          <a:solidFill>
            <a:srgbClr val="99CCFF"/>
          </a:solidFill>
          <a:ln w="9360" cap="sq">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ea typeface="Microsoft YaHei" panose="020B0503020204020204" pitchFamily="34" charset="-122"/>
              </a:defRPr>
            </a:lvl9pPr>
          </a:lstStyle>
          <a:p>
            <a:pPr>
              <a:spcBef>
                <a:spcPts val="1250"/>
              </a:spcBef>
              <a:buClrTx/>
              <a:buFontTx/>
              <a:buNone/>
            </a:pPr>
            <a:r>
              <a:rPr lang="en-US" altLang="en-US" sz="2000" b="1">
                <a:latin typeface="Times New Roman" panose="02020603050405020304" pitchFamily="18" charset="0"/>
              </a:rPr>
              <a:t>     </a:t>
            </a:r>
            <a:r>
              <a:rPr lang="en-US" altLang="en-US" sz="2400" b="1">
                <a:solidFill>
                  <a:srgbClr val="FF0066"/>
                </a:solidFill>
              </a:rPr>
              <a:t>Bộ đội Việt - Lào tấn công địch tại đường 9 - Nam Lào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Effect transition="in" filter="wedge">
                                      <p:cBhvr additive="repl">
                                        <p:cTn id="7" dur="2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2293"/>
                                        </p:tgtEl>
                                        <p:attrNameLst>
                                          <p:attrName>style.visibility</p:attrName>
                                        </p:attrNameLst>
                                      </p:cBhvr>
                                      <p:to>
                                        <p:strVal val="visible"/>
                                      </p:to>
                                    </p:set>
                                    <p:animEffect transition="in" filter="checkerboard(across)">
                                      <p:cBhvr additive="repl">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qp-l-1">
            <a:extLst>
              <a:ext uri="{FF2B5EF4-FFF2-40B4-BE49-F238E27FC236}">
                <a16:creationId xmlns:a16="http://schemas.microsoft.com/office/drawing/2014/main" id="{564BA0C5-DE19-4E79-AC08-83F4BA99CF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8">
            <a:extLst>
              <a:ext uri="{FF2B5EF4-FFF2-40B4-BE49-F238E27FC236}">
                <a16:creationId xmlns:a16="http://schemas.microsoft.com/office/drawing/2014/main" id="{E9ECDFE9-1E5F-41FD-9793-50CC8A35D3C3}"/>
              </a:ext>
            </a:extLst>
          </p:cNvPr>
          <p:cNvSpPr>
            <a:spLocks noChangeArrowheads="1"/>
          </p:cNvSpPr>
          <p:nvPr/>
        </p:nvSpPr>
        <p:spPr bwMode="auto">
          <a:xfrm>
            <a:off x="0" y="0"/>
            <a:ext cx="9144000" cy="898525"/>
          </a:xfrm>
          <a:prstGeom prst="rect">
            <a:avLst/>
          </a:prstGeom>
          <a:solidFill>
            <a:srgbClr val="CCFFFF"/>
          </a:solidFill>
          <a:ln w="76200" cmpd="tri">
            <a:solidFill>
              <a:srgbClr val="0000FF"/>
            </a:solidFill>
            <a:miter lim="800000"/>
            <a:headEnd/>
            <a:tailEnd/>
          </a:ln>
        </p:spPr>
        <p:txBody>
          <a:bodyPr anchor="ctr">
            <a:spAutoFit/>
          </a:bodyPr>
          <a:lstStyle>
            <a:lvl1pPr>
              <a:defRPr>
                <a:solidFill>
                  <a:srgbClr val="000000"/>
                </a:solidFill>
                <a:latin typeface="Arial" panose="020B0604020202020204" pitchFamily="34" charset="0"/>
                <a:ea typeface="Microsoft YaHei" panose="020B0503020204020204" pitchFamily="34" charset="-122"/>
              </a:defRPr>
            </a:lvl1pPr>
            <a:lvl2pPr>
              <a:defRPr>
                <a:solidFill>
                  <a:srgbClr val="000000"/>
                </a:solidFill>
                <a:latin typeface="Arial" panose="020B0604020202020204" pitchFamily="34" charset="0"/>
                <a:ea typeface="Microsoft YaHei" panose="020B0503020204020204" pitchFamily="34" charset="-122"/>
              </a:defRPr>
            </a:lvl2pPr>
            <a:lvl3pPr>
              <a:defRPr>
                <a:solidFill>
                  <a:srgbClr val="000000"/>
                </a:solidFill>
                <a:latin typeface="Arial" panose="020B0604020202020204" pitchFamily="34" charset="0"/>
                <a:ea typeface="Microsoft YaHei" panose="020B0503020204020204" pitchFamily="34" charset="-122"/>
              </a:defRPr>
            </a:lvl3pPr>
            <a:lvl4pPr>
              <a:defRPr>
                <a:solidFill>
                  <a:srgbClr val="000000"/>
                </a:solidFill>
                <a:latin typeface="Arial" panose="020B0604020202020204" pitchFamily="34" charset="0"/>
                <a:ea typeface="Microsoft YaHei" panose="020B0503020204020204" pitchFamily="34" charset="-122"/>
              </a:defRPr>
            </a:lvl4pPr>
            <a:lvl5pPr>
              <a:defRPr>
                <a:solidFill>
                  <a:srgbClr val="000000"/>
                </a:solidFill>
                <a:latin typeface="Arial" panose="020B0604020202020204" pitchFamily="34" charset="0"/>
                <a:ea typeface="Microsoft YaHei" panose="020B0503020204020204" pitchFamily="34" charset="-122"/>
              </a:defRPr>
            </a:lvl5pPr>
            <a:lvl6pPr marL="25146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6pPr>
            <a:lvl7pPr marL="29718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7pPr>
            <a:lvl8pPr marL="34290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8pPr>
            <a:lvl9pPr marL="3886200" indent="-228600" fontAlgn="base">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Microsoft YaHei" panose="020B0503020204020204" pitchFamily="34" charset="-122"/>
              </a:defRPr>
            </a:lvl9pPr>
          </a:lstStyle>
          <a:p>
            <a:pPr algn="ctr" defTabSz="914400">
              <a:buClrTx/>
              <a:buSzTx/>
              <a:buFontTx/>
              <a:buNone/>
            </a:pPr>
            <a:r>
              <a:rPr lang="af-ZA" altLang="en-US" sz="2400" b="1">
                <a:solidFill>
                  <a:srgbClr val="FF0000"/>
                </a:solidFill>
              </a:rPr>
              <a:t>Quân đội NDVN hiệp đồng chiến đấu với bạn Lào </a:t>
            </a:r>
          </a:p>
          <a:p>
            <a:pPr algn="ctr" defTabSz="914400">
              <a:buClrTx/>
              <a:buSzTx/>
              <a:buFontTx/>
              <a:buNone/>
            </a:pPr>
            <a:r>
              <a:rPr lang="af-ZA" altLang="en-US" sz="2400" b="1">
                <a:solidFill>
                  <a:srgbClr val="FF0000"/>
                </a:solidFill>
              </a:rPr>
              <a:t>trong Chiến dịch Đường 9 - Nam Lào. </a:t>
            </a:r>
          </a:p>
        </p:txBody>
      </p:sp>
    </p:spTree>
    <p:extLst>
      <p:ext uri="{BB962C8B-B14F-4D97-AF65-F5344CB8AC3E}">
        <p14:creationId xmlns:p14="http://schemas.microsoft.com/office/powerpoint/2010/main" val="21248230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1864</Words>
  <Application>Microsoft Office PowerPoint</Application>
  <PresentationFormat>On-screen Show (4:3)</PresentationFormat>
  <Paragraphs>156</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DejaVu Sans</vt:lpstr>
      <vt:lpstr>Microsoft YaHei</vt:lpstr>
      <vt:lpstr>Arial</vt:lpstr>
      <vt:lpstr>Calibri</vt:lpstr>
      <vt:lpstr>Cambria</vt:lpstr>
      <vt:lpstr>Times New Roman</vt:lpstr>
      <vt:lpstr>UVN Thoi Nay Nang</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MĨ TRIỂN KHAI QUÂN TRƯỚC TRẬN ĐÁNH TẠI  QUẢNG TRỊ - 1972</vt:lpstr>
      <vt:lpstr>PowerPoint Presentation</vt:lpstr>
      <vt:lpstr>MĨ MỞ CHIẾN DỊCH "TÌM DIỆT" VÀ RỒI...BỊ DIỆT</vt:lpstr>
      <vt:lpstr>MĨ TUYÊN BỐ "MĨ HÓA" TRỞ LẠI CHIẾN TRANH XÂM LƯỢC TẠI VIỆT NAM VÀ ĐÔNG DƯƠNG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Administrator</cp:lastModifiedBy>
  <cp:revision>159</cp:revision>
  <dcterms:created xsi:type="dcterms:W3CDTF">2014-03-29T13:35:40Z</dcterms:created>
  <dcterms:modified xsi:type="dcterms:W3CDTF">2022-05-03T08:34:54Z</dcterms:modified>
</cp:coreProperties>
</file>