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2" r:id="rId3"/>
    <p:sldId id="273" r:id="rId4"/>
    <p:sldId id="279" r:id="rId5"/>
    <p:sldId id="307" r:id="rId6"/>
    <p:sldId id="308" r:id="rId7"/>
    <p:sldId id="295" r:id="rId8"/>
    <p:sldId id="277" r:id="rId9"/>
    <p:sldId id="309" r:id="rId10"/>
    <p:sldId id="296" r:id="rId11"/>
    <p:sldId id="310" r:id="rId12"/>
    <p:sldId id="280" r:id="rId13"/>
    <p:sldId id="314" r:id="rId14"/>
    <p:sldId id="315" r:id="rId15"/>
    <p:sldId id="316" r:id="rId16"/>
    <p:sldId id="313" r:id="rId17"/>
    <p:sldId id="317" r:id="rId18"/>
    <p:sldId id="318" r:id="rId19"/>
    <p:sldId id="319" r:id="rId20"/>
    <p:sldId id="320" r:id="rId21"/>
    <p:sldId id="306" r:id="rId22"/>
    <p:sldId id="282" r:id="rId23"/>
    <p:sldId id="283" r:id="rId24"/>
    <p:sldId id="304" r:id="rId25"/>
    <p:sldId id="284" r:id="rId26"/>
    <p:sldId id="305" r:id="rId27"/>
  </p:sldIdLst>
  <p:sldSz cx="12192000" cy="6858000"/>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41" userDrawn="1">
          <p15:clr>
            <a:srgbClr val="A4A3A4"/>
          </p15:clr>
        </p15:guide>
        <p15:guide id="2" pos="3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07"/>
    <p:restoredTop sz="94660"/>
  </p:normalViewPr>
  <p:slideViewPr>
    <p:cSldViewPr snapToGrid="0" showGuides="1">
      <p:cViewPr>
        <p:scale>
          <a:sx n="66" d="100"/>
          <a:sy n="66" d="100"/>
        </p:scale>
        <p:origin x="-372" y="-288"/>
      </p:cViewPr>
      <p:guideLst>
        <p:guide orient="horz" pos="2141"/>
        <p:guide pos="3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B8286954-676D-474E-9F7B-0BF32A521866}" type="datetimeFigureOut">
              <a:rPr kumimoji="0" lang="vi-VN" sz="1200" b="0" i="0" u="none" strike="noStrike" kern="1200" cap="none" spc="0" normalizeH="0" baseline="0" noProof="0" smtClean="0">
                <a:ln>
                  <a:noFill/>
                </a:ln>
                <a:solidFill>
                  <a:schemeClr val="tx1"/>
                </a:solidFill>
                <a:effectLst/>
                <a:uLnTx/>
                <a:uFillTx/>
                <a:latin typeface="+mn-lt"/>
                <a:ea typeface="+mn-ea"/>
                <a:cs typeface="+mn-cs"/>
              </a:rPr>
            </a:fld>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fld id="{9A0DB2DC-4C9A-4742-B13C-FB6460FD3503}" type="slidenum">
              <a:rPr lang="vi-VN" sz="1200" dirty="0"/>
            </a:fld>
            <a:endParaRPr lang="vi-VN"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x-none"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x-none" dirty="0"/>
              <a:t>Edit Master text styles</a:t>
            </a:r>
            <a:endParaRPr lang="en-US" altLang="x-none" dirty="0"/>
          </a:p>
          <a:p>
            <a:pPr lvl="1"/>
            <a:r>
              <a:rPr lang="en-US" altLang="x-none" dirty="0"/>
              <a:t>Second level</a:t>
            </a:r>
            <a:endParaRPr lang="en-US" altLang="x-none" dirty="0"/>
          </a:p>
          <a:p>
            <a:pPr lvl="2"/>
            <a:r>
              <a:rPr lang="en-US" altLang="x-none" dirty="0"/>
              <a:t>Third level</a:t>
            </a:r>
            <a:endParaRPr lang="en-US" altLang="x-none" dirty="0"/>
          </a:p>
          <a:p>
            <a:pPr lvl="3"/>
            <a:r>
              <a:rPr lang="en-US" altLang="x-none" dirty="0"/>
              <a:t>Fourth level</a:t>
            </a:r>
            <a:endParaRPr lang="en-US" altLang="x-none" dirty="0"/>
          </a:p>
          <a:p>
            <a:pPr lvl="4"/>
            <a:r>
              <a:rPr lang="en-US" altLang="x-none"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vi-VN" dirty="0"/>
            </a:fld>
            <a:endParaRPr lang="vi-VN" dirty="0"/>
          </a:p>
        </p:txBody>
      </p:sp>
      <p:pic>
        <p:nvPicPr>
          <p:cNvPr id="1031" name="Picture 6"/>
          <p:cNvPicPr>
            <a:picLocks noChangeAspect="1"/>
          </p:cNvPicPr>
          <p:nvPr userDrawn="1"/>
        </p:nvPicPr>
        <p:blipFill>
          <a:blip r:embed="rId1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12" name="Rectangles 25611" descr="Quyền tự do cạnh tranh của doanh nghiệp và kết cấu thị trường cạnh tranh"/>
          <p:cNvSpPr>
            <a:spLocks noChangeAspect="1"/>
          </p:cNvSpPr>
          <p:nvPr/>
        </p:nvSpPr>
        <p:spPr>
          <a:xfrm>
            <a:off x="5943600" y="3276600"/>
            <a:ext cx="304800" cy="304800"/>
          </a:xfrm>
          <a:prstGeom prst="rect">
            <a:avLst/>
          </a:prstGeom>
          <a:noFill/>
          <a:ln w="9525">
            <a:noFill/>
          </a:ln>
        </p:spPr>
        <p:txBody>
          <a:bodyPr/>
          <a:p>
            <a:endParaRPr lang="en-US"/>
          </a:p>
        </p:txBody>
      </p:sp>
      <p:sp>
        <p:nvSpPr>
          <p:cNvPr id="25614" name="Title 1"/>
          <p:cNvSpPr/>
          <p:nvPr/>
        </p:nvSpPr>
        <p:spPr>
          <a:xfrm>
            <a:off x="528638" y="3949700"/>
            <a:ext cx="11206162" cy="1947863"/>
          </a:xfrm>
          <a:prstGeom prst="rect">
            <a:avLst/>
          </a:prstGeom>
          <a:noFill/>
          <a:ln w="952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altLang="x-none" sz="4500" b="1">
                <a:solidFill>
                  <a:srgbClr val="FF0000"/>
                </a:solidFill>
                <a:latin typeface="Times New Roman" panose="02020603050405020304" charset="0"/>
                <a:cs typeface="Times New Roman" panose="02020603050405020304" charset="0"/>
              </a:rPr>
              <a:t>TIẾT 1, 2, 3. BÀI 1: </a:t>
            </a:r>
            <a:br>
              <a:rPr lang="en-US" altLang="x-none" sz="4500" b="1">
                <a:solidFill>
                  <a:srgbClr val="FF0000"/>
                </a:solidFill>
                <a:latin typeface="Times New Roman" panose="02020603050405020304" charset="0"/>
                <a:cs typeface="Times New Roman" panose="02020603050405020304" charset="0"/>
              </a:rPr>
            </a:br>
            <a:r>
              <a:rPr lang="en-US" altLang="x-none" sz="4500" b="1">
                <a:solidFill>
                  <a:srgbClr val="FF0000"/>
                </a:solidFill>
                <a:latin typeface="Times New Roman" panose="02020603050405020304" charset="0"/>
                <a:cs typeface="Times New Roman" panose="02020603050405020304" charset="0"/>
              </a:rPr>
              <a:t>TỰ HÀO VỀ TRUYỀN THỐNG DÂN TỘC VIỆT NAM</a:t>
            </a:r>
            <a:endParaRPr lang="en-US" altLang="x-none" sz="4500" b="1">
              <a:solidFill>
                <a:srgbClr val="0000FF"/>
              </a:solidFill>
              <a:latin typeface="Times New Roman" panose="02020603050405020304" charset="0"/>
              <a:cs typeface="Times New Roman" panose="02020603050405020304" charset="0"/>
            </a:endParaRPr>
          </a:p>
        </p:txBody>
      </p:sp>
      <p:pic>
        <p:nvPicPr>
          <p:cNvPr id="25615" name="Picture 25614" descr="03"/>
          <p:cNvPicPr>
            <a:picLocks noChangeAspect="1"/>
          </p:cNvPicPr>
          <p:nvPr/>
        </p:nvPicPr>
        <p:blipFill>
          <a:blip r:embed="rId1"/>
          <a:stretch>
            <a:fillRect/>
          </a:stretch>
        </p:blipFill>
        <p:spPr>
          <a:xfrm>
            <a:off x="266700" y="228600"/>
            <a:ext cx="11925300" cy="34020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Effect transition="in" filter="blinds(horizontal)">
                                      <p:cBhvr>
                                        <p:cTn id="7"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Rectangles 75778"/>
          <p:cNvSpPr/>
          <p:nvPr/>
        </p:nvSpPr>
        <p:spPr>
          <a:xfrm>
            <a:off x="1541463" y="292100"/>
            <a:ext cx="10455275" cy="860425"/>
          </a:xfrm>
          <a:prstGeom prst="rect">
            <a:avLst/>
          </a:prstGeom>
          <a:noFill/>
          <a:ln w="9525">
            <a:noFill/>
          </a:ln>
        </p:spPr>
        <p:txBody>
          <a:bodyPr anchor="ctr" anchorCtr="0">
            <a:spAutoFit/>
          </a:bodyPr>
          <a:p>
            <a:r>
              <a:rPr sz="2500" dirty="0">
                <a:solidFill>
                  <a:srgbClr val="0000CC"/>
                </a:solidFill>
                <a:latin typeface="Times New Roman" panose="02020603050405020304" charset="0"/>
                <a:cs typeface="Times New Roman" panose="02020603050405020304" charset="0"/>
              </a:rPr>
              <a:t>Em hãy nêu biểu hiện của lòng tự hào về những truyền thống dân tộc Việt Nam qua những thông tin trên </a:t>
            </a:r>
            <a:endParaRPr sz="2500" dirty="0">
              <a:solidFill>
                <a:srgbClr val="0000CC"/>
              </a:solidFill>
              <a:latin typeface="Times New Roman" panose="02020603050405020304" charset="0"/>
              <a:cs typeface="Times New Roman" panose="02020603050405020304" charset="0"/>
            </a:endParaRPr>
          </a:p>
        </p:txBody>
      </p:sp>
      <p:pic>
        <p:nvPicPr>
          <p:cNvPr id="75780" name="Picture 75779" descr="3 câu hỏi tiết lộ mọi điều về ứng viên | Cẩm nang tuyển dụng"/>
          <p:cNvPicPr>
            <a:picLocks noChangeAspect="1"/>
          </p:cNvPicPr>
          <p:nvPr/>
        </p:nvPicPr>
        <p:blipFill>
          <a:blip r:embed="rId1"/>
          <a:stretch>
            <a:fillRect/>
          </a:stretch>
        </p:blipFill>
        <p:spPr>
          <a:xfrm>
            <a:off x="215900" y="165100"/>
            <a:ext cx="1081088" cy="1123950"/>
          </a:xfrm>
          <a:prstGeom prst="rect">
            <a:avLst/>
          </a:prstGeom>
          <a:noFill/>
          <a:ln w="9525">
            <a:noFill/>
          </a:ln>
        </p:spPr>
      </p:pic>
      <p:sp>
        <p:nvSpPr>
          <p:cNvPr id="75781" name="Rectangles 75780"/>
          <p:cNvSpPr/>
          <p:nvPr/>
        </p:nvSpPr>
        <p:spPr>
          <a:xfrm>
            <a:off x="227013" y="1484313"/>
            <a:ext cx="11650662" cy="2774950"/>
          </a:xfrm>
          <a:prstGeom prst="rect">
            <a:avLst/>
          </a:prstGeom>
          <a:noFill/>
          <a:ln w="15875" cap="flat" cmpd="sng">
            <a:solidFill>
              <a:srgbClr val="FF0000"/>
            </a:solidFill>
            <a:prstDash val="dash"/>
            <a:miter/>
            <a:headEnd type="none" w="med" len="med"/>
            <a:tailEnd type="none" w="med" len="med"/>
          </a:ln>
        </p:spPr>
        <p:txBody>
          <a:bodyPr anchor="ctr" anchorCtr="0">
            <a:spAutoFit/>
          </a:bodyPr>
          <a:p>
            <a:r>
              <a:rPr sz="2500" dirty="0">
                <a:latin typeface="Times New Roman" panose="02020603050405020304" charset="0"/>
                <a:cs typeface="Times New Roman" panose="02020603050405020304" charset="0"/>
              </a:rPr>
              <a:t>Những tấm bia tiến sĩ đầu tiên được dựng ở Văn Miếu - Quốc Tử Giám vào năm Giáp Thìn (1484) đã mở đầu cho việc hình thành một quần thể di sản văn hóa quý báu của dân tộc. 82 tấm bia tiến sĩ được dựng là hình thức tôn vinh, lưu danh các nhà tri thức lớn cho các thế hệ sau chiêm ngưỡng và học tập. Đứng trước vườn bia văn Miếu, chúng ta có thể thấy được ý nghĩa, thông điệp mà người xưa gửi gắm, từ đó truyền cảm hứng cho nỗ lực vươn lên học tập, làm việc, trau dồi đạo đức theo gương các bậc hiền nhân. </a:t>
            </a:r>
            <a:endParaRPr sz="2500" dirty="0">
              <a:latin typeface="Times New Roman" panose="02020603050405020304" charset="0"/>
              <a:cs typeface="Times New Roman" panose="02020603050405020304" charset="0"/>
            </a:endParaRPr>
          </a:p>
        </p:txBody>
      </p:sp>
      <p:grpSp>
        <p:nvGrpSpPr>
          <p:cNvPr id="75787" name="Group 2"/>
          <p:cNvGrpSpPr/>
          <p:nvPr/>
        </p:nvGrpSpPr>
        <p:grpSpPr>
          <a:xfrm>
            <a:off x="433388" y="5149850"/>
            <a:ext cx="1800225" cy="900113"/>
            <a:chOff x="827584" y="2369185"/>
            <a:chExt cx="1800000" cy="900000"/>
          </a:xfrm>
        </p:grpSpPr>
        <p:sp>
          <p:nvSpPr>
            <p:cNvPr id="4" name="Right Arrow 7"/>
            <p:cNvSpPr/>
            <p:nvPr/>
          </p:nvSpPr>
          <p:spPr>
            <a:xfrm>
              <a:off x="827584" y="2369185"/>
              <a:ext cx="1800000" cy="900000"/>
            </a:xfrm>
            <a:prstGeom prst="rightArrow">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 name="Rectangle 5"/>
            <p:cNvSpPr/>
            <p:nvPr/>
          </p:nvSpPr>
          <p:spPr>
            <a:xfrm>
              <a:off x="1159331" y="2410455"/>
              <a:ext cx="828571" cy="828571"/>
            </a:xfrm>
            <a:prstGeom prst="rect">
              <a:avLst/>
            </a:prstGeom>
            <a:solidFill>
              <a:schemeClr val="accent1"/>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75790" name="Text Placeholder 12"/>
            <p:cNvSpPr txBox="1"/>
            <p:nvPr/>
          </p:nvSpPr>
          <p:spPr>
            <a:xfrm>
              <a:off x="1291518" y="2608898"/>
              <a:ext cx="565207" cy="420574"/>
            </a:xfrm>
            <a:prstGeom prst="rect">
              <a:avLst/>
            </a:prstGeom>
            <a:noFill/>
            <a:ln w="9525">
              <a:noFill/>
            </a:ln>
          </p:spPr>
          <p:txBody>
            <a:bodyPr lIns="0" tIns="0" rIns="0" bIns="0" anchor="ctr" anchorCtr="0"/>
            <a:p>
              <a:pPr algn="ctr">
                <a:spcBef>
                  <a:spcPct val="20000"/>
                </a:spcBef>
              </a:pPr>
              <a:r>
                <a:rPr lang="en-US" altLang="x-none" sz="3200" b="1">
                  <a:solidFill>
                    <a:schemeClr val="bg1"/>
                  </a:solidFill>
                  <a:ea typeface="Arial Unicode MS" pitchFamily="34" charset="-128"/>
                </a:rPr>
                <a:t>02</a:t>
              </a:r>
              <a:endParaRPr lang="en-US" altLang="x-none" sz="3200" b="1">
                <a:solidFill>
                  <a:schemeClr val="bg1"/>
                </a:solidFill>
                <a:ea typeface="Arial Unicode MS" pitchFamily="34" charset="-128"/>
              </a:endParaRPr>
            </a:p>
          </p:txBody>
        </p:sp>
      </p:grpSp>
      <p:sp>
        <p:nvSpPr>
          <p:cNvPr id="75791" name="Rectangles 75790"/>
          <p:cNvSpPr/>
          <p:nvPr/>
        </p:nvSpPr>
        <p:spPr>
          <a:xfrm>
            <a:off x="3001963" y="5338763"/>
            <a:ext cx="3748087" cy="625475"/>
          </a:xfrm>
          <a:prstGeom prst="rect">
            <a:avLst/>
          </a:prstGeom>
          <a:noFill/>
          <a:ln w="9525">
            <a:noFill/>
          </a:ln>
        </p:spPr>
        <p:txBody>
          <a:bodyPr wrap="none" anchor="ctr" anchorCtr="0">
            <a:spAutoFit/>
          </a:bodyPr>
          <a:p>
            <a:r>
              <a:rPr sz="3500" dirty="0">
                <a:solidFill>
                  <a:srgbClr val="0000CC"/>
                </a:solidFill>
                <a:latin typeface="Times New Roman" panose="02020603050405020304" charset="0"/>
                <a:cs typeface="Times New Roman" panose="02020603050405020304" charset="0"/>
              </a:rPr>
              <a:t>Hãnh diện, tự hào</a:t>
            </a:r>
            <a:endParaRPr sz="3500" dirty="0">
              <a:solidFill>
                <a:srgbClr val="0000CC"/>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linds(horizontal)">
                                      <p:cBhvr>
                                        <p:cTn id="7" dur="500"/>
                                        <p:tgtEl>
                                          <p:spTgt spid="757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779"/>
                                        </p:tgtEl>
                                        <p:attrNameLst>
                                          <p:attrName>style.visibility</p:attrName>
                                        </p:attrNameLst>
                                      </p:cBhvr>
                                      <p:to>
                                        <p:strVal val="visible"/>
                                      </p:to>
                                    </p:set>
                                    <p:animEffect transition="in" filter="blinds(horizontal)">
                                      <p:cBhvr>
                                        <p:cTn id="10" dur="500"/>
                                        <p:tgtEl>
                                          <p:spTgt spid="7577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5781"/>
                                        </p:tgtEl>
                                        <p:attrNameLst>
                                          <p:attrName>style.visibility</p:attrName>
                                        </p:attrNameLst>
                                      </p:cBhvr>
                                      <p:to>
                                        <p:strVal val="visible"/>
                                      </p:to>
                                    </p:set>
                                    <p:animEffect transition="in" filter="blinds(horizontal)">
                                      <p:cBhvr>
                                        <p:cTn id="15" dur="500"/>
                                        <p:tgtEl>
                                          <p:spTgt spid="7578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5787"/>
                                        </p:tgtEl>
                                        <p:attrNameLst>
                                          <p:attrName>style.visibility</p:attrName>
                                        </p:attrNameLst>
                                      </p:cBhvr>
                                      <p:to>
                                        <p:strVal val="visible"/>
                                      </p:to>
                                    </p:set>
                                    <p:animEffect transition="in" filter="blinds(horizontal)">
                                      <p:cBhvr>
                                        <p:cTn id="20" dur="500"/>
                                        <p:tgtEl>
                                          <p:spTgt spid="7578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5791"/>
                                        </p:tgtEl>
                                        <p:attrNameLst>
                                          <p:attrName>style.visibility</p:attrName>
                                        </p:attrNameLst>
                                      </p:cBhvr>
                                      <p:to>
                                        <p:strVal val="visible"/>
                                      </p:to>
                                    </p:set>
                                    <p:animEffect transition="in" filter="blinds(horizontal)">
                                      <p:cBhvr>
                                        <p:cTn id="25" dur="500"/>
                                        <p:tgtEl>
                                          <p:spTgt spid="75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1" grpId="0" animBg="1"/>
      <p:bldP spid="757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306" name="Picture 55305" descr="tải xuống (2)"/>
          <p:cNvPicPr>
            <a:picLocks noChangeAspect="1"/>
          </p:cNvPicPr>
          <p:nvPr/>
        </p:nvPicPr>
        <p:blipFill>
          <a:blip r:embed="rId1"/>
          <a:stretch>
            <a:fillRect/>
          </a:stretch>
        </p:blipFill>
        <p:spPr>
          <a:xfrm>
            <a:off x="420688" y="1430338"/>
            <a:ext cx="7664450" cy="4691062"/>
          </a:xfrm>
          <a:prstGeom prst="rect">
            <a:avLst/>
          </a:prstGeom>
          <a:noFill/>
          <a:ln w="9525">
            <a:noFill/>
          </a:ln>
        </p:spPr>
      </p:pic>
      <p:sp>
        <p:nvSpPr>
          <p:cNvPr id="55307" name="Rectangles 55306"/>
          <p:cNvSpPr/>
          <p:nvPr/>
        </p:nvSpPr>
        <p:spPr>
          <a:xfrm>
            <a:off x="407988" y="522605"/>
            <a:ext cx="11406187" cy="47561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tốt thể hiện lòng tự hào về truyền thống dân tộc Việt Nam. </a:t>
            </a:r>
            <a:endParaRPr sz="2500" dirty="0">
              <a:latin typeface="Times New Roman" panose="02020603050405020304" charset="0"/>
              <a:cs typeface="Times New Roman" panose="02020603050405020304" charset="0"/>
            </a:endParaRP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5310" name="Rectangles 55309"/>
          <p:cNvSpPr/>
          <p:nvPr/>
        </p:nvSpPr>
        <p:spPr>
          <a:xfrm>
            <a:off x="8602663" y="3592513"/>
            <a:ext cx="3149600" cy="1463675"/>
          </a:xfrm>
          <a:prstGeom prst="rect">
            <a:avLst/>
          </a:prstGeom>
          <a:noFill/>
          <a:ln w="9525">
            <a:noFill/>
          </a:ln>
        </p:spPr>
        <p:txBody>
          <a:bodyPr>
            <a:spAutoFit/>
          </a:bodyPr>
          <a:p>
            <a:pPr algn="ctr"/>
            <a:r>
              <a:rPr sz="3000" dirty="0">
                <a:solidFill>
                  <a:srgbClr val="FF0000"/>
                </a:solidFill>
                <a:latin typeface="Times New Roman" panose="02020603050405020304" charset="0"/>
                <a:cs typeface="Times New Roman" panose="02020603050405020304" charset="0"/>
              </a:rPr>
              <a:t>Tìm hiểu về các truyền thống của dân tộc</a:t>
            </a:r>
            <a:endParaRPr sz="3000" dirty="0">
              <a:solidFill>
                <a:srgbClr val="FF0000"/>
              </a:solidFill>
              <a:latin typeface="Times New Roman" panose="02020603050405020304" charset="0"/>
              <a:cs typeface="Times New Roman" panose="02020603050405020304" charset="0"/>
            </a:endParaRPr>
          </a:p>
        </p:txBody>
      </p:sp>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5" name="Rectangles 79874"/>
          <p:cNvSpPr/>
          <p:nvPr/>
        </p:nvSpPr>
        <p:spPr>
          <a:xfrm>
            <a:off x="407988" y="522605"/>
            <a:ext cx="11406187" cy="47561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tốt thể hiện lòng tự hào về truyền thống dân tộc Việt Nam. </a:t>
            </a:r>
            <a:endParaRPr sz="2500" dirty="0">
              <a:latin typeface="Times New Roman" panose="02020603050405020304" charset="0"/>
              <a:cs typeface="Times New Roman" panose="02020603050405020304" charset="0"/>
            </a:endParaRP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9877" name="Rectangles 79876"/>
          <p:cNvSpPr/>
          <p:nvPr/>
        </p:nvSpPr>
        <p:spPr>
          <a:xfrm>
            <a:off x="8602663" y="3592513"/>
            <a:ext cx="3149600" cy="1920875"/>
          </a:xfrm>
          <a:prstGeom prst="rect">
            <a:avLst/>
          </a:prstGeom>
          <a:noFill/>
          <a:ln w="9525">
            <a:noFill/>
          </a:ln>
        </p:spPr>
        <p:txBody>
          <a:bodyPr>
            <a:spAutoFit/>
          </a:bodyPr>
          <a:p>
            <a:pPr algn="ctr"/>
            <a:r>
              <a:rPr sz="3000" dirty="0">
                <a:solidFill>
                  <a:srgbClr val="FF0000"/>
                </a:solidFill>
                <a:latin typeface="Times New Roman" panose="02020603050405020304" charset="0"/>
                <a:cs typeface="Times New Roman" panose="02020603050405020304" charset="0"/>
              </a:rPr>
              <a:t>Tích cực tham gia các hoạt động tại địa phương</a:t>
            </a:r>
            <a:endParaRPr sz="3000" dirty="0">
              <a:solidFill>
                <a:srgbClr val="FF0000"/>
              </a:solidFill>
              <a:latin typeface="Times New Roman" panose="02020603050405020304" charset="0"/>
              <a:cs typeface="Times New Roman" panose="02020603050405020304" charset="0"/>
            </a:endParaRPr>
          </a:p>
        </p:txBody>
      </p:sp>
      <p:pic>
        <p:nvPicPr>
          <p:cNvPr id="79878" name="Picture 79877" descr="tải xuống (1)"/>
          <p:cNvPicPr>
            <a:picLocks noChangeAspect="1"/>
          </p:cNvPicPr>
          <p:nvPr/>
        </p:nvPicPr>
        <p:blipFill>
          <a:blip r:embed="rId1"/>
          <a:stretch>
            <a:fillRect/>
          </a:stretch>
        </p:blipFill>
        <p:spPr>
          <a:xfrm>
            <a:off x="469900" y="1497013"/>
            <a:ext cx="7546975" cy="4486275"/>
          </a:xfrm>
          <a:prstGeom prst="rect">
            <a:avLst/>
          </a:prstGeom>
          <a:noFill/>
          <a:ln w="9525">
            <a:noFill/>
          </a:ln>
        </p:spPr>
      </p:pic>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s 80897"/>
          <p:cNvSpPr/>
          <p:nvPr/>
        </p:nvSpPr>
        <p:spPr>
          <a:xfrm>
            <a:off x="407988" y="333375"/>
            <a:ext cx="11406187" cy="854075"/>
          </a:xfrm>
          <a:prstGeom prst="rect">
            <a:avLst/>
          </a:prstGeom>
          <a:noFill/>
          <a:ln w="9525">
            <a:noFill/>
          </a:ln>
        </p:spPr>
        <p:txBody>
          <a:bodyPr anchor="ctr" anchorCtr="0">
            <a:spAutoFit/>
          </a:bodyPr>
          <a:p>
            <a:r>
              <a:rPr sz="2500" dirty="0"/>
              <a:t>Những hành vi, việc làm tốt thể hiện lòng tự hào về truyền thống dân tộc Việt Nam. </a:t>
            </a:r>
            <a:endParaRPr sz="2500" dirty="0"/>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pic>
        <p:nvPicPr>
          <p:cNvPr id="80902" name="Picture 80901" descr="images"/>
          <p:cNvPicPr>
            <a:picLocks noChangeAspect="1"/>
          </p:cNvPicPr>
          <p:nvPr/>
        </p:nvPicPr>
        <p:blipFill>
          <a:blip r:embed="rId1"/>
          <a:stretch>
            <a:fillRect/>
          </a:stretch>
        </p:blipFill>
        <p:spPr>
          <a:xfrm>
            <a:off x="433388" y="1524000"/>
            <a:ext cx="7877175" cy="4672013"/>
          </a:xfrm>
          <a:prstGeom prst="rect">
            <a:avLst/>
          </a:prstGeom>
          <a:noFill/>
          <a:ln w="9525">
            <a:noFill/>
          </a:ln>
        </p:spPr>
      </p:pic>
      <p:sp>
        <p:nvSpPr>
          <p:cNvPr id="80903" name="Rectangles 80902"/>
          <p:cNvSpPr/>
          <p:nvPr/>
        </p:nvSpPr>
        <p:spPr>
          <a:xfrm>
            <a:off x="8602663" y="3592513"/>
            <a:ext cx="3149600" cy="1463675"/>
          </a:xfrm>
          <a:prstGeom prst="rect">
            <a:avLst/>
          </a:prstGeom>
          <a:noFill/>
          <a:ln w="9525">
            <a:noFill/>
          </a:ln>
        </p:spPr>
        <p:txBody>
          <a:bodyPr>
            <a:spAutoFit/>
          </a:bodyPr>
          <a:p>
            <a:pPr algn="ctr"/>
            <a:r>
              <a:rPr sz="3000" dirty="0">
                <a:solidFill>
                  <a:srgbClr val="FF0000"/>
                </a:solidFill>
              </a:rPr>
              <a:t>Tìm hiểu về các truyền thống của dân tộc</a:t>
            </a:r>
            <a:endParaRPr sz="3000" dirty="0">
              <a:solidFill>
                <a:srgbClr val="FF0000"/>
              </a:solidFill>
            </a:endParaRP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s 81921"/>
          <p:cNvSpPr/>
          <p:nvPr/>
        </p:nvSpPr>
        <p:spPr>
          <a:xfrm>
            <a:off x="407988" y="522605"/>
            <a:ext cx="11406187" cy="47561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tốt thể hiện lòng tự hào về truyền thống dân tộc Việt Nam. </a:t>
            </a:r>
            <a:endParaRPr sz="2500" dirty="0">
              <a:latin typeface="Times New Roman" panose="02020603050405020304" charset="0"/>
              <a:cs typeface="Times New Roman" panose="02020603050405020304" charset="0"/>
            </a:endParaRP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1925" name="Rectangles 81924"/>
          <p:cNvSpPr/>
          <p:nvPr/>
        </p:nvSpPr>
        <p:spPr>
          <a:xfrm>
            <a:off x="8602663" y="3592513"/>
            <a:ext cx="3149600" cy="1463675"/>
          </a:xfrm>
          <a:prstGeom prst="rect">
            <a:avLst/>
          </a:prstGeom>
          <a:noFill/>
          <a:ln w="9525">
            <a:noFill/>
          </a:ln>
        </p:spPr>
        <p:txBody>
          <a:bodyPr>
            <a:spAutoFit/>
          </a:bodyPr>
          <a:p>
            <a:pPr algn="ctr"/>
            <a:r>
              <a:rPr sz="3000" dirty="0">
                <a:solidFill>
                  <a:srgbClr val="FF0000"/>
                </a:solidFill>
                <a:latin typeface="Times New Roman" panose="02020603050405020304" charset="0"/>
                <a:cs typeface="Times New Roman" panose="02020603050405020304" charset="0"/>
              </a:rPr>
              <a:t>Tìm hiểu về các truyền thống của dân tộc</a:t>
            </a:r>
            <a:endParaRPr sz="3000" dirty="0">
              <a:solidFill>
                <a:srgbClr val="FF0000"/>
              </a:solidFill>
              <a:latin typeface="Times New Roman" panose="02020603050405020304" charset="0"/>
              <a:cs typeface="Times New Roman" panose="02020603050405020304" charset="0"/>
            </a:endParaRPr>
          </a:p>
        </p:txBody>
      </p:sp>
      <p:pic>
        <p:nvPicPr>
          <p:cNvPr id="81926" name="Picture 81925" descr="images (1)"/>
          <p:cNvPicPr>
            <a:picLocks noChangeAspect="1"/>
          </p:cNvPicPr>
          <p:nvPr/>
        </p:nvPicPr>
        <p:blipFill>
          <a:blip r:embed="rId1"/>
          <a:stretch>
            <a:fillRect/>
          </a:stretch>
        </p:blipFill>
        <p:spPr>
          <a:xfrm>
            <a:off x="506413" y="1462088"/>
            <a:ext cx="7883525" cy="4891087"/>
          </a:xfrm>
          <a:prstGeom prst="rect">
            <a:avLst/>
          </a:prstGeom>
          <a:noFill/>
          <a:ln w="9525">
            <a:noFill/>
          </a:ln>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4" name="Rectangles 78853"/>
          <p:cNvSpPr/>
          <p:nvPr/>
        </p:nvSpPr>
        <p:spPr>
          <a:xfrm>
            <a:off x="407988" y="330200"/>
            <a:ext cx="11406187" cy="86042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không tốt trong việc giữ gìn và phát huy truyền thống dân tộc Việt Nam. </a:t>
            </a:r>
            <a:endParaRPr sz="2500" dirty="0">
              <a:latin typeface="Times New Roman" panose="02020603050405020304" charset="0"/>
              <a:cs typeface="Times New Roman" panose="02020603050405020304" charset="0"/>
            </a:endParaRPr>
          </a:p>
        </p:txBody>
      </p:sp>
      <p:pic>
        <p:nvPicPr>
          <p:cNvPr id="78855" name="Picture 78854" descr="images (2)"/>
          <p:cNvPicPr>
            <a:picLocks noChangeAspect="1"/>
          </p:cNvPicPr>
          <p:nvPr/>
        </p:nvPicPr>
        <p:blipFill>
          <a:blip r:embed="rId1"/>
          <a:stretch>
            <a:fillRect/>
          </a:stretch>
        </p:blipFill>
        <p:spPr>
          <a:xfrm>
            <a:off x="6296025" y="1309688"/>
            <a:ext cx="5232400" cy="3481387"/>
          </a:xfrm>
          <a:prstGeom prst="rect">
            <a:avLst/>
          </a:prstGeom>
          <a:noFill/>
          <a:ln w="9525">
            <a:noFill/>
          </a:ln>
        </p:spPr>
      </p:pic>
      <p:pic>
        <p:nvPicPr>
          <p:cNvPr id="78856" name="Picture 78855" descr="dt130910-6"/>
          <p:cNvPicPr>
            <a:picLocks noChangeAspect="1"/>
          </p:cNvPicPr>
          <p:nvPr/>
        </p:nvPicPr>
        <p:blipFill>
          <a:blip r:embed="rId2"/>
          <a:stretch>
            <a:fillRect/>
          </a:stretch>
        </p:blipFill>
        <p:spPr>
          <a:xfrm>
            <a:off x="571500" y="1263650"/>
            <a:ext cx="5332413" cy="3543300"/>
          </a:xfrm>
          <a:prstGeom prst="rect">
            <a:avLst/>
          </a:prstGeom>
          <a:noFill/>
          <a:ln w="9525">
            <a:noFill/>
          </a:ln>
        </p:spPr>
      </p:pic>
      <p:sp>
        <p:nvSpPr>
          <p:cNvPr id="2" name="Freeform: Shape 1"/>
          <p:cNvSpPr/>
          <p:nvPr/>
        </p:nvSpPr>
        <p:spPr>
          <a:xfrm>
            <a:off x="935038" y="4945063"/>
            <a:ext cx="9478963"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reeform: Shape 1"/>
          <p:cNvSpPr/>
          <p:nvPr/>
        </p:nvSpPr>
        <p:spPr>
          <a:xfrm>
            <a:off x="919163" y="4945063"/>
            <a:ext cx="9478963"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78859" name="Rectangles 78858"/>
          <p:cNvSpPr/>
          <p:nvPr/>
        </p:nvSpPr>
        <p:spPr>
          <a:xfrm>
            <a:off x="2295525" y="5461000"/>
            <a:ext cx="3598863" cy="625475"/>
          </a:xfrm>
          <a:prstGeom prst="rect">
            <a:avLst/>
          </a:prstGeom>
          <a:noFill/>
          <a:ln w="9525">
            <a:noFill/>
          </a:ln>
        </p:spPr>
        <p:txBody>
          <a:bodyPr wrap="none" anchor="t" anchorCtr="0">
            <a:spAutoFit/>
          </a:bodyPr>
          <a:p>
            <a:r>
              <a:rPr sz="3500" dirty="0">
                <a:solidFill>
                  <a:schemeClr val="bg1"/>
                </a:solidFill>
                <a:latin typeface="Times New Roman" panose="02020603050405020304" charset="0"/>
                <a:cs typeface="Times New Roman" panose="02020603050405020304" charset="0"/>
              </a:rPr>
              <a:t>Vẽ bậy lên di tích</a:t>
            </a:r>
            <a:endParaRPr sz="3500" dirty="0">
              <a:solidFill>
                <a:schemeClr val="bg1"/>
              </a:solidFill>
              <a:latin typeface="Times New Roman" panose="02020603050405020304" charset="0"/>
              <a:cs typeface="Times New Roman" panose="0202060305040502030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s 82945"/>
          <p:cNvSpPr/>
          <p:nvPr/>
        </p:nvSpPr>
        <p:spPr>
          <a:xfrm>
            <a:off x="407988" y="330200"/>
            <a:ext cx="11406187" cy="860425"/>
          </a:xfrm>
          <a:prstGeom prst="rect">
            <a:avLst/>
          </a:prstGeom>
          <a:noFill/>
          <a:ln w="9525">
            <a:noFill/>
          </a:ln>
        </p:spPr>
        <p:txBody>
          <a:bodyPr anchor="ctr" anchorCtr="0">
            <a:spAutoFit/>
          </a:bodyPr>
          <a:p>
            <a:r>
              <a:rPr sz="2500" dirty="0"/>
              <a:t>Những hành vi, việc làm không tốt trong việc giữ gìn và phát huy truyền thống dân tộc Việt </a:t>
            </a:r>
            <a:r>
              <a:rPr sz="2500" dirty="0">
                <a:latin typeface="Times New Roman" panose="02020603050405020304" charset="0"/>
                <a:cs typeface="Times New Roman" panose="02020603050405020304" charset="0"/>
              </a:rPr>
              <a:t>Nam</a:t>
            </a:r>
            <a:r>
              <a:rPr sz="2500" dirty="0"/>
              <a:t>. </a:t>
            </a:r>
            <a:endParaRPr sz="2500" dirty="0"/>
          </a:p>
        </p:txBody>
      </p:sp>
      <p:pic>
        <p:nvPicPr>
          <p:cNvPr id="82952" name="Picture 82951" descr="tải xuống (3)"/>
          <p:cNvPicPr>
            <a:picLocks noChangeAspect="1"/>
          </p:cNvPicPr>
          <p:nvPr/>
        </p:nvPicPr>
        <p:blipFill>
          <a:blip r:embed="rId1"/>
          <a:stretch>
            <a:fillRect/>
          </a:stretch>
        </p:blipFill>
        <p:spPr>
          <a:xfrm>
            <a:off x="1493838" y="1279525"/>
            <a:ext cx="8366125" cy="5213350"/>
          </a:xfrm>
          <a:prstGeom prst="rect">
            <a:avLst/>
          </a:prstGeom>
          <a:noFill/>
          <a:ln w="9525">
            <a:noFill/>
          </a:ln>
        </p:spPr>
      </p:pic>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s 83969"/>
          <p:cNvSpPr/>
          <p:nvPr/>
        </p:nvSpPr>
        <p:spPr>
          <a:xfrm>
            <a:off x="407988" y="330200"/>
            <a:ext cx="11406187" cy="860425"/>
          </a:xfrm>
          <a:prstGeom prst="rect">
            <a:avLst/>
          </a:prstGeom>
          <a:noFill/>
          <a:ln w="9525">
            <a:noFill/>
          </a:ln>
        </p:spPr>
        <p:txBody>
          <a:bodyPr anchor="ctr" anchorCtr="0">
            <a:spAutoFit/>
          </a:bodyPr>
          <a:p>
            <a:r>
              <a:rPr sz="2500" dirty="0">
                <a:latin typeface="Times New Roman" panose="02020603050405020304" charset="0"/>
                <a:cs typeface="Times New Roman" panose="02020603050405020304" charset="0"/>
              </a:rPr>
              <a:t>Những hành vi, việc làm không tốt trong việc giữ gìn và phát huy truyền thống dân tộc Việt Nam. </a:t>
            </a:r>
            <a:endParaRPr sz="2500" dirty="0">
              <a:latin typeface="Times New Roman" panose="02020603050405020304" charset="0"/>
              <a:cs typeface="Times New Roman" panose="02020603050405020304" charset="0"/>
            </a:endParaRPr>
          </a:p>
        </p:txBody>
      </p:sp>
      <p:pic>
        <p:nvPicPr>
          <p:cNvPr id="83973" name="Picture 83972" descr="hanh_dong_hoi_bia_121213"/>
          <p:cNvPicPr>
            <a:picLocks noChangeAspect="1"/>
          </p:cNvPicPr>
          <p:nvPr/>
        </p:nvPicPr>
        <p:blipFill>
          <a:blip r:embed="rId1"/>
          <a:stretch>
            <a:fillRect/>
          </a:stretch>
        </p:blipFill>
        <p:spPr>
          <a:xfrm>
            <a:off x="795338" y="1468438"/>
            <a:ext cx="9732962" cy="5022850"/>
          </a:xfrm>
          <a:prstGeom prst="rect">
            <a:avLst/>
          </a:prstGeom>
          <a:noFill/>
          <a:ln w="9525">
            <a:noFill/>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sz="quarter" idx="4294967295"/>
          </p:nvPr>
        </p:nvSpPr>
        <p:spPr>
          <a:xfrm>
            <a:off x="323850" y="339725"/>
            <a:ext cx="11572875" cy="723900"/>
          </a:xfrm>
        </p:spPr>
        <p:txBody>
          <a:bodyPr anchor="ctr"/>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2500" b="1" dirty="0">
                <a:latin typeface="Times New Roman" panose="02020603050405020304" charset="0"/>
                <a:cs typeface="Times New Roman" panose="02020603050405020304" charset="0"/>
              </a:rPr>
              <a:t>Biểu hiện của lòng tự hào về truyền thống dân tộc Việt Nam</a:t>
            </a:r>
            <a:endParaRPr lang="en-US" altLang="x-none" sz="2500" b="1" dirty="0">
              <a:latin typeface="Times New Roman" panose="02020603050405020304" charset="0"/>
              <a:cs typeface="Times New Roman" panose="02020603050405020304" charset="0"/>
            </a:endParaRPr>
          </a:p>
        </p:txBody>
      </p:sp>
      <p:sp>
        <p:nvSpPr>
          <p:cNvPr id="3" name="자유형: 도형 44"/>
          <p:cNvSpPr/>
          <p:nvPr/>
        </p:nvSpPr>
        <p:spPr>
          <a:xfrm>
            <a:off x="3338513" y="3854450"/>
            <a:ext cx="8345488" cy="2152650"/>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 name="자유형: 도형 43"/>
          <p:cNvSpPr/>
          <p:nvPr/>
        </p:nvSpPr>
        <p:spPr>
          <a:xfrm>
            <a:off x="3338513" y="1604963"/>
            <a:ext cx="8243888" cy="2152650"/>
          </a:xfrm>
          <a:custGeom>
            <a:avLst/>
            <a:gdLst>
              <a:gd name="connsiteX0" fmla="*/ 341308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8 w 5296915"/>
              <a:gd name="connsiteY9" fmla="*/ 2152509 h 2152509"/>
              <a:gd name="connsiteX10" fmla="*/ 0 w 5296915"/>
              <a:gd name="connsiteY10" fmla="*/ 1793750 h 2152509"/>
              <a:gd name="connsiteX11" fmla="*/ 0 w 5296915"/>
              <a:gd name="connsiteY11" fmla="*/ 1224655 h 2152509"/>
              <a:gd name="connsiteX12" fmla="*/ 523838 w 5296915"/>
              <a:gd name="connsiteY12" fmla="*/ 1224655 h 2152509"/>
              <a:gd name="connsiteX13" fmla="*/ 523838 w 5296915"/>
              <a:gd name="connsiteY13" fmla="*/ 1373055 h 2152509"/>
              <a:gd name="connsiteX14" fmla="*/ 825347 w 5296915"/>
              <a:gd name="connsiteY14" fmla="*/ 1076255 h 2152509"/>
              <a:gd name="connsiteX15" fmla="*/ 523838 w 5296915"/>
              <a:gd name="connsiteY15" fmla="*/ 779454 h 2152509"/>
              <a:gd name="connsiteX16" fmla="*/ 523838 w 5296915"/>
              <a:gd name="connsiteY16" fmla="*/ 927854 h 2152509"/>
              <a:gd name="connsiteX17" fmla="*/ 0 w 5296915"/>
              <a:gd name="connsiteY17" fmla="*/ 927854 h 2152509"/>
              <a:gd name="connsiteX18" fmla="*/ 0 w 5296915"/>
              <a:gd name="connsiteY18" fmla="*/ 358759 h 2152509"/>
              <a:gd name="connsiteX19" fmla="*/ 341308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8"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8" y="2152509"/>
                </a:lnTo>
                <a:cubicBezTo>
                  <a:pt x="152809" y="2152509"/>
                  <a:pt x="0" y="1991887"/>
                  <a:pt x="0" y="1793750"/>
                </a:cubicBezTo>
                <a:lnTo>
                  <a:pt x="0" y="1224655"/>
                </a:lnTo>
                <a:lnTo>
                  <a:pt x="523838" y="1224655"/>
                </a:lnTo>
                <a:lnTo>
                  <a:pt x="523838" y="1373055"/>
                </a:lnTo>
                <a:lnTo>
                  <a:pt x="825347" y="1076255"/>
                </a:lnTo>
                <a:lnTo>
                  <a:pt x="523838" y="779454"/>
                </a:lnTo>
                <a:lnTo>
                  <a:pt x="523838" y="927854"/>
                </a:lnTo>
                <a:lnTo>
                  <a:pt x="0" y="927854"/>
                </a:lnTo>
                <a:lnTo>
                  <a:pt x="0" y="358759"/>
                </a:lnTo>
                <a:cubicBezTo>
                  <a:pt x="0" y="160622"/>
                  <a:pt x="152809" y="0"/>
                  <a:pt x="3413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 name="Teardrop 1"/>
          <p:cNvSpPr/>
          <p:nvPr/>
        </p:nvSpPr>
        <p:spPr>
          <a:xfrm>
            <a:off x="633413" y="1658938"/>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6" name="Teardrop 1"/>
          <p:cNvSpPr/>
          <p:nvPr/>
        </p:nvSpPr>
        <p:spPr>
          <a:xfrm rot="5400000">
            <a:off x="633413" y="3875088"/>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0" name="Rounded Rectangle 18"/>
          <p:cNvSpPr/>
          <p:nvPr/>
        </p:nvSpPr>
        <p:spPr>
          <a:xfrm rot="5400000">
            <a:off x="627063" y="2781300"/>
            <a:ext cx="984250" cy="971550"/>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 name="Rounded Rectangle 18"/>
          <p:cNvSpPr/>
          <p:nvPr/>
        </p:nvSpPr>
        <p:spPr>
          <a:xfrm rot="10800000">
            <a:off x="633413" y="3875088"/>
            <a:ext cx="982663" cy="969963"/>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85001" name="TextBox 13"/>
          <p:cNvSpPr txBox="1"/>
          <p:nvPr/>
        </p:nvSpPr>
        <p:spPr>
          <a:xfrm>
            <a:off x="792163" y="2941638"/>
            <a:ext cx="574675" cy="701675"/>
          </a:xfrm>
          <a:prstGeom prst="rect">
            <a:avLst/>
          </a:prstGeom>
          <a:noFill/>
          <a:ln w="9525">
            <a:noFill/>
          </a:ln>
        </p:spPr>
        <p:txBody>
          <a:bodyPr>
            <a:spAutoFit/>
          </a:bodyPr>
          <a:p>
            <a:pPr algn="ctr"/>
            <a:r>
              <a:rPr lang="en-US" altLang="ko-KR" sz="4000" b="1">
                <a:solidFill>
                  <a:schemeClr val="bg1"/>
                </a:solidFill>
                <a:ea typeface="Arial Unicode MS" pitchFamily="34" charset="-128"/>
              </a:rPr>
              <a:t>1</a:t>
            </a:r>
            <a:endParaRPr lang="ko-KR" altLang="en-US" sz="4000" b="1" dirty="0">
              <a:solidFill>
                <a:schemeClr val="bg1"/>
              </a:solidFill>
              <a:ea typeface="Arial Unicode MS" pitchFamily="34" charset="-128"/>
            </a:endParaRPr>
          </a:p>
        </p:txBody>
      </p:sp>
      <p:sp>
        <p:nvSpPr>
          <p:cNvPr id="85002" name="TextBox 15"/>
          <p:cNvSpPr txBox="1"/>
          <p:nvPr/>
        </p:nvSpPr>
        <p:spPr>
          <a:xfrm>
            <a:off x="792163" y="3967163"/>
            <a:ext cx="574675" cy="701675"/>
          </a:xfrm>
          <a:prstGeom prst="rect">
            <a:avLst/>
          </a:prstGeom>
          <a:noFill/>
          <a:ln w="9525">
            <a:noFill/>
          </a:ln>
        </p:spPr>
        <p:txBody>
          <a:bodyPr>
            <a:spAutoFit/>
          </a:bodyPr>
          <a:p>
            <a:pPr algn="ctr"/>
            <a:r>
              <a:rPr lang="en-US" altLang="ko-KR" sz="4000" b="1">
                <a:solidFill>
                  <a:schemeClr val="bg1"/>
                </a:solidFill>
                <a:ea typeface="Arial Unicode MS" pitchFamily="34" charset="-128"/>
              </a:rPr>
              <a:t>2</a:t>
            </a:r>
            <a:endParaRPr lang="ko-KR" altLang="en-US" sz="4000" b="1" dirty="0">
              <a:solidFill>
                <a:schemeClr val="bg1"/>
              </a:solidFill>
              <a:ea typeface="Arial Unicode MS" pitchFamily="34" charset="-128"/>
            </a:endParaRPr>
          </a:p>
        </p:txBody>
      </p:sp>
      <p:sp>
        <p:nvSpPr>
          <p:cNvPr id="85003" name="Rectangles 85002"/>
          <p:cNvSpPr/>
          <p:nvPr/>
        </p:nvSpPr>
        <p:spPr>
          <a:xfrm>
            <a:off x="1223963" y="1917700"/>
            <a:ext cx="1403350" cy="793750"/>
          </a:xfrm>
          <a:prstGeom prst="rect">
            <a:avLst/>
          </a:prstGeom>
          <a:noFill/>
          <a:ln w="9525">
            <a:noFill/>
          </a:ln>
        </p:spPr>
        <p:txBody>
          <a:bodyPr anchor="ctr" anchorCtr="0">
            <a:spAutoFit/>
          </a:bodyPr>
          <a:p>
            <a:pPr algn="ctr"/>
            <a:r>
              <a:rPr sz="2300" dirty="0">
                <a:latin typeface="Times New Roman" panose="02020603050405020304" charset="0"/>
                <a:cs typeface="Times New Roman" panose="02020603050405020304" charset="0"/>
              </a:rPr>
              <a:t>Thái độ</a:t>
            </a:r>
            <a:endParaRPr sz="2300" dirty="0">
              <a:latin typeface="Times New Roman" panose="02020603050405020304" charset="0"/>
              <a:cs typeface="Times New Roman" panose="02020603050405020304" charset="0"/>
            </a:endParaRPr>
          </a:p>
          <a:p>
            <a:pPr algn="ctr"/>
            <a:r>
              <a:rPr sz="2300" dirty="0">
                <a:latin typeface="Times New Roman" panose="02020603050405020304" charset="0"/>
                <a:cs typeface="Times New Roman" panose="02020603050405020304" charset="0"/>
              </a:rPr>
              <a:t>Cảm xúc</a:t>
            </a:r>
            <a:endParaRPr sz="2300" dirty="0">
              <a:latin typeface="Times New Roman" panose="02020603050405020304" charset="0"/>
              <a:cs typeface="Times New Roman" panose="02020603050405020304" charset="0"/>
            </a:endParaRPr>
          </a:p>
        </p:txBody>
      </p:sp>
      <p:sp>
        <p:nvSpPr>
          <p:cNvPr id="85004" name="Rectangles 85003"/>
          <p:cNvSpPr/>
          <p:nvPr/>
        </p:nvSpPr>
        <p:spPr>
          <a:xfrm>
            <a:off x="1258888" y="4483100"/>
            <a:ext cx="1316037" cy="1144588"/>
          </a:xfrm>
          <a:prstGeom prst="rect">
            <a:avLst/>
          </a:prstGeom>
          <a:noFill/>
          <a:ln w="9525">
            <a:noFill/>
          </a:ln>
        </p:spPr>
        <p:txBody>
          <a:bodyPr anchor="ctr" anchorCtr="0">
            <a:spAutoFit/>
          </a:bodyPr>
          <a:p>
            <a:pPr algn="ctr"/>
            <a:r>
              <a:rPr sz="2300" dirty="0">
                <a:latin typeface="Times New Roman" panose="02020603050405020304" charset="0"/>
                <a:cs typeface="Times New Roman" panose="02020603050405020304" charset="0"/>
              </a:rPr>
              <a:t>Lời nói</a:t>
            </a:r>
            <a:endParaRPr sz="2300" dirty="0">
              <a:latin typeface="Times New Roman" panose="02020603050405020304" charset="0"/>
              <a:cs typeface="Times New Roman" panose="02020603050405020304" charset="0"/>
            </a:endParaRPr>
          </a:p>
          <a:p>
            <a:pPr algn="ctr"/>
            <a:r>
              <a:rPr sz="2300" dirty="0">
                <a:latin typeface="Times New Roman" panose="02020603050405020304" charset="0"/>
                <a:cs typeface="Times New Roman" panose="02020603050405020304" charset="0"/>
              </a:rPr>
              <a:t>Và việc làm</a:t>
            </a:r>
            <a:endParaRPr sz="2300" dirty="0">
              <a:latin typeface="Times New Roman" panose="02020603050405020304" charset="0"/>
              <a:cs typeface="Times New Roman" panose="02020603050405020304" charset="0"/>
            </a:endParaRPr>
          </a:p>
        </p:txBody>
      </p:sp>
      <p:sp>
        <p:nvSpPr>
          <p:cNvPr id="85005" name="Rectangles 85004"/>
          <p:cNvSpPr/>
          <p:nvPr/>
        </p:nvSpPr>
        <p:spPr>
          <a:xfrm>
            <a:off x="4594225" y="2130425"/>
            <a:ext cx="6792913" cy="1235075"/>
          </a:xfrm>
          <a:prstGeom prst="rect">
            <a:avLst/>
          </a:prstGeom>
          <a:noFill/>
          <a:ln w="9525">
            <a:noFill/>
          </a:ln>
        </p:spPr>
        <p:txBody>
          <a:bodyPr anchor="ctr" anchorCtr="0">
            <a:spAutoFit/>
          </a:bodyPr>
          <a:p>
            <a:pPr algn="justLow"/>
            <a:r>
              <a:rPr sz="2500" dirty="0">
                <a:solidFill>
                  <a:schemeClr val="bg1"/>
                </a:solidFill>
                <a:latin typeface="Times New Roman" panose="02020603050405020304" charset="0"/>
                <a:cs typeface="Times New Roman" panose="02020603050405020304" charset="0"/>
              </a:rPr>
              <a:t>Có thái độ biết ơn, trân trọng những giá trị truyền thống mà dân tộc Việt Nam đã xây dựng từ thế hệ này sang thế hệ khác</a:t>
            </a:r>
            <a:endParaRPr sz="2500" dirty="0">
              <a:solidFill>
                <a:schemeClr val="bg1"/>
              </a:solidFill>
              <a:latin typeface="Times New Roman" panose="02020603050405020304" charset="0"/>
              <a:cs typeface="Times New Roman" panose="02020603050405020304" charset="0"/>
            </a:endParaRPr>
          </a:p>
        </p:txBody>
      </p:sp>
      <p:sp>
        <p:nvSpPr>
          <p:cNvPr id="85006" name="Rectangles 85005"/>
          <p:cNvSpPr/>
          <p:nvPr/>
        </p:nvSpPr>
        <p:spPr>
          <a:xfrm>
            <a:off x="4740275" y="4365625"/>
            <a:ext cx="6891338" cy="1235075"/>
          </a:xfrm>
          <a:prstGeom prst="rect">
            <a:avLst/>
          </a:prstGeom>
          <a:noFill/>
          <a:ln w="9525">
            <a:noFill/>
          </a:ln>
        </p:spPr>
        <p:txBody>
          <a:bodyPr anchor="ctr" anchorCtr="0">
            <a:spAutoFit/>
          </a:bodyPr>
          <a:p>
            <a:pPr algn="justLow"/>
            <a:r>
              <a:rPr sz="2500" dirty="0">
                <a:solidFill>
                  <a:schemeClr val="bg1"/>
                </a:solidFill>
                <a:latin typeface="Times New Roman" panose="02020603050405020304" charset="0"/>
                <a:cs typeface="Times New Roman" panose="02020603050405020304" charset="0"/>
              </a:rPr>
              <a:t>Có những lời nói đúng đắn thể hiện sự biết ơn</a:t>
            </a:r>
            <a:endParaRPr sz="2500" dirty="0">
              <a:solidFill>
                <a:schemeClr val="bg1"/>
              </a:solidFill>
              <a:latin typeface="Times New Roman" panose="02020603050405020304" charset="0"/>
              <a:cs typeface="Times New Roman" panose="02020603050405020304" charset="0"/>
            </a:endParaRPr>
          </a:p>
          <a:p>
            <a:pPr algn="justLow"/>
            <a:r>
              <a:rPr sz="2500" dirty="0">
                <a:solidFill>
                  <a:schemeClr val="bg1"/>
                </a:solidFill>
                <a:latin typeface="Times New Roman" panose="02020603050405020304" charset="0"/>
                <a:cs typeface="Times New Roman" panose="02020603050405020304" charset="0"/>
              </a:rPr>
              <a:t>Những việc làm phù hợp, thiết thực để góp phần giữ gìn và phát huy truyền thống dân tộc</a:t>
            </a:r>
            <a:endParaRPr sz="2500" dirty="0">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charRg st="0" end="59"/>
                                            </p:txEl>
                                          </p:spTgt>
                                        </p:tgtEl>
                                        <p:attrNameLst>
                                          <p:attrName>style.visibility</p:attrName>
                                        </p:attrNameLst>
                                      </p:cBhvr>
                                      <p:to>
                                        <p:strVal val="visible"/>
                                      </p:to>
                                    </p:set>
                                    <p:animEffect transition="in" filter="blinds(horizontal)">
                                      <p:cBhvr>
                                        <p:cTn id="7" dur="500"/>
                                        <p:tgtEl>
                                          <p:spTgt spid="2">
                                            <p:txEl>
                                              <p:charRg st="0" end="5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5001"/>
                                        </p:tgtEl>
                                        <p:attrNameLst>
                                          <p:attrName>style.visibility</p:attrName>
                                        </p:attrNameLst>
                                      </p:cBhvr>
                                      <p:to>
                                        <p:strVal val="visible"/>
                                      </p:to>
                                    </p:set>
                                    <p:animEffect transition="in" filter="blinds(horizontal)">
                                      <p:cBhvr>
                                        <p:cTn id="18" dur="500"/>
                                        <p:tgtEl>
                                          <p:spTgt spid="8500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5003"/>
                                        </p:tgtEl>
                                        <p:attrNameLst>
                                          <p:attrName>style.visibility</p:attrName>
                                        </p:attrNameLst>
                                      </p:cBhvr>
                                      <p:to>
                                        <p:strVal val="visible"/>
                                      </p:to>
                                    </p:set>
                                    <p:animEffect transition="in" filter="blinds(horizontal)">
                                      <p:cBhvr>
                                        <p:cTn id="21" dur="500"/>
                                        <p:tgtEl>
                                          <p:spTgt spid="8500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5005"/>
                                        </p:tgtEl>
                                        <p:attrNameLst>
                                          <p:attrName>style.visibility</p:attrName>
                                        </p:attrNameLst>
                                      </p:cBhvr>
                                      <p:to>
                                        <p:strVal val="visible"/>
                                      </p:to>
                                    </p:set>
                                    <p:animEffect transition="in" filter="blinds(horizontal)">
                                      <p:cBhvr>
                                        <p:cTn id="29" dur="500"/>
                                        <p:tgtEl>
                                          <p:spTgt spid="8500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par>
                                <p:cTn id="35" presetID="3"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5002"/>
                                        </p:tgtEl>
                                        <p:attrNameLst>
                                          <p:attrName>style.visibility</p:attrName>
                                        </p:attrNameLst>
                                      </p:cBhvr>
                                      <p:to>
                                        <p:strVal val="visible"/>
                                      </p:to>
                                    </p:set>
                                    <p:animEffect transition="in" filter="blinds(horizontal)">
                                      <p:cBhvr>
                                        <p:cTn id="40" dur="500"/>
                                        <p:tgtEl>
                                          <p:spTgt spid="8500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5004"/>
                                        </p:tgtEl>
                                        <p:attrNameLst>
                                          <p:attrName>style.visibility</p:attrName>
                                        </p:attrNameLst>
                                      </p:cBhvr>
                                      <p:to>
                                        <p:strVal val="visible"/>
                                      </p:to>
                                    </p:set>
                                    <p:animEffect transition="in" filter="blinds(horizontal)">
                                      <p:cBhvr>
                                        <p:cTn id="43" dur="500"/>
                                        <p:tgtEl>
                                          <p:spTgt spid="8500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5006"/>
                                        </p:tgtEl>
                                        <p:attrNameLst>
                                          <p:attrName>style.visibility</p:attrName>
                                        </p:attrNameLst>
                                      </p:cBhvr>
                                      <p:to>
                                        <p:strVal val="visible"/>
                                      </p:to>
                                    </p:set>
                                    <p:animEffect transition="in" filter="blinds(horizontal)">
                                      <p:cBhvr>
                                        <p:cTn id="51" dur="500"/>
                                        <p:tgtEl>
                                          <p:spTgt spid="85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5001" grpId="0"/>
      <p:bldP spid="85002" grpId="0"/>
      <p:bldP spid="85003" grpId="0"/>
      <p:bldP spid="85004" grpId="0"/>
      <p:bldP spid="85005" grpId="0"/>
      <p:bldP spid="850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Text Placeholder 1"/>
          <p:cNvSpPr>
            <a:spLocks noGrp="1"/>
          </p:cNvSpPr>
          <p:nvPr>
            <p:ph type="body" sz="quarter" idx="4294967295"/>
          </p:nvPr>
        </p:nvSpPr>
        <p:spPr>
          <a:xfrm>
            <a:off x="366713" y="288925"/>
            <a:ext cx="11653837" cy="723900"/>
          </a:xfrm>
        </p:spPr>
        <p:txBody>
          <a:bodyPr vert="horz" wrap="square" lIns="91440" tIns="45720" rIns="91440" bIns="4572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3000" dirty="0">
                <a:latin typeface="Times New Roman" panose="02020603050405020304" charset="0"/>
                <a:cs typeface="Times New Roman" panose="02020603050405020304" charset="0"/>
              </a:rPr>
              <a:t>Những việc học sinh cần làm để thể hiện lòng tự hào về truyền thống của dân tộc Việt Nam. </a:t>
            </a:r>
            <a:endParaRPr lang="en-US" altLang="x-none" sz="3000" dirty="0">
              <a:latin typeface="Times New Roman" panose="02020603050405020304" charset="0"/>
              <a:cs typeface="Times New Roman" panose="02020603050405020304" charset="0"/>
            </a:endParaRPr>
          </a:p>
        </p:txBody>
      </p:sp>
      <p:sp>
        <p:nvSpPr>
          <p:cNvPr id="3" name="Rounded Rectangle 101"/>
          <p:cNvSpPr/>
          <p:nvPr/>
        </p:nvSpPr>
        <p:spPr>
          <a:xfrm rot="18900000">
            <a:off x="5503863" y="3448050"/>
            <a:ext cx="1184275" cy="1184275"/>
          </a:xfrm>
          <a:prstGeom prst="roundRect">
            <a:avLst>
              <a:gd name="adj" fmla="val 156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grpSp>
        <p:nvGrpSpPr>
          <p:cNvPr id="86020" name="Group 3"/>
          <p:cNvGrpSpPr/>
          <p:nvPr/>
        </p:nvGrpSpPr>
        <p:grpSpPr>
          <a:xfrm>
            <a:off x="6261100" y="2200275"/>
            <a:ext cx="1981200" cy="1811338"/>
            <a:chOff x="4678493" y="1987706"/>
            <a:chExt cx="2712942" cy="1811627"/>
          </a:xfrm>
        </p:grpSpPr>
        <p:sp>
          <p:nvSpPr>
            <p:cNvPr id="5" name="Right Arrow 51"/>
            <p:cNvSpPr/>
            <p:nvPr/>
          </p:nvSpPr>
          <p:spPr>
            <a:xfrm>
              <a:off x="5869753" y="1987706"/>
              <a:ext cx="1521682" cy="75418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6" name="Isosceles Triangle 29"/>
            <p:cNvSpPr/>
            <p:nvPr/>
          </p:nvSpPr>
          <p:spPr>
            <a:xfrm rot="16200000">
              <a:off x="4464955" y="2390188"/>
              <a:ext cx="1622684" cy="119560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318642 w 1711607"/>
                <a:gd name="connsiteY0-82" fmla="*/ 1196064 h 1196064"/>
                <a:gd name="connsiteX1-83" fmla="*/ 0 w 1711607"/>
                <a:gd name="connsiteY1-84" fmla="*/ 0 h 1196064"/>
                <a:gd name="connsiteX2-85" fmla="*/ 1711607 w 1711607"/>
                <a:gd name="connsiteY2-86" fmla="*/ 1195758 h 1196064"/>
                <a:gd name="connsiteX3-87" fmla="*/ 1318642 w 1711607"/>
                <a:gd name="connsiteY3-88" fmla="*/ 1196064 h 1196064"/>
              </a:gdLst>
              <a:ahLst/>
              <a:cxnLst>
                <a:cxn ang="0">
                  <a:pos x="connsiteX0-1" y="connsiteY0-2"/>
                </a:cxn>
                <a:cxn ang="0">
                  <a:pos x="connsiteX1-3" y="connsiteY1-4"/>
                </a:cxn>
                <a:cxn ang="0">
                  <a:pos x="connsiteX2-5" y="connsiteY2-6"/>
                </a:cxn>
                <a:cxn ang="0">
                  <a:pos x="connsiteX3-7" y="connsiteY3-8"/>
                </a:cxn>
              </a:cxnLst>
              <a:rect l="l" t="t" r="r" b="b"/>
              <a:pathLst>
                <a:path w="1711607" h="1196064">
                  <a:moveTo>
                    <a:pt x="1318642" y="1196064"/>
                  </a:moveTo>
                  <a:lnTo>
                    <a:pt x="0" y="0"/>
                  </a:lnTo>
                  <a:lnTo>
                    <a:pt x="1711607" y="1195758"/>
                  </a:lnTo>
                  <a:lnTo>
                    <a:pt x="1318642" y="1196064"/>
                  </a:lnTo>
                  <a:close/>
                </a:path>
              </a:pathLst>
            </a:custGeom>
            <a:gradFill>
              <a:gsLst>
                <a:gs pos="0">
                  <a:schemeClr val="accent2"/>
                </a:gs>
                <a:gs pos="100000">
                  <a:schemeClr val="accent2">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86023" name="Group 6"/>
          <p:cNvGrpSpPr/>
          <p:nvPr/>
        </p:nvGrpSpPr>
        <p:grpSpPr>
          <a:xfrm flipV="1">
            <a:off x="6275388" y="4054475"/>
            <a:ext cx="1966912" cy="2089150"/>
            <a:chOff x="4697542" y="1987706"/>
            <a:chExt cx="2693893" cy="1754475"/>
          </a:xfrm>
        </p:grpSpPr>
        <p:sp>
          <p:nvSpPr>
            <p:cNvPr id="8" name="Right Arrow 49"/>
            <p:cNvSpPr/>
            <p:nvPr/>
          </p:nvSpPr>
          <p:spPr>
            <a:xfrm>
              <a:off x="5869461" y="1987706"/>
              <a:ext cx="1521974" cy="75418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9" name="Isosceles Triangle 29"/>
            <p:cNvSpPr/>
            <p:nvPr/>
          </p:nvSpPr>
          <p:spPr>
            <a:xfrm rot="16200000">
              <a:off x="4502911" y="2371282"/>
              <a:ext cx="1565531" cy="117626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258349 w 1651314"/>
                <a:gd name="connsiteY0-82" fmla="*/ 1177015 h 1177015"/>
                <a:gd name="connsiteX1-83" fmla="*/ 0 w 1651314"/>
                <a:gd name="connsiteY1-84" fmla="*/ 0 h 1177015"/>
                <a:gd name="connsiteX2-85" fmla="*/ 1651314 w 1651314"/>
                <a:gd name="connsiteY2-86" fmla="*/ 1176709 h 1177015"/>
                <a:gd name="connsiteX3-87" fmla="*/ 1258349 w 1651314"/>
                <a:gd name="connsiteY3-88" fmla="*/ 1177015 h 1177015"/>
              </a:gdLst>
              <a:ahLst/>
              <a:cxnLst>
                <a:cxn ang="0">
                  <a:pos x="connsiteX0-1" y="connsiteY0-2"/>
                </a:cxn>
                <a:cxn ang="0">
                  <a:pos x="connsiteX1-3" y="connsiteY1-4"/>
                </a:cxn>
                <a:cxn ang="0">
                  <a:pos x="connsiteX2-5" y="connsiteY2-6"/>
                </a:cxn>
                <a:cxn ang="0">
                  <a:pos x="connsiteX3-7" y="connsiteY3-8"/>
                </a:cxn>
              </a:cxnLst>
              <a:rect l="l" t="t" r="r" b="b"/>
              <a:pathLst>
                <a:path w="1651314" h="1177015">
                  <a:moveTo>
                    <a:pt x="1258349" y="1177015"/>
                  </a:moveTo>
                  <a:lnTo>
                    <a:pt x="0" y="0"/>
                  </a:lnTo>
                  <a:lnTo>
                    <a:pt x="1651314" y="1176709"/>
                  </a:lnTo>
                  <a:lnTo>
                    <a:pt x="1258349" y="1177015"/>
                  </a:lnTo>
                  <a:close/>
                </a:path>
              </a:pathLst>
            </a:custGeom>
            <a:gradFill>
              <a:gsLst>
                <a:gs pos="0">
                  <a:schemeClr val="accent6"/>
                </a:gs>
                <a:gs pos="100000">
                  <a:schemeClr val="accent6">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26" name="Group 9"/>
          <p:cNvGrpSpPr/>
          <p:nvPr/>
        </p:nvGrpSpPr>
        <p:grpSpPr>
          <a:xfrm>
            <a:off x="6296025" y="3663950"/>
            <a:ext cx="1946275" cy="752475"/>
            <a:chOff x="4726118" y="1987706"/>
            <a:chExt cx="2665317" cy="753796"/>
          </a:xfrm>
        </p:grpSpPr>
        <p:sp>
          <p:nvSpPr>
            <p:cNvPr id="11" name="Right Arrow 47"/>
            <p:cNvSpPr/>
            <p:nvPr/>
          </p:nvSpPr>
          <p:spPr>
            <a:xfrm>
              <a:off x="5869639" y="1987706"/>
              <a:ext cx="1521796" cy="75379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2" name="Isosceles Triangle 29"/>
            <p:cNvSpPr/>
            <p:nvPr/>
          </p:nvSpPr>
          <p:spPr>
            <a:xfrm rot="16200000">
              <a:off x="5113988"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0 w 392965"/>
                <a:gd name="connsiteY0-82" fmla="*/ 595989 h 595989"/>
                <a:gd name="connsiteX1-83" fmla="*/ 148430 w 392965"/>
                <a:gd name="connsiteY1-84" fmla="*/ 0 h 595989"/>
                <a:gd name="connsiteX2-85" fmla="*/ 392965 w 392965"/>
                <a:gd name="connsiteY2-86" fmla="*/ 595683 h 595989"/>
                <a:gd name="connsiteX3-87" fmla="*/ 0 w 392965"/>
                <a:gd name="connsiteY3-88" fmla="*/ 595989 h 595989"/>
                <a:gd name="connsiteX0-89" fmla="*/ 0 w 392965"/>
                <a:gd name="connsiteY0-90" fmla="*/ 1148439 h 1148439"/>
                <a:gd name="connsiteX1-91" fmla="*/ 148430 w 392965"/>
                <a:gd name="connsiteY1-92" fmla="*/ 0 h 1148439"/>
                <a:gd name="connsiteX2-93" fmla="*/ 392965 w 392965"/>
                <a:gd name="connsiteY2-94" fmla="*/ 1148133 h 1148439"/>
                <a:gd name="connsiteX3-95" fmla="*/ 0 w 392965"/>
                <a:gd name="connsiteY3-96" fmla="*/ 1148439 h 1148439"/>
              </a:gdLst>
              <a:ahLst/>
              <a:cxnLst>
                <a:cxn ang="0">
                  <a:pos x="connsiteX0-1" y="connsiteY0-2"/>
                </a:cxn>
                <a:cxn ang="0">
                  <a:pos x="connsiteX1-3" y="connsiteY1-4"/>
                </a:cxn>
                <a:cxn ang="0">
                  <a:pos x="connsiteX2-5" y="connsiteY2-6"/>
                </a:cxn>
                <a:cxn ang="0">
                  <a:pos x="connsiteX3-7" y="connsiteY3-8"/>
                </a:cxn>
              </a:cxnLst>
              <a:rect l="l" t="t" r="r" b="b"/>
              <a:pathLst>
                <a:path w="392965" h="1148439">
                  <a:moveTo>
                    <a:pt x="0" y="1148439"/>
                  </a:moveTo>
                  <a:lnTo>
                    <a:pt x="148430" y="0"/>
                  </a:lnTo>
                  <a:lnTo>
                    <a:pt x="392965" y="1148133"/>
                  </a:lnTo>
                  <a:lnTo>
                    <a:pt x="0" y="1148439"/>
                  </a:lnTo>
                  <a:close/>
                </a:path>
              </a:pathLst>
            </a:custGeom>
            <a:gradFill>
              <a:gsLst>
                <a:gs pos="50000">
                  <a:schemeClr val="accent4">
                    <a:lumMod val="10000"/>
                  </a:schemeClr>
                </a:gs>
                <a:gs pos="0">
                  <a:schemeClr val="accent4"/>
                </a:gs>
                <a:gs pos="100000">
                  <a:schemeClr val="accent4">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29" name="Group 12"/>
          <p:cNvGrpSpPr/>
          <p:nvPr/>
        </p:nvGrpSpPr>
        <p:grpSpPr>
          <a:xfrm flipH="1">
            <a:off x="3983038" y="2200275"/>
            <a:ext cx="1979612" cy="1811338"/>
            <a:chOff x="4678493" y="1987706"/>
            <a:chExt cx="2712942" cy="1811627"/>
          </a:xfrm>
        </p:grpSpPr>
        <p:sp>
          <p:nvSpPr>
            <p:cNvPr id="14" name="Right Arrow 61"/>
            <p:cNvSpPr/>
            <p:nvPr/>
          </p:nvSpPr>
          <p:spPr>
            <a:xfrm>
              <a:off x="5868532" y="1987706"/>
              <a:ext cx="1522903" cy="75418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5" name="Isosceles Triangle 29"/>
            <p:cNvSpPr/>
            <p:nvPr/>
          </p:nvSpPr>
          <p:spPr>
            <a:xfrm rot="16200000">
              <a:off x="4465434" y="2389709"/>
              <a:ext cx="1622684" cy="119656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318642 w 1711607"/>
                <a:gd name="connsiteY0-82" fmla="*/ 1196064 h 1196064"/>
                <a:gd name="connsiteX1-83" fmla="*/ 0 w 1711607"/>
                <a:gd name="connsiteY1-84" fmla="*/ 0 h 1196064"/>
                <a:gd name="connsiteX2-85" fmla="*/ 1711607 w 1711607"/>
                <a:gd name="connsiteY2-86" fmla="*/ 1195758 h 1196064"/>
                <a:gd name="connsiteX3-87" fmla="*/ 1318642 w 1711607"/>
                <a:gd name="connsiteY3-88" fmla="*/ 1196064 h 1196064"/>
              </a:gdLst>
              <a:ahLst/>
              <a:cxnLst>
                <a:cxn ang="0">
                  <a:pos x="connsiteX0-1" y="connsiteY0-2"/>
                </a:cxn>
                <a:cxn ang="0">
                  <a:pos x="connsiteX1-3" y="connsiteY1-4"/>
                </a:cxn>
                <a:cxn ang="0">
                  <a:pos x="connsiteX2-5" y="connsiteY2-6"/>
                </a:cxn>
                <a:cxn ang="0">
                  <a:pos x="connsiteX3-7" y="connsiteY3-8"/>
                </a:cxn>
              </a:cxnLst>
              <a:rect l="l" t="t" r="r" b="b"/>
              <a:pathLst>
                <a:path w="1711607" h="1196064">
                  <a:moveTo>
                    <a:pt x="1318642" y="1196064"/>
                  </a:moveTo>
                  <a:lnTo>
                    <a:pt x="0" y="0"/>
                  </a:lnTo>
                  <a:lnTo>
                    <a:pt x="1711607" y="1195758"/>
                  </a:lnTo>
                  <a:lnTo>
                    <a:pt x="1318642" y="1196064"/>
                  </a:lnTo>
                  <a:close/>
                </a:path>
              </a:pathLst>
            </a:custGeom>
            <a:gradFill>
              <a:gsLst>
                <a:gs pos="0">
                  <a:schemeClr val="accent1"/>
                </a:gs>
                <a:gs pos="100000">
                  <a:schemeClr val="accent1">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32" name="Group 15"/>
          <p:cNvGrpSpPr/>
          <p:nvPr/>
        </p:nvGrpSpPr>
        <p:grpSpPr>
          <a:xfrm flipH="1" flipV="1">
            <a:off x="4027488" y="4054475"/>
            <a:ext cx="1908175" cy="2132013"/>
            <a:chOff x="4697542" y="1987706"/>
            <a:chExt cx="2693893" cy="1754475"/>
          </a:xfrm>
        </p:grpSpPr>
        <p:sp>
          <p:nvSpPr>
            <p:cNvPr id="17" name="Right Arrow 59"/>
            <p:cNvSpPr/>
            <p:nvPr/>
          </p:nvSpPr>
          <p:spPr>
            <a:xfrm>
              <a:off x="5869461" y="1987706"/>
              <a:ext cx="1521974" cy="75418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8" name="Isosceles Triangle 29"/>
            <p:cNvSpPr/>
            <p:nvPr/>
          </p:nvSpPr>
          <p:spPr>
            <a:xfrm rot="16200000">
              <a:off x="4502911" y="2371282"/>
              <a:ext cx="1565531" cy="117626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258349 w 1651314"/>
                <a:gd name="connsiteY0-82" fmla="*/ 1177015 h 1177015"/>
                <a:gd name="connsiteX1-83" fmla="*/ 0 w 1651314"/>
                <a:gd name="connsiteY1-84" fmla="*/ 0 h 1177015"/>
                <a:gd name="connsiteX2-85" fmla="*/ 1651314 w 1651314"/>
                <a:gd name="connsiteY2-86" fmla="*/ 1176709 h 1177015"/>
                <a:gd name="connsiteX3-87" fmla="*/ 1258349 w 1651314"/>
                <a:gd name="connsiteY3-88" fmla="*/ 1177015 h 1177015"/>
              </a:gdLst>
              <a:ahLst/>
              <a:cxnLst>
                <a:cxn ang="0">
                  <a:pos x="connsiteX0-1" y="connsiteY0-2"/>
                </a:cxn>
                <a:cxn ang="0">
                  <a:pos x="connsiteX1-3" y="connsiteY1-4"/>
                </a:cxn>
                <a:cxn ang="0">
                  <a:pos x="connsiteX2-5" y="connsiteY2-6"/>
                </a:cxn>
                <a:cxn ang="0">
                  <a:pos x="connsiteX3-7" y="connsiteY3-8"/>
                </a:cxn>
              </a:cxnLst>
              <a:rect l="l" t="t" r="r" b="b"/>
              <a:pathLst>
                <a:path w="1651314" h="1177015">
                  <a:moveTo>
                    <a:pt x="1258349" y="1177015"/>
                  </a:moveTo>
                  <a:lnTo>
                    <a:pt x="0" y="0"/>
                  </a:lnTo>
                  <a:lnTo>
                    <a:pt x="1651314" y="1176709"/>
                  </a:lnTo>
                  <a:lnTo>
                    <a:pt x="1258349" y="1177015"/>
                  </a:lnTo>
                  <a:close/>
                </a:path>
              </a:pathLst>
            </a:custGeom>
            <a:gradFill>
              <a:gsLst>
                <a:gs pos="0">
                  <a:schemeClr val="accent5"/>
                </a:gs>
                <a:gs pos="100000">
                  <a:schemeClr val="accent5">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35" name="Group 18"/>
          <p:cNvGrpSpPr/>
          <p:nvPr/>
        </p:nvGrpSpPr>
        <p:grpSpPr>
          <a:xfrm flipH="1">
            <a:off x="3983038" y="3663950"/>
            <a:ext cx="1946275" cy="752475"/>
            <a:chOff x="4726118" y="1987706"/>
            <a:chExt cx="2665317" cy="753796"/>
          </a:xfrm>
        </p:grpSpPr>
        <p:sp>
          <p:nvSpPr>
            <p:cNvPr id="20" name="Right Arrow 57"/>
            <p:cNvSpPr/>
            <p:nvPr/>
          </p:nvSpPr>
          <p:spPr>
            <a:xfrm>
              <a:off x="5869639" y="1987706"/>
              <a:ext cx="1521796" cy="75379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21" name="Isosceles Triangle 29"/>
            <p:cNvSpPr/>
            <p:nvPr/>
          </p:nvSpPr>
          <p:spPr>
            <a:xfrm rot="16200000">
              <a:off x="5113990"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0 w 392965"/>
                <a:gd name="connsiteY0-82" fmla="*/ 595989 h 595989"/>
                <a:gd name="connsiteX1-83" fmla="*/ 148430 w 392965"/>
                <a:gd name="connsiteY1-84" fmla="*/ 0 h 595989"/>
                <a:gd name="connsiteX2-85" fmla="*/ 392965 w 392965"/>
                <a:gd name="connsiteY2-86" fmla="*/ 595683 h 595989"/>
                <a:gd name="connsiteX3-87" fmla="*/ 0 w 392965"/>
                <a:gd name="connsiteY3-88" fmla="*/ 595989 h 595989"/>
                <a:gd name="connsiteX0-89" fmla="*/ 0 w 392965"/>
                <a:gd name="connsiteY0-90" fmla="*/ 1148439 h 1148439"/>
                <a:gd name="connsiteX1-91" fmla="*/ 148430 w 392965"/>
                <a:gd name="connsiteY1-92" fmla="*/ 0 h 1148439"/>
                <a:gd name="connsiteX2-93" fmla="*/ 392965 w 392965"/>
                <a:gd name="connsiteY2-94" fmla="*/ 1148133 h 1148439"/>
                <a:gd name="connsiteX3-95" fmla="*/ 0 w 392965"/>
                <a:gd name="connsiteY3-96" fmla="*/ 1148439 h 1148439"/>
              </a:gdLst>
              <a:ahLst/>
              <a:cxnLst>
                <a:cxn ang="0">
                  <a:pos x="connsiteX0-1" y="connsiteY0-2"/>
                </a:cxn>
                <a:cxn ang="0">
                  <a:pos x="connsiteX1-3" y="connsiteY1-4"/>
                </a:cxn>
                <a:cxn ang="0">
                  <a:pos x="connsiteX2-5" y="connsiteY2-6"/>
                </a:cxn>
                <a:cxn ang="0">
                  <a:pos x="connsiteX3-7" y="connsiteY3-8"/>
                </a:cxn>
              </a:cxnLst>
              <a:rect l="l" t="t" r="r" b="b"/>
              <a:pathLst>
                <a:path w="392965" h="1148439">
                  <a:moveTo>
                    <a:pt x="0" y="1148439"/>
                  </a:moveTo>
                  <a:lnTo>
                    <a:pt x="148430" y="0"/>
                  </a:lnTo>
                  <a:lnTo>
                    <a:pt x="392965" y="1148133"/>
                  </a:lnTo>
                  <a:lnTo>
                    <a:pt x="0" y="1148439"/>
                  </a:lnTo>
                  <a:close/>
                </a:path>
              </a:pathLst>
            </a:custGeom>
            <a:gradFill>
              <a:gsLst>
                <a:gs pos="0">
                  <a:schemeClr val="accent3"/>
                </a:gs>
                <a:gs pos="50000">
                  <a:schemeClr val="accent3">
                    <a:lumMod val="10000"/>
                  </a:schemeClr>
                </a:gs>
                <a:gs pos="100000">
                  <a:schemeClr val="accent5">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6" name="Rounded Rectangle 102"/>
          <p:cNvSpPr/>
          <p:nvPr/>
        </p:nvSpPr>
        <p:spPr>
          <a:xfrm rot="18900000">
            <a:off x="5591175" y="3535363"/>
            <a:ext cx="1009650" cy="1009650"/>
          </a:xfrm>
          <a:prstGeom prst="roundRect">
            <a:avLst>
              <a:gd name="adj" fmla="val 15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3" name="Left Arrow 1"/>
          <p:cNvSpPr>
            <a:spLocks noChangeAspect="1"/>
          </p:cNvSpPr>
          <p:nvPr/>
        </p:nvSpPr>
        <p:spPr>
          <a:xfrm>
            <a:off x="5765800" y="3697288"/>
            <a:ext cx="646113" cy="62865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6040" name="Rectangles 86039"/>
          <p:cNvSpPr/>
          <p:nvPr/>
        </p:nvSpPr>
        <p:spPr>
          <a:xfrm>
            <a:off x="301625" y="1782763"/>
            <a:ext cx="3489325" cy="1235075"/>
          </a:xfrm>
          <a:prstGeom prst="rect">
            <a:avLst/>
          </a:prstGeom>
          <a:noFill/>
          <a:ln w="9525">
            <a:noFill/>
          </a:ln>
        </p:spPr>
        <p:txBody>
          <a:bodyPr anchor="ctr" anchorCtr="0">
            <a:spAutoFit/>
          </a:bodyPr>
          <a:p>
            <a:r>
              <a:rPr lang="en-US" altLang="x-none" sz="2500" err="1">
                <a:solidFill>
                  <a:srgbClr val="0000CC"/>
                </a:solidFill>
                <a:latin typeface="Times New Roman" panose="02020603050405020304" charset="0"/>
                <a:cs typeface="Times New Roman" panose="02020603050405020304" charset="0"/>
              </a:rPr>
              <a:t>Tìm</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hiểu</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về</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truyền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thống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phong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tục</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tập</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quán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dân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tộc</a:t>
            </a:r>
            <a:r>
              <a:rPr sz="2500" dirty="0">
                <a:solidFill>
                  <a:srgbClr val="0000CC"/>
                </a:solidFill>
                <a:latin typeface="Times New Roman" panose="02020603050405020304" charset="0"/>
                <a:cs typeface="Times New Roman" panose="02020603050405020304" charset="0"/>
              </a:rPr>
              <a:t> </a:t>
            </a:r>
            <a:endParaRPr sz="2500" dirty="0">
              <a:solidFill>
                <a:srgbClr val="0000CC"/>
              </a:solidFill>
              <a:latin typeface="Times New Roman" panose="02020603050405020304" charset="0"/>
              <a:cs typeface="Times New Roman" panose="02020603050405020304" charset="0"/>
            </a:endParaRPr>
          </a:p>
        </p:txBody>
      </p:sp>
      <p:sp>
        <p:nvSpPr>
          <p:cNvPr id="86041" name="Rectangles 86040"/>
          <p:cNvSpPr/>
          <p:nvPr/>
        </p:nvSpPr>
        <p:spPr>
          <a:xfrm>
            <a:off x="206375" y="3463925"/>
            <a:ext cx="3486150" cy="1616075"/>
          </a:xfrm>
          <a:prstGeom prst="rect">
            <a:avLst/>
          </a:prstGeom>
          <a:noFill/>
          <a:ln w="9525">
            <a:noFill/>
          </a:ln>
        </p:spPr>
        <p:txBody>
          <a:bodyPr anchor="ctr" anchorCtr="0">
            <a:spAutoFit/>
          </a:bodyPr>
          <a:p>
            <a:r>
              <a:rPr lang="en-US" altLang="x-none" sz="2500" err="1">
                <a:latin typeface="Times New Roman" panose="02020603050405020304" charset="0"/>
                <a:cs typeface="Times New Roman" panose="02020603050405020304" charset="0"/>
              </a:rPr>
              <a:t>Có</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thái</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độ</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tôn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trọng</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quý</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giữ</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gìn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và</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phát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huy</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nghệ</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thuật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truyền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thống</a:t>
            </a:r>
            <a:r>
              <a:rPr sz="2500" dirty="0">
                <a:latin typeface="Times New Roman" panose="02020603050405020304" charset="0"/>
                <a:cs typeface="Times New Roman" panose="02020603050405020304" charset="0"/>
              </a:rPr>
              <a:t> </a:t>
            </a:r>
            <a:endParaRPr sz="2500" dirty="0">
              <a:latin typeface="Times New Roman" panose="02020603050405020304" charset="0"/>
              <a:cs typeface="Times New Roman" panose="02020603050405020304" charset="0"/>
            </a:endParaRPr>
          </a:p>
        </p:txBody>
      </p:sp>
      <p:sp>
        <p:nvSpPr>
          <p:cNvPr id="86042" name="Rectangles 86041"/>
          <p:cNvSpPr/>
          <p:nvPr/>
        </p:nvSpPr>
        <p:spPr>
          <a:xfrm>
            <a:off x="190500" y="5280025"/>
            <a:ext cx="2979738" cy="1235075"/>
          </a:xfrm>
          <a:prstGeom prst="rect">
            <a:avLst/>
          </a:prstGeom>
          <a:noFill/>
          <a:ln w="9525">
            <a:noFill/>
          </a:ln>
        </p:spPr>
        <p:txBody>
          <a:bodyPr anchor="ctr" anchorCtr="0">
            <a:spAutoFit/>
          </a:bodyPr>
          <a:p>
            <a:r>
              <a:rPr lang="en-US" altLang="x-none" sz="2500" err="1">
                <a:solidFill>
                  <a:srgbClr val="FF0000"/>
                </a:solidFill>
                <a:latin typeface="Times New Roman" panose="02020603050405020304" charset="0"/>
                <a:cs typeface="Times New Roman" panose="02020603050405020304" charset="0"/>
              </a:rPr>
              <a:t>Biết</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ơn</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những</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người</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có</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công</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với</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đất</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nước</a:t>
            </a:r>
            <a:r>
              <a:rPr sz="2500" dirty="0">
                <a:solidFill>
                  <a:srgbClr val="FF0000"/>
                </a:solidFill>
                <a:latin typeface="Times New Roman" panose="02020603050405020304" charset="0"/>
                <a:cs typeface="Times New Roman" panose="02020603050405020304" charset="0"/>
              </a:rPr>
              <a:t> </a:t>
            </a:r>
            <a:endParaRPr sz="2500" dirty="0">
              <a:solidFill>
                <a:srgbClr val="FF0000"/>
              </a:solidFill>
              <a:latin typeface="Times New Roman" panose="02020603050405020304" charset="0"/>
              <a:cs typeface="Times New Roman" panose="02020603050405020304" charset="0"/>
            </a:endParaRPr>
          </a:p>
        </p:txBody>
      </p:sp>
      <p:sp>
        <p:nvSpPr>
          <p:cNvPr id="86043" name="Rectangles 86042"/>
          <p:cNvSpPr/>
          <p:nvPr/>
        </p:nvSpPr>
        <p:spPr>
          <a:xfrm>
            <a:off x="8556625" y="1912938"/>
            <a:ext cx="3416300" cy="1235075"/>
          </a:xfrm>
          <a:prstGeom prst="rect">
            <a:avLst/>
          </a:prstGeom>
          <a:noFill/>
          <a:ln w="9525">
            <a:noFill/>
          </a:ln>
        </p:spPr>
        <p:txBody>
          <a:bodyPr anchor="ctr" anchorCtr="0">
            <a:spAutoFit/>
          </a:bodyPr>
          <a:p>
            <a:r>
              <a:rPr lang="en-US" altLang="x-none" sz="2500" err="1">
                <a:solidFill>
                  <a:srgbClr val="0000CC"/>
                </a:solidFill>
                <a:latin typeface="Times New Roman" panose="02020603050405020304" charset="0"/>
                <a:cs typeface="Times New Roman" panose="02020603050405020304" charset="0"/>
              </a:rPr>
              <a:t>Tham</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gia</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các</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hoạt</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động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đền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ơn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đáp</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nghĩa</a:t>
            </a:r>
            <a:r>
              <a:rPr sz="2500" dirty="0">
                <a:solidFill>
                  <a:srgbClr val="0000CC"/>
                </a:solidFill>
                <a:latin typeface="Times New Roman" panose="02020603050405020304" charset="0"/>
                <a:cs typeface="Times New Roman" panose="02020603050405020304" charset="0"/>
              </a:rPr>
              <a:t> </a:t>
            </a:r>
            <a:endParaRPr sz="2500" dirty="0">
              <a:solidFill>
                <a:srgbClr val="0000CC"/>
              </a:solidFill>
              <a:latin typeface="Times New Roman" panose="02020603050405020304" charset="0"/>
              <a:cs typeface="Times New Roman" panose="02020603050405020304" charset="0"/>
            </a:endParaRPr>
          </a:p>
        </p:txBody>
      </p:sp>
      <p:sp>
        <p:nvSpPr>
          <p:cNvPr id="86044" name="Rectangles 86043"/>
          <p:cNvSpPr/>
          <p:nvPr/>
        </p:nvSpPr>
        <p:spPr>
          <a:xfrm>
            <a:off x="8524875" y="3554413"/>
            <a:ext cx="3160713" cy="1235075"/>
          </a:xfrm>
          <a:prstGeom prst="rect">
            <a:avLst/>
          </a:prstGeom>
          <a:noFill/>
          <a:ln w="9525">
            <a:noFill/>
          </a:ln>
        </p:spPr>
        <p:txBody>
          <a:bodyPr anchor="ctr" anchorCtr="0">
            <a:spAutoFit/>
          </a:bodyPr>
          <a:p>
            <a:r>
              <a:rPr lang="en-US" altLang="x-none" sz="2500" err="1">
                <a:latin typeface="Times New Roman" panose="02020603050405020304" charset="0"/>
                <a:cs typeface="Times New Roman" panose="02020603050405020304" charset="0"/>
              </a:rPr>
              <a:t>Tham</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gia</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các</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sinh</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hoạt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văn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hóa</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dân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tộc</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dân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gian</a:t>
            </a:r>
            <a:r>
              <a:rPr sz="2500" dirty="0">
                <a:latin typeface="Times New Roman" panose="02020603050405020304" charset="0"/>
                <a:cs typeface="Times New Roman" panose="02020603050405020304" charset="0"/>
              </a:rPr>
              <a:t> </a:t>
            </a:r>
            <a:endParaRPr sz="2500" dirty="0">
              <a:latin typeface="Times New Roman" panose="02020603050405020304" charset="0"/>
              <a:cs typeface="Times New Roman" panose="02020603050405020304" charset="0"/>
            </a:endParaRPr>
          </a:p>
        </p:txBody>
      </p:sp>
      <p:sp>
        <p:nvSpPr>
          <p:cNvPr id="86045" name="Rectangles 86044"/>
          <p:cNvSpPr/>
          <p:nvPr/>
        </p:nvSpPr>
        <p:spPr>
          <a:xfrm>
            <a:off x="8504238" y="5334000"/>
            <a:ext cx="3409950" cy="1096963"/>
          </a:xfrm>
          <a:prstGeom prst="rect">
            <a:avLst/>
          </a:prstGeom>
          <a:noFill/>
          <a:ln w="9525">
            <a:noFill/>
          </a:ln>
        </p:spPr>
        <p:txBody>
          <a:bodyPr anchor="ctr" anchorCtr="0">
            <a:spAutoFit/>
          </a:bodyPr>
          <a:p>
            <a:r>
              <a:rPr lang="en-US" altLang="x-none" sz="2200" err="1">
                <a:latin typeface="Times New Roman" panose="02020603050405020304" charset="0"/>
                <a:cs typeface="Times New Roman" panose="02020603050405020304" charset="0"/>
              </a:rPr>
              <a:t>Phê</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phán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những</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hành</a:t>
            </a:r>
            <a:r>
              <a:rPr lang="en-US" altLang="x-none" sz="2200">
                <a:latin typeface="Times New Roman" panose="02020603050405020304" charset="0"/>
                <a:cs typeface="Times New Roman" panose="02020603050405020304" charset="0"/>
              </a:rPr>
              <a:t> vi, </a:t>
            </a:r>
            <a:r>
              <a:rPr lang="en-US" altLang="x-none" sz="2200" err="1">
                <a:latin typeface="Times New Roman" panose="02020603050405020304" charset="0"/>
                <a:cs typeface="Times New Roman" panose="02020603050405020304" charset="0"/>
              </a:rPr>
              <a:t>việc</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làm</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gây</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tổn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hại</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đến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truyền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thống</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dân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tộ</a:t>
            </a:r>
            <a:r>
              <a:rPr sz="2200" dirty="0">
                <a:latin typeface="Times New Roman" panose="02020603050405020304" charset="0"/>
                <a:cs typeface="Times New Roman" panose="02020603050405020304" charset="0"/>
              </a:rPr>
              <a:t> </a:t>
            </a:r>
            <a:endParaRPr sz="22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8">
                                            <p:txEl>
                                              <p:charRg st="0" end="91"/>
                                            </p:txEl>
                                          </p:spTgt>
                                        </p:tgtEl>
                                        <p:attrNameLst>
                                          <p:attrName>style.visibility</p:attrName>
                                        </p:attrNameLst>
                                      </p:cBhvr>
                                      <p:to>
                                        <p:strVal val="visible"/>
                                      </p:to>
                                    </p:set>
                                    <p:animEffect transition="in" filter="blinds(horizontal)">
                                      <p:cBhvr>
                                        <p:cTn id="7" dur="500"/>
                                        <p:tgtEl>
                                          <p:spTgt spid="86018">
                                            <p:txEl>
                                              <p:charRg st="0" end="9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par>
                                <p:cTn id="16" presetID="3" presetClass="entr" presetSubtype="1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6040"/>
                                        </p:tgtEl>
                                        <p:attrNameLst>
                                          <p:attrName>style.visibility</p:attrName>
                                        </p:attrNameLst>
                                      </p:cBhvr>
                                      <p:to>
                                        <p:strVal val="visible"/>
                                      </p:to>
                                    </p:set>
                                    <p:animEffect transition="in" filter="blinds(horizontal)">
                                      <p:cBhvr>
                                        <p:cTn id="26" dur="500"/>
                                        <p:tgtEl>
                                          <p:spTgt spid="8604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6020"/>
                                        </p:tgtEl>
                                        <p:attrNameLst>
                                          <p:attrName>style.visibility</p:attrName>
                                        </p:attrNameLst>
                                      </p:cBhvr>
                                      <p:to>
                                        <p:strVal val="visible"/>
                                      </p:to>
                                    </p:set>
                                    <p:animEffect transition="in" filter="blinds(horizontal)">
                                      <p:cBhvr>
                                        <p:cTn id="31" dur="500"/>
                                        <p:tgtEl>
                                          <p:spTgt spid="860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6043"/>
                                        </p:tgtEl>
                                        <p:attrNameLst>
                                          <p:attrName>style.visibility</p:attrName>
                                        </p:attrNameLst>
                                      </p:cBhvr>
                                      <p:to>
                                        <p:strVal val="visible"/>
                                      </p:to>
                                    </p:set>
                                    <p:animEffect transition="in" filter="blinds(horizontal)">
                                      <p:cBhvr>
                                        <p:cTn id="34" dur="500"/>
                                        <p:tgtEl>
                                          <p:spTgt spid="8604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6035"/>
                                        </p:tgtEl>
                                        <p:attrNameLst>
                                          <p:attrName>style.visibility</p:attrName>
                                        </p:attrNameLst>
                                      </p:cBhvr>
                                      <p:to>
                                        <p:strVal val="visible"/>
                                      </p:to>
                                    </p:set>
                                    <p:animEffect transition="in" filter="blinds(horizontal)">
                                      <p:cBhvr>
                                        <p:cTn id="39" dur="500"/>
                                        <p:tgtEl>
                                          <p:spTgt spid="8603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6041"/>
                                        </p:tgtEl>
                                        <p:attrNameLst>
                                          <p:attrName>style.visibility</p:attrName>
                                        </p:attrNameLst>
                                      </p:cBhvr>
                                      <p:to>
                                        <p:strVal val="visible"/>
                                      </p:to>
                                    </p:set>
                                    <p:animEffect transition="in" filter="blinds(horizontal)">
                                      <p:cBhvr>
                                        <p:cTn id="42" dur="500"/>
                                        <p:tgtEl>
                                          <p:spTgt spid="860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6026"/>
                                        </p:tgtEl>
                                        <p:attrNameLst>
                                          <p:attrName>style.visibility</p:attrName>
                                        </p:attrNameLst>
                                      </p:cBhvr>
                                      <p:to>
                                        <p:strVal val="visible"/>
                                      </p:to>
                                    </p:set>
                                    <p:animEffect transition="in" filter="blinds(horizontal)">
                                      <p:cBhvr>
                                        <p:cTn id="47" dur="500"/>
                                        <p:tgtEl>
                                          <p:spTgt spid="860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6044"/>
                                        </p:tgtEl>
                                        <p:attrNameLst>
                                          <p:attrName>style.visibility</p:attrName>
                                        </p:attrNameLst>
                                      </p:cBhvr>
                                      <p:to>
                                        <p:strVal val="visible"/>
                                      </p:to>
                                    </p:set>
                                    <p:animEffect transition="in" filter="blinds(horizontal)">
                                      <p:cBhvr>
                                        <p:cTn id="50" dur="500"/>
                                        <p:tgtEl>
                                          <p:spTgt spid="8604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86032"/>
                                        </p:tgtEl>
                                        <p:attrNameLst>
                                          <p:attrName>style.visibility</p:attrName>
                                        </p:attrNameLst>
                                      </p:cBhvr>
                                      <p:to>
                                        <p:strVal val="visible"/>
                                      </p:to>
                                    </p:set>
                                    <p:animEffect transition="in" filter="blinds(horizontal)">
                                      <p:cBhvr>
                                        <p:cTn id="55" dur="500"/>
                                        <p:tgtEl>
                                          <p:spTgt spid="8603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6042"/>
                                        </p:tgtEl>
                                        <p:attrNameLst>
                                          <p:attrName>style.visibility</p:attrName>
                                        </p:attrNameLst>
                                      </p:cBhvr>
                                      <p:to>
                                        <p:strVal val="visible"/>
                                      </p:to>
                                    </p:set>
                                    <p:animEffect transition="in" filter="blinds(horizontal)">
                                      <p:cBhvr>
                                        <p:cTn id="58" dur="500"/>
                                        <p:tgtEl>
                                          <p:spTgt spid="8604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86023"/>
                                        </p:tgtEl>
                                        <p:attrNameLst>
                                          <p:attrName>style.visibility</p:attrName>
                                        </p:attrNameLst>
                                      </p:cBhvr>
                                      <p:to>
                                        <p:strVal val="visible"/>
                                      </p:to>
                                    </p:set>
                                    <p:animEffect transition="in" filter="blinds(horizontal)">
                                      <p:cBhvr>
                                        <p:cTn id="63" dur="500"/>
                                        <p:tgtEl>
                                          <p:spTgt spid="8602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6045"/>
                                        </p:tgtEl>
                                        <p:attrNameLst>
                                          <p:attrName>style.visibility</p:attrName>
                                        </p:attrNameLst>
                                      </p:cBhvr>
                                      <p:to>
                                        <p:strVal val="visible"/>
                                      </p:to>
                                    </p:set>
                                    <p:animEffect transition="in" filter="blinds(horizontal)">
                                      <p:cBhvr>
                                        <p:cTn id="66" dur="500"/>
                                        <p:tgtEl>
                                          <p:spTgt spid="86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3" grpId="0" animBg="1"/>
      <p:bldP spid="46" grpId="0" animBg="1"/>
      <p:bldP spid="86040" grpId="0"/>
      <p:bldP spid="86041" grpId="0"/>
      <p:bldP spid="86042" grpId="0"/>
      <p:bldP spid="86043" grpId="0"/>
      <p:bldP spid="86044" grpId="0"/>
      <p:bldP spid="860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MỞ ĐẦU</a:t>
            </a:r>
            <a:endParaRPr lang="en-US" altLang="x-none" sz="3000" b="1"/>
          </a:p>
        </p:txBody>
      </p:sp>
      <p:sp>
        <p:nvSpPr>
          <p:cNvPr id="14" name="Bent-Up Arrow 13"/>
          <p:cNvSpPr/>
          <p:nvPr/>
        </p:nvSpPr>
        <p:spPr>
          <a:xfrm rot="5400000">
            <a:off x="4393406" y="534194"/>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4" name="Rectangles 26633"/>
          <p:cNvSpPr/>
          <p:nvPr/>
        </p:nvSpPr>
        <p:spPr>
          <a:xfrm>
            <a:off x="5649913" y="257810"/>
            <a:ext cx="6030912" cy="190690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sz="3500" dirty="0">
                <a:latin typeface="Times New Roman" panose="02020603050405020304" charset="0"/>
                <a:cs typeface="Times New Roman" panose="02020603050405020304" charset="0"/>
              </a:rPr>
              <a:t>Các em hãy lắng nghe bài hát sau</a:t>
            </a:r>
            <a:endParaRPr sz="3500" dirty="0">
              <a:latin typeface="Times New Roman" panose="02020603050405020304" charset="0"/>
              <a:cs typeface="Times New Roman" panose="02020603050405020304" charset="0"/>
            </a:endParaRPr>
          </a:p>
          <a:p>
            <a:pPr algn="justLow"/>
            <a:r>
              <a:rPr sz="2400" dirty="0">
                <a:latin typeface="Times New Roman" panose="02020603050405020304" charset="0"/>
                <a:cs typeface="Times New Roman" panose="02020603050405020304" charset="0"/>
              </a:rPr>
              <a:t>(Thày cô vào Yotobe tải bài đất nước trọn niềm vui)</a:t>
            </a:r>
            <a:endParaRPr sz="2400" dirty="0">
              <a:latin typeface="Times New Roman" panose="02020603050405020304" charset="0"/>
              <a:cs typeface="Times New Roman" panose="02020603050405020304" charset="0"/>
            </a:endParaRPr>
          </a:p>
        </p:txBody>
      </p:sp>
      <p:sp>
        <p:nvSpPr>
          <p:cNvPr id="2" name="Bent-Up Arrow 13"/>
          <p:cNvSpPr/>
          <p:nvPr/>
        </p:nvSpPr>
        <p:spPr>
          <a:xfrm rot="5400000">
            <a:off x="704056" y="3083719"/>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7" name="Rectangles 26636"/>
          <p:cNvSpPr/>
          <p:nvPr/>
        </p:nvSpPr>
        <p:spPr>
          <a:xfrm>
            <a:off x="2035175" y="3128963"/>
            <a:ext cx="9480550" cy="1158875"/>
          </a:xfrm>
          <a:prstGeom prst="rect">
            <a:avLst/>
          </a:prstGeom>
          <a:noFill/>
          <a:ln w="9525">
            <a:noFill/>
          </a:ln>
        </p:spPr>
        <p:txBody>
          <a:bodyPr anchor="ctr" anchorCtr="0">
            <a:spAutoFit/>
          </a:bodyPr>
          <a:p>
            <a:pPr algn="justLow"/>
            <a:r>
              <a:rPr sz="3500" dirty="0">
                <a:solidFill>
                  <a:srgbClr val="0000CC"/>
                </a:solidFill>
                <a:latin typeface="Times New Roman" panose="02020603050405020304" charset="0"/>
                <a:cs typeface="Times New Roman" panose="02020603050405020304" charset="0"/>
              </a:rPr>
              <a:t>Em hãy cho biết lời bài hát thể hiện truyền thống nào của dân tộc Việt Nam. </a:t>
            </a:r>
            <a:endParaRPr sz="3500" dirty="0">
              <a:solidFill>
                <a:srgbClr val="0000CC"/>
              </a:solidFill>
              <a:latin typeface="Times New Roman" panose="02020603050405020304" charset="0"/>
              <a:cs typeface="Times New Roman" panose="02020603050405020304" charset="0"/>
            </a:endParaRPr>
          </a:p>
        </p:txBody>
      </p:sp>
      <p:sp>
        <p:nvSpPr>
          <p:cNvPr id="3"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latin typeface="Times New Roman" panose="02020603050405020304" charset="0"/>
                <a:cs typeface="Times New Roman" panose="02020603050405020304" charset="0"/>
              </a:rPr>
              <a:t>MỞ ĐẦU</a:t>
            </a:r>
            <a:endParaRPr lang="en-US" altLang="x-none" sz="3000" b="1">
              <a:latin typeface="Times New Roman" panose="02020603050405020304" charset="0"/>
              <a:cs typeface="Times New Roman" panose="02020603050405020304" charset="0"/>
            </a:endParaRPr>
          </a:p>
        </p:txBody>
      </p:sp>
      <p:sp>
        <p:nvSpPr>
          <p:cNvPr id="26639" name="Rectangles 26638"/>
          <p:cNvSpPr/>
          <p:nvPr/>
        </p:nvSpPr>
        <p:spPr>
          <a:xfrm>
            <a:off x="774700" y="4876800"/>
            <a:ext cx="11039475" cy="1463675"/>
          </a:xfrm>
          <a:prstGeom prst="rect">
            <a:avLst/>
          </a:prstGeom>
          <a:solidFill>
            <a:srgbClr val="FFCC99"/>
          </a:solidFill>
          <a:ln w="9525">
            <a:noFill/>
          </a:ln>
        </p:spPr>
        <p:txBody>
          <a:bodyPr anchor="ctr" anchorCtr="0">
            <a:spAutoFit/>
          </a:bodyPr>
          <a:p>
            <a:r>
              <a:rPr sz="3000" dirty="0">
                <a:latin typeface="Times New Roman" panose="02020603050405020304" charset="0"/>
                <a:cs typeface="Times New Roman" panose="02020603050405020304" charset="0"/>
              </a:rPr>
              <a:t>Lời bài hát Đất nước trọn niềm vui thể hiện truyền thống: yêu nước, đoàn kết đấu tranh chống giặc ngoại xâm của dân tộc Việt Nam</a:t>
            </a:r>
            <a:endParaRPr sz="3000" dirty="0">
              <a:latin typeface="Times New Roman" panose="02020603050405020304" charset="0"/>
              <a:cs typeface="Times New Roman" panose="0202060305040502030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34"/>
                                        </p:tgtEl>
                                        <p:attrNameLst>
                                          <p:attrName>style.visibility</p:attrName>
                                        </p:attrNameLst>
                                      </p:cBhvr>
                                      <p:to>
                                        <p:strVal val="visible"/>
                                      </p:to>
                                    </p:set>
                                    <p:animEffect transition="in" filter="blinds(horizontal)">
                                      <p:cBhvr>
                                        <p:cTn id="18" dur="500"/>
                                        <p:tgtEl>
                                          <p:spTgt spid="2663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637"/>
                                        </p:tgtEl>
                                        <p:attrNameLst>
                                          <p:attrName>style.visibility</p:attrName>
                                        </p:attrNameLst>
                                      </p:cBhvr>
                                      <p:to>
                                        <p:strVal val="visible"/>
                                      </p:to>
                                    </p:set>
                                    <p:animEffect transition="in" filter="blinds(horizontal)">
                                      <p:cBhvr>
                                        <p:cTn id="26" dur="500"/>
                                        <p:tgtEl>
                                          <p:spTgt spid="266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639"/>
                                        </p:tgtEl>
                                        <p:attrNameLst>
                                          <p:attrName>style.visibility</p:attrName>
                                        </p:attrNameLst>
                                      </p:cBhvr>
                                      <p:to>
                                        <p:strVal val="visible"/>
                                      </p:to>
                                    </p:set>
                                    <p:animEffect transition="in" filter="blinds(horizontal)">
                                      <p:cBhvr>
                                        <p:cTn id="31"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634" grpId="0" bldLvl="0" animBg="1"/>
      <p:bldP spid="26637" grpId="0"/>
      <p:bldP spid="3" grpId="0" animBg="1"/>
      <p:bldP spid="266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71681" descr="hinh-anh-thi-truong-canh-tranh-hoan-hao-1"/>
          <p:cNvPicPr>
            <a:picLocks noChangeAspect="1"/>
          </p:cNvPicPr>
          <p:nvPr/>
        </p:nvPicPr>
        <p:blipFill>
          <a:blip r:embed="rId1"/>
          <a:stretch>
            <a:fillRect/>
          </a:stretch>
        </p:blipFill>
        <p:spPr>
          <a:xfrm>
            <a:off x="0" y="0"/>
            <a:ext cx="12192000" cy="6837363"/>
          </a:xfrm>
          <a:prstGeom prst="rect">
            <a:avLst/>
          </a:prstGeom>
          <a:noFill/>
          <a:ln w="9525">
            <a:noFill/>
          </a:ln>
        </p:spPr>
      </p:pic>
      <p:sp>
        <p:nvSpPr>
          <p:cNvPr id="71684" name="Rectangles 71683"/>
          <p:cNvSpPr/>
          <p:nvPr/>
        </p:nvSpPr>
        <p:spPr>
          <a:xfrm>
            <a:off x="4152900" y="5483225"/>
            <a:ext cx="3469005" cy="783590"/>
          </a:xfrm>
          <a:prstGeom prst="rect">
            <a:avLst/>
          </a:prstGeom>
          <a:noFill/>
          <a:ln w="9525">
            <a:noFill/>
          </a:ln>
        </p:spPr>
        <p:txBody>
          <a:bodyPr wrap="none" anchor="t" anchorCtr="0">
            <a:spAutoFit/>
          </a:bodyPr>
          <a:p>
            <a:r>
              <a:rPr lang="en-US" altLang="x-none" sz="4500" b="1">
                <a:solidFill>
                  <a:schemeClr val="bg1"/>
                </a:solidFill>
                <a:latin typeface="Times New Roman" panose="02020603050405020304" charset="0"/>
                <a:cs typeface="Times New Roman" panose="02020603050405020304" charset="0"/>
              </a:rPr>
              <a:t>LUYỆN </a:t>
            </a:r>
            <a:r>
              <a:rPr lang="en-US" altLang="x-none" sz="4500" b="1">
                <a:solidFill>
                  <a:schemeClr val="bg1"/>
                </a:solidFill>
              </a:rPr>
              <a:t>TẬP</a:t>
            </a:r>
            <a:endParaRPr lang="en-US" altLang="x-none" sz="4500" b="1">
              <a:solidFill>
                <a:schemeClr val="bg1"/>
              </a:solidFill>
            </a:endParaRPr>
          </a:p>
        </p:txBody>
      </p:sp>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3326" name="Table 53325"/>
          <p:cNvGraphicFramePr/>
          <p:nvPr/>
        </p:nvGraphicFramePr>
        <p:xfrm>
          <a:off x="269875" y="933450"/>
          <a:ext cx="11726863" cy="5462588"/>
        </p:xfrm>
        <a:graphic>
          <a:graphicData uri="http://schemas.openxmlformats.org/drawingml/2006/table">
            <a:tbl>
              <a:tblPr/>
              <a:tblGrid>
                <a:gridCol w="4403725"/>
                <a:gridCol w="7323138"/>
              </a:tblGrid>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a. Truyền thống dân tộc l</a:t>
                      </a:r>
                      <a:r>
                        <a:rPr sz="2200" dirty="0">
                          <a:solidFill>
                            <a:srgbClr val="333333"/>
                          </a:solidFill>
                          <a:latin typeface="Times New Roman" panose="02020603050405020304" charset="0"/>
                          <a:ea typeface="Times New Roman" panose="02020603050405020304" charset="0"/>
                          <a:cs typeface="Times New Roman" panose="02020603050405020304" charset="0"/>
                        </a:rPr>
                        <a:t>à</a:t>
                      </a:r>
                      <a:r>
                        <a:rPr sz="2200" dirty="0">
                          <a:solidFill>
                            <a:srgbClr val="333333"/>
                          </a:solidFill>
                          <a:latin typeface="Times New Roman" panose="02020603050405020304" charset="0"/>
                          <a:cs typeface="Times New Roman" panose="02020603050405020304" charset="0"/>
                        </a:rPr>
                        <a:t> những giá trị tốt đẹp, quý giá của đất nước.</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truyền thống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những giá trị vật chất v</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tinh thần (tư tưởng, tính cách, lối sống, cách ứng xử tốt đẹp, ...) hình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trong quá trình lịch sử lâu d</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i của dân tộc, được truyền từ thế hệ n</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y sang thế hệ khác.</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13668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b. Trong thời đại mở cửa, hội nhập quốc tế, truyền thống dân tộc không còn quan trọng nữa</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Không 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các truyền thống tốt đẹp của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nền tảng để xây dựng đất nước phát triển vững mạnh,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sức mạnh v</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bản sắc riêng của Việt Nam trong quá trình hội nhập quốc tế.</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c.Nhờ có truyền thống, mỗi dân tộc mới có được bản sắc riêng.</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các truyền thống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một trong những yếu tố giúp định hình nên bản sắc văn hóa dân tộc.</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r>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d. Dân tộc Việt Nam có nhiều truyền thống tốt đẹp, đáng tự h</a:t>
                      </a:r>
                      <a:r>
                        <a:rPr sz="2200" dirty="0">
                          <a:solidFill>
                            <a:srgbClr val="333333"/>
                          </a:solidFill>
                          <a:latin typeface="Times New Roman" panose="02020603050405020304" charset="0"/>
                          <a:ea typeface="Times New Roman" panose="02020603050405020304" charset="0"/>
                          <a:cs typeface="Times New Roman" panose="02020603050405020304" charset="0"/>
                        </a:rPr>
                        <a:t>à</a:t>
                      </a:r>
                      <a:r>
                        <a:rPr sz="2200" dirty="0">
                          <a:solidFill>
                            <a:srgbClr val="333333"/>
                          </a:solidFill>
                          <a:latin typeface="Times New Roman" panose="02020603050405020304" charset="0"/>
                          <a:cs typeface="Times New Roman" panose="02020603050405020304" charset="0"/>
                        </a:rPr>
                        <a:t>o với bạn bè quốc tế.</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dân tộc Việt Nam có nhiều truyền thống đáng tự 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o như: yêu nước, kiên cường đấu tranh chống ngoại xâm; đo</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 kết; nhân nghĩa, yêu thương con người; cần cù lao động; hiếu học, tôn sư trọng đạo, hiếu thảo; uống nước nhớ nguồn,...</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r>
            </a:tbl>
          </a:graphicData>
        </a:graphic>
      </p:graphicFrame>
      <p:sp>
        <p:nvSpPr>
          <p:cNvPr id="53314" name="Rectangles 53313"/>
          <p:cNvSpPr/>
          <p:nvPr/>
        </p:nvSpPr>
        <p:spPr>
          <a:xfrm>
            <a:off x="322263" y="262255"/>
            <a:ext cx="11549062" cy="475615"/>
          </a:xfrm>
          <a:prstGeom prst="rect">
            <a:avLst/>
          </a:prstGeom>
          <a:noFill/>
          <a:ln w="9525">
            <a:noFill/>
          </a:ln>
        </p:spPr>
        <p:txBody>
          <a:bodyPr anchor="ctr" anchorCtr="0">
            <a:spAutoFit/>
          </a:bodyPr>
          <a:p>
            <a:pPr algn="justLow"/>
            <a:r>
              <a:rPr sz="2500" b="1" dirty="0">
                <a:solidFill>
                  <a:srgbClr val="FF0000"/>
                </a:solidFill>
                <a:latin typeface="Times New Roman" panose="02020603050405020304" charset="0"/>
                <a:cs typeface="Times New Roman" panose="02020603050405020304" charset="0"/>
              </a:rPr>
              <a:t>Bài tập 1: Em tán thành quan điểm nào dưới đây? Vì sao? </a:t>
            </a:r>
            <a:endParaRPr sz="2500" b="1" dirty="0">
              <a:solidFill>
                <a:srgbClr val="FF0000"/>
              </a:solidFill>
              <a:latin typeface="Times New Roman" panose="02020603050405020304" charset="0"/>
              <a:cs typeface="Times New Roman" panose="02020603050405020304" charset="0"/>
            </a:endParaRPr>
          </a:p>
        </p:txBody>
      </p:sp>
      <p:sp>
        <p:nvSpPr>
          <p:cNvPr id="53327" name="Rectangle 9"/>
          <p:cNvSpPr/>
          <p:nvPr/>
        </p:nvSpPr>
        <p:spPr>
          <a:xfrm>
            <a:off x="4697413" y="1019175"/>
            <a:ext cx="7281862" cy="1250950"/>
          </a:xfrm>
          <a:prstGeom prst="rect">
            <a:avLst/>
          </a:prstGeom>
          <a:solidFill>
            <a:srgbClr val="FFFF99"/>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28" name="Rectangle 9"/>
          <p:cNvSpPr/>
          <p:nvPr/>
        </p:nvSpPr>
        <p:spPr>
          <a:xfrm>
            <a:off x="4695825" y="2352675"/>
            <a:ext cx="7281863" cy="1250950"/>
          </a:xfrm>
          <a:prstGeom prst="rect">
            <a:avLst/>
          </a:prstGeom>
          <a:solidFill>
            <a:srgbClr val="CCFF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29" name="Rectangle 9"/>
          <p:cNvSpPr/>
          <p:nvPr/>
        </p:nvSpPr>
        <p:spPr>
          <a:xfrm>
            <a:off x="4694238" y="3686175"/>
            <a:ext cx="7281862" cy="1250950"/>
          </a:xfrm>
          <a:prstGeom prst="rect">
            <a:avLst/>
          </a:prstGeom>
          <a:solidFill>
            <a:srgbClr val="FFCC99"/>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30" name="Rectangle 9"/>
          <p:cNvSpPr/>
          <p:nvPr/>
        </p:nvSpPr>
        <p:spPr>
          <a:xfrm>
            <a:off x="4692650" y="5076825"/>
            <a:ext cx="7281863" cy="1250950"/>
          </a:xfrm>
          <a:prstGeom prst="rect">
            <a:avLst/>
          </a:prstGeom>
          <a:solidFill>
            <a:srgbClr val="FF99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3327"/>
                                        </p:tgtEl>
                                      </p:cBhvr>
                                    </p:animEffect>
                                    <p:set>
                                      <p:cBhvr>
                                        <p:cTn id="7" dur="1" fill="hold">
                                          <p:stCondLst>
                                            <p:cond delay="499"/>
                                          </p:stCondLst>
                                        </p:cTn>
                                        <p:tgtEl>
                                          <p:spTgt spid="533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3328"/>
                                        </p:tgtEl>
                                      </p:cBhvr>
                                    </p:animEffect>
                                    <p:set>
                                      <p:cBhvr>
                                        <p:cTn id="12" dur="1" fill="hold">
                                          <p:stCondLst>
                                            <p:cond delay="499"/>
                                          </p:stCondLst>
                                        </p:cTn>
                                        <p:tgtEl>
                                          <p:spTgt spid="533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3329"/>
                                        </p:tgtEl>
                                      </p:cBhvr>
                                    </p:animEffect>
                                    <p:set>
                                      <p:cBhvr>
                                        <p:cTn id="17" dur="1" fill="hold">
                                          <p:stCondLst>
                                            <p:cond delay="499"/>
                                          </p:stCondLst>
                                        </p:cTn>
                                        <p:tgtEl>
                                          <p:spTgt spid="533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53330"/>
                                        </p:tgtEl>
                                      </p:cBhvr>
                                    </p:animEffect>
                                    <p:set>
                                      <p:cBhvr>
                                        <p:cTn id="22" dur="1" fill="hold">
                                          <p:stCondLst>
                                            <p:cond delay="499"/>
                                          </p:stCondLst>
                                        </p:cTn>
                                        <p:tgtEl>
                                          <p:spTgt spid="53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27" grpId="0" animBg="1"/>
      <p:bldP spid="53328" grpId="0" animBg="1"/>
      <p:bldP spid="53329" grpId="0" animBg="1"/>
      <p:bldP spid="533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s 52225"/>
          <p:cNvSpPr/>
          <p:nvPr/>
        </p:nvSpPr>
        <p:spPr>
          <a:xfrm>
            <a:off x="0" y="-3175"/>
            <a:ext cx="12192000" cy="860425"/>
          </a:xfrm>
          <a:prstGeom prst="rect">
            <a:avLst/>
          </a:prstGeom>
          <a:noFill/>
          <a:ln w="9525">
            <a:noFill/>
          </a:ln>
        </p:spPr>
        <p:txBody>
          <a:bodyPr anchor="ctr" anchorCtr="0">
            <a:spAutoFit/>
          </a:bodyPr>
          <a:p>
            <a:pPr algn="justLow"/>
            <a:r>
              <a:rPr sz="2500" b="1" dirty="0">
                <a:solidFill>
                  <a:srgbClr val="FF0000"/>
                </a:solidFill>
                <a:latin typeface="Times New Roman" panose="02020603050405020304" charset="0"/>
                <a:cs typeface="Times New Roman" panose="02020603050405020304" charset="0"/>
              </a:rPr>
              <a:t>Bài 2: Những thái độ, hành vi nào dưới đây thể hiện lòng tự hào về truyền thống dân tộc Việt Nam? </a:t>
            </a:r>
            <a:endParaRPr sz="2500" b="1" dirty="0">
              <a:solidFill>
                <a:srgbClr val="FF0000"/>
              </a:solidFill>
              <a:latin typeface="Times New Roman" panose="02020603050405020304" charset="0"/>
              <a:cs typeface="Times New Roman" panose="02020603050405020304" charset="0"/>
            </a:endParaRPr>
          </a:p>
        </p:txBody>
      </p:sp>
      <p:graphicFrame>
        <p:nvGraphicFramePr>
          <p:cNvPr id="52367" name="Table 52366"/>
          <p:cNvGraphicFramePr/>
          <p:nvPr/>
        </p:nvGraphicFramePr>
        <p:xfrm>
          <a:off x="355600" y="1143000"/>
          <a:ext cx="5240338" cy="5256213"/>
        </p:xfrm>
        <a:graphic>
          <a:graphicData uri="http://schemas.openxmlformats.org/drawingml/2006/table">
            <a:tbl>
              <a:tblPr/>
              <a:tblGrid>
                <a:gridCol w="5240338"/>
              </a:tblGrid>
              <a:tr h="14049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a. Tìm hiểu và giới thiệu với bạn bè quốc tế về nghệ thuật của dân tộc như: chèo, tuồng, hát xẩm, đờn ca tài tử,....</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5397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b. Kính trọng và biết ơn thầy, cô giáo</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111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c. Lấn chiếm, xâm phạm các khu di tích lịch sử, khu tưởng niệm các anh hùng liệt sĩ.</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795337">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d. Tích cực tham gia các lễ hội truyền thống của quê hương.</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r h="14049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e. Sáng tác các tác phẩm thơ ca, nhạc, họa,....ca ngợi những anh hùng dân tộc, ca ngợi vẻ đẹp của đất nước.</a:t>
                      </a:r>
                      <a:endParaRPr lang="en-US" dirty="0">
                        <a:solidFill>
                          <a:srgbClr val="333333"/>
                        </a:solidFill>
                        <a:latin typeface="Times New Roman" panose="02020603050405020304" charset="0"/>
                        <a:cs typeface="Times New Roman" panose="0202060305040502030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graphicFrame>
        <p:nvGraphicFramePr>
          <p:cNvPr id="52383" name="Table 52382"/>
          <p:cNvGraphicFramePr/>
          <p:nvPr/>
        </p:nvGraphicFramePr>
        <p:xfrm>
          <a:off x="7054850" y="1141413"/>
          <a:ext cx="4283075" cy="5097463"/>
        </p:xfrm>
        <a:graphic>
          <a:graphicData uri="http://schemas.openxmlformats.org/drawingml/2006/table">
            <a:tbl>
              <a:tblPr/>
              <a:tblGrid>
                <a:gridCol w="4283075"/>
              </a:tblGrid>
              <a:tr h="16367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a. Tìm hiểu và giới thiệu với bạn bè quốc tế về nghệ thuật của dân tộc như: chèo, tuồng, hát xẩm, đờn ca tài tử,....</a:t>
                      </a:r>
                      <a:endParaRPr lang="en-US" dirty="0">
                        <a:solidFill>
                          <a:srgbClr val="333333"/>
                        </a:solidFill>
                        <a:latin typeface="Arial" panose="020B0604020202020204"/>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747712">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b. Kính trọng và biết ơn thầy, cô giáo</a:t>
                      </a:r>
                      <a:endParaRPr lang="en-US" dirty="0">
                        <a:solidFill>
                          <a:srgbClr val="333333"/>
                        </a:solidFill>
                        <a:latin typeface="Arial" panose="020B0604020202020204"/>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076325">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d. Tích cực tham gia các lễ hội truyền thống của quê hương.</a:t>
                      </a:r>
                      <a:endParaRPr lang="en-US" dirty="0">
                        <a:solidFill>
                          <a:srgbClr val="333333"/>
                        </a:solidFill>
                        <a:latin typeface="Arial" panose="020B0604020202020204"/>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r h="16367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e. Sáng tác các tác phẩm thơ ca, nhạc, họa,....ca ngợi những anh hùng dân tộc, ca ngợi vẻ đẹp của đất nước.</a:t>
                      </a:r>
                      <a:endParaRPr lang="en-US" dirty="0">
                        <a:solidFill>
                          <a:srgbClr val="333333"/>
                        </a:solidFill>
                        <a:latin typeface="Arial" panose="020B0604020202020204"/>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sp>
        <p:nvSpPr>
          <p:cNvPr id="52385" name="Right Arrow 52384"/>
          <p:cNvSpPr/>
          <p:nvPr/>
        </p:nvSpPr>
        <p:spPr>
          <a:xfrm>
            <a:off x="5892800" y="1814513"/>
            <a:ext cx="973138" cy="3468687"/>
          </a:xfrm>
          <a:prstGeom prst="rightArrow">
            <a:avLst>
              <a:gd name="adj1" fmla="val 50000"/>
              <a:gd name="adj2" fmla="val 25000"/>
            </a:avLst>
          </a:prstGeom>
          <a:solidFill>
            <a:schemeClr val="accent1"/>
          </a:solidFill>
          <a:ln w="9525">
            <a:noFill/>
          </a:ln>
        </p:spPr>
        <p:txBody>
          <a:bodyPr/>
          <a:p>
            <a:endParaRPr lang="en-US"/>
          </a:p>
        </p:txBody>
      </p:sp>
      <p:sp>
        <p:nvSpPr>
          <p:cNvPr id="52386" name="Rectangle 9"/>
          <p:cNvSpPr/>
          <p:nvPr/>
        </p:nvSpPr>
        <p:spPr>
          <a:xfrm>
            <a:off x="7092950" y="1195388"/>
            <a:ext cx="4191000" cy="1525587"/>
          </a:xfrm>
          <a:prstGeom prst="rect">
            <a:avLst/>
          </a:prstGeom>
          <a:solidFill>
            <a:srgbClr val="FFFF99"/>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87" name="Rectangle 9"/>
          <p:cNvSpPr/>
          <p:nvPr/>
        </p:nvSpPr>
        <p:spPr>
          <a:xfrm>
            <a:off x="7119938" y="2833688"/>
            <a:ext cx="4191000" cy="698500"/>
          </a:xfrm>
          <a:prstGeom prst="rect">
            <a:avLst/>
          </a:prstGeom>
          <a:solidFill>
            <a:srgbClr val="CCFF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89" name="Rectangle 9"/>
          <p:cNvSpPr/>
          <p:nvPr/>
        </p:nvSpPr>
        <p:spPr>
          <a:xfrm>
            <a:off x="7102475" y="3586163"/>
            <a:ext cx="4191000" cy="958850"/>
          </a:xfrm>
          <a:prstGeom prst="rect">
            <a:avLst/>
          </a:prstGeom>
          <a:solidFill>
            <a:srgbClr val="FF99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91" name="Rectangle 9"/>
          <p:cNvSpPr/>
          <p:nvPr/>
        </p:nvSpPr>
        <p:spPr>
          <a:xfrm>
            <a:off x="7089775" y="4689475"/>
            <a:ext cx="4191000" cy="1466850"/>
          </a:xfrm>
          <a:prstGeom prst="rect">
            <a:avLst/>
          </a:prstGeom>
          <a:solidFill>
            <a:srgbClr val="CCFFCC"/>
          </a:solidFill>
          <a:ln w="25400">
            <a:noFill/>
          </a:ln>
        </p:spPr>
        <p:txBody>
          <a:bodyPr anchor="ctr" anchorCtr="0"/>
          <a:p>
            <a:pPr algn="ctr">
              <a:buClr>
                <a:srgbClr val="000000"/>
              </a:buClr>
            </a:pPr>
            <a:endParaRPr sz="1400" dirty="0">
              <a:solidFill>
                <a:srgbClr val="FFF8F3"/>
              </a:solidFill>
              <a:ea typeface="YF补 汉仪夏日体+黑白emoji"/>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2386"/>
                                        </p:tgtEl>
                                      </p:cBhvr>
                                    </p:animEffect>
                                    <p:set>
                                      <p:cBhvr>
                                        <p:cTn id="7" dur="1" fill="hold">
                                          <p:stCondLst>
                                            <p:cond delay="499"/>
                                          </p:stCondLst>
                                        </p:cTn>
                                        <p:tgtEl>
                                          <p:spTgt spid="523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2387"/>
                                        </p:tgtEl>
                                      </p:cBhvr>
                                    </p:animEffect>
                                    <p:set>
                                      <p:cBhvr>
                                        <p:cTn id="12" dur="1" fill="hold">
                                          <p:stCondLst>
                                            <p:cond delay="499"/>
                                          </p:stCondLst>
                                        </p:cTn>
                                        <p:tgtEl>
                                          <p:spTgt spid="5238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2389"/>
                                        </p:tgtEl>
                                      </p:cBhvr>
                                    </p:animEffect>
                                    <p:set>
                                      <p:cBhvr>
                                        <p:cTn id="17" dur="1" fill="hold">
                                          <p:stCondLst>
                                            <p:cond delay="499"/>
                                          </p:stCondLst>
                                        </p:cTn>
                                        <p:tgtEl>
                                          <p:spTgt spid="523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52391"/>
                                        </p:tgtEl>
                                      </p:cBhvr>
                                    </p:animEffect>
                                    <p:set>
                                      <p:cBhvr>
                                        <p:cTn id="22" dur="1" fill="hold">
                                          <p:stCondLst>
                                            <p:cond delay="499"/>
                                          </p:stCondLst>
                                        </p:cTn>
                                        <p:tgtEl>
                                          <p:spTgt spid="52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86" grpId="0" animBg="1"/>
      <p:bldP spid="52387" grpId="0" animBg="1"/>
      <p:bldP spid="52389" grpId="0" animBg="1"/>
      <p:bldP spid="523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ext Placeholder 1"/>
          <p:cNvSpPr>
            <a:spLocks noGrp="1"/>
          </p:cNvSpPr>
          <p:nvPr>
            <p:ph type="body" sz="quarter" idx="4294967295"/>
          </p:nvPr>
        </p:nvSpPr>
        <p:spPr>
          <a:xfrm>
            <a:off x="0" y="0"/>
            <a:ext cx="12192000" cy="723900"/>
          </a:xfrm>
          <a:solidFill>
            <a:srgbClr val="FFCC99">
              <a:alpha val="100000"/>
            </a:srgbClr>
          </a:solidFill>
        </p:spPr>
        <p:txBody>
          <a:bodyPr tIns="9144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sz="2500" b="1" dirty="0">
                <a:latin typeface="Times New Roman" panose="02020603050405020304" charset="0"/>
                <a:cs typeface="Times New Roman" panose="02020603050405020304" charset="0"/>
              </a:rPr>
              <a:t>Bài 3: Em hãy nhận xét và đưa ra lời khuyên cho bạn trong những tình huống dưới đây: </a:t>
            </a:r>
            <a:endParaRPr lang="en-US" altLang="x-none" sz="2500" b="1" dirty="0">
              <a:latin typeface="Times New Roman" panose="02020603050405020304" charset="0"/>
              <a:cs typeface="Times New Roman" panose="02020603050405020304" charset="0"/>
            </a:endParaRPr>
          </a:p>
        </p:txBody>
      </p:sp>
      <p:grpSp>
        <p:nvGrpSpPr>
          <p:cNvPr id="69635" name="Group 2"/>
          <p:cNvGrpSpPr/>
          <p:nvPr/>
        </p:nvGrpSpPr>
        <p:grpSpPr>
          <a:xfrm>
            <a:off x="4506913" y="1339850"/>
            <a:ext cx="3178175" cy="4525963"/>
            <a:chOff x="348360" y="1332374"/>
            <a:chExt cx="2545698" cy="3690873"/>
          </a:xfrm>
        </p:grpSpPr>
        <p:grpSp>
          <p:nvGrpSpPr>
            <p:cNvPr id="69636" name="Group 3"/>
            <p:cNvGrpSpPr/>
            <p:nvPr/>
          </p:nvGrpSpPr>
          <p:grpSpPr>
            <a:xfrm>
              <a:off x="348360" y="4335070"/>
              <a:ext cx="2545698" cy="688177"/>
              <a:chOff x="348360" y="4335070"/>
              <a:chExt cx="2545698" cy="688177"/>
            </a:xfrm>
          </p:grpSpPr>
          <p:sp>
            <p:nvSpPr>
              <p:cNvPr id="10" name="Rectangle 7"/>
              <p:cNvSpPr/>
              <p:nvPr/>
            </p:nvSpPr>
            <p:spPr>
              <a:xfrm rot="358729">
                <a:off x="348360" y="4422214"/>
                <a:ext cx="2379133" cy="601033"/>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11" name="Rectangle 7"/>
              <p:cNvSpPr/>
              <p:nvPr/>
            </p:nvSpPr>
            <p:spPr>
              <a:xfrm rot="358729">
                <a:off x="809437" y="4335070"/>
                <a:ext cx="2084621" cy="526631"/>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grpSp>
        <p:grpSp>
          <p:nvGrpSpPr>
            <p:cNvPr id="69643" name="Group 4"/>
            <p:cNvGrpSpPr/>
            <p:nvPr/>
          </p:nvGrpSpPr>
          <p:grpSpPr>
            <a:xfrm>
              <a:off x="933500" y="1332374"/>
              <a:ext cx="1262236" cy="3479244"/>
              <a:chOff x="1619672" y="1332374"/>
              <a:chExt cx="1262236" cy="3479244"/>
            </a:xfrm>
          </p:grpSpPr>
          <p:sp>
            <p:nvSpPr>
              <p:cNvPr id="6" name="Rectangle 5"/>
              <p:cNvSpPr/>
              <p:nvPr/>
            </p:nvSpPr>
            <p:spPr>
              <a:xfrm>
                <a:off x="1691680" y="3947522"/>
                <a:ext cx="864096" cy="864096"/>
              </a:xfrm>
              <a:prstGeom prst="rect">
                <a:avLst/>
              </a:prstGeom>
              <a:solidFill>
                <a:schemeClr val="accent1"/>
              </a:solidFill>
              <a:ln>
                <a:noFill/>
              </a:ln>
              <a:scene3d>
                <a:camera prst="perspectiveRight">
                  <a:rot lat="598412" lon="1237643" rev="0"/>
                </a:camera>
                <a:lightRig rig="threePt" dir="t"/>
              </a:scene3d>
              <a:sp3d extrusionH="819150" prstMaterial="flat">
                <a:bevelT w="44450" h="254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D</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7" name="Rectangle 6"/>
              <p:cNvSpPr/>
              <p:nvPr/>
            </p:nvSpPr>
            <p:spPr>
              <a:xfrm>
                <a:off x="2017812" y="3077696"/>
                <a:ext cx="864096" cy="864096"/>
              </a:xfrm>
              <a:prstGeom prst="rect">
                <a:avLst/>
              </a:prstGeom>
              <a:solidFill>
                <a:schemeClr val="accent2"/>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C</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8" name="Rectangle 7"/>
              <p:cNvSpPr/>
              <p:nvPr/>
            </p:nvSpPr>
            <p:spPr>
              <a:xfrm>
                <a:off x="1979712" y="1332374"/>
                <a:ext cx="864096" cy="864096"/>
              </a:xfrm>
              <a:prstGeom prst="rect">
                <a:avLst/>
              </a:prstGeom>
              <a:solidFill>
                <a:schemeClr val="accent4"/>
              </a:solidFill>
              <a:ln>
                <a:noFill/>
              </a:ln>
              <a:scene3d>
                <a:camera prst="perspectiveRight">
                  <a:rot lat="21299999" lon="20699968" rev="0"/>
                </a:camera>
                <a:lightRig rig="threePt" dir="t"/>
              </a:scene3d>
              <a:sp3d extrusionH="819150" prstMaterial="flat">
                <a:bevelT w="63500" h="317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A</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9" name="Rectangle 8"/>
              <p:cNvSpPr/>
              <p:nvPr/>
            </p:nvSpPr>
            <p:spPr>
              <a:xfrm>
                <a:off x="1619672" y="2211710"/>
                <a:ext cx="864096" cy="864096"/>
              </a:xfrm>
              <a:prstGeom prst="rect">
                <a:avLst/>
              </a:prstGeom>
              <a:solidFill>
                <a:schemeClr val="accent3"/>
              </a:solidFill>
              <a:ln>
                <a:noFill/>
              </a:ln>
              <a:scene3d>
                <a:camera prst="perspectiveRight">
                  <a:rot lat="0" lon="1499958" rev="0"/>
                </a:camera>
                <a:lightRig rig="threePt" dir="t"/>
              </a:scene3d>
              <a:sp3d extrusionH="819150" prstMaterial="flat">
                <a:bevelT w="38100" h="4445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B</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grpSp>
      </p:grpSp>
      <p:sp>
        <p:nvSpPr>
          <p:cNvPr id="24" name="Rectangle 23"/>
          <p:cNvSpPr/>
          <p:nvPr/>
        </p:nvSpPr>
        <p:spPr>
          <a:xfrm>
            <a:off x="7556500" y="1341438"/>
            <a:ext cx="122238" cy="1076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5" name="Rectangle 24"/>
          <p:cNvSpPr/>
          <p:nvPr/>
        </p:nvSpPr>
        <p:spPr>
          <a:xfrm>
            <a:off x="7556500" y="4795838"/>
            <a:ext cx="122238" cy="1076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6" name="Rectangle 25"/>
          <p:cNvSpPr/>
          <p:nvPr/>
        </p:nvSpPr>
        <p:spPr>
          <a:xfrm>
            <a:off x="4389438" y="2411413"/>
            <a:ext cx="122238" cy="1076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7" name="Rectangle 26"/>
          <p:cNvSpPr/>
          <p:nvPr/>
        </p:nvSpPr>
        <p:spPr>
          <a:xfrm>
            <a:off x="4389438" y="3792538"/>
            <a:ext cx="122238" cy="1076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8" name="Chevron 13"/>
          <p:cNvSpPr/>
          <p:nvPr/>
        </p:nvSpPr>
        <p:spPr>
          <a:xfrm>
            <a:off x="7051675" y="1685925"/>
            <a:ext cx="292100" cy="38893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9" name="Chevron 78"/>
          <p:cNvSpPr/>
          <p:nvPr/>
        </p:nvSpPr>
        <p:spPr>
          <a:xfrm>
            <a:off x="7051675" y="5138738"/>
            <a:ext cx="292100" cy="3889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30" name="Chevron 79"/>
          <p:cNvSpPr/>
          <p:nvPr/>
        </p:nvSpPr>
        <p:spPr>
          <a:xfrm rot="10800000">
            <a:off x="4743450" y="2754313"/>
            <a:ext cx="292100" cy="39052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31" name="Chevron 80"/>
          <p:cNvSpPr/>
          <p:nvPr/>
        </p:nvSpPr>
        <p:spPr>
          <a:xfrm rot="10800000">
            <a:off x="4743450" y="4135438"/>
            <a:ext cx="292100" cy="39052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69668" name="Rectangles 69667"/>
          <p:cNvSpPr/>
          <p:nvPr/>
        </p:nvSpPr>
        <p:spPr>
          <a:xfrm>
            <a:off x="7937500" y="920750"/>
            <a:ext cx="4051300" cy="2117725"/>
          </a:xfrm>
          <a:prstGeom prst="rect">
            <a:avLst/>
          </a:prstGeom>
          <a:noFill/>
          <a:ln w="15875" cap="flat" cmpd="sng">
            <a:solidFill>
              <a:srgbClr val="FF0000"/>
            </a:solidFill>
            <a:prstDash val="dash"/>
            <a:miter/>
            <a:headEnd type="none" w="med" len="med"/>
            <a:tailEnd type="none" w="med" len="med"/>
          </a:ln>
        </p:spPr>
        <p:txBody>
          <a:bodyPr anchor="ctr" anchorCtr="0">
            <a:spAutoFit/>
          </a:bodyPr>
          <a:p>
            <a:pPr algn="justLow"/>
            <a:r>
              <a:rPr sz="2200" dirty="0">
                <a:latin typeface="Times New Roman" panose="02020603050405020304" charset="0"/>
                <a:cs typeface="Times New Roman" panose="02020603050405020304" charset="0"/>
              </a:rPr>
              <a:t>Em khuyên K nên tìm hiểu rõ hơn về truyền thống dân tộc để thấy được giá trị đặc sắc của truyền thống dân tộc đồng thời ta tự hào hơn về dân tộc, đất nước. </a:t>
            </a:r>
            <a:endParaRPr sz="2200" dirty="0">
              <a:latin typeface="Times New Roman" panose="02020603050405020304" charset="0"/>
              <a:cs typeface="Times New Roman" panose="02020603050405020304" charset="0"/>
            </a:endParaRPr>
          </a:p>
        </p:txBody>
      </p:sp>
      <p:sp>
        <p:nvSpPr>
          <p:cNvPr id="69669" name="Rectangles 69668"/>
          <p:cNvSpPr/>
          <p:nvPr/>
        </p:nvSpPr>
        <p:spPr>
          <a:xfrm>
            <a:off x="7921625" y="3427413"/>
            <a:ext cx="4040188" cy="3155950"/>
          </a:xfrm>
          <a:prstGeom prst="rect">
            <a:avLst/>
          </a:prstGeom>
          <a:noFill/>
          <a:ln w="15875" cap="flat" cmpd="sng">
            <a:solidFill>
              <a:srgbClr val="FF0000"/>
            </a:solidFill>
            <a:prstDash val="dash"/>
            <a:miter/>
            <a:headEnd type="none" w="med" len="med"/>
            <a:tailEnd type="none" w="med" len="med"/>
          </a:ln>
        </p:spPr>
        <p:txBody>
          <a:bodyPr anchor="ctr" anchorCtr="0">
            <a:spAutoFit/>
          </a:bodyPr>
          <a:p>
            <a:pPr algn="justLow"/>
            <a:r>
              <a:rPr sz="2500" dirty="0">
                <a:latin typeface="Times New Roman" panose="02020603050405020304" charset="0"/>
                <a:cs typeface="Times New Roman" panose="02020603050405020304" charset="0"/>
              </a:rPr>
              <a:t>Em khuyên N nên tham gia vì cuộc thi giúp ta vừa học tập thêm về kiến thức vừa giúp cho bản thân tìm hiểu về truyền thống dân tộc từ đó giúp mỗi cá nhân giữ gìn và phát huy truyền thống dân tộc. </a:t>
            </a:r>
            <a:endParaRPr sz="2500" dirty="0">
              <a:latin typeface="Times New Roman" panose="02020603050405020304" charset="0"/>
              <a:cs typeface="Times New Roman" panose="02020603050405020304" charset="0"/>
            </a:endParaRPr>
          </a:p>
        </p:txBody>
      </p:sp>
      <p:sp>
        <p:nvSpPr>
          <p:cNvPr id="69670" name="Rectangles 69669"/>
          <p:cNvSpPr/>
          <p:nvPr/>
        </p:nvSpPr>
        <p:spPr>
          <a:xfrm>
            <a:off x="234950" y="1073150"/>
            <a:ext cx="4090988" cy="2387600"/>
          </a:xfrm>
          <a:prstGeom prst="rect">
            <a:avLst/>
          </a:prstGeom>
          <a:noFill/>
          <a:ln w="9525" cap="flat" cmpd="sng">
            <a:solidFill>
              <a:srgbClr val="FF0000"/>
            </a:solidFill>
            <a:prstDash val="solid"/>
            <a:miter/>
            <a:headEnd type="none" w="med" len="med"/>
            <a:tailEnd type="none" w="med" len="med"/>
          </a:ln>
        </p:spPr>
        <p:txBody>
          <a:bodyPr anchor="ctr" anchorCtr="0">
            <a:spAutoFit/>
          </a:bodyPr>
          <a:p>
            <a:pPr algn="justLow"/>
            <a:r>
              <a:rPr sz="2500" dirty="0">
                <a:latin typeface="Times New Roman" panose="02020603050405020304" charset="0"/>
                <a:cs typeface="Times New Roman" panose="02020603050405020304" charset="0"/>
              </a:rPr>
              <a:t>Trên một diễn đàn thảo luận về truyền thống dân tộc, bạn K cho rằng truyền thống văn hóa của Việt Nam không có nhiều đặc sắc. </a:t>
            </a:r>
            <a:endParaRPr sz="2500" dirty="0">
              <a:latin typeface="Times New Roman" panose="02020603050405020304" charset="0"/>
              <a:cs typeface="Times New Roman" panose="02020603050405020304" charset="0"/>
            </a:endParaRPr>
          </a:p>
        </p:txBody>
      </p:sp>
      <p:sp>
        <p:nvSpPr>
          <p:cNvPr id="69671" name="Rectangles 69670"/>
          <p:cNvSpPr/>
          <p:nvPr/>
        </p:nvSpPr>
        <p:spPr>
          <a:xfrm>
            <a:off x="307975" y="3727450"/>
            <a:ext cx="3968750" cy="2774950"/>
          </a:xfrm>
          <a:prstGeom prst="rect">
            <a:avLst/>
          </a:prstGeom>
          <a:noFill/>
          <a:ln w="15875" cap="flat" cmpd="sng">
            <a:solidFill>
              <a:srgbClr val="FF0000"/>
            </a:solidFill>
            <a:prstDash val="solid"/>
            <a:miter/>
            <a:headEnd type="none" w="med" len="med"/>
            <a:tailEnd type="none" w="med" len="med"/>
          </a:ln>
        </p:spPr>
        <p:txBody>
          <a:bodyPr anchor="ctr" anchorCtr="0">
            <a:spAutoFit/>
          </a:bodyPr>
          <a:p>
            <a:pPr algn="justLow"/>
            <a:r>
              <a:rPr sz="2500" dirty="0">
                <a:latin typeface="Times New Roman" panose="02020603050405020304" charset="0"/>
                <a:cs typeface="Times New Roman" panose="02020603050405020304" charset="0"/>
              </a:rPr>
              <a:t>Nhà trường tổ chức cuộc thi "Tìm hiểu về truyền thống yêu nước của dân tộc Việt Nam", bạn N không muốn tham gia vì cho rằng học sinh chỉ nên tập trung cho việc học tập. </a:t>
            </a:r>
            <a:endParaRPr sz="25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34">
                                            <p:txEl>
                                              <p:charRg st="0" end="86"/>
                                            </p:txEl>
                                          </p:spTgt>
                                        </p:tgtEl>
                                        <p:attrNameLst>
                                          <p:attrName>style.visibility</p:attrName>
                                        </p:attrNameLst>
                                      </p:cBhvr>
                                      <p:to>
                                        <p:strVal val="visible"/>
                                      </p:to>
                                    </p:set>
                                    <p:animEffect transition="in" filter="blinds(horizontal)">
                                      <p:cBhvr>
                                        <p:cTn id="12" dur="500"/>
                                        <p:tgtEl>
                                          <p:spTgt spid="69634">
                                            <p:txEl>
                                              <p:charRg st="0" end="8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9635"/>
                                        </p:tgtEl>
                                        <p:attrNameLst>
                                          <p:attrName>style.visibility</p:attrName>
                                        </p:attrNameLst>
                                      </p:cBhvr>
                                      <p:to>
                                        <p:strVal val="visible"/>
                                      </p:to>
                                    </p:set>
                                    <p:animEffect transition="in" filter="blinds(horizontal)">
                                      <p:cBhvr>
                                        <p:cTn id="17" dur="500"/>
                                        <p:tgtEl>
                                          <p:spTgt spid="6963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linds(horizontal)">
                                      <p:cBhvr>
                                        <p:cTn id="31" dur="500"/>
                                        <p:tgtEl>
                                          <p:spTgt spid="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9670"/>
                                        </p:tgtEl>
                                        <p:attrNameLst>
                                          <p:attrName>style.visibility</p:attrName>
                                        </p:attrNameLst>
                                      </p:cBhvr>
                                      <p:to>
                                        <p:strVal val="visible"/>
                                      </p:to>
                                    </p:set>
                                    <p:animEffect transition="in" filter="blinds(horizontal)">
                                      <p:cBhvr>
                                        <p:cTn id="34" dur="500"/>
                                        <p:tgtEl>
                                          <p:spTgt spid="6967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9671"/>
                                        </p:tgtEl>
                                        <p:attrNameLst>
                                          <p:attrName>style.visibility</p:attrName>
                                        </p:attrNameLst>
                                      </p:cBhvr>
                                      <p:to>
                                        <p:strVal val="visible"/>
                                      </p:to>
                                    </p:set>
                                    <p:animEffect transition="in" filter="blinds(horizontal)">
                                      <p:cBhvr>
                                        <p:cTn id="45" dur="500"/>
                                        <p:tgtEl>
                                          <p:spTgt spid="6967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9668"/>
                                        </p:tgtEl>
                                        <p:attrNameLst>
                                          <p:attrName>style.visibility</p:attrName>
                                        </p:attrNameLst>
                                      </p:cBhvr>
                                      <p:to>
                                        <p:strVal val="visible"/>
                                      </p:to>
                                    </p:set>
                                    <p:animEffect transition="in" filter="blinds(horizontal)">
                                      <p:cBhvr>
                                        <p:cTn id="56" dur="500"/>
                                        <p:tgtEl>
                                          <p:spTgt spid="6966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9669"/>
                                        </p:tgtEl>
                                        <p:attrNameLst>
                                          <p:attrName>style.visibility</p:attrName>
                                        </p:attrNameLst>
                                      </p:cBhvr>
                                      <p:to>
                                        <p:strVal val="visible"/>
                                      </p:to>
                                    </p:set>
                                    <p:animEffect transition="in" filter="blinds(horizontal)">
                                      <p:cBhvr>
                                        <p:cTn id="67" dur="500"/>
                                        <p:tgtEl>
                                          <p:spTgt spid="69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build="p"/>
      <p:bldP spid="24" grpId="0" animBg="1"/>
      <p:bldP spid="25" grpId="0" animBg="1"/>
      <p:bldP spid="26" grpId="0" animBg="1"/>
      <p:bldP spid="27" grpId="0" animBg="1"/>
      <p:bldP spid="28" grpId="0" animBg="1"/>
      <p:bldP spid="29" grpId="0" animBg="1"/>
      <p:bldP spid="30" grpId="0" animBg="1"/>
      <p:bldP spid="30" grpId="1" animBg="1"/>
      <p:bldP spid="31" grpId="0" animBg="1"/>
      <p:bldP spid="31" grpId="1" animBg="1"/>
      <p:bldP spid="69668" grpId="0" animBg="1"/>
      <p:bldP spid="69669" grpId="0" animBg="1"/>
      <p:bldP spid="69670" grpId="0" animBg="1"/>
      <p:bldP spid="696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9" name="Rectangles 51218"/>
          <p:cNvSpPr/>
          <p:nvPr/>
        </p:nvSpPr>
        <p:spPr>
          <a:xfrm>
            <a:off x="165100" y="100013"/>
            <a:ext cx="11998325" cy="1235075"/>
          </a:xfrm>
          <a:prstGeom prst="rect">
            <a:avLst/>
          </a:prstGeom>
          <a:noFill/>
          <a:ln w="9525">
            <a:noFill/>
          </a:ln>
        </p:spPr>
        <p:txBody>
          <a:bodyPr anchor="ctr" anchorCtr="0">
            <a:spAutoFit/>
          </a:bodyPr>
          <a:p>
            <a:r>
              <a:rPr sz="2500" b="1" dirty="0"/>
              <a:t>Câu hỏi 4. </a:t>
            </a:r>
            <a:r>
              <a:rPr sz="2500" dirty="0"/>
              <a:t>Hãy kể tên một số truyền thống tốt đẹp của dân tộc Việt Nam và nêu những thái độ, việc làm phù hợp và không phù hợp với truyền thống đó theo bảng gợi ý: </a:t>
            </a:r>
            <a:endParaRPr sz="2500" dirty="0"/>
          </a:p>
        </p:txBody>
      </p:sp>
      <p:graphicFrame>
        <p:nvGraphicFramePr>
          <p:cNvPr id="51349" name="Table 51348"/>
          <p:cNvGraphicFramePr/>
          <p:nvPr/>
        </p:nvGraphicFramePr>
        <p:xfrm>
          <a:off x="395288" y="1427163"/>
          <a:ext cx="11269663" cy="5019675"/>
        </p:xfrm>
        <a:graphic>
          <a:graphicData uri="http://schemas.openxmlformats.org/drawingml/2006/table">
            <a:tbl>
              <a:tblPr/>
              <a:tblGrid>
                <a:gridCol w="1441450"/>
                <a:gridCol w="4914900"/>
                <a:gridCol w="4913313"/>
              </a:tblGrid>
              <a:tr h="60801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1700" b="1">
                          <a:solidFill>
                            <a:srgbClr val="000000"/>
                          </a:solidFill>
                          <a:latin typeface="Times New Roman" panose="02020603050405020304" charset="0"/>
                          <a:cs typeface="Times New Roman" panose="02020603050405020304" charset="0"/>
                        </a:rPr>
                        <a:t>T</a:t>
                      </a:r>
                      <a:r>
                        <a:rPr sz="1700" b="1" dirty="0">
                          <a:solidFill>
                            <a:srgbClr val="000000"/>
                          </a:solidFill>
                          <a:latin typeface="Times New Roman" panose="02020603050405020304" charset="0"/>
                          <a:cs typeface="Times New Roman" panose="02020603050405020304" charset="0"/>
                        </a:rPr>
                        <a:t>ên</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truyền thống</a:t>
                      </a:r>
                      <a:endParaRPr lang="en-US" sz="1700" dirty="0">
                        <a:latin typeface="Times New Roman" panose="02020603050405020304" charset="0"/>
                        <a:ea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b="1" dirty="0">
                          <a:solidFill>
                            <a:srgbClr val="000000"/>
                          </a:solidFill>
                          <a:latin typeface="Times New Roman" panose="02020603050405020304" charset="0"/>
                          <a:cs typeface="Times New Roman" panose="02020603050405020304" charset="0"/>
                        </a:rPr>
                        <a:t>Thái độ, việc l</a:t>
                      </a:r>
                      <a:r>
                        <a:rPr sz="1700" b="1" dirty="0">
                          <a:solidFill>
                            <a:srgbClr val="000000"/>
                          </a:solidFill>
                          <a:latin typeface="Times New Roman" panose="02020603050405020304" charset="0"/>
                          <a:ea typeface="Times New Roman" panose="02020603050405020304" charset="0"/>
                        </a:rPr>
                        <a:t>à</a:t>
                      </a:r>
                      <a:r>
                        <a:rPr sz="1700" b="1" dirty="0">
                          <a:solidFill>
                            <a:srgbClr val="000000"/>
                          </a:solidFill>
                          <a:latin typeface="Times New Roman" panose="02020603050405020304" charset="0"/>
                          <a:cs typeface="Times New Roman" panose="02020603050405020304" charset="0"/>
                        </a:rPr>
                        <a:t>m</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phù hợp</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b="1" dirty="0">
                          <a:solidFill>
                            <a:srgbClr val="000000"/>
                          </a:solidFill>
                          <a:latin typeface="Times New Roman" panose="02020603050405020304" charset="0"/>
                          <a:cs typeface="Times New Roman" panose="02020603050405020304" charset="0"/>
                        </a:rPr>
                        <a:t>Thái độ, việc l</a:t>
                      </a:r>
                      <a:r>
                        <a:rPr sz="1700" b="1" dirty="0">
                          <a:solidFill>
                            <a:srgbClr val="000000"/>
                          </a:solidFill>
                          <a:latin typeface="Times New Roman" panose="02020603050405020304" charset="0"/>
                          <a:ea typeface="Times New Roman" panose="02020603050405020304" charset="0"/>
                        </a:rPr>
                        <a:t>à</a:t>
                      </a:r>
                      <a:r>
                        <a:rPr sz="1700" b="1" dirty="0">
                          <a:solidFill>
                            <a:srgbClr val="000000"/>
                          </a:solidFill>
                          <a:latin typeface="Times New Roman" panose="02020603050405020304" charset="0"/>
                          <a:cs typeface="Times New Roman" panose="02020603050405020304" charset="0"/>
                        </a:rPr>
                        <a:t>m</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không phù hợp</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2553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Cần cù</a:t>
                      </a:r>
                      <a:endParaRPr sz="1700" dirty="0">
                        <a:latin typeface="Times New Roman" panose="02020603050405020304" charset="0"/>
                        <a:cs typeface="Times New Roman" panose="02020603050405020304" charset="0"/>
                      </a:endParaRPr>
                    </a:p>
                    <a:p>
                      <a:pPr lvl="0" algn="ctr" eaLnBrk="0" hangingPunct="0">
                        <a:buNone/>
                      </a:pPr>
                      <a:r>
                        <a:rPr sz="1700" dirty="0">
                          <a:solidFill>
                            <a:srgbClr val="000000"/>
                          </a:solidFill>
                          <a:latin typeface="Times New Roman" panose="02020603050405020304" charset="0"/>
                          <a:cs typeface="Times New Roman" panose="02020603050405020304" charset="0"/>
                        </a:rPr>
                        <a:t>lao động</a:t>
                      </a:r>
                      <a:endParaRPr lang="en-US" sz="1700" dirty="0">
                        <a:latin typeface="Times New Roman" panose="02020603050405020304" charset="0"/>
                        <a:ea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Chăm chỉ, nỗ lực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hết mình để ho</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 th</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nh các công việc, nhiệm vụ được giao.</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Luôn tự giác, tích cực trong lao động không cần ai phải nhắc nhở.</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Lười biếng, ỷ lại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o người khác, thích hưởng thụ,</a:t>
                      </a:r>
                      <a:r>
                        <a:rPr sz="1700" dirty="0">
                          <a:solidFill>
                            <a:srgbClr val="000000"/>
                          </a:solidFill>
                          <a:latin typeface="Times New Roman" panose="02020603050405020304" charset="0"/>
                          <a:ea typeface="Times New Roman" panose="02020603050405020304" charset="0"/>
                        </a:rPr>
                        <a:t>…</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một cách hời hợt, qua loa, đại khái,</a:t>
                      </a:r>
                      <a:r>
                        <a:rPr sz="1700" dirty="0">
                          <a:solidFill>
                            <a:srgbClr val="000000"/>
                          </a:solidFill>
                          <a:latin typeface="Times New Roman" panose="02020603050405020304" charset="0"/>
                          <a:ea typeface="Times New Roman" panose="02020603050405020304" charset="0"/>
                        </a:rPr>
                        <a:t>…</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0182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Hiếu học</a:t>
                      </a:r>
                      <a:endParaRPr lang="en-US" sz="1700" dirty="0">
                        <a:latin typeface="Times New Roman" panose="02020603050405020304" charset="0"/>
                        <a:ea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Luôn chủ động tìm tòi, học hỏi để mở rộng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nâng cao vốn hiểu biết.</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Tích cực, tự giác trong học tập, không cần ai phải nhắc nhở.</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Tập trung chú ý nghe giảng.</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Luôn nỗ lực để ho</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 th</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nh tốt nhất nhiệm vụ học tập được giao.</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Thụ động, lười nhác; không chịu học hỏi kiến thức mới.</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Cần có người nhắc nhở mới chịu học tập.</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Nói chuyện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riêng trong giờ học.</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Thực hiện các nhiệm vụ học tập một cách qua loa hoặc ỷ lại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o người khác.</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843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Hiếu thảo</a:t>
                      </a:r>
                      <a:endParaRPr lang="en-US" sz="1700" dirty="0">
                        <a:latin typeface="Times New Roman" panose="02020603050405020304" charset="0"/>
                        <a:ea typeface="Times New Roman" panose="0202060305040502030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Lễ phép, kính trọng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Quan tâm, chăm sóc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phụng dưỡng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Giúp đỡ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 những việc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phù hợp với lứa tuổi.</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Vô lễ, thiếu sự tôn trọng, xúc phạm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Thiếu sự quan tâm, yêu thương hoặc ngược đãi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Ỷ lại, lười biếng, không giúp đỡ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349"/>
                                        </p:tgtEl>
                                        <p:attrNameLst>
                                          <p:attrName>style.visibility</p:attrName>
                                        </p:attrNameLst>
                                      </p:cBhvr>
                                      <p:to>
                                        <p:strVal val="visible"/>
                                      </p:to>
                                    </p:set>
                                    <p:animEffect transition="in" filter="blinds(horizontal)">
                                      <p:cBhvr>
                                        <p:cTn id="7" dur="500"/>
                                        <p:tgtEl>
                                          <p:spTgt spid="5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61" name="Rectangles 70660"/>
          <p:cNvSpPr/>
          <p:nvPr/>
        </p:nvSpPr>
        <p:spPr>
          <a:xfrm>
            <a:off x="358775" y="608013"/>
            <a:ext cx="3843338" cy="3616325"/>
          </a:xfrm>
          <a:prstGeom prst="rect">
            <a:avLst/>
          </a:prstGeom>
          <a:noFill/>
          <a:ln w="15875" cap="flat" cmpd="sng">
            <a:solidFill>
              <a:srgbClr val="FF0000"/>
            </a:solidFill>
            <a:prstDash val="dash"/>
            <a:miter/>
            <a:headEnd type="none" w="med" len="med"/>
            <a:tailEnd type="none" w="med" len="med"/>
          </a:ln>
        </p:spPr>
        <p:txBody>
          <a:bodyPr anchor="ctr" anchorCtr="0">
            <a:spAutoFit/>
          </a:bodyPr>
          <a:p>
            <a:pPr algn="justLow"/>
            <a:r>
              <a:rPr sz="2300" dirty="0"/>
              <a:t>Từ khi lên làm trưởng phòng tổ chức ở công ty M, ông H đã nghiên cứu chính sách đãi ngộ nhân viên của các doanh nghiệp là đối thủ cạnh tranh với công ty để đề xuất mức lương, thưởng cao hơn hẳn cho những nhân viên có nhiều đóng góp cho công ty M. </a:t>
            </a:r>
            <a:endParaRPr sz="2300" dirty="0"/>
          </a:p>
        </p:txBody>
      </p:sp>
      <p:sp>
        <p:nvSpPr>
          <p:cNvPr id="70662" name="Rectangles 70661"/>
          <p:cNvSpPr/>
          <p:nvPr/>
        </p:nvSpPr>
        <p:spPr>
          <a:xfrm>
            <a:off x="4503738" y="407988"/>
            <a:ext cx="3732212" cy="473075"/>
          </a:xfrm>
          <a:prstGeom prst="rect">
            <a:avLst/>
          </a:prstGeom>
          <a:solidFill>
            <a:srgbClr val="FF0000"/>
          </a:solidFill>
          <a:ln w="9525">
            <a:noFill/>
          </a:ln>
        </p:spPr>
        <p:txBody>
          <a:bodyPr wrap="none" anchor="ctr" anchorCtr="0">
            <a:spAutoFit/>
          </a:bodyPr>
          <a:p>
            <a:pPr algn="justLow"/>
            <a:r>
              <a:rPr sz="2500" dirty="0">
                <a:solidFill>
                  <a:schemeClr val="bg1"/>
                </a:solidFill>
              </a:rPr>
              <a:t>Bài 5: Giải đáp thắc mắc </a:t>
            </a:r>
            <a:endParaRPr sz="2500" dirty="0">
              <a:solidFill>
                <a:schemeClr val="bg1"/>
              </a:solidFill>
            </a:endParaRPr>
          </a:p>
        </p:txBody>
      </p:sp>
      <p:sp>
        <p:nvSpPr>
          <p:cNvPr id="70663" name="Rectangles 70662"/>
          <p:cNvSpPr/>
          <p:nvPr/>
        </p:nvSpPr>
        <p:spPr>
          <a:xfrm>
            <a:off x="8564563" y="1344613"/>
            <a:ext cx="3159125" cy="4800600"/>
          </a:xfrm>
          <a:prstGeom prst="rect">
            <a:avLst/>
          </a:prstGeom>
          <a:noFill/>
          <a:ln w="19050" cap="flat" cmpd="sng">
            <a:solidFill>
              <a:srgbClr val="FF0000"/>
            </a:solidFill>
            <a:prstDash val="dash"/>
            <a:miter/>
            <a:headEnd type="none" w="med" len="med"/>
            <a:tailEnd type="none" w="med" len="med"/>
          </a:ln>
        </p:spPr>
        <p:txBody>
          <a:bodyPr anchor="ctr" anchorCtr="0">
            <a:spAutoFit/>
          </a:bodyPr>
          <a:p>
            <a:pPr algn="justLow"/>
            <a:r>
              <a:rPr sz="2200" dirty="0"/>
              <a:t>Công ty M cần có mức lương, thưởng cao cho các nhân viên có nhiều đóng góp cho công ty vì các nhân viên này là nhân tố quan trọng tạo nên năng lực cạnh tranh của doanh nghiệp so với đối thủ nên cần có chính sách khích lệ, động viên để giữ chân và thúc đẩy các nhân viên này cống hiến cho doanh nghiệp. </a:t>
            </a:r>
            <a:endParaRPr sz="2200" dirty="0"/>
          </a:p>
        </p:txBody>
      </p:sp>
      <p:sp>
        <p:nvSpPr>
          <p:cNvPr id="48" name="Right Triangle 47"/>
          <p:cNvSpPr/>
          <p:nvPr/>
        </p:nvSpPr>
        <p:spPr>
          <a:xfrm rot="5400000">
            <a:off x="5845969" y="3193256"/>
            <a:ext cx="938213" cy="936625"/>
          </a:xfrm>
          <a:prstGeom prst="rtTriangle">
            <a:avLst/>
          </a:prstGeom>
          <a:gradFill flip="none" rotWithShape="1">
            <a:gsLst>
              <a:gs pos="0">
                <a:srgbClr val="9DDFAF"/>
              </a:gs>
              <a:gs pos="76000">
                <a:srgbClr val="83C696"/>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 name="Group 52"/>
          <p:cNvGrpSpPr/>
          <p:nvPr/>
        </p:nvGrpSpPr>
        <p:grpSpPr>
          <a:xfrm>
            <a:off x="4306252" y="2264884"/>
            <a:ext cx="2712455" cy="1086679"/>
            <a:chOff x="4117339" y="3732496"/>
            <a:chExt cx="2712455" cy="1086679"/>
          </a:xfrm>
          <a:effectLst>
            <a:outerShdw blurRad="88900" dist="76200" dir="8100000" algn="tr" rotWithShape="0">
              <a:prstClr val="black">
                <a:alpha val="40000"/>
              </a:prstClr>
            </a:outerShdw>
          </a:effectLst>
        </p:grpSpPr>
        <p:sp>
          <p:nvSpPr>
            <p:cNvPr id="54" name="Freeform: Shape 53"/>
            <p:cNvSpPr/>
            <p:nvPr/>
          </p:nvSpPr>
          <p:spPr>
            <a:xfrm flipH="1">
              <a:off x="4117339" y="3732496"/>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FAF"/>
                </a:gs>
                <a:gs pos="76000">
                  <a:srgbClr val="5CB47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Right Triangle 54"/>
            <p:cNvSpPr/>
            <p:nvPr/>
          </p:nvSpPr>
          <p:spPr>
            <a:xfrm flipH="1" flipV="1">
              <a:off x="4117340" y="4275835"/>
              <a:ext cx="971550" cy="543339"/>
            </a:xfrm>
            <a:prstGeom prst="rtTriangle">
              <a:avLst/>
            </a:prstGeom>
            <a:gradFill flip="none" rotWithShape="1">
              <a:gsLst>
                <a:gs pos="0">
                  <a:srgbClr val="F2F4F3">
                    <a:alpha val="0"/>
                  </a:srgbClr>
                </a:gs>
                <a:gs pos="46028">
                  <a:srgbClr val="9DDFAF">
                    <a:alpha val="0"/>
                  </a:srgbClr>
                </a:gs>
                <a:gs pos="86000">
                  <a:srgbClr val="5CB47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Rectangle 55"/>
            <p:cNvSpPr/>
            <p:nvPr/>
          </p:nvSpPr>
          <p:spPr>
            <a:xfrm rot="18864124" flipH="1">
              <a:off x="6089091" y="3632344"/>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9" name="Group 48"/>
          <p:cNvGrpSpPr/>
          <p:nvPr/>
        </p:nvGrpSpPr>
        <p:grpSpPr>
          <a:xfrm>
            <a:off x="5637796" y="3246849"/>
            <a:ext cx="2712455" cy="1086679"/>
            <a:chOff x="5488571" y="4714460"/>
            <a:chExt cx="2712455" cy="1086679"/>
          </a:xfrm>
          <a:effectLst>
            <a:outerShdw blurRad="127000" dist="76200" dir="2700000" algn="tl" rotWithShape="0">
              <a:prstClr val="black">
                <a:alpha val="40000"/>
              </a:prstClr>
            </a:outerShdw>
          </a:effectLst>
        </p:grpSpPr>
        <p:sp>
          <p:nvSpPr>
            <p:cNvPr id="50" name="Freeform: Shape 49"/>
            <p:cNvSpPr/>
            <p:nvPr/>
          </p:nvSpPr>
          <p:spPr>
            <a:xfrm>
              <a:off x="5696755" y="4714460"/>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9F3"/>
                </a:gs>
                <a:gs pos="76000">
                  <a:srgbClr val="4B99C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Right Triangle 50"/>
            <p:cNvSpPr/>
            <p:nvPr/>
          </p:nvSpPr>
          <p:spPr>
            <a:xfrm flipV="1">
              <a:off x="7229475" y="5257799"/>
              <a:ext cx="971550" cy="543339"/>
            </a:xfrm>
            <a:prstGeom prst="rtTriangle">
              <a:avLst/>
            </a:prstGeom>
            <a:gradFill flip="none" rotWithShape="1">
              <a:gsLst>
                <a:gs pos="0">
                  <a:srgbClr val="F2F4F3">
                    <a:alpha val="0"/>
                  </a:srgbClr>
                </a:gs>
                <a:gs pos="46028">
                  <a:srgbClr val="8ABBD9">
                    <a:alpha val="0"/>
                  </a:srgbClr>
                </a:gs>
                <a:gs pos="86000">
                  <a:srgbClr val="4B99C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51"/>
            <p:cNvSpPr/>
            <p:nvPr/>
          </p:nvSpPr>
          <p:spPr>
            <a:xfrm rot="2735876">
              <a:off x="6019423" y="4614308"/>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0670" name="Rectangles 70669"/>
          <p:cNvSpPr/>
          <p:nvPr/>
        </p:nvSpPr>
        <p:spPr>
          <a:xfrm>
            <a:off x="360363" y="4456113"/>
            <a:ext cx="3762375" cy="2101850"/>
          </a:xfrm>
          <a:prstGeom prst="rect">
            <a:avLst/>
          </a:prstGeom>
          <a:solidFill>
            <a:srgbClr val="FFCC99"/>
          </a:solidFill>
          <a:ln w="9525">
            <a:noFill/>
          </a:ln>
        </p:spPr>
        <p:txBody>
          <a:bodyPr anchor="ctr" anchorCtr="0">
            <a:spAutoFit/>
          </a:bodyPr>
          <a:p>
            <a:pPr algn="justLow"/>
            <a:r>
              <a:rPr sz="2200" dirty="0"/>
              <a:t>Theo em, vì sao công ty M cần có mức lương, thưởng cho các nhân viên có nhiều đóng góp cho công ty cao hơn so với các doanh nghiệp đối thủ cạnh tranh? </a:t>
            </a:r>
            <a:endParaRPr sz="2200" dirty="0"/>
          </a:p>
        </p:txBody>
      </p:sp>
      <p:pic>
        <p:nvPicPr>
          <p:cNvPr id="70671" name="Picture 70670" descr="hinh-anh-thi-truong-canh-tranh-hoan-hao-1"/>
          <p:cNvPicPr>
            <a:picLocks noChangeAspect="1"/>
          </p:cNvPicPr>
          <p:nvPr/>
        </p:nvPicPr>
        <p:blipFill>
          <a:blip r:embed="rId1"/>
          <a:stretch>
            <a:fillRect/>
          </a:stretch>
        </p:blipFill>
        <p:spPr>
          <a:xfrm>
            <a:off x="0" y="0"/>
            <a:ext cx="12192000" cy="6837363"/>
          </a:xfrm>
          <a:prstGeom prst="rect">
            <a:avLst/>
          </a:prstGeom>
          <a:noFill/>
          <a:ln w="9525">
            <a:noFill/>
          </a:ln>
        </p:spPr>
      </p:pic>
      <p:sp>
        <p:nvSpPr>
          <p:cNvPr id="70672" name="Rectangles 70671"/>
          <p:cNvSpPr/>
          <p:nvPr/>
        </p:nvSpPr>
        <p:spPr>
          <a:xfrm>
            <a:off x="0" y="5127625"/>
            <a:ext cx="12192000" cy="1616075"/>
          </a:xfrm>
          <a:prstGeom prst="rect">
            <a:avLst/>
          </a:prstGeom>
          <a:noFill/>
          <a:ln w="9525">
            <a:noFill/>
          </a:ln>
        </p:spPr>
        <p:txBody>
          <a:bodyPr anchor="ctr" anchorCtr="0">
            <a:spAutoFit/>
          </a:bodyPr>
          <a:p>
            <a:pPr algn="justLow"/>
            <a:r>
              <a:rPr sz="2500" b="1" dirty="0">
                <a:solidFill>
                  <a:schemeClr val="bg1"/>
                </a:solidFill>
              </a:rPr>
              <a:t>Câu 1:</a:t>
            </a:r>
            <a:r>
              <a:rPr sz="2500" dirty="0">
                <a:solidFill>
                  <a:schemeClr val="bg1"/>
                </a:solidFill>
              </a:rPr>
              <a:t> Em hãy cùng các bạn trong nhóm vẽ tranh giới thiệu về một truyền thống tốt đẹp của dân tộc Việt Nam</a:t>
            </a:r>
            <a:endParaRPr sz="2500" dirty="0">
              <a:solidFill>
                <a:schemeClr val="bg1"/>
              </a:solidFill>
            </a:endParaRPr>
          </a:p>
          <a:p>
            <a:pPr algn="justLow"/>
            <a:r>
              <a:rPr sz="2500" b="1" dirty="0">
                <a:solidFill>
                  <a:schemeClr val="bg1"/>
                </a:solidFill>
              </a:rPr>
              <a:t>Câu </a:t>
            </a:r>
            <a:r>
              <a:rPr lang="en-US" altLang="x-none" sz="2500" b="1">
                <a:solidFill>
                  <a:schemeClr val="bg1"/>
                </a:solidFill>
              </a:rPr>
              <a:t>2</a:t>
            </a:r>
            <a:r>
              <a:rPr sz="2500" b="1" dirty="0">
                <a:solidFill>
                  <a:schemeClr val="bg1"/>
                </a:solidFill>
              </a:rPr>
              <a:t>:</a:t>
            </a:r>
            <a:r>
              <a:rPr sz="2500" dirty="0">
                <a:solidFill>
                  <a:schemeClr val="bg1"/>
                </a:solidFill>
              </a:rPr>
              <a:t> </a:t>
            </a:r>
            <a:r>
              <a:rPr lang="en-US" altLang="x-none" sz="2500" err="1">
                <a:solidFill>
                  <a:schemeClr val="bg1"/>
                </a:solidFill>
              </a:rPr>
              <a:t>Em</a:t>
            </a:r>
            <a:r>
              <a:rPr lang="en-US" altLang="x-none" sz="2500">
                <a:solidFill>
                  <a:schemeClr val="bg1"/>
                </a:solidFill>
              </a:rPr>
              <a:t> </a:t>
            </a:r>
            <a:r>
              <a:rPr lang="en-US" altLang="x-none" sz="2500" err="1">
                <a:solidFill>
                  <a:schemeClr val="bg1"/>
                </a:solidFill>
              </a:rPr>
              <a:t>hãy</a:t>
            </a:r>
            <a:r>
              <a:rPr lang="en-US" altLang="x-none" sz="2500">
                <a:solidFill>
                  <a:schemeClr val="bg1"/>
                </a:solidFill>
              </a:rPr>
              <a:t> </a:t>
            </a:r>
            <a:r>
              <a:rPr lang="en-US" altLang="x-none" sz="2500" err="1">
                <a:solidFill>
                  <a:schemeClr val="bg1"/>
                </a:solidFill>
              </a:rPr>
              <a:t>viết</a:t>
            </a:r>
            <a:r>
              <a:rPr lang="en-US" altLang="x-none" sz="2500">
                <a:solidFill>
                  <a:schemeClr val="bg1"/>
                </a:solidFill>
              </a:rPr>
              <a:t> </a:t>
            </a:r>
            <a:r>
              <a:rPr lang="en-US" altLang="x-none" sz="2500" err="1">
                <a:solidFill>
                  <a:schemeClr val="bg1"/>
                </a:solidFill>
              </a:rPr>
              <a:t>bài</a:t>
            </a:r>
            <a:r>
              <a:rPr lang="en-US" altLang="x-none" sz="2500">
                <a:solidFill>
                  <a:schemeClr val="bg1"/>
                </a:solidFill>
              </a:rPr>
              <a:t> </a:t>
            </a:r>
            <a:r>
              <a:rPr lang="en-US" altLang="x-none" sz="2500" err="1">
                <a:solidFill>
                  <a:schemeClr val="bg1"/>
                </a:solidFill>
              </a:rPr>
              <a:t>giới</a:t>
            </a:r>
            <a:r>
              <a:rPr lang="en-US" altLang="x-none" sz="2500">
                <a:solidFill>
                  <a:schemeClr val="bg1"/>
                </a:solidFill>
              </a:rPr>
              <a:t> </a:t>
            </a:r>
            <a:r>
              <a:rPr lang="en-US" altLang="x-none" sz="2500" err="1">
                <a:solidFill>
                  <a:schemeClr val="bg1"/>
                </a:solidFill>
              </a:rPr>
              <a:t>thiệu</a:t>
            </a:r>
            <a:r>
              <a:rPr lang="en-US" altLang="x-none" sz="2500">
                <a:solidFill>
                  <a:schemeClr val="bg1"/>
                </a:solidFill>
              </a:rPr>
              <a:t> </a:t>
            </a:r>
            <a:r>
              <a:rPr lang="en-US" altLang="x-none" sz="2500" err="1">
                <a:solidFill>
                  <a:schemeClr val="bg1"/>
                </a:solidFill>
              </a:rPr>
              <a:t>về</a:t>
            </a:r>
            <a:r>
              <a:rPr lang="en-US" altLang="x-none" sz="2500">
                <a:solidFill>
                  <a:schemeClr val="bg1"/>
                </a:solidFill>
              </a:rPr>
              <a:t> </a:t>
            </a:r>
            <a:r>
              <a:rPr lang="en-US" altLang="x-none" sz="2500" err="1">
                <a:solidFill>
                  <a:schemeClr val="bg1"/>
                </a:solidFill>
              </a:rPr>
              <a:t>thành</a:t>
            </a:r>
            <a:r>
              <a:rPr lang="en-US" altLang="x-none" sz="2500">
                <a:solidFill>
                  <a:schemeClr val="bg1"/>
                </a:solidFill>
              </a:rPr>
              <a:t> </a:t>
            </a:r>
            <a:r>
              <a:rPr lang="en-US" altLang="x-none" sz="2500" err="1">
                <a:solidFill>
                  <a:schemeClr val="bg1"/>
                </a:solidFill>
              </a:rPr>
              <a:t>công</a:t>
            </a:r>
            <a:r>
              <a:rPr lang="en-US" altLang="x-none" sz="2500">
                <a:solidFill>
                  <a:schemeClr val="bg1"/>
                </a:solidFill>
              </a:rPr>
              <a:t> </a:t>
            </a:r>
            <a:r>
              <a:rPr lang="en-US" altLang="x-none" sz="2500" err="1">
                <a:solidFill>
                  <a:schemeClr val="bg1"/>
                </a:solidFill>
              </a:rPr>
              <a:t>của</a:t>
            </a:r>
            <a:r>
              <a:rPr lang="en-US" altLang="x-none" sz="2500">
                <a:solidFill>
                  <a:schemeClr val="bg1"/>
                </a:solidFill>
              </a:rPr>
              <a:t> </a:t>
            </a:r>
            <a:r>
              <a:rPr lang="en-US" altLang="x-none" sz="2500" err="1">
                <a:solidFill>
                  <a:schemeClr val="bg1"/>
                </a:solidFill>
              </a:rPr>
              <a:t>một</a:t>
            </a:r>
            <a:r>
              <a:rPr lang="en-US" altLang="x-none" sz="2500">
                <a:solidFill>
                  <a:schemeClr val="bg1"/>
                </a:solidFill>
              </a:rPr>
              <a:t> </a:t>
            </a:r>
            <a:r>
              <a:rPr lang="en-US" altLang="x-none" sz="2500" err="1">
                <a:solidFill>
                  <a:schemeClr val="bg1"/>
                </a:solidFill>
              </a:rPr>
              <a:t>người</a:t>
            </a:r>
            <a:r>
              <a:rPr lang="en-US" altLang="x-none" sz="2500">
                <a:solidFill>
                  <a:schemeClr val="bg1"/>
                </a:solidFill>
              </a:rPr>
              <a:t> </a:t>
            </a:r>
            <a:r>
              <a:rPr lang="en-US" altLang="x-none" sz="2500" err="1">
                <a:solidFill>
                  <a:schemeClr val="bg1"/>
                </a:solidFill>
              </a:rPr>
              <a:t>Việt</a:t>
            </a:r>
            <a:r>
              <a:rPr lang="en-US" altLang="x-none" sz="2500">
                <a:solidFill>
                  <a:schemeClr val="bg1"/>
                </a:solidFill>
              </a:rPr>
              <a:t> Nam </a:t>
            </a:r>
            <a:r>
              <a:rPr lang="en-US" altLang="x-none" sz="2500" err="1">
                <a:solidFill>
                  <a:schemeClr val="bg1"/>
                </a:solidFill>
              </a:rPr>
              <a:t>đã</a:t>
            </a:r>
            <a:r>
              <a:rPr lang="en-US" altLang="x-none" sz="2500">
                <a:solidFill>
                  <a:schemeClr val="bg1"/>
                </a:solidFill>
              </a:rPr>
              <a:t> </a:t>
            </a:r>
            <a:r>
              <a:rPr lang="en-US" altLang="x-none" sz="2500" err="1">
                <a:solidFill>
                  <a:schemeClr val="bg1"/>
                </a:solidFill>
              </a:rPr>
              <a:t>làm</a:t>
            </a:r>
            <a:r>
              <a:rPr lang="en-US" altLang="x-none" sz="2500">
                <a:solidFill>
                  <a:schemeClr val="bg1"/>
                </a:solidFill>
              </a:rPr>
              <a:t> </a:t>
            </a:r>
            <a:r>
              <a:rPr lang="en-US" altLang="x-none" sz="2500" err="1">
                <a:solidFill>
                  <a:schemeClr val="bg1"/>
                </a:solidFill>
              </a:rPr>
              <a:t>rạng</a:t>
            </a:r>
            <a:r>
              <a:rPr lang="en-US" altLang="x-none" sz="2500">
                <a:solidFill>
                  <a:schemeClr val="bg1"/>
                </a:solidFill>
              </a:rPr>
              <a:t> </a:t>
            </a:r>
            <a:r>
              <a:rPr lang="en-US" altLang="x-none" sz="2500" err="1">
                <a:solidFill>
                  <a:schemeClr val="bg1"/>
                </a:solidFill>
              </a:rPr>
              <a:t>danh</a:t>
            </a:r>
            <a:r>
              <a:rPr lang="en-US" altLang="x-none" sz="2500">
                <a:solidFill>
                  <a:schemeClr val="bg1"/>
                </a:solidFill>
              </a:rPr>
              <a:t> </a:t>
            </a:r>
            <a:r>
              <a:rPr lang="en-US" altLang="x-none" sz="2500" err="1">
                <a:solidFill>
                  <a:schemeClr val="bg1"/>
                </a:solidFill>
              </a:rPr>
              <a:t>truyền</a:t>
            </a:r>
            <a:r>
              <a:rPr lang="en-US" altLang="x-none" sz="2500">
                <a:solidFill>
                  <a:schemeClr val="bg1"/>
                </a:solidFill>
              </a:rPr>
              <a:t> </a:t>
            </a:r>
            <a:r>
              <a:rPr lang="en-US" altLang="x-none" sz="2500" err="1">
                <a:solidFill>
                  <a:schemeClr val="bg1"/>
                </a:solidFill>
              </a:rPr>
              <a:t>thống</a:t>
            </a:r>
            <a:r>
              <a:rPr lang="en-US" altLang="x-none" sz="2500">
                <a:solidFill>
                  <a:schemeClr val="bg1"/>
                </a:solidFill>
              </a:rPr>
              <a:t> </a:t>
            </a:r>
            <a:r>
              <a:rPr lang="en-US" altLang="x-none" sz="2500" err="1">
                <a:solidFill>
                  <a:schemeClr val="bg1"/>
                </a:solidFill>
              </a:rPr>
              <a:t>dân</a:t>
            </a:r>
            <a:r>
              <a:rPr lang="en-US" altLang="x-none" sz="2500">
                <a:solidFill>
                  <a:schemeClr val="bg1"/>
                </a:solidFill>
              </a:rPr>
              <a:t> </a:t>
            </a:r>
            <a:r>
              <a:rPr lang="en-US" altLang="x-none" sz="2500" err="1">
                <a:solidFill>
                  <a:schemeClr val="bg1"/>
                </a:solidFill>
              </a:rPr>
              <a:t>tộc</a:t>
            </a:r>
            <a:r>
              <a:rPr lang="en-US" altLang="x-none" sz="2500">
                <a:solidFill>
                  <a:schemeClr val="bg1"/>
                </a:solidFill>
              </a:rPr>
              <a:t>. </a:t>
            </a:r>
            <a:r>
              <a:rPr lang="en-US" altLang="x-none" sz="2500" err="1">
                <a:solidFill>
                  <a:schemeClr val="bg1"/>
                </a:solidFill>
              </a:rPr>
              <a:t>Từ</a:t>
            </a:r>
            <a:r>
              <a:rPr lang="en-US" altLang="x-none" sz="2500">
                <a:solidFill>
                  <a:schemeClr val="bg1"/>
                </a:solidFill>
              </a:rPr>
              <a:t> </a:t>
            </a:r>
            <a:r>
              <a:rPr lang="en-US" altLang="x-none" sz="2500" err="1">
                <a:solidFill>
                  <a:schemeClr val="bg1"/>
                </a:solidFill>
              </a:rPr>
              <a:t>đó</a:t>
            </a:r>
            <a:r>
              <a:rPr lang="en-US" altLang="x-none" sz="2500">
                <a:solidFill>
                  <a:schemeClr val="bg1"/>
                </a:solidFill>
              </a:rPr>
              <a:t>, </a:t>
            </a:r>
            <a:r>
              <a:rPr lang="en-US" altLang="x-none" sz="2500" err="1">
                <a:solidFill>
                  <a:schemeClr val="bg1"/>
                </a:solidFill>
              </a:rPr>
              <a:t>em</a:t>
            </a:r>
            <a:r>
              <a:rPr lang="en-US" altLang="x-none" sz="2500">
                <a:solidFill>
                  <a:schemeClr val="bg1"/>
                </a:solidFill>
              </a:rPr>
              <a:t> </a:t>
            </a:r>
            <a:r>
              <a:rPr lang="en-US" altLang="x-none" sz="2500" err="1">
                <a:solidFill>
                  <a:schemeClr val="bg1"/>
                </a:solidFill>
              </a:rPr>
              <a:t>rút</a:t>
            </a:r>
            <a:r>
              <a:rPr lang="en-US" altLang="x-none" sz="2500">
                <a:solidFill>
                  <a:schemeClr val="bg1"/>
                </a:solidFill>
              </a:rPr>
              <a:t> </a:t>
            </a:r>
            <a:r>
              <a:rPr lang="en-US" altLang="x-none" sz="2500" err="1">
                <a:solidFill>
                  <a:schemeClr val="bg1"/>
                </a:solidFill>
              </a:rPr>
              <a:t>ra</a:t>
            </a:r>
            <a:r>
              <a:rPr lang="en-US" altLang="x-none" sz="2500">
                <a:solidFill>
                  <a:schemeClr val="bg1"/>
                </a:solidFill>
              </a:rPr>
              <a:t> </a:t>
            </a:r>
            <a:r>
              <a:rPr lang="en-US" altLang="x-none" sz="2500" err="1">
                <a:solidFill>
                  <a:schemeClr val="bg1"/>
                </a:solidFill>
              </a:rPr>
              <a:t>được</a:t>
            </a:r>
            <a:r>
              <a:rPr lang="en-US" altLang="x-none" sz="2500">
                <a:solidFill>
                  <a:schemeClr val="bg1"/>
                </a:solidFill>
              </a:rPr>
              <a:t> </a:t>
            </a:r>
            <a:r>
              <a:rPr lang="en-US" altLang="x-none" sz="2500" err="1">
                <a:solidFill>
                  <a:schemeClr val="bg1"/>
                </a:solidFill>
              </a:rPr>
              <a:t>bài</a:t>
            </a:r>
            <a:r>
              <a:rPr lang="en-US" altLang="x-none" sz="2500">
                <a:solidFill>
                  <a:schemeClr val="bg1"/>
                </a:solidFill>
              </a:rPr>
              <a:t> </a:t>
            </a:r>
            <a:r>
              <a:rPr lang="en-US" altLang="x-none" sz="2500" err="1">
                <a:solidFill>
                  <a:schemeClr val="bg1"/>
                </a:solidFill>
              </a:rPr>
              <a:t>học</a:t>
            </a:r>
            <a:r>
              <a:rPr lang="en-US" altLang="x-none" sz="2500">
                <a:solidFill>
                  <a:schemeClr val="bg1"/>
                </a:solidFill>
              </a:rPr>
              <a:t> </a:t>
            </a:r>
            <a:r>
              <a:rPr lang="en-US" altLang="x-none" sz="2500" err="1">
                <a:solidFill>
                  <a:schemeClr val="bg1"/>
                </a:solidFill>
              </a:rPr>
              <a:t>gì</a:t>
            </a:r>
            <a:r>
              <a:rPr lang="en-US" altLang="x-none" sz="2500">
                <a:solidFill>
                  <a:schemeClr val="bg1"/>
                </a:solidFill>
              </a:rPr>
              <a:t> </a:t>
            </a:r>
            <a:r>
              <a:rPr lang="en-US" altLang="x-none" sz="2500" err="1">
                <a:solidFill>
                  <a:schemeClr val="bg1"/>
                </a:solidFill>
              </a:rPr>
              <a:t>cho</a:t>
            </a:r>
            <a:r>
              <a:rPr lang="en-US" altLang="x-none" sz="2500">
                <a:solidFill>
                  <a:schemeClr val="bg1"/>
                </a:solidFill>
              </a:rPr>
              <a:t> </a:t>
            </a:r>
            <a:r>
              <a:rPr lang="en-US" altLang="x-none" sz="2500" err="1">
                <a:solidFill>
                  <a:schemeClr val="bg1"/>
                </a:solidFill>
              </a:rPr>
              <a:t>bản</a:t>
            </a:r>
            <a:r>
              <a:rPr lang="en-US" altLang="x-none" sz="2500">
                <a:solidFill>
                  <a:schemeClr val="bg1"/>
                </a:solidFill>
              </a:rPr>
              <a:t> </a:t>
            </a:r>
            <a:r>
              <a:rPr lang="en-US" altLang="x-none" sz="2500" err="1">
                <a:solidFill>
                  <a:schemeClr val="bg1"/>
                </a:solidFill>
              </a:rPr>
              <a:t>thân</a:t>
            </a:r>
            <a:r>
              <a:rPr lang="en-US" altLang="x-none" sz="2500">
                <a:solidFill>
                  <a:schemeClr val="bg1"/>
                </a:solidFill>
              </a:rPr>
              <a:t>?</a:t>
            </a:r>
            <a:endParaRPr sz="2500" dirty="0">
              <a:solidFill>
                <a:schemeClr val="bg1"/>
              </a:solidFill>
            </a:endParaRPr>
          </a:p>
        </p:txBody>
      </p:sp>
      <p:sp>
        <p:nvSpPr>
          <p:cNvPr id="70673" name="Rectangles 70672"/>
          <p:cNvSpPr/>
          <p:nvPr/>
        </p:nvSpPr>
        <p:spPr>
          <a:xfrm>
            <a:off x="5518150" y="650875"/>
            <a:ext cx="3232150" cy="777875"/>
          </a:xfrm>
          <a:prstGeom prst="rect">
            <a:avLst/>
          </a:prstGeom>
          <a:noFill/>
          <a:ln w="9525">
            <a:noFill/>
          </a:ln>
        </p:spPr>
        <p:txBody>
          <a:bodyPr wrap="none" anchor="t" anchorCtr="0">
            <a:spAutoFit/>
          </a:bodyPr>
          <a:p>
            <a:r>
              <a:rPr lang="en-US" altLang="x-none" sz="4500" b="1">
                <a:solidFill>
                  <a:srgbClr val="FF0000"/>
                </a:solidFill>
              </a:rPr>
              <a:t>VẬN DỤNG</a:t>
            </a:r>
            <a:endParaRPr lang="en-US" altLang="x-none" sz="4500" b="1">
              <a:solidFill>
                <a:srgbClr val="FF0000"/>
              </a:solidFill>
            </a:endParaRPr>
          </a:p>
        </p:txBody>
      </p:sp>
      <p:sp>
        <p:nvSpPr>
          <p:cNvPr id="234" name="TextBox 233"/>
          <p:cNvSpPr txBox="1"/>
          <p:nvPr/>
        </p:nvSpPr>
        <p:spPr>
          <a:xfrm>
            <a:off x="2955241" y="1511334"/>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charset="0"/>
                <a:ea typeface="【苹果】迟暮朝朝醉晚灯" panose="02000500000000000000"/>
                <a:cs typeface="Times New Roman" panose="02020603050405020304"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blinds(horizontal)">
                                      <p:cBhvr>
                                        <p:cTn id="7" dur="500"/>
                                        <p:tgtEl>
                                          <p:spTgt spid="706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par>
                                <p:cTn id="13" presetID="3" presetClass="entr" presetSubtype="1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linds(horizontal)">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0661"/>
                                        </p:tgtEl>
                                        <p:attrNameLst>
                                          <p:attrName>style.visibility</p:attrName>
                                        </p:attrNameLst>
                                      </p:cBhvr>
                                      <p:to>
                                        <p:strVal val="visible"/>
                                      </p:to>
                                    </p:set>
                                    <p:animEffect transition="in" filter="blinds(horizontal)">
                                      <p:cBhvr>
                                        <p:cTn id="20" dur="500"/>
                                        <p:tgtEl>
                                          <p:spTgt spid="7066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0670"/>
                                        </p:tgtEl>
                                        <p:attrNameLst>
                                          <p:attrName>style.visibility</p:attrName>
                                        </p:attrNameLst>
                                      </p:cBhvr>
                                      <p:to>
                                        <p:strVal val="visible"/>
                                      </p:to>
                                    </p:set>
                                    <p:animEffect transition="in" filter="blinds(horizontal)">
                                      <p:cBhvr>
                                        <p:cTn id="25" dur="500"/>
                                        <p:tgtEl>
                                          <p:spTgt spid="7067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0663"/>
                                        </p:tgtEl>
                                        <p:attrNameLst>
                                          <p:attrName>style.visibility</p:attrName>
                                        </p:attrNameLst>
                                      </p:cBhvr>
                                      <p:to>
                                        <p:strVal val="visible"/>
                                      </p:to>
                                    </p:set>
                                    <p:animEffect transition="in" filter="blinds(horizontal)">
                                      <p:cBhvr>
                                        <p:cTn id="35"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P spid="70663" grpId="0" animBg="1"/>
      <p:bldP spid="48" grpId="0" animBg="1"/>
      <p:bldP spid="706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latin typeface="Times New Roman" panose="02020603050405020304" charset="0"/>
                <a:cs typeface="Times New Roman" panose="02020603050405020304" charset="0"/>
              </a:rPr>
              <a:t>KHÁM PHÁ</a:t>
            </a:r>
            <a:endParaRPr lang="en-US" altLang="x-none" sz="3000" b="1">
              <a:latin typeface="Times New Roman" panose="02020603050405020304" charset="0"/>
              <a:cs typeface="Times New Roman" panose="02020603050405020304" charset="0"/>
            </a:endParaRPr>
          </a:p>
        </p:txBody>
      </p:sp>
      <p:sp>
        <p:nvSpPr>
          <p:cNvPr id="39941" name="Rectangles 39940"/>
          <p:cNvSpPr/>
          <p:nvPr/>
        </p:nvSpPr>
        <p:spPr>
          <a:xfrm>
            <a:off x="4314825" y="423863"/>
            <a:ext cx="7278688" cy="8794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sz="2500" b="1" dirty="0">
                <a:latin typeface="Times New Roman" panose="02020603050405020304" charset="0"/>
                <a:cs typeface="Times New Roman" panose="02020603050405020304" charset="0"/>
              </a:rPr>
              <a:t>1. Một số truyền thống dân tộc và giá trị của truyền thống dân tộc Việt Nam</a:t>
            </a:r>
            <a:r>
              <a:rPr sz="2500" dirty="0">
                <a:latin typeface="Times New Roman" panose="02020603050405020304" charset="0"/>
                <a:cs typeface="Times New Roman" panose="02020603050405020304" charset="0"/>
              </a:rPr>
              <a:t> </a:t>
            </a:r>
            <a:endParaRPr sz="2500" dirty="0">
              <a:latin typeface="Times New Roman" panose="02020603050405020304" charset="0"/>
              <a:cs typeface="Times New Roman" panose="02020603050405020304" charset="0"/>
            </a:endParaRPr>
          </a:p>
        </p:txBody>
      </p:sp>
      <p:sp>
        <p:nvSpPr>
          <p:cNvPr id="39949" name="Rectangles 39948"/>
          <p:cNvSpPr/>
          <p:nvPr/>
        </p:nvSpPr>
        <p:spPr>
          <a:xfrm>
            <a:off x="2554288" y="3903663"/>
            <a:ext cx="9144000" cy="854075"/>
          </a:xfrm>
          <a:prstGeom prst="rect">
            <a:avLst/>
          </a:prstGeom>
          <a:noFill/>
          <a:ln w="9525">
            <a:noFill/>
          </a:ln>
        </p:spPr>
        <p:txBody>
          <a:bodyPr anchor="ctr" anchorCtr="0">
            <a:spAutoFit/>
          </a:bodyPr>
          <a:p>
            <a:pPr algn="justLow"/>
            <a:r>
              <a:rPr sz="2500" dirty="0">
                <a:latin typeface="Times New Roman" panose="02020603050405020304" charset="0"/>
                <a:cs typeface="Times New Roman" panose="02020603050405020304" charset="0"/>
              </a:rPr>
              <a:t>Thông tin trên nói về những truyền thống nào của dân tộc Việt Nam? </a:t>
            </a:r>
            <a:endParaRPr sz="2500" dirty="0">
              <a:latin typeface="Times New Roman" panose="02020603050405020304" charset="0"/>
              <a:cs typeface="Times New Roman" panose="02020603050405020304" charset="0"/>
            </a:endParaRPr>
          </a:p>
        </p:txBody>
      </p:sp>
      <p:pic>
        <p:nvPicPr>
          <p:cNvPr id="39952" name="Picture 39951" descr="3 câu hỏi tiết lộ mọi điều về ứng viên | Cẩm nang tuyển dụng"/>
          <p:cNvPicPr>
            <a:picLocks noChangeAspect="1"/>
          </p:cNvPicPr>
          <p:nvPr/>
        </p:nvPicPr>
        <p:blipFill>
          <a:blip r:embed="rId1"/>
          <a:stretch>
            <a:fillRect/>
          </a:stretch>
        </p:blipFill>
        <p:spPr>
          <a:xfrm>
            <a:off x="300038" y="3754438"/>
            <a:ext cx="1592262" cy="1303337"/>
          </a:xfrm>
          <a:prstGeom prst="rect">
            <a:avLst/>
          </a:prstGeom>
          <a:noFill/>
          <a:ln w="9525">
            <a:noFill/>
          </a:ln>
        </p:spPr>
      </p:pic>
      <p:sp>
        <p:nvSpPr>
          <p:cNvPr id="39953" name="Rectangles 39952"/>
          <p:cNvSpPr/>
          <p:nvPr/>
        </p:nvSpPr>
        <p:spPr>
          <a:xfrm>
            <a:off x="280988" y="1919288"/>
            <a:ext cx="11558587" cy="1628775"/>
          </a:xfrm>
          <a:prstGeom prst="rect">
            <a:avLst/>
          </a:prstGeom>
          <a:noFill/>
          <a:ln w="12700" cap="flat" cmpd="sng">
            <a:solidFill>
              <a:srgbClr val="FF0000"/>
            </a:solidFill>
            <a:prstDash val="dash"/>
            <a:miter/>
            <a:headEnd type="none" w="med" len="med"/>
            <a:tailEnd type="none" w="med" len="med"/>
          </a:ln>
        </p:spPr>
        <p:txBody>
          <a:bodyPr anchor="ctr" anchorCtr="0">
            <a:spAutoFit/>
          </a:bodyPr>
          <a:p>
            <a:r>
              <a:rPr sz="2500" dirty="0">
                <a:latin typeface="Times New Roman" panose="02020603050405020304" charset="0"/>
                <a:cs typeface="Times New Roman" panose="02020603050405020304" charset="0"/>
              </a:rPr>
              <a:t>Dân ta có một lòng nồng nàn yêu nước. Đó là một truyền thống quý báu của ta. Từ xưa đến nay, mỗi khi Tổ quốc bị xâm lăng, thì tinh thần ấy lại sôi nổi, nó kết thành một làn sóng vô cùng mạnh mẽ, to lớn, nó lượt qua mọi sự nguy hiểm, khó khăn, nó nhẫn chim tất cả lũ bán nước và lũ cướp nước </a:t>
            </a:r>
            <a:endParaRPr sz="2500" dirty="0">
              <a:latin typeface="Times New Roman" panose="02020603050405020304" charset="0"/>
              <a:cs typeface="Times New Roman" panose="02020603050405020304" charset="0"/>
            </a:endParaRPr>
          </a:p>
        </p:txBody>
      </p:sp>
      <p:sp>
        <p:nvSpPr>
          <p:cNvPr id="39954" name="Rectangles 39953"/>
          <p:cNvSpPr/>
          <p:nvPr/>
        </p:nvSpPr>
        <p:spPr>
          <a:xfrm>
            <a:off x="3376613" y="5649913"/>
            <a:ext cx="5499100" cy="665162"/>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p>
            <a:pPr algn="ctr"/>
            <a:r>
              <a:rPr sz="4000" dirty="0">
                <a:latin typeface="Times New Roman" panose="02020603050405020304" charset="0"/>
                <a:cs typeface="Times New Roman" panose="02020603050405020304" charset="0"/>
              </a:rPr>
              <a:t>Truyền thống yêu nước</a:t>
            </a:r>
            <a:endParaRPr sz="4000" dirty="0">
              <a:latin typeface="Times New Roman" panose="02020603050405020304" charset="0"/>
              <a:cs typeface="Times New Roman" panose="0202060305040502030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blinds(horizontal)">
                                      <p:cBhvr>
                                        <p:cTn id="10" dur="500"/>
                                        <p:tgtEl>
                                          <p:spTgt spid="399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53"/>
                                        </p:tgtEl>
                                        <p:attrNameLst>
                                          <p:attrName>style.visibility</p:attrName>
                                        </p:attrNameLst>
                                      </p:cBhvr>
                                      <p:to>
                                        <p:strVal val="visible"/>
                                      </p:to>
                                    </p:set>
                                    <p:animEffect transition="in" filter="blinds(horizontal)">
                                      <p:cBhvr>
                                        <p:cTn id="15" dur="500"/>
                                        <p:tgtEl>
                                          <p:spTgt spid="399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9952"/>
                                        </p:tgtEl>
                                        <p:attrNameLst>
                                          <p:attrName>style.visibility</p:attrName>
                                        </p:attrNameLst>
                                      </p:cBhvr>
                                      <p:to>
                                        <p:strVal val="visible"/>
                                      </p:to>
                                    </p:set>
                                    <p:animEffect transition="in" filter="blinds(horizontal)">
                                      <p:cBhvr>
                                        <p:cTn id="20" dur="500"/>
                                        <p:tgtEl>
                                          <p:spTgt spid="3995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9949"/>
                                        </p:tgtEl>
                                        <p:attrNameLst>
                                          <p:attrName>style.visibility</p:attrName>
                                        </p:attrNameLst>
                                      </p:cBhvr>
                                      <p:to>
                                        <p:strVal val="visible"/>
                                      </p:to>
                                    </p:set>
                                    <p:animEffect transition="in" filter="blinds(horizontal)">
                                      <p:cBhvr>
                                        <p:cTn id="25" dur="500"/>
                                        <p:tgtEl>
                                          <p:spTgt spid="3994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9954"/>
                                        </p:tgtEl>
                                        <p:attrNameLst>
                                          <p:attrName>style.visibility</p:attrName>
                                        </p:attrNameLst>
                                      </p:cBhvr>
                                      <p:to>
                                        <p:strVal val="visible"/>
                                      </p:to>
                                    </p:set>
                                    <p:animEffect transition="in" filter="blinds(horizontal)">
                                      <p:cBhvr>
                                        <p:cTn id="30"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941" grpId="0" animBg="1"/>
      <p:bldP spid="39949" grpId="0"/>
      <p:bldP spid="39953" grpId="0" animBg="1"/>
      <p:bldP spid="399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8" name="Rectangles 72707"/>
          <p:cNvSpPr/>
          <p:nvPr/>
        </p:nvSpPr>
        <p:spPr>
          <a:xfrm>
            <a:off x="2525713" y="4443413"/>
            <a:ext cx="9144000" cy="854075"/>
          </a:xfrm>
          <a:prstGeom prst="rect">
            <a:avLst/>
          </a:prstGeom>
          <a:noFill/>
          <a:ln w="9525">
            <a:noFill/>
          </a:ln>
        </p:spPr>
        <p:txBody>
          <a:bodyPr anchor="ctr" anchorCtr="0">
            <a:spAutoFit/>
          </a:bodyPr>
          <a:p>
            <a:pPr algn="justLow"/>
            <a:r>
              <a:rPr sz="2500" dirty="0">
                <a:latin typeface="Times New Roman" panose="02020603050405020304" charset="0"/>
                <a:cs typeface="Times New Roman" panose="02020603050405020304" charset="0"/>
              </a:rPr>
              <a:t>Thông tin trên nói về những truyền thống nào của dân tộc Việt Nam? </a:t>
            </a:r>
            <a:endParaRPr sz="2500" dirty="0">
              <a:latin typeface="Times New Roman" panose="02020603050405020304" charset="0"/>
              <a:cs typeface="Times New Roman" panose="02020603050405020304" charset="0"/>
            </a:endParaRPr>
          </a:p>
        </p:txBody>
      </p:sp>
      <p:pic>
        <p:nvPicPr>
          <p:cNvPr id="72709" name="Picture 72708" descr="3 câu hỏi tiết lộ mọi điều về ứng viên | Cẩm nang tuyển dụng"/>
          <p:cNvPicPr>
            <a:picLocks noChangeAspect="1"/>
          </p:cNvPicPr>
          <p:nvPr/>
        </p:nvPicPr>
        <p:blipFill>
          <a:blip r:embed="rId1"/>
          <a:stretch>
            <a:fillRect/>
          </a:stretch>
        </p:blipFill>
        <p:spPr>
          <a:xfrm>
            <a:off x="330200" y="4276725"/>
            <a:ext cx="1592263" cy="1303338"/>
          </a:xfrm>
          <a:prstGeom prst="rect">
            <a:avLst/>
          </a:prstGeom>
          <a:noFill/>
          <a:ln w="9525">
            <a:noFill/>
          </a:ln>
        </p:spPr>
      </p:pic>
      <p:sp>
        <p:nvSpPr>
          <p:cNvPr id="72710" name="Rectangles 72709"/>
          <p:cNvSpPr/>
          <p:nvPr/>
        </p:nvSpPr>
        <p:spPr>
          <a:xfrm>
            <a:off x="323850" y="429419"/>
            <a:ext cx="11558588" cy="3476625"/>
          </a:xfrm>
          <a:prstGeom prst="rect">
            <a:avLst/>
          </a:prstGeom>
          <a:noFill/>
          <a:ln w="12700" cap="flat" cmpd="sng">
            <a:solidFill>
              <a:srgbClr val="FF0000"/>
            </a:solidFill>
            <a:prstDash val="dash"/>
            <a:miter/>
            <a:headEnd type="none" w="med" len="med"/>
            <a:tailEnd type="none" w="med" len="med"/>
          </a:ln>
        </p:spPr>
        <p:txBody>
          <a:bodyPr anchor="ctr" anchorCtr="0">
            <a:spAutoFit/>
          </a:bodyPr>
          <a:p>
            <a:r>
              <a:rPr sz="2200" dirty="0">
                <a:latin typeface="Times New Roman" panose="02020603050405020304" charset="0"/>
                <a:cs typeface="Times New Roman" panose="02020603050405020304" charset="0"/>
              </a:rPr>
              <a:t>Bùi Xương Trạch sinh năm 1451, người làng Thịnh Liệt, huyện Thanh Trì, Hà Nội. Là con một gia đình nông dân nghèo, từ nhỏ ông đã quen việc đồng áng. Bố mẹ cho đi học nhưng ông vẫn rất chăm làm. Khi đi bừa, ông đều mang sách buộc vào tay bừa để vừa bừa, vừa ôn bài. Nhà nghèo, không có tiền mua đèn thắp, đến mùa có đom đóm, ông bắt đom đóm bỏ vào vỏ trứng để lấy ánh sáng đọc sách. Trong kì thi Hội, mỗi bài thi cách nhau mươi hôm, ông đều tranh thủ về nhà ôn thi và ra đồng cấy, không bỏ phí một ngày. Sau kì thi cuối, các thí sinh đều náo nức chờ đợi ngày yết bảng, riêng ông vẫn về đi cày. Khi xướng danh, bạn bè thấy tên ông, đã cử người về tận làng báo cho ông biết thi thấy ông vẫn quần xắn trên đầu gối đang hì hụi cuốc đất. Lúc đó, ông mới vội thay quần áo chỉnh tề để lên kinh đô. Năm 1478, hai mươi bảy tuổi, ông đỗ tiến sĩ. Tuy làm đến chức Thượng thư nhưng ông vẫn nổi tiếng là người tiết kiệm và liêm khiết.</a:t>
            </a:r>
            <a:endParaRPr sz="2200" dirty="0">
              <a:latin typeface="Times New Roman" panose="02020603050405020304" charset="0"/>
              <a:cs typeface="Times New Roman" panose="02020603050405020304" charset="0"/>
            </a:endParaRPr>
          </a:p>
        </p:txBody>
      </p:sp>
      <p:sp>
        <p:nvSpPr>
          <p:cNvPr id="72711" name="Rectangles 72710"/>
          <p:cNvSpPr/>
          <p:nvPr/>
        </p:nvSpPr>
        <p:spPr>
          <a:xfrm>
            <a:off x="720725" y="5832475"/>
            <a:ext cx="4251325"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p>
            <a:pPr algn="ctr"/>
            <a:r>
              <a:rPr sz="3500" dirty="0">
                <a:latin typeface="Times New Roman" panose="02020603050405020304" charset="0"/>
                <a:cs typeface="Times New Roman" panose="02020603050405020304" charset="0"/>
              </a:rPr>
              <a:t>Truyền thống cần cù</a:t>
            </a:r>
            <a:endParaRPr sz="3500" dirty="0">
              <a:latin typeface="Times New Roman" panose="02020603050405020304" charset="0"/>
              <a:cs typeface="Times New Roman" panose="02020603050405020304" charset="0"/>
            </a:endParaRPr>
          </a:p>
        </p:txBody>
      </p:sp>
      <p:sp>
        <p:nvSpPr>
          <p:cNvPr id="72712" name="Rectangles 72711"/>
          <p:cNvSpPr/>
          <p:nvPr/>
        </p:nvSpPr>
        <p:spPr>
          <a:xfrm>
            <a:off x="5715000" y="5861050"/>
            <a:ext cx="4622800"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p>
            <a:pPr algn="ctr"/>
            <a:r>
              <a:rPr sz="3500" dirty="0">
                <a:latin typeface="Times New Roman" panose="02020603050405020304" charset="0"/>
                <a:cs typeface="Times New Roman" panose="02020603050405020304" charset="0"/>
              </a:rPr>
              <a:t>Truyền thống hiếu học</a:t>
            </a:r>
            <a:endParaRPr sz="3500" dirty="0">
              <a:latin typeface="Times New Roman" panose="02020603050405020304" charset="0"/>
              <a:cs typeface="Times New Roman" panose="0202060305040502030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blinds(horizontal)">
                                      <p:cBhvr>
                                        <p:cTn id="7" dur="500"/>
                                        <p:tgtEl>
                                          <p:spTgt spid="727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08"/>
                                        </p:tgtEl>
                                        <p:attrNameLst>
                                          <p:attrName>style.visibility</p:attrName>
                                        </p:attrNameLst>
                                      </p:cBhvr>
                                      <p:to>
                                        <p:strVal val="visible"/>
                                      </p:to>
                                    </p:set>
                                    <p:animEffect transition="in" filter="blinds(horizontal)">
                                      <p:cBhvr>
                                        <p:cTn id="17" dur="500"/>
                                        <p:tgtEl>
                                          <p:spTgt spid="727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711"/>
                                        </p:tgtEl>
                                        <p:attrNameLst>
                                          <p:attrName>style.visibility</p:attrName>
                                        </p:attrNameLst>
                                      </p:cBhvr>
                                      <p:to>
                                        <p:strVal val="visible"/>
                                      </p:to>
                                    </p:set>
                                    <p:animEffect transition="in" filter="blinds(horizontal)">
                                      <p:cBhvr>
                                        <p:cTn id="22" dur="500"/>
                                        <p:tgtEl>
                                          <p:spTgt spid="727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712"/>
                                        </p:tgtEl>
                                        <p:attrNameLst>
                                          <p:attrName>style.visibility</p:attrName>
                                        </p:attrNameLst>
                                      </p:cBhvr>
                                      <p:to>
                                        <p:strVal val="visible"/>
                                      </p:to>
                                    </p:set>
                                    <p:animEffect transition="in" filter="blinds(horizontal)">
                                      <p:cBhvr>
                                        <p:cTn id="27"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0" grpId="0" bldLvl="0" animBg="1"/>
      <p:bldP spid="72711" grpId="0" animBg="1"/>
      <p:bldP spid="727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s 73729"/>
          <p:cNvSpPr/>
          <p:nvPr/>
        </p:nvSpPr>
        <p:spPr>
          <a:xfrm>
            <a:off x="2119313" y="4776788"/>
            <a:ext cx="9144000" cy="854075"/>
          </a:xfrm>
          <a:prstGeom prst="rect">
            <a:avLst/>
          </a:prstGeom>
          <a:noFill/>
          <a:ln w="9525">
            <a:noFill/>
          </a:ln>
        </p:spPr>
        <p:txBody>
          <a:bodyPr anchor="ctr" anchorCtr="0">
            <a:spAutoFit/>
          </a:bodyPr>
          <a:p>
            <a:pPr algn="justLow"/>
            <a:r>
              <a:rPr sz="2500" dirty="0">
                <a:latin typeface="Times New Roman" panose="02020603050405020304" charset="0"/>
                <a:cs typeface="Times New Roman" panose="02020603050405020304" charset="0"/>
              </a:rPr>
              <a:t>Thông tin trên nói về những truyền thống nào của dân tộc Việt Nam? </a:t>
            </a:r>
            <a:endParaRPr sz="2500" dirty="0">
              <a:latin typeface="Times New Roman" panose="02020603050405020304" charset="0"/>
              <a:cs typeface="Times New Roman" panose="02020603050405020304" charset="0"/>
            </a:endParaRPr>
          </a:p>
        </p:txBody>
      </p:sp>
      <p:pic>
        <p:nvPicPr>
          <p:cNvPr id="73731" name="Picture 73730" descr="3 câu hỏi tiết lộ mọi điều về ứng viên | Cẩm nang tuyển dụng"/>
          <p:cNvPicPr>
            <a:picLocks noChangeAspect="1"/>
          </p:cNvPicPr>
          <p:nvPr/>
        </p:nvPicPr>
        <p:blipFill>
          <a:blip r:embed="rId1"/>
          <a:stretch>
            <a:fillRect/>
          </a:stretch>
        </p:blipFill>
        <p:spPr>
          <a:xfrm>
            <a:off x="304800" y="4754563"/>
            <a:ext cx="1058863" cy="866775"/>
          </a:xfrm>
          <a:prstGeom prst="rect">
            <a:avLst/>
          </a:prstGeom>
          <a:noFill/>
          <a:ln w="9525">
            <a:noFill/>
          </a:ln>
        </p:spPr>
      </p:pic>
      <p:sp>
        <p:nvSpPr>
          <p:cNvPr id="73732" name="Rectangles 73731"/>
          <p:cNvSpPr/>
          <p:nvPr/>
        </p:nvSpPr>
        <p:spPr>
          <a:xfrm>
            <a:off x="250825" y="368300"/>
            <a:ext cx="11558588" cy="4092575"/>
          </a:xfrm>
          <a:prstGeom prst="rect">
            <a:avLst/>
          </a:prstGeom>
          <a:noFill/>
          <a:ln w="12700" cap="flat" cmpd="sng">
            <a:solidFill>
              <a:srgbClr val="FF0000"/>
            </a:solidFill>
            <a:prstDash val="dash"/>
            <a:miter/>
            <a:headEnd type="none" w="med" len="med"/>
            <a:tailEnd type="none" w="med" len="med"/>
          </a:ln>
        </p:spPr>
        <p:txBody>
          <a:bodyPr anchor="ctr" anchorCtr="0">
            <a:spAutoFit/>
          </a:bodyPr>
          <a:p>
            <a:r>
              <a:rPr sz="2000" dirty="0">
                <a:latin typeface="Times New Roman" panose="02020603050405020304" charset="0"/>
                <a:cs typeface="Times New Roman" panose="02020603050405020304" charset="0"/>
              </a:rPr>
              <a:t>Tết Nguyên Đán năm 2022, ảnh hưởng của dịch COVID-19 khiến việc tổ chức họp mặt, trao quà trực tiếp không diễn ra được nhưng hầu hết các tỉnh, thành phố ở miền Tây Nam Bộ đều linh hoạt bằng nhiều cách thức khác nhau để chuyển qua đến tận tay những người có hoàn cảnh khó khăn, đảm bảo mọi người, mọi nhà đều có Tết. Nhiều người ở những xã đảo xa xôi, biên giới bất ngờ nhận được những phần qua Tết nghĩa tình đã không khỏi rừng rung xúc động. Đoàn thanh niên Công an tỉnh Kiên Giang không quản ngại khó khăn, vượt 100 km đường biển đến trao trực tiếp các túi an sinh (gồm gạo, mì, nước mắm, dầu ăn, trứng,...) hỗ trợ bà con ở huyện đảo Kiên Hải. Hội Liên hiệp Phụ nữ tỉnh An Giang phối hợp tổ chức hoạt động “đồng hành cùng phụ nữ biên cương" trao tặng một ngôi nhà "Mái ấm biên cương" cùng 30 suất quả cho phụ nữ vùng biên giới có hoàn cảnh khó khăn. Thành uỷ Cần Thơ phát huy tinh thần tương thân, tương ái của dân tộc, thăm và chúc Tết các đồng chi thương binh, bệnh binh, gia đình liệt sĩ, Bà mẹ Việt Nam Anh hùng và đặc biệt là chăm lo cho các gia đình có trẻ mồ côi do dịch COVID-19. Tỉnh Cà Mau cũng dành ngân sách 40 tỉ đồng cho hoạt động thăm, tặng quà người có công với cách mạng, hỗ trợ thêm khẩu phần ăn cho bệnh nhân nhiễm COVID đangNam.điều trị, hộ nghèo, cận nghèo và đối tượng bảo trợ xã hội. </a:t>
            </a:r>
            <a:endParaRPr sz="2000" dirty="0">
              <a:latin typeface="Times New Roman" panose="02020603050405020304" charset="0"/>
              <a:cs typeface="Times New Roman" panose="02020603050405020304" charset="0"/>
            </a:endParaRPr>
          </a:p>
        </p:txBody>
      </p:sp>
      <p:sp>
        <p:nvSpPr>
          <p:cNvPr id="73733" name="Rectangles 73732"/>
          <p:cNvSpPr/>
          <p:nvPr/>
        </p:nvSpPr>
        <p:spPr>
          <a:xfrm>
            <a:off x="1916113" y="5775325"/>
            <a:ext cx="9147175"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p>
            <a:pPr algn="ctr"/>
            <a:r>
              <a:rPr sz="3500" dirty="0">
                <a:latin typeface="Times New Roman" panose="02020603050405020304" charset="0"/>
                <a:cs typeface="Times New Roman" panose="02020603050405020304" charset="0"/>
              </a:rPr>
              <a:t>Truyền thống đoàn kết, yêu thương đùm bọc.</a:t>
            </a:r>
            <a:endParaRPr sz="3500" dirty="0">
              <a:latin typeface="Times New Roman" panose="02020603050405020304" charset="0"/>
              <a:cs typeface="Times New Roman" panose="0202060305040502030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linds(horizontal)">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blinds(horizontal)">
                                      <p:cBhvr>
                                        <p:cTn id="12" dur="500"/>
                                        <p:tgtEl>
                                          <p:spTgt spid="737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30"/>
                                        </p:tgtEl>
                                        <p:attrNameLst>
                                          <p:attrName>style.visibility</p:attrName>
                                        </p:attrNameLst>
                                      </p:cBhvr>
                                      <p:to>
                                        <p:strVal val="visible"/>
                                      </p:to>
                                    </p:set>
                                    <p:animEffect transition="in" filter="blinds(horizontal)">
                                      <p:cBhvr>
                                        <p:cTn id="17" dur="500"/>
                                        <p:tgtEl>
                                          <p:spTgt spid="737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733"/>
                                        </p:tgtEl>
                                        <p:attrNameLst>
                                          <p:attrName>style.visibility</p:attrName>
                                        </p:attrNameLst>
                                      </p:cBhvr>
                                      <p:to>
                                        <p:strVal val="visible"/>
                                      </p:to>
                                    </p:set>
                                    <p:animEffect transition="in" filter="blinds(horizontal)">
                                      <p:cBhvr>
                                        <p:cTn id="22"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2" grpId="0" bldLvl="0" animBg="1"/>
      <p:bldP spid="737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56" name="Rectangles 56355"/>
          <p:cNvSpPr/>
          <p:nvPr/>
        </p:nvSpPr>
        <p:spPr>
          <a:xfrm>
            <a:off x="5081588" y="427038"/>
            <a:ext cx="6861175" cy="1244600"/>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2500" dirty="0">
                <a:latin typeface="Times New Roman" panose="02020603050405020304" charset="0"/>
                <a:cs typeface="Times New Roman" panose="02020603050405020304" charset="0"/>
              </a:rPr>
              <a:t>Hãy chia sẻ hiểu biết của em về các truyền thống đó. Giá trị của những truyền thống ấy được thể hiện như thế nào? </a:t>
            </a:r>
            <a:endParaRPr sz="2500" dirty="0">
              <a:latin typeface="Times New Roman" panose="02020603050405020304" charset="0"/>
              <a:cs typeface="Times New Roman" panose="02020603050405020304" charset="0"/>
            </a:endParaRPr>
          </a:p>
        </p:txBody>
      </p:sp>
      <p:sp>
        <p:nvSpPr>
          <p:cNvPr id="4" name="Hexagon 3"/>
          <p:cNvSpPr/>
          <p:nvPr/>
        </p:nvSpPr>
        <p:spPr>
          <a:xfrm>
            <a:off x="365125" y="260350"/>
            <a:ext cx="1476375" cy="1271588"/>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Arrow: Pentagon 4"/>
          <p:cNvSpPr/>
          <p:nvPr/>
        </p:nvSpPr>
        <p:spPr>
          <a:xfrm flipH="1">
            <a:off x="1811338" y="231775"/>
            <a:ext cx="2503488" cy="1271588"/>
          </a:xfrm>
          <a:prstGeom prst="homePlate">
            <a:avLst>
              <a:gd name="adj" fmla="val 26042"/>
            </a:avLst>
          </a:prstGeom>
          <a:gradFill flip="none" rotWithShape="1">
            <a:gsLst>
              <a:gs pos="59000">
                <a:srgbClr val="F7941D"/>
              </a:gs>
              <a:gs pos="0">
                <a:srgbClr val="D34D1E"/>
              </a:gs>
              <a:gs pos="100000">
                <a:srgbClr val="FFC01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Rectangle 2"/>
          <p:cNvSpPr/>
          <p:nvPr/>
        </p:nvSpPr>
        <p:spPr>
          <a:xfrm rot="19948833">
            <a:off x="1817688" y="190500"/>
            <a:ext cx="46038" cy="1417638"/>
          </a:xfrm>
          <a:prstGeom prst="rect">
            <a:avLst/>
          </a:prstGeom>
          <a:gradFill flip="none" rotWithShape="1">
            <a:gsLst>
              <a:gs pos="59000">
                <a:schemeClr val="bg1"/>
              </a:gs>
              <a:gs pos="1000">
                <a:schemeClr val="bg1">
                  <a:lumMod val="95000"/>
                </a:schemeClr>
              </a:gs>
              <a:gs pos="100000">
                <a:srgbClr val="FFC01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Hexagon 6"/>
          <p:cNvSpPr/>
          <p:nvPr/>
        </p:nvSpPr>
        <p:spPr>
          <a:xfrm>
            <a:off x="365125" y="1978025"/>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Arrow: Pentagon 7"/>
          <p:cNvSpPr/>
          <p:nvPr/>
        </p:nvSpPr>
        <p:spPr>
          <a:xfrm flipH="1">
            <a:off x="1871663" y="1905000"/>
            <a:ext cx="2432050" cy="1273175"/>
          </a:xfrm>
          <a:prstGeom prst="homePlate">
            <a:avLst>
              <a:gd name="adj" fmla="val 26042"/>
            </a:avLst>
          </a:prstGeom>
          <a:gradFill flip="none" rotWithShape="1">
            <a:gsLst>
              <a:gs pos="59000">
                <a:srgbClr val="01A7AE"/>
              </a:gs>
              <a:gs pos="0">
                <a:srgbClr val="00A783"/>
              </a:gs>
              <a:gs pos="100000">
                <a:srgbClr val="00AB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rot="19948833">
            <a:off x="1817688" y="1909763"/>
            <a:ext cx="46038" cy="1417638"/>
          </a:xfrm>
          <a:prstGeom prst="rect">
            <a:avLst/>
          </a:prstGeom>
          <a:gradFill flip="none" rotWithShape="1">
            <a:gsLst>
              <a:gs pos="59000">
                <a:schemeClr val="bg1"/>
              </a:gs>
              <a:gs pos="1000">
                <a:schemeClr val="bg1">
                  <a:lumMod val="95000"/>
                </a:schemeClr>
              </a:gs>
              <a:gs pos="100000">
                <a:srgbClr val="00ABB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Hexagon 9"/>
          <p:cNvSpPr/>
          <p:nvPr/>
        </p:nvSpPr>
        <p:spPr>
          <a:xfrm>
            <a:off x="365125" y="3697288"/>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Arrow: Pentagon 10"/>
          <p:cNvSpPr/>
          <p:nvPr/>
        </p:nvSpPr>
        <p:spPr>
          <a:xfrm flipH="1">
            <a:off x="1898650" y="3624263"/>
            <a:ext cx="2387600" cy="1273175"/>
          </a:xfrm>
          <a:prstGeom prst="homePlate">
            <a:avLst>
              <a:gd name="adj" fmla="val 26042"/>
            </a:avLst>
          </a:prstGeom>
          <a:gradFill flip="none" rotWithShape="1">
            <a:gsLst>
              <a:gs pos="59000">
                <a:srgbClr val="C8158D"/>
              </a:gs>
              <a:gs pos="0">
                <a:srgbClr val="881F81"/>
              </a:gs>
              <a:gs pos="100000">
                <a:srgbClr val="CF047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rot="19948833">
            <a:off x="1817688" y="3627438"/>
            <a:ext cx="46038" cy="1419225"/>
          </a:xfrm>
          <a:prstGeom prst="rect">
            <a:avLst/>
          </a:prstGeom>
          <a:gradFill flip="none" rotWithShape="1">
            <a:gsLst>
              <a:gs pos="59000">
                <a:schemeClr val="bg1"/>
              </a:gs>
              <a:gs pos="1000">
                <a:schemeClr val="bg1">
                  <a:lumMod val="95000"/>
                </a:schemeClr>
              </a:gs>
              <a:gs pos="100000">
                <a:srgbClr val="CF047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79" name="TextBox 29"/>
          <p:cNvSpPr txBox="1"/>
          <p:nvPr/>
        </p:nvSpPr>
        <p:spPr>
          <a:xfrm>
            <a:off x="862013" y="493713"/>
            <a:ext cx="466725" cy="762000"/>
          </a:xfrm>
          <a:prstGeom prst="rect">
            <a:avLst/>
          </a:prstGeom>
          <a:noFill/>
          <a:ln w="9525">
            <a:noFill/>
          </a:ln>
        </p:spPr>
        <p:txBody>
          <a:bodyPr wrap="none">
            <a:spAutoFit/>
          </a:bodyPr>
          <a:p>
            <a:r>
              <a:rPr lang="en-US" altLang="x-none" sz="4400">
                <a:solidFill>
                  <a:srgbClr val="FFC000"/>
                </a:solidFill>
                <a:latin typeface="Calibri" panose="020F0502020204030204" pitchFamily="34" charset="0"/>
              </a:rPr>
              <a:t>1</a:t>
            </a:r>
            <a:endParaRPr lang="en-US" altLang="x-none" sz="4400">
              <a:solidFill>
                <a:srgbClr val="FFC000"/>
              </a:solidFill>
              <a:latin typeface="Calibri" panose="020F0502020204030204" pitchFamily="34" charset="0"/>
            </a:endParaRPr>
          </a:p>
        </p:txBody>
      </p:sp>
      <p:sp>
        <p:nvSpPr>
          <p:cNvPr id="56380" name="TextBox 30"/>
          <p:cNvSpPr txBox="1"/>
          <p:nvPr/>
        </p:nvSpPr>
        <p:spPr>
          <a:xfrm>
            <a:off x="839788" y="2227263"/>
            <a:ext cx="466725" cy="762000"/>
          </a:xfrm>
          <a:prstGeom prst="rect">
            <a:avLst/>
          </a:prstGeom>
          <a:noFill/>
          <a:ln w="9525">
            <a:noFill/>
          </a:ln>
        </p:spPr>
        <p:txBody>
          <a:bodyPr wrap="none">
            <a:spAutoFit/>
          </a:bodyPr>
          <a:p>
            <a:r>
              <a:rPr lang="en-US" altLang="x-none" sz="4400">
                <a:solidFill>
                  <a:srgbClr val="00CC99"/>
                </a:solidFill>
                <a:latin typeface="Calibri" panose="020F0502020204030204" pitchFamily="34" charset="0"/>
              </a:rPr>
              <a:t>2</a:t>
            </a:r>
            <a:endParaRPr lang="en-US" altLang="x-none" sz="4400">
              <a:solidFill>
                <a:srgbClr val="00CC99"/>
              </a:solidFill>
              <a:latin typeface="Calibri" panose="020F0502020204030204" pitchFamily="34" charset="0"/>
            </a:endParaRPr>
          </a:p>
        </p:txBody>
      </p:sp>
      <p:sp>
        <p:nvSpPr>
          <p:cNvPr id="56381" name="TextBox 31"/>
          <p:cNvSpPr txBox="1"/>
          <p:nvPr/>
        </p:nvSpPr>
        <p:spPr>
          <a:xfrm>
            <a:off x="854075" y="3917950"/>
            <a:ext cx="466725" cy="762000"/>
          </a:xfrm>
          <a:prstGeom prst="rect">
            <a:avLst/>
          </a:prstGeom>
          <a:noFill/>
          <a:ln w="9525">
            <a:noFill/>
          </a:ln>
        </p:spPr>
        <p:txBody>
          <a:bodyPr wrap="none">
            <a:spAutoFit/>
          </a:bodyPr>
          <a:p>
            <a:r>
              <a:rPr lang="en-US" altLang="x-none" sz="4400">
                <a:solidFill>
                  <a:srgbClr val="CA1189"/>
                </a:solidFill>
                <a:latin typeface="Calibri" panose="020F0502020204030204" pitchFamily="34" charset="0"/>
              </a:rPr>
              <a:t>3</a:t>
            </a:r>
            <a:endParaRPr lang="en-US" altLang="x-none" sz="4400">
              <a:solidFill>
                <a:srgbClr val="CA1189"/>
              </a:solidFill>
              <a:latin typeface="Calibri" panose="020F0502020204030204" pitchFamily="34" charset="0"/>
            </a:endParaRPr>
          </a:p>
        </p:txBody>
      </p:sp>
      <p:sp>
        <p:nvSpPr>
          <p:cNvPr id="47" name="Freeform: Shape 46"/>
          <p:cNvSpPr/>
          <p:nvPr/>
        </p:nvSpPr>
        <p:spPr>
          <a:xfrm rot="625891" flipV="1">
            <a:off x="1576038" y="610091"/>
            <a:ext cx="208124" cy="1042891"/>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Freeform: Shape 47"/>
          <p:cNvSpPr/>
          <p:nvPr/>
        </p:nvSpPr>
        <p:spPr>
          <a:xfrm rot="625891" flipV="1">
            <a:off x="1564950" y="2332322"/>
            <a:ext cx="208124" cy="1042891"/>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Shape 48"/>
          <p:cNvSpPr/>
          <p:nvPr/>
        </p:nvSpPr>
        <p:spPr>
          <a:xfrm rot="625891" flipV="1">
            <a:off x="1553760" y="4059226"/>
            <a:ext cx="208124" cy="1042890"/>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97" name="Rectangles 56396"/>
          <p:cNvSpPr/>
          <p:nvPr/>
        </p:nvSpPr>
        <p:spPr>
          <a:xfrm>
            <a:off x="2082800" y="457041"/>
            <a:ext cx="2192338" cy="814705"/>
          </a:xfrm>
          <a:prstGeom prst="rect">
            <a:avLst/>
          </a:prstGeom>
          <a:noFill/>
          <a:ln w="9525">
            <a:noFill/>
          </a:ln>
        </p:spPr>
        <p:txBody>
          <a:bodyPr tIns="0" anchor="ctr" anchorCtr="0">
            <a:spAutoFit/>
          </a:bodyPr>
          <a:p>
            <a:pPr algn="ctr"/>
            <a:r>
              <a:rPr sz="2500" dirty="0">
                <a:solidFill>
                  <a:schemeClr val="bg1"/>
                </a:solidFill>
                <a:latin typeface="Times New Roman" panose="02020603050405020304" charset="0"/>
                <a:cs typeface="Times New Roman" panose="02020603050405020304" charset="0"/>
              </a:rPr>
              <a:t>Truyền thống yêu nước</a:t>
            </a:r>
            <a:endParaRPr sz="2500" dirty="0">
              <a:solidFill>
                <a:schemeClr val="bg1"/>
              </a:solidFill>
              <a:latin typeface="Times New Roman" panose="02020603050405020304" charset="0"/>
              <a:cs typeface="Times New Roman" panose="02020603050405020304" charset="0"/>
            </a:endParaRPr>
          </a:p>
        </p:txBody>
      </p:sp>
      <p:sp>
        <p:nvSpPr>
          <p:cNvPr id="56398" name="Rectangles 56397"/>
          <p:cNvSpPr/>
          <p:nvPr/>
        </p:nvSpPr>
        <p:spPr>
          <a:xfrm>
            <a:off x="2116138" y="2038350"/>
            <a:ext cx="2154237" cy="1050925"/>
          </a:xfrm>
          <a:prstGeom prst="rect">
            <a:avLst/>
          </a:prstGeom>
          <a:noFill/>
          <a:ln w="9525">
            <a:noFill/>
          </a:ln>
        </p:spPr>
        <p:txBody>
          <a:bodyPr tIns="0" anchor="ctr" anchorCtr="0">
            <a:spAutoFit/>
          </a:bodyPr>
          <a:p>
            <a:pPr algn="ctr"/>
            <a:r>
              <a:rPr sz="2200" dirty="0">
                <a:latin typeface="Times New Roman" panose="02020603050405020304" charset="0"/>
                <a:cs typeface="Times New Roman" panose="02020603050405020304" charset="0"/>
              </a:rPr>
              <a:t>Truyền thống cần cù, hiếu học</a:t>
            </a:r>
            <a:endParaRPr sz="2200" dirty="0">
              <a:latin typeface="Times New Roman" panose="02020603050405020304" charset="0"/>
              <a:cs typeface="Times New Roman" panose="02020603050405020304" charset="0"/>
            </a:endParaRPr>
          </a:p>
        </p:txBody>
      </p:sp>
      <p:sp>
        <p:nvSpPr>
          <p:cNvPr id="56399" name="Rectangles 56398"/>
          <p:cNvSpPr/>
          <p:nvPr/>
        </p:nvSpPr>
        <p:spPr>
          <a:xfrm>
            <a:off x="2052638" y="3781425"/>
            <a:ext cx="2236787" cy="960438"/>
          </a:xfrm>
          <a:prstGeom prst="rect">
            <a:avLst/>
          </a:prstGeom>
          <a:noFill/>
          <a:ln w="9525">
            <a:noFill/>
          </a:ln>
        </p:spPr>
        <p:txBody>
          <a:bodyPr tIns="0" anchor="ctr" anchorCtr="0">
            <a:spAutoFit/>
          </a:bodyPr>
          <a:p>
            <a:pPr algn="ctr"/>
            <a:r>
              <a:rPr sz="2000" dirty="0">
                <a:solidFill>
                  <a:schemeClr val="bg1"/>
                </a:solidFill>
                <a:latin typeface="Times New Roman" panose="02020603050405020304" charset="0"/>
                <a:cs typeface="Times New Roman" panose="02020603050405020304" charset="0"/>
              </a:rPr>
              <a:t>Truyền thống đoàn kết, yêu thương đùm bọc.</a:t>
            </a:r>
            <a:endParaRPr sz="2000" dirty="0">
              <a:solidFill>
                <a:schemeClr val="bg1"/>
              </a:solidFill>
              <a:latin typeface="Times New Roman" panose="02020603050405020304" charset="0"/>
              <a:cs typeface="Times New Roman" panose="02020603050405020304" charset="0"/>
            </a:endParaRPr>
          </a:p>
        </p:txBody>
      </p:sp>
      <p:sp>
        <p:nvSpPr>
          <p:cNvPr id="56400" name="Right Brace 56399"/>
          <p:cNvSpPr/>
          <p:nvPr/>
        </p:nvSpPr>
        <p:spPr>
          <a:xfrm>
            <a:off x="4543425" y="382588"/>
            <a:ext cx="246063" cy="4398962"/>
          </a:xfrm>
          <a:prstGeom prst="rightBrace">
            <a:avLst>
              <a:gd name="adj1" fmla="val 148978"/>
              <a:gd name="adj2" fmla="val 50000"/>
            </a:avLst>
          </a:prstGeom>
          <a:noFill/>
          <a:ln w="9525" cap="flat" cmpd="sng">
            <a:solidFill>
              <a:schemeClr val="tx1"/>
            </a:solidFill>
            <a:prstDash val="solid"/>
            <a:headEnd type="none" w="med" len="med"/>
            <a:tailEnd type="none" w="med" len="med"/>
          </a:ln>
        </p:spPr>
        <p:txBody>
          <a:bodyPr/>
          <a:p>
            <a:endParaRPr lang="en-US"/>
          </a:p>
        </p:txBody>
      </p:sp>
      <p:sp>
        <p:nvSpPr>
          <p:cNvPr id="56401" name="Rectangles 56400"/>
          <p:cNvSpPr/>
          <p:nvPr/>
        </p:nvSpPr>
        <p:spPr>
          <a:xfrm>
            <a:off x="5168900" y="2101850"/>
            <a:ext cx="6743700" cy="2540000"/>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2000" dirty="0">
                <a:solidFill>
                  <a:srgbClr val="0000CC"/>
                </a:solidFill>
                <a:latin typeface="Times New Roman" panose="02020603050405020304" charset="0"/>
                <a:cs typeface="Times New Roman" panose="02020603050405020304" charset="0"/>
              </a:rPr>
              <a:t>Những truyền thống đó được thể hiện qua những thói quen được hình thành từ lâu đời. Nó bất biến trong suy nghĩ, nếp sống của nhiều đối tượng khác nhau như gia đình, tập thể, xã hội, tập đoàn lịch sử. Truyền thống còn được coi là những tư tưởng, tình cảm trong một cộng đồng nhất định, được hình thành trong quá khứ và mang lại những giá trị tốt đẹp. Truyền thống thường được lưu truyền từ đời này qua đời khác. </a:t>
            </a:r>
            <a:endParaRPr sz="2000" dirty="0">
              <a:solidFill>
                <a:srgbClr val="0000CC"/>
              </a:solidFill>
              <a:latin typeface="Times New Roman" panose="02020603050405020304" charset="0"/>
              <a:cs typeface="Times New Roman" panose="02020603050405020304" charset="0"/>
            </a:endParaRPr>
          </a:p>
        </p:txBody>
      </p:sp>
      <p:sp>
        <p:nvSpPr>
          <p:cNvPr id="14" name="Bent-Up Arrow 13"/>
          <p:cNvSpPr/>
          <p:nvPr/>
        </p:nvSpPr>
        <p:spPr>
          <a:xfrm rot="5400000">
            <a:off x="4156869" y="5536406"/>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56405" name="Rectangles 56404"/>
          <p:cNvSpPr/>
          <p:nvPr/>
        </p:nvSpPr>
        <p:spPr>
          <a:xfrm>
            <a:off x="365125" y="5314950"/>
            <a:ext cx="3506788" cy="1106488"/>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2200" dirty="0">
                <a:solidFill>
                  <a:srgbClr val="0000CC"/>
                </a:solidFill>
                <a:latin typeface="Times New Roman" panose="02020603050405020304" charset="0"/>
                <a:cs typeface="Times New Roman" panose="02020603050405020304" charset="0"/>
              </a:rPr>
              <a:t>Giá trị của những truyền thống ấy được thể hiện như thế nào? </a:t>
            </a:r>
            <a:endParaRPr sz="2200" dirty="0">
              <a:solidFill>
                <a:srgbClr val="0000CC"/>
              </a:solidFill>
              <a:latin typeface="Times New Roman" panose="02020603050405020304" charset="0"/>
              <a:cs typeface="Times New Roman" panose="02020603050405020304" charset="0"/>
            </a:endParaRPr>
          </a:p>
        </p:txBody>
      </p:sp>
      <p:sp>
        <p:nvSpPr>
          <p:cNvPr id="56406" name="Rectangles 56405"/>
          <p:cNvSpPr/>
          <p:nvPr/>
        </p:nvSpPr>
        <p:spPr>
          <a:xfrm>
            <a:off x="5208588" y="5199063"/>
            <a:ext cx="6653212" cy="1616075"/>
          </a:xfrm>
          <a:prstGeom prst="rect">
            <a:avLst/>
          </a:prstGeom>
          <a:solidFill>
            <a:srgbClr val="FFCC99"/>
          </a:solidFill>
          <a:ln w="9525">
            <a:noFill/>
          </a:ln>
        </p:spPr>
        <p:txBody>
          <a:bodyPr anchor="ctr" anchorCtr="0">
            <a:spAutoFit/>
          </a:bodyPr>
          <a:p>
            <a:r>
              <a:rPr sz="2000" dirty="0">
                <a:latin typeface="Times New Roman" panose="02020603050405020304" charset="0"/>
                <a:cs typeface="Times New Roman" panose="02020603050405020304" charset="0"/>
              </a:rPr>
              <a:t>Truyền thống tốt đẹp của dân tộc là tổng hợp những giá trị tinh thần (hệ tư tưởng, tính cách, lối sống, cách ứng xử tốt đẹp ...) được hình thành trong quá trình lịch sử dựng nước và giữ nước và được truyền từ thế hệ này qua thế hệ khác. </a:t>
            </a:r>
            <a:endParaRPr sz="20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6379"/>
                                        </p:tgtEl>
                                        <p:attrNameLst>
                                          <p:attrName>style.visibility</p:attrName>
                                        </p:attrNameLst>
                                      </p:cBhvr>
                                      <p:to>
                                        <p:strVal val="visible"/>
                                      </p:to>
                                    </p:set>
                                    <p:animEffect transition="in" filter="blinds(horizontal)">
                                      <p:cBhvr>
                                        <p:cTn id="34" dur="500"/>
                                        <p:tgtEl>
                                          <p:spTgt spid="5637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6380"/>
                                        </p:tgtEl>
                                        <p:attrNameLst>
                                          <p:attrName>style.visibility</p:attrName>
                                        </p:attrNameLst>
                                      </p:cBhvr>
                                      <p:to>
                                        <p:strVal val="visible"/>
                                      </p:to>
                                    </p:set>
                                    <p:animEffect transition="in" filter="blinds(horizontal)">
                                      <p:cBhvr>
                                        <p:cTn id="37" dur="500"/>
                                        <p:tgtEl>
                                          <p:spTgt spid="5638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6381"/>
                                        </p:tgtEl>
                                        <p:attrNameLst>
                                          <p:attrName>style.visibility</p:attrName>
                                        </p:attrNameLst>
                                      </p:cBhvr>
                                      <p:to>
                                        <p:strVal val="visible"/>
                                      </p:to>
                                    </p:set>
                                    <p:animEffect transition="in" filter="blinds(horizontal)">
                                      <p:cBhvr>
                                        <p:cTn id="40" dur="500"/>
                                        <p:tgtEl>
                                          <p:spTgt spid="56381"/>
                                        </p:tgtEl>
                                      </p:cBhvr>
                                    </p:animEffect>
                                  </p:childTnLst>
                                </p:cTn>
                              </p:par>
                              <p:par>
                                <p:cTn id="41" presetID="3" presetClass="entr" presetSubtype="1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linds(horizontal)">
                                      <p:cBhvr>
                                        <p:cTn id="43" dur="500"/>
                                        <p:tgtEl>
                                          <p:spTgt spid="47"/>
                                        </p:tgtEl>
                                      </p:cBhvr>
                                    </p:animEffect>
                                  </p:childTnLst>
                                </p:cTn>
                              </p:par>
                              <p:par>
                                <p:cTn id="44" presetID="3" presetClass="entr" presetSubtype="1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par>
                                <p:cTn id="47" presetID="3" presetClass="entr" presetSubtype="1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97"/>
                                        </p:tgtEl>
                                        <p:attrNameLst>
                                          <p:attrName>style.visibility</p:attrName>
                                        </p:attrNameLst>
                                      </p:cBhvr>
                                      <p:to>
                                        <p:strVal val="visible"/>
                                      </p:to>
                                    </p:set>
                                    <p:animEffect transition="in" filter="blinds(horizontal)">
                                      <p:cBhvr>
                                        <p:cTn id="52" dur="500"/>
                                        <p:tgtEl>
                                          <p:spTgt spid="5639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6398"/>
                                        </p:tgtEl>
                                        <p:attrNameLst>
                                          <p:attrName>style.visibility</p:attrName>
                                        </p:attrNameLst>
                                      </p:cBhvr>
                                      <p:to>
                                        <p:strVal val="visible"/>
                                      </p:to>
                                    </p:set>
                                    <p:animEffect transition="in" filter="blinds(horizontal)">
                                      <p:cBhvr>
                                        <p:cTn id="55" dur="500"/>
                                        <p:tgtEl>
                                          <p:spTgt spid="563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6399"/>
                                        </p:tgtEl>
                                        <p:attrNameLst>
                                          <p:attrName>style.visibility</p:attrName>
                                        </p:attrNameLst>
                                      </p:cBhvr>
                                      <p:to>
                                        <p:strVal val="visible"/>
                                      </p:to>
                                    </p:set>
                                    <p:animEffect transition="in" filter="blinds(horizontal)">
                                      <p:cBhvr>
                                        <p:cTn id="58" dur="500"/>
                                        <p:tgtEl>
                                          <p:spTgt spid="56399"/>
                                        </p:tgtEl>
                                      </p:cBhvr>
                                    </p:animEffect>
                                  </p:childTnLst>
                                </p:cTn>
                              </p:par>
                              <p:par>
                                <p:cTn id="59" presetID="3" presetClass="entr" presetSubtype="10" fill="hold" nodeType="withEffect">
                                  <p:stCondLst>
                                    <p:cond delay="0"/>
                                  </p:stCondLst>
                                  <p:childTnLst>
                                    <p:set>
                                      <p:cBhvr>
                                        <p:cTn id="60" dur="1" fill="hold">
                                          <p:stCondLst>
                                            <p:cond delay="0"/>
                                          </p:stCondLst>
                                        </p:cTn>
                                        <p:tgtEl>
                                          <p:spTgt spid="56400"/>
                                        </p:tgtEl>
                                        <p:attrNameLst>
                                          <p:attrName>style.visibility</p:attrName>
                                        </p:attrNameLst>
                                      </p:cBhvr>
                                      <p:to>
                                        <p:strVal val="visible"/>
                                      </p:to>
                                    </p:set>
                                    <p:animEffect transition="in" filter="blinds(horizontal)">
                                      <p:cBhvr>
                                        <p:cTn id="61" dur="500"/>
                                        <p:tgtEl>
                                          <p:spTgt spid="5640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6356"/>
                                        </p:tgtEl>
                                        <p:attrNameLst>
                                          <p:attrName>style.visibility</p:attrName>
                                        </p:attrNameLst>
                                      </p:cBhvr>
                                      <p:to>
                                        <p:strVal val="visible"/>
                                      </p:to>
                                    </p:set>
                                    <p:animEffect transition="in" filter="blinds(horizontal)">
                                      <p:cBhvr>
                                        <p:cTn id="66" dur="500"/>
                                        <p:tgtEl>
                                          <p:spTgt spid="5635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401"/>
                                        </p:tgtEl>
                                        <p:attrNameLst>
                                          <p:attrName>style.visibility</p:attrName>
                                        </p:attrNameLst>
                                      </p:cBhvr>
                                      <p:to>
                                        <p:strVal val="visible"/>
                                      </p:to>
                                    </p:set>
                                    <p:animEffect transition="in" filter="blinds(horizontal)">
                                      <p:cBhvr>
                                        <p:cTn id="71" dur="500"/>
                                        <p:tgtEl>
                                          <p:spTgt spid="5640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6405"/>
                                        </p:tgtEl>
                                        <p:attrNameLst>
                                          <p:attrName>style.visibility</p:attrName>
                                        </p:attrNameLst>
                                      </p:cBhvr>
                                      <p:to>
                                        <p:strVal val="visible"/>
                                      </p:to>
                                    </p:set>
                                    <p:animEffect transition="in" filter="blinds(horizontal)">
                                      <p:cBhvr>
                                        <p:cTn id="76" dur="500"/>
                                        <p:tgtEl>
                                          <p:spTgt spid="5640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linds(horizontal)">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6406"/>
                                        </p:tgtEl>
                                        <p:attrNameLst>
                                          <p:attrName>style.visibility</p:attrName>
                                        </p:attrNameLst>
                                      </p:cBhvr>
                                      <p:to>
                                        <p:strVal val="visible"/>
                                      </p:to>
                                    </p:set>
                                    <p:animEffect transition="in" filter="blinds(horizontal)">
                                      <p:cBhvr>
                                        <p:cTn id="86" dur="500"/>
                                        <p:tgtEl>
                                          <p:spTgt spid="5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6" grpId="0" animBg="1"/>
      <p:bldP spid="4" grpId="0" animBg="1"/>
      <p:bldP spid="5" grpId="0" animBg="1"/>
      <p:bldP spid="3" grpId="0" animBg="1"/>
      <p:bldP spid="7" grpId="0" animBg="1"/>
      <p:bldP spid="8" grpId="0" animBg="1"/>
      <p:bldP spid="9" grpId="0" animBg="1"/>
      <p:bldP spid="10" grpId="0" animBg="1"/>
      <p:bldP spid="11" grpId="0" animBg="1"/>
      <p:bldP spid="12" grpId="0" animBg="1"/>
      <p:bldP spid="56379" grpId="0"/>
      <p:bldP spid="56380" grpId="0"/>
      <p:bldP spid="56381" grpId="0"/>
      <p:bldP spid="56397" grpId="0"/>
      <p:bldP spid="56398" grpId="0"/>
      <p:bldP spid="56399" grpId="0"/>
      <p:bldP spid="56401" grpId="0" animBg="1"/>
      <p:bldP spid="56405" grpId="0" animBg="1"/>
      <p:bldP spid="564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1" name="Rectangles 30730"/>
          <p:cNvSpPr/>
          <p:nvPr/>
        </p:nvSpPr>
        <p:spPr>
          <a:xfrm>
            <a:off x="1614488" y="287338"/>
            <a:ext cx="10313987" cy="860425"/>
          </a:xfrm>
          <a:prstGeom prst="rect">
            <a:avLst/>
          </a:prstGeom>
          <a:noFill/>
          <a:ln w="22225" cap="flat" cmpd="sng">
            <a:solidFill>
              <a:srgbClr val="FF0000"/>
            </a:solidFill>
            <a:prstDash val="dash"/>
            <a:miter/>
            <a:headEnd type="none" w="med" len="med"/>
            <a:tailEnd type="none" w="med" len="med"/>
          </a:ln>
        </p:spPr>
        <p:txBody>
          <a:bodyPr anchor="ctr" anchorCtr="0">
            <a:spAutoFit/>
          </a:bodyPr>
          <a:p>
            <a:pPr algn="justLow"/>
            <a:r>
              <a:rPr sz="2500" dirty="0">
                <a:latin typeface="Times New Roman" panose="02020603050405020304" charset="0"/>
                <a:cs typeface="Times New Roman" panose="02020603050405020304" charset="0"/>
              </a:rPr>
              <a:t>Em hãy kể tên những truyền thống khác của dân tộc Việt Nam và nêu giá trị của những truyền thống đó. </a:t>
            </a:r>
            <a:endParaRPr sz="2500" dirty="0">
              <a:latin typeface="Times New Roman" panose="02020603050405020304" charset="0"/>
              <a:cs typeface="Times New Roman" panose="02020603050405020304" charset="0"/>
            </a:endParaRPr>
          </a:p>
        </p:txBody>
      </p:sp>
      <p:pic>
        <p:nvPicPr>
          <p:cNvPr id="30732" name="Picture 30731" descr="3 câu hỏi tiết lộ mọi điều về ứng viên | Cẩm nang tuyển dụng"/>
          <p:cNvPicPr>
            <a:picLocks noChangeAspect="1"/>
          </p:cNvPicPr>
          <p:nvPr/>
        </p:nvPicPr>
        <p:blipFill>
          <a:blip r:embed="rId1"/>
          <a:stretch>
            <a:fillRect/>
          </a:stretch>
        </p:blipFill>
        <p:spPr>
          <a:xfrm>
            <a:off x="71438" y="57150"/>
            <a:ext cx="1254125" cy="1303338"/>
          </a:xfrm>
          <a:prstGeom prst="rect">
            <a:avLst/>
          </a:prstGeom>
          <a:noFill/>
          <a:ln w="9525">
            <a:noFill/>
          </a:ln>
        </p:spPr>
      </p:pic>
      <p:sp>
        <p:nvSpPr>
          <p:cNvPr id="4" name="Freeform: Shape 3"/>
          <p:cNvSpPr/>
          <p:nvPr/>
        </p:nvSpPr>
        <p:spPr>
          <a:xfrm rot="5400000">
            <a:off x="3555281" y="3182555"/>
            <a:ext cx="1290851" cy="1626366"/>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 name="connsiteX0-1" fmla="*/ 1442196 w 1463257"/>
              <a:gd name="connsiteY0-2" fmla="*/ 1108358 h 1841068"/>
              <a:gd name="connsiteX1-3" fmla="*/ 1102154 w 1463257"/>
              <a:gd name="connsiteY1-4" fmla="*/ 1108358 h 1841068"/>
              <a:gd name="connsiteX2-5" fmla="*/ 1103106 w 1463257"/>
              <a:gd name="connsiteY2-6" fmla="*/ 531143 h 1841068"/>
              <a:gd name="connsiteX3-7" fmla="*/ 1101201 w 1463257"/>
              <a:gd name="connsiteY3-8" fmla="*/ 364455 h 1841068"/>
              <a:gd name="connsiteX4-9" fmla="*/ 1095486 w 1463257"/>
              <a:gd name="connsiteY4-10" fmla="*/ 355883 h 1841068"/>
              <a:gd name="connsiteX5-11" fmla="*/ 749729 w 1463257"/>
              <a:gd name="connsiteY5-12" fmla="*/ 9173 h 1841068"/>
              <a:gd name="connsiteX6-13" fmla="*/ 713534 w 1463257"/>
              <a:gd name="connsiteY6-14" fmla="*/ 12030 h 1841068"/>
              <a:gd name="connsiteX7-15" fmla="*/ 507794 w 1463257"/>
              <a:gd name="connsiteY7-16" fmla="*/ 218723 h 1841068"/>
              <a:gd name="connsiteX8-17" fmla="*/ 364919 w 1463257"/>
              <a:gd name="connsiteY8-18" fmla="*/ 365408 h 1841068"/>
              <a:gd name="connsiteX9-19" fmla="*/ 363014 w 1463257"/>
              <a:gd name="connsiteY9-20" fmla="*/ 382553 h 1841068"/>
              <a:gd name="connsiteX10-21" fmla="*/ 363014 w 1463257"/>
              <a:gd name="connsiteY10-22" fmla="*/ 1109310 h 1841068"/>
              <a:gd name="connsiteX11-23" fmla="*/ 43926 w 1463257"/>
              <a:gd name="connsiteY11-24" fmla="*/ 1108358 h 1841068"/>
              <a:gd name="connsiteX12-25" fmla="*/ 5826 w 1463257"/>
              <a:gd name="connsiteY12-26" fmla="*/ 1110263 h 1841068"/>
              <a:gd name="connsiteX13-27" fmla="*/ 8684 w 1463257"/>
              <a:gd name="connsiteY13-28" fmla="*/ 1123598 h 1841068"/>
              <a:gd name="connsiteX14-29" fmla="*/ 31544 w 1463257"/>
              <a:gd name="connsiteY14-30" fmla="*/ 1149316 h 1841068"/>
              <a:gd name="connsiteX15-31" fmla="*/ 705914 w 1463257"/>
              <a:gd name="connsiteY15-32" fmla="*/ 1824638 h 1841068"/>
              <a:gd name="connsiteX16-33" fmla="*/ 760206 w 1463257"/>
              <a:gd name="connsiteY16-34" fmla="*/ 1824638 h 1841068"/>
              <a:gd name="connsiteX17-35" fmla="*/ 1434576 w 1463257"/>
              <a:gd name="connsiteY17-36" fmla="*/ 1149316 h 1841068"/>
              <a:gd name="connsiteX18-37" fmla="*/ 1457436 w 1463257"/>
              <a:gd name="connsiteY18-38" fmla="*/ 1123598 h 1841068"/>
              <a:gd name="connsiteX19-39" fmla="*/ 1457436 w 1463257"/>
              <a:gd name="connsiteY19-40" fmla="*/ 1123598 h 1841068"/>
              <a:gd name="connsiteX20-41" fmla="*/ 1457436 w 1463257"/>
              <a:gd name="connsiteY20-42" fmla="*/ 1123598 h 1841068"/>
              <a:gd name="connsiteX21-43" fmla="*/ 1442196 w 1463257"/>
              <a:gd name="connsiteY21-44" fmla="*/ 1108358 h 1841068"/>
              <a:gd name="connsiteX22-45" fmla="*/ 365871 w 1463257"/>
              <a:gd name="connsiteY22-46" fmla="*/ 1102643 h 1841068"/>
              <a:gd name="connsiteX23-47" fmla="*/ 363014 w 1463257"/>
              <a:gd name="connsiteY23-48" fmla="*/ 1108358 h 1841068"/>
              <a:gd name="connsiteX24-49" fmla="*/ 363014 w 1463257"/>
              <a:gd name="connsiteY24-50" fmla="*/ 1108358 h 1841068"/>
              <a:gd name="connsiteX25-51" fmla="*/ 365871 w 1463257"/>
              <a:gd name="connsiteY25-52" fmla="*/ 1102643 h 1841068"/>
              <a:gd name="connsiteX26-53" fmla="*/ 363014 w 1463257"/>
              <a:gd name="connsiteY26-54" fmla="*/ 1108358 h 1841068"/>
              <a:gd name="connsiteX27-55" fmla="*/ 363014 w 1463257"/>
              <a:gd name="connsiteY27-56" fmla="*/ 1108358 h 1841068"/>
              <a:gd name="connsiteX28-57" fmla="*/ 363014 w 1463257"/>
              <a:gd name="connsiteY28-58" fmla="*/ 1108358 h 1841068"/>
              <a:gd name="connsiteX29-59" fmla="*/ 363014 w 1463257"/>
              <a:gd name="connsiteY29-60" fmla="*/ 1108358 h 1841068"/>
              <a:gd name="connsiteX30-61" fmla="*/ 363014 w 1463257"/>
              <a:gd name="connsiteY30-62" fmla="*/ 1108358 h 1841068"/>
              <a:gd name="connsiteX31-63" fmla="*/ 363014 w 1463257"/>
              <a:gd name="connsiteY31-64" fmla="*/ 1108358 h 1841068"/>
              <a:gd name="connsiteX32-65" fmla="*/ 359204 w 1463257"/>
              <a:gd name="connsiteY32-66" fmla="*/ 1110263 h 1841068"/>
              <a:gd name="connsiteX33-67" fmla="*/ 363014 w 1463257"/>
              <a:gd name="connsiteY33-68" fmla="*/ 1108358 h 1841068"/>
              <a:gd name="connsiteX34-69" fmla="*/ 1101201 w 1463257"/>
              <a:gd name="connsiteY34-70" fmla="*/ 1108358 h 1841068"/>
              <a:gd name="connsiteX35-71" fmla="*/ 1101201 w 1463257"/>
              <a:gd name="connsiteY35-72" fmla="*/ 1108358 h 1841068"/>
              <a:gd name="connsiteX36-73" fmla="*/ 1098344 w 1463257"/>
              <a:gd name="connsiteY36-74" fmla="*/ 1102643 h 1841068"/>
              <a:gd name="connsiteX37-75" fmla="*/ 1101201 w 1463257"/>
              <a:gd name="connsiteY37-76" fmla="*/ 1108358 h 1841068"/>
              <a:gd name="connsiteX0-77" fmla="*/ 1442196 w 1463257"/>
              <a:gd name="connsiteY0-78" fmla="*/ 1108358 h 1841068"/>
              <a:gd name="connsiteX1-79" fmla="*/ 1102154 w 1463257"/>
              <a:gd name="connsiteY1-80" fmla="*/ 1108358 h 1841068"/>
              <a:gd name="connsiteX2-81" fmla="*/ 1103106 w 1463257"/>
              <a:gd name="connsiteY2-82" fmla="*/ 531143 h 1841068"/>
              <a:gd name="connsiteX3-83" fmla="*/ 1101201 w 1463257"/>
              <a:gd name="connsiteY3-84" fmla="*/ 364455 h 1841068"/>
              <a:gd name="connsiteX4-85" fmla="*/ 1095486 w 1463257"/>
              <a:gd name="connsiteY4-86" fmla="*/ 355883 h 1841068"/>
              <a:gd name="connsiteX5-87" fmla="*/ 749729 w 1463257"/>
              <a:gd name="connsiteY5-88" fmla="*/ 9173 h 1841068"/>
              <a:gd name="connsiteX6-89" fmla="*/ 713534 w 1463257"/>
              <a:gd name="connsiteY6-90" fmla="*/ 12030 h 1841068"/>
              <a:gd name="connsiteX7-91" fmla="*/ 507794 w 1463257"/>
              <a:gd name="connsiteY7-92" fmla="*/ 218723 h 1841068"/>
              <a:gd name="connsiteX8-93" fmla="*/ 364919 w 1463257"/>
              <a:gd name="connsiteY8-94" fmla="*/ 365408 h 1841068"/>
              <a:gd name="connsiteX9-95" fmla="*/ 363014 w 1463257"/>
              <a:gd name="connsiteY9-96" fmla="*/ 382553 h 1841068"/>
              <a:gd name="connsiteX10-97" fmla="*/ 363014 w 1463257"/>
              <a:gd name="connsiteY10-98" fmla="*/ 1109310 h 1841068"/>
              <a:gd name="connsiteX11-99" fmla="*/ 43926 w 1463257"/>
              <a:gd name="connsiteY11-100" fmla="*/ 1108358 h 1841068"/>
              <a:gd name="connsiteX12-101" fmla="*/ 5826 w 1463257"/>
              <a:gd name="connsiteY12-102" fmla="*/ 1110263 h 1841068"/>
              <a:gd name="connsiteX13-103" fmla="*/ 8684 w 1463257"/>
              <a:gd name="connsiteY13-104" fmla="*/ 1123598 h 1841068"/>
              <a:gd name="connsiteX14-105" fmla="*/ 31544 w 1463257"/>
              <a:gd name="connsiteY14-106" fmla="*/ 1149316 h 1841068"/>
              <a:gd name="connsiteX15-107" fmla="*/ 705914 w 1463257"/>
              <a:gd name="connsiteY15-108" fmla="*/ 1824638 h 1841068"/>
              <a:gd name="connsiteX16-109" fmla="*/ 760206 w 1463257"/>
              <a:gd name="connsiteY16-110" fmla="*/ 1824638 h 1841068"/>
              <a:gd name="connsiteX17-111" fmla="*/ 1434576 w 1463257"/>
              <a:gd name="connsiteY17-112" fmla="*/ 1149316 h 1841068"/>
              <a:gd name="connsiteX18-113" fmla="*/ 1457436 w 1463257"/>
              <a:gd name="connsiteY18-114" fmla="*/ 1123598 h 1841068"/>
              <a:gd name="connsiteX19-115" fmla="*/ 1457436 w 1463257"/>
              <a:gd name="connsiteY19-116" fmla="*/ 1123598 h 1841068"/>
              <a:gd name="connsiteX20-117" fmla="*/ 1457436 w 1463257"/>
              <a:gd name="connsiteY20-118" fmla="*/ 1123598 h 1841068"/>
              <a:gd name="connsiteX21-119" fmla="*/ 1442196 w 1463257"/>
              <a:gd name="connsiteY21-120" fmla="*/ 1108358 h 1841068"/>
              <a:gd name="connsiteX22-121" fmla="*/ 365871 w 1463257"/>
              <a:gd name="connsiteY22-122" fmla="*/ 1102643 h 1841068"/>
              <a:gd name="connsiteX23-123" fmla="*/ 363014 w 1463257"/>
              <a:gd name="connsiteY23-124" fmla="*/ 1108358 h 1841068"/>
              <a:gd name="connsiteX24-125" fmla="*/ 363014 w 1463257"/>
              <a:gd name="connsiteY24-126" fmla="*/ 1108358 h 1841068"/>
              <a:gd name="connsiteX25-127" fmla="*/ 365871 w 1463257"/>
              <a:gd name="connsiteY25-128" fmla="*/ 1102643 h 1841068"/>
              <a:gd name="connsiteX26-129" fmla="*/ 363014 w 1463257"/>
              <a:gd name="connsiteY26-130" fmla="*/ 1108358 h 1841068"/>
              <a:gd name="connsiteX27-131" fmla="*/ 363014 w 1463257"/>
              <a:gd name="connsiteY27-132" fmla="*/ 1108358 h 1841068"/>
              <a:gd name="connsiteX28-133" fmla="*/ 363014 w 1463257"/>
              <a:gd name="connsiteY28-134" fmla="*/ 1108358 h 1841068"/>
              <a:gd name="connsiteX29-135" fmla="*/ 363014 w 1463257"/>
              <a:gd name="connsiteY29-136" fmla="*/ 1108358 h 1841068"/>
              <a:gd name="connsiteX30-137" fmla="*/ 363014 w 1463257"/>
              <a:gd name="connsiteY30-138" fmla="*/ 1108358 h 1841068"/>
              <a:gd name="connsiteX31-139" fmla="*/ 1101201 w 1463257"/>
              <a:gd name="connsiteY31-140" fmla="*/ 1108358 h 1841068"/>
              <a:gd name="connsiteX32-141" fmla="*/ 1101201 w 1463257"/>
              <a:gd name="connsiteY32-142" fmla="*/ 1108358 h 1841068"/>
              <a:gd name="connsiteX33-143" fmla="*/ 1098344 w 1463257"/>
              <a:gd name="connsiteY33-144" fmla="*/ 1102643 h 1841068"/>
              <a:gd name="connsiteX34-145" fmla="*/ 1101201 w 1463257"/>
              <a:gd name="connsiteY34-146" fmla="*/ 1108358 h 1841068"/>
              <a:gd name="connsiteX0-147" fmla="*/ 1442196 w 1463257"/>
              <a:gd name="connsiteY0-148" fmla="*/ 1108358 h 1841068"/>
              <a:gd name="connsiteX1-149" fmla="*/ 1102154 w 1463257"/>
              <a:gd name="connsiteY1-150" fmla="*/ 1108358 h 1841068"/>
              <a:gd name="connsiteX2-151" fmla="*/ 1103106 w 1463257"/>
              <a:gd name="connsiteY2-152" fmla="*/ 531143 h 1841068"/>
              <a:gd name="connsiteX3-153" fmla="*/ 1101201 w 1463257"/>
              <a:gd name="connsiteY3-154" fmla="*/ 364455 h 1841068"/>
              <a:gd name="connsiteX4-155" fmla="*/ 1095486 w 1463257"/>
              <a:gd name="connsiteY4-156" fmla="*/ 355883 h 1841068"/>
              <a:gd name="connsiteX5-157" fmla="*/ 749729 w 1463257"/>
              <a:gd name="connsiteY5-158" fmla="*/ 9173 h 1841068"/>
              <a:gd name="connsiteX6-159" fmla="*/ 713534 w 1463257"/>
              <a:gd name="connsiteY6-160" fmla="*/ 12030 h 1841068"/>
              <a:gd name="connsiteX7-161" fmla="*/ 507794 w 1463257"/>
              <a:gd name="connsiteY7-162" fmla="*/ 218723 h 1841068"/>
              <a:gd name="connsiteX8-163" fmla="*/ 364919 w 1463257"/>
              <a:gd name="connsiteY8-164" fmla="*/ 365408 h 1841068"/>
              <a:gd name="connsiteX9-165" fmla="*/ 363014 w 1463257"/>
              <a:gd name="connsiteY9-166" fmla="*/ 382553 h 1841068"/>
              <a:gd name="connsiteX10-167" fmla="*/ 363014 w 1463257"/>
              <a:gd name="connsiteY10-168" fmla="*/ 1109310 h 1841068"/>
              <a:gd name="connsiteX11-169" fmla="*/ 43926 w 1463257"/>
              <a:gd name="connsiteY11-170" fmla="*/ 1108358 h 1841068"/>
              <a:gd name="connsiteX12-171" fmla="*/ 5826 w 1463257"/>
              <a:gd name="connsiteY12-172" fmla="*/ 1110263 h 1841068"/>
              <a:gd name="connsiteX13-173" fmla="*/ 8684 w 1463257"/>
              <a:gd name="connsiteY13-174" fmla="*/ 1123598 h 1841068"/>
              <a:gd name="connsiteX14-175" fmla="*/ 31544 w 1463257"/>
              <a:gd name="connsiteY14-176" fmla="*/ 1149316 h 1841068"/>
              <a:gd name="connsiteX15-177" fmla="*/ 705914 w 1463257"/>
              <a:gd name="connsiteY15-178" fmla="*/ 1824638 h 1841068"/>
              <a:gd name="connsiteX16-179" fmla="*/ 760206 w 1463257"/>
              <a:gd name="connsiteY16-180" fmla="*/ 1824638 h 1841068"/>
              <a:gd name="connsiteX17-181" fmla="*/ 1434576 w 1463257"/>
              <a:gd name="connsiteY17-182" fmla="*/ 1149316 h 1841068"/>
              <a:gd name="connsiteX18-183" fmla="*/ 1457436 w 1463257"/>
              <a:gd name="connsiteY18-184" fmla="*/ 1123598 h 1841068"/>
              <a:gd name="connsiteX19-185" fmla="*/ 1457436 w 1463257"/>
              <a:gd name="connsiteY19-186" fmla="*/ 1123598 h 1841068"/>
              <a:gd name="connsiteX20-187" fmla="*/ 1457436 w 1463257"/>
              <a:gd name="connsiteY20-188" fmla="*/ 1123598 h 1841068"/>
              <a:gd name="connsiteX21-189" fmla="*/ 1442196 w 1463257"/>
              <a:gd name="connsiteY21-190" fmla="*/ 1108358 h 1841068"/>
              <a:gd name="connsiteX22-191" fmla="*/ 365871 w 1463257"/>
              <a:gd name="connsiteY22-192" fmla="*/ 1102643 h 1841068"/>
              <a:gd name="connsiteX23-193" fmla="*/ 363014 w 1463257"/>
              <a:gd name="connsiteY23-194" fmla="*/ 1108358 h 1841068"/>
              <a:gd name="connsiteX24-195" fmla="*/ 363014 w 1463257"/>
              <a:gd name="connsiteY24-196" fmla="*/ 1108358 h 1841068"/>
              <a:gd name="connsiteX25-197" fmla="*/ 365871 w 1463257"/>
              <a:gd name="connsiteY25-198" fmla="*/ 1102643 h 1841068"/>
              <a:gd name="connsiteX26-199" fmla="*/ 363014 w 1463257"/>
              <a:gd name="connsiteY26-200" fmla="*/ 1108358 h 1841068"/>
              <a:gd name="connsiteX27-201" fmla="*/ 363014 w 1463257"/>
              <a:gd name="connsiteY27-202" fmla="*/ 1108358 h 1841068"/>
              <a:gd name="connsiteX28-203" fmla="*/ 363014 w 1463257"/>
              <a:gd name="connsiteY28-204" fmla="*/ 1108358 h 1841068"/>
              <a:gd name="connsiteX29-205" fmla="*/ 363014 w 1463257"/>
              <a:gd name="connsiteY29-206" fmla="*/ 1108358 h 1841068"/>
              <a:gd name="connsiteX30-207" fmla="*/ 1101201 w 1463257"/>
              <a:gd name="connsiteY30-208" fmla="*/ 1108358 h 1841068"/>
              <a:gd name="connsiteX31-209" fmla="*/ 1101201 w 1463257"/>
              <a:gd name="connsiteY31-210" fmla="*/ 1108358 h 1841068"/>
              <a:gd name="connsiteX32-211" fmla="*/ 1098344 w 1463257"/>
              <a:gd name="connsiteY32-212" fmla="*/ 1102643 h 1841068"/>
              <a:gd name="connsiteX33-213" fmla="*/ 1101201 w 1463257"/>
              <a:gd name="connsiteY33-214" fmla="*/ 1108358 h 1841068"/>
              <a:gd name="connsiteX0-215" fmla="*/ 1442196 w 1463257"/>
              <a:gd name="connsiteY0-216" fmla="*/ 1108358 h 1841068"/>
              <a:gd name="connsiteX1-217" fmla="*/ 1102154 w 1463257"/>
              <a:gd name="connsiteY1-218" fmla="*/ 1108358 h 1841068"/>
              <a:gd name="connsiteX2-219" fmla="*/ 1103106 w 1463257"/>
              <a:gd name="connsiteY2-220" fmla="*/ 531143 h 1841068"/>
              <a:gd name="connsiteX3-221" fmla="*/ 1101201 w 1463257"/>
              <a:gd name="connsiteY3-222" fmla="*/ 364455 h 1841068"/>
              <a:gd name="connsiteX4-223" fmla="*/ 1095486 w 1463257"/>
              <a:gd name="connsiteY4-224" fmla="*/ 355883 h 1841068"/>
              <a:gd name="connsiteX5-225" fmla="*/ 749729 w 1463257"/>
              <a:gd name="connsiteY5-226" fmla="*/ 9173 h 1841068"/>
              <a:gd name="connsiteX6-227" fmla="*/ 713534 w 1463257"/>
              <a:gd name="connsiteY6-228" fmla="*/ 12030 h 1841068"/>
              <a:gd name="connsiteX7-229" fmla="*/ 507794 w 1463257"/>
              <a:gd name="connsiteY7-230" fmla="*/ 218723 h 1841068"/>
              <a:gd name="connsiteX8-231" fmla="*/ 364919 w 1463257"/>
              <a:gd name="connsiteY8-232" fmla="*/ 365408 h 1841068"/>
              <a:gd name="connsiteX9-233" fmla="*/ 363014 w 1463257"/>
              <a:gd name="connsiteY9-234" fmla="*/ 382553 h 1841068"/>
              <a:gd name="connsiteX10-235" fmla="*/ 363014 w 1463257"/>
              <a:gd name="connsiteY10-236" fmla="*/ 1109310 h 1841068"/>
              <a:gd name="connsiteX11-237" fmla="*/ 43926 w 1463257"/>
              <a:gd name="connsiteY11-238" fmla="*/ 1108358 h 1841068"/>
              <a:gd name="connsiteX12-239" fmla="*/ 5826 w 1463257"/>
              <a:gd name="connsiteY12-240" fmla="*/ 1110263 h 1841068"/>
              <a:gd name="connsiteX13-241" fmla="*/ 8684 w 1463257"/>
              <a:gd name="connsiteY13-242" fmla="*/ 1123598 h 1841068"/>
              <a:gd name="connsiteX14-243" fmla="*/ 31544 w 1463257"/>
              <a:gd name="connsiteY14-244" fmla="*/ 1149316 h 1841068"/>
              <a:gd name="connsiteX15-245" fmla="*/ 705914 w 1463257"/>
              <a:gd name="connsiteY15-246" fmla="*/ 1824638 h 1841068"/>
              <a:gd name="connsiteX16-247" fmla="*/ 760206 w 1463257"/>
              <a:gd name="connsiteY16-248" fmla="*/ 1824638 h 1841068"/>
              <a:gd name="connsiteX17-249" fmla="*/ 1434576 w 1463257"/>
              <a:gd name="connsiteY17-250" fmla="*/ 1149316 h 1841068"/>
              <a:gd name="connsiteX18-251" fmla="*/ 1457436 w 1463257"/>
              <a:gd name="connsiteY18-252" fmla="*/ 1123598 h 1841068"/>
              <a:gd name="connsiteX19-253" fmla="*/ 1457436 w 1463257"/>
              <a:gd name="connsiteY19-254" fmla="*/ 1123598 h 1841068"/>
              <a:gd name="connsiteX20-255" fmla="*/ 1457436 w 1463257"/>
              <a:gd name="connsiteY20-256" fmla="*/ 1123598 h 1841068"/>
              <a:gd name="connsiteX21-257" fmla="*/ 1442196 w 1463257"/>
              <a:gd name="connsiteY21-258" fmla="*/ 1108358 h 1841068"/>
              <a:gd name="connsiteX22-259" fmla="*/ 365871 w 1463257"/>
              <a:gd name="connsiteY22-260" fmla="*/ 1102643 h 1841068"/>
              <a:gd name="connsiteX23-261" fmla="*/ 363014 w 1463257"/>
              <a:gd name="connsiteY23-262" fmla="*/ 1108358 h 1841068"/>
              <a:gd name="connsiteX24-263" fmla="*/ 363014 w 1463257"/>
              <a:gd name="connsiteY24-264" fmla="*/ 1108358 h 1841068"/>
              <a:gd name="connsiteX25-265" fmla="*/ 365871 w 1463257"/>
              <a:gd name="connsiteY25-266" fmla="*/ 1102643 h 1841068"/>
              <a:gd name="connsiteX26-267" fmla="*/ 363014 w 1463257"/>
              <a:gd name="connsiteY26-268" fmla="*/ 1108358 h 1841068"/>
              <a:gd name="connsiteX27-269" fmla="*/ 363014 w 1463257"/>
              <a:gd name="connsiteY27-270" fmla="*/ 1108358 h 1841068"/>
              <a:gd name="connsiteX28-271" fmla="*/ 363014 w 1463257"/>
              <a:gd name="connsiteY28-272" fmla="*/ 1108358 h 1841068"/>
              <a:gd name="connsiteX29-273" fmla="*/ 1101201 w 1463257"/>
              <a:gd name="connsiteY29-274" fmla="*/ 1108358 h 1841068"/>
              <a:gd name="connsiteX30-275" fmla="*/ 1101201 w 1463257"/>
              <a:gd name="connsiteY30-276" fmla="*/ 1108358 h 1841068"/>
              <a:gd name="connsiteX31-277" fmla="*/ 1098344 w 1463257"/>
              <a:gd name="connsiteY31-278" fmla="*/ 1102643 h 1841068"/>
              <a:gd name="connsiteX32-279" fmla="*/ 1101201 w 1463257"/>
              <a:gd name="connsiteY32-280" fmla="*/ 1108358 h 1841068"/>
              <a:gd name="connsiteX0-281" fmla="*/ 1442196 w 1463257"/>
              <a:gd name="connsiteY0-282" fmla="*/ 1108358 h 1841068"/>
              <a:gd name="connsiteX1-283" fmla="*/ 1102154 w 1463257"/>
              <a:gd name="connsiteY1-284" fmla="*/ 1108358 h 1841068"/>
              <a:gd name="connsiteX2-285" fmla="*/ 1103106 w 1463257"/>
              <a:gd name="connsiteY2-286" fmla="*/ 531143 h 1841068"/>
              <a:gd name="connsiteX3-287" fmla="*/ 1101201 w 1463257"/>
              <a:gd name="connsiteY3-288" fmla="*/ 364455 h 1841068"/>
              <a:gd name="connsiteX4-289" fmla="*/ 1095486 w 1463257"/>
              <a:gd name="connsiteY4-290" fmla="*/ 355883 h 1841068"/>
              <a:gd name="connsiteX5-291" fmla="*/ 749729 w 1463257"/>
              <a:gd name="connsiteY5-292" fmla="*/ 9173 h 1841068"/>
              <a:gd name="connsiteX6-293" fmla="*/ 713534 w 1463257"/>
              <a:gd name="connsiteY6-294" fmla="*/ 12030 h 1841068"/>
              <a:gd name="connsiteX7-295" fmla="*/ 507794 w 1463257"/>
              <a:gd name="connsiteY7-296" fmla="*/ 218723 h 1841068"/>
              <a:gd name="connsiteX8-297" fmla="*/ 364919 w 1463257"/>
              <a:gd name="connsiteY8-298" fmla="*/ 365408 h 1841068"/>
              <a:gd name="connsiteX9-299" fmla="*/ 363014 w 1463257"/>
              <a:gd name="connsiteY9-300" fmla="*/ 382553 h 1841068"/>
              <a:gd name="connsiteX10-301" fmla="*/ 363014 w 1463257"/>
              <a:gd name="connsiteY10-302" fmla="*/ 1109310 h 1841068"/>
              <a:gd name="connsiteX11-303" fmla="*/ 43926 w 1463257"/>
              <a:gd name="connsiteY11-304" fmla="*/ 1108358 h 1841068"/>
              <a:gd name="connsiteX12-305" fmla="*/ 5826 w 1463257"/>
              <a:gd name="connsiteY12-306" fmla="*/ 1110263 h 1841068"/>
              <a:gd name="connsiteX13-307" fmla="*/ 8684 w 1463257"/>
              <a:gd name="connsiteY13-308" fmla="*/ 1123598 h 1841068"/>
              <a:gd name="connsiteX14-309" fmla="*/ 31544 w 1463257"/>
              <a:gd name="connsiteY14-310" fmla="*/ 1149316 h 1841068"/>
              <a:gd name="connsiteX15-311" fmla="*/ 705914 w 1463257"/>
              <a:gd name="connsiteY15-312" fmla="*/ 1824638 h 1841068"/>
              <a:gd name="connsiteX16-313" fmla="*/ 760206 w 1463257"/>
              <a:gd name="connsiteY16-314" fmla="*/ 1824638 h 1841068"/>
              <a:gd name="connsiteX17-315" fmla="*/ 1434576 w 1463257"/>
              <a:gd name="connsiteY17-316" fmla="*/ 1149316 h 1841068"/>
              <a:gd name="connsiteX18-317" fmla="*/ 1457436 w 1463257"/>
              <a:gd name="connsiteY18-318" fmla="*/ 1123598 h 1841068"/>
              <a:gd name="connsiteX19-319" fmla="*/ 1457436 w 1463257"/>
              <a:gd name="connsiteY19-320" fmla="*/ 1123598 h 1841068"/>
              <a:gd name="connsiteX20-321" fmla="*/ 1457436 w 1463257"/>
              <a:gd name="connsiteY20-322" fmla="*/ 1123598 h 1841068"/>
              <a:gd name="connsiteX21-323" fmla="*/ 1442196 w 1463257"/>
              <a:gd name="connsiteY21-324" fmla="*/ 1108358 h 1841068"/>
              <a:gd name="connsiteX22-325" fmla="*/ 365871 w 1463257"/>
              <a:gd name="connsiteY22-326" fmla="*/ 1102643 h 1841068"/>
              <a:gd name="connsiteX23-327" fmla="*/ 363014 w 1463257"/>
              <a:gd name="connsiteY23-328" fmla="*/ 1108358 h 1841068"/>
              <a:gd name="connsiteX24-329" fmla="*/ 363014 w 1463257"/>
              <a:gd name="connsiteY24-330" fmla="*/ 1108358 h 1841068"/>
              <a:gd name="connsiteX25-331" fmla="*/ 365871 w 1463257"/>
              <a:gd name="connsiteY25-332" fmla="*/ 1102643 h 1841068"/>
              <a:gd name="connsiteX26-333" fmla="*/ 1101201 w 1463257"/>
              <a:gd name="connsiteY26-334" fmla="*/ 1108358 h 1841068"/>
              <a:gd name="connsiteX27-335" fmla="*/ 1101201 w 1463257"/>
              <a:gd name="connsiteY27-336" fmla="*/ 1108358 h 1841068"/>
              <a:gd name="connsiteX28-337" fmla="*/ 1098344 w 1463257"/>
              <a:gd name="connsiteY28-338" fmla="*/ 1102643 h 1841068"/>
              <a:gd name="connsiteX29-339" fmla="*/ 1101201 w 1463257"/>
              <a:gd name="connsiteY29-340" fmla="*/ 1108358 h 1841068"/>
              <a:gd name="connsiteX0-341" fmla="*/ 1442196 w 1463257"/>
              <a:gd name="connsiteY0-342" fmla="*/ 1108358 h 1841068"/>
              <a:gd name="connsiteX1-343" fmla="*/ 1102154 w 1463257"/>
              <a:gd name="connsiteY1-344" fmla="*/ 1108358 h 1841068"/>
              <a:gd name="connsiteX2-345" fmla="*/ 1103106 w 1463257"/>
              <a:gd name="connsiteY2-346" fmla="*/ 531143 h 1841068"/>
              <a:gd name="connsiteX3-347" fmla="*/ 1101201 w 1463257"/>
              <a:gd name="connsiteY3-348" fmla="*/ 364455 h 1841068"/>
              <a:gd name="connsiteX4-349" fmla="*/ 1095486 w 1463257"/>
              <a:gd name="connsiteY4-350" fmla="*/ 355883 h 1841068"/>
              <a:gd name="connsiteX5-351" fmla="*/ 749729 w 1463257"/>
              <a:gd name="connsiteY5-352" fmla="*/ 9173 h 1841068"/>
              <a:gd name="connsiteX6-353" fmla="*/ 713534 w 1463257"/>
              <a:gd name="connsiteY6-354" fmla="*/ 12030 h 1841068"/>
              <a:gd name="connsiteX7-355" fmla="*/ 507794 w 1463257"/>
              <a:gd name="connsiteY7-356" fmla="*/ 218723 h 1841068"/>
              <a:gd name="connsiteX8-357" fmla="*/ 364919 w 1463257"/>
              <a:gd name="connsiteY8-358" fmla="*/ 365408 h 1841068"/>
              <a:gd name="connsiteX9-359" fmla="*/ 363014 w 1463257"/>
              <a:gd name="connsiteY9-360" fmla="*/ 382553 h 1841068"/>
              <a:gd name="connsiteX10-361" fmla="*/ 363014 w 1463257"/>
              <a:gd name="connsiteY10-362" fmla="*/ 1109310 h 1841068"/>
              <a:gd name="connsiteX11-363" fmla="*/ 43926 w 1463257"/>
              <a:gd name="connsiteY11-364" fmla="*/ 1108358 h 1841068"/>
              <a:gd name="connsiteX12-365" fmla="*/ 5826 w 1463257"/>
              <a:gd name="connsiteY12-366" fmla="*/ 1110263 h 1841068"/>
              <a:gd name="connsiteX13-367" fmla="*/ 8684 w 1463257"/>
              <a:gd name="connsiteY13-368" fmla="*/ 1123598 h 1841068"/>
              <a:gd name="connsiteX14-369" fmla="*/ 31544 w 1463257"/>
              <a:gd name="connsiteY14-370" fmla="*/ 1149316 h 1841068"/>
              <a:gd name="connsiteX15-371" fmla="*/ 705914 w 1463257"/>
              <a:gd name="connsiteY15-372" fmla="*/ 1824638 h 1841068"/>
              <a:gd name="connsiteX16-373" fmla="*/ 760206 w 1463257"/>
              <a:gd name="connsiteY16-374" fmla="*/ 1824638 h 1841068"/>
              <a:gd name="connsiteX17-375" fmla="*/ 1434576 w 1463257"/>
              <a:gd name="connsiteY17-376" fmla="*/ 1149316 h 1841068"/>
              <a:gd name="connsiteX18-377" fmla="*/ 1457436 w 1463257"/>
              <a:gd name="connsiteY18-378" fmla="*/ 1123598 h 1841068"/>
              <a:gd name="connsiteX19-379" fmla="*/ 1457436 w 1463257"/>
              <a:gd name="connsiteY19-380" fmla="*/ 1123598 h 1841068"/>
              <a:gd name="connsiteX20-381" fmla="*/ 1457436 w 1463257"/>
              <a:gd name="connsiteY20-382" fmla="*/ 1123598 h 1841068"/>
              <a:gd name="connsiteX21-383" fmla="*/ 1442196 w 1463257"/>
              <a:gd name="connsiteY21-384" fmla="*/ 1108358 h 1841068"/>
              <a:gd name="connsiteX22-385" fmla="*/ 363014 w 1463257"/>
              <a:gd name="connsiteY22-386" fmla="*/ 1108358 h 1841068"/>
              <a:gd name="connsiteX23-387" fmla="*/ 363014 w 1463257"/>
              <a:gd name="connsiteY23-388" fmla="*/ 1108358 h 1841068"/>
              <a:gd name="connsiteX24-389" fmla="*/ 363014 w 1463257"/>
              <a:gd name="connsiteY24-390" fmla="*/ 1108358 h 1841068"/>
              <a:gd name="connsiteX25-391" fmla="*/ 1101201 w 1463257"/>
              <a:gd name="connsiteY25-392" fmla="*/ 1108358 h 1841068"/>
              <a:gd name="connsiteX26-393" fmla="*/ 1101201 w 1463257"/>
              <a:gd name="connsiteY26-394" fmla="*/ 1108358 h 1841068"/>
              <a:gd name="connsiteX27-395" fmla="*/ 1098344 w 1463257"/>
              <a:gd name="connsiteY27-396" fmla="*/ 1102643 h 1841068"/>
              <a:gd name="connsiteX28-397" fmla="*/ 1101201 w 1463257"/>
              <a:gd name="connsiteY28-398" fmla="*/ 1108358 h 1841068"/>
              <a:gd name="connsiteX0-399" fmla="*/ 1442196 w 1463257"/>
              <a:gd name="connsiteY0-400" fmla="*/ 1127383 h 1860093"/>
              <a:gd name="connsiteX1-401" fmla="*/ 1102154 w 1463257"/>
              <a:gd name="connsiteY1-402" fmla="*/ 1127383 h 1860093"/>
              <a:gd name="connsiteX2-403" fmla="*/ 1103106 w 1463257"/>
              <a:gd name="connsiteY2-404" fmla="*/ 550168 h 1860093"/>
              <a:gd name="connsiteX3-405" fmla="*/ 1101201 w 1463257"/>
              <a:gd name="connsiteY3-406" fmla="*/ 383480 h 1860093"/>
              <a:gd name="connsiteX4-407" fmla="*/ 1095486 w 1463257"/>
              <a:gd name="connsiteY4-408" fmla="*/ 374908 h 1860093"/>
              <a:gd name="connsiteX5-409" fmla="*/ 749729 w 1463257"/>
              <a:gd name="connsiteY5-410" fmla="*/ 28198 h 1860093"/>
              <a:gd name="connsiteX6-411" fmla="*/ 713534 w 1463257"/>
              <a:gd name="connsiteY6-412" fmla="*/ 31055 h 1860093"/>
              <a:gd name="connsiteX7-413" fmla="*/ 364919 w 1463257"/>
              <a:gd name="connsiteY7-414" fmla="*/ 384433 h 1860093"/>
              <a:gd name="connsiteX8-415" fmla="*/ 363014 w 1463257"/>
              <a:gd name="connsiteY8-416" fmla="*/ 401578 h 1860093"/>
              <a:gd name="connsiteX9-417" fmla="*/ 363014 w 1463257"/>
              <a:gd name="connsiteY9-418" fmla="*/ 1128335 h 1860093"/>
              <a:gd name="connsiteX10-419" fmla="*/ 43926 w 1463257"/>
              <a:gd name="connsiteY10-420" fmla="*/ 1127383 h 1860093"/>
              <a:gd name="connsiteX11-421" fmla="*/ 5826 w 1463257"/>
              <a:gd name="connsiteY11-422" fmla="*/ 1129288 h 1860093"/>
              <a:gd name="connsiteX12-423" fmla="*/ 8684 w 1463257"/>
              <a:gd name="connsiteY12-424" fmla="*/ 1142623 h 1860093"/>
              <a:gd name="connsiteX13-425" fmla="*/ 31544 w 1463257"/>
              <a:gd name="connsiteY13-426" fmla="*/ 1168341 h 1860093"/>
              <a:gd name="connsiteX14-427" fmla="*/ 705914 w 1463257"/>
              <a:gd name="connsiteY14-428" fmla="*/ 1843663 h 1860093"/>
              <a:gd name="connsiteX15-429" fmla="*/ 760206 w 1463257"/>
              <a:gd name="connsiteY15-430" fmla="*/ 1843663 h 1860093"/>
              <a:gd name="connsiteX16-431" fmla="*/ 1434576 w 1463257"/>
              <a:gd name="connsiteY16-432" fmla="*/ 1168341 h 1860093"/>
              <a:gd name="connsiteX17-433" fmla="*/ 1457436 w 1463257"/>
              <a:gd name="connsiteY17-434" fmla="*/ 1142623 h 1860093"/>
              <a:gd name="connsiteX18-435" fmla="*/ 1457436 w 1463257"/>
              <a:gd name="connsiteY18-436" fmla="*/ 1142623 h 1860093"/>
              <a:gd name="connsiteX19-437" fmla="*/ 1457436 w 1463257"/>
              <a:gd name="connsiteY19-438" fmla="*/ 1142623 h 1860093"/>
              <a:gd name="connsiteX20-439" fmla="*/ 1442196 w 1463257"/>
              <a:gd name="connsiteY20-440" fmla="*/ 1127383 h 1860093"/>
              <a:gd name="connsiteX21-441" fmla="*/ 363014 w 1463257"/>
              <a:gd name="connsiteY21-442" fmla="*/ 1127383 h 1860093"/>
              <a:gd name="connsiteX22-443" fmla="*/ 363014 w 1463257"/>
              <a:gd name="connsiteY22-444" fmla="*/ 1127383 h 1860093"/>
              <a:gd name="connsiteX23-445" fmla="*/ 363014 w 1463257"/>
              <a:gd name="connsiteY23-446" fmla="*/ 1127383 h 1860093"/>
              <a:gd name="connsiteX24-447" fmla="*/ 1101201 w 1463257"/>
              <a:gd name="connsiteY24-448" fmla="*/ 1127383 h 1860093"/>
              <a:gd name="connsiteX25-449" fmla="*/ 1101201 w 1463257"/>
              <a:gd name="connsiteY25-450" fmla="*/ 1127383 h 1860093"/>
              <a:gd name="connsiteX26-451" fmla="*/ 1098344 w 1463257"/>
              <a:gd name="connsiteY26-452" fmla="*/ 1121668 h 1860093"/>
              <a:gd name="connsiteX27-453" fmla="*/ 1101201 w 1463257"/>
              <a:gd name="connsiteY27-454" fmla="*/ 1127383 h 1860093"/>
              <a:gd name="connsiteX0-455" fmla="*/ 1442196 w 1463257"/>
              <a:gd name="connsiteY0-456" fmla="*/ 1110873 h 1843583"/>
              <a:gd name="connsiteX1-457" fmla="*/ 1102154 w 1463257"/>
              <a:gd name="connsiteY1-458" fmla="*/ 1110873 h 1843583"/>
              <a:gd name="connsiteX2-459" fmla="*/ 1103106 w 1463257"/>
              <a:gd name="connsiteY2-460" fmla="*/ 533658 h 1843583"/>
              <a:gd name="connsiteX3-461" fmla="*/ 1101201 w 1463257"/>
              <a:gd name="connsiteY3-462" fmla="*/ 366970 h 1843583"/>
              <a:gd name="connsiteX4-463" fmla="*/ 1095486 w 1463257"/>
              <a:gd name="connsiteY4-464" fmla="*/ 358398 h 1843583"/>
              <a:gd name="connsiteX5-465" fmla="*/ 749729 w 1463257"/>
              <a:gd name="connsiteY5-466" fmla="*/ 11688 h 1843583"/>
              <a:gd name="connsiteX6-467" fmla="*/ 713534 w 1463257"/>
              <a:gd name="connsiteY6-468" fmla="*/ 14545 h 1843583"/>
              <a:gd name="connsiteX7-469" fmla="*/ 364919 w 1463257"/>
              <a:gd name="connsiteY7-470" fmla="*/ 367923 h 1843583"/>
              <a:gd name="connsiteX8-471" fmla="*/ 363014 w 1463257"/>
              <a:gd name="connsiteY8-472" fmla="*/ 385068 h 1843583"/>
              <a:gd name="connsiteX9-473" fmla="*/ 363014 w 1463257"/>
              <a:gd name="connsiteY9-474" fmla="*/ 1111825 h 1843583"/>
              <a:gd name="connsiteX10-475" fmla="*/ 43926 w 1463257"/>
              <a:gd name="connsiteY10-476" fmla="*/ 1110873 h 1843583"/>
              <a:gd name="connsiteX11-477" fmla="*/ 5826 w 1463257"/>
              <a:gd name="connsiteY11-478" fmla="*/ 1112778 h 1843583"/>
              <a:gd name="connsiteX12-479" fmla="*/ 8684 w 1463257"/>
              <a:gd name="connsiteY12-480" fmla="*/ 1126113 h 1843583"/>
              <a:gd name="connsiteX13-481" fmla="*/ 31544 w 1463257"/>
              <a:gd name="connsiteY13-482" fmla="*/ 1151831 h 1843583"/>
              <a:gd name="connsiteX14-483" fmla="*/ 705914 w 1463257"/>
              <a:gd name="connsiteY14-484" fmla="*/ 1827153 h 1843583"/>
              <a:gd name="connsiteX15-485" fmla="*/ 760206 w 1463257"/>
              <a:gd name="connsiteY15-486" fmla="*/ 1827153 h 1843583"/>
              <a:gd name="connsiteX16-487" fmla="*/ 1434576 w 1463257"/>
              <a:gd name="connsiteY16-488" fmla="*/ 1151831 h 1843583"/>
              <a:gd name="connsiteX17-489" fmla="*/ 1457436 w 1463257"/>
              <a:gd name="connsiteY17-490" fmla="*/ 1126113 h 1843583"/>
              <a:gd name="connsiteX18-491" fmla="*/ 1457436 w 1463257"/>
              <a:gd name="connsiteY18-492" fmla="*/ 1126113 h 1843583"/>
              <a:gd name="connsiteX19-493" fmla="*/ 1457436 w 1463257"/>
              <a:gd name="connsiteY19-494" fmla="*/ 1126113 h 1843583"/>
              <a:gd name="connsiteX20-495" fmla="*/ 1442196 w 1463257"/>
              <a:gd name="connsiteY20-496" fmla="*/ 1110873 h 1843583"/>
              <a:gd name="connsiteX21-497" fmla="*/ 363014 w 1463257"/>
              <a:gd name="connsiteY21-498" fmla="*/ 1110873 h 1843583"/>
              <a:gd name="connsiteX22-499" fmla="*/ 363014 w 1463257"/>
              <a:gd name="connsiteY22-500" fmla="*/ 1110873 h 1843583"/>
              <a:gd name="connsiteX23-501" fmla="*/ 363014 w 1463257"/>
              <a:gd name="connsiteY23-502" fmla="*/ 1110873 h 1843583"/>
              <a:gd name="connsiteX24-503" fmla="*/ 1101201 w 1463257"/>
              <a:gd name="connsiteY24-504" fmla="*/ 1110873 h 1843583"/>
              <a:gd name="connsiteX25-505" fmla="*/ 1101201 w 1463257"/>
              <a:gd name="connsiteY25-506" fmla="*/ 1110873 h 1843583"/>
              <a:gd name="connsiteX26-507" fmla="*/ 1098344 w 1463257"/>
              <a:gd name="connsiteY26-508" fmla="*/ 1105158 h 1843583"/>
              <a:gd name="connsiteX27-509" fmla="*/ 1101201 w 1463257"/>
              <a:gd name="connsiteY27-510" fmla="*/ 1110873 h 1843583"/>
              <a:gd name="connsiteX0-511" fmla="*/ 1442196 w 1463257"/>
              <a:gd name="connsiteY0-512" fmla="*/ 1110873 h 1843583"/>
              <a:gd name="connsiteX1-513" fmla="*/ 1102154 w 1463257"/>
              <a:gd name="connsiteY1-514" fmla="*/ 1110873 h 1843583"/>
              <a:gd name="connsiteX2-515" fmla="*/ 1103106 w 1463257"/>
              <a:gd name="connsiteY2-516" fmla="*/ 533658 h 1843583"/>
              <a:gd name="connsiteX3-517" fmla="*/ 1101201 w 1463257"/>
              <a:gd name="connsiteY3-518" fmla="*/ 366970 h 1843583"/>
              <a:gd name="connsiteX4-519" fmla="*/ 1095486 w 1463257"/>
              <a:gd name="connsiteY4-520" fmla="*/ 358398 h 1843583"/>
              <a:gd name="connsiteX5-521" fmla="*/ 749729 w 1463257"/>
              <a:gd name="connsiteY5-522" fmla="*/ 11688 h 1843583"/>
              <a:gd name="connsiteX6-523" fmla="*/ 713534 w 1463257"/>
              <a:gd name="connsiteY6-524" fmla="*/ 14545 h 1843583"/>
              <a:gd name="connsiteX7-525" fmla="*/ 364919 w 1463257"/>
              <a:gd name="connsiteY7-526" fmla="*/ 367923 h 1843583"/>
              <a:gd name="connsiteX8-527" fmla="*/ 363014 w 1463257"/>
              <a:gd name="connsiteY8-528" fmla="*/ 385068 h 1843583"/>
              <a:gd name="connsiteX9-529" fmla="*/ 363014 w 1463257"/>
              <a:gd name="connsiteY9-530" fmla="*/ 1111825 h 1843583"/>
              <a:gd name="connsiteX10-531" fmla="*/ 43926 w 1463257"/>
              <a:gd name="connsiteY10-532" fmla="*/ 1110873 h 1843583"/>
              <a:gd name="connsiteX11-533" fmla="*/ 5826 w 1463257"/>
              <a:gd name="connsiteY11-534" fmla="*/ 1112778 h 1843583"/>
              <a:gd name="connsiteX12-535" fmla="*/ 8684 w 1463257"/>
              <a:gd name="connsiteY12-536" fmla="*/ 1126113 h 1843583"/>
              <a:gd name="connsiteX13-537" fmla="*/ 31544 w 1463257"/>
              <a:gd name="connsiteY13-538" fmla="*/ 1151831 h 1843583"/>
              <a:gd name="connsiteX14-539" fmla="*/ 705914 w 1463257"/>
              <a:gd name="connsiteY14-540" fmla="*/ 1827153 h 1843583"/>
              <a:gd name="connsiteX15-541" fmla="*/ 760206 w 1463257"/>
              <a:gd name="connsiteY15-542" fmla="*/ 1827153 h 1843583"/>
              <a:gd name="connsiteX16-543" fmla="*/ 1457436 w 1463257"/>
              <a:gd name="connsiteY16-544" fmla="*/ 1126113 h 1843583"/>
              <a:gd name="connsiteX17-545" fmla="*/ 1457436 w 1463257"/>
              <a:gd name="connsiteY17-546" fmla="*/ 1126113 h 1843583"/>
              <a:gd name="connsiteX18-547" fmla="*/ 1457436 w 1463257"/>
              <a:gd name="connsiteY18-548" fmla="*/ 1126113 h 1843583"/>
              <a:gd name="connsiteX19-549" fmla="*/ 1442196 w 1463257"/>
              <a:gd name="connsiteY19-550" fmla="*/ 1110873 h 1843583"/>
              <a:gd name="connsiteX20-551" fmla="*/ 363014 w 1463257"/>
              <a:gd name="connsiteY20-552" fmla="*/ 1110873 h 1843583"/>
              <a:gd name="connsiteX21-553" fmla="*/ 363014 w 1463257"/>
              <a:gd name="connsiteY21-554" fmla="*/ 1110873 h 1843583"/>
              <a:gd name="connsiteX22-555" fmla="*/ 363014 w 1463257"/>
              <a:gd name="connsiteY22-556" fmla="*/ 1110873 h 1843583"/>
              <a:gd name="connsiteX23-557" fmla="*/ 1101201 w 1463257"/>
              <a:gd name="connsiteY23-558" fmla="*/ 1110873 h 1843583"/>
              <a:gd name="connsiteX24-559" fmla="*/ 1101201 w 1463257"/>
              <a:gd name="connsiteY24-560" fmla="*/ 1110873 h 1843583"/>
              <a:gd name="connsiteX25-561" fmla="*/ 1098344 w 1463257"/>
              <a:gd name="connsiteY25-562" fmla="*/ 1105158 h 1843583"/>
              <a:gd name="connsiteX26-563" fmla="*/ 1101201 w 1463257"/>
              <a:gd name="connsiteY26-564" fmla="*/ 1110873 h 1843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463257" h="1843583">
                <a:moveTo>
                  <a:pt x="1442196" y="1110873"/>
                </a:moveTo>
                <a:lnTo>
                  <a:pt x="1102154" y="1110873"/>
                </a:lnTo>
                <a:cubicBezTo>
                  <a:pt x="1102154" y="918468"/>
                  <a:pt x="1103106" y="726063"/>
                  <a:pt x="1103106" y="533658"/>
                </a:cubicBezTo>
                <a:cubicBezTo>
                  <a:pt x="1103106" y="478413"/>
                  <a:pt x="1102154" y="422215"/>
                  <a:pt x="1101201" y="366970"/>
                </a:cubicBezTo>
                <a:cubicBezTo>
                  <a:pt x="1099296" y="364113"/>
                  <a:pt x="1098344" y="360303"/>
                  <a:pt x="1095486" y="358398"/>
                </a:cubicBezTo>
                <a:lnTo>
                  <a:pt x="749729" y="11688"/>
                </a:lnTo>
                <a:cubicBezTo>
                  <a:pt x="734489" y="-3552"/>
                  <a:pt x="732356" y="-5179"/>
                  <a:pt x="713534" y="14545"/>
                </a:cubicBezTo>
                <a:cubicBezTo>
                  <a:pt x="653197" y="77773"/>
                  <a:pt x="423339" y="306169"/>
                  <a:pt x="364919" y="367923"/>
                </a:cubicBezTo>
                <a:cubicBezTo>
                  <a:pt x="363966" y="373638"/>
                  <a:pt x="363014" y="379353"/>
                  <a:pt x="363014" y="385068"/>
                </a:cubicBezTo>
                <a:lnTo>
                  <a:pt x="363014" y="1111825"/>
                </a:lnTo>
                <a:lnTo>
                  <a:pt x="43926" y="1110873"/>
                </a:lnTo>
                <a:cubicBezTo>
                  <a:pt x="31544" y="1110873"/>
                  <a:pt x="17256" y="1108015"/>
                  <a:pt x="5826" y="1112778"/>
                </a:cubicBezTo>
                <a:cubicBezTo>
                  <a:pt x="-7509" y="1117540"/>
                  <a:pt x="5826" y="1121350"/>
                  <a:pt x="8684" y="1126113"/>
                </a:cubicBezTo>
                <a:cubicBezTo>
                  <a:pt x="16304" y="1134685"/>
                  <a:pt x="22971" y="1144210"/>
                  <a:pt x="31544" y="1151831"/>
                </a:cubicBezTo>
                <a:lnTo>
                  <a:pt x="705914" y="1827153"/>
                </a:lnTo>
                <a:cubicBezTo>
                  <a:pt x="727821" y="1849060"/>
                  <a:pt x="738299" y="1849060"/>
                  <a:pt x="760206" y="1827153"/>
                </a:cubicBezTo>
                <a:lnTo>
                  <a:pt x="1457436" y="1126113"/>
                </a:lnTo>
                <a:lnTo>
                  <a:pt x="1457436" y="1126113"/>
                </a:lnTo>
                <a:lnTo>
                  <a:pt x="1457436" y="1126113"/>
                </a:lnTo>
                <a:cubicBezTo>
                  <a:pt x="1475534" y="1097538"/>
                  <a:pt x="1446006" y="1110873"/>
                  <a:pt x="1442196" y="1110873"/>
                </a:cubicBezTo>
                <a:close/>
                <a:moveTo>
                  <a:pt x="363014" y="1110873"/>
                </a:moveTo>
                <a:lnTo>
                  <a:pt x="363014" y="1110873"/>
                </a:lnTo>
                <a:lnTo>
                  <a:pt x="363014" y="1110873"/>
                </a:lnTo>
                <a:close/>
                <a:moveTo>
                  <a:pt x="1101201" y="1110873"/>
                </a:moveTo>
                <a:lnTo>
                  <a:pt x="1101201" y="1110873"/>
                </a:lnTo>
                <a:cubicBezTo>
                  <a:pt x="1099296" y="1108968"/>
                  <a:pt x="1098344" y="1107063"/>
                  <a:pt x="1098344" y="1105158"/>
                </a:cubicBezTo>
                <a:lnTo>
                  <a:pt x="1101201" y="1110873"/>
                </a:lnTo>
                <a:close/>
              </a:path>
            </a:pathLst>
          </a:custGeom>
          <a:solidFill>
            <a:schemeClr val="accent4"/>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Shape 4"/>
          <p:cNvSpPr/>
          <p:nvPr/>
        </p:nvSpPr>
        <p:spPr>
          <a:xfrm rot="5400000">
            <a:off x="4411944" y="2766208"/>
            <a:ext cx="1621729" cy="1294020"/>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2"/>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rot="5400000">
            <a:off x="3873066" y="4495523"/>
            <a:ext cx="1627597" cy="1294861"/>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 name="connsiteX0-1" fmla="*/ 1828932 w 1844979"/>
              <a:gd name="connsiteY0-2" fmla="*/ 709613 h 1467803"/>
              <a:gd name="connsiteX1-3" fmla="*/ 1265052 w 1844979"/>
              <a:gd name="connsiteY1-4" fmla="*/ 146685 h 1467803"/>
              <a:gd name="connsiteX2-5" fmla="*/ 1121224 w 1844979"/>
              <a:gd name="connsiteY2-6" fmla="*/ 5715 h 1467803"/>
              <a:gd name="connsiteX3-7" fmla="*/ 1113604 w 1844979"/>
              <a:gd name="connsiteY3-8" fmla="*/ 0 h 1467803"/>
              <a:gd name="connsiteX4-9" fmla="*/ 1107889 w 1844979"/>
              <a:gd name="connsiteY4-10" fmla="*/ 31432 h 1467803"/>
              <a:gd name="connsiteX5-11" fmla="*/ 1107889 w 1844979"/>
              <a:gd name="connsiteY5-12" fmla="*/ 320040 h 1467803"/>
              <a:gd name="connsiteX6-13" fmla="*/ 1065027 w 1844979"/>
              <a:gd name="connsiteY6-14" fmla="*/ 362903 h 1467803"/>
              <a:gd name="connsiteX7-15" fmla="*/ 396372 w 1844979"/>
              <a:gd name="connsiteY7-16" fmla="*/ 361950 h 1467803"/>
              <a:gd name="connsiteX8-17" fmla="*/ 351604 w 1844979"/>
              <a:gd name="connsiteY8-18" fmla="*/ 375285 h 1467803"/>
              <a:gd name="connsiteX9-19" fmla="*/ 9657 w 1844979"/>
              <a:gd name="connsiteY9-20" fmla="*/ 717232 h 1467803"/>
              <a:gd name="connsiteX10-21" fmla="*/ 7752 w 1844979"/>
              <a:gd name="connsiteY10-22" fmla="*/ 748665 h 1467803"/>
              <a:gd name="connsiteX11-23" fmla="*/ 356367 w 1844979"/>
              <a:gd name="connsiteY11-24" fmla="*/ 1094423 h 1467803"/>
              <a:gd name="connsiteX12-25" fmla="*/ 364939 w 1844979"/>
              <a:gd name="connsiteY12-26" fmla="*/ 1102043 h 1467803"/>
              <a:gd name="connsiteX13-27" fmla="*/ 364939 w 1844979"/>
              <a:gd name="connsiteY13-28" fmla="*/ 1102043 h 1467803"/>
              <a:gd name="connsiteX14-29" fmla="*/ 409707 w 1844979"/>
              <a:gd name="connsiteY14-30" fmla="*/ 1106805 h 1467803"/>
              <a:gd name="connsiteX15-31" fmla="*/ 1066932 w 1844979"/>
              <a:gd name="connsiteY15-32" fmla="*/ 1105853 h 1467803"/>
              <a:gd name="connsiteX16-33" fmla="*/ 1107889 w 1844979"/>
              <a:gd name="connsiteY16-34" fmla="*/ 1146810 h 1467803"/>
              <a:gd name="connsiteX17-35" fmla="*/ 1107889 w 1844979"/>
              <a:gd name="connsiteY17-36" fmla="*/ 1431607 h 1467803"/>
              <a:gd name="connsiteX18-37" fmla="*/ 1115509 w 1844979"/>
              <a:gd name="connsiteY18-38" fmla="*/ 1467803 h 1467803"/>
              <a:gd name="connsiteX19-39" fmla="*/ 1128844 w 1844979"/>
              <a:gd name="connsiteY19-40" fmla="*/ 1455420 h 1467803"/>
              <a:gd name="connsiteX20-41" fmla="*/ 1832742 w 1844979"/>
              <a:gd name="connsiteY20-42" fmla="*/ 752475 h 1467803"/>
              <a:gd name="connsiteX21-43" fmla="*/ 1828932 w 1844979"/>
              <a:gd name="connsiteY21-44" fmla="*/ 709613 h 1467803"/>
              <a:gd name="connsiteX22-45" fmla="*/ 1122177 w 1844979"/>
              <a:gd name="connsiteY22-46" fmla="*/ 328613 h 1467803"/>
              <a:gd name="connsiteX23-47" fmla="*/ 1122177 w 1844979"/>
              <a:gd name="connsiteY23-48" fmla="*/ 327660 h 1467803"/>
              <a:gd name="connsiteX24-49" fmla="*/ 1122177 w 1844979"/>
              <a:gd name="connsiteY24-50" fmla="*/ 328613 h 1467803"/>
              <a:gd name="connsiteX0-51" fmla="*/ 1828932 w 1844979"/>
              <a:gd name="connsiteY0-52" fmla="*/ 709613 h 1467803"/>
              <a:gd name="connsiteX1-53" fmla="*/ 1265052 w 1844979"/>
              <a:gd name="connsiteY1-54" fmla="*/ 146685 h 1467803"/>
              <a:gd name="connsiteX2-55" fmla="*/ 1121224 w 1844979"/>
              <a:gd name="connsiteY2-56" fmla="*/ 5715 h 1467803"/>
              <a:gd name="connsiteX3-57" fmla="*/ 1113604 w 1844979"/>
              <a:gd name="connsiteY3-58" fmla="*/ 0 h 1467803"/>
              <a:gd name="connsiteX4-59" fmla="*/ 1107889 w 1844979"/>
              <a:gd name="connsiteY4-60" fmla="*/ 31432 h 1467803"/>
              <a:gd name="connsiteX5-61" fmla="*/ 1107889 w 1844979"/>
              <a:gd name="connsiteY5-62" fmla="*/ 320040 h 1467803"/>
              <a:gd name="connsiteX6-63" fmla="*/ 1065027 w 1844979"/>
              <a:gd name="connsiteY6-64" fmla="*/ 362903 h 1467803"/>
              <a:gd name="connsiteX7-65" fmla="*/ 396372 w 1844979"/>
              <a:gd name="connsiteY7-66" fmla="*/ 361950 h 1467803"/>
              <a:gd name="connsiteX8-67" fmla="*/ 351604 w 1844979"/>
              <a:gd name="connsiteY8-68" fmla="*/ 375285 h 1467803"/>
              <a:gd name="connsiteX9-69" fmla="*/ 9657 w 1844979"/>
              <a:gd name="connsiteY9-70" fmla="*/ 717232 h 1467803"/>
              <a:gd name="connsiteX10-71" fmla="*/ 7752 w 1844979"/>
              <a:gd name="connsiteY10-72" fmla="*/ 748665 h 1467803"/>
              <a:gd name="connsiteX11-73" fmla="*/ 356367 w 1844979"/>
              <a:gd name="connsiteY11-74" fmla="*/ 1094423 h 1467803"/>
              <a:gd name="connsiteX12-75" fmla="*/ 364939 w 1844979"/>
              <a:gd name="connsiteY12-76" fmla="*/ 1102043 h 1467803"/>
              <a:gd name="connsiteX13-77" fmla="*/ 364939 w 1844979"/>
              <a:gd name="connsiteY13-78" fmla="*/ 1102043 h 1467803"/>
              <a:gd name="connsiteX14-79" fmla="*/ 409707 w 1844979"/>
              <a:gd name="connsiteY14-80" fmla="*/ 1106805 h 1467803"/>
              <a:gd name="connsiteX15-81" fmla="*/ 1066932 w 1844979"/>
              <a:gd name="connsiteY15-82" fmla="*/ 1105853 h 1467803"/>
              <a:gd name="connsiteX16-83" fmla="*/ 1107889 w 1844979"/>
              <a:gd name="connsiteY16-84" fmla="*/ 1146810 h 1467803"/>
              <a:gd name="connsiteX17-85" fmla="*/ 1107889 w 1844979"/>
              <a:gd name="connsiteY17-86" fmla="*/ 1431607 h 1467803"/>
              <a:gd name="connsiteX18-87" fmla="*/ 1115509 w 1844979"/>
              <a:gd name="connsiteY18-88" fmla="*/ 1467803 h 1467803"/>
              <a:gd name="connsiteX19-89" fmla="*/ 1128844 w 1844979"/>
              <a:gd name="connsiteY19-90" fmla="*/ 1455420 h 1467803"/>
              <a:gd name="connsiteX20-91" fmla="*/ 1832742 w 1844979"/>
              <a:gd name="connsiteY20-92" fmla="*/ 752475 h 1467803"/>
              <a:gd name="connsiteX21-93" fmla="*/ 1828932 w 1844979"/>
              <a:gd name="connsiteY21-94" fmla="*/ 709613 h 1467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844979" h="1467803">
                <a:moveTo>
                  <a:pt x="1828932" y="709613"/>
                </a:moveTo>
                <a:lnTo>
                  <a:pt x="1265052" y="146685"/>
                </a:ln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lnTo>
                  <a:pt x="396372" y="361950"/>
                </a:lnTo>
                <a:cubicBezTo>
                  <a:pt x="380179" y="361950"/>
                  <a:pt x="364939" y="360997"/>
                  <a:pt x="351604" y="375285"/>
                </a:cubicBezTo>
                <a:lnTo>
                  <a:pt x="9657" y="717232"/>
                </a:lnTo>
                <a:cubicBezTo>
                  <a:pt x="-821" y="727710"/>
                  <a:pt x="-4631" y="736282"/>
                  <a:pt x="7752" y="748665"/>
                </a:cubicBezTo>
                <a:lnTo>
                  <a:pt x="356367" y="1094423"/>
                </a:lnTo>
                <a:cubicBezTo>
                  <a:pt x="359224" y="1097280"/>
                  <a:pt x="362082" y="1099185"/>
                  <a:pt x="364939" y="1102043"/>
                </a:cubicBezTo>
                <a:lnTo>
                  <a:pt x="364939" y="1102043"/>
                </a:lnTo>
                <a:cubicBezTo>
                  <a:pt x="379227" y="1109663"/>
                  <a:pt x="394467" y="1106805"/>
                  <a:pt x="409707" y="1106805"/>
                </a:cubicBezTo>
                <a:lnTo>
                  <a:pt x="1066932" y="1105853"/>
                </a:ln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lnTo>
                  <a:pt x="1832742" y="752475"/>
                </a:lnTo>
                <a:cubicBezTo>
                  <a:pt x="1854649" y="732472"/>
                  <a:pt x="1843219" y="722947"/>
                  <a:pt x="1828932" y="709613"/>
                </a:cubicBezTo>
                <a:close/>
              </a:path>
            </a:pathLst>
          </a:custGeom>
          <a:solidFill>
            <a:schemeClr val="accent6"/>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rot="5400000">
            <a:off x="6877211" y="2805203"/>
            <a:ext cx="2400733" cy="3946421"/>
          </a:xfrm>
          <a:custGeom>
            <a:avLst/>
            <a:gdLst>
              <a:gd name="connsiteX0" fmla="*/ 1455653 w 1457325"/>
              <a:gd name="connsiteY0" fmla="*/ 718661 h 3695700"/>
              <a:gd name="connsiteX1" fmla="*/ 1435651 w 1457325"/>
              <a:gd name="connsiteY1" fmla="*/ 694849 h 3695700"/>
              <a:gd name="connsiteX2" fmla="*/ 757471 w 1457325"/>
              <a:gd name="connsiteY2" fmla="*/ 15716 h 3695700"/>
              <a:gd name="connsiteX3" fmla="*/ 706036 w 1457325"/>
              <a:gd name="connsiteY3" fmla="*/ 15716 h 3695700"/>
              <a:gd name="connsiteX4" fmla="*/ 27856 w 1457325"/>
              <a:gd name="connsiteY4" fmla="*/ 694849 h 3695700"/>
              <a:gd name="connsiteX5" fmla="*/ 7853 w 1457325"/>
              <a:gd name="connsiteY5" fmla="*/ 718661 h 3695700"/>
              <a:gd name="connsiteX6" fmla="*/ 20236 w 1457325"/>
              <a:gd name="connsiteY6" fmla="*/ 732949 h 3695700"/>
              <a:gd name="connsiteX7" fmla="*/ 362183 w 1457325"/>
              <a:gd name="connsiteY7" fmla="*/ 732949 h 3695700"/>
              <a:gd name="connsiteX8" fmla="*/ 361231 w 1457325"/>
              <a:gd name="connsiteY8" fmla="*/ 3313271 h 3695700"/>
              <a:gd name="connsiteX9" fmla="*/ 368851 w 1457325"/>
              <a:gd name="connsiteY9" fmla="*/ 3345656 h 3695700"/>
              <a:gd name="connsiteX10" fmla="*/ 494581 w 1457325"/>
              <a:gd name="connsiteY10" fmla="*/ 3470434 h 3695700"/>
              <a:gd name="connsiteX11" fmla="*/ 713656 w 1457325"/>
              <a:gd name="connsiteY11" fmla="*/ 3689509 h 3695700"/>
              <a:gd name="connsiteX12" fmla="*/ 746993 w 1457325"/>
              <a:gd name="connsiteY12" fmla="*/ 3693319 h 3695700"/>
              <a:gd name="connsiteX13" fmla="*/ 1094656 w 1457325"/>
              <a:gd name="connsiteY13" fmla="*/ 3338989 h 3695700"/>
              <a:gd name="connsiteX14" fmla="*/ 1102276 w 1457325"/>
              <a:gd name="connsiteY14" fmla="*/ 3297079 h 3695700"/>
              <a:gd name="connsiteX15" fmla="*/ 1102276 w 1457325"/>
              <a:gd name="connsiteY15" fmla="*/ 2239804 h 3695700"/>
              <a:gd name="connsiteX16" fmla="*/ 1101323 w 1457325"/>
              <a:gd name="connsiteY16" fmla="*/ 733901 h 3695700"/>
              <a:gd name="connsiteX17" fmla="*/ 1440413 w 1457325"/>
              <a:gd name="connsiteY17" fmla="*/ 734854 h 3695700"/>
              <a:gd name="connsiteX18" fmla="*/ 1460416 w 1457325"/>
              <a:gd name="connsiteY18" fmla="*/ 732949 h 3695700"/>
              <a:gd name="connsiteX19" fmla="*/ 1455653 w 1457325"/>
              <a:gd name="connsiteY19" fmla="*/ 718661 h 3695700"/>
              <a:gd name="connsiteX20" fmla="*/ 1101323 w 1457325"/>
              <a:gd name="connsiteY20" fmla="*/ 731996 h 3695700"/>
              <a:gd name="connsiteX21" fmla="*/ 1105133 w 1457325"/>
              <a:gd name="connsiteY21" fmla="*/ 730091 h 3695700"/>
              <a:gd name="connsiteX22" fmla="*/ 1101323 w 1457325"/>
              <a:gd name="connsiteY22" fmla="*/ 731996 h 3695700"/>
              <a:gd name="connsiteX23" fmla="*/ 1101323 w 1457325"/>
              <a:gd name="connsiteY23" fmla="*/ 731996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325" h="3695700">
                <a:moveTo>
                  <a:pt x="1455653" y="718661"/>
                </a:moveTo>
                <a:cubicBezTo>
                  <a:pt x="1448986" y="711041"/>
                  <a:pt x="1442318" y="702469"/>
                  <a:pt x="1435651" y="694849"/>
                </a:cubicBezTo>
                <a:cubicBezTo>
                  <a:pt x="1209908" y="468154"/>
                  <a:pt x="983213" y="242411"/>
                  <a:pt x="757471" y="15716"/>
                </a:cubicBezTo>
                <a:cubicBezTo>
                  <a:pt x="737468" y="-5239"/>
                  <a:pt x="726991" y="-5239"/>
                  <a:pt x="706036" y="15716"/>
                </a:cubicBezTo>
                <a:cubicBezTo>
                  <a:pt x="480293" y="242411"/>
                  <a:pt x="253598" y="468154"/>
                  <a:pt x="27856" y="694849"/>
                </a:cubicBezTo>
                <a:cubicBezTo>
                  <a:pt x="20236" y="702469"/>
                  <a:pt x="14521" y="710089"/>
                  <a:pt x="7853" y="718661"/>
                </a:cubicBezTo>
                <a:cubicBezTo>
                  <a:pt x="-14054" y="745331"/>
                  <a:pt x="16426" y="732949"/>
                  <a:pt x="20236" y="732949"/>
                </a:cubicBezTo>
                <a:cubicBezTo>
                  <a:pt x="134536" y="733901"/>
                  <a:pt x="247883" y="732949"/>
                  <a:pt x="362183" y="732949"/>
                </a:cubicBezTo>
                <a:cubicBezTo>
                  <a:pt x="362183" y="1593056"/>
                  <a:pt x="361231" y="2453164"/>
                  <a:pt x="361231" y="3313271"/>
                </a:cubicBezTo>
                <a:cubicBezTo>
                  <a:pt x="361231" y="3324701"/>
                  <a:pt x="357421" y="3337084"/>
                  <a:pt x="368851" y="3345656"/>
                </a:cubicBezTo>
                <a:cubicBezTo>
                  <a:pt x="407903" y="3390424"/>
                  <a:pt x="452671" y="3428524"/>
                  <a:pt x="494581" y="3470434"/>
                </a:cubicBezTo>
                <a:cubicBezTo>
                  <a:pt x="567923" y="3542824"/>
                  <a:pt x="640313" y="3616166"/>
                  <a:pt x="713656" y="3689509"/>
                </a:cubicBezTo>
                <a:cubicBezTo>
                  <a:pt x="724133" y="3699986"/>
                  <a:pt x="731753" y="3709511"/>
                  <a:pt x="746993" y="3693319"/>
                </a:cubicBezTo>
                <a:cubicBezTo>
                  <a:pt x="863198" y="3575209"/>
                  <a:pt x="981308" y="3459956"/>
                  <a:pt x="1094656" y="3338989"/>
                </a:cubicBezTo>
                <a:cubicBezTo>
                  <a:pt x="1108943" y="3326606"/>
                  <a:pt x="1102276" y="3310414"/>
                  <a:pt x="1102276" y="3297079"/>
                </a:cubicBezTo>
                <a:cubicBezTo>
                  <a:pt x="1102276" y="2944654"/>
                  <a:pt x="1102276" y="2592229"/>
                  <a:pt x="1102276" y="2239804"/>
                </a:cubicBezTo>
                <a:cubicBezTo>
                  <a:pt x="1102276" y="1737836"/>
                  <a:pt x="1102276" y="1235869"/>
                  <a:pt x="1101323" y="733901"/>
                </a:cubicBezTo>
                <a:cubicBezTo>
                  <a:pt x="1214671" y="733901"/>
                  <a:pt x="1327066" y="733901"/>
                  <a:pt x="1440413" y="734854"/>
                </a:cubicBezTo>
                <a:cubicBezTo>
                  <a:pt x="1447081" y="734854"/>
                  <a:pt x="1455653" y="736759"/>
                  <a:pt x="1460416" y="732949"/>
                </a:cubicBezTo>
                <a:cubicBezTo>
                  <a:pt x="1471846" y="724376"/>
                  <a:pt x="1458511" y="722471"/>
                  <a:pt x="1455653" y="718661"/>
                </a:cubicBezTo>
                <a:close/>
                <a:moveTo>
                  <a:pt x="1101323" y="731996"/>
                </a:moveTo>
                <a:cubicBezTo>
                  <a:pt x="1102276" y="731044"/>
                  <a:pt x="1104181" y="730091"/>
                  <a:pt x="1105133" y="730091"/>
                </a:cubicBezTo>
                <a:cubicBezTo>
                  <a:pt x="1104181" y="731044"/>
                  <a:pt x="1102276" y="731044"/>
                  <a:pt x="1101323" y="731996"/>
                </a:cubicBezTo>
                <a:cubicBezTo>
                  <a:pt x="1101323" y="731996"/>
                  <a:pt x="1101323" y="731996"/>
                  <a:pt x="1101323" y="731996"/>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30749" name="TextBox 13"/>
          <p:cNvSpPr txBox="1"/>
          <p:nvPr/>
        </p:nvSpPr>
        <p:spPr>
          <a:xfrm>
            <a:off x="5438775" y="4456113"/>
            <a:ext cx="5259388" cy="549275"/>
          </a:xfrm>
          <a:prstGeom prst="rect">
            <a:avLst/>
          </a:prstGeom>
          <a:noFill/>
          <a:ln w="9525">
            <a:noFill/>
          </a:ln>
        </p:spPr>
        <p:txBody>
          <a:bodyPr>
            <a:spAutoFit/>
          </a:bodyPr>
          <a:p>
            <a:pPr algn="ctr"/>
            <a:r>
              <a:rPr lang="en-US" altLang="ko-KR" sz="3000" b="1" err="1">
                <a:solidFill>
                  <a:schemeClr val="bg1"/>
                </a:solidFill>
                <a:latin typeface="Times New Roman" panose="02020603050405020304" charset="0"/>
                <a:ea typeface="Arial Unicode MS" pitchFamily="34" charset="-128"/>
                <a:cs typeface="Times New Roman" panose="02020603050405020304" charset="0"/>
              </a:rPr>
              <a:t>Một</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số</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truyền</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thống</a:t>
            </a:r>
            <a:endParaRPr lang="ko-KR" altLang="en-US" sz="3000" b="1" dirty="0">
              <a:solidFill>
                <a:schemeClr val="bg1"/>
              </a:solidFill>
              <a:latin typeface="Times New Roman" panose="02020603050405020304" charset="0"/>
              <a:ea typeface="Arial Unicode MS" pitchFamily="34" charset="-128"/>
              <a:cs typeface="Times New Roman" panose="02020603050405020304" charset="0"/>
            </a:endParaRPr>
          </a:p>
        </p:txBody>
      </p:sp>
      <p:sp>
        <p:nvSpPr>
          <p:cNvPr id="30753" name="Rectangles 30752"/>
          <p:cNvSpPr/>
          <p:nvPr/>
        </p:nvSpPr>
        <p:spPr>
          <a:xfrm>
            <a:off x="3490913" y="2009775"/>
            <a:ext cx="3730625" cy="427038"/>
          </a:xfrm>
          <a:prstGeom prst="rect">
            <a:avLst/>
          </a:prstGeom>
          <a:noFill/>
          <a:ln w="9525">
            <a:noFill/>
          </a:ln>
        </p:spPr>
        <p:txBody>
          <a:bodyPr wrap="none" tIns="0" anchor="ctr" anchorCtr="0">
            <a:spAutoFit/>
          </a:bodyPr>
          <a:p>
            <a:pPr algn="ctr"/>
            <a:r>
              <a:rPr sz="2500" dirty="0">
                <a:latin typeface="Times New Roman" panose="02020603050405020304" charset="0"/>
                <a:cs typeface="Times New Roman" panose="02020603050405020304" charset="0"/>
              </a:rPr>
              <a:t>Truyền thông nhân nghĩa</a:t>
            </a:r>
            <a:endParaRPr sz="2500" dirty="0">
              <a:latin typeface="Times New Roman" panose="02020603050405020304" charset="0"/>
              <a:cs typeface="Times New Roman" panose="02020603050405020304" charset="0"/>
            </a:endParaRPr>
          </a:p>
        </p:txBody>
      </p:sp>
      <p:sp>
        <p:nvSpPr>
          <p:cNvPr id="30754" name="Rectangles 30753"/>
          <p:cNvSpPr/>
          <p:nvPr/>
        </p:nvSpPr>
        <p:spPr>
          <a:xfrm>
            <a:off x="760413" y="3398838"/>
            <a:ext cx="2371725" cy="1189037"/>
          </a:xfrm>
          <a:prstGeom prst="rect">
            <a:avLst/>
          </a:prstGeom>
          <a:noFill/>
          <a:ln w="9525">
            <a:noFill/>
          </a:ln>
        </p:spPr>
        <p:txBody>
          <a:bodyPr tIns="0" anchor="ctr" anchorCtr="0">
            <a:spAutoFit/>
          </a:bodyPr>
          <a:p>
            <a:pPr algn="ctr"/>
            <a:r>
              <a:rPr sz="2500" dirty="0">
                <a:latin typeface="Times New Roman" panose="02020603050405020304" charset="0"/>
                <a:cs typeface="Times New Roman" panose="02020603050405020304" charset="0"/>
              </a:rPr>
              <a:t>Truyền thống tôn sư trọng đạo</a:t>
            </a:r>
            <a:endParaRPr sz="2500" dirty="0">
              <a:latin typeface="Times New Roman" panose="02020603050405020304" charset="0"/>
              <a:cs typeface="Times New Roman" panose="02020603050405020304" charset="0"/>
            </a:endParaRPr>
          </a:p>
        </p:txBody>
      </p:sp>
      <p:sp>
        <p:nvSpPr>
          <p:cNvPr id="30755" name="Rectangles 30754"/>
          <p:cNvSpPr/>
          <p:nvPr/>
        </p:nvSpPr>
        <p:spPr>
          <a:xfrm>
            <a:off x="2978150" y="6015038"/>
            <a:ext cx="3448050" cy="427037"/>
          </a:xfrm>
          <a:prstGeom prst="rect">
            <a:avLst/>
          </a:prstGeom>
          <a:noFill/>
          <a:ln w="9525">
            <a:noFill/>
          </a:ln>
        </p:spPr>
        <p:txBody>
          <a:bodyPr wrap="none" tIns="0" anchor="ctr" anchorCtr="0">
            <a:spAutoFit/>
          </a:bodyPr>
          <a:p>
            <a:pPr algn="ctr"/>
            <a:r>
              <a:rPr sz="2500" dirty="0">
                <a:latin typeface="Times New Roman" panose="02020603050405020304" charset="0"/>
                <a:cs typeface="Times New Roman" panose="02020603050405020304" charset="0"/>
              </a:rPr>
              <a:t>Truyền thống hiếu thảo</a:t>
            </a:r>
            <a:endParaRPr sz="2500" dirty="0">
              <a:latin typeface="Times New Roman" panose="02020603050405020304" charset="0"/>
              <a:cs typeface="Times New Roman" panose="0202060305040502030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linds(horizontal)">
                                      <p:cBhvr>
                                        <p:cTn id="7" dur="500"/>
                                        <p:tgtEl>
                                          <p:spTgt spid="30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31"/>
                                        </p:tgtEl>
                                        <p:attrNameLst>
                                          <p:attrName>style.visibility</p:attrName>
                                        </p:attrNameLst>
                                      </p:cBhvr>
                                      <p:to>
                                        <p:strVal val="visible"/>
                                      </p:to>
                                    </p:set>
                                    <p:animEffect transition="in" filter="blinds(horizontal)">
                                      <p:cBhvr>
                                        <p:cTn id="12" dur="500"/>
                                        <p:tgtEl>
                                          <p:spTgt spid="307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749"/>
                                        </p:tgtEl>
                                        <p:attrNameLst>
                                          <p:attrName>style.visibility</p:attrName>
                                        </p:attrNameLst>
                                      </p:cBhvr>
                                      <p:to>
                                        <p:strVal val="visible"/>
                                      </p:to>
                                    </p:set>
                                    <p:animEffect transition="in" filter="blinds(horizontal)">
                                      <p:cBhvr>
                                        <p:cTn id="20" dur="500"/>
                                        <p:tgtEl>
                                          <p:spTgt spid="3074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753"/>
                                        </p:tgtEl>
                                        <p:attrNameLst>
                                          <p:attrName>style.visibility</p:attrName>
                                        </p:attrNameLst>
                                      </p:cBhvr>
                                      <p:to>
                                        <p:strVal val="visible"/>
                                      </p:to>
                                    </p:set>
                                    <p:animEffect transition="in" filter="blinds(horizontal)">
                                      <p:cBhvr>
                                        <p:cTn id="28" dur="500"/>
                                        <p:tgtEl>
                                          <p:spTgt spid="3075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754"/>
                                        </p:tgtEl>
                                        <p:attrNameLst>
                                          <p:attrName>style.visibility</p:attrName>
                                        </p:attrNameLst>
                                      </p:cBhvr>
                                      <p:to>
                                        <p:strVal val="visible"/>
                                      </p:to>
                                    </p:set>
                                    <p:animEffect transition="in" filter="blinds(horizontal)">
                                      <p:cBhvr>
                                        <p:cTn id="36" dur="500"/>
                                        <p:tgtEl>
                                          <p:spTgt spid="3075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755"/>
                                        </p:tgtEl>
                                        <p:attrNameLst>
                                          <p:attrName>style.visibility</p:attrName>
                                        </p:attrNameLst>
                                      </p:cBhvr>
                                      <p:to>
                                        <p:strVal val="visible"/>
                                      </p:to>
                                    </p:set>
                                    <p:animEffect transition="in" filter="blinds(horizontal)">
                                      <p:cBhvr>
                                        <p:cTn id="44" dur="500"/>
                                        <p:tgtEl>
                                          <p:spTgt spid="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bldLvl="0" animBg="1"/>
      <p:bldP spid="30749" grpId="0"/>
      <p:bldP spid="30753" grpId="0"/>
      <p:bldP spid="30754" grpId="0"/>
      <p:bldP spid="307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Rectangle 21"/>
          <p:cNvSpPr/>
          <p:nvPr/>
        </p:nvSpPr>
        <p:spPr>
          <a:xfrm>
            <a:off x="6742113" y="4549775"/>
            <a:ext cx="595313"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3" name="Rectangle 22"/>
          <p:cNvSpPr/>
          <p:nvPr/>
        </p:nvSpPr>
        <p:spPr>
          <a:xfrm>
            <a:off x="6742113" y="3627438"/>
            <a:ext cx="595313" cy="593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4" name="Rectangle 23"/>
          <p:cNvSpPr/>
          <p:nvPr/>
        </p:nvSpPr>
        <p:spPr>
          <a:xfrm>
            <a:off x="6742113" y="2703513"/>
            <a:ext cx="595313" cy="595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6" name="Rectangle 25"/>
          <p:cNvSpPr/>
          <p:nvPr/>
        </p:nvSpPr>
        <p:spPr>
          <a:xfrm>
            <a:off x="6742113" y="5472113"/>
            <a:ext cx="595313" cy="595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7" name="Rectangle 26"/>
          <p:cNvSpPr/>
          <p:nvPr/>
        </p:nvSpPr>
        <p:spPr>
          <a:xfrm>
            <a:off x="6742113" y="1781175"/>
            <a:ext cx="595313"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8" name="Down Arrow 1"/>
          <p:cNvSpPr/>
          <p:nvPr/>
        </p:nvSpPr>
        <p:spPr>
          <a:xfrm rot="10800000" flipH="1">
            <a:off x="6853238" y="5559425"/>
            <a:ext cx="373063" cy="42068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29" name="Donut 15"/>
          <p:cNvSpPr/>
          <p:nvPr/>
        </p:nvSpPr>
        <p:spPr>
          <a:xfrm>
            <a:off x="6867525" y="1905000"/>
            <a:ext cx="344488" cy="34607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30" name="Rectangle 1"/>
          <p:cNvSpPr>
            <a:spLocks noChangeAspect="1"/>
          </p:cNvSpPr>
          <p:nvPr/>
        </p:nvSpPr>
        <p:spPr>
          <a:xfrm>
            <a:off x="6870700" y="4646613"/>
            <a:ext cx="352425" cy="35083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1" name="Rounded Rectangle 24"/>
          <p:cNvSpPr>
            <a:spLocks noChangeAspect="1"/>
          </p:cNvSpPr>
          <p:nvPr/>
        </p:nvSpPr>
        <p:spPr>
          <a:xfrm>
            <a:off x="6873875" y="3794125"/>
            <a:ext cx="338138" cy="26035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2" name="Freeform 35"/>
          <p:cNvSpPr>
            <a:spLocks noChangeAspect="1"/>
          </p:cNvSpPr>
          <p:nvPr/>
        </p:nvSpPr>
        <p:spPr>
          <a:xfrm rot="8580000">
            <a:off x="6873875" y="2836863"/>
            <a:ext cx="331788" cy="330200"/>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8" name="Freeform 47"/>
          <p:cNvSpPr/>
          <p:nvPr/>
        </p:nvSpPr>
        <p:spPr>
          <a:xfrm>
            <a:off x="5538788" y="1781175"/>
            <a:ext cx="1204913"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7118 h 1953837"/>
              <a:gd name="connsiteX3-85" fmla="*/ 0 w 1183065"/>
              <a:gd name="connsiteY3-86" fmla="*/ 1953837 h 1953837"/>
              <a:gd name="connsiteX4-87" fmla="*/ 457 w 1183065"/>
              <a:gd name="connsiteY4-88" fmla="*/ 1903679 h 1953837"/>
              <a:gd name="connsiteX0-89" fmla="*/ 457 w 1183065"/>
              <a:gd name="connsiteY0-90" fmla="*/ 1903679 h 1953837"/>
              <a:gd name="connsiteX1-91" fmla="*/ 1180112 w 1183065"/>
              <a:gd name="connsiteY1-92" fmla="*/ 0 h 1953837"/>
              <a:gd name="connsiteX2-93" fmla="*/ 1183065 w 1183065"/>
              <a:gd name="connsiteY2-94" fmla="*/ 569785 h 1953837"/>
              <a:gd name="connsiteX3-95" fmla="*/ 0 w 1183065"/>
              <a:gd name="connsiteY3-96" fmla="*/ 1953837 h 1953837"/>
              <a:gd name="connsiteX4-97" fmla="*/ 457 w 1183065"/>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72452 h 1953837"/>
              <a:gd name="connsiteX3-105" fmla="*/ 0 w 1183065"/>
              <a:gd name="connsiteY3-106" fmla="*/ 1953837 h 1953837"/>
              <a:gd name="connsiteX4-107" fmla="*/ 457 w 1183065"/>
              <a:gd name="connsiteY4-108" fmla="*/ 1903679 h 1953837"/>
              <a:gd name="connsiteX0-109" fmla="*/ 457 w 1183065"/>
              <a:gd name="connsiteY0-110" fmla="*/ 1901373 h 1953837"/>
              <a:gd name="connsiteX1-111" fmla="*/ 1180112 w 1183065"/>
              <a:gd name="connsiteY1-112" fmla="*/ 0 h 1953837"/>
              <a:gd name="connsiteX2-113" fmla="*/ 1183065 w 1183065"/>
              <a:gd name="connsiteY2-114" fmla="*/ 572452 h 1953837"/>
              <a:gd name="connsiteX3-115" fmla="*/ 0 w 1183065"/>
              <a:gd name="connsiteY3-116" fmla="*/ 1953837 h 1953837"/>
              <a:gd name="connsiteX4-117" fmla="*/ 457 w 1183065"/>
              <a:gd name="connsiteY4-118" fmla="*/ 1901373 h 1953837"/>
              <a:gd name="connsiteX0-119" fmla="*/ 457 w 1183065"/>
              <a:gd name="connsiteY0-120" fmla="*/ 1901373 h 1956143"/>
              <a:gd name="connsiteX1-121" fmla="*/ 1180112 w 1183065"/>
              <a:gd name="connsiteY1-122" fmla="*/ 0 h 1956143"/>
              <a:gd name="connsiteX2-123" fmla="*/ 1183065 w 1183065"/>
              <a:gd name="connsiteY2-124" fmla="*/ 572452 h 1956143"/>
              <a:gd name="connsiteX3-125" fmla="*/ 0 w 1183065"/>
              <a:gd name="connsiteY3-126" fmla="*/ 1956143 h 1956143"/>
              <a:gd name="connsiteX4-127" fmla="*/ 457 w 1183065"/>
              <a:gd name="connsiteY4-128" fmla="*/ 1901373 h 19561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48"/>
          <p:cNvSpPr/>
          <p:nvPr/>
        </p:nvSpPr>
        <p:spPr>
          <a:xfrm>
            <a:off x="5538788" y="2703513"/>
            <a:ext cx="1204913"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2755 h 1134698"/>
              <a:gd name="connsiteX1-93" fmla="*/ 1182019 w 1182972"/>
              <a:gd name="connsiteY1-94" fmla="*/ 0 h 1134698"/>
              <a:gd name="connsiteX2-95" fmla="*/ 1182972 w 1182972"/>
              <a:gd name="connsiteY2-96" fmla="*/ 578973 h 1134698"/>
              <a:gd name="connsiteX3-97" fmla="*/ 1522 w 1182972"/>
              <a:gd name="connsiteY3-98" fmla="*/ 1134698 h 1134698"/>
              <a:gd name="connsiteX4-99" fmla="*/ 32 w 1182972"/>
              <a:gd name="connsiteY4-100" fmla="*/ 1082755 h 11346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0" name="Freeform 49"/>
          <p:cNvSpPr/>
          <p:nvPr/>
        </p:nvSpPr>
        <p:spPr>
          <a:xfrm>
            <a:off x="5538788" y="3627438"/>
            <a:ext cx="1204913"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1" fmla="*/ 0 w 1182941"/>
              <a:gd name="connsiteY0-2" fmla="*/ 259242 h 571075"/>
              <a:gd name="connsiteX1-3" fmla="*/ 1182941 w 1182941"/>
              <a:gd name="connsiteY1-4" fmla="*/ 571075 h 571075"/>
              <a:gd name="connsiteX2-5" fmla="*/ 1182941 w 1182941"/>
              <a:gd name="connsiteY2-6" fmla="*/ 0 h 571075"/>
              <a:gd name="connsiteX3-7" fmla="*/ 0 w 1182941"/>
              <a:gd name="connsiteY3-8" fmla="*/ 259242 h 571075"/>
              <a:gd name="connsiteX0-9" fmla="*/ 576 w 1183517"/>
              <a:gd name="connsiteY0-10" fmla="*/ 259242 h 571075"/>
              <a:gd name="connsiteX1-11" fmla="*/ 9283 w 1183517"/>
              <a:gd name="connsiteY1-12" fmla="*/ 305851 h 571075"/>
              <a:gd name="connsiteX2-13" fmla="*/ 1183517 w 1183517"/>
              <a:gd name="connsiteY2-14" fmla="*/ 571075 h 571075"/>
              <a:gd name="connsiteX3-15" fmla="*/ 1183517 w 1183517"/>
              <a:gd name="connsiteY3-16" fmla="*/ 0 h 571075"/>
              <a:gd name="connsiteX4" fmla="*/ 576 w 1183517"/>
              <a:gd name="connsiteY4" fmla="*/ 259242 h 571075"/>
              <a:gd name="connsiteX0-17" fmla="*/ 0 w 1182941"/>
              <a:gd name="connsiteY0-18" fmla="*/ 259242 h 571075"/>
              <a:gd name="connsiteX1-19" fmla="*/ 8707 w 1182941"/>
              <a:gd name="connsiteY1-20" fmla="*/ 305851 h 571075"/>
              <a:gd name="connsiteX2-21" fmla="*/ 1182941 w 1182941"/>
              <a:gd name="connsiteY2-22" fmla="*/ 571075 h 571075"/>
              <a:gd name="connsiteX3-23" fmla="*/ 1182941 w 1182941"/>
              <a:gd name="connsiteY3-24" fmla="*/ 0 h 571075"/>
              <a:gd name="connsiteX4-25" fmla="*/ 0 w 1182941"/>
              <a:gd name="connsiteY4-26" fmla="*/ 259242 h 571075"/>
              <a:gd name="connsiteX0-27" fmla="*/ 0 w 1182941"/>
              <a:gd name="connsiteY0-28" fmla="*/ 259242 h 571075"/>
              <a:gd name="connsiteX1-29" fmla="*/ 8707 w 1182941"/>
              <a:gd name="connsiteY1-30" fmla="*/ 305851 h 571075"/>
              <a:gd name="connsiteX2-31" fmla="*/ 1182941 w 1182941"/>
              <a:gd name="connsiteY2-32" fmla="*/ 571075 h 571075"/>
              <a:gd name="connsiteX3-33" fmla="*/ 1182941 w 1182941"/>
              <a:gd name="connsiteY3-34" fmla="*/ 0 h 571075"/>
              <a:gd name="connsiteX4-35" fmla="*/ 0 w 1182941"/>
              <a:gd name="connsiteY4-36" fmla="*/ 259242 h 571075"/>
              <a:gd name="connsiteX0-37" fmla="*/ 1610 w 1184551"/>
              <a:gd name="connsiteY0-38" fmla="*/ 259242 h 571075"/>
              <a:gd name="connsiteX1-39" fmla="*/ 2982 w 1184551"/>
              <a:gd name="connsiteY1-40" fmla="*/ 303406 h 571075"/>
              <a:gd name="connsiteX2-41" fmla="*/ 1184551 w 1184551"/>
              <a:gd name="connsiteY2-42" fmla="*/ 571075 h 571075"/>
              <a:gd name="connsiteX3-43" fmla="*/ 1184551 w 1184551"/>
              <a:gd name="connsiteY3-44" fmla="*/ 0 h 571075"/>
              <a:gd name="connsiteX4-45" fmla="*/ 1610 w 1184551"/>
              <a:gd name="connsiteY4-46" fmla="*/ 259242 h 571075"/>
              <a:gd name="connsiteX0-47" fmla="*/ 0 w 1182941"/>
              <a:gd name="connsiteY0-48" fmla="*/ 259242 h 571075"/>
              <a:gd name="connsiteX1-49" fmla="*/ 1372 w 1182941"/>
              <a:gd name="connsiteY1-50" fmla="*/ 303406 h 571075"/>
              <a:gd name="connsiteX2-51" fmla="*/ 1182941 w 1182941"/>
              <a:gd name="connsiteY2-52" fmla="*/ 571075 h 571075"/>
              <a:gd name="connsiteX3-53" fmla="*/ 1182941 w 1182941"/>
              <a:gd name="connsiteY3-54" fmla="*/ 0 h 571075"/>
              <a:gd name="connsiteX4-55" fmla="*/ 0 w 1182941"/>
              <a:gd name="connsiteY4-56" fmla="*/ 259242 h 571075"/>
              <a:gd name="connsiteX0-57" fmla="*/ 0 w 1182941"/>
              <a:gd name="connsiteY0-58" fmla="*/ 266577 h 578410"/>
              <a:gd name="connsiteX1-59" fmla="*/ 1372 w 1182941"/>
              <a:gd name="connsiteY1-60" fmla="*/ 310741 h 578410"/>
              <a:gd name="connsiteX2-61" fmla="*/ 1182941 w 1182941"/>
              <a:gd name="connsiteY2-62" fmla="*/ 578410 h 578410"/>
              <a:gd name="connsiteX3-63" fmla="*/ 1180496 w 1182941"/>
              <a:gd name="connsiteY3-64" fmla="*/ 0 h 578410"/>
              <a:gd name="connsiteX4-65" fmla="*/ 0 w 1182941"/>
              <a:gd name="connsiteY4-66" fmla="*/ 266577 h 578410"/>
              <a:gd name="connsiteX0-67" fmla="*/ 0 w 1182941"/>
              <a:gd name="connsiteY0-68" fmla="*/ 266577 h 575743"/>
              <a:gd name="connsiteX1-69" fmla="*/ 1372 w 1182941"/>
              <a:gd name="connsiteY1-70" fmla="*/ 310741 h 575743"/>
              <a:gd name="connsiteX2-71" fmla="*/ 1182941 w 1182941"/>
              <a:gd name="connsiteY2-72" fmla="*/ 575743 h 575743"/>
              <a:gd name="connsiteX3-73" fmla="*/ 1180496 w 1182941"/>
              <a:gd name="connsiteY3-74" fmla="*/ 0 h 575743"/>
              <a:gd name="connsiteX4-75" fmla="*/ 0 w 1182941"/>
              <a:gd name="connsiteY4-76" fmla="*/ 266577 h 575743"/>
              <a:gd name="connsiteX0-77" fmla="*/ 0 w 1182941"/>
              <a:gd name="connsiteY0-78" fmla="*/ 261965 h 575743"/>
              <a:gd name="connsiteX1-79" fmla="*/ 1372 w 1182941"/>
              <a:gd name="connsiteY1-80" fmla="*/ 310741 h 575743"/>
              <a:gd name="connsiteX2-81" fmla="*/ 1182941 w 1182941"/>
              <a:gd name="connsiteY2-82" fmla="*/ 575743 h 575743"/>
              <a:gd name="connsiteX3-83" fmla="*/ 1180496 w 1182941"/>
              <a:gd name="connsiteY3-84" fmla="*/ 0 h 575743"/>
              <a:gd name="connsiteX4-85" fmla="*/ 0 w 1182941"/>
              <a:gd name="connsiteY4-86" fmla="*/ 261965 h 575743"/>
              <a:gd name="connsiteX0-87" fmla="*/ 0 w 1182941"/>
              <a:gd name="connsiteY0-88" fmla="*/ 261965 h 575743"/>
              <a:gd name="connsiteX1-89" fmla="*/ 1372 w 1182941"/>
              <a:gd name="connsiteY1-90" fmla="*/ 317659 h 575743"/>
              <a:gd name="connsiteX2-91" fmla="*/ 1182941 w 1182941"/>
              <a:gd name="connsiteY2-92" fmla="*/ 575743 h 575743"/>
              <a:gd name="connsiteX3-93" fmla="*/ 1180496 w 1182941"/>
              <a:gd name="connsiteY3-94" fmla="*/ 0 h 575743"/>
              <a:gd name="connsiteX4-95" fmla="*/ 0 w 1182941"/>
              <a:gd name="connsiteY4-96" fmla="*/ 261965 h 575743"/>
              <a:gd name="connsiteX0-97" fmla="*/ 966 w 1181569"/>
              <a:gd name="connsiteY0-98" fmla="*/ 261965 h 575743"/>
              <a:gd name="connsiteX1-99" fmla="*/ 0 w 1181569"/>
              <a:gd name="connsiteY1-100" fmla="*/ 317659 h 575743"/>
              <a:gd name="connsiteX2-101" fmla="*/ 1181569 w 1181569"/>
              <a:gd name="connsiteY2-102" fmla="*/ 575743 h 575743"/>
              <a:gd name="connsiteX3-103" fmla="*/ 1179124 w 1181569"/>
              <a:gd name="connsiteY3-104" fmla="*/ 0 h 575743"/>
              <a:gd name="connsiteX4-105" fmla="*/ 966 w 1181569"/>
              <a:gd name="connsiteY4-106" fmla="*/ 261965 h 575743"/>
              <a:gd name="connsiteX0-107" fmla="*/ 966 w 1181569"/>
              <a:gd name="connsiteY0-108" fmla="*/ 261965 h 575743"/>
              <a:gd name="connsiteX1-109" fmla="*/ 0 w 1181569"/>
              <a:gd name="connsiteY1-110" fmla="*/ 317659 h 575743"/>
              <a:gd name="connsiteX2-111" fmla="*/ 1181569 w 1181569"/>
              <a:gd name="connsiteY2-112" fmla="*/ 575743 h 575743"/>
              <a:gd name="connsiteX3-113" fmla="*/ 1179124 w 1181569"/>
              <a:gd name="connsiteY3-114" fmla="*/ 0 h 575743"/>
              <a:gd name="connsiteX4-115" fmla="*/ 966 w 1181569"/>
              <a:gd name="connsiteY4-116" fmla="*/ 261965 h 575743"/>
              <a:gd name="connsiteX0-117" fmla="*/ 1982 w 1182585"/>
              <a:gd name="connsiteY0-118" fmla="*/ 261965 h 575743"/>
              <a:gd name="connsiteX1-119" fmla="*/ 1016 w 1182585"/>
              <a:gd name="connsiteY1-120" fmla="*/ 317659 h 575743"/>
              <a:gd name="connsiteX2-121" fmla="*/ 1182585 w 1182585"/>
              <a:gd name="connsiteY2-122" fmla="*/ 575743 h 575743"/>
              <a:gd name="connsiteX3-123" fmla="*/ 1180140 w 1182585"/>
              <a:gd name="connsiteY3-124" fmla="*/ 0 h 575743"/>
              <a:gd name="connsiteX4-125" fmla="*/ 1982 w 1182585"/>
              <a:gd name="connsiteY4-126" fmla="*/ 261965 h 575743"/>
              <a:gd name="connsiteX0-127" fmla="*/ 2423 w 1183026"/>
              <a:gd name="connsiteY0-128" fmla="*/ 261965 h 575743"/>
              <a:gd name="connsiteX1-129" fmla="*/ 1457 w 1183026"/>
              <a:gd name="connsiteY1-130" fmla="*/ 317659 h 575743"/>
              <a:gd name="connsiteX2-131" fmla="*/ 1183026 w 1183026"/>
              <a:gd name="connsiteY2-132" fmla="*/ 575743 h 575743"/>
              <a:gd name="connsiteX3-133" fmla="*/ 1180581 w 1183026"/>
              <a:gd name="connsiteY3-134" fmla="*/ 0 h 575743"/>
              <a:gd name="connsiteX4-135" fmla="*/ 2423 w 1183026"/>
              <a:gd name="connsiteY4-136" fmla="*/ 261965 h 575743"/>
              <a:gd name="connsiteX0-137" fmla="*/ 1940 w 1182543"/>
              <a:gd name="connsiteY0-138" fmla="*/ 261965 h 575743"/>
              <a:gd name="connsiteX1-139" fmla="*/ 3312 w 1182543"/>
              <a:gd name="connsiteY1-140" fmla="*/ 317659 h 575743"/>
              <a:gd name="connsiteX2-141" fmla="*/ 1182543 w 1182543"/>
              <a:gd name="connsiteY2-142" fmla="*/ 575743 h 575743"/>
              <a:gd name="connsiteX3-143" fmla="*/ 1180098 w 1182543"/>
              <a:gd name="connsiteY3-144" fmla="*/ 0 h 575743"/>
              <a:gd name="connsiteX4-145" fmla="*/ 1940 w 1182543"/>
              <a:gd name="connsiteY4-146" fmla="*/ 261965 h 575743"/>
              <a:gd name="connsiteX0-147" fmla="*/ 2423 w 1183026"/>
              <a:gd name="connsiteY0-148" fmla="*/ 261965 h 575743"/>
              <a:gd name="connsiteX1-149" fmla="*/ 1457 w 1183026"/>
              <a:gd name="connsiteY1-150" fmla="*/ 315354 h 575743"/>
              <a:gd name="connsiteX2-151" fmla="*/ 1183026 w 1183026"/>
              <a:gd name="connsiteY2-152" fmla="*/ 575743 h 575743"/>
              <a:gd name="connsiteX3-153" fmla="*/ 1180581 w 1183026"/>
              <a:gd name="connsiteY3-154" fmla="*/ 0 h 575743"/>
              <a:gd name="connsiteX4-155" fmla="*/ 2423 w 1183026"/>
              <a:gd name="connsiteY4-156" fmla="*/ 261965 h 575743"/>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50"/>
          <p:cNvSpPr/>
          <p:nvPr/>
        </p:nvSpPr>
        <p:spPr>
          <a:xfrm flipV="1">
            <a:off x="5541963" y="4049713"/>
            <a:ext cx="1201738" cy="201771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0768 h 1953837"/>
              <a:gd name="connsiteX3-85" fmla="*/ 0 w 1183065"/>
              <a:gd name="connsiteY3-86" fmla="*/ 1953837 h 1953837"/>
              <a:gd name="connsiteX4-87" fmla="*/ 457 w 1183065"/>
              <a:gd name="connsiteY4-88" fmla="*/ 1903679 h 1953837"/>
              <a:gd name="connsiteX0-89" fmla="*/ 457 w 1186612"/>
              <a:gd name="connsiteY0-90" fmla="*/ 1903679 h 1953837"/>
              <a:gd name="connsiteX1-91" fmla="*/ 1186462 w 1186612"/>
              <a:gd name="connsiteY1-92" fmla="*/ 0 h 1953837"/>
              <a:gd name="connsiteX2-93" fmla="*/ 1183065 w 1186612"/>
              <a:gd name="connsiteY2-94" fmla="*/ 560768 h 1953837"/>
              <a:gd name="connsiteX3-95" fmla="*/ 0 w 1186612"/>
              <a:gd name="connsiteY3-96" fmla="*/ 1953837 h 1953837"/>
              <a:gd name="connsiteX4-97" fmla="*/ 457 w 1186612"/>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60768 h 1953837"/>
              <a:gd name="connsiteX3-105" fmla="*/ 0 w 1183065"/>
              <a:gd name="connsiteY3-106" fmla="*/ 1953837 h 1953837"/>
              <a:gd name="connsiteX4-107" fmla="*/ 457 w 1183065"/>
              <a:gd name="connsiteY4-108" fmla="*/ 1903679 h 1953837"/>
              <a:gd name="connsiteX0-109" fmla="*/ 457 w 1183262"/>
              <a:gd name="connsiteY0-110" fmla="*/ 1912094 h 1962252"/>
              <a:gd name="connsiteX1-111" fmla="*/ 1182917 w 1183262"/>
              <a:gd name="connsiteY1-112" fmla="*/ 0 h 1962252"/>
              <a:gd name="connsiteX2-113" fmla="*/ 1183065 w 1183262"/>
              <a:gd name="connsiteY2-114" fmla="*/ 569183 h 1962252"/>
              <a:gd name="connsiteX3-115" fmla="*/ 0 w 1183262"/>
              <a:gd name="connsiteY3-116" fmla="*/ 1962252 h 1962252"/>
              <a:gd name="connsiteX4-117" fmla="*/ 457 w 1183262"/>
              <a:gd name="connsiteY4-118" fmla="*/ 1912094 h 1962252"/>
              <a:gd name="connsiteX0-119" fmla="*/ 457 w 1183262"/>
              <a:gd name="connsiteY0-120" fmla="*/ 1912094 h 1962252"/>
              <a:gd name="connsiteX1-121" fmla="*/ 1182917 w 1183262"/>
              <a:gd name="connsiteY1-122" fmla="*/ 0 h 1962252"/>
              <a:gd name="connsiteX2-123" fmla="*/ 1183065 w 1183262"/>
              <a:gd name="connsiteY2-124" fmla="*/ 574518 h 1962252"/>
              <a:gd name="connsiteX3-125" fmla="*/ 0 w 1183262"/>
              <a:gd name="connsiteY3-126" fmla="*/ 1962252 h 1962252"/>
              <a:gd name="connsiteX4-127" fmla="*/ 457 w 1183262"/>
              <a:gd name="connsiteY4-128" fmla="*/ 1912094 h 1962252"/>
              <a:gd name="connsiteX0-129" fmla="*/ 3 w 1182808"/>
              <a:gd name="connsiteY0-130" fmla="*/ 1912094 h 1946110"/>
              <a:gd name="connsiteX1-131" fmla="*/ 1182463 w 1182808"/>
              <a:gd name="connsiteY1-132" fmla="*/ 0 h 1946110"/>
              <a:gd name="connsiteX2-133" fmla="*/ 1182611 w 1182808"/>
              <a:gd name="connsiteY2-134" fmla="*/ 574518 h 1946110"/>
              <a:gd name="connsiteX3-135" fmla="*/ 6561 w 1182808"/>
              <a:gd name="connsiteY3-136" fmla="*/ 1946110 h 1946110"/>
              <a:gd name="connsiteX4-137" fmla="*/ 3 w 1182808"/>
              <a:gd name="connsiteY4-138" fmla="*/ 1912094 h 1946110"/>
              <a:gd name="connsiteX0-139" fmla="*/ 8 w 1178136"/>
              <a:gd name="connsiteY0-140" fmla="*/ 1895953 h 1946110"/>
              <a:gd name="connsiteX1-141" fmla="*/ 1177791 w 1178136"/>
              <a:gd name="connsiteY1-142" fmla="*/ 0 h 1946110"/>
              <a:gd name="connsiteX2-143" fmla="*/ 1177939 w 1178136"/>
              <a:gd name="connsiteY2-144" fmla="*/ 574518 h 1946110"/>
              <a:gd name="connsiteX3-145" fmla="*/ 1889 w 1178136"/>
              <a:gd name="connsiteY3-146" fmla="*/ 1946110 h 1946110"/>
              <a:gd name="connsiteX4-147" fmla="*/ 8 w 1178136"/>
              <a:gd name="connsiteY4-148" fmla="*/ 1895953 h 1946110"/>
              <a:gd name="connsiteX0-149" fmla="*/ 457 w 1178585"/>
              <a:gd name="connsiteY0-150" fmla="*/ 1895953 h 1953027"/>
              <a:gd name="connsiteX1-151" fmla="*/ 1178240 w 1178585"/>
              <a:gd name="connsiteY1-152" fmla="*/ 0 h 1953027"/>
              <a:gd name="connsiteX2-153" fmla="*/ 1178388 w 1178585"/>
              <a:gd name="connsiteY2-154" fmla="*/ 574518 h 1953027"/>
              <a:gd name="connsiteX3-155" fmla="*/ 0 w 1178585"/>
              <a:gd name="connsiteY3-156" fmla="*/ 1953027 h 1953027"/>
              <a:gd name="connsiteX4-157" fmla="*/ 457 w 1178585"/>
              <a:gd name="connsiteY4-158" fmla="*/ 1895953 h 1953027"/>
              <a:gd name="connsiteX0-159" fmla="*/ 457 w 1178585"/>
              <a:gd name="connsiteY0-160" fmla="*/ 1895953 h 1953027"/>
              <a:gd name="connsiteX1-161" fmla="*/ 1178240 w 1178585"/>
              <a:gd name="connsiteY1-162" fmla="*/ 0 h 1953027"/>
              <a:gd name="connsiteX2-163" fmla="*/ 1178388 w 1178585"/>
              <a:gd name="connsiteY2-164" fmla="*/ 574518 h 1953027"/>
              <a:gd name="connsiteX3-165" fmla="*/ 0 w 1178585"/>
              <a:gd name="connsiteY3-166" fmla="*/ 1953027 h 1953027"/>
              <a:gd name="connsiteX4-167" fmla="*/ 457 w 1178585"/>
              <a:gd name="connsiteY4-168" fmla="*/ 1895953 h 1953027"/>
              <a:gd name="connsiteX0-169" fmla="*/ 2795 w 1180923"/>
              <a:gd name="connsiteY0-170" fmla="*/ 1895953 h 1948415"/>
              <a:gd name="connsiteX1-171" fmla="*/ 1180578 w 1180923"/>
              <a:gd name="connsiteY1-172" fmla="*/ 0 h 1948415"/>
              <a:gd name="connsiteX2-173" fmla="*/ 1180726 w 1180923"/>
              <a:gd name="connsiteY2-174" fmla="*/ 574518 h 1948415"/>
              <a:gd name="connsiteX3-175" fmla="*/ 0 w 1180923"/>
              <a:gd name="connsiteY3-176" fmla="*/ 1948415 h 1948415"/>
              <a:gd name="connsiteX4-177" fmla="*/ 2795 w 1180923"/>
              <a:gd name="connsiteY4-178" fmla="*/ 1895953 h 1948415"/>
              <a:gd name="connsiteX0-179" fmla="*/ 2795 w 1180923"/>
              <a:gd name="connsiteY0-180" fmla="*/ 1895953 h 1953027"/>
              <a:gd name="connsiteX1-181" fmla="*/ 1180578 w 1180923"/>
              <a:gd name="connsiteY1-182" fmla="*/ 0 h 1953027"/>
              <a:gd name="connsiteX2-183" fmla="*/ 1180726 w 1180923"/>
              <a:gd name="connsiteY2-184" fmla="*/ 574518 h 1953027"/>
              <a:gd name="connsiteX3-185" fmla="*/ 0 w 1180923"/>
              <a:gd name="connsiteY3-186" fmla="*/ 1953027 h 1953027"/>
              <a:gd name="connsiteX4-187" fmla="*/ 2795 w 1180923"/>
              <a:gd name="connsiteY4-188" fmla="*/ 1895953 h 1953027"/>
              <a:gd name="connsiteX0-189" fmla="*/ 456 w 1180923"/>
              <a:gd name="connsiteY0-190" fmla="*/ 1895953 h 1953027"/>
              <a:gd name="connsiteX1-191" fmla="*/ 1180578 w 1180923"/>
              <a:gd name="connsiteY1-192" fmla="*/ 0 h 1953027"/>
              <a:gd name="connsiteX2-193" fmla="*/ 1180726 w 1180923"/>
              <a:gd name="connsiteY2-194" fmla="*/ 574518 h 1953027"/>
              <a:gd name="connsiteX3-195" fmla="*/ 0 w 1180923"/>
              <a:gd name="connsiteY3-196" fmla="*/ 1953027 h 1953027"/>
              <a:gd name="connsiteX4-197" fmla="*/ 456 w 1180923"/>
              <a:gd name="connsiteY4-198" fmla="*/ 1895953 h 19530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2" name="Freeform 51"/>
          <p:cNvSpPr/>
          <p:nvPr/>
        </p:nvSpPr>
        <p:spPr>
          <a:xfrm flipV="1">
            <a:off x="5538788" y="3973513"/>
            <a:ext cx="1204913"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5422 h 1137365"/>
              <a:gd name="connsiteX1-93" fmla="*/ 1182019 w 1182972"/>
              <a:gd name="connsiteY1-94" fmla="*/ 0 h 1137365"/>
              <a:gd name="connsiteX2-95" fmla="*/ 1182972 w 1182972"/>
              <a:gd name="connsiteY2-96" fmla="*/ 576306 h 1137365"/>
              <a:gd name="connsiteX3-97" fmla="*/ 1522 w 1182972"/>
              <a:gd name="connsiteY3-98" fmla="*/ 1137365 h 1137365"/>
              <a:gd name="connsiteX4-99" fmla="*/ 32 w 1182972"/>
              <a:gd name="connsiteY4-100" fmla="*/ 1085422 h 1137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4802" name="Rectangles 74801"/>
          <p:cNvSpPr/>
          <p:nvPr/>
        </p:nvSpPr>
        <p:spPr>
          <a:xfrm>
            <a:off x="7627938" y="1857693"/>
            <a:ext cx="3675062" cy="475615"/>
          </a:xfrm>
          <a:prstGeom prst="rect">
            <a:avLst/>
          </a:prstGeom>
          <a:noFill/>
          <a:ln w="9525">
            <a:noFill/>
          </a:ln>
        </p:spPr>
        <p:txBody>
          <a:bodyPr anchor="ctr" anchorCtr="0">
            <a:spAutoFit/>
          </a:bodyPr>
          <a:p>
            <a:r>
              <a:rPr sz="2500" b="1" dirty="0">
                <a:latin typeface="Times New Roman" panose="02020603050405020304" charset="0"/>
                <a:cs typeface="Times New Roman" panose="02020603050405020304" charset="0"/>
              </a:rPr>
              <a:t>Yêu nước, đoàn kết  </a:t>
            </a:r>
            <a:endParaRPr sz="2500" b="1" dirty="0">
              <a:latin typeface="Times New Roman" panose="02020603050405020304" charset="0"/>
              <a:cs typeface="Times New Roman" panose="02020603050405020304" charset="0"/>
            </a:endParaRPr>
          </a:p>
        </p:txBody>
      </p:sp>
      <p:sp>
        <p:nvSpPr>
          <p:cNvPr id="74804" name="Rectangles 74803"/>
          <p:cNvSpPr/>
          <p:nvPr/>
        </p:nvSpPr>
        <p:spPr>
          <a:xfrm>
            <a:off x="7634288" y="2744788"/>
            <a:ext cx="2000250" cy="473075"/>
          </a:xfrm>
          <a:prstGeom prst="rect">
            <a:avLst/>
          </a:prstGeom>
          <a:noFill/>
          <a:ln w="9525">
            <a:noFill/>
          </a:ln>
        </p:spPr>
        <p:txBody>
          <a:bodyPr wrap="none" anchor="ctr" anchorCtr="0">
            <a:spAutoFit/>
          </a:bodyPr>
          <a:p>
            <a:r>
              <a:rPr sz="2500" b="1" dirty="0">
                <a:latin typeface="Times New Roman" panose="02020603050405020304" charset="0"/>
                <a:cs typeface="Times New Roman" panose="02020603050405020304" charset="0"/>
              </a:rPr>
              <a:t>Nhân nghĩa </a:t>
            </a:r>
            <a:endParaRPr sz="2500" b="1" dirty="0">
              <a:latin typeface="Times New Roman" panose="02020603050405020304" charset="0"/>
              <a:cs typeface="Times New Roman" panose="02020603050405020304" charset="0"/>
            </a:endParaRPr>
          </a:p>
        </p:txBody>
      </p:sp>
      <p:sp>
        <p:nvSpPr>
          <p:cNvPr id="74805" name="Rectangles 74804"/>
          <p:cNvSpPr/>
          <p:nvPr/>
        </p:nvSpPr>
        <p:spPr>
          <a:xfrm>
            <a:off x="7659688" y="3730625"/>
            <a:ext cx="2741612" cy="473075"/>
          </a:xfrm>
          <a:prstGeom prst="rect">
            <a:avLst/>
          </a:prstGeom>
          <a:noFill/>
          <a:ln w="9525">
            <a:noFill/>
          </a:ln>
        </p:spPr>
        <p:txBody>
          <a:bodyPr wrap="none" anchor="ctr" anchorCtr="0">
            <a:spAutoFit/>
          </a:bodyPr>
          <a:p>
            <a:r>
              <a:rPr sz="2500" b="1" dirty="0">
                <a:latin typeface="Times New Roman" panose="02020603050405020304" charset="0"/>
                <a:cs typeface="Times New Roman" panose="02020603050405020304" charset="0"/>
              </a:rPr>
              <a:t>Cần cù lao động </a:t>
            </a:r>
            <a:endParaRPr sz="2500" b="1" dirty="0">
              <a:latin typeface="Times New Roman" panose="02020603050405020304" charset="0"/>
              <a:cs typeface="Times New Roman" panose="02020603050405020304" charset="0"/>
            </a:endParaRPr>
          </a:p>
        </p:txBody>
      </p:sp>
      <p:sp>
        <p:nvSpPr>
          <p:cNvPr id="74806" name="Rectangles 74805"/>
          <p:cNvSpPr/>
          <p:nvPr/>
        </p:nvSpPr>
        <p:spPr>
          <a:xfrm>
            <a:off x="7589838" y="4424363"/>
            <a:ext cx="4337050" cy="854075"/>
          </a:xfrm>
          <a:prstGeom prst="rect">
            <a:avLst/>
          </a:prstGeom>
          <a:noFill/>
          <a:ln w="9525">
            <a:noFill/>
          </a:ln>
        </p:spPr>
        <p:txBody>
          <a:bodyPr anchor="ctr" anchorCtr="0">
            <a:spAutoFit/>
          </a:bodyPr>
          <a:p>
            <a:r>
              <a:rPr sz="2500" b="1" dirty="0">
                <a:latin typeface="Times New Roman" panose="02020603050405020304" charset="0"/>
                <a:cs typeface="Times New Roman" panose="02020603050405020304" charset="0"/>
              </a:rPr>
              <a:t>Tôn sư trọng đạo, hiếu thảo </a:t>
            </a:r>
            <a:endParaRPr sz="2500" b="1" dirty="0">
              <a:latin typeface="Times New Roman" panose="02020603050405020304" charset="0"/>
              <a:cs typeface="Times New Roman" panose="02020603050405020304" charset="0"/>
            </a:endParaRPr>
          </a:p>
        </p:txBody>
      </p:sp>
      <p:sp>
        <p:nvSpPr>
          <p:cNvPr id="74807" name="Rectangles 74806"/>
          <p:cNvSpPr/>
          <p:nvPr/>
        </p:nvSpPr>
        <p:spPr>
          <a:xfrm>
            <a:off x="7661275" y="5545138"/>
            <a:ext cx="3756025" cy="473075"/>
          </a:xfrm>
          <a:prstGeom prst="rect">
            <a:avLst/>
          </a:prstGeom>
          <a:noFill/>
          <a:ln w="9525">
            <a:noFill/>
          </a:ln>
        </p:spPr>
        <p:txBody>
          <a:bodyPr wrap="none" anchor="ctr" anchorCtr="0">
            <a:spAutoFit/>
          </a:bodyPr>
          <a:p>
            <a:r>
              <a:rPr sz="2500" b="1" dirty="0">
                <a:latin typeface="Times New Roman" panose="02020603050405020304" charset="0"/>
                <a:cs typeface="Times New Roman" panose="02020603050405020304" charset="0"/>
              </a:rPr>
              <a:t>Uống nước nhớ nguồn </a:t>
            </a:r>
            <a:endParaRPr sz="2500" b="1" dirty="0">
              <a:latin typeface="Times New Roman" panose="02020603050405020304" charset="0"/>
              <a:cs typeface="Times New Roman" panose="02020603050405020304" charset="0"/>
            </a:endParaRPr>
          </a:p>
        </p:txBody>
      </p:sp>
      <p:sp>
        <p:nvSpPr>
          <p:cNvPr id="74808" name="Rectangles 74807"/>
          <p:cNvSpPr/>
          <p:nvPr/>
        </p:nvSpPr>
        <p:spPr>
          <a:xfrm>
            <a:off x="404813" y="373063"/>
            <a:ext cx="11542712" cy="854075"/>
          </a:xfrm>
          <a:prstGeom prst="rect">
            <a:avLst/>
          </a:prstGeom>
          <a:noFill/>
          <a:ln w="9525">
            <a:noFill/>
          </a:ln>
        </p:spPr>
        <p:txBody>
          <a:bodyPr>
            <a:spAutoFit/>
          </a:bodyPr>
          <a:p>
            <a:pPr algn="ctr"/>
            <a:r>
              <a:rPr sz="2500" b="1" dirty="0">
                <a:latin typeface="Times New Roman" panose="02020603050405020304" charset="0"/>
                <a:cs typeface="Times New Roman" panose="02020603050405020304" charset="0"/>
              </a:rPr>
              <a:t>TRUYỀN THỐNG CỦA DÂN TỘC VIỆT NAM VÀ GIÁ TRỊ CỦA NHỮNG TRUYỀN THỐNG ĐÓ. </a:t>
            </a:r>
            <a:endParaRPr sz="2500" b="1" dirty="0">
              <a:latin typeface="Times New Roman" panose="02020603050405020304" charset="0"/>
              <a:cs typeface="Times New Roman" panose="02020603050405020304" charset="0"/>
            </a:endParaRPr>
          </a:p>
        </p:txBody>
      </p:sp>
      <p:sp>
        <p:nvSpPr>
          <p:cNvPr id="74809" name="Rectangles 74808"/>
          <p:cNvSpPr/>
          <p:nvPr/>
        </p:nvSpPr>
        <p:spPr>
          <a:xfrm>
            <a:off x="227013" y="1998663"/>
            <a:ext cx="5292725" cy="3911600"/>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2500" dirty="0">
                <a:latin typeface="Times New Roman" panose="02020603050405020304" charset="0"/>
                <a:cs typeface="Times New Roman" panose="02020603050405020304" charset="0"/>
              </a:rPr>
              <a:t>Truyền thống dân tộc góp phần tích cực vào quá trình phát triển của mỗi cá nhân, là nền tảng cho lòng tự hào, tự tôn, cho sự phát triển lành mạnh và hạnh phúc của mỗi người. Giá trị các truyền thống là nền tảng để xây dựng đất nước phát triển vững mạnh, là sức mạnh và bản sắc riêng của Việt Nam trong quả trình hội nhập quốc tế </a:t>
            </a:r>
            <a:endParaRPr sz="25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08"/>
                                        </p:tgtEl>
                                        <p:attrNameLst>
                                          <p:attrName>style.visibility</p:attrName>
                                        </p:attrNameLst>
                                      </p:cBhvr>
                                      <p:to>
                                        <p:strVal val="visible"/>
                                      </p:to>
                                    </p:set>
                                    <p:animEffect transition="in" filter="blinds(horizontal)">
                                      <p:cBhvr>
                                        <p:cTn id="7" dur="500"/>
                                        <p:tgtEl>
                                          <p:spTgt spid="748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4802"/>
                                        </p:tgtEl>
                                        <p:attrNameLst>
                                          <p:attrName>style.visibility</p:attrName>
                                        </p:attrNameLst>
                                      </p:cBhvr>
                                      <p:to>
                                        <p:strVal val="visible"/>
                                      </p:to>
                                    </p:set>
                                    <p:animEffect transition="in" filter="blinds(horizontal)">
                                      <p:cBhvr>
                                        <p:cTn id="18" dur="500"/>
                                        <p:tgtEl>
                                          <p:spTgt spid="74802"/>
                                        </p:tgtEl>
                                      </p:cBhvr>
                                    </p:animEffect>
                                  </p:childTnLst>
                                </p:cTn>
                              </p:par>
                              <p:par>
                                <p:cTn id="19" presetID="3" presetClass="entr" presetSubtype="1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par>
                                <p:cTn id="27" presetID="3" presetClass="entr" presetSubtype="1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4804"/>
                                        </p:tgtEl>
                                        <p:attrNameLst>
                                          <p:attrName>style.visibility</p:attrName>
                                        </p:attrNameLst>
                                      </p:cBhvr>
                                      <p:to>
                                        <p:strVal val="visible"/>
                                      </p:to>
                                    </p:set>
                                    <p:animEffect transition="in" filter="blinds(horizontal)">
                                      <p:cBhvr>
                                        <p:cTn id="32" dur="500"/>
                                        <p:tgtEl>
                                          <p:spTgt spid="74804"/>
                                        </p:tgtEl>
                                      </p:cBhvr>
                                    </p:animEffect>
                                  </p:childTnLst>
                                </p:cTn>
                              </p:par>
                              <p:par>
                                <p:cTn id="33" presetID="3" presetClass="entr" presetSubtype="1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4805"/>
                                        </p:tgtEl>
                                        <p:attrNameLst>
                                          <p:attrName>style.visibility</p:attrName>
                                        </p:attrNameLst>
                                      </p:cBhvr>
                                      <p:to>
                                        <p:strVal val="visible"/>
                                      </p:to>
                                    </p:set>
                                    <p:animEffect transition="in" filter="blinds(horizontal)">
                                      <p:cBhvr>
                                        <p:cTn id="49" dur="500"/>
                                        <p:tgtEl>
                                          <p:spTgt spid="7480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par>
                                <p:cTn id="58" presetID="3" presetClass="entr" presetSubtype="1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blinds(horizontal)">
                                      <p:cBhvr>
                                        <p:cTn id="60" dur="500"/>
                                        <p:tgtEl>
                                          <p:spTgt spid="5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4806"/>
                                        </p:tgtEl>
                                        <p:attrNameLst>
                                          <p:attrName>style.visibility</p:attrName>
                                        </p:attrNameLst>
                                      </p:cBhvr>
                                      <p:to>
                                        <p:strVal val="visible"/>
                                      </p:to>
                                    </p:set>
                                    <p:animEffect transition="in" filter="blinds(horizontal)">
                                      <p:cBhvr>
                                        <p:cTn id="63" dur="500"/>
                                        <p:tgtEl>
                                          <p:spTgt spid="7480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4809"/>
                                        </p:tgtEl>
                                        <p:attrNameLst>
                                          <p:attrName>style.visibility</p:attrName>
                                        </p:attrNameLst>
                                      </p:cBhvr>
                                      <p:to>
                                        <p:strVal val="visible"/>
                                      </p:to>
                                    </p:set>
                                    <p:animEffect transition="in" filter="blinds(horizontal)">
                                      <p:cBhvr>
                                        <p:cTn id="73" dur="500"/>
                                        <p:tgtEl>
                                          <p:spTgt spid="74809"/>
                                        </p:tgtEl>
                                      </p:cBhvr>
                                    </p:animEffect>
                                  </p:childTnLst>
                                </p:cTn>
                              </p:par>
                              <p:par>
                                <p:cTn id="74" presetID="3" presetClass="entr" presetSubtype="1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74807"/>
                                        </p:tgtEl>
                                        <p:attrNameLst>
                                          <p:attrName>style.visibility</p:attrName>
                                        </p:attrNameLst>
                                      </p:cBhvr>
                                      <p:to>
                                        <p:strVal val="visible"/>
                                      </p:to>
                                    </p:set>
                                    <p:animEffect transition="in" filter="blinds(horizontal)">
                                      <p:cBhvr>
                                        <p:cTn id="79" dur="500"/>
                                        <p:tgtEl>
                                          <p:spTgt spid="74807"/>
                                        </p:tgtEl>
                                      </p:cBhvr>
                                    </p:animEffect>
                                  </p:childTnLst>
                                </p:cTn>
                              </p:par>
                              <p:par>
                                <p:cTn id="80" presetID="3" presetClass="entr" presetSubtype="1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74802" grpId="0"/>
      <p:bldP spid="74804" grpId="0"/>
      <p:bldP spid="74805" grpId="0"/>
      <p:bldP spid="74806" grpId="0"/>
      <p:bldP spid="74807" grpId="0"/>
      <p:bldP spid="74808" grpId="0"/>
      <p:bldP spid="748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601" name="Rectangles 58600"/>
          <p:cNvSpPr/>
          <p:nvPr/>
        </p:nvSpPr>
        <p:spPr>
          <a:xfrm>
            <a:off x="42863" y="32068"/>
            <a:ext cx="8673465" cy="475615"/>
          </a:xfrm>
          <a:prstGeom prst="rect">
            <a:avLst/>
          </a:prstGeom>
          <a:noFill/>
          <a:ln w="9525">
            <a:noFill/>
          </a:ln>
        </p:spPr>
        <p:txBody>
          <a:bodyPr wrap="none" anchor="ctr" anchorCtr="0">
            <a:spAutoFit/>
          </a:bodyPr>
          <a:p>
            <a:r>
              <a:rPr sz="2500" b="1" dirty="0">
                <a:latin typeface="Times New Roman" panose="02020603050405020304" charset="0"/>
                <a:cs typeface="Times New Roman" panose="02020603050405020304" charset="0"/>
              </a:rPr>
              <a:t>2. Biểu hiện của lòng tự hào về truyền thống dân tộc Việt Nam</a:t>
            </a:r>
            <a:r>
              <a:rPr sz="2500" dirty="0">
                <a:latin typeface="Times New Roman" panose="02020603050405020304" charset="0"/>
                <a:cs typeface="Times New Roman" panose="02020603050405020304" charset="0"/>
              </a:rPr>
              <a:t> </a:t>
            </a:r>
            <a:endParaRPr sz="2500" dirty="0">
              <a:latin typeface="Times New Roman" panose="02020603050405020304" charset="0"/>
              <a:cs typeface="Times New Roman" panose="02020603050405020304" charset="0"/>
            </a:endParaRPr>
          </a:p>
        </p:txBody>
      </p:sp>
      <p:sp>
        <p:nvSpPr>
          <p:cNvPr id="58602" name="Rectangles 58601"/>
          <p:cNvSpPr/>
          <p:nvPr/>
        </p:nvSpPr>
        <p:spPr>
          <a:xfrm>
            <a:off x="1541463" y="681038"/>
            <a:ext cx="10455275" cy="854075"/>
          </a:xfrm>
          <a:prstGeom prst="rect">
            <a:avLst/>
          </a:prstGeom>
          <a:noFill/>
          <a:ln w="9525">
            <a:noFill/>
          </a:ln>
        </p:spPr>
        <p:txBody>
          <a:bodyPr anchor="ctr" anchorCtr="0">
            <a:spAutoFit/>
          </a:bodyPr>
          <a:p>
            <a:r>
              <a:rPr sz="2500" dirty="0">
                <a:solidFill>
                  <a:srgbClr val="0000CC"/>
                </a:solidFill>
                <a:latin typeface="Times New Roman" panose="02020603050405020304" charset="0"/>
                <a:cs typeface="Times New Roman" panose="02020603050405020304" charset="0"/>
              </a:rPr>
              <a:t>Em hãy nêu biểu hiện của lòng tự hào về những truyền thống dân tộc Việt Nam qua những thông tin trên </a:t>
            </a:r>
            <a:endParaRPr sz="2500" dirty="0">
              <a:solidFill>
                <a:srgbClr val="0000CC"/>
              </a:solidFill>
              <a:latin typeface="Times New Roman" panose="02020603050405020304" charset="0"/>
              <a:cs typeface="Times New Roman" panose="02020603050405020304" charset="0"/>
            </a:endParaRPr>
          </a:p>
        </p:txBody>
      </p:sp>
      <p:pic>
        <p:nvPicPr>
          <p:cNvPr id="58603" name="Picture 58602" descr="3 câu hỏi tiết lộ mọi điều về ứng viên | Cẩm nang tuyển dụng"/>
          <p:cNvPicPr>
            <a:picLocks noChangeAspect="1"/>
          </p:cNvPicPr>
          <p:nvPr/>
        </p:nvPicPr>
        <p:blipFill>
          <a:blip r:embed="rId1"/>
          <a:stretch>
            <a:fillRect/>
          </a:stretch>
        </p:blipFill>
        <p:spPr>
          <a:xfrm>
            <a:off x="215900" y="550863"/>
            <a:ext cx="1081088" cy="1123950"/>
          </a:xfrm>
          <a:prstGeom prst="rect">
            <a:avLst/>
          </a:prstGeom>
          <a:noFill/>
          <a:ln w="9525">
            <a:noFill/>
          </a:ln>
        </p:spPr>
      </p:pic>
      <p:sp>
        <p:nvSpPr>
          <p:cNvPr id="58604" name="Rectangles 58603"/>
          <p:cNvSpPr/>
          <p:nvPr/>
        </p:nvSpPr>
        <p:spPr>
          <a:xfrm>
            <a:off x="227013" y="1724025"/>
            <a:ext cx="11650662" cy="3792538"/>
          </a:xfrm>
          <a:prstGeom prst="rect">
            <a:avLst/>
          </a:prstGeom>
          <a:noFill/>
          <a:ln w="15875" cap="flat" cmpd="sng">
            <a:solidFill>
              <a:srgbClr val="FF0000"/>
            </a:solidFill>
            <a:prstDash val="dash"/>
            <a:miter/>
            <a:headEnd type="none" w="med" len="med"/>
            <a:tailEnd type="none" w="med" len="med"/>
          </a:ln>
        </p:spPr>
        <p:txBody>
          <a:bodyPr anchor="ctr" anchorCtr="0">
            <a:spAutoFit/>
          </a:bodyPr>
          <a:p>
            <a:r>
              <a:rPr sz="2200" dirty="0">
                <a:latin typeface="Times New Roman" panose="02020603050405020304" charset="0"/>
                <a:cs typeface="Times New Roman" panose="02020603050405020304" charset="0"/>
              </a:rPr>
              <a:t>Kỉ niệm 73 năm Thương binh liệt sĩ (27/7/1947 - 27/7/2020), lễ gặp mặt đại biểu 300 mẹ Việt Nam anh hùng toàn quốc diễn ra tại Hà Nội là chương trình nhằm tri ân sâu sắc công lao và những hi sinh của các Mẹ. Những năm qua, bên cạnh các chính sách ưu đãi của Đảng, Nhà nước, toàn xã hội cũng luôn thể hiện lòng biết ơn bằng những việc làm thiết thực, như phong trào "Áo lụa tặng bà" của các cháu thiếu nhi cả nước, phong trào "Tấm chăn tặng mẹ" của các tổ chức, đoàn thể xã hội đến việc xây dựng Quỹ Đền ơn đáp nghãi, Nhà tình nghĩa,.... Đặc biệt việc chăm lo, phụng dươcng các Mẹ Việt Nam Anh hùng đã trở thành một chính sách lớn của Đảng, Nhà nước, đến nay, sau 25 năm thực hiện Pháp lệnh quy định danh hiệu vinh dự Nhà nước "Bà mẹ Việt Nma anh hùng". Đảng, Nhà nước đã phong tặng và truy tặng 139.275 Bà mẹ Việt Nam Anh hùng, trong đó hiện có 4.962 Mẹ còn sống đang được các cơ quan, tổ chức và gia đình phụng dưỡng. </a:t>
            </a:r>
            <a:endParaRPr sz="2200" dirty="0">
              <a:latin typeface="Times New Roman" panose="02020603050405020304" charset="0"/>
              <a:cs typeface="Times New Roman" panose="02020603050405020304" charset="0"/>
            </a:endParaRPr>
          </a:p>
        </p:txBody>
      </p:sp>
      <p:sp>
        <p:nvSpPr>
          <p:cNvPr id="58605" name="Rectangles 58604"/>
          <p:cNvSpPr/>
          <p:nvPr/>
        </p:nvSpPr>
        <p:spPr>
          <a:xfrm>
            <a:off x="2862263" y="5861050"/>
            <a:ext cx="8939212" cy="625475"/>
          </a:xfrm>
          <a:prstGeom prst="rect">
            <a:avLst/>
          </a:prstGeom>
          <a:solidFill>
            <a:srgbClr val="FFCC99"/>
          </a:solidFill>
          <a:ln w="9525">
            <a:noFill/>
          </a:ln>
        </p:spPr>
        <p:txBody>
          <a:bodyPr wrap="none" anchor="ctr" anchorCtr="0">
            <a:spAutoFit/>
          </a:bodyPr>
          <a:p>
            <a:r>
              <a:rPr sz="3500" dirty="0">
                <a:latin typeface="Times New Roman" panose="02020603050405020304" charset="0"/>
                <a:cs typeface="Times New Roman" panose="02020603050405020304" charset="0"/>
              </a:rPr>
              <a:t>Lòng biết ơn bằng những việc làm thiết thực</a:t>
            </a:r>
            <a:endParaRPr sz="3500" dirty="0">
              <a:latin typeface="Times New Roman" panose="02020603050405020304" charset="0"/>
              <a:cs typeface="Times New Roman" panose="02020603050405020304" charset="0"/>
            </a:endParaRPr>
          </a:p>
        </p:txBody>
      </p:sp>
      <p:grpSp>
        <p:nvGrpSpPr>
          <p:cNvPr id="58606" name="Group 6"/>
          <p:cNvGrpSpPr/>
          <p:nvPr/>
        </p:nvGrpSpPr>
        <p:grpSpPr>
          <a:xfrm>
            <a:off x="371475" y="5745163"/>
            <a:ext cx="1800225" cy="900112"/>
            <a:chOff x="827584" y="2369185"/>
            <a:chExt cx="1800000" cy="900000"/>
          </a:xfrm>
        </p:grpSpPr>
        <p:sp>
          <p:nvSpPr>
            <p:cNvPr id="40" name="Right Arrow 7"/>
            <p:cNvSpPr/>
            <p:nvPr/>
          </p:nvSpPr>
          <p:spPr>
            <a:xfrm>
              <a:off x="827584" y="2369185"/>
              <a:ext cx="1800000" cy="900000"/>
            </a:xfrm>
            <a:prstGeom prst="rightArrow">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42" name="Rectangle 9"/>
            <p:cNvSpPr/>
            <p:nvPr/>
          </p:nvSpPr>
          <p:spPr>
            <a:xfrm>
              <a:off x="1159330" y="2410455"/>
              <a:ext cx="828571" cy="828571"/>
            </a:xfrm>
            <a:prstGeom prst="rect">
              <a:avLst/>
            </a:prstGeom>
            <a:solidFill>
              <a:schemeClr val="accent6"/>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8609" name="Text Placeholder 12"/>
            <p:cNvSpPr txBox="1"/>
            <p:nvPr/>
          </p:nvSpPr>
          <p:spPr>
            <a:xfrm>
              <a:off x="1291518" y="2608898"/>
              <a:ext cx="565207" cy="420574"/>
            </a:xfrm>
            <a:prstGeom prst="rect">
              <a:avLst/>
            </a:prstGeom>
            <a:noFill/>
            <a:ln w="9525">
              <a:noFill/>
            </a:ln>
          </p:spPr>
          <p:txBody>
            <a:bodyPr lIns="0" tIns="0" rIns="0" bIns="0" anchor="ctr" anchorCtr="0"/>
            <a:p>
              <a:pPr algn="ctr">
                <a:spcBef>
                  <a:spcPct val="20000"/>
                </a:spcBef>
              </a:pPr>
              <a:endParaRPr lang="en-US" altLang="x-none" sz="3200" b="1">
                <a:solidFill>
                  <a:schemeClr val="bg1"/>
                </a:solidFill>
                <a:ea typeface="Arial Unicode MS"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01"/>
                                        </p:tgtEl>
                                        <p:attrNameLst>
                                          <p:attrName>style.visibility</p:attrName>
                                        </p:attrNameLst>
                                      </p:cBhvr>
                                      <p:to>
                                        <p:strVal val="visible"/>
                                      </p:to>
                                    </p:set>
                                    <p:animEffect transition="in" filter="blinds(horizontal)">
                                      <p:cBhvr>
                                        <p:cTn id="7" dur="500"/>
                                        <p:tgtEl>
                                          <p:spTgt spid="586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603"/>
                                        </p:tgtEl>
                                        <p:attrNameLst>
                                          <p:attrName>style.visibility</p:attrName>
                                        </p:attrNameLst>
                                      </p:cBhvr>
                                      <p:to>
                                        <p:strVal val="visible"/>
                                      </p:to>
                                    </p:set>
                                    <p:animEffect transition="in" filter="blinds(horizontal)">
                                      <p:cBhvr>
                                        <p:cTn id="12" dur="500"/>
                                        <p:tgtEl>
                                          <p:spTgt spid="5860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8602"/>
                                        </p:tgtEl>
                                        <p:attrNameLst>
                                          <p:attrName>style.visibility</p:attrName>
                                        </p:attrNameLst>
                                      </p:cBhvr>
                                      <p:to>
                                        <p:strVal val="visible"/>
                                      </p:to>
                                    </p:set>
                                    <p:animEffect transition="in" filter="blinds(horizontal)">
                                      <p:cBhvr>
                                        <p:cTn id="15" dur="500"/>
                                        <p:tgtEl>
                                          <p:spTgt spid="5860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8604"/>
                                        </p:tgtEl>
                                        <p:attrNameLst>
                                          <p:attrName>style.visibility</p:attrName>
                                        </p:attrNameLst>
                                      </p:cBhvr>
                                      <p:to>
                                        <p:strVal val="visible"/>
                                      </p:to>
                                    </p:set>
                                    <p:animEffect transition="in" filter="blinds(horizontal)">
                                      <p:cBhvr>
                                        <p:cTn id="20" dur="500"/>
                                        <p:tgtEl>
                                          <p:spTgt spid="5860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8606"/>
                                        </p:tgtEl>
                                        <p:attrNameLst>
                                          <p:attrName>style.visibility</p:attrName>
                                        </p:attrNameLst>
                                      </p:cBhvr>
                                      <p:to>
                                        <p:strVal val="visible"/>
                                      </p:to>
                                    </p:set>
                                    <p:animEffect transition="in" filter="blinds(horizontal)">
                                      <p:cBhvr>
                                        <p:cTn id="25" dur="500"/>
                                        <p:tgtEl>
                                          <p:spTgt spid="5860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8605"/>
                                        </p:tgtEl>
                                        <p:attrNameLst>
                                          <p:attrName>style.visibility</p:attrName>
                                        </p:attrNameLst>
                                      </p:cBhvr>
                                      <p:to>
                                        <p:strVal val="visible"/>
                                      </p:to>
                                    </p:set>
                                    <p:animEffect transition="in" filter="blinds(horizontal)">
                                      <p:cBhvr>
                                        <p:cTn id="30" dur="500"/>
                                        <p:tgtEl>
                                          <p:spTgt spid="58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01" grpId="0"/>
      <p:bldP spid="58602" grpId="0"/>
      <p:bldP spid="58604" grpId="0" animBg="1"/>
      <p:bldP spid="5860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13170</Words>
  <Application>WPS Presentation</Application>
  <PresentationFormat/>
  <Paragraphs>267</Paragraphs>
  <Slides>25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SimSun</vt:lpstr>
      <vt:lpstr>Wingdings</vt:lpstr>
      <vt:lpstr>Times New Roman</vt:lpstr>
      <vt:lpstr>Calibri</vt:lpstr>
      <vt:lpstr>Arial Unicode MS</vt:lpstr>
      <vt:lpstr>Malgun Gothic</vt:lpstr>
      <vt:lpstr>Microsoft YaHei</vt:lpstr>
      <vt:lpstr>Arial Unicode MS</vt:lpstr>
      <vt:lpstr>Calibri Light</vt:lpstr>
      <vt:lpstr>YF补 汉仪夏日体+黑白emoji</vt:lpstr>
      <vt:lpstr>Arial</vt:lpstr>
      <vt:lpstr>【苹果】迟暮朝朝醉晚灯</vt:lpstr>
      <vt:lpstr>Segoe UI Symbol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HACOM</cp:lastModifiedBy>
  <cp:revision>104</cp:revision>
  <dcterms:created xsi:type="dcterms:W3CDTF">2020-09-08T15:37:00Z</dcterms:created>
  <dcterms:modified xsi:type="dcterms:W3CDTF">2023-09-06T14:24:00Z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12C7CD57B0904F35844E9B9FD8D62DDA_12</vt:lpwstr>
  </property>
  <property fmtid="{D5CDD505-2E9C-101B-9397-08002B2CF9AE}" pid="3" name="KSOProductBuildVer">
    <vt:lpwstr>1033-12.2.0.13201</vt:lpwstr>
  </property>
</Properties>
</file>