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50" r:id="rId2"/>
    <p:sldId id="503" r:id="rId3"/>
    <p:sldId id="525" r:id="rId4"/>
    <p:sldId id="497" r:id="rId5"/>
    <p:sldId id="548" r:id="rId6"/>
    <p:sldId id="547" r:id="rId7"/>
    <p:sldId id="528" r:id="rId8"/>
    <p:sldId id="530" r:id="rId9"/>
    <p:sldId id="549" r:id="rId10"/>
    <p:sldId id="532" r:id="rId11"/>
    <p:sldId id="515" r:id="rId12"/>
    <p:sldId id="551" r:id="rId13"/>
    <p:sldId id="558" r:id="rId14"/>
    <p:sldId id="521" r:id="rId15"/>
    <p:sldId id="534" r:id="rId16"/>
    <p:sldId id="535" r:id="rId17"/>
    <p:sldId id="536" r:id="rId18"/>
    <p:sldId id="538" r:id="rId19"/>
    <p:sldId id="540" r:id="rId20"/>
    <p:sldId id="556" r:id="rId21"/>
    <p:sldId id="553" r:id="rId22"/>
    <p:sldId id="541" r:id="rId23"/>
    <p:sldId id="544" r:id="rId24"/>
    <p:sldId id="542" r:id="rId25"/>
    <p:sldId id="545" r:id="rId26"/>
    <p:sldId id="543" r:id="rId27"/>
    <p:sldId id="546" r:id="rId28"/>
    <p:sldId id="557" r:id="rId29"/>
    <p:sldId id="527" r:id="rId30"/>
    <p:sldId id="519" r:id="rId31"/>
    <p:sldId id="523" r:id="rId32"/>
    <p:sldId id="53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9" d="100"/>
          <a:sy n="69" d="100"/>
        </p:scale>
        <p:origin x="144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4.xml.rels><?xml version="1.0" encoding="UTF-8" standalone="yes"?>
<Relationships xmlns="http://schemas.openxmlformats.org/package/2006/relationships"><Relationship Id="rId1" Type="http://schemas.openxmlformats.org/officeDocument/2006/relationships/image" Target="../media/image37.png"/></Relationships>
</file>

<file path=ppt/diagrams/_rels/data5.xml.rels><?xml version="1.0" encoding="UTF-8" standalone="yes"?>
<Relationships xmlns="http://schemas.openxmlformats.org/package/2006/relationships"><Relationship Id="rId1" Type="http://schemas.openxmlformats.org/officeDocument/2006/relationships/image" Target="../media/image38.png"/></Relationships>
</file>

<file path=ppt/diagrams/_rels/data6.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F2E87015-7269-43A6-9618-ACF81980643F}" type="presOf" srcId="{F8FB1BAA-46E4-4577-AFAC-5F828FD8BB19}" destId="{E7D6C0B8-61E8-4D3F-AF82-9E2EFD3F38A0}" srcOrd="0" destOrd="0" presId="urn:microsoft.com/office/officeart/2005/8/layout/pyramid2"/>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15</a:t>
            </a:fld>
            <a:endParaRPr lang="en-US"/>
          </a:p>
        </p:txBody>
      </p:sp>
    </p:spTree>
    <p:extLst>
      <p:ext uri="{BB962C8B-B14F-4D97-AF65-F5344CB8AC3E}">
        <p14:creationId xmlns:p14="http://schemas.microsoft.com/office/powerpoint/2010/main" val="74804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jpe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3.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4.png"/><Relationship Id="rId4" Type="http://schemas.openxmlformats.org/officeDocument/2006/relationships/image" Target="../media/image9.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4.png"/><Relationship Id="rId4" Type="http://schemas.openxmlformats.org/officeDocument/2006/relationships/image" Target="../media/image9.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4.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jpe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9.jpeg"/><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4.png"/><Relationship Id="rId10" Type="http://schemas.microsoft.com/office/2007/relationships/diagramDrawing" Target="../diagrams/drawing4.xml"/><Relationship Id="rId4" Type="http://schemas.openxmlformats.org/officeDocument/2006/relationships/image" Target="../media/image9.jpeg"/><Relationship Id="rId9" Type="http://schemas.openxmlformats.org/officeDocument/2006/relationships/diagramColors" Target="../diagrams/colors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5.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4.png"/><Relationship Id="rId10" Type="http://schemas.microsoft.com/office/2007/relationships/diagramDrawing" Target="../diagrams/drawing5.xml"/><Relationship Id="rId4" Type="http://schemas.openxmlformats.org/officeDocument/2006/relationships/image" Target="../media/image9.jpeg"/><Relationship Id="rId9" Type="http://schemas.openxmlformats.org/officeDocument/2006/relationships/diagramColors" Target="../diagrams/colors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40.png"/><Relationship Id="rId5" Type="http://schemas.openxmlformats.org/officeDocument/2006/relationships/image" Target="../media/image24.png"/><Relationship Id="rId10" Type="http://schemas.microsoft.com/office/2007/relationships/diagramDrawing" Target="../diagrams/drawing6.xml"/><Relationship Id="rId4" Type="http://schemas.openxmlformats.org/officeDocument/2006/relationships/image" Target="../media/image9.jpeg"/><Relationship Id="rId9" Type="http://schemas.openxmlformats.org/officeDocument/2006/relationships/diagramColors" Target="../diagrams/colors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0.png"/><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jpe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43.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9.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1.png"/><Relationship Id="rId12"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20.png"/><Relationship Id="rId4" Type="http://schemas.openxmlformats.org/officeDocument/2006/relationships/image" Target="../media/image9.jpeg"/><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SỢI NHỚ SỢI THƯƠNG</a:t>
            </a:r>
            <a:endParaRPr lang="en-US" sz="2400" b="1" dirty="0">
              <a:solidFill>
                <a:srgbClr val="0D30DD"/>
              </a:solidFill>
              <a:latin typeface="Cambria" pitchFamily="18" charset="0"/>
              <a:ea typeface="Cambria" pitchFamily="18" charset="0"/>
            </a:endParaRPr>
          </a:p>
        </p:txBody>
      </p:sp>
      <p:pic>
        <p:nvPicPr>
          <p:cNvPr id="7" name="Bai 6-1">
            <a:hlinkClick r:id="" action="ppaction://media"/>
            <a:extLst>
              <a:ext uri="{FF2B5EF4-FFF2-40B4-BE49-F238E27FC236}">
                <a16:creationId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3: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a:t>
            </a:r>
            <a:r>
              <a:rPr lang="vi-VN" sz="1850" b="1" dirty="0" smtClean="0">
                <a:solidFill>
                  <a:srgbClr val="00B050"/>
                </a:solidFill>
                <a:latin typeface="Cambria" panose="02040503050406030204" pitchFamily="18" charset="0"/>
                <a:ea typeface="Cambria" panose="02040503050406030204" pitchFamily="18" charset="0"/>
              </a:rPr>
              <a:t>2, 4</a:t>
            </a:r>
            <a:r>
              <a:rPr lang="en-US" sz="1850" b="1" dirty="0" smtClean="0">
                <a:solidFill>
                  <a:srgbClr val="00B05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7800" y="152400"/>
            <a:ext cx="5867400" cy="68720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098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554819"/>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Gió mùa mùa đông: </a:t>
            </a:r>
            <a:endParaRPr lang="en-US" sz="1950" b="1"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Thời gian: từ tháng 11 – 4 năm sau</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Nguồn gốc: áp cao Xi-bia.</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Hướng gió: đ</a:t>
            </a:r>
            <a:r>
              <a:rPr lang="en-US" sz="1950" dirty="0" err="1" smtClean="0">
                <a:latin typeface="Cambria" pitchFamily="18" charset="0"/>
                <a:ea typeface="Cambria" pitchFamily="18" charset="0"/>
              </a:rPr>
              <a:t>ông</a:t>
            </a:r>
            <a:r>
              <a:rPr lang="en-US" sz="1950" dirty="0" smtClean="0">
                <a:latin typeface="Cambria" pitchFamily="18" charset="0"/>
                <a:ea typeface="Cambria" pitchFamily="18" charset="0"/>
              </a:rPr>
              <a:t> </a:t>
            </a:r>
            <a:r>
              <a:rPr lang="en-US" sz="1950" dirty="0" err="1" smtClean="0">
                <a:latin typeface="Cambria" pitchFamily="18" charset="0"/>
                <a:ea typeface="Cambria" pitchFamily="18" charset="0"/>
              </a:rPr>
              <a:t>bắc</a:t>
            </a:r>
            <a:r>
              <a:rPr lang="en-US" sz="1950" dirty="0" smtClean="0">
                <a:latin typeface="Cambria" pitchFamily="18" charset="0"/>
                <a:ea typeface="Cambria" pitchFamily="18" charset="0"/>
              </a:rPr>
              <a:t>.</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Đặc điểm: </a:t>
            </a:r>
            <a:endParaRPr lang="en-US" sz="1950" dirty="0">
              <a:latin typeface="Cambria" pitchFamily="18" charset="0"/>
              <a:ea typeface="Cambria" pitchFamily="18" charset="0"/>
            </a:endParaRPr>
          </a:p>
          <a:p>
            <a:pPr algn="just">
              <a:spcBef>
                <a:spcPts val="600"/>
              </a:spcBef>
              <a:spcAft>
                <a:spcPts val="0"/>
              </a:spcAft>
            </a:pPr>
            <a:r>
              <a:rPr lang="vi-VN" sz="1950" dirty="0" smtClean="0">
                <a:latin typeface="Cambria" pitchFamily="18" charset="0"/>
                <a:ea typeface="Cambria" pitchFamily="18" charset="0"/>
              </a:rPr>
              <a:t>+ </a:t>
            </a:r>
            <a:r>
              <a:rPr lang="vi-VN" sz="195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1950" dirty="0">
                <a:latin typeface="Cambria" pitchFamily="18" charset="0"/>
                <a:ea typeface="Cambria" pitchFamily="18" charset="0"/>
              </a:rPr>
              <a:t>+ Ở miền Nam, Tín phong gây mưa cho vùng biển Nam Trung Bộ, gây thời tiết nóng, khô cho </a:t>
            </a:r>
            <a:r>
              <a:rPr lang="vi-VN" sz="1950" dirty="0" smtClean="0">
                <a:latin typeface="Cambria" pitchFamily="18" charset="0"/>
                <a:ea typeface="Cambria" pitchFamily="18" charset="0"/>
              </a:rPr>
              <a:t>Nam Bộ </a:t>
            </a:r>
            <a:r>
              <a:rPr lang="vi-VN" sz="1950" dirty="0">
                <a:latin typeface="Cambria" pitchFamily="18" charset="0"/>
                <a:ea typeface="Cambria" pitchFamily="18" charset="0"/>
              </a:rPr>
              <a:t>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6553198" cy="3477875"/>
          </a:xfrm>
          <a:prstGeom prst="rect">
            <a:avLst/>
          </a:prstGeom>
        </p:spPr>
        <p:txBody>
          <a:bodyPr wrap="square">
            <a:spAutoFit/>
          </a:bodyPr>
          <a:lstStyle/>
          <a:p>
            <a:pPr algn="just">
              <a:spcBef>
                <a:spcPts val="600"/>
              </a:spcBef>
              <a:spcAft>
                <a:spcPts val="0"/>
              </a:spcAft>
            </a:pPr>
            <a:r>
              <a:rPr lang="nl-NL" sz="1900" b="1" dirty="0">
                <a:latin typeface="Cambria" pitchFamily="18" charset="0"/>
                <a:ea typeface="Cambria" pitchFamily="18" charset="0"/>
              </a:rPr>
              <a:t>* Gió mùa mùa </a:t>
            </a:r>
            <a:r>
              <a:rPr lang="nl-NL" sz="1900" b="1" dirty="0" smtClean="0">
                <a:latin typeface="Cambria" pitchFamily="18" charset="0"/>
                <a:ea typeface="Cambria" pitchFamily="18" charset="0"/>
              </a:rPr>
              <a:t>hạ: </a:t>
            </a:r>
            <a:endParaRPr lang="en-US" sz="1900" b="1"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Thời gian: từ tháng 5 – </a:t>
            </a:r>
            <a:r>
              <a:rPr lang="nl-NL" sz="1900" dirty="0" smtClean="0">
                <a:latin typeface="Cambria" pitchFamily="18" charset="0"/>
                <a:ea typeface="Cambria" pitchFamily="18" charset="0"/>
              </a:rPr>
              <a:t>10. </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Nguồn gốc: áp cao Bắc Ấn Độ Dương và áp cao cận chí tuyến Nam bán cầu.</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Hướng gió: </a:t>
            </a:r>
            <a:r>
              <a:rPr lang="nl-NL" sz="1900" dirty="0" smtClean="0">
                <a:latin typeface="Cambria" pitchFamily="18" charset="0"/>
                <a:ea typeface="Cambria" pitchFamily="18" charset="0"/>
              </a:rPr>
              <a:t>tây nam, </a:t>
            </a:r>
            <a:r>
              <a:rPr lang="nl-NL" sz="1900" dirty="0">
                <a:latin typeface="Cambria" pitchFamily="18" charset="0"/>
                <a:ea typeface="Cambria" pitchFamily="18" charset="0"/>
              </a:rPr>
              <a:t>đối với miền Bắc là </a:t>
            </a:r>
            <a:r>
              <a:rPr lang="nl-NL" sz="1900" dirty="0" smtClean="0">
                <a:latin typeface="Cambria" pitchFamily="18" charset="0"/>
                <a:ea typeface="Cambria" pitchFamily="18" charset="0"/>
              </a:rPr>
              <a:t>đông nam.</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Đặc điểm: </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1900" dirty="0">
                <a:latin typeface="Cambria" pitchFamily="18" charset="0"/>
                <a:ea typeface="Cambria" pitchFamily="18" charset="0"/>
              </a:rPr>
              <a:t>+ Giữa và cuối mùa hạ: nóng ẩm, mưa nhiều trên phạm vi </a:t>
            </a: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cả </a:t>
            </a:r>
            <a:r>
              <a:rPr lang="vi-VN" sz="19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a:t>
            </a:r>
            <a:r>
              <a:rPr lang="vi-VN" sz="2400" b="1" dirty="0" smtClean="0">
                <a:solidFill>
                  <a:srgbClr val="0D30DD"/>
                </a:solidFill>
                <a:latin typeface="Cambria" pitchFamily="18" charset="0"/>
              </a:rPr>
              <a:t>VIỆT </a:t>
            </a:r>
            <a:r>
              <a:rPr lang="vi-VN" sz="2400" b="1" dirty="0" smtClean="0">
                <a:solidFill>
                  <a:srgbClr val="0D30DD"/>
                </a:solidFill>
                <a:latin typeface="Cambria" pitchFamily="18" charset="0"/>
              </a:rPr>
              <a:t>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3 :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Bắc</a:t>
            </a:r>
            <a:r>
              <a:rPr lang="en-US" sz="2200" i="1" dirty="0" smtClean="0">
                <a:solidFill>
                  <a:srgbClr val="FF0000"/>
                </a:solidFill>
                <a:latin typeface="Cambria" panose="02040503050406030204" pitchFamily="18" charset="0"/>
                <a:ea typeface="Cambria" panose="02040503050406030204" pitchFamily="18" charset="0"/>
              </a:rPr>
              <a:t>-Nam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smtClean="0">
                <a:solidFill>
                  <a:srgbClr val="00B050"/>
                </a:solidFill>
                <a:latin typeface="Cambria" panose="02040503050406030204" pitchFamily="18" charset="0"/>
                <a:ea typeface="Cambria" panose="02040503050406030204" pitchFamily="18" charset="0"/>
              </a:rPr>
              <a:t>* </a:t>
            </a:r>
            <a:r>
              <a:rPr lang="en-US" sz="2200" b="1" dirty="0">
                <a:solidFill>
                  <a:srgbClr val="00B050"/>
                </a:solidFill>
                <a:latin typeface="Cambria" panose="02040503050406030204" pitchFamily="18" charset="0"/>
                <a:ea typeface="Cambria" panose="02040503050406030204" pitchFamily="18" charset="0"/>
              </a:rPr>
              <a:t>NHÓM 2</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a:solidFill>
                  <a:srgbClr val="00B05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a:solidFill>
                  <a:srgbClr val="FF0000"/>
                </a:solidFill>
                <a:latin typeface="Cambria" panose="02040503050406030204" pitchFamily="18" charset="0"/>
                <a:ea typeface="Cambria" panose="02040503050406030204" pitchFamily="18" charset="0"/>
              </a:rPr>
              <a:t>đông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tây</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smtClean="0">
                <a:solidFill>
                  <a:srgbClr val="00B050"/>
                </a:solidFill>
                <a:latin typeface="Cambria" panose="02040503050406030204" pitchFamily="18" charset="0"/>
                <a:ea typeface="Cambria" panose="02040503050406030204" pitchFamily="18" charset="0"/>
              </a:rPr>
              <a:t>* </a:t>
            </a:r>
            <a:r>
              <a:rPr lang="en-US" sz="2200" b="1" dirty="0">
                <a:solidFill>
                  <a:srgbClr val="00B050"/>
                </a:solidFill>
                <a:latin typeface="Cambria" panose="02040503050406030204" pitchFamily="18" charset="0"/>
                <a:ea typeface="Cambria" panose="02040503050406030204" pitchFamily="18" charset="0"/>
              </a:rPr>
              <a:t>NHÓM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KHÍ HẬU</a:t>
            </a:r>
            <a:r>
              <a:rPr lang="vi-VN" sz="3000" b="1" dirty="0" smtClean="0">
                <a:ln w="10541" cmpd="sng">
                  <a:solidFill>
                    <a:schemeClr val="accent1">
                      <a:shade val="88000"/>
                      <a:satMod val="110000"/>
                    </a:schemeClr>
                  </a:solidFill>
                  <a:prstDash val="solid"/>
                </a:ln>
                <a:solidFill>
                  <a:srgbClr val="FF0000"/>
                </a:solidFill>
                <a:latin typeface="Cambria" pitchFamily="18" charset="0"/>
              </a:rPr>
              <a:t>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4</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262" y="1218763"/>
            <a:ext cx="8549937" cy="5319985"/>
          </a:xfrm>
          <a:prstGeom prst="rect">
            <a:avLst/>
          </a:prstGeom>
          <a:noFill/>
          <a:ln>
            <a:solidFill>
              <a:srgbClr val="FF0000"/>
            </a:solidFill>
          </a:ln>
        </p:spPr>
      </p:pic>
    </p:spTree>
    <p:extLst>
      <p:ext uri="{BB962C8B-B14F-4D97-AF65-F5344CB8AC3E}">
        <p14:creationId xmlns:p14="http://schemas.microsoft.com/office/powerpoint/2010/main" val="84578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a:t>
            </a:r>
            <a:r>
              <a:rPr lang="vi-VN" sz="2200" dirty="0" smtClean="0">
                <a:latin typeface="Cambria" pitchFamily="18" charset="0"/>
                <a:ea typeface="Cambria" pitchFamily="18" charset="0"/>
                <a:cs typeface="Times New Roman"/>
              </a:rPr>
              <a:t>địa</a:t>
            </a:r>
            <a:r>
              <a:rPr lang="en-US" sz="2200" dirty="0" smtClean="0">
                <a:latin typeface="Cambria" pitchFamily="18" charset="0"/>
                <a:ea typeface="Cambria" pitchFamily="18" charset="0"/>
                <a:cs typeface="Times New Roman"/>
              </a:rPr>
              <a:t>:</a:t>
            </a:r>
            <a:r>
              <a:rPr lang="vi-VN" sz="2200" dirty="0" smtClean="0">
                <a:latin typeface="Cambria" pitchFamily="18" charset="0"/>
                <a:ea typeface="Cambria" pitchFamily="18" charset="0"/>
                <a:cs typeface="Times New Roman"/>
              </a:rPr>
              <a:t> khí </a:t>
            </a:r>
            <a:r>
              <a:rPr lang="vi-VN" sz="2200" dirty="0">
                <a:latin typeface="Cambria" pitchFamily="18" charset="0"/>
                <a:ea typeface="Cambria" pitchFamily="18" charset="0"/>
                <a:cs typeface="Times New Roman"/>
              </a:rPr>
              <a:t>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a:t>
            </a:r>
            <a:r>
              <a:rPr lang="vi-VN" sz="2200" dirty="0" smtClean="0">
                <a:latin typeface="Cambria" pitchFamily="18" charset="0"/>
                <a:ea typeface="Cambria" pitchFamily="18" charset="0"/>
                <a:cs typeface="Times New Roman"/>
              </a:rPr>
              <a:t>biển</a:t>
            </a:r>
            <a:r>
              <a:rPr lang="en-US" sz="2200" dirty="0" smtClean="0">
                <a:latin typeface="Cambria" pitchFamily="18" charset="0"/>
                <a:ea typeface="Cambria" pitchFamily="18" charset="0"/>
                <a:cs typeface="Times New Roman"/>
              </a:rPr>
              <a:t>:</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khí </a:t>
            </a:r>
            <a:r>
              <a:rPr lang="vi-VN" sz="2200" dirty="0">
                <a:latin typeface="Cambria" pitchFamily="18" charset="0"/>
                <a:ea typeface="Cambria" pitchFamily="18" charset="0"/>
                <a:cs typeface="Times New Roman"/>
              </a:rPr>
              <a:t>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a:t>
            </a:r>
            <a:r>
              <a:rPr lang="vi-VN" sz="2200" dirty="0" smtClean="0">
                <a:latin typeface="Cambria" pitchFamily="18" charset="0"/>
                <a:ea typeface="Cambria" pitchFamily="18" charset="0"/>
                <a:cs typeface="Times New Roman"/>
              </a:rPr>
              <a:t>tây</a:t>
            </a:r>
            <a:r>
              <a:rPr lang="en-US" sz="2200" dirty="0" smtClean="0">
                <a:latin typeface="Cambria" pitchFamily="18" charset="0"/>
                <a:ea typeface="Cambria" pitchFamily="18" charset="0"/>
                <a:cs typeface="Times New Roman"/>
              </a:rPr>
              <a:t>:</a:t>
            </a: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316972" y="2855025"/>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2022092"/>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a:t>
            </a:r>
            <a:r>
              <a:rPr lang="vi-VN" sz="2400" dirty="0" smtClean="0">
                <a:latin typeface="Cambria" pitchFamily="18" charset="0"/>
                <a:ea typeface="Cambria" pitchFamily="18" charset="0"/>
                <a:cs typeface="Times New Roman"/>
              </a:rPr>
              <a:t>th</a:t>
            </a:r>
            <a:r>
              <a:rPr lang="en-US" sz="2400" dirty="0">
                <a:latin typeface="Cambria" pitchFamily="18" charset="0"/>
                <a:ea typeface="Cambria" pitchFamily="18" charset="0"/>
                <a:cs typeface="Times New Roman"/>
              </a:rPr>
              <a:t>à</a:t>
            </a:r>
            <a:r>
              <a:rPr lang="vi-VN" sz="2400" dirty="0" smtClean="0">
                <a:latin typeface="Cambria" pitchFamily="18" charset="0"/>
                <a:ea typeface="Cambria" pitchFamily="18" charset="0"/>
                <a:cs typeface="Times New Roman"/>
              </a:rPr>
              <a:t>nh </a:t>
            </a:r>
            <a:r>
              <a:rPr lang="vi-VN" sz="2400" dirty="0">
                <a:latin typeface="Cambria" pitchFamily="18" charset="0"/>
                <a:ea typeface="Cambria" pitchFamily="18" charset="0"/>
                <a:cs typeface="Times New Roman"/>
              </a:rPr>
              <a:t>3 đai </a:t>
            </a:r>
            <a:r>
              <a:rPr lang="vi-VN" sz="2400" dirty="0" smtClean="0">
                <a:latin typeface="Cambria" pitchFamily="18" charset="0"/>
                <a:ea typeface="Cambria" pitchFamily="18" charset="0"/>
                <a:cs typeface="Times New Roman"/>
              </a:rPr>
              <a:t>cao:</a:t>
            </a:r>
            <a:endParaRPr lang="en-US" sz="2400" dirty="0" smtClean="0">
              <a:latin typeface="Cambria" pitchFamily="18" charset="0"/>
              <a:ea typeface="Cambria" pitchFamily="18" charset="0"/>
              <a:cs typeface="Times New Roman"/>
            </a:endParaRPr>
          </a:p>
          <a:p>
            <a:pPr algn="just">
              <a:lnSpc>
                <a:spcPct val="115000"/>
              </a:lnSpc>
              <a:spcBef>
                <a:spcPts val="600"/>
              </a:spcBef>
              <a:spcAft>
                <a:spcPts val="0"/>
              </a:spcAft>
            </a:pPr>
            <a:r>
              <a:rPr lang="en-US" sz="2400" dirty="0">
                <a:latin typeface="Cambria" pitchFamily="18" charset="0"/>
                <a:ea typeface="Cambria" pitchFamily="18" charset="0"/>
                <a:cs typeface="Times New Roman"/>
              </a:rPr>
              <a:t>+</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đới gió mùa; </a:t>
            </a:r>
            <a:endParaRPr lang="en-US" sz="2400" dirty="0" smtClean="0">
              <a:latin typeface="Cambria" pitchFamily="18" charset="0"/>
              <a:ea typeface="Cambria" pitchFamily="18" charset="0"/>
              <a:cs typeface="Times New Roman"/>
            </a:endParaRPr>
          </a:p>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cận </a:t>
            </a:r>
            <a:r>
              <a:rPr lang="vi-VN" sz="2400" dirty="0">
                <a:latin typeface="Cambria" pitchFamily="18" charset="0"/>
                <a:ea typeface="Cambria" pitchFamily="18" charset="0"/>
                <a:cs typeface="Times New Roman"/>
              </a:rPr>
              <a:t>nhiệt đới gió mùa trên núi </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ôn </a:t>
            </a:r>
            <a:r>
              <a:rPr lang="vi-VN" sz="2400" dirty="0">
                <a:latin typeface="Cambria" pitchFamily="18" charset="0"/>
                <a:ea typeface="Cambria" pitchFamily="18" charset="0"/>
                <a:cs typeface="Times New Roman"/>
              </a:rPr>
              <a:t>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3314"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160" y="1233214"/>
            <a:ext cx="8606040" cy="544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692486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2816" y="8658"/>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itle 1"/>
          <p:cNvSpPr txBox="1">
            <a:spLocks/>
          </p:cNvSpPr>
          <p:nvPr/>
        </p:nvSpPr>
        <p:spPr>
          <a:xfrm>
            <a:off x="2514600" y="257014"/>
            <a:ext cx="35052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 ĐỊA LÍ</a:t>
            </a:r>
            <a:endParaRPr lang="en-US" sz="2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304800" y="667547"/>
            <a:ext cx="7924800" cy="9786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vi-VN" sz="2400" b="1" dirty="0" smtClean="0">
              <a:solidFill>
                <a:srgbClr val="FF00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a:p>
            <a:endParaRPr lang="vi-VN" sz="2400" b="1" dirty="0" smtClean="0">
              <a:solidFill>
                <a:srgbClr val="FF0000"/>
              </a:solidFill>
              <a:effectLst>
                <a:outerShdw blurRad="38100" dist="38100" dir="2700000" algn="tl">
                  <a:srgbClr val="000000">
                    <a:alpha val="43137"/>
                  </a:srgbClr>
                </a:outerShdw>
              </a:effectLst>
              <a:latin typeface="Cambria" pitchFamily="18" charset="0"/>
            </a:endParaRPr>
          </a:p>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endParaRPr lang="vi-VN" sz="2400" b="1" dirty="0">
              <a:solidFill>
                <a:srgbClr val="00B050"/>
              </a:solidFill>
              <a:effectLst>
                <a:outerShdw blurRad="38100" dist="38100" dir="2700000" algn="tl">
                  <a:srgbClr val="000000">
                    <a:alpha val="43137"/>
                  </a:srgbClr>
                </a:outerShdw>
              </a:effectLst>
              <a:latin typeface="Cambria" pitchFamily="18" charset="0"/>
            </a:endParaRP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5744</TotalTime>
  <Words>2682</Words>
  <Application>Microsoft Office PowerPoint</Application>
  <PresentationFormat>On-screen Show (4:3)</PresentationFormat>
  <Paragraphs>269</Paragraphs>
  <Slides>32</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Cambria</vt:lpstr>
      <vt:lpstr>Times New Roman</vt:lpstr>
      <vt:lpstr>Office Theme</vt:lpstr>
      <vt:lpstr>KHỞI ĐỘNG</vt:lpstr>
      <vt:lpstr>KHÍ HẬU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425</cp:revision>
  <dcterms:created xsi:type="dcterms:W3CDTF">2016-02-15T14:28:12Z</dcterms:created>
  <dcterms:modified xsi:type="dcterms:W3CDTF">2023-12-05T15:11:10Z</dcterms:modified>
</cp:coreProperties>
</file>