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375" r:id="rId2"/>
    <p:sldId id="407" r:id="rId3"/>
    <p:sldId id="488" r:id="rId4"/>
    <p:sldId id="489" r:id="rId5"/>
    <p:sldId id="374" r:id="rId6"/>
    <p:sldId id="503" r:id="rId7"/>
    <p:sldId id="459" r:id="rId8"/>
    <p:sldId id="429" r:id="rId9"/>
    <p:sldId id="506" r:id="rId10"/>
    <p:sldId id="514" r:id="rId11"/>
    <p:sldId id="354" r:id="rId12"/>
    <p:sldId id="467" r:id="rId13"/>
    <p:sldId id="504" r:id="rId14"/>
    <p:sldId id="499" r:id="rId15"/>
    <p:sldId id="474" r:id="rId16"/>
    <p:sldId id="470" r:id="rId17"/>
    <p:sldId id="469" r:id="rId18"/>
    <p:sldId id="473" r:id="rId19"/>
    <p:sldId id="356" r:id="rId20"/>
    <p:sldId id="367" r:id="rId21"/>
    <p:sldId id="368" r:id="rId22"/>
    <p:sldId id="436" r:id="rId23"/>
    <p:sldId id="366" r:id="rId24"/>
    <p:sldId id="477" r:id="rId25"/>
    <p:sldId id="478" r:id="rId26"/>
    <p:sldId id="445" r:id="rId27"/>
    <p:sldId id="363" r:id="rId28"/>
    <p:sldId id="493" r:id="rId29"/>
    <p:sldId id="507" r:id="rId30"/>
    <p:sldId id="513" r:id="rId31"/>
    <p:sldId id="348" r:id="rId32"/>
    <p:sldId id="482" r:id="rId33"/>
    <p:sldId id="384" r:id="rId34"/>
    <p:sldId id="383" r:id="rId35"/>
    <p:sldId id="484" r:id="rId36"/>
    <p:sldId id="505" r:id="rId37"/>
    <p:sldId id="419" r:id="rId38"/>
    <p:sldId id="483" r:id="rId39"/>
    <p:sldId id="494" r:id="rId40"/>
    <p:sldId id="446" r:id="rId41"/>
    <p:sldId id="424" r:id="rId42"/>
    <p:sldId id="512" r:id="rId43"/>
    <p:sldId id="257" r:id="rId44"/>
    <p:sldId id="258" r:id="rId45"/>
    <p:sldId id="51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51E52-66A4-4E3D-A26E-22C994526F66}"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F8CDE-E0EE-42B7-AFFC-02321231249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C05BF1-E82C-4973-8609-2670174C6420}"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05BF1-E82C-4973-8609-2670174C6420}"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05BF1-E82C-4973-8609-2670174C6420}"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05BF1-E82C-4973-8609-2670174C6420}"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C05BF1-E82C-4973-8609-2670174C6420}"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C05BF1-E82C-4973-8609-2670174C6420}"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C05BF1-E82C-4973-8609-2670174C6420}"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C05BF1-E82C-4973-8609-2670174C6420}"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05BF1-E82C-4973-8609-2670174C6420}"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C05BF1-E82C-4973-8609-2670174C6420}"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C05BF1-E82C-4973-8609-2670174C6420}"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72176-561E-40C2-9030-5EB7BEBCA8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05BF1-E82C-4973-8609-2670174C6420}"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72176-561E-40C2-9030-5EB7BEBCA81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em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cinet.gov.vn/userfiles/image/2011/ruong%20bac%20thang.jpg" TargetMode="Externa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7"/>
          <p:cNvSpPr txBox="1">
            <a:spLocks noChangeArrowheads="1"/>
          </p:cNvSpPr>
          <p:nvPr/>
        </p:nvSpPr>
        <p:spPr bwMode="auto">
          <a:xfrm>
            <a:off x="7010400" y="5334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5123" name="Text Box 18"/>
          <p:cNvSpPr txBox="1">
            <a:spLocks noChangeArrowheads="1"/>
          </p:cNvSpPr>
          <p:nvPr/>
        </p:nvSpPr>
        <p:spPr bwMode="auto">
          <a:xfrm>
            <a:off x="2667000" y="13716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157717" name="Picture 21" descr="t48307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8540" y="106017"/>
            <a:ext cx="11741425" cy="23456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latin typeface="Times New Roman" panose="02020603050405020304" pitchFamily="18" charset="0"/>
                <a:cs typeface="Times New Roman" panose="02020603050405020304" pitchFamily="18" charset="0"/>
              </a:rPr>
              <a:t>SỰ PHÂN HÓA LÃNH THỔ</a:t>
            </a:r>
          </a:p>
          <a:p>
            <a:pPr algn="ctr"/>
            <a:r>
              <a:rPr lang="vi-VN" sz="4000" b="1" dirty="0" smtClean="0">
                <a:solidFill>
                  <a:srgbClr val="FFFF00"/>
                </a:solidFill>
                <a:latin typeface="Times New Roman" panose="02020603050405020304" pitchFamily="18" charset="0"/>
                <a:cs typeface="Times New Roman" panose="02020603050405020304" pitchFamily="18" charset="0"/>
              </a:rPr>
              <a:t>TIẾT 21-</a:t>
            </a:r>
            <a:r>
              <a:rPr lang="en-US" sz="4000" b="1" dirty="0" smtClean="0">
                <a:solidFill>
                  <a:srgbClr val="FFFF00"/>
                </a:solidFill>
                <a:latin typeface="Times New Roman" panose="02020603050405020304" pitchFamily="18" charset="0"/>
                <a:cs typeface="Times New Roman" panose="02020603050405020304" pitchFamily="18" charset="0"/>
              </a:rPr>
              <a:t>BÀI </a:t>
            </a:r>
            <a:r>
              <a:rPr lang="en-US" sz="4000" b="1" dirty="0">
                <a:solidFill>
                  <a:srgbClr val="FFFF00"/>
                </a:solidFill>
                <a:latin typeface="Times New Roman" panose="02020603050405020304" pitchFamily="18" charset="0"/>
                <a:cs typeface="Times New Roman" panose="02020603050405020304" pitchFamily="18" charset="0"/>
              </a:rPr>
              <a:t>17</a:t>
            </a:r>
          </a:p>
          <a:p>
            <a:pPr algn="ctr"/>
            <a:r>
              <a:rPr lang="en-US" sz="4000" b="1" dirty="0">
                <a:solidFill>
                  <a:srgbClr val="FFFF00"/>
                </a:solidFill>
                <a:latin typeface="Times New Roman" panose="02020603050405020304" pitchFamily="18" charset="0"/>
                <a:cs typeface="Times New Roman" panose="02020603050405020304" pitchFamily="18" charset="0"/>
              </a:rPr>
              <a:t>VÙNG TRUNG DU VÀ MIỀN NÚI BẮC BỘ</a:t>
            </a:r>
          </a:p>
        </p:txBody>
      </p:sp>
      <p:sp>
        <p:nvSpPr>
          <p:cNvPr id="2" name="Rectangle 1"/>
          <p:cNvSpPr/>
          <p:nvPr/>
        </p:nvSpPr>
        <p:spPr>
          <a:xfrm>
            <a:off x="238540" y="2504659"/>
            <a:ext cx="11741425" cy="18486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Các tỉnh Đông Bắc:</a:t>
            </a:r>
            <a:r>
              <a:rPr lang="en-US" sz="3200" b="1">
                <a:solidFill>
                  <a:srgbClr val="FF0000"/>
                </a:solidFill>
                <a:latin typeface="Times New Roman" panose="02020603050405020304" pitchFamily="18" charset="0"/>
                <a:cs typeface="Times New Roman" panose="02020603050405020304" pitchFamily="18" charset="0"/>
              </a:rPr>
              <a:t> </a:t>
            </a:r>
            <a:r>
              <a:rPr lang="en-US" sz="2800" b="1">
                <a:solidFill>
                  <a:schemeClr val="bg1"/>
                </a:solidFill>
                <a:latin typeface="Times New Roman" panose="02020603050405020304" pitchFamily="18" charset="0"/>
                <a:cs typeface="Times New Roman" panose="02020603050405020304" pitchFamily="18" charset="0"/>
              </a:rPr>
              <a:t>Hà Giang, Cao Bằng, Lạng Sơn, Quảng Ninh, Bắc Giang, Thái Nguyên, Bắc Kạn, Tuyên Quang, Phú Thọ, Yên Bái, Lào Cai.</a:t>
            </a:r>
          </a:p>
        </p:txBody>
      </p:sp>
      <p:sp>
        <p:nvSpPr>
          <p:cNvPr id="3" name="Rectangle 2"/>
          <p:cNvSpPr/>
          <p:nvPr/>
        </p:nvSpPr>
        <p:spPr>
          <a:xfrm>
            <a:off x="238540" y="4406347"/>
            <a:ext cx="11622156" cy="9276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a:solidFill>
                  <a:srgbClr val="FFFF00"/>
                </a:solidFill>
                <a:latin typeface="Times New Roman" panose="02020603050405020304" pitchFamily="18" charset="0"/>
                <a:cs typeface="Times New Roman" panose="02020603050405020304" pitchFamily="18" charset="0"/>
              </a:rPr>
              <a:t>Các tỉnh Tây Bắc: </a:t>
            </a:r>
            <a:r>
              <a:rPr lang="en-US" sz="3200" b="1">
                <a:solidFill>
                  <a:schemeClr val="bg1"/>
                </a:solidFill>
                <a:latin typeface="Times New Roman" panose="02020603050405020304" pitchFamily="18" charset="0"/>
                <a:cs typeface="Times New Roman" panose="02020603050405020304" pitchFamily="18" charset="0"/>
              </a:rPr>
              <a:t>Hòa Bình, Sơn La, Điện Biên, Lai Châu</a:t>
            </a:r>
          </a:p>
        </p:txBody>
      </p:sp>
      <p:sp>
        <p:nvSpPr>
          <p:cNvPr id="4" name="Rectangle: Rounded Corners 3"/>
          <p:cNvSpPr/>
          <p:nvPr/>
        </p:nvSpPr>
        <p:spPr>
          <a:xfrm>
            <a:off x="530087" y="5387008"/>
            <a:ext cx="10667999" cy="139810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chemeClr val="bg1"/>
                </a:solidFill>
                <a:latin typeface="Times New Roman" panose="02020603050405020304" pitchFamily="18" charset="0"/>
                <a:cs typeface="Times New Roman" panose="02020603050405020304" pitchFamily="18" charset="0"/>
              </a:rPr>
              <a:t>Diện tích : 100.965 km</a:t>
            </a:r>
            <a:r>
              <a:rPr lang="en-US" sz="3600" b="1" baseline="30000">
                <a:solidFill>
                  <a:schemeClr val="bg1"/>
                </a:solidFill>
                <a:latin typeface="Times New Roman" panose="02020603050405020304" pitchFamily="18" charset="0"/>
                <a:cs typeface="Times New Roman" panose="02020603050405020304" pitchFamily="18" charset="0"/>
              </a:rPr>
              <a:t>2  </a:t>
            </a:r>
          </a:p>
          <a:p>
            <a:pPr algn="ctr"/>
            <a:r>
              <a:rPr lang="en-US" sz="5400" b="1" baseline="30000">
                <a:solidFill>
                  <a:schemeClr val="bg1"/>
                </a:solidFill>
                <a:latin typeface="Times New Roman" panose="02020603050405020304" pitchFamily="18" charset="0"/>
                <a:cs typeface="Times New Roman" panose="02020603050405020304" pitchFamily="18" charset="0"/>
              </a:rPr>
              <a:t>Dân số : 11,5 triệu người ( 2002 )     </a:t>
            </a:r>
            <a:endParaRPr lang="en-US" sz="54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7717"/>
                                        </p:tgtEl>
                                        <p:attrNameLst>
                                          <p:attrName>style.visibility</p:attrName>
                                        </p:attrNameLst>
                                      </p:cBhvr>
                                      <p:to>
                                        <p:strVal val="visible"/>
                                      </p:to>
                                    </p:set>
                                    <p:animEffect transition="in" filter="box(in)">
                                      <p:cBhvr>
                                        <p:cTn id="7" dur="2000"/>
                                        <p:tgtEl>
                                          <p:spTgt spid="1577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Group 2"/>
          <p:cNvGraphicFramePr>
            <a:graphicFrameLocks noGrp="1"/>
          </p:cNvGraphicFramePr>
          <p:nvPr/>
        </p:nvGraphicFramePr>
        <p:xfrm>
          <a:off x="251791" y="1295401"/>
          <a:ext cx="11728174" cy="5446712"/>
        </p:xfrm>
        <a:graphic>
          <a:graphicData uri="http://schemas.openxmlformats.org/drawingml/2006/table">
            <a:tbl>
              <a:tblPr/>
              <a:tblGrid>
                <a:gridCol w="1075083">
                  <a:extLst>
                    <a:ext uri="{9D8B030D-6E8A-4147-A177-3AD203B41FA5}">
                      <a16:colId xmlns:a16="http://schemas.microsoft.com/office/drawing/2014/main" val="20000"/>
                    </a:ext>
                  </a:extLst>
                </a:gridCol>
                <a:gridCol w="1563757">
                  <a:extLst>
                    <a:ext uri="{9D8B030D-6E8A-4147-A177-3AD203B41FA5}">
                      <a16:colId xmlns:a16="http://schemas.microsoft.com/office/drawing/2014/main" val="20001"/>
                    </a:ext>
                  </a:extLst>
                </a:gridCol>
                <a:gridCol w="4676360">
                  <a:extLst>
                    <a:ext uri="{9D8B030D-6E8A-4147-A177-3AD203B41FA5}">
                      <a16:colId xmlns:a16="http://schemas.microsoft.com/office/drawing/2014/main" val="20002"/>
                    </a:ext>
                  </a:extLst>
                </a:gridCol>
                <a:gridCol w="4412974">
                  <a:extLst>
                    <a:ext uri="{9D8B030D-6E8A-4147-A177-3AD203B41FA5}">
                      <a16:colId xmlns:a16="http://schemas.microsoft.com/office/drawing/2014/main" val="20003"/>
                    </a:ext>
                  </a:extLst>
                </a:gridCol>
              </a:tblGrid>
              <a:tr h="544670">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Tiểu</a:t>
                      </a: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vùng</a:t>
                      </a:r>
                      <a:endPar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Tây Bắc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Đông Bắc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69243">
                <a:tc rowSpan="3">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Điều</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kiện</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tự</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nhiên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Địa hình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892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Khí hậu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7786">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Tài nguyên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76090">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   Thế mạnh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    kinh tế</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702" name="Text Box 30"/>
          <p:cNvSpPr txBox="1">
            <a:spLocks noChangeArrowheads="1"/>
          </p:cNvSpPr>
          <p:nvPr/>
        </p:nvSpPr>
        <p:spPr bwMode="auto">
          <a:xfrm>
            <a:off x="3657600" y="838201"/>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4000">
              <a:solidFill>
                <a:srgbClr val="000000"/>
              </a:solidFill>
              <a:latin typeface="Tahoma" panose="020B0604030504040204" pitchFamily="34" charset="0"/>
            </a:endParaRPr>
          </a:p>
        </p:txBody>
      </p:sp>
      <p:sp>
        <p:nvSpPr>
          <p:cNvPr id="28704" name="Text Box 32"/>
          <p:cNvSpPr txBox="1">
            <a:spLocks noChangeArrowheads="1"/>
          </p:cNvSpPr>
          <p:nvPr/>
        </p:nvSpPr>
        <p:spPr bwMode="auto">
          <a:xfrm>
            <a:off x="3581400" y="914401"/>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4000">
              <a:solidFill>
                <a:srgbClr val="000000"/>
              </a:solidFill>
              <a:latin typeface="Tahoma" panose="020B0604030504040204" pitchFamily="34" charset="0"/>
            </a:endParaRPr>
          </a:p>
        </p:txBody>
      </p:sp>
      <p:sp>
        <p:nvSpPr>
          <p:cNvPr id="2" name="Rectangle 1"/>
          <p:cNvSpPr/>
          <p:nvPr/>
        </p:nvSpPr>
        <p:spPr>
          <a:xfrm>
            <a:off x="251790" y="115887"/>
            <a:ext cx="11728174" cy="11033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a:solidFill>
                  <a:srgbClr val="0070C0"/>
                </a:solidFill>
                <a:latin typeface="Times New Roman" panose="02020603050405020304" pitchFamily="18" charset="0"/>
                <a:cs typeface="Times New Roman" panose="02020603050405020304" pitchFamily="18" charset="0"/>
              </a:rPr>
              <a:t>II. ĐIỀU KIỆN TỰ NHIÊN VÀ TÀI NGUYÊN THIÊN NHIÊN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2338"/>
                                        </p:tgtEl>
                                        <p:attrNameLst>
                                          <p:attrName>style.visibility</p:attrName>
                                        </p:attrNameLst>
                                      </p:cBhvr>
                                      <p:to>
                                        <p:strVal val="visible"/>
                                      </p:to>
                                    </p:set>
                                    <p:animEffect transition="in" filter="box(in)">
                                      <p:cBhvr>
                                        <p:cTn id="12" dur="2000"/>
                                        <p:tgtEl>
                                          <p:spTgt spid="14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8123238" y="1"/>
            <a:ext cx="2372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i="1">
                <a:latin typeface="Times New Roman" panose="02020603050405020304" pitchFamily="18" charset="0"/>
                <a:cs typeface="Times New Roman" panose="02020603050405020304" pitchFamily="18" charset="0"/>
              </a:rPr>
              <a:t>Đông</a:t>
            </a:r>
            <a:r>
              <a:rPr lang="en-US" altLang="en-US" sz="4000" b="1" i="1">
                <a:solidFill>
                  <a:srgbClr val="FFFF00"/>
                </a:solidFill>
                <a:latin typeface="Times New Roman" panose="02020603050405020304" pitchFamily="18" charset="0"/>
                <a:cs typeface="Times New Roman" panose="02020603050405020304" pitchFamily="18" charset="0"/>
              </a:rPr>
              <a:t> </a:t>
            </a:r>
            <a:r>
              <a:rPr lang="en-US" altLang="en-US" sz="4000" b="1" i="1">
                <a:latin typeface="Times New Roman" panose="02020603050405020304" pitchFamily="18" charset="0"/>
                <a:cs typeface="Times New Roman" panose="02020603050405020304" pitchFamily="18" charset="0"/>
              </a:rPr>
              <a:t>Bắc</a:t>
            </a:r>
          </a:p>
        </p:txBody>
      </p:sp>
      <p:sp>
        <p:nvSpPr>
          <p:cNvPr id="16387" name="Rectangle 5"/>
          <p:cNvSpPr>
            <a:spLocks noChangeArrowheads="1"/>
          </p:cNvSpPr>
          <p:nvPr/>
        </p:nvSpPr>
        <p:spPr bwMode="auto">
          <a:xfrm>
            <a:off x="1696279" y="1"/>
            <a:ext cx="258120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000" b="1" i="1">
                <a:solidFill>
                  <a:srgbClr val="7030A0"/>
                </a:solidFill>
                <a:latin typeface="Times New Roman" panose="02020603050405020304" pitchFamily="18" charset="0"/>
                <a:cs typeface="Times New Roman" panose="02020603050405020304" pitchFamily="18" charset="0"/>
              </a:rPr>
              <a:t>Tây Bắc</a:t>
            </a:r>
          </a:p>
        </p:txBody>
      </p:sp>
      <p:pic>
        <p:nvPicPr>
          <p:cNvPr id="16388" name="Picture 13" descr="Caoban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588" y="4038599"/>
            <a:ext cx="5554384" cy="2422527"/>
          </a:xfrm>
          <a:prstGeom prst="rect">
            <a:avLst/>
          </a:prstGeom>
          <a:noFill/>
          <a:ln w="57150" cmpd="thinThick">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6389" name="Text Box 14"/>
          <p:cNvSpPr txBox="1">
            <a:spLocks noChangeArrowheads="1"/>
          </p:cNvSpPr>
          <p:nvPr/>
        </p:nvSpPr>
        <p:spPr bwMode="auto">
          <a:xfrm>
            <a:off x="7772400" y="36576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b="1">
                <a:latin typeface="Times New Roman" panose="02020603050405020304" pitchFamily="18" charset="0"/>
                <a:cs typeface="Times New Roman" panose="02020603050405020304" pitchFamily="18" charset="0"/>
              </a:rPr>
              <a:t>Đồi bát úp</a:t>
            </a:r>
          </a:p>
        </p:txBody>
      </p:sp>
      <p:pic>
        <p:nvPicPr>
          <p:cNvPr id="16390" name="Picture 27" descr="images1348245_bosua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8" y="4038600"/>
            <a:ext cx="5956852" cy="24384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6391" name="Text Box 28"/>
          <p:cNvSpPr txBox="1">
            <a:spLocks noChangeArrowheads="1"/>
          </p:cNvSpPr>
          <p:nvPr/>
        </p:nvSpPr>
        <p:spPr bwMode="auto">
          <a:xfrm>
            <a:off x="1447800" y="6461126"/>
            <a:ext cx="267362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000" b="1">
                <a:solidFill>
                  <a:srgbClr val="7030A0"/>
                </a:solidFill>
                <a:latin typeface="Times New Roman" panose="02020603050405020304" pitchFamily="18" charset="0"/>
                <a:cs typeface="Times New Roman" panose="02020603050405020304" pitchFamily="18" charset="0"/>
              </a:rPr>
              <a:t>CN Mộc Châu</a:t>
            </a:r>
          </a:p>
        </p:txBody>
      </p:sp>
      <p:pic>
        <p:nvPicPr>
          <p:cNvPr id="16392" name="Picture 20" descr="120px-Fansip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8" y="838200"/>
            <a:ext cx="601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12"/>
          <p:cNvSpPr txBox="1">
            <a:spLocks noChangeArrowheads="1"/>
          </p:cNvSpPr>
          <p:nvPr/>
        </p:nvSpPr>
        <p:spPr bwMode="auto">
          <a:xfrm>
            <a:off x="2286000" y="3505201"/>
            <a:ext cx="183542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b="1">
                <a:solidFill>
                  <a:srgbClr val="7030A0"/>
                </a:solidFill>
                <a:latin typeface="Times New Roman" panose="02020603050405020304" pitchFamily="18" charset="0"/>
                <a:cs typeface="Times New Roman" panose="02020603050405020304" pitchFamily="18" charset="0"/>
              </a:rPr>
              <a:t>Phan-xi-păng</a:t>
            </a:r>
          </a:p>
        </p:txBody>
      </p:sp>
      <p:pic>
        <p:nvPicPr>
          <p:cNvPr id="16394" name="Picture 36" descr="Doi bat 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199" y="914400"/>
            <a:ext cx="5479773" cy="2590800"/>
          </a:xfrm>
          <a:prstGeom prst="rect">
            <a:avLst/>
          </a:prstGeom>
          <a:noFill/>
          <a:ln w="57150" cmpd="thinThick">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6395" name="Text Box 37"/>
          <p:cNvSpPr txBox="1">
            <a:spLocks noChangeArrowheads="1"/>
          </p:cNvSpPr>
          <p:nvPr/>
        </p:nvSpPr>
        <p:spPr bwMode="auto">
          <a:xfrm>
            <a:off x="8070574" y="6477001"/>
            <a:ext cx="2673625" cy="492443"/>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000" b="1">
                <a:latin typeface="Times New Roman" panose="02020603050405020304" pitchFamily="18" charset="0"/>
                <a:cs typeface="Times New Roman" panose="02020603050405020304" pitchFamily="18" charset="0"/>
              </a:rPr>
              <a:t>Cánh đồng giữa núi</a:t>
            </a:r>
          </a:p>
        </p:txBody>
      </p:sp>
      <p:sp>
        <p:nvSpPr>
          <p:cNvPr id="16396" name="Text Box 38"/>
          <p:cNvSpPr txBox="1">
            <a:spLocks noChangeArrowheads="1"/>
          </p:cNvSpPr>
          <p:nvPr/>
        </p:nvSpPr>
        <p:spPr bwMode="auto">
          <a:xfrm>
            <a:off x="5261114" y="92765"/>
            <a:ext cx="1908312" cy="615553"/>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ĐỊA HÌNH</a:t>
            </a:r>
          </a:p>
        </p:txBody>
      </p:sp>
      <p:sp>
        <p:nvSpPr>
          <p:cNvPr id="16397" name="Line 39"/>
          <p:cNvSpPr>
            <a:spLocks noChangeShapeType="1"/>
          </p:cNvSpPr>
          <p:nvPr/>
        </p:nvSpPr>
        <p:spPr bwMode="auto">
          <a:xfrm>
            <a:off x="6248400" y="838200"/>
            <a:ext cx="0" cy="6019800"/>
          </a:xfrm>
          <a:prstGeom prst="line">
            <a:avLst/>
          </a:prstGeom>
          <a:noFill/>
          <a:ln w="76200" cmpd="tri">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137160"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box(in)">
                                      <p:cBhvr>
                                        <p:cTn id="7" dur="2000"/>
                                        <p:tgtEl>
                                          <p:spTgt spid="163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94"/>
                                        </p:tgtEl>
                                        <p:attrNameLst>
                                          <p:attrName>style.visibility</p:attrName>
                                        </p:attrNameLst>
                                      </p:cBhvr>
                                      <p:to>
                                        <p:strVal val="visible"/>
                                      </p:to>
                                    </p:set>
                                    <p:animEffect transition="in" filter="box(in)">
                                      <p:cBhvr>
                                        <p:cTn id="12" dur="2000"/>
                                        <p:tgtEl>
                                          <p:spTgt spid="1639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box(in)">
                                      <p:cBhvr>
                                        <p:cTn id="17" dur="2000"/>
                                        <p:tgtEl>
                                          <p:spTgt spid="163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box(in)">
                                      <p:cBhvr>
                                        <p:cTn id="22" dur="2000"/>
                                        <p:tgtEl>
                                          <p:spTgt spid="1638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393"/>
                                        </p:tgtEl>
                                        <p:attrNameLst>
                                          <p:attrName>style.visibility</p:attrName>
                                        </p:attrNameLst>
                                      </p:cBhvr>
                                      <p:to>
                                        <p:strVal val="visible"/>
                                      </p:to>
                                    </p:set>
                                    <p:animEffect transition="in" filter="box(in)">
                                      <p:cBhvr>
                                        <p:cTn id="27" dur="2000"/>
                                        <p:tgtEl>
                                          <p:spTgt spid="1639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389"/>
                                        </p:tgtEl>
                                        <p:attrNameLst>
                                          <p:attrName>style.visibility</p:attrName>
                                        </p:attrNameLst>
                                      </p:cBhvr>
                                      <p:to>
                                        <p:strVal val="visible"/>
                                      </p:to>
                                    </p:set>
                                    <p:animEffect transition="in" filter="box(in)">
                                      <p:cBhvr>
                                        <p:cTn id="32" dur="2000"/>
                                        <p:tgtEl>
                                          <p:spTgt spid="1638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391"/>
                                        </p:tgtEl>
                                        <p:attrNameLst>
                                          <p:attrName>style.visibility</p:attrName>
                                        </p:attrNameLst>
                                      </p:cBhvr>
                                      <p:to>
                                        <p:strVal val="visible"/>
                                      </p:to>
                                    </p:set>
                                    <p:animEffect transition="in" filter="box(in)">
                                      <p:cBhvr>
                                        <p:cTn id="37" dur="2000"/>
                                        <p:tgtEl>
                                          <p:spTgt spid="1639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395"/>
                                        </p:tgtEl>
                                        <p:attrNameLst>
                                          <p:attrName>style.visibility</p:attrName>
                                        </p:attrNameLst>
                                      </p:cBhvr>
                                      <p:to>
                                        <p:strVal val="visible"/>
                                      </p:to>
                                    </p:set>
                                    <p:animEffect transition="in" filter="box(in)">
                                      <p:cBhvr>
                                        <p:cTn id="42" dur="2000"/>
                                        <p:tgtEl>
                                          <p:spTgt spid="1639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396"/>
                                        </p:tgtEl>
                                        <p:attrNameLst>
                                          <p:attrName>style.visibility</p:attrName>
                                        </p:attrNameLst>
                                      </p:cBhvr>
                                      <p:to>
                                        <p:strVal val="visible"/>
                                      </p:to>
                                    </p:set>
                                    <p:animEffect transition="in" filter="box(in)">
                                      <p:cBhvr>
                                        <p:cTn id="47" dur="2000"/>
                                        <p:tgtEl>
                                          <p:spTgt spid="1639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6387"/>
                                        </p:tgtEl>
                                        <p:attrNameLst>
                                          <p:attrName>style.visibility</p:attrName>
                                        </p:attrNameLst>
                                      </p:cBhvr>
                                      <p:to>
                                        <p:strVal val="visible"/>
                                      </p:to>
                                    </p:set>
                                    <p:animEffect transition="in" filter="box(in)">
                                      <p:cBhvr>
                                        <p:cTn id="52" dur="2000"/>
                                        <p:tgtEl>
                                          <p:spTgt spid="16387"/>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6386"/>
                                        </p:tgtEl>
                                        <p:attrNameLst>
                                          <p:attrName>style.visibility</p:attrName>
                                        </p:attrNameLst>
                                      </p:cBhvr>
                                      <p:to>
                                        <p:strVal val="visible"/>
                                      </p:to>
                                    </p:set>
                                    <p:animEffect transition="in" filter="box(in)">
                                      <p:cBhvr>
                                        <p:cTn id="57"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p:bldP spid="16389" grpId="0"/>
      <p:bldP spid="16391" grpId="0"/>
      <p:bldP spid="16393" grpId="0"/>
      <p:bldP spid="16395" grpId="0"/>
      <p:bldP spid="163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5105400" y="2743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23555" name="Text Box 3"/>
          <p:cNvSpPr txBox="1">
            <a:spLocks noChangeArrowheads="1"/>
          </p:cNvSpPr>
          <p:nvPr/>
        </p:nvSpPr>
        <p:spPr bwMode="auto">
          <a:xfrm>
            <a:off x="6019800" y="12954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282633" name="Picture 9" descr="DSC026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7" name="Picture 13" descr="1322343987-1-thue-xe-co-kham-pha-%E2%80%98tu-dai-deo%E2%80%99-o-tay-bac-deomapileng"/>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06017" y="0"/>
            <a:ext cx="591378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46" name="Picture 22" descr="du-lich-ha-giang%2012-12-08-2013-0537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3505200"/>
            <a:ext cx="591378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48" name="Picture 24" descr="ANd9GcRGBlbsWkze-JHy0ZObYQYLgUYKzf_a6MKJFS30eRT4hlcdFpDD"/>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095999" y="0"/>
            <a:ext cx="598998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51" name="Text Box 27"/>
          <p:cNvSpPr txBox="1">
            <a:spLocks noChangeArrowheads="1"/>
          </p:cNvSpPr>
          <p:nvPr/>
        </p:nvSpPr>
        <p:spPr bwMode="auto">
          <a:xfrm>
            <a:off x="3273287" y="3276601"/>
            <a:ext cx="469127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Địa hình núi cao, cắt xẻ mạnh.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2637"/>
                                        </p:tgtEl>
                                        <p:attrNameLst>
                                          <p:attrName>style.visibility</p:attrName>
                                        </p:attrNameLst>
                                      </p:cBhvr>
                                      <p:to>
                                        <p:strVal val="visible"/>
                                      </p:to>
                                    </p:set>
                                    <p:animEffect transition="in" filter="box(in)">
                                      <p:cBhvr>
                                        <p:cTn id="7" dur="2000"/>
                                        <p:tgtEl>
                                          <p:spTgt spid="2826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2648"/>
                                        </p:tgtEl>
                                        <p:attrNameLst>
                                          <p:attrName>style.visibility</p:attrName>
                                        </p:attrNameLst>
                                      </p:cBhvr>
                                      <p:to>
                                        <p:strVal val="visible"/>
                                      </p:to>
                                    </p:set>
                                    <p:animEffect transition="in" filter="box(in)">
                                      <p:cBhvr>
                                        <p:cTn id="12" dur="2000"/>
                                        <p:tgtEl>
                                          <p:spTgt spid="2826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2646"/>
                                        </p:tgtEl>
                                        <p:attrNameLst>
                                          <p:attrName>style.visibility</p:attrName>
                                        </p:attrNameLst>
                                      </p:cBhvr>
                                      <p:to>
                                        <p:strVal val="visible"/>
                                      </p:to>
                                    </p:set>
                                    <p:animEffect transition="in" filter="box(in)">
                                      <p:cBhvr>
                                        <p:cTn id="17" dur="2000"/>
                                        <p:tgtEl>
                                          <p:spTgt spid="28264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2633"/>
                                        </p:tgtEl>
                                        <p:attrNameLst>
                                          <p:attrName>style.visibility</p:attrName>
                                        </p:attrNameLst>
                                      </p:cBhvr>
                                      <p:to>
                                        <p:strVal val="visible"/>
                                      </p:to>
                                    </p:set>
                                    <p:animEffect transition="in" filter="box(in)">
                                      <p:cBhvr>
                                        <p:cTn id="22" dur="2000"/>
                                        <p:tgtEl>
                                          <p:spTgt spid="28263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2651"/>
                                        </p:tgtEl>
                                        <p:attrNameLst>
                                          <p:attrName>style.visibility</p:attrName>
                                        </p:attrNameLst>
                                      </p:cBhvr>
                                      <p:to>
                                        <p:strVal val="visible"/>
                                      </p:to>
                                    </p:set>
                                    <p:animEffect transition="in" filter="box(in)">
                                      <p:cBhvr>
                                        <p:cTn id="27" dur="2000"/>
                                        <p:tgtEl>
                                          <p:spTgt spid="282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105400" y="2743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14339" name="Text Box 27"/>
          <p:cNvSpPr txBox="1">
            <a:spLocks noChangeArrowheads="1"/>
          </p:cNvSpPr>
          <p:nvPr/>
        </p:nvSpPr>
        <p:spPr bwMode="auto">
          <a:xfrm>
            <a:off x="6019800" y="12954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166962" name="Picture 50" descr="20611610_images1094803_maicha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6" y="3505200"/>
            <a:ext cx="605624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70" name="Picture 58" descr="1459014286_64ade71bc8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 y="0"/>
            <a:ext cx="605624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72" name="Picture 60" descr="Du lịch đâu tuyệt nhất kỳ nghỉ dài 30-4? -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0"/>
            <a:ext cx="596347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73" name="Picture 61" descr="19931380243083-tay-ba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8765" y="3505199"/>
            <a:ext cx="5963476" cy="327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74" name="Text Box 62"/>
          <p:cNvSpPr txBox="1">
            <a:spLocks noChangeArrowheads="1"/>
          </p:cNvSpPr>
          <p:nvPr/>
        </p:nvSpPr>
        <p:spPr bwMode="auto">
          <a:xfrm>
            <a:off x="3276600" y="3124201"/>
            <a:ext cx="62484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800">
                <a:solidFill>
                  <a:srgbClr val="000066"/>
                </a:solidFill>
                <a:latin typeface="Times New Roman" panose="02020603050405020304" pitchFamily="18" charset="0"/>
              </a:rPr>
              <a:t> </a:t>
            </a:r>
            <a:r>
              <a:rPr lang="en-US" altLang="en-US" sz="2800" b="1">
                <a:solidFill>
                  <a:srgbClr val="FF0000"/>
                </a:solidFill>
                <a:latin typeface="Times New Roman" panose="02020603050405020304" pitchFamily="18" charset="0"/>
              </a:rPr>
              <a:t>Địa hình núi trung bình và núi thấp.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6970"/>
                                        </p:tgtEl>
                                        <p:attrNameLst>
                                          <p:attrName>style.visibility</p:attrName>
                                        </p:attrNameLst>
                                      </p:cBhvr>
                                      <p:to>
                                        <p:strVal val="visible"/>
                                      </p:to>
                                    </p:set>
                                    <p:animEffect transition="in" filter="box(in)">
                                      <p:cBhvr>
                                        <p:cTn id="7" dur="2000"/>
                                        <p:tgtEl>
                                          <p:spTgt spid="1669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6972"/>
                                        </p:tgtEl>
                                        <p:attrNameLst>
                                          <p:attrName>style.visibility</p:attrName>
                                        </p:attrNameLst>
                                      </p:cBhvr>
                                      <p:to>
                                        <p:strVal val="visible"/>
                                      </p:to>
                                    </p:set>
                                    <p:animEffect transition="in" filter="box(in)">
                                      <p:cBhvr>
                                        <p:cTn id="12" dur="2000"/>
                                        <p:tgtEl>
                                          <p:spTgt spid="1669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6962"/>
                                        </p:tgtEl>
                                        <p:attrNameLst>
                                          <p:attrName>style.visibility</p:attrName>
                                        </p:attrNameLst>
                                      </p:cBhvr>
                                      <p:to>
                                        <p:strVal val="visible"/>
                                      </p:to>
                                    </p:set>
                                    <p:animEffect transition="in" filter="box(in)">
                                      <p:cBhvr>
                                        <p:cTn id="17" dur="2000"/>
                                        <p:tgtEl>
                                          <p:spTgt spid="16696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6973"/>
                                        </p:tgtEl>
                                        <p:attrNameLst>
                                          <p:attrName>style.visibility</p:attrName>
                                        </p:attrNameLst>
                                      </p:cBhvr>
                                      <p:to>
                                        <p:strVal val="visible"/>
                                      </p:to>
                                    </p:set>
                                    <p:animEffect transition="in" filter="box(in)">
                                      <p:cBhvr>
                                        <p:cTn id="22" dur="2000"/>
                                        <p:tgtEl>
                                          <p:spTgt spid="16697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6974"/>
                                        </p:tgtEl>
                                        <p:attrNameLst>
                                          <p:attrName>style.visibility</p:attrName>
                                        </p:attrNameLst>
                                      </p:cBhvr>
                                      <p:to>
                                        <p:strVal val="visible"/>
                                      </p:to>
                                    </p:set>
                                    <p:animEffect transition="in" filter="box(in)">
                                      <p:cBhvr>
                                        <p:cTn id="27" dur="2000"/>
                                        <p:tgtEl>
                                          <p:spTgt spid="166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5546725" y="2016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solidFill>
                <a:srgbClr val="000000"/>
              </a:solidFill>
            </a:endParaRPr>
          </a:p>
        </p:txBody>
      </p:sp>
      <p:pic>
        <p:nvPicPr>
          <p:cNvPr id="300042" name="Picture 10" descr="20120915151910_bacthang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
            <a:ext cx="6096000" cy="684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attach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0042"/>
                                        </p:tgtEl>
                                        <p:attrNameLst>
                                          <p:attrName>style.visibility</p:attrName>
                                        </p:attrNameLst>
                                      </p:cBhvr>
                                      <p:to>
                                        <p:strVal val="visible"/>
                                      </p:to>
                                    </p:set>
                                    <p:animEffect transition="in" filter="box(in)">
                                      <p:cBhvr>
                                        <p:cTn id="7" dur="2000"/>
                                        <p:tgtEl>
                                          <p:spTgt spid="3000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20" name="Picture 4" descr="images565423_nuoi_bien_1[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5" name="Picture 9" descr="Xây dựng Khu kinh tế biển Vân Đồn đạt đẳng cấp quốc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6" name="Picture 10" descr="84_44_1332149681_38_lien%20ket%20du%20lich%20Hai%20Phong%20-%20Quang%20Ninh1331919933_340x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31" name="Picture 15" descr="cao-nguyen-da-dongv-van-hagiangsense_13783456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32" name="Text Box 16"/>
          <p:cNvSpPr txBox="1">
            <a:spLocks noChangeArrowheads="1"/>
          </p:cNvSpPr>
          <p:nvPr/>
        </p:nvSpPr>
        <p:spPr bwMode="auto">
          <a:xfrm>
            <a:off x="3810000" y="3124201"/>
            <a:ext cx="50292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None/>
            </a:pPr>
            <a:r>
              <a:rPr lang="en-US" altLang="en-US" sz="2800">
                <a:latin typeface="Times New Roman" panose="02020603050405020304" pitchFamily="18" charset="0"/>
              </a:rPr>
              <a:t> </a:t>
            </a:r>
            <a:r>
              <a:rPr lang="en-US" altLang="en-US" sz="2800">
                <a:solidFill>
                  <a:srgbClr val="FF0000"/>
                </a:solidFill>
                <a:latin typeface="Times New Roman" panose="02020603050405020304" pitchFamily="18" charset="0"/>
              </a:rPr>
              <a:t>Du lịch sinh thái và kinh tế biển.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0831"/>
                                        </p:tgtEl>
                                        <p:attrNameLst>
                                          <p:attrName>style.visibility</p:attrName>
                                        </p:attrNameLst>
                                      </p:cBhvr>
                                      <p:to>
                                        <p:strVal val="visible"/>
                                      </p:to>
                                    </p:set>
                                    <p:animEffect transition="in" filter="box(in)">
                                      <p:cBhvr>
                                        <p:cTn id="7" dur="2000"/>
                                        <p:tgtEl>
                                          <p:spTgt spid="2908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0826"/>
                                        </p:tgtEl>
                                        <p:attrNameLst>
                                          <p:attrName>style.visibility</p:attrName>
                                        </p:attrNameLst>
                                      </p:cBhvr>
                                      <p:to>
                                        <p:strVal val="visible"/>
                                      </p:to>
                                    </p:set>
                                    <p:animEffect transition="in" filter="box(in)">
                                      <p:cBhvr>
                                        <p:cTn id="12" dur="2000"/>
                                        <p:tgtEl>
                                          <p:spTgt spid="2908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0820"/>
                                        </p:tgtEl>
                                        <p:attrNameLst>
                                          <p:attrName>style.visibility</p:attrName>
                                        </p:attrNameLst>
                                      </p:cBhvr>
                                      <p:to>
                                        <p:strVal val="visible"/>
                                      </p:to>
                                    </p:set>
                                    <p:animEffect transition="in" filter="box(in)">
                                      <p:cBhvr>
                                        <p:cTn id="17" dur="2000"/>
                                        <p:tgtEl>
                                          <p:spTgt spid="29082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90825"/>
                                        </p:tgtEl>
                                        <p:attrNameLst>
                                          <p:attrName>style.visibility</p:attrName>
                                        </p:attrNameLst>
                                      </p:cBhvr>
                                      <p:to>
                                        <p:strVal val="visible"/>
                                      </p:to>
                                    </p:set>
                                    <p:animEffect transition="in" filter="box(in)">
                                      <p:cBhvr>
                                        <p:cTn id="22" dur="2000"/>
                                        <p:tgtEl>
                                          <p:spTgt spid="29082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0832"/>
                                        </p:tgtEl>
                                        <p:attrNameLst>
                                          <p:attrName>style.visibility</p:attrName>
                                        </p:attrNameLst>
                                      </p:cBhvr>
                                      <p:to>
                                        <p:strVal val="visible"/>
                                      </p:to>
                                    </p:set>
                                    <p:animEffect transition="in" filter="box(in)">
                                      <p:cBhvr>
                                        <p:cTn id="27" dur="2000"/>
                                        <p:tgtEl>
                                          <p:spTgt spid="290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13" name="Picture 17" descr="290520131433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15" name="Picture 19" descr="200613_KT_Ha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5280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6" name="Text Box 20"/>
          <p:cNvSpPr txBox="1">
            <a:spLocks noChangeArrowheads="1"/>
          </p:cNvSpPr>
          <p:nvPr/>
        </p:nvSpPr>
        <p:spPr bwMode="auto">
          <a:xfrm>
            <a:off x="7543800" y="4038601"/>
            <a:ext cx="19812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GIẢO CỔ LAM</a:t>
            </a:r>
          </a:p>
        </p:txBody>
      </p:sp>
      <p:sp>
        <p:nvSpPr>
          <p:cNvPr id="285717" name="Text Box 21"/>
          <p:cNvSpPr txBox="1">
            <a:spLocks noChangeArrowheads="1"/>
          </p:cNvSpPr>
          <p:nvPr/>
        </p:nvSpPr>
        <p:spPr bwMode="auto">
          <a:xfrm>
            <a:off x="3733800" y="3962401"/>
            <a:ext cx="1066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ATISÔ</a:t>
            </a:r>
          </a:p>
        </p:txBody>
      </p:sp>
      <p:pic>
        <p:nvPicPr>
          <p:cNvPr id="285722" name="Picture 26" descr="tr%E1%BB%93ng%20r%E1%BB%ABng%20qu%E1%BA%BF%20t%E1%BA%A1i%20Ba%20Ch%E1%BA%B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23" name="Text Box 27"/>
          <p:cNvSpPr txBox="1">
            <a:spLocks noChangeArrowheads="1"/>
          </p:cNvSpPr>
          <p:nvPr/>
        </p:nvSpPr>
        <p:spPr bwMode="auto">
          <a:xfrm>
            <a:off x="2971800" y="685801"/>
            <a:ext cx="8382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QUẾ</a:t>
            </a:r>
          </a:p>
        </p:txBody>
      </p:sp>
      <p:pic>
        <p:nvPicPr>
          <p:cNvPr id="285725" name="Picture 29" descr="12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26" name="Text Box 30"/>
          <p:cNvSpPr txBox="1">
            <a:spLocks noChangeArrowheads="1"/>
          </p:cNvSpPr>
          <p:nvPr/>
        </p:nvSpPr>
        <p:spPr bwMode="auto">
          <a:xfrm>
            <a:off x="3352800" y="3124201"/>
            <a:ext cx="53340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Trồng cây công nghiệp, dược liệu.</a:t>
            </a:r>
          </a:p>
        </p:txBody>
      </p:sp>
      <p:sp>
        <p:nvSpPr>
          <p:cNvPr id="285727" name="Text Box 31"/>
          <p:cNvSpPr txBox="1">
            <a:spLocks noChangeArrowheads="1"/>
          </p:cNvSpPr>
          <p:nvPr/>
        </p:nvSpPr>
        <p:spPr bwMode="auto">
          <a:xfrm>
            <a:off x="7848600" y="838201"/>
            <a:ext cx="8382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CHÈ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5722"/>
                                        </p:tgtEl>
                                        <p:attrNameLst>
                                          <p:attrName>style.visibility</p:attrName>
                                        </p:attrNameLst>
                                      </p:cBhvr>
                                      <p:to>
                                        <p:strVal val="visible"/>
                                      </p:to>
                                    </p:set>
                                    <p:animEffect transition="in" filter="box(in)">
                                      <p:cBhvr>
                                        <p:cTn id="7" dur="2000"/>
                                        <p:tgtEl>
                                          <p:spTgt spid="2857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5725"/>
                                        </p:tgtEl>
                                        <p:attrNameLst>
                                          <p:attrName>style.visibility</p:attrName>
                                        </p:attrNameLst>
                                      </p:cBhvr>
                                      <p:to>
                                        <p:strVal val="visible"/>
                                      </p:to>
                                    </p:set>
                                    <p:animEffect transition="in" filter="box(in)">
                                      <p:cBhvr>
                                        <p:cTn id="12" dur="2000"/>
                                        <p:tgtEl>
                                          <p:spTgt spid="2857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5713"/>
                                        </p:tgtEl>
                                        <p:attrNameLst>
                                          <p:attrName>style.visibility</p:attrName>
                                        </p:attrNameLst>
                                      </p:cBhvr>
                                      <p:to>
                                        <p:strVal val="visible"/>
                                      </p:to>
                                    </p:set>
                                    <p:animEffect transition="in" filter="box(in)">
                                      <p:cBhvr>
                                        <p:cTn id="17" dur="2000"/>
                                        <p:tgtEl>
                                          <p:spTgt spid="2857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5715"/>
                                        </p:tgtEl>
                                        <p:attrNameLst>
                                          <p:attrName>style.visibility</p:attrName>
                                        </p:attrNameLst>
                                      </p:cBhvr>
                                      <p:to>
                                        <p:strVal val="visible"/>
                                      </p:to>
                                    </p:set>
                                    <p:animEffect transition="in" filter="box(in)">
                                      <p:cBhvr>
                                        <p:cTn id="22" dur="2000"/>
                                        <p:tgtEl>
                                          <p:spTgt spid="2857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5723"/>
                                        </p:tgtEl>
                                        <p:attrNameLst>
                                          <p:attrName>style.visibility</p:attrName>
                                        </p:attrNameLst>
                                      </p:cBhvr>
                                      <p:to>
                                        <p:strVal val="visible"/>
                                      </p:to>
                                    </p:set>
                                    <p:animEffect transition="in" filter="box(in)">
                                      <p:cBhvr>
                                        <p:cTn id="27" dur="2000"/>
                                        <p:tgtEl>
                                          <p:spTgt spid="2857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5727"/>
                                        </p:tgtEl>
                                        <p:attrNameLst>
                                          <p:attrName>style.visibility</p:attrName>
                                        </p:attrNameLst>
                                      </p:cBhvr>
                                      <p:to>
                                        <p:strVal val="visible"/>
                                      </p:to>
                                    </p:set>
                                    <p:animEffect transition="in" filter="box(in)">
                                      <p:cBhvr>
                                        <p:cTn id="32" dur="2000"/>
                                        <p:tgtEl>
                                          <p:spTgt spid="28572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85717"/>
                                        </p:tgtEl>
                                        <p:attrNameLst>
                                          <p:attrName>style.visibility</p:attrName>
                                        </p:attrNameLst>
                                      </p:cBhvr>
                                      <p:to>
                                        <p:strVal val="visible"/>
                                      </p:to>
                                    </p:set>
                                    <p:animEffect transition="in" filter="box(in)">
                                      <p:cBhvr>
                                        <p:cTn id="37" dur="2000"/>
                                        <p:tgtEl>
                                          <p:spTgt spid="28571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85716">
                                            <p:txEl>
                                              <p:pRg st="0" end="0"/>
                                            </p:txEl>
                                          </p:spTgt>
                                        </p:tgtEl>
                                        <p:attrNameLst>
                                          <p:attrName>style.visibility</p:attrName>
                                        </p:attrNameLst>
                                      </p:cBhvr>
                                      <p:to>
                                        <p:strVal val="visible"/>
                                      </p:to>
                                    </p:set>
                                    <p:animEffect transition="in" filter="box(in)">
                                      <p:cBhvr>
                                        <p:cTn id="42" dur="2000"/>
                                        <p:tgtEl>
                                          <p:spTgt spid="2857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85726">
                                            <p:txEl>
                                              <p:pRg st="0" end="0"/>
                                            </p:txEl>
                                          </p:spTgt>
                                        </p:tgtEl>
                                        <p:attrNameLst>
                                          <p:attrName>style.visibility</p:attrName>
                                        </p:attrNameLst>
                                      </p:cBhvr>
                                      <p:to>
                                        <p:strVal val="visible"/>
                                      </p:to>
                                    </p:set>
                                    <p:animEffect transition="in" filter="box(in)">
                                      <p:cBhvr>
                                        <p:cTn id="47" dur="2000"/>
                                        <p:tgtEl>
                                          <p:spTgt spid="2857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7" grpId="0" animBg="1"/>
      <p:bldP spid="285723" grpId="0" animBg="1"/>
      <p:bldP spid="2857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IMG_2234%20(FILEminimiz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7" name="Picture 5" descr="aa2e7cd1e6134ce599f128930522a0a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2200" y="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91" name="Picture 19" descr="15792279sapavietnamaug29unidentifiedwomenfromthereddaoethnicminoritypeopleworkinginfield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3429000"/>
            <a:ext cx="60197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94" name="Picture 22" descr="Cach_trong_dau_co_ve_l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95" name="Text Box 23"/>
          <p:cNvSpPr txBox="1">
            <a:spLocks noChangeArrowheads="1"/>
          </p:cNvSpPr>
          <p:nvPr/>
        </p:nvSpPr>
        <p:spPr bwMode="auto">
          <a:xfrm>
            <a:off x="3581400" y="3200400"/>
            <a:ext cx="4800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 CÂY LƯƠNG THỰC, RAU, ĐẬU</a:t>
            </a:r>
            <a:endParaRPr lang="en-US" altLang="en-US" sz="2400" b="1">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4674"/>
                                        </p:tgtEl>
                                        <p:attrNameLst>
                                          <p:attrName>style.visibility</p:attrName>
                                        </p:attrNameLst>
                                      </p:cBhvr>
                                      <p:to>
                                        <p:strVal val="visible"/>
                                      </p:to>
                                    </p:set>
                                    <p:animEffect transition="in" filter="box(in)">
                                      <p:cBhvr>
                                        <p:cTn id="7" dur="2000"/>
                                        <p:tgtEl>
                                          <p:spTgt spid="2846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4677"/>
                                        </p:tgtEl>
                                        <p:attrNameLst>
                                          <p:attrName>style.visibility</p:attrName>
                                        </p:attrNameLst>
                                      </p:cBhvr>
                                      <p:to>
                                        <p:strVal val="visible"/>
                                      </p:to>
                                    </p:set>
                                    <p:animEffect transition="in" filter="box(in)">
                                      <p:cBhvr>
                                        <p:cTn id="12" dur="2000"/>
                                        <p:tgtEl>
                                          <p:spTgt spid="2846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4694"/>
                                        </p:tgtEl>
                                        <p:attrNameLst>
                                          <p:attrName>style.visibility</p:attrName>
                                        </p:attrNameLst>
                                      </p:cBhvr>
                                      <p:to>
                                        <p:strVal val="visible"/>
                                      </p:to>
                                    </p:set>
                                    <p:animEffect transition="in" filter="box(in)">
                                      <p:cBhvr>
                                        <p:cTn id="17" dur="2000"/>
                                        <p:tgtEl>
                                          <p:spTgt spid="28469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4691"/>
                                        </p:tgtEl>
                                        <p:attrNameLst>
                                          <p:attrName>style.visibility</p:attrName>
                                        </p:attrNameLst>
                                      </p:cBhvr>
                                      <p:to>
                                        <p:strVal val="visible"/>
                                      </p:to>
                                    </p:set>
                                    <p:animEffect transition="in" filter="box(in)">
                                      <p:cBhvr>
                                        <p:cTn id="22" dur="2000"/>
                                        <p:tgtEl>
                                          <p:spTgt spid="28469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4695"/>
                                        </p:tgtEl>
                                        <p:attrNameLst>
                                          <p:attrName>style.visibility</p:attrName>
                                        </p:attrNameLst>
                                      </p:cBhvr>
                                      <p:to>
                                        <p:strVal val="visible"/>
                                      </p:to>
                                    </p:set>
                                    <p:animEffect transition="in" filter="box(in)">
                                      <p:cBhvr>
                                        <p:cTn id="27" dur="2000"/>
                                        <p:tgtEl>
                                          <p:spTgt spid="28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8" name="Picture 6" descr="C%C3%A2y_%C4%91%C3%A0o_Sa_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9" name="Text Box 7"/>
          <p:cNvSpPr txBox="1">
            <a:spLocks noChangeArrowheads="1"/>
          </p:cNvSpPr>
          <p:nvPr/>
        </p:nvSpPr>
        <p:spPr bwMode="auto">
          <a:xfrm>
            <a:off x="7182679" y="278296"/>
            <a:ext cx="894521"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ĐÀO</a:t>
            </a:r>
          </a:p>
        </p:txBody>
      </p:sp>
      <p:pic>
        <p:nvPicPr>
          <p:cNvPr id="289800" name="Picture 8" descr="2013%5C7%5C18%5C2013_7_18_14_41_56_635097553163811120_images802919_bu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05" name="Text Box 13"/>
          <p:cNvSpPr txBox="1">
            <a:spLocks noChangeArrowheads="1"/>
          </p:cNvSpPr>
          <p:nvPr/>
        </p:nvSpPr>
        <p:spPr bwMode="auto">
          <a:xfrm>
            <a:off x="185531" y="3810000"/>
            <a:ext cx="1152939"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BƯỞI</a:t>
            </a:r>
          </a:p>
        </p:txBody>
      </p:sp>
      <p:pic>
        <p:nvPicPr>
          <p:cNvPr id="289807" name="Picture 15" descr="CHON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10" name="Picture 18" descr="Sotaydulich_Doc_mien_dat_nuoc_Len_Bac_Ha_mua_hai_man_tam_hoa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199" y="3505200"/>
            <a:ext cx="601979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11" name="Text Box 19"/>
          <p:cNvSpPr txBox="1">
            <a:spLocks noChangeArrowheads="1"/>
          </p:cNvSpPr>
          <p:nvPr/>
        </p:nvSpPr>
        <p:spPr bwMode="auto">
          <a:xfrm>
            <a:off x="9515060" y="3581400"/>
            <a:ext cx="980662"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MẬN</a:t>
            </a:r>
          </a:p>
        </p:txBody>
      </p:sp>
      <p:sp>
        <p:nvSpPr>
          <p:cNvPr id="289812" name="Text Box 20"/>
          <p:cNvSpPr txBox="1">
            <a:spLocks noChangeArrowheads="1"/>
          </p:cNvSpPr>
          <p:nvPr/>
        </p:nvSpPr>
        <p:spPr bwMode="auto">
          <a:xfrm>
            <a:off x="3733800" y="3124200"/>
            <a:ext cx="4495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TRỒNG RỪNG, CÂY ĂN QUẢ</a:t>
            </a:r>
          </a:p>
        </p:txBody>
      </p:sp>
      <p:sp>
        <p:nvSpPr>
          <p:cNvPr id="289813" name="Text Box 21"/>
          <p:cNvSpPr txBox="1">
            <a:spLocks noChangeArrowheads="1"/>
          </p:cNvSpPr>
          <p:nvPr/>
        </p:nvSpPr>
        <p:spPr bwMode="auto">
          <a:xfrm>
            <a:off x="3061253" y="278296"/>
            <a:ext cx="1179443"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9807"/>
                                        </p:tgtEl>
                                        <p:attrNameLst>
                                          <p:attrName>style.visibility</p:attrName>
                                        </p:attrNameLst>
                                      </p:cBhvr>
                                      <p:to>
                                        <p:strVal val="visible"/>
                                      </p:to>
                                    </p:set>
                                    <p:animEffect transition="in" filter="box(in)">
                                      <p:cBhvr>
                                        <p:cTn id="7" dur="2000"/>
                                        <p:tgtEl>
                                          <p:spTgt spid="28980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9798"/>
                                        </p:tgtEl>
                                        <p:attrNameLst>
                                          <p:attrName>style.visibility</p:attrName>
                                        </p:attrNameLst>
                                      </p:cBhvr>
                                      <p:to>
                                        <p:strVal val="visible"/>
                                      </p:to>
                                    </p:set>
                                    <p:animEffect transition="in" filter="box(in)">
                                      <p:cBhvr>
                                        <p:cTn id="12" dur="2000"/>
                                        <p:tgtEl>
                                          <p:spTgt spid="28979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box(in)">
                                      <p:cBhvr>
                                        <p:cTn id="17" dur="2000"/>
                                        <p:tgtEl>
                                          <p:spTgt spid="2898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9810"/>
                                        </p:tgtEl>
                                        <p:attrNameLst>
                                          <p:attrName>style.visibility</p:attrName>
                                        </p:attrNameLst>
                                      </p:cBhvr>
                                      <p:to>
                                        <p:strVal val="visible"/>
                                      </p:to>
                                    </p:set>
                                    <p:animEffect transition="in" filter="box(in)">
                                      <p:cBhvr>
                                        <p:cTn id="22" dur="2000"/>
                                        <p:tgtEl>
                                          <p:spTgt spid="2898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9813"/>
                                        </p:tgtEl>
                                        <p:attrNameLst>
                                          <p:attrName>style.visibility</p:attrName>
                                        </p:attrNameLst>
                                      </p:cBhvr>
                                      <p:to>
                                        <p:strVal val="visible"/>
                                      </p:to>
                                    </p:set>
                                    <p:animEffect transition="in" filter="box(in)">
                                      <p:cBhvr>
                                        <p:cTn id="27" dur="2000"/>
                                        <p:tgtEl>
                                          <p:spTgt spid="2898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9799"/>
                                        </p:tgtEl>
                                        <p:attrNameLst>
                                          <p:attrName>style.visibility</p:attrName>
                                        </p:attrNameLst>
                                      </p:cBhvr>
                                      <p:to>
                                        <p:strVal val="visible"/>
                                      </p:to>
                                    </p:set>
                                    <p:animEffect transition="in" filter="box(in)">
                                      <p:cBhvr>
                                        <p:cTn id="32" dur="2000"/>
                                        <p:tgtEl>
                                          <p:spTgt spid="28979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89805"/>
                                        </p:tgtEl>
                                        <p:attrNameLst>
                                          <p:attrName>style.visibility</p:attrName>
                                        </p:attrNameLst>
                                      </p:cBhvr>
                                      <p:to>
                                        <p:strVal val="visible"/>
                                      </p:to>
                                    </p:set>
                                    <p:animEffect transition="in" filter="box(in)">
                                      <p:cBhvr>
                                        <p:cTn id="37" dur="2000"/>
                                        <p:tgtEl>
                                          <p:spTgt spid="28980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89811"/>
                                        </p:tgtEl>
                                        <p:attrNameLst>
                                          <p:attrName>style.visibility</p:attrName>
                                        </p:attrNameLst>
                                      </p:cBhvr>
                                      <p:to>
                                        <p:strVal val="visible"/>
                                      </p:to>
                                    </p:set>
                                    <p:animEffect transition="in" filter="box(in)">
                                      <p:cBhvr>
                                        <p:cTn id="42" dur="2000"/>
                                        <p:tgtEl>
                                          <p:spTgt spid="28981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89812"/>
                                        </p:tgtEl>
                                        <p:attrNameLst>
                                          <p:attrName>style.visibility</p:attrName>
                                        </p:attrNameLst>
                                      </p:cBhvr>
                                      <p:to>
                                        <p:strVal val="visible"/>
                                      </p:to>
                                    </p:set>
                                    <p:animEffect transition="in" filter="box(in)">
                                      <p:cBhvr>
                                        <p:cTn id="47" dur="2000"/>
                                        <p:tgtEl>
                                          <p:spTgt spid="28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9" grpId="0" animBg="1"/>
      <p:bldP spid="289805" grpId="0" animBg="1"/>
      <p:bldP spid="289811" grpId="0" animBg="1"/>
      <p:bldP spid="289812" grpId="0" animBg="1"/>
      <p:bldP spid="2898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802" name="Picture 10" descr="images1348245_bosua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381000"/>
            <a:ext cx="26670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11" descr="Tuyet r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810000"/>
            <a:ext cx="2743200" cy="2524539"/>
          </a:xfrm>
          <a:prstGeom prst="rect">
            <a:avLst/>
          </a:prstGeom>
          <a:noFill/>
          <a:ln w="57150" cmpd="thinThick">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61805" name="Picture 13" descr="So lieu chau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3810000"/>
            <a:ext cx="30559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2" name="Picture 30" descr="mo_than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551" y="533400"/>
            <a:ext cx="310570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6" name="Picture 34" descr="cabb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3" y="3797260"/>
            <a:ext cx="3003551" cy="251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1" name="Picture 25" descr="HoanDia90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2290" y="3797260"/>
            <a:ext cx="2798762" cy="2513053"/>
          </a:xfrm>
          <a:prstGeom prst="rect">
            <a:avLst/>
          </a:prstGeom>
          <a:noFill/>
          <a:ln w="57150" cmpd="thinThick">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61829" name="Line 37"/>
          <p:cNvSpPr>
            <a:spLocks noChangeShapeType="1"/>
          </p:cNvSpPr>
          <p:nvPr/>
        </p:nvSpPr>
        <p:spPr bwMode="auto">
          <a:xfrm>
            <a:off x="6096000" y="457200"/>
            <a:ext cx="0" cy="6019800"/>
          </a:xfrm>
          <a:prstGeom prst="line">
            <a:avLst/>
          </a:prstGeom>
          <a:noFill/>
          <a:ln w="57150" cmpd="thinThick">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bIns="137160" anchor="ctr"/>
          <a:lstStyle/>
          <a:p>
            <a:endParaRPr lang="en-US"/>
          </a:p>
        </p:txBody>
      </p:sp>
      <p:sp>
        <p:nvSpPr>
          <p:cNvPr id="161830" name="AutoShape 38"/>
          <p:cNvSpPr>
            <a:spLocks noChangeArrowheads="1"/>
          </p:cNvSpPr>
          <p:nvPr/>
        </p:nvSpPr>
        <p:spPr bwMode="auto">
          <a:xfrm>
            <a:off x="2247901" y="0"/>
            <a:ext cx="1911347" cy="553998"/>
          </a:xfrm>
          <a:prstGeom prst="downArrowCallout">
            <a:avLst>
              <a:gd name="adj1" fmla="val 100000"/>
              <a:gd name="adj2" fmla="val 100000"/>
              <a:gd name="adj3" fmla="val 16667"/>
              <a:gd name="adj4" fmla="val 66667"/>
            </a:avLst>
          </a:prstGeom>
          <a:solidFill>
            <a:schemeClr val="bg1"/>
          </a:solidFill>
          <a:ln w="9525" algn="ctr">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13716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latin typeface="Times New Roman" panose="02020603050405020304" pitchFamily="18" charset="0"/>
              </a:rPr>
              <a:t>TÂY BẮC</a:t>
            </a:r>
          </a:p>
        </p:txBody>
      </p:sp>
      <p:sp>
        <p:nvSpPr>
          <p:cNvPr id="161833" name="AutoShape 41"/>
          <p:cNvSpPr>
            <a:spLocks noChangeArrowheads="1"/>
          </p:cNvSpPr>
          <p:nvPr/>
        </p:nvSpPr>
        <p:spPr bwMode="auto">
          <a:xfrm>
            <a:off x="8032754" y="0"/>
            <a:ext cx="2065402" cy="533400"/>
          </a:xfrm>
          <a:prstGeom prst="downArrowCallout">
            <a:avLst>
              <a:gd name="adj1" fmla="val 100000"/>
              <a:gd name="adj2" fmla="val 100000"/>
              <a:gd name="adj3" fmla="val 16667"/>
              <a:gd name="adj4" fmla="val 66667"/>
            </a:avLst>
          </a:prstGeom>
          <a:solidFill>
            <a:schemeClr val="bg1"/>
          </a:solidFill>
          <a:ln w="9525" algn="ctr">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137160"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latin typeface="Times New Roman" panose="02020603050405020304" pitchFamily="18" charset="0"/>
              </a:rPr>
              <a:t>ĐÔNG  BẮC</a:t>
            </a:r>
          </a:p>
        </p:txBody>
      </p:sp>
      <p:pic>
        <p:nvPicPr>
          <p:cNvPr id="161834" name="Picture 42" descr="FileRead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749" y="533399"/>
            <a:ext cx="2903537" cy="272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35" name="Text Box 43"/>
          <p:cNvSpPr txBox="1">
            <a:spLocks noChangeArrowheads="1"/>
          </p:cNvSpPr>
          <p:nvPr/>
        </p:nvSpPr>
        <p:spPr bwMode="auto">
          <a:xfrm>
            <a:off x="1331913" y="3243263"/>
            <a:ext cx="2055812"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Thủy điện</a:t>
            </a:r>
          </a:p>
        </p:txBody>
      </p:sp>
      <p:sp>
        <p:nvSpPr>
          <p:cNvPr id="161836" name="Text Box 44"/>
          <p:cNvSpPr txBox="1">
            <a:spLocks noChangeArrowheads="1"/>
          </p:cNvSpPr>
          <p:nvPr/>
        </p:nvSpPr>
        <p:spPr bwMode="auto">
          <a:xfrm>
            <a:off x="3810000" y="3276600"/>
            <a:ext cx="2057400"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Chăn nuôi</a:t>
            </a:r>
          </a:p>
        </p:txBody>
      </p:sp>
      <p:sp>
        <p:nvSpPr>
          <p:cNvPr id="161837" name="Text Box 45"/>
          <p:cNvSpPr txBox="1">
            <a:spLocks noChangeArrowheads="1"/>
          </p:cNvSpPr>
          <p:nvPr/>
        </p:nvSpPr>
        <p:spPr bwMode="auto">
          <a:xfrm>
            <a:off x="6172200" y="3276600"/>
            <a:ext cx="2287588"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 Khai thác than</a:t>
            </a:r>
          </a:p>
        </p:txBody>
      </p:sp>
      <p:sp>
        <p:nvSpPr>
          <p:cNvPr id="161838" name="Text Box 46"/>
          <p:cNvSpPr txBox="1">
            <a:spLocks noChangeArrowheads="1"/>
          </p:cNvSpPr>
          <p:nvPr/>
        </p:nvSpPr>
        <p:spPr bwMode="auto">
          <a:xfrm>
            <a:off x="10098156" y="3276600"/>
            <a:ext cx="1692206"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 Du lịch</a:t>
            </a:r>
          </a:p>
        </p:txBody>
      </p:sp>
      <p:sp>
        <p:nvSpPr>
          <p:cNvPr id="161839" name="Text Box 47"/>
          <p:cNvSpPr txBox="1">
            <a:spLocks noChangeArrowheads="1"/>
          </p:cNvSpPr>
          <p:nvPr/>
        </p:nvSpPr>
        <p:spPr bwMode="auto">
          <a:xfrm>
            <a:off x="9700591" y="6324600"/>
            <a:ext cx="2246932"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 Thủy sản</a:t>
            </a:r>
          </a:p>
        </p:txBody>
      </p:sp>
      <p:sp>
        <p:nvSpPr>
          <p:cNvPr id="161840" name="Text Box 48"/>
          <p:cNvSpPr txBox="1">
            <a:spLocks noChangeArrowheads="1"/>
          </p:cNvSpPr>
          <p:nvPr/>
        </p:nvSpPr>
        <p:spPr bwMode="auto">
          <a:xfrm>
            <a:off x="6553199" y="6310313"/>
            <a:ext cx="2299251"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Rau quả ôn đới</a:t>
            </a:r>
          </a:p>
        </p:txBody>
      </p:sp>
      <p:sp>
        <p:nvSpPr>
          <p:cNvPr id="161841" name="Text Box 49"/>
          <p:cNvSpPr txBox="1">
            <a:spLocks noChangeArrowheads="1"/>
          </p:cNvSpPr>
          <p:nvPr/>
        </p:nvSpPr>
        <p:spPr bwMode="auto">
          <a:xfrm>
            <a:off x="4038601" y="6310313"/>
            <a:ext cx="1308652"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Du lịch</a:t>
            </a:r>
          </a:p>
        </p:txBody>
      </p:sp>
      <p:sp>
        <p:nvSpPr>
          <p:cNvPr id="161843" name="Text Box 51"/>
          <p:cNvSpPr txBox="1">
            <a:spLocks noChangeArrowheads="1"/>
          </p:cNvSpPr>
          <p:nvPr/>
        </p:nvSpPr>
        <p:spPr bwMode="auto">
          <a:xfrm>
            <a:off x="1143000" y="6310313"/>
            <a:ext cx="1308652" cy="553998"/>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13716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latin typeface="Times New Roman" panose="02020603050405020304" pitchFamily="18" charset="0"/>
              </a:rPr>
              <a:t> Rừng</a:t>
            </a:r>
          </a:p>
        </p:txBody>
      </p:sp>
      <p:pic>
        <p:nvPicPr>
          <p:cNvPr id="161850" name="Picture 58" descr="Pictur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13" y="381000"/>
            <a:ext cx="305593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1850"/>
                                        </p:tgtEl>
                                        <p:attrNameLst>
                                          <p:attrName>style.visibility</p:attrName>
                                        </p:attrNameLst>
                                      </p:cBhvr>
                                      <p:to>
                                        <p:strVal val="visible"/>
                                      </p:to>
                                    </p:set>
                                    <p:animEffect transition="in" filter="box(in)">
                                      <p:cBhvr>
                                        <p:cTn id="7" dur="2000"/>
                                        <p:tgtEl>
                                          <p:spTgt spid="1618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1802"/>
                                        </p:tgtEl>
                                        <p:attrNameLst>
                                          <p:attrName>style.visibility</p:attrName>
                                        </p:attrNameLst>
                                      </p:cBhvr>
                                      <p:to>
                                        <p:strVal val="visible"/>
                                      </p:to>
                                    </p:set>
                                    <p:animEffect transition="in" filter="box(in)">
                                      <p:cBhvr>
                                        <p:cTn id="12" dur="2000"/>
                                        <p:tgtEl>
                                          <p:spTgt spid="1618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1805"/>
                                        </p:tgtEl>
                                        <p:attrNameLst>
                                          <p:attrName>style.visibility</p:attrName>
                                        </p:attrNameLst>
                                      </p:cBhvr>
                                      <p:to>
                                        <p:strVal val="visible"/>
                                      </p:to>
                                    </p:set>
                                    <p:animEffect transition="in" filter="box(in)">
                                      <p:cBhvr>
                                        <p:cTn id="17" dur="2000"/>
                                        <p:tgtEl>
                                          <p:spTgt spid="16180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1803"/>
                                        </p:tgtEl>
                                        <p:attrNameLst>
                                          <p:attrName>style.visibility</p:attrName>
                                        </p:attrNameLst>
                                      </p:cBhvr>
                                      <p:to>
                                        <p:strVal val="visible"/>
                                      </p:to>
                                    </p:set>
                                    <p:animEffect transition="in" filter="box(in)">
                                      <p:cBhvr>
                                        <p:cTn id="22" dur="2000"/>
                                        <p:tgtEl>
                                          <p:spTgt spid="16180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1822"/>
                                        </p:tgtEl>
                                        <p:attrNameLst>
                                          <p:attrName>style.visibility</p:attrName>
                                        </p:attrNameLst>
                                      </p:cBhvr>
                                      <p:to>
                                        <p:strVal val="visible"/>
                                      </p:to>
                                    </p:set>
                                    <p:animEffect transition="in" filter="box(in)">
                                      <p:cBhvr>
                                        <p:cTn id="27" dur="2000"/>
                                        <p:tgtEl>
                                          <p:spTgt spid="16182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61834"/>
                                        </p:tgtEl>
                                        <p:attrNameLst>
                                          <p:attrName>style.visibility</p:attrName>
                                        </p:attrNameLst>
                                      </p:cBhvr>
                                      <p:to>
                                        <p:strVal val="visible"/>
                                      </p:to>
                                    </p:set>
                                    <p:animEffect transition="in" filter="box(in)">
                                      <p:cBhvr>
                                        <p:cTn id="32" dur="2000"/>
                                        <p:tgtEl>
                                          <p:spTgt spid="16183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61826"/>
                                        </p:tgtEl>
                                        <p:attrNameLst>
                                          <p:attrName>style.visibility</p:attrName>
                                        </p:attrNameLst>
                                      </p:cBhvr>
                                      <p:to>
                                        <p:strVal val="visible"/>
                                      </p:to>
                                    </p:set>
                                    <p:animEffect transition="in" filter="box(in)">
                                      <p:cBhvr>
                                        <p:cTn id="37" dur="2000"/>
                                        <p:tgtEl>
                                          <p:spTgt spid="16182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1401"/>
                                        </p:tgtEl>
                                        <p:attrNameLst>
                                          <p:attrName>style.visibility</p:attrName>
                                        </p:attrNameLst>
                                      </p:cBhvr>
                                      <p:to>
                                        <p:strVal val="visible"/>
                                      </p:to>
                                    </p:set>
                                    <p:animEffect transition="in" filter="box(in)">
                                      <p:cBhvr>
                                        <p:cTn id="42" dur="2000"/>
                                        <p:tgtEl>
                                          <p:spTgt spid="10140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1836"/>
                                        </p:tgtEl>
                                        <p:attrNameLst>
                                          <p:attrName>style.visibility</p:attrName>
                                        </p:attrNameLst>
                                      </p:cBhvr>
                                      <p:to>
                                        <p:strVal val="visible"/>
                                      </p:to>
                                    </p:set>
                                    <p:animEffect transition="in" filter="box(in)">
                                      <p:cBhvr>
                                        <p:cTn id="47" dur="2000"/>
                                        <p:tgtEl>
                                          <p:spTgt spid="16183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61843"/>
                                        </p:tgtEl>
                                        <p:attrNameLst>
                                          <p:attrName>style.visibility</p:attrName>
                                        </p:attrNameLst>
                                      </p:cBhvr>
                                      <p:to>
                                        <p:strVal val="visible"/>
                                      </p:to>
                                    </p:set>
                                    <p:animEffect transition="in" filter="box(in)">
                                      <p:cBhvr>
                                        <p:cTn id="52" dur="2000"/>
                                        <p:tgtEl>
                                          <p:spTgt spid="161843"/>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61841"/>
                                        </p:tgtEl>
                                        <p:attrNameLst>
                                          <p:attrName>style.visibility</p:attrName>
                                        </p:attrNameLst>
                                      </p:cBhvr>
                                      <p:to>
                                        <p:strVal val="visible"/>
                                      </p:to>
                                    </p:set>
                                    <p:animEffect transition="in" filter="box(in)">
                                      <p:cBhvr>
                                        <p:cTn id="57" dur="2000"/>
                                        <p:tgtEl>
                                          <p:spTgt spid="161841"/>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61837"/>
                                        </p:tgtEl>
                                        <p:attrNameLst>
                                          <p:attrName>style.visibility</p:attrName>
                                        </p:attrNameLst>
                                      </p:cBhvr>
                                      <p:to>
                                        <p:strVal val="visible"/>
                                      </p:to>
                                    </p:set>
                                    <p:animEffect transition="in" filter="box(in)">
                                      <p:cBhvr>
                                        <p:cTn id="62" dur="2000"/>
                                        <p:tgtEl>
                                          <p:spTgt spid="16183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1838"/>
                                        </p:tgtEl>
                                        <p:attrNameLst>
                                          <p:attrName>style.visibility</p:attrName>
                                        </p:attrNameLst>
                                      </p:cBhvr>
                                      <p:to>
                                        <p:strVal val="visible"/>
                                      </p:to>
                                    </p:set>
                                    <p:animEffect transition="in" filter="box(in)">
                                      <p:cBhvr>
                                        <p:cTn id="67" dur="2000"/>
                                        <p:tgtEl>
                                          <p:spTgt spid="161838"/>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61840"/>
                                        </p:tgtEl>
                                        <p:attrNameLst>
                                          <p:attrName>style.visibility</p:attrName>
                                        </p:attrNameLst>
                                      </p:cBhvr>
                                      <p:to>
                                        <p:strVal val="visible"/>
                                      </p:to>
                                    </p:set>
                                    <p:animEffect transition="in" filter="box(in)">
                                      <p:cBhvr>
                                        <p:cTn id="72" dur="2000"/>
                                        <p:tgtEl>
                                          <p:spTgt spid="16184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61839">
                                            <p:txEl>
                                              <p:pRg st="0" end="0"/>
                                            </p:txEl>
                                          </p:spTgt>
                                        </p:tgtEl>
                                        <p:attrNameLst>
                                          <p:attrName>style.visibility</p:attrName>
                                        </p:attrNameLst>
                                      </p:cBhvr>
                                      <p:to>
                                        <p:strVal val="visible"/>
                                      </p:to>
                                    </p:set>
                                    <p:animEffect transition="in" filter="box(in)">
                                      <p:cBhvr>
                                        <p:cTn id="77" dur="2000"/>
                                        <p:tgtEl>
                                          <p:spTgt spid="161839">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61830"/>
                                        </p:tgtEl>
                                        <p:attrNameLst>
                                          <p:attrName>style.visibility</p:attrName>
                                        </p:attrNameLst>
                                      </p:cBhvr>
                                      <p:to>
                                        <p:strVal val="visible"/>
                                      </p:to>
                                    </p:set>
                                    <p:animEffect transition="in" filter="box(in)">
                                      <p:cBhvr>
                                        <p:cTn id="82" dur="2000"/>
                                        <p:tgtEl>
                                          <p:spTgt spid="161830"/>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61833"/>
                                        </p:tgtEl>
                                        <p:attrNameLst>
                                          <p:attrName>style.visibility</p:attrName>
                                        </p:attrNameLst>
                                      </p:cBhvr>
                                      <p:to>
                                        <p:strVal val="visible"/>
                                      </p:to>
                                    </p:set>
                                    <p:animEffect transition="in" filter="box(in)">
                                      <p:cBhvr>
                                        <p:cTn id="87" dur="2000"/>
                                        <p:tgtEl>
                                          <p:spTgt spid="161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30" grpId="0" animBg="1"/>
      <p:bldP spid="161833" grpId="0" animBg="1"/>
      <p:bldP spid="161836" grpId="0"/>
      <p:bldP spid="161837" grpId="0"/>
      <p:bldP spid="161838" grpId="0"/>
      <p:bldP spid="161840" grpId="0"/>
      <p:bldP spid="161841" grpId="0"/>
      <p:bldP spid="1618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descr="sap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91548" y="530087"/>
            <a:ext cx="11569149" cy="14709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a:solidFill>
                  <a:srgbClr val="FFFF00"/>
                </a:solidFill>
                <a:latin typeface="Times New Roman" panose="02020603050405020304" pitchFamily="18" charset="0"/>
                <a:cs typeface="Times New Roman" panose="02020603050405020304" pitchFamily="18" charset="0"/>
              </a:rPr>
              <a:t>I. VỊ TRÍ ĐỊA LÍ VÀ GIỚI HẠN LÃNH THỔ</a:t>
            </a:r>
          </a:p>
        </p:txBody>
      </p:sp>
      <p:sp>
        <p:nvSpPr>
          <p:cNvPr id="4" name="Rectangle 3"/>
          <p:cNvSpPr/>
          <p:nvPr/>
        </p:nvSpPr>
        <p:spPr>
          <a:xfrm>
            <a:off x="198783" y="2531165"/>
            <a:ext cx="11661914" cy="197457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3200" b="1">
                <a:solidFill>
                  <a:srgbClr val="FFFF00"/>
                </a:solidFill>
                <a:latin typeface="Times New Roman" panose="02020603050405020304" pitchFamily="18" charset="0"/>
                <a:cs typeface="Times New Roman" panose="02020603050405020304" pitchFamily="18" charset="0"/>
              </a:rPr>
              <a:t>II. ĐIỀU KIỆN TỰ NHIÊN VÀ TÀI NGUYÊN THIÊN NHIÊN</a:t>
            </a:r>
          </a:p>
        </p:txBody>
      </p:sp>
      <p:sp>
        <p:nvSpPr>
          <p:cNvPr id="5" name="Rectangle 4"/>
          <p:cNvSpPr/>
          <p:nvPr/>
        </p:nvSpPr>
        <p:spPr>
          <a:xfrm>
            <a:off x="198783" y="5168348"/>
            <a:ext cx="11555896" cy="14709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3200" b="1">
                <a:solidFill>
                  <a:srgbClr val="FFFF00"/>
                </a:solidFill>
                <a:latin typeface="Times New Roman" panose="02020603050405020304" pitchFamily="18" charset="0"/>
                <a:cs typeface="Times New Roman" panose="02020603050405020304" pitchFamily="18" charset="0"/>
              </a:rPr>
              <a:t>III. ĐẶC ĐIỂM DÂN CƯ, XÃ HỘI </a:t>
            </a:r>
            <a:r>
              <a:rPr lang="en-US" sz="3200" b="1">
                <a:solidFill>
                  <a:srgbClr val="FF0000"/>
                </a:solidFill>
                <a:latin typeface="Times New Roman" panose="02020603050405020304" pitchFamily="18" charset="0"/>
                <a:cs typeface="Times New Roman" panose="02020603050405020304" pitchFamily="18" charset="0"/>
              </a:rPr>
              <a:t>( Học sinh tự học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box(in)">
                                      <p:cBhvr>
                                        <p:cTn id="7" dur="2000"/>
                                        <p:tgtEl>
                                          <p:spTgt spid="2017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5022850" y="2743200"/>
            <a:ext cx="115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latin typeface="VNI-Times" pitchFamily="2" charset="0"/>
            </a:endParaRPr>
          </a:p>
        </p:txBody>
      </p:sp>
      <p:sp>
        <p:nvSpPr>
          <p:cNvPr id="20483" name="Text Box 3"/>
          <p:cNvSpPr txBox="1">
            <a:spLocks noChangeArrowheads="1"/>
          </p:cNvSpPr>
          <p:nvPr/>
        </p:nvSpPr>
        <p:spPr bwMode="auto">
          <a:xfrm>
            <a:off x="6013450" y="1295400"/>
            <a:ext cx="3797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latin typeface="VNI-Times" pitchFamily="2" charset="0"/>
            </a:endParaRPr>
          </a:p>
        </p:txBody>
      </p:sp>
      <p:pic>
        <p:nvPicPr>
          <p:cNvPr id="185348" name="Picture 4" descr="Xi-nghiep-khai-thac-2-IMG_01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550" y="3505200"/>
            <a:ext cx="6013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5" descr="thiecdq8"/>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521076"/>
            <a:ext cx="6096000" cy="333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descr="Canh lao dong cuc nhoc duoi ham 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anh%2Bqua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550" y="0"/>
            <a:ext cx="5930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2" name="Text Box 8"/>
          <p:cNvSpPr txBox="1">
            <a:spLocks noChangeArrowheads="1"/>
          </p:cNvSpPr>
          <p:nvPr/>
        </p:nvSpPr>
        <p:spPr bwMode="auto">
          <a:xfrm>
            <a:off x="4032250" y="3352800"/>
            <a:ext cx="44577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KHAI THÁC KHOÁNG SẢN</a:t>
            </a:r>
          </a:p>
        </p:txBody>
      </p:sp>
      <p:sp>
        <p:nvSpPr>
          <p:cNvPr id="185353" name="Text Box 9"/>
          <p:cNvSpPr txBox="1">
            <a:spLocks noChangeArrowheads="1"/>
          </p:cNvSpPr>
          <p:nvPr/>
        </p:nvSpPr>
        <p:spPr bwMode="auto">
          <a:xfrm>
            <a:off x="2516188" y="3048001"/>
            <a:ext cx="10731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THAN</a:t>
            </a:r>
          </a:p>
        </p:txBody>
      </p:sp>
      <p:sp>
        <p:nvSpPr>
          <p:cNvPr id="185354" name="Text Box 10"/>
          <p:cNvSpPr txBox="1">
            <a:spLocks noChangeArrowheads="1"/>
          </p:cNvSpPr>
          <p:nvPr/>
        </p:nvSpPr>
        <p:spPr bwMode="auto">
          <a:xfrm>
            <a:off x="8839200" y="3124201"/>
            <a:ext cx="9080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 SẮT</a:t>
            </a:r>
          </a:p>
        </p:txBody>
      </p:sp>
      <p:sp>
        <p:nvSpPr>
          <p:cNvPr id="185355" name="Text Box 11"/>
          <p:cNvSpPr txBox="1">
            <a:spLocks noChangeArrowheads="1"/>
          </p:cNvSpPr>
          <p:nvPr/>
        </p:nvSpPr>
        <p:spPr bwMode="auto">
          <a:xfrm>
            <a:off x="8229600" y="6461126"/>
            <a:ext cx="14033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 APATÍT</a:t>
            </a:r>
          </a:p>
        </p:txBody>
      </p:sp>
      <p:sp>
        <p:nvSpPr>
          <p:cNvPr id="185356" name="Text Box 12"/>
          <p:cNvSpPr txBox="1">
            <a:spLocks noChangeArrowheads="1"/>
          </p:cNvSpPr>
          <p:nvPr/>
        </p:nvSpPr>
        <p:spPr bwMode="auto">
          <a:xfrm>
            <a:off x="2667000" y="6461126"/>
            <a:ext cx="12382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FF3300"/>
                </a:solidFill>
                <a:latin typeface="Times New Roman" panose="02020603050405020304" pitchFamily="18" charset="0"/>
              </a:rPr>
              <a:t> ĐỒNG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5350"/>
                                        </p:tgtEl>
                                        <p:attrNameLst>
                                          <p:attrName>style.visibility</p:attrName>
                                        </p:attrNameLst>
                                      </p:cBhvr>
                                      <p:to>
                                        <p:strVal val="visible"/>
                                      </p:to>
                                    </p:set>
                                    <p:animEffect transition="in" filter="box(in)">
                                      <p:cBhvr>
                                        <p:cTn id="7" dur="2000"/>
                                        <p:tgtEl>
                                          <p:spTgt spid="1853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5351"/>
                                        </p:tgtEl>
                                        <p:attrNameLst>
                                          <p:attrName>style.visibility</p:attrName>
                                        </p:attrNameLst>
                                      </p:cBhvr>
                                      <p:to>
                                        <p:strVal val="visible"/>
                                      </p:to>
                                    </p:set>
                                    <p:animEffect transition="in" filter="box(in)">
                                      <p:cBhvr>
                                        <p:cTn id="12" dur="2000"/>
                                        <p:tgtEl>
                                          <p:spTgt spid="18535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5349"/>
                                        </p:tgtEl>
                                        <p:attrNameLst>
                                          <p:attrName>style.visibility</p:attrName>
                                        </p:attrNameLst>
                                      </p:cBhvr>
                                      <p:to>
                                        <p:strVal val="visible"/>
                                      </p:to>
                                    </p:set>
                                    <p:animEffect transition="in" filter="box(in)">
                                      <p:cBhvr>
                                        <p:cTn id="17" dur="2000"/>
                                        <p:tgtEl>
                                          <p:spTgt spid="18534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85348"/>
                                        </p:tgtEl>
                                        <p:attrNameLst>
                                          <p:attrName>style.visibility</p:attrName>
                                        </p:attrNameLst>
                                      </p:cBhvr>
                                      <p:to>
                                        <p:strVal val="visible"/>
                                      </p:to>
                                    </p:set>
                                    <p:animEffect transition="in" filter="box(in)">
                                      <p:cBhvr>
                                        <p:cTn id="22" dur="2000"/>
                                        <p:tgtEl>
                                          <p:spTgt spid="18534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5353"/>
                                        </p:tgtEl>
                                        <p:attrNameLst>
                                          <p:attrName>style.visibility</p:attrName>
                                        </p:attrNameLst>
                                      </p:cBhvr>
                                      <p:to>
                                        <p:strVal val="visible"/>
                                      </p:to>
                                    </p:set>
                                    <p:animEffect transition="in" filter="box(in)">
                                      <p:cBhvr>
                                        <p:cTn id="27" dur="2000"/>
                                        <p:tgtEl>
                                          <p:spTgt spid="18535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85354"/>
                                        </p:tgtEl>
                                        <p:attrNameLst>
                                          <p:attrName>style.visibility</p:attrName>
                                        </p:attrNameLst>
                                      </p:cBhvr>
                                      <p:to>
                                        <p:strVal val="visible"/>
                                      </p:to>
                                    </p:set>
                                    <p:animEffect transition="in" filter="box(in)">
                                      <p:cBhvr>
                                        <p:cTn id="32" dur="2000"/>
                                        <p:tgtEl>
                                          <p:spTgt spid="18535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5356"/>
                                        </p:tgtEl>
                                        <p:attrNameLst>
                                          <p:attrName>style.visibility</p:attrName>
                                        </p:attrNameLst>
                                      </p:cBhvr>
                                      <p:to>
                                        <p:strVal val="visible"/>
                                      </p:to>
                                    </p:set>
                                    <p:animEffect transition="in" filter="box(in)">
                                      <p:cBhvr>
                                        <p:cTn id="37" dur="2000"/>
                                        <p:tgtEl>
                                          <p:spTgt spid="18535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85355"/>
                                        </p:tgtEl>
                                        <p:attrNameLst>
                                          <p:attrName>style.visibility</p:attrName>
                                        </p:attrNameLst>
                                      </p:cBhvr>
                                      <p:to>
                                        <p:strVal val="visible"/>
                                      </p:to>
                                    </p:set>
                                    <p:animEffect transition="in" filter="box(in)">
                                      <p:cBhvr>
                                        <p:cTn id="42" dur="2000"/>
                                        <p:tgtEl>
                                          <p:spTgt spid="18535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85352"/>
                                        </p:tgtEl>
                                        <p:attrNameLst>
                                          <p:attrName>style.visibility</p:attrName>
                                        </p:attrNameLst>
                                      </p:cBhvr>
                                      <p:to>
                                        <p:strVal val="visible"/>
                                      </p:to>
                                    </p:set>
                                    <p:animEffect transition="in" filter="box(in)">
                                      <p:cBhvr>
                                        <p:cTn id="47" dur="2000"/>
                                        <p:tgtEl>
                                          <p:spTgt spid="185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2" grpId="0" animBg="1"/>
      <p:bldP spid="185353" grpId="0" animBg="1"/>
      <p:bldP spid="185354" grpId="0" animBg="1"/>
      <p:bldP spid="185355" grpId="0" animBg="1"/>
      <p:bldP spid="1853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298700" y="609600"/>
            <a:ext cx="784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latin typeface="VNI-Times" pitchFamily="2" charset="0"/>
            </a:endParaRPr>
          </a:p>
        </p:txBody>
      </p:sp>
      <p:pic>
        <p:nvPicPr>
          <p:cNvPr id="186371" name="Picture 3" descr="thuydienhoabinh"/>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6013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4" descr="Gian%20May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095999" y="0"/>
            <a:ext cx="601344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Text Box 5"/>
          <p:cNvSpPr txBox="1">
            <a:spLocks noChangeArrowheads="1"/>
          </p:cNvSpPr>
          <p:nvPr/>
        </p:nvSpPr>
        <p:spPr bwMode="auto">
          <a:xfrm>
            <a:off x="4857750" y="533400"/>
            <a:ext cx="20637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HÒA BÌNH</a:t>
            </a:r>
          </a:p>
        </p:txBody>
      </p:sp>
      <p:pic>
        <p:nvPicPr>
          <p:cNvPr id="186374" name="Picture 6" descr="551429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91339"/>
            <a:ext cx="6013448" cy="326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7" descr="phot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609599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6" name="Rectangle 8"/>
          <p:cNvSpPr>
            <a:spLocks noChangeArrowheads="1"/>
          </p:cNvSpPr>
          <p:nvPr/>
        </p:nvSpPr>
        <p:spPr bwMode="auto">
          <a:xfrm>
            <a:off x="82552" y="6156326"/>
            <a:ext cx="5918198"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THỦY ĐIỆN SƠN LA LỚN NHẤT,  HIỆN ĐẠI NHẤT ĐÔNG NAM Á</a:t>
            </a:r>
          </a:p>
        </p:txBody>
      </p:sp>
      <p:sp>
        <p:nvSpPr>
          <p:cNvPr id="186377" name="Text Box 9"/>
          <p:cNvSpPr txBox="1">
            <a:spLocks noChangeArrowheads="1"/>
          </p:cNvSpPr>
          <p:nvPr/>
        </p:nvSpPr>
        <p:spPr bwMode="auto">
          <a:xfrm>
            <a:off x="3371850" y="3276601"/>
            <a:ext cx="428790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PHÁT TRIỂN MẠNH THỦY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box(in)">
                                      <p:cBhvr>
                                        <p:cTn id="7" dur="2000"/>
                                        <p:tgtEl>
                                          <p:spTgt spid="1863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6372"/>
                                        </p:tgtEl>
                                        <p:attrNameLst>
                                          <p:attrName>style.visibility</p:attrName>
                                        </p:attrNameLst>
                                      </p:cBhvr>
                                      <p:to>
                                        <p:strVal val="visible"/>
                                      </p:to>
                                    </p:set>
                                    <p:animEffect transition="in" filter="box(in)">
                                      <p:cBhvr>
                                        <p:cTn id="12" dur="2000"/>
                                        <p:tgtEl>
                                          <p:spTgt spid="1863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6375"/>
                                        </p:tgtEl>
                                        <p:attrNameLst>
                                          <p:attrName>style.visibility</p:attrName>
                                        </p:attrNameLst>
                                      </p:cBhvr>
                                      <p:to>
                                        <p:strVal val="visible"/>
                                      </p:to>
                                    </p:set>
                                    <p:animEffect transition="in" filter="box(in)">
                                      <p:cBhvr>
                                        <p:cTn id="17" dur="2000"/>
                                        <p:tgtEl>
                                          <p:spTgt spid="18637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86374"/>
                                        </p:tgtEl>
                                        <p:attrNameLst>
                                          <p:attrName>style.visibility</p:attrName>
                                        </p:attrNameLst>
                                      </p:cBhvr>
                                      <p:to>
                                        <p:strVal val="visible"/>
                                      </p:to>
                                    </p:set>
                                    <p:animEffect transition="in" filter="box(in)">
                                      <p:cBhvr>
                                        <p:cTn id="22" dur="2000"/>
                                        <p:tgtEl>
                                          <p:spTgt spid="18637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6373"/>
                                        </p:tgtEl>
                                        <p:attrNameLst>
                                          <p:attrName>style.visibility</p:attrName>
                                        </p:attrNameLst>
                                      </p:cBhvr>
                                      <p:to>
                                        <p:strVal val="visible"/>
                                      </p:to>
                                    </p:set>
                                    <p:animEffect transition="in" filter="box(in)">
                                      <p:cBhvr>
                                        <p:cTn id="27" dur="2000"/>
                                        <p:tgtEl>
                                          <p:spTgt spid="18637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86376"/>
                                        </p:tgtEl>
                                        <p:attrNameLst>
                                          <p:attrName>style.visibility</p:attrName>
                                        </p:attrNameLst>
                                      </p:cBhvr>
                                      <p:to>
                                        <p:strVal val="visible"/>
                                      </p:to>
                                    </p:set>
                                    <p:animEffect transition="in" filter="box(in)">
                                      <p:cBhvr>
                                        <p:cTn id="32" dur="2000"/>
                                        <p:tgtEl>
                                          <p:spTgt spid="18637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6377"/>
                                        </p:tgtEl>
                                        <p:attrNameLst>
                                          <p:attrName>style.visibility</p:attrName>
                                        </p:attrNameLst>
                                      </p:cBhvr>
                                      <p:to>
                                        <p:strVal val="visible"/>
                                      </p:to>
                                    </p:set>
                                    <p:animEffect transition="in" filter="box(in)">
                                      <p:cBhvr>
                                        <p:cTn id="37" dur="2000"/>
                                        <p:tgtEl>
                                          <p:spTgt spid="186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3" grpId="0" animBg="1"/>
      <p:bldP spid="186376" grpId="0" animBg="1"/>
      <p:bldP spid="1863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105400" y="2743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237573" name="Picture 5" descr="Uong%20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1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Picture 7" descr="Photo_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8" name="Rectangle 10"/>
          <p:cNvSpPr>
            <a:spLocks noChangeArrowheads="1"/>
          </p:cNvSpPr>
          <p:nvPr/>
        </p:nvSpPr>
        <p:spPr bwMode="auto">
          <a:xfrm>
            <a:off x="3657600" y="3810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NHIỆT ĐIỆN UÔNG BÍ, CẨM PHẢ</a:t>
            </a:r>
          </a:p>
        </p:txBody>
      </p:sp>
      <p:pic>
        <p:nvPicPr>
          <p:cNvPr id="237601" name="Picture 33" descr="benh-bui-phoi-t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42900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602" name="Text Box 34"/>
          <p:cNvSpPr txBox="1">
            <a:spLocks noChangeArrowheads="1"/>
          </p:cNvSpPr>
          <p:nvPr/>
        </p:nvSpPr>
        <p:spPr bwMode="auto">
          <a:xfrm>
            <a:off x="2514600" y="3200401"/>
            <a:ext cx="71628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800">
                <a:solidFill>
                  <a:srgbClr val="000066"/>
                </a:solidFill>
                <a:latin typeface="Times New Roman" panose="02020603050405020304" pitchFamily="18" charset="0"/>
              </a:rPr>
              <a:t>  Phát triển công nghiệp khai khoáng, nhiệt điện.</a:t>
            </a:r>
            <a:endParaRPr lang="en-US" altLang="en-US" sz="2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7575"/>
                                        </p:tgtEl>
                                        <p:attrNameLst>
                                          <p:attrName>style.visibility</p:attrName>
                                        </p:attrNameLst>
                                      </p:cBhvr>
                                      <p:to>
                                        <p:strVal val="visible"/>
                                      </p:to>
                                    </p:set>
                                    <p:animEffect transition="in" filter="box(in)">
                                      <p:cBhvr>
                                        <p:cTn id="7" dur="2000"/>
                                        <p:tgtEl>
                                          <p:spTgt spid="2375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7573"/>
                                        </p:tgtEl>
                                        <p:attrNameLst>
                                          <p:attrName>style.visibility</p:attrName>
                                        </p:attrNameLst>
                                      </p:cBhvr>
                                      <p:to>
                                        <p:strVal val="visible"/>
                                      </p:to>
                                    </p:set>
                                    <p:animEffect transition="in" filter="box(in)">
                                      <p:cBhvr>
                                        <p:cTn id="12" dur="2000"/>
                                        <p:tgtEl>
                                          <p:spTgt spid="23757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37601"/>
                                        </p:tgtEl>
                                        <p:attrNameLst>
                                          <p:attrName>style.visibility</p:attrName>
                                        </p:attrNameLst>
                                      </p:cBhvr>
                                      <p:to>
                                        <p:strVal val="visible"/>
                                      </p:to>
                                    </p:set>
                                    <p:animEffect transition="in" filter="box(in)">
                                      <p:cBhvr>
                                        <p:cTn id="17" dur="2000"/>
                                        <p:tgtEl>
                                          <p:spTgt spid="23760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37578">
                                            <p:txEl>
                                              <p:pRg st="0" end="0"/>
                                            </p:txEl>
                                          </p:spTgt>
                                        </p:tgtEl>
                                        <p:attrNameLst>
                                          <p:attrName>style.visibility</p:attrName>
                                        </p:attrNameLst>
                                      </p:cBhvr>
                                      <p:to>
                                        <p:strVal val="visible"/>
                                      </p:to>
                                    </p:set>
                                    <p:animEffect transition="in" filter="box(in)">
                                      <p:cBhvr>
                                        <p:cTn id="22" dur="2000"/>
                                        <p:tgtEl>
                                          <p:spTgt spid="23757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7602"/>
                                        </p:tgtEl>
                                        <p:attrNameLst>
                                          <p:attrName>style.visibility</p:attrName>
                                        </p:attrNameLst>
                                      </p:cBhvr>
                                      <p:to>
                                        <p:strVal val="visible"/>
                                      </p:to>
                                    </p:set>
                                    <p:animEffect transition="in" filter="box(in)">
                                      <p:cBhvr>
                                        <p:cTn id="27" dur="2000"/>
                                        <p:tgtEl>
                                          <p:spTgt spid="23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6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022850" y="2743200"/>
            <a:ext cx="115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latin typeface="VNI-Times" pitchFamily="2" charset="0"/>
            </a:endParaRPr>
          </a:p>
        </p:txBody>
      </p:sp>
      <p:sp>
        <p:nvSpPr>
          <p:cNvPr id="17411" name="Text Box 3"/>
          <p:cNvSpPr txBox="1">
            <a:spLocks noChangeArrowheads="1"/>
          </p:cNvSpPr>
          <p:nvPr/>
        </p:nvSpPr>
        <p:spPr bwMode="auto">
          <a:xfrm>
            <a:off x="6013450" y="1295400"/>
            <a:ext cx="3797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latin typeface="VNI-Times" pitchFamily="2" charset="0"/>
            </a:endParaRPr>
          </a:p>
        </p:txBody>
      </p:sp>
      <p:pic>
        <p:nvPicPr>
          <p:cNvPr id="184324" name="Picture 4" descr="Mùa đông năm nay Sapa không có tuyết r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05200"/>
            <a:ext cx="6013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ANd9GcSSGemZGcXOeMxc4hbCaFc0azahyA1ohnF2I9qLVRo_mx2lJKPE5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18530"/>
            <a:ext cx="6056243" cy="353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6" descr="Sapa-tuy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242" y="0"/>
            <a:ext cx="6053207" cy="353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Picture 7" descr="20130411092631_16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13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8" name="Text Box 8"/>
          <p:cNvSpPr txBox="1">
            <a:spLocks noChangeArrowheads="1"/>
          </p:cNvSpPr>
          <p:nvPr/>
        </p:nvSpPr>
        <p:spPr bwMode="auto">
          <a:xfrm>
            <a:off x="2546350" y="3124201"/>
            <a:ext cx="6650659"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000066"/>
                </a:solidFill>
              </a:rPr>
              <a:t> </a:t>
            </a:r>
            <a:r>
              <a:rPr lang="en-US" altLang="en-US" sz="2800" b="1">
                <a:solidFill>
                  <a:srgbClr val="FF0000"/>
                </a:solidFill>
                <a:latin typeface="Times New Roman" panose="02020603050405020304" pitchFamily="18" charset="0"/>
                <a:cs typeface="Times New Roman" panose="02020603050405020304" pitchFamily="18" charset="0"/>
              </a:rPr>
              <a:t>Khí hậu nhiệt đới ẩm, có </a:t>
            </a:r>
            <a:r>
              <a:rPr lang="en-US" altLang="en-US" sz="2800" b="1">
                <a:solidFill>
                  <a:schemeClr val="accent6">
                    <a:lumMod val="75000"/>
                  </a:schemeClr>
                </a:solidFill>
                <a:latin typeface="Times New Roman" panose="02020603050405020304" pitchFamily="18" charset="0"/>
                <a:cs typeface="Times New Roman" panose="02020603050405020304" pitchFamily="18" charset="0"/>
              </a:rPr>
              <a:t>mùa đông lạnh.</a:t>
            </a:r>
          </a:p>
        </p:txBody>
      </p:sp>
      <p:sp>
        <p:nvSpPr>
          <p:cNvPr id="2" name="Rectangle 1"/>
          <p:cNvSpPr/>
          <p:nvPr/>
        </p:nvSpPr>
        <p:spPr>
          <a:xfrm>
            <a:off x="4691270" y="344557"/>
            <a:ext cx="2822713" cy="11396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Đông Bắc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27"/>
                                        </p:tgtEl>
                                        <p:attrNameLst>
                                          <p:attrName>style.visibility</p:attrName>
                                        </p:attrNameLst>
                                      </p:cBhvr>
                                      <p:to>
                                        <p:strVal val="visible"/>
                                      </p:to>
                                    </p:set>
                                    <p:animEffect transition="in" filter="box(in)">
                                      <p:cBhvr>
                                        <p:cTn id="7" dur="2000"/>
                                        <p:tgtEl>
                                          <p:spTgt spid="1843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4326"/>
                                        </p:tgtEl>
                                        <p:attrNameLst>
                                          <p:attrName>style.visibility</p:attrName>
                                        </p:attrNameLst>
                                      </p:cBhvr>
                                      <p:to>
                                        <p:strVal val="visible"/>
                                      </p:to>
                                    </p:set>
                                    <p:animEffect transition="in" filter="box(in)">
                                      <p:cBhvr>
                                        <p:cTn id="12" dur="2000"/>
                                        <p:tgtEl>
                                          <p:spTgt spid="1843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4325"/>
                                        </p:tgtEl>
                                        <p:attrNameLst>
                                          <p:attrName>style.visibility</p:attrName>
                                        </p:attrNameLst>
                                      </p:cBhvr>
                                      <p:to>
                                        <p:strVal val="visible"/>
                                      </p:to>
                                    </p:set>
                                    <p:animEffect transition="in" filter="box(in)">
                                      <p:cBhvr>
                                        <p:cTn id="17" dur="2000"/>
                                        <p:tgtEl>
                                          <p:spTgt spid="1843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box(in)">
                                      <p:cBhvr>
                                        <p:cTn id="22" dur="2000"/>
                                        <p:tgtEl>
                                          <p:spTgt spid="18432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4328"/>
                                        </p:tgtEl>
                                        <p:attrNameLst>
                                          <p:attrName>style.visibility</p:attrName>
                                        </p:attrNameLst>
                                      </p:cBhvr>
                                      <p:to>
                                        <p:strVal val="visible"/>
                                      </p:to>
                                    </p:set>
                                    <p:animEffect transition="in" filter="box(in)">
                                      <p:cBhvr>
                                        <p:cTn id="27" dur="2000"/>
                                        <p:tgtEl>
                                          <p:spTgt spid="18432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105400" y="2743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24579" name="Text Box 3"/>
          <p:cNvSpPr txBox="1">
            <a:spLocks noChangeArrowheads="1"/>
          </p:cNvSpPr>
          <p:nvPr/>
        </p:nvSpPr>
        <p:spPr bwMode="auto">
          <a:xfrm>
            <a:off x="6019800" y="12954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293895" name="Picture 7" descr="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5" y="3498574"/>
            <a:ext cx="582764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20090512_2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867400" y="0"/>
            <a:ext cx="6324600" cy="685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05" name="Picture 17" descr="16-photo(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867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907" name="Text Box 19"/>
          <p:cNvSpPr txBox="1">
            <a:spLocks noChangeArrowheads="1"/>
          </p:cNvSpPr>
          <p:nvPr/>
        </p:nvSpPr>
        <p:spPr bwMode="auto">
          <a:xfrm>
            <a:off x="331304" y="152401"/>
            <a:ext cx="53836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solidFill>
                  <a:srgbClr val="000066"/>
                </a:solidFill>
                <a:latin typeface="Times New Roman" panose="02020603050405020304" pitchFamily="18" charset="0"/>
              </a:rPr>
              <a:t> </a:t>
            </a:r>
            <a:r>
              <a:rPr lang="en-US" altLang="en-US" sz="2800" b="1">
                <a:solidFill>
                  <a:srgbClr val="FF0000"/>
                </a:solidFill>
                <a:latin typeface="Times New Roman" panose="02020603050405020304" pitchFamily="18" charset="0"/>
              </a:rPr>
              <a:t>Khí hậu nhiệt đới ẩm có </a:t>
            </a:r>
            <a:r>
              <a:rPr lang="en-US" altLang="en-US" sz="2800" b="1">
                <a:solidFill>
                  <a:schemeClr val="accent6">
                    <a:lumMod val="50000"/>
                  </a:schemeClr>
                </a:solidFill>
                <a:latin typeface="Times New Roman" panose="02020603050405020304" pitchFamily="18" charset="0"/>
              </a:rPr>
              <a:t>mùa đông ít lạnh hơn.</a:t>
            </a:r>
          </a:p>
        </p:txBody>
      </p:sp>
      <p:cxnSp>
        <p:nvCxnSpPr>
          <p:cNvPr id="3" name="Straight Arrow Connector 2"/>
          <p:cNvCxnSpPr/>
          <p:nvPr/>
        </p:nvCxnSpPr>
        <p:spPr>
          <a:xfrm flipH="1" flipV="1">
            <a:off x="5178288" y="722196"/>
            <a:ext cx="1818860" cy="4340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683026" y="3048000"/>
            <a:ext cx="2902226" cy="10734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Tây Bắc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box(in)">
                                      <p:cBhvr>
                                        <p:cTn id="7" dur="2000"/>
                                        <p:tgtEl>
                                          <p:spTgt spid="911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3905"/>
                                        </p:tgtEl>
                                        <p:attrNameLst>
                                          <p:attrName>style.visibility</p:attrName>
                                        </p:attrNameLst>
                                      </p:cBhvr>
                                      <p:to>
                                        <p:strVal val="visible"/>
                                      </p:to>
                                    </p:set>
                                    <p:animEffect transition="in" filter="box(in)">
                                      <p:cBhvr>
                                        <p:cTn id="12" dur="2000"/>
                                        <p:tgtEl>
                                          <p:spTgt spid="2939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3895"/>
                                        </p:tgtEl>
                                        <p:attrNameLst>
                                          <p:attrName>style.visibility</p:attrName>
                                        </p:attrNameLst>
                                      </p:cBhvr>
                                      <p:to>
                                        <p:strVal val="visible"/>
                                      </p:to>
                                    </p:set>
                                    <p:animEffect transition="in" filter="box(in)">
                                      <p:cBhvr>
                                        <p:cTn id="17" dur="2000"/>
                                        <p:tgtEl>
                                          <p:spTgt spid="29389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3907"/>
                                        </p:tgtEl>
                                        <p:attrNameLst>
                                          <p:attrName>style.visibility</p:attrName>
                                        </p:attrNameLst>
                                      </p:cBhvr>
                                      <p:to>
                                        <p:strVal val="visible"/>
                                      </p:to>
                                    </p:set>
                                    <p:animEffect transition="in" filter="box(in)">
                                      <p:cBhvr>
                                        <p:cTn id="32" dur="2000"/>
                                        <p:tgtEl>
                                          <p:spTgt spid="29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07"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9280525" y="1787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p>
        </p:txBody>
      </p:sp>
      <p:pic>
        <p:nvPicPr>
          <p:cNvPr id="296963" name="Picture 3" descr="1343383680-sat-lo-dat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24840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4" name="Picture 4" descr="53275994201208312220165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5876"/>
            <a:ext cx="617855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5" name="Picture 5" descr="ImageView"/>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248399" y="3505200"/>
            <a:ext cx="594359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6" name="Text Box 6"/>
          <p:cNvSpPr txBox="1">
            <a:spLocks noChangeArrowheads="1"/>
          </p:cNvSpPr>
          <p:nvPr/>
        </p:nvSpPr>
        <p:spPr bwMode="auto">
          <a:xfrm>
            <a:off x="4572000" y="609601"/>
            <a:ext cx="30480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LŨ QUÉT, LỞ ĐẤT</a:t>
            </a:r>
            <a:r>
              <a:rPr lang="en-US" altLang="en-US" sz="2800">
                <a:solidFill>
                  <a:srgbClr val="FF0000"/>
                </a:solidFill>
              </a:rPr>
              <a:t> </a:t>
            </a:r>
          </a:p>
        </p:txBody>
      </p:sp>
      <p:pic>
        <p:nvPicPr>
          <p:cNvPr id="296967" name="Picture 7" descr="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3505200"/>
            <a:ext cx="617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8" name="Text Box 8"/>
          <p:cNvSpPr txBox="1">
            <a:spLocks noChangeArrowheads="1"/>
          </p:cNvSpPr>
          <p:nvPr/>
        </p:nvSpPr>
        <p:spPr bwMode="auto">
          <a:xfrm>
            <a:off x="5410200" y="4343400"/>
            <a:ext cx="1524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RÉT HẠI</a:t>
            </a:r>
          </a:p>
        </p:txBody>
      </p:sp>
      <p:sp>
        <p:nvSpPr>
          <p:cNvPr id="296975" name="Text Box 15"/>
          <p:cNvSpPr txBox="1">
            <a:spLocks noChangeArrowheads="1"/>
          </p:cNvSpPr>
          <p:nvPr/>
        </p:nvSpPr>
        <p:spPr bwMode="auto">
          <a:xfrm>
            <a:off x="225288" y="3124200"/>
            <a:ext cx="1182093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Địa hình bị chia cắt, thời tiết diễn biến thất thường, đất đai bị xói mòn, sạt lở, lũ quét,..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box(in)">
                                      <p:cBhvr>
                                        <p:cTn id="7" dur="2000"/>
                                        <p:tgtEl>
                                          <p:spTgt spid="2969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6963"/>
                                        </p:tgtEl>
                                        <p:attrNameLst>
                                          <p:attrName>style.visibility</p:attrName>
                                        </p:attrNameLst>
                                      </p:cBhvr>
                                      <p:to>
                                        <p:strVal val="visible"/>
                                      </p:to>
                                    </p:set>
                                    <p:animEffect transition="in" filter="box(in)">
                                      <p:cBhvr>
                                        <p:cTn id="12" dur="2000"/>
                                        <p:tgtEl>
                                          <p:spTgt spid="29696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67"/>
                                        </p:tgtEl>
                                        <p:attrNameLst>
                                          <p:attrName>style.visibility</p:attrName>
                                        </p:attrNameLst>
                                      </p:cBhvr>
                                      <p:to>
                                        <p:strVal val="visible"/>
                                      </p:to>
                                    </p:set>
                                    <p:animEffect transition="in" filter="box(in)">
                                      <p:cBhvr>
                                        <p:cTn id="17" dur="2000"/>
                                        <p:tgtEl>
                                          <p:spTgt spid="29696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96965"/>
                                        </p:tgtEl>
                                        <p:attrNameLst>
                                          <p:attrName>style.visibility</p:attrName>
                                        </p:attrNameLst>
                                      </p:cBhvr>
                                      <p:to>
                                        <p:strVal val="visible"/>
                                      </p:to>
                                    </p:set>
                                    <p:animEffect transition="in" filter="box(in)">
                                      <p:cBhvr>
                                        <p:cTn id="22" dur="2000"/>
                                        <p:tgtEl>
                                          <p:spTgt spid="296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6966"/>
                                        </p:tgtEl>
                                        <p:attrNameLst>
                                          <p:attrName>style.visibility</p:attrName>
                                        </p:attrNameLst>
                                      </p:cBhvr>
                                      <p:to>
                                        <p:strVal val="visible"/>
                                      </p:to>
                                    </p:set>
                                    <p:animEffect transition="in" filter="box(in)">
                                      <p:cBhvr>
                                        <p:cTn id="27" dur="2000"/>
                                        <p:tgtEl>
                                          <p:spTgt spid="29696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6968"/>
                                        </p:tgtEl>
                                        <p:attrNameLst>
                                          <p:attrName>style.visibility</p:attrName>
                                        </p:attrNameLst>
                                      </p:cBhvr>
                                      <p:to>
                                        <p:strVal val="visible"/>
                                      </p:to>
                                    </p:set>
                                    <p:animEffect transition="in" filter="box(in)">
                                      <p:cBhvr>
                                        <p:cTn id="32" dur="2000"/>
                                        <p:tgtEl>
                                          <p:spTgt spid="29696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6975">
                                            <p:txEl>
                                              <p:pRg st="0" end="0"/>
                                            </p:txEl>
                                          </p:spTgt>
                                        </p:tgtEl>
                                        <p:attrNameLst>
                                          <p:attrName>style.visibility</p:attrName>
                                        </p:attrNameLst>
                                      </p:cBhvr>
                                      <p:to>
                                        <p:strVal val="visible"/>
                                      </p:to>
                                    </p:set>
                                    <p:animEffect transition="in" filter="box(in)">
                                      <p:cBhvr>
                                        <p:cTn id="37" dur="2000"/>
                                        <p:tgtEl>
                                          <p:spTgt spid="2969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animBg="1"/>
      <p:bldP spid="2969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2057400" y="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31747" name="Text Box 6"/>
          <p:cNvSpPr txBox="1">
            <a:spLocks noChangeArrowheads="1"/>
          </p:cNvSpPr>
          <p:nvPr/>
        </p:nvSpPr>
        <p:spPr bwMode="auto">
          <a:xfrm>
            <a:off x="1524000" y="0"/>
            <a:ext cx="9144000"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a:solidFill>
                <a:srgbClr val="000066"/>
              </a:solidFill>
              <a:latin typeface="Times New Roman" panose="02020603050405020304" pitchFamily="18" charset="0"/>
            </a:endParaRPr>
          </a:p>
        </p:txBody>
      </p:sp>
      <p:pic>
        <p:nvPicPr>
          <p:cNvPr id="247823" name="Picture 15" descr="5_hien2274-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37" name="Picture 29" descr="anh%20D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39" name="Picture 31" descr="than"/>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41" name="Picture 33" descr="vungmo6_593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42" name="Text Box 34"/>
          <p:cNvSpPr txBox="1">
            <a:spLocks noChangeArrowheads="1"/>
          </p:cNvSpPr>
          <p:nvPr/>
        </p:nvSpPr>
        <p:spPr bwMode="auto">
          <a:xfrm>
            <a:off x="2209800" y="3124201"/>
            <a:ext cx="77724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solidFill>
                  <a:srgbClr val="000066"/>
                </a:solidFill>
                <a:latin typeface="Times New Roman" panose="02020603050405020304" pitchFamily="18" charset="0"/>
              </a:rPr>
              <a:t> </a:t>
            </a:r>
            <a:r>
              <a:rPr lang="en-US" altLang="en-US" sz="2800">
                <a:solidFill>
                  <a:srgbClr val="FF0000"/>
                </a:solidFill>
                <a:latin typeface="Times New Roman" panose="02020603050405020304" pitchFamily="18" charset="0"/>
              </a:rPr>
              <a:t>Trữ lượng khoáng sản nhỏ, khai khai thác phức tạp.</a:t>
            </a:r>
            <a:r>
              <a:rPr lang="en-US" altLang="en-US" sz="2800" b="1">
                <a:solidFill>
                  <a:srgbClr val="FF0000"/>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7823"/>
                                        </p:tgtEl>
                                        <p:attrNameLst>
                                          <p:attrName>style.visibility</p:attrName>
                                        </p:attrNameLst>
                                      </p:cBhvr>
                                      <p:to>
                                        <p:strVal val="visible"/>
                                      </p:to>
                                    </p:set>
                                    <p:animEffect transition="in" filter="box(in)">
                                      <p:cBhvr>
                                        <p:cTn id="7" dur="2000"/>
                                        <p:tgtEl>
                                          <p:spTgt spid="2478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7837"/>
                                        </p:tgtEl>
                                        <p:attrNameLst>
                                          <p:attrName>style.visibility</p:attrName>
                                        </p:attrNameLst>
                                      </p:cBhvr>
                                      <p:to>
                                        <p:strVal val="visible"/>
                                      </p:to>
                                    </p:set>
                                    <p:animEffect transition="in" filter="box(in)">
                                      <p:cBhvr>
                                        <p:cTn id="12" dur="2000"/>
                                        <p:tgtEl>
                                          <p:spTgt spid="24783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47839"/>
                                        </p:tgtEl>
                                        <p:attrNameLst>
                                          <p:attrName>style.visibility</p:attrName>
                                        </p:attrNameLst>
                                      </p:cBhvr>
                                      <p:to>
                                        <p:strVal val="visible"/>
                                      </p:to>
                                    </p:set>
                                    <p:animEffect transition="in" filter="box(in)">
                                      <p:cBhvr>
                                        <p:cTn id="17" dur="2000"/>
                                        <p:tgtEl>
                                          <p:spTgt spid="24783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47841"/>
                                        </p:tgtEl>
                                        <p:attrNameLst>
                                          <p:attrName>style.visibility</p:attrName>
                                        </p:attrNameLst>
                                      </p:cBhvr>
                                      <p:to>
                                        <p:strVal val="visible"/>
                                      </p:to>
                                    </p:set>
                                    <p:animEffect transition="in" filter="box(in)">
                                      <p:cBhvr>
                                        <p:cTn id="22" dur="2000"/>
                                        <p:tgtEl>
                                          <p:spTgt spid="24784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7842"/>
                                        </p:tgtEl>
                                        <p:attrNameLst>
                                          <p:attrName>style.visibility</p:attrName>
                                        </p:attrNameLst>
                                      </p:cBhvr>
                                      <p:to>
                                        <p:strVal val="visible"/>
                                      </p:to>
                                    </p:set>
                                    <p:animEffect transition="in" filter="box(in)">
                                      <p:cBhvr>
                                        <p:cTn id="27" dur="2000"/>
                                        <p:tgtEl>
                                          <p:spTgt spid="247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cau1-3722-150173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3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vov_lu_quet_o_tay_bac_21_adj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0"/>
            <a:ext cx="60197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in)">
                                      <p:cBhvr>
                                        <p:cTn id="7" dur="20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in)">
                                      <p:cBhvr>
                                        <p:cTn id="12"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Group 2"/>
          <p:cNvGraphicFramePr>
            <a:graphicFrameLocks noGrp="1"/>
          </p:cNvGraphicFramePr>
          <p:nvPr/>
        </p:nvGraphicFramePr>
        <p:xfrm>
          <a:off x="251791" y="115887"/>
          <a:ext cx="11728174" cy="6626227"/>
        </p:xfrm>
        <a:graphic>
          <a:graphicData uri="http://schemas.openxmlformats.org/drawingml/2006/table">
            <a:tbl>
              <a:tblPr/>
              <a:tblGrid>
                <a:gridCol w="1075083">
                  <a:extLst>
                    <a:ext uri="{9D8B030D-6E8A-4147-A177-3AD203B41FA5}">
                      <a16:colId xmlns:a16="http://schemas.microsoft.com/office/drawing/2014/main" val="20000"/>
                    </a:ext>
                  </a:extLst>
                </a:gridCol>
                <a:gridCol w="1563757">
                  <a:extLst>
                    <a:ext uri="{9D8B030D-6E8A-4147-A177-3AD203B41FA5}">
                      <a16:colId xmlns:a16="http://schemas.microsoft.com/office/drawing/2014/main" val="20001"/>
                    </a:ext>
                  </a:extLst>
                </a:gridCol>
                <a:gridCol w="3909391">
                  <a:extLst>
                    <a:ext uri="{9D8B030D-6E8A-4147-A177-3AD203B41FA5}">
                      <a16:colId xmlns:a16="http://schemas.microsoft.com/office/drawing/2014/main" val="20002"/>
                    </a:ext>
                  </a:extLst>
                </a:gridCol>
                <a:gridCol w="5179943">
                  <a:extLst>
                    <a:ext uri="{9D8B030D-6E8A-4147-A177-3AD203B41FA5}">
                      <a16:colId xmlns:a16="http://schemas.microsoft.com/office/drawing/2014/main" val="20003"/>
                    </a:ext>
                  </a:extLst>
                </a:gridCol>
              </a:tblGrid>
              <a:tr h="662622">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Tiểu</a:t>
                      </a: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vùng</a:t>
                      </a:r>
                      <a:endPar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Tây Bắc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Đông Bắc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65760">
                <a:tc rowSpan="3">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Điều</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kiện</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tự</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nhiên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Địa hình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1107">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Khí hậu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4371">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Tài nguyên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82367">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   Thế mạnh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r>
                        <a:rPr kumimoji="0" lang="en-US" sz="20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    kinh tế</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702" name="Text Box 30"/>
          <p:cNvSpPr txBox="1">
            <a:spLocks noChangeArrowheads="1"/>
          </p:cNvSpPr>
          <p:nvPr/>
        </p:nvSpPr>
        <p:spPr bwMode="auto">
          <a:xfrm>
            <a:off x="3657600" y="838201"/>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4000">
              <a:solidFill>
                <a:srgbClr val="000000"/>
              </a:solidFill>
              <a:latin typeface="Tahoma" panose="020B0604030504040204" pitchFamily="34" charset="0"/>
            </a:endParaRPr>
          </a:p>
        </p:txBody>
      </p:sp>
      <p:sp>
        <p:nvSpPr>
          <p:cNvPr id="142367" name="Text Box 31"/>
          <p:cNvSpPr txBox="1">
            <a:spLocks noChangeArrowheads="1"/>
          </p:cNvSpPr>
          <p:nvPr/>
        </p:nvSpPr>
        <p:spPr bwMode="auto">
          <a:xfrm>
            <a:off x="6789737" y="914401"/>
            <a:ext cx="5057706" cy="1446550"/>
          </a:xfrm>
          <a:prstGeom prst="rect">
            <a:avLst/>
          </a:prstGeom>
          <a:noFill/>
          <a:ln>
            <a:noFill/>
          </a:ln>
          <a:effectLst/>
        </p:spPr>
        <p:txBody>
          <a:bodyPr wrap="square">
            <a:spAutoFit/>
          </a:bodyPr>
          <a:lstStyle/>
          <a:p>
            <a:pPr eaLnBrk="1" hangingPunct="1">
              <a:spcBef>
                <a:spcPct val="20000"/>
              </a:spcBef>
              <a:buClr>
                <a:srgbClr val="FF0000"/>
              </a:buClr>
              <a:buSzPct val="120000"/>
              <a:defRPr/>
            </a:pPr>
            <a:r>
              <a:rPr lang="en-US" sz="2000" b="1" i="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Núi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núi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cung</a:t>
            </a:r>
            <a:r>
              <a:rPr lang="en-US" sz="2000" b="1" dirty="0">
                <a:latin typeface="Times New Roman" panose="02020603050405020304" pitchFamily="18" charset="0"/>
                <a:cs typeface="Times New Roman" panose="02020603050405020304" pitchFamily="18" charset="0"/>
              </a:rPr>
              <a:t>. </a:t>
            </a:r>
          </a:p>
          <a:p>
            <a:pPr eaLnBrk="1" hangingPunct="1">
              <a:spcBef>
                <a:spcPct val="20000"/>
              </a:spcBef>
              <a:buClr>
                <a:srgbClr val="FF0000"/>
              </a:buClr>
              <a:buSzPct val="120000"/>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ven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biển</a:t>
            </a:r>
            <a:r>
              <a:rPr lang="en-US" sz="2000" b="1" dirty="0">
                <a:latin typeface="Times New Roman" panose="02020603050405020304" pitchFamily="18" charset="0"/>
                <a:cs typeface="Times New Roman" panose="02020603050405020304" pitchFamily="18" charset="0"/>
              </a:rPr>
              <a:t>. </a:t>
            </a:r>
          </a:p>
          <a:p>
            <a:pPr eaLnBrk="1" hangingPunct="1">
              <a:spcBef>
                <a:spcPct val="20000"/>
              </a:spcBef>
              <a:buClr>
                <a:srgbClr val="FF0000"/>
              </a:buClr>
              <a:buSzPct val="120000"/>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thấp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úp</a:t>
            </a:r>
            <a:r>
              <a:rPr lang="en-US" sz="2000" b="1" dirty="0">
                <a:latin typeface="Times New Roman" panose="02020603050405020304" pitchFamily="18" charset="0"/>
                <a:cs typeface="Times New Roman" panose="02020603050405020304" pitchFamily="18" charset="0"/>
              </a:rPr>
              <a:t>.</a:t>
            </a:r>
          </a:p>
        </p:txBody>
      </p:sp>
      <p:sp>
        <p:nvSpPr>
          <p:cNvPr id="28704" name="Text Box 32"/>
          <p:cNvSpPr txBox="1">
            <a:spLocks noChangeArrowheads="1"/>
          </p:cNvSpPr>
          <p:nvPr/>
        </p:nvSpPr>
        <p:spPr bwMode="auto">
          <a:xfrm>
            <a:off x="3581400" y="914401"/>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4000">
              <a:solidFill>
                <a:srgbClr val="000000"/>
              </a:solidFill>
              <a:latin typeface="Tahoma" panose="020B0604030504040204" pitchFamily="34" charset="0"/>
            </a:endParaRPr>
          </a:p>
        </p:txBody>
      </p:sp>
      <p:sp>
        <p:nvSpPr>
          <p:cNvPr id="142369" name="Text Box 33"/>
          <p:cNvSpPr txBox="1">
            <a:spLocks noChangeArrowheads="1"/>
          </p:cNvSpPr>
          <p:nvPr/>
        </p:nvSpPr>
        <p:spPr bwMode="auto">
          <a:xfrm>
            <a:off x="3021497" y="1099930"/>
            <a:ext cx="3607904" cy="1015663"/>
          </a:xfrm>
          <a:prstGeom prst="rect">
            <a:avLst/>
          </a:prstGeom>
          <a:noFill/>
          <a:ln>
            <a:noFill/>
          </a:ln>
          <a:effectLst/>
        </p:spPr>
        <p:txBody>
          <a:bodyPr wrap="square">
            <a:spAutoFit/>
          </a:bodyPr>
          <a:lstStyle/>
          <a:p>
            <a:pPr eaLnBrk="1" hangingPunct="1">
              <a:spcBef>
                <a:spcPct val="20000"/>
              </a:spcBef>
              <a:buClr>
                <a:srgbClr val="FF0000"/>
              </a:buClr>
              <a:buSzPct val="120000"/>
              <a:defRPr/>
            </a:pPr>
            <a:r>
              <a:rPr lang="en-US" sz="2000" b="1">
                <a:latin typeface="Tahoma" panose="020B0604030504040204" pitchFamily="34" charset="0"/>
              </a:rPr>
              <a:t> </a:t>
            </a:r>
            <a:r>
              <a:rPr lang="en-US" sz="2000" b="1">
                <a:latin typeface="Times New Roman" panose="02020603050405020304" pitchFamily="18" charset="0"/>
                <a:cs typeface="Times New Roman" panose="02020603050405020304" pitchFamily="18" charset="0"/>
              </a:rPr>
              <a:t>Là khu vực có núi cao, địa hình hiểm trở, đồ sộ nhất cả nước.</a:t>
            </a:r>
          </a:p>
        </p:txBody>
      </p:sp>
      <p:sp>
        <p:nvSpPr>
          <p:cNvPr id="142370" name="Text Box 34"/>
          <p:cNvSpPr txBox="1">
            <a:spLocks noChangeArrowheads="1"/>
          </p:cNvSpPr>
          <p:nvPr/>
        </p:nvSpPr>
        <p:spPr bwMode="auto">
          <a:xfrm>
            <a:off x="3104322" y="2438401"/>
            <a:ext cx="3352800" cy="823913"/>
          </a:xfrm>
          <a:prstGeom prst="rect">
            <a:avLst/>
          </a:prstGeom>
          <a:noFill/>
          <a:ln>
            <a:noFill/>
          </a:ln>
          <a:effectLst/>
        </p:spPr>
        <p:txBody>
          <a:bodyPr wrap="square">
            <a:spAutoFit/>
          </a:bodyPr>
          <a:lstStyle/>
          <a:p>
            <a:pPr eaLnBrk="1" hangingPunct="1">
              <a:lnSpc>
                <a:spcPct val="80000"/>
              </a:lnSpc>
              <a:spcBef>
                <a:spcPct val="20000"/>
              </a:spcBef>
              <a:buClr>
                <a:srgbClr val="FF0000"/>
              </a:buClr>
              <a:buSzPct val="120000"/>
              <a:defRPr/>
            </a:pP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ít</a:t>
            </a:r>
            <a:r>
              <a:rPr lang="en-US" sz="4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lạnh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hơn</a:t>
            </a:r>
            <a:r>
              <a:rPr lang="en-US" sz="2000" b="1" dirty="0">
                <a:solidFill>
                  <a:srgbClr val="0070C0"/>
                </a:solidFill>
                <a:latin typeface="Times New Roman" panose="02020603050405020304" pitchFamily="18" charset="0"/>
                <a:cs typeface="Times New Roman" panose="02020603050405020304" pitchFamily="18" charset="0"/>
              </a:rPr>
              <a:t>.</a:t>
            </a:r>
          </a:p>
        </p:txBody>
      </p:sp>
      <p:sp>
        <p:nvSpPr>
          <p:cNvPr id="142371" name="Text Box 35"/>
          <p:cNvSpPr txBox="1">
            <a:spLocks noChangeArrowheads="1"/>
          </p:cNvSpPr>
          <p:nvPr/>
        </p:nvSpPr>
        <p:spPr bwMode="auto">
          <a:xfrm>
            <a:off x="6824871" y="2514601"/>
            <a:ext cx="4174434" cy="400110"/>
          </a:xfrm>
          <a:prstGeom prst="rect">
            <a:avLst/>
          </a:prstGeom>
          <a:noFill/>
          <a:ln>
            <a:noFill/>
          </a:ln>
          <a:effectLst/>
        </p:spPr>
        <p:txBody>
          <a:bodyPr wrap="square">
            <a:spAutoFit/>
          </a:bodyPr>
          <a:lstStyle/>
          <a:p>
            <a:pPr eaLnBrk="1" hangingPunct="1">
              <a:spcBef>
                <a:spcPct val="20000"/>
              </a:spcBef>
              <a:buClr>
                <a:srgbClr val="FF0000"/>
              </a:buClr>
              <a:buSzPct val="120000"/>
              <a:defRPr/>
            </a:pP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lạnh</a:t>
            </a:r>
            <a:r>
              <a:rPr lang="en-US" sz="2000" b="1" dirty="0">
                <a:latin typeface="Times New Roman" panose="02020603050405020304" pitchFamily="18" charset="0"/>
                <a:cs typeface="Times New Roman" panose="02020603050405020304" pitchFamily="18" charset="0"/>
              </a:rPr>
              <a:t> .</a:t>
            </a:r>
          </a:p>
        </p:txBody>
      </p:sp>
      <p:sp>
        <p:nvSpPr>
          <p:cNvPr id="142372" name="Text Box 36"/>
          <p:cNvSpPr txBox="1">
            <a:spLocks noChangeArrowheads="1"/>
          </p:cNvSpPr>
          <p:nvPr/>
        </p:nvSpPr>
        <p:spPr bwMode="auto">
          <a:xfrm>
            <a:off x="3104322" y="3429001"/>
            <a:ext cx="3468756" cy="701675"/>
          </a:xfrm>
          <a:prstGeom prst="rect">
            <a:avLst/>
          </a:prstGeom>
          <a:noFill/>
          <a:ln>
            <a:noFill/>
          </a:ln>
          <a:effectLst/>
        </p:spPr>
        <p:txBody>
          <a:bodyPr wrap="square">
            <a:spAutoFit/>
          </a:bodyPr>
          <a:lstStyle/>
          <a:p>
            <a:pPr eaLnBrk="1" hangingPunct="1">
              <a:spcBef>
                <a:spcPct val="20000"/>
              </a:spcBef>
              <a:buClr>
                <a:srgbClr val="FF0000"/>
              </a:buClr>
              <a:buSzPct val="120000"/>
              <a:defRPr/>
            </a:pPr>
            <a:r>
              <a:rPr lang="en-US" sz="2000" b="1">
                <a:latin typeface="Times New Roman" panose="02020603050405020304" pitchFamily="18" charset="0"/>
                <a:cs typeface="Times New Roman" panose="02020603050405020304" pitchFamily="18" charset="0"/>
              </a:rPr>
              <a:t>Nhiều sông ngòi có giá trị thuỷ điện</a:t>
            </a:r>
          </a:p>
        </p:txBody>
      </p:sp>
      <p:sp>
        <p:nvSpPr>
          <p:cNvPr id="142373" name="Text Box 37"/>
          <p:cNvSpPr txBox="1">
            <a:spLocks noChangeArrowheads="1"/>
          </p:cNvSpPr>
          <p:nvPr/>
        </p:nvSpPr>
        <p:spPr bwMode="auto">
          <a:xfrm>
            <a:off x="6789738" y="3429001"/>
            <a:ext cx="5049768" cy="707886"/>
          </a:xfrm>
          <a:prstGeom prst="rect">
            <a:avLst/>
          </a:prstGeom>
          <a:noFill/>
          <a:ln>
            <a:noFill/>
          </a:ln>
          <a:effectLst/>
        </p:spPr>
        <p:txBody>
          <a:bodyPr wrap="square">
            <a:spAutoFit/>
          </a:bodyPr>
          <a:lstStyle/>
          <a:p>
            <a:pPr eaLnBrk="1" hangingPunct="1">
              <a:spcBef>
                <a:spcPct val="20000"/>
              </a:spcBef>
              <a:buClr>
                <a:srgbClr val="FF0000"/>
              </a:buClr>
              <a:buSzPct val="120000"/>
              <a:defRPr/>
            </a:pPr>
            <a:r>
              <a:rPr lang="en-US" sz="2000" b="1" dirty="0" err="1">
                <a:latin typeface="Times New Roman" panose="02020603050405020304" pitchFamily="18" charset="0"/>
                <a:cs typeface="Times New Roman" panose="02020603050405020304" pitchFamily="18" charset="0"/>
              </a:rPr>
              <a:t>Tài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khoáng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phú</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dạng</a:t>
            </a:r>
            <a:r>
              <a:rPr lang="en-US" sz="2000" b="1" dirty="0">
                <a:latin typeface="Times New Roman" panose="02020603050405020304" pitchFamily="18" charset="0"/>
                <a:cs typeface="Times New Roman" panose="02020603050405020304" pitchFamily="18" charset="0"/>
              </a:rPr>
              <a:t>: Than, </a:t>
            </a:r>
            <a:r>
              <a:rPr lang="en-US" sz="2000" b="1" dirty="0" err="1">
                <a:latin typeface="Times New Roman" panose="02020603050405020304" pitchFamily="18" charset="0"/>
                <a:cs typeface="Times New Roman" panose="02020603050405020304" pitchFamily="18" charset="0"/>
              </a:rPr>
              <a:t>sắt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chì</a:t>
            </a:r>
            <a:r>
              <a:rPr lang="en-US" sz="2000" b="1" dirty="0">
                <a:latin typeface="Times New Roman" panose="02020603050405020304" pitchFamily="18" charset="0"/>
                <a:cs typeface="Times New Roman" panose="02020603050405020304" pitchFamily="18" charset="0"/>
              </a:rPr>
              <a:t>, …</a:t>
            </a:r>
          </a:p>
        </p:txBody>
      </p:sp>
      <p:sp>
        <p:nvSpPr>
          <p:cNvPr id="142374" name="Text Box 38"/>
          <p:cNvSpPr txBox="1">
            <a:spLocks noChangeArrowheads="1"/>
          </p:cNvSpPr>
          <p:nvPr/>
        </p:nvSpPr>
        <p:spPr bwMode="auto">
          <a:xfrm>
            <a:off x="3034748" y="4724401"/>
            <a:ext cx="3538330" cy="1323439"/>
          </a:xfrm>
          <a:prstGeom prst="rect">
            <a:avLst/>
          </a:prstGeom>
          <a:noFill/>
          <a:ln>
            <a:noFill/>
          </a:ln>
          <a:effectLst/>
        </p:spPr>
        <p:txBody>
          <a:bodyPr wrap="square">
            <a:spAutoFit/>
          </a:bodyPr>
          <a:lstStyle/>
          <a:p>
            <a:pPr>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triển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thuỷ</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a:t>
            </a:r>
          </a:p>
          <a:p>
            <a:pPr>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rừng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nghiệp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endParaRPr lang="en-US" sz="2000" b="1" dirty="0">
              <a:latin typeface="Times New Roman" panose="02020603050405020304" pitchFamily="18" charset="0"/>
              <a:cs typeface="Times New Roman" panose="02020603050405020304" pitchFamily="18" charset="0"/>
            </a:endParaRPr>
          </a:p>
          <a:p>
            <a:pPr>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nuôi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súc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lớn</a:t>
            </a:r>
            <a:endParaRPr lang="en-US" sz="2000" b="1" dirty="0">
              <a:latin typeface="Times New Roman" panose="02020603050405020304" pitchFamily="18" charset="0"/>
              <a:cs typeface="Times New Roman" panose="02020603050405020304" pitchFamily="18" charset="0"/>
            </a:endParaRPr>
          </a:p>
        </p:txBody>
      </p:sp>
      <p:sp>
        <p:nvSpPr>
          <p:cNvPr id="142375" name="Text Box 39"/>
          <p:cNvSpPr txBox="1">
            <a:spLocks noChangeArrowheads="1"/>
          </p:cNvSpPr>
          <p:nvPr/>
        </p:nvSpPr>
        <p:spPr bwMode="auto">
          <a:xfrm>
            <a:off x="6917635" y="4651177"/>
            <a:ext cx="4921871" cy="1938992"/>
          </a:xfrm>
          <a:prstGeom prst="rect">
            <a:avLst/>
          </a:prstGeom>
          <a:noFill/>
          <a:ln>
            <a:noFill/>
          </a:ln>
          <a:effectLst/>
        </p:spPr>
        <p:txBody>
          <a:bodyPr wrap="square">
            <a:spAutoFit/>
          </a:bodyPr>
          <a:lstStyle/>
          <a:p>
            <a:pPr>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triển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khoáng</a:t>
            </a:r>
            <a:r>
              <a:rPr lang="en-US" sz="2000" b="1">
                <a:latin typeface="Times New Roman" panose="02020603050405020304" pitchFamily="18" charset="0"/>
                <a:cs typeface="Times New Roman" panose="02020603050405020304" pitchFamily="18" charset="0"/>
              </a:rPr>
              <a:t> sản.</a:t>
            </a:r>
            <a:endParaRPr lang="en-US" sz="2000" b="1" dirty="0">
              <a:latin typeface="Times New Roman" panose="02020603050405020304" pitchFamily="18" charset="0"/>
              <a:cs typeface="Times New Roman" panose="02020603050405020304" pitchFamily="18" charset="0"/>
            </a:endParaRPr>
          </a:p>
          <a:p>
            <a:pPr>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triển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a:t>
            </a:r>
          </a:p>
          <a:p>
            <a:pPr>
              <a:buFontTx/>
              <a:buChar char="-"/>
              <a:defRPr/>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Kinh</a:t>
            </a:r>
            <a:r>
              <a:rPr lang="en-US" sz="2000" b="1" dirty="0">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tế</a:t>
            </a:r>
            <a:r>
              <a:rPr lang="en-US" sz="2000" b="1">
                <a:latin typeface="Times New Roman" panose="02020603050405020304" pitchFamily="18" charset="0"/>
                <a:cs typeface="Times New Roman" panose="02020603050405020304" pitchFamily="18" charset="0"/>
              </a:rPr>
              <a:t> biển.</a:t>
            </a:r>
            <a:endParaRPr lang="en-US" sz="2000" b="1" dirty="0">
              <a:latin typeface="Times New Roman" panose="02020603050405020304" pitchFamily="18" charset="0"/>
              <a:cs typeface="Times New Roman" panose="02020603050405020304" pitchFamily="18" charset="0"/>
            </a:endParaRPr>
          </a:p>
          <a:p>
            <a:pPr>
              <a:buFontTx/>
              <a:buChar char="-"/>
              <a:defRPr/>
            </a:pPr>
            <a:r>
              <a:rPr lang="en-US" sz="2000" b="1" dirty="0">
                <a:latin typeface="Times New Roman" panose="02020603050405020304" pitchFamily="18" charset="0"/>
                <a:cs typeface="Times New Roman" panose="02020603050405020304" pitchFamily="18" charset="0"/>
              </a:rPr>
              <a:t> Du </a:t>
            </a:r>
            <a:r>
              <a:rPr lang="en-US" sz="2000" b="1" dirty="0" err="1">
                <a:latin typeface="Times New Roman" panose="02020603050405020304" pitchFamily="18" charset="0"/>
                <a:cs typeface="Times New Roman" panose="02020603050405020304" pitchFamily="18" charset="0"/>
              </a:rPr>
              <a:t>lịch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thái</a:t>
            </a:r>
            <a:endParaRPr lang="en-US" sz="2000" b="1" dirty="0">
              <a:latin typeface="Times New Roman" panose="02020603050405020304" pitchFamily="18" charset="0"/>
              <a:cs typeface="Times New Roman" panose="02020603050405020304" pitchFamily="18" charset="0"/>
            </a:endParaRPr>
          </a:p>
          <a:p>
            <a:pPr>
              <a:buFontTx/>
              <a:buChar char="-"/>
              <a:defRPr/>
            </a:pPr>
            <a:r>
              <a:rPr lang="en-US" sz="2000" b="1">
                <a:latin typeface="Times New Roman" panose="02020603050405020304" pitchFamily="18" charset="0"/>
                <a:cs typeface="Times New Roman" panose="02020603050405020304" pitchFamily="18" charset="0"/>
              </a:rPr>
              <a:t> Trồng </a:t>
            </a:r>
            <a:r>
              <a:rPr lang="en-US" sz="2000" b="1" dirty="0" err="1">
                <a:latin typeface="Times New Roman" panose="02020603050405020304" pitchFamily="18" charset="0"/>
                <a:cs typeface="Times New Roman" panose="02020603050405020304" pitchFamily="18" charset="0"/>
              </a:rPr>
              <a:t>rừng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nghiệp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liệu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quả</a:t>
            </a:r>
            <a:r>
              <a:rPr lang="en-US" sz="2000" b="1" dirty="0">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ôn</a:t>
            </a:r>
            <a:r>
              <a:rPr lang="en-US" sz="2000" b="1">
                <a:latin typeface="Times New Roman" panose="02020603050405020304" pitchFamily="18" charset="0"/>
                <a:cs typeface="Times New Roman" panose="02020603050405020304" pitchFamily="18" charset="0"/>
              </a:rPr>
              <a:t> đới,…</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2369">
                                            <p:txEl>
                                              <p:pRg st="0" end="0"/>
                                            </p:txEl>
                                          </p:spTgt>
                                        </p:tgtEl>
                                        <p:attrNameLst>
                                          <p:attrName>style.visibility</p:attrName>
                                        </p:attrNameLst>
                                      </p:cBhvr>
                                      <p:to>
                                        <p:strVal val="visible"/>
                                      </p:to>
                                    </p:set>
                                    <p:animEffect transition="in" filter="blinds(horizontal)">
                                      <p:cBhvr>
                                        <p:cTn id="7" dur="1000"/>
                                        <p:tgtEl>
                                          <p:spTgt spid="1423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2367">
                                            <p:txEl>
                                              <p:pRg st="0" end="0"/>
                                            </p:txEl>
                                          </p:spTgt>
                                        </p:tgtEl>
                                        <p:attrNameLst>
                                          <p:attrName>style.visibility</p:attrName>
                                        </p:attrNameLst>
                                      </p:cBhvr>
                                      <p:to>
                                        <p:strVal val="visible"/>
                                      </p:to>
                                    </p:set>
                                    <p:animEffect transition="in" filter="blinds(horizontal)">
                                      <p:cBhvr>
                                        <p:cTn id="12" dur="1000"/>
                                        <p:tgtEl>
                                          <p:spTgt spid="142367">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42367">
                                            <p:txEl>
                                              <p:pRg st="1" end="1"/>
                                            </p:txEl>
                                          </p:spTgt>
                                        </p:tgtEl>
                                        <p:attrNameLst>
                                          <p:attrName>style.visibility</p:attrName>
                                        </p:attrNameLst>
                                      </p:cBhvr>
                                      <p:to>
                                        <p:strVal val="visible"/>
                                      </p:to>
                                    </p:set>
                                    <p:animEffect transition="in" filter="blinds(horizontal)">
                                      <p:cBhvr>
                                        <p:cTn id="15" dur="1000"/>
                                        <p:tgtEl>
                                          <p:spTgt spid="142367">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42367">
                                            <p:txEl>
                                              <p:pRg st="2" end="2"/>
                                            </p:txEl>
                                          </p:spTgt>
                                        </p:tgtEl>
                                        <p:attrNameLst>
                                          <p:attrName>style.visibility</p:attrName>
                                        </p:attrNameLst>
                                      </p:cBhvr>
                                      <p:to>
                                        <p:strVal val="visible"/>
                                      </p:to>
                                    </p:set>
                                    <p:animEffect transition="in" filter="blinds(horizontal)">
                                      <p:cBhvr>
                                        <p:cTn id="18" dur="1000"/>
                                        <p:tgtEl>
                                          <p:spTgt spid="14236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2370"/>
                                        </p:tgtEl>
                                        <p:attrNameLst>
                                          <p:attrName>style.visibility</p:attrName>
                                        </p:attrNameLst>
                                      </p:cBhvr>
                                      <p:to>
                                        <p:strVal val="visible"/>
                                      </p:to>
                                    </p:set>
                                    <p:animEffect transition="in" filter="blinds(horizontal)">
                                      <p:cBhvr>
                                        <p:cTn id="23" dur="1000"/>
                                        <p:tgtEl>
                                          <p:spTgt spid="1423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2371"/>
                                        </p:tgtEl>
                                        <p:attrNameLst>
                                          <p:attrName>style.visibility</p:attrName>
                                        </p:attrNameLst>
                                      </p:cBhvr>
                                      <p:to>
                                        <p:strVal val="visible"/>
                                      </p:to>
                                    </p:set>
                                    <p:animEffect transition="in" filter="blinds(horizontal)">
                                      <p:cBhvr>
                                        <p:cTn id="28" dur="1000"/>
                                        <p:tgtEl>
                                          <p:spTgt spid="14237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2372"/>
                                        </p:tgtEl>
                                        <p:attrNameLst>
                                          <p:attrName>style.visibility</p:attrName>
                                        </p:attrNameLst>
                                      </p:cBhvr>
                                      <p:to>
                                        <p:strVal val="visible"/>
                                      </p:to>
                                    </p:set>
                                    <p:animEffect transition="in" filter="blinds(horizontal)">
                                      <p:cBhvr>
                                        <p:cTn id="33" dur="1000"/>
                                        <p:tgtEl>
                                          <p:spTgt spid="14237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2373"/>
                                        </p:tgtEl>
                                        <p:attrNameLst>
                                          <p:attrName>style.visibility</p:attrName>
                                        </p:attrNameLst>
                                      </p:cBhvr>
                                      <p:to>
                                        <p:strVal val="visible"/>
                                      </p:to>
                                    </p:set>
                                    <p:animEffect transition="in" filter="blinds(horizontal)">
                                      <p:cBhvr>
                                        <p:cTn id="38" dur="1000"/>
                                        <p:tgtEl>
                                          <p:spTgt spid="14237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42374"/>
                                        </p:tgtEl>
                                        <p:attrNameLst>
                                          <p:attrName>style.visibility</p:attrName>
                                        </p:attrNameLst>
                                      </p:cBhvr>
                                      <p:to>
                                        <p:strVal val="visible"/>
                                      </p:to>
                                    </p:set>
                                    <p:animEffect transition="in" filter="blinds(horizontal)">
                                      <p:cBhvr>
                                        <p:cTn id="43" dur="1000"/>
                                        <p:tgtEl>
                                          <p:spTgt spid="14237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42375"/>
                                        </p:tgtEl>
                                        <p:attrNameLst>
                                          <p:attrName>style.visibility</p:attrName>
                                        </p:attrNameLst>
                                      </p:cBhvr>
                                      <p:to>
                                        <p:strVal val="visible"/>
                                      </p:to>
                                    </p:set>
                                    <p:animEffect transition="in" filter="blinds(horizontal)">
                                      <p:cBhvr>
                                        <p:cTn id="48" dur="1000"/>
                                        <p:tgtEl>
                                          <p:spTgt spid="142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69" grpId="0" build="allAtOnce"/>
      <p:bldP spid="142370" grpId="0"/>
      <p:bldP spid="142371" grpId="0"/>
      <p:bldP spid="142372" grpId="0"/>
      <p:bldP spid="142373" grpId="0"/>
      <p:bldP spid="142374" grpId="0"/>
      <p:bldP spid="1423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077" y="278296"/>
            <a:ext cx="11489636" cy="5047536"/>
          </a:xfrm>
          <a:prstGeom prst="rect">
            <a:avLst/>
          </a:prstGeom>
          <a:noFill/>
        </p:spPr>
        <p:txBody>
          <a:bodyPr wrap="square">
            <a:spAutoFit/>
          </a:bodyPr>
          <a:lstStyle/>
          <a:p>
            <a:pPr algn="just">
              <a:spcBef>
                <a:spcPts val="600"/>
              </a:spcBef>
              <a:spcAft>
                <a:spcPts val="600"/>
              </a:spcAft>
            </a:pPr>
            <a:r>
              <a:rPr lang="en-US" sz="3600" b="1">
                <a:solidFill>
                  <a:srgbClr val="0070C0"/>
                </a:solidFill>
                <a:effectLst/>
                <a:latin typeface="Times New Roman" panose="02020603050405020304" pitchFamily="18" charset="0"/>
                <a:ea typeface="Calibri" panose="020F0502020204030204" pitchFamily="34" charset="0"/>
              </a:rPr>
              <a:t>II. Điều kiện tự nhiên và tài nguyên thiên nhiên </a:t>
            </a:r>
            <a:endParaRPr lang="en-US" sz="3600">
              <a:solidFill>
                <a:srgbClr val="0070C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a:solidFill>
                  <a:srgbClr val="FF0000"/>
                </a:solidFill>
                <a:effectLst/>
                <a:latin typeface="Times New Roman" panose="02020603050405020304" pitchFamily="18" charset="0"/>
                <a:ea typeface="Calibri" panose="020F0502020204030204" pitchFamily="34" charset="0"/>
              </a:rPr>
              <a:t>1. Đặc điểm</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Tự nhiên phân hóa hai vùng Đông Bắc và Tây bắc .</a:t>
            </a:r>
            <a:endParaRPr lang="en-US" sz="240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Địa hình cao, cắt xẻ mạnh, khí hậu có mùa đông lạnh, nhiều loại khoáng sản, trữ lượng thủy điện dồi dào.</a:t>
            </a:r>
            <a:endParaRPr lang="en-US" sz="240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a:solidFill>
                  <a:srgbClr val="FF0000"/>
                </a:solidFill>
                <a:latin typeface="Times New Roman" panose="02020603050405020304" pitchFamily="18" charset="0"/>
                <a:ea typeface="Calibri" panose="020F0502020204030204" pitchFamily="34" charset="0"/>
              </a:rPr>
              <a:t>2. </a:t>
            </a:r>
            <a:r>
              <a:rPr lang="en-US" sz="2400" b="1">
                <a:solidFill>
                  <a:srgbClr val="FF0000"/>
                </a:solidFill>
                <a:effectLst/>
                <a:latin typeface="Times New Roman" panose="02020603050405020304" pitchFamily="18" charset="0"/>
                <a:ea typeface="Calibri" panose="020F0502020204030204" pitchFamily="34" charset="0"/>
              </a:rPr>
              <a:t>Thuận lợi </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Tài nguyên phong phú tạo điều kiện phát triển kinh tế đa ngành.</a:t>
            </a:r>
            <a:endParaRPr lang="en-US" sz="240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a:solidFill>
                  <a:srgbClr val="FF0000"/>
                </a:solidFill>
                <a:effectLst/>
                <a:latin typeface="Times New Roman" panose="02020603050405020304" pitchFamily="18" charset="0"/>
                <a:ea typeface="Calibri" panose="020F0502020204030204" pitchFamily="34" charset="0"/>
              </a:rPr>
              <a:t>3. Khó khăn</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Địa hình chia cắt phức tạp, thời tiết diễn biến thất thường, khoáng sản trữ lượng nhỏ và điều kiện khai thác phức tạp, xói mòn đất, sạt lở đất, lũ quét ….</a:t>
            </a:r>
            <a:endParaRPr lang="en-US" sz="2400">
              <a:effectLst/>
              <a:latin typeface="Times New Roman" panose="02020603050405020304" pitchFamily="18" charset="0"/>
              <a:ea typeface="Calibri" panose="020F0502020204030204" pitchFamily="34" charset="0"/>
            </a:endParaRPr>
          </a:p>
        </p:txBody>
      </p:sp>
      <p:pic>
        <p:nvPicPr>
          <p:cNvPr id="6" name="Picture 5" descr="AG00218_"/>
          <p:cNvPicPr>
            <a:picLocks noChangeAspect="1" noChangeArrowheads="1" noCrop="1"/>
          </p:cNvPicPr>
          <p:nvPr/>
        </p:nvPicPr>
        <p:blipFill>
          <a:blip r:embed="rId2"/>
          <a:srcRect/>
          <a:stretch>
            <a:fillRect/>
          </a:stretch>
        </p:blipFill>
        <p:spPr bwMode="auto">
          <a:xfrm>
            <a:off x="10694506" y="278296"/>
            <a:ext cx="1272207" cy="66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AGE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1" y="228600"/>
            <a:ext cx="495617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Freeform 12"/>
          <p:cNvSpPr/>
          <p:nvPr/>
        </p:nvSpPr>
        <p:spPr bwMode="auto">
          <a:xfrm>
            <a:off x="5924550" y="346075"/>
            <a:ext cx="2667000" cy="1193800"/>
          </a:xfrm>
          <a:custGeom>
            <a:avLst/>
            <a:gdLst>
              <a:gd name="T0" fmla="*/ 2147483646 w 1680"/>
              <a:gd name="T1" fmla="*/ 2147483646 h 752"/>
              <a:gd name="T2" fmla="*/ 2147483646 w 1680"/>
              <a:gd name="T3" fmla="*/ 2147483646 h 752"/>
              <a:gd name="T4" fmla="*/ 2147483646 w 1680"/>
              <a:gd name="T5" fmla="*/ 2147483646 h 752"/>
              <a:gd name="T6" fmla="*/ 2147483646 w 1680"/>
              <a:gd name="T7" fmla="*/ 2147483646 h 752"/>
              <a:gd name="T8" fmla="*/ 2147483646 w 1680"/>
              <a:gd name="T9" fmla="*/ 2147483646 h 752"/>
              <a:gd name="T10" fmla="*/ 2147483646 w 1680"/>
              <a:gd name="T11" fmla="*/ 2147483646 h 752"/>
              <a:gd name="T12" fmla="*/ 2147483646 w 1680"/>
              <a:gd name="T13" fmla="*/ 2147483646 h 752"/>
              <a:gd name="T14" fmla="*/ 2147483646 w 1680"/>
              <a:gd name="T15" fmla="*/ 2147483646 h 752"/>
              <a:gd name="T16" fmla="*/ 2147483646 w 1680"/>
              <a:gd name="T17" fmla="*/ 2147483646 h 752"/>
              <a:gd name="T18" fmla="*/ 2147483646 w 1680"/>
              <a:gd name="T19" fmla="*/ 2147483646 h 752"/>
              <a:gd name="T20" fmla="*/ 2147483646 w 1680"/>
              <a:gd name="T21" fmla="*/ 2147483646 h 752"/>
              <a:gd name="T22" fmla="*/ 2147483646 w 1680"/>
              <a:gd name="T23" fmla="*/ 2147483646 h 752"/>
              <a:gd name="T24" fmla="*/ 2147483646 w 1680"/>
              <a:gd name="T25" fmla="*/ 0 h 752"/>
              <a:gd name="T26" fmla="*/ 2147483646 w 1680"/>
              <a:gd name="T27" fmla="*/ 2147483646 h 752"/>
              <a:gd name="T28" fmla="*/ 2147483646 w 1680"/>
              <a:gd name="T29" fmla="*/ 2147483646 h 752"/>
              <a:gd name="T30" fmla="*/ 2147483646 w 1680"/>
              <a:gd name="T31" fmla="*/ 2147483646 h 752"/>
              <a:gd name="T32" fmla="*/ 2147483646 w 1680"/>
              <a:gd name="T33" fmla="*/ 2147483646 h 752"/>
              <a:gd name="T34" fmla="*/ 2147483646 w 1680"/>
              <a:gd name="T35" fmla="*/ 2147483646 h 752"/>
              <a:gd name="T36" fmla="*/ 2147483646 w 1680"/>
              <a:gd name="T37" fmla="*/ 2147483646 h 752"/>
              <a:gd name="T38" fmla="*/ 2147483646 w 1680"/>
              <a:gd name="T39" fmla="*/ 2147483646 h 752"/>
              <a:gd name="T40" fmla="*/ 2147483646 w 1680"/>
              <a:gd name="T41" fmla="*/ 2147483646 h 752"/>
              <a:gd name="T42" fmla="*/ 2147483646 w 1680"/>
              <a:gd name="T43" fmla="*/ 2147483646 h 752"/>
              <a:gd name="T44" fmla="*/ 2147483646 w 1680"/>
              <a:gd name="T45" fmla="*/ 2147483646 h 752"/>
              <a:gd name="T46" fmla="*/ 2147483646 w 1680"/>
              <a:gd name="T47" fmla="*/ 2147483646 h 752"/>
              <a:gd name="T48" fmla="*/ 2147483646 w 1680"/>
              <a:gd name="T49" fmla="*/ 2147483646 h 752"/>
              <a:gd name="T50" fmla="*/ 2147483646 w 1680"/>
              <a:gd name="T51" fmla="*/ 2147483646 h 752"/>
              <a:gd name="T52" fmla="*/ 2147483646 w 1680"/>
              <a:gd name="T53" fmla="*/ 2147483646 h 752"/>
              <a:gd name="T54" fmla="*/ 2147483646 w 1680"/>
              <a:gd name="T55" fmla="*/ 2147483646 h 752"/>
              <a:gd name="T56" fmla="*/ 2147483646 w 1680"/>
              <a:gd name="T57" fmla="*/ 2147483646 h 752"/>
              <a:gd name="T58" fmla="*/ 2147483646 w 1680"/>
              <a:gd name="T59" fmla="*/ 2147483646 h 752"/>
              <a:gd name="T60" fmla="*/ 2147483646 w 1680"/>
              <a:gd name="T61" fmla="*/ 2147483646 h 752"/>
              <a:gd name="T62" fmla="*/ 2147483646 w 1680"/>
              <a:gd name="T63" fmla="*/ 2147483646 h 752"/>
              <a:gd name="T64" fmla="*/ 2147483646 w 1680"/>
              <a:gd name="T65" fmla="*/ 2147483646 h 752"/>
              <a:gd name="T66" fmla="*/ 2147483646 w 1680"/>
              <a:gd name="T67" fmla="*/ 2147483646 h 752"/>
              <a:gd name="T68" fmla="*/ 2147483646 w 1680"/>
              <a:gd name="T69" fmla="*/ 2147483646 h 752"/>
              <a:gd name="T70" fmla="*/ 2147483646 w 1680"/>
              <a:gd name="T71" fmla="*/ 2147483646 h 752"/>
              <a:gd name="T72" fmla="*/ 2147483646 w 1680"/>
              <a:gd name="T73" fmla="*/ 2147483646 h 752"/>
              <a:gd name="T74" fmla="*/ 2147483646 w 1680"/>
              <a:gd name="T75" fmla="*/ 2147483646 h 752"/>
              <a:gd name="T76" fmla="*/ 2147483646 w 1680"/>
              <a:gd name="T77" fmla="*/ 2147483646 h 752"/>
              <a:gd name="T78" fmla="*/ 2147483646 w 1680"/>
              <a:gd name="T79" fmla="*/ 2147483646 h 752"/>
              <a:gd name="T80" fmla="*/ 2147483646 w 1680"/>
              <a:gd name="T81" fmla="*/ 2147483646 h 752"/>
              <a:gd name="T82" fmla="*/ 2147483646 w 1680"/>
              <a:gd name="T83" fmla="*/ 2147483646 h 752"/>
              <a:gd name="T84" fmla="*/ 2147483646 w 1680"/>
              <a:gd name="T85" fmla="*/ 2147483646 h 752"/>
              <a:gd name="T86" fmla="*/ 2147483646 w 1680"/>
              <a:gd name="T87" fmla="*/ 2147483646 h 752"/>
              <a:gd name="T88" fmla="*/ 2147483646 w 1680"/>
              <a:gd name="T89" fmla="*/ 2147483646 h 752"/>
              <a:gd name="T90" fmla="*/ 2147483646 w 1680"/>
              <a:gd name="T91" fmla="*/ 2147483646 h 752"/>
              <a:gd name="T92" fmla="*/ 2147483646 w 1680"/>
              <a:gd name="T93" fmla="*/ 2147483646 h 752"/>
              <a:gd name="T94" fmla="*/ 2147483646 w 1680"/>
              <a:gd name="T95" fmla="*/ 2147483646 h 752"/>
              <a:gd name="T96" fmla="*/ 2147483646 w 1680"/>
              <a:gd name="T97" fmla="*/ 2147483646 h 752"/>
              <a:gd name="T98" fmla="*/ 2147483646 w 1680"/>
              <a:gd name="T99" fmla="*/ 2147483646 h 7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80" h="752">
                <a:moveTo>
                  <a:pt x="1680" y="452"/>
                </a:moveTo>
                <a:cubicBezTo>
                  <a:pt x="1658" y="459"/>
                  <a:pt x="1631" y="448"/>
                  <a:pt x="1612" y="436"/>
                </a:cubicBezTo>
                <a:cubicBezTo>
                  <a:pt x="1560" y="449"/>
                  <a:pt x="1580" y="443"/>
                  <a:pt x="1552" y="452"/>
                </a:cubicBezTo>
                <a:cubicBezTo>
                  <a:pt x="1528" y="449"/>
                  <a:pt x="1521" y="443"/>
                  <a:pt x="1500" y="436"/>
                </a:cubicBezTo>
                <a:cubicBezTo>
                  <a:pt x="1483" y="447"/>
                  <a:pt x="1480" y="443"/>
                  <a:pt x="1464" y="432"/>
                </a:cubicBezTo>
                <a:cubicBezTo>
                  <a:pt x="1463" y="428"/>
                  <a:pt x="1464" y="421"/>
                  <a:pt x="1460" y="420"/>
                </a:cubicBezTo>
                <a:cubicBezTo>
                  <a:pt x="1452" y="418"/>
                  <a:pt x="1444" y="425"/>
                  <a:pt x="1436" y="424"/>
                </a:cubicBezTo>
                <a:cubicBezTo>
                  <a:pt x="1423" y="423"/>
                  <a:pt x="1409" y="408"/>
                  <a:pt x="1396" y="404"/>
                </a:cubicBezTo>
                <a:cubicBezTo>
                  <a:pt x="1387" y="358"/>
                  <a:pt x="1331" y="352"/>
                  <a:pt x="1292" y="348"/>
                </a:cubicBezTo>
                <a:cubicBezTo>
                  <a:pt x="1281" y="331"/>
                  <a:pt x="1272" y="326"/>
                  <a:pt x="1296" y="320"/>
                </a:cubicBezTo>
                <a:cubicBezTo>
                  <a:pt x="1288" y="279"/>
                  <a:pt x="1290" y="289"/>
                  <a:pt x="1268" y="264"/>
                </a:cubicBezTo>
                <a:cubicBezTo>
                  <a:pt x="1262" y="257"/>
                  <a:pt x="1252" y="240"/>
                  <a:pt x="1252" y="240"/>
                </a:cubicBezTo>
                <a:cubicBezTo>
                  <a:pt x="1253" y="235"/>
                  <a:pt x="1253" y="229"/>
                  <a:pt x="1256" y="224"/>
                </a:cubicBezTo>
                <a:cubicBezTo>
                  <a:pt x="1259" y="220"/>
                  <a:pt x="1266" y="220"/>
                  <a:pt x="1268" y="216"/>
                </a:cubicBezTo>
                <a:cubicBezTo>
                  <a:pt x="1284" y="188"/>
                  <a:pt x="1257" y="200"/>
                  <a:pt x="1288" y="192"/>
                </a:cubicBezTo>
                <a:cubicBezTo>
                  <a:pt x="1307" y="179"/>
                  <a:pt x="1312" y="160"/>
                  <a:pt x="1328" y="144"/>
                </a:cubicBezTo>
                <a:cubicBezTo>
                  <a:pt x="1307" y="130"/>
                  <a:pt x="1273" y="118"/>
                  <a:pt x="1248" y="108"/>
                </a:cubicBezTo>
                <a:cubicBezTo>
                  <a:pt x="1228" y="115"/>
                  <a:pt x="1215" y="126"/>
                  <a:pt x="1196" y="132"/>
                </a:cubicBezTo>
                <a:cubicBezTo>
                  <a:pt x="1177" y="126"/>
                  <a:pt x="1173" y="116"/>
                  <a:pt x="1152" y="112"/>
                </a:cubicBezTo>
                <a:cubicBezTo>
                  <a:pt x="1129" y="78"/>
                  <a:pt x="1085" y="105"/>
                  <a:pt x="1052" y="112"/>
                </a:cubicBezTo>
                <a:cubicBezTo>
                  <a:pt x="1043" y="107"/>
                  <a:pt x="1031" y="107"/>
                  <a:pt x="1024" y="100"/>
                </a:cubicBezTo>
                <a:cubicBezTo>
                  <a:pt x="1020" y="96"/>
                  <a:pt x="1019" y="89"/>
                  <a:pt x="1016" y="84"/>
                </a:cubicBezTo>
                <a:cubicBezTo>
                  <a:pt x="1005" y="69"/>
                  <a:pt x="992" y="68"/>
                  <a:pt x="976" y="64"/>
                </a:cubicBezTo>
                <a:cubicBezTo>
                  <a:pt x="972" y="61"/>
                  <a:pt x="967" y="60"/>
                  <a:pt x="964" y="56"/>
                </a:cubicBezTo>
                <a:cubicBezTo>
                  <a:pt x="961" y="51"/>
                  <a:pt x="964" y="44"/>
                  <a:pt x="960" y="40"/>
                </a:cubicBezTo>
                <a:cubicBezTo>
                  <a:pt x="947" y="26"/>
                  <a:pt x="914" y="6"/>
                  <a:pt x="896" y="0"/>
                </a:cubicBezTo>
                <a:cubicBezTo>
                  <a:pt x="884" y="18"/>
                  <a:pt x="877" y="20"/>
                  <a:pt x="856" y="24"/>
                </a:cubicBezTo>
                <a:cubicBezTo>
                  <a:pt x="832" y="40"/>
                  <a:pt x="803" y="43"/>
                  <a:pt x="776" y="52"/>
                </a:cubicBezTo>
                <a:cubicBezTo>
                  <a:pt x="760" y="76"/>
                  <a:pt x="774" y="123"/>
                  <a:pt x="740" y="132"/>
                </a:cubicBezTo>
                <a:cubicBezTo>
                  <a:pt x="723" y="137"/>
                  <a:pt x="705" y="135"/>
                  <a:pt x="688" y="136"/>
                </a:cubicBezTo>
                <a:cubicBezTo>
                  <a:pt x="670" y="142"/>
                  <a:pt x="640" y="168"/>
                  <a:pt x="640" y="168"/>
                </a:cubicBezTo>
                <a:cubicBezTo>
                  <a:pt x="625" y="163"/>
                  <a:pt x="623" y="153"/>
                  <a:pt x="608" y="148"/>
                </a:cubicBezTo>
                <a:cubicBezTo>
                  <a:pt x="591" y="149"/>
                  <a:pt x="573" y="148"/>
                  <a:pt x="556" y="152"/>
                </a:cubicBezTo>
                <a:cubicBezTo>
                  <a:pt x="551" y="153"/>
                  <a:pt x="543" y="177"/>
                  <a:pt x="532" y="184"/>
                </a:cubicBezTo>
                <a:cubicBezTo>
                  <a:pt x="529" y="188"/>
                  <a:pt x="526" y="192"/>
                  <a:pt x="524" y="196"/>
                </a:cubicBezTo>
                <a:cubicBezTo>
                  <a:pt x="522" y="200"/>
                  <a:pt x="524" y="207"/>
                  <a:pt x="520" y="208"/>
                </a:cubicBezTo>
                <a:cubicBezTo>
                  <a:pt x="517" y="209"/>
                  <a:pt x="488" y="189"/>
                  <a:pt x="480" y="184"/>
                </a:cubicBezTo>
                <a:cubicBezTo>
                  <a:pt x="469" y="168"/>
                  <a:pt x="459" y="165"/>
                  <a:pt x="440" y="160"/>
                </a:cubicBezTo>
                <a:cubicBezTo>
                  <a:pt x="405" y="136"/>
                  <a:pt x="424" y="172"/>
                  <a:pt x="400" y="188"/>
                </a:cubicBezTo>
                <a:cubicBezTo>
                  <a:pt x="392" y="183"/>
                  <a:pt x="381" y="180"/>
                  <a:pt x="376" y="172"/>
                </a:cubicBezTo>
                <a:cubicBezTo>
                  <a:pt x="358" y="144"/>
                  <a:pt x="369" y="151"/>
                  <a:pt x="348" y="144"/>
                </a:cubicBezTo>
                <a:cubicBezTo>
                  <a:pt x="303" y="159"/>
                  <a:pt x="298" y="222"/>
                  <a:pt x="256" y="236"/>
                </a:cubicBezTo>
                <a:cubicBezTo>
                  <a:pt x="243" y="223"/>
                  <a:pt x="230" y="214"/>
                  <a:pt x="212" y="208"/>
                </a:cubicBezTo>
                <a:cubicBezTo>
                  <a:pt x="189" y="174"/>
                  <a:pt x="220" y="214"/>
                  <a:pt x="192" y="192"/>
                </a:cubicBezTo>
                <a:cubicBezTo>
                  <a:pt x="188" y="189"/>
                  <a:pt x="187" y="183"/>
                  <a:pt x="184" y="180"/>
                </a:cubicBezTo>
                <a:cubicBezTo>
                  <a:pt x="169" y="165"/>
                  <a:pt x="143" y="166"/>
                  <a:pt x="124" y="164"/>
                </a:cubicBezTo>
                <a:cubicBezTo>
                  <a:pt x="100" y="148"/>
                  <a:pt x="118" y="133"/>
                  <a:pt x="84" y="156"/>
                </a:cubicBezTo>
                <a:cubicBezTo>
                  <a:pt x="69" y="200"/>
                  <a:pt x="80" y="182"/>
                  <a:pt x="48" y="204"/>
                </a:cubicBezTo>
                <a:cubicBezTo>
                  <a:pt x="41" y="226"/>
                  <a:pt x="20" y="232"/>
                  <a:pt x="0" y="240"/>
                </a:cubicBezTo>
                <a:cubicBezTo>
                  <a:pt x="8" y="250"/>
                  <a:pt x="14" y="264"/>
                  <a:pt x="24" y="272"/>
                </a:cubicBezTo>
                <a:cubicBezTo>
                  <a:pt x="31" y="278"/>
                  <a:pt x="41" y="279"/>
                  <a:pt x="48" y="284"/>
                </a:cubicBezTo>
                <a:cubicBezTo>
                  <a:pt x="61" y="303"/>
                  <a:pt x="98" y="344"/>
                  <a:pt x="116" y="356"/>
                </a:cubicBezTo>
                <a:cubicBezTo>
                  <a:pt x="126" y="385"/>
                  <a:pt x="129" y="418"/>
                  <a:pt x="156" y="436"/>
                </a:cubicBezTo>
                <a:cubicBezTo>
                  <a:pt x="194" y="431"/>
                  <a:pt x="178" y="430"/>
                  <a:pt x="200" y="408"/>
                </a:cubicBezTo>
                <a:cubicBezTo>
                  <a:pt x="211" y="424"/>
                  <a:pt x="218" y="423"/>
                  <a:pt x="236" y="428"/>
                </a:cubicBezTo>
                <a:cubicBezTo>
                  <a:pt x="228" y="499"/>
                  <a:pt x="243" y="445"/>
                  <a:pt x="220" y="472"/>
                </a:cubicBezTo>
                <a:cubicBezTo>
                  <a:pt x="214" y="479"/>
                  <a:pt x="204" y="496"/>
                  <a:pt x="204" y="496"/>
                </a:cubicBezTo>
                <a:cubicBezTo>
                  <a:pt x="238" y="507"/>
                  <a:pt x="205" y="528"/>
                  <a:pt x="192" y="544"/>
                </a:cubicBezTo>
                <a:cubicBezTo>
                  <a:pt x="199" y="549"/>
                  <a:pt x="209" y="550"/>
                  <a:pt x="216" y="556"/>
                </a:cubicBezTo>
                <a:cubicBezTo>
                  <a:pt x="253" y="586"/>
                  <a:pt x="199" y="551"/>
                  <a:pt x="228" y="580"/>
                </a:cubicBezTo>
                <a:cubicBezTo>
                  <a:pt x="239" y="591"/>
                  <a:pt x="253" y="597"/>
                  <a:pt x="264" y="608"/>
                </a:cubicBezTo>
                <a:cubicBezTo>
                  <a:pt x="271" y="644"/>
                  <a:pt x="295" y="640"/>
                  <a:pt x="328" y="644"/>
                </a:cubicBezTo>
                <a:cubicBezTo>
                  <a:pt x="373" y="672"/>
                  <a:pt x="386" y="674"/>
                  <a:pt x="436" y="684"/>
                </a:cubicBezTo>
                <a:cubicBezTo>
                  <a:pt x="443" y="683"/>
                  <a:pt x="452" y="685"/>
                  <a:pt x="456" y="680"/>
                </a:cubicBezTo>
                <a:cubicBezTo>
                  <a:pt x="478" y="655"/>
                  <a:pt x="435" y="651"/>
                  <a:pt x="480" y="640"/>
                </a:cubicBezTo>
                <a:cubicBezTo>
                  <a:pt x="504" y="624"/>
                  <a:pt x="532" y="636"/>
                  <a:pt x="556" y="620"/>
                </a:cubicBezTo>
                <a:cubicBezTo>
                  <a:pt x="594" y="624"/>
                  <a:pt x="624" y="631"/>
                  <a:pt x="656" y="652"/>
                </a:cubicBezTo>
                <a:cubicBezTo>
                  <a:pt x="669" y="671"/>
                  <a:pt x="687" y="687"/>
                  <a:pt x="708" y="696"/>
                </a:cubicBezTo>
                <a:cubicBezTo>
                  <a:pt x="716" y="699"/>
                  <a:pt x="732" y="704"/>
                  <a:pt x="732" y="704"/>
                </a:cubicBezTo>
                <a:cubicBezTo>
                  <a:pt x="764" y="693"/>
                  <a:pt x="733" y="685"/>
                  <a:pt x="776" y="692"/>
                </a:cubicBezTo>
                <a:cubicBezTo>
                  <a:pt x="807" y="684"/>
                  <a:pt x="846" y="714"/>
                  <a:pt x="876" y="724"/>
                </a:cubicBezTo>
                <a:cubicBezTo>
                  <a:pt x="891" y="729"/>
                  <a:pt x="900" y="747"/>
                  <a:pt x="916" y="748"/>
                </a:cubicBezTo>
                <a:cubicBezTo>
                  <a:pt x="935" y="749"/>
                  <a:pt x="953" y="751"/>
                  <a:pt x="972" y="752"/>
                </a:cubicBezTo>
                <a:cubicBezTo>
                  <a:pt x="991" y="750"/>
                  <a:pt x="1063" y="750"/>
                  <a:pt x="1012" y="716"/>
                </a:cubicBezTo>
                <a:cubicBezTo>
                  <a:pt x="1001" y="671"/>
                  <a:pt x="999" y="679"/>
                  <a:pt x="968" y="648"/>
                </a:cubicBezTo>
                <a:cubicBezTo>
                  <a:pt x="961" y="628"/>
                  <a:pt x="952" y="619"/>
                  <a:pt x="932" y="612"/>
                </a:cubicBezTo>
                <a:cubicBezTo>
                  <a:pt x="929" y="608"/>
                  <a:pt x="928" y="603"/>
                  <a:pt x="924" y="600"/>
                </a:cubicBezTo>
                <a:cubicBezTo>
                  <a:pt x="910" y="592"/>
                  <a:pt x="891" y="592"/>
                  <a:pt x="880" y="580"/>
                </a:cubicBezTo>
                <a:cubicBezTo>
                  <a:pt x="868" y="567"/>
                  <a:pt x="901" y="530"/>
                  <a:pt x="908" y="520"/>
                </a:cubicBezTo>
                <a:cubicBezTo>
                  <a:pt x="913" y="513"/>
                  <a:pt x="916" y="496"/>
                  <a:pt x="916" y="496"/>
                </a:cubicBezTo>
                <a:cubicBezTo>
                  <a:pt x="915" y="492"/>
                  <a:pt x="916" y="486"/>
                  <a:pt x="912" y="484"/>
                </a:cubicBezTo>
                <a:cubicBezTo>
                  <a:pt x="908" y="482"/>
                  <a:pt x="903" y="491"/>
                  <a:pt x="900" y="488"/>
                </a:cubicBezTo>
                <a:cubicBezTo>
                  <a:pt x="897" y="485"/>
                  <a:pt x="900" y="478"/>
                  <a:pt x="904" y="476"/>
                </a:cubicBezTo>
                <a:cubicBezTo>
                  <a:pt x="921" y="468"/>
                  <a:pt x="941" y="471"/>
                  <a:pt x="960" y="468"/>
                </a:cubicBezTo>
                <a:cubicBezTo>
                  <a:pt x="967" y="446"/>
                  <a:pt x="983" y="458"/>
                  <a:pt x="1000" y="464"/>
                </a:cubicBezTo>
                <a:cubicBezTo>
                  <a:pt x="1015" y="487"/>
                  <a:pt x="1035" y="488"/>
                  <a:pt x="1060" y="496"/>
                </a:cubicBezTo>
                <a:cubicBezTo>
                  <a:pt x="1062" y="509"/>
                  <a:pt x="1056" y="529"/>
                  <a:pt x="1068" y="536"/>
                </a:cubicBezTo>
                <a:cubicBezTo>
                  <a:pt x="1093" y="550"/>
                  <a:pt x="1124" y="541"/>
                  <a:pt x="1152" y="544"/>
                </a:cubicBezTo>
                <a:cubicBezTo>
                  <a:pt x="1178" y="547"/>
                  <a:pt x="1202" y="553"/>
                  <a:pt x="1228" y="556"/>
                </a:cubicBezTo>
                <a:cubicBezTo>
                  <a:pt x="1245" y="582"/>
                  <a:pt x="1279" y="587"/>
                  <a:pt x="1304" y="604"/>
                </a:cubicBezTo>
                <a:cubicBezTo>
                  <a:pt x="1314" y="618"/>
                  <a:pt x="1319" y="630"/>
                  <a:pt x="1336" y="636"/>
                </a:cubicBezTo>
                <a:cubicBezTo>
                  <a:pt x="1383" y="605"/>
                  <a:pt x="1364" y="612"/>
                  <a:pt x="1444" y="608"/>
                </a:cubicBezTo>
                <a:cubicBezTo>
                  <a:pt x="1469" y="591"/>
                  <a:pt x="1494" y="580"/>
                  <a:pt x="1524" y="576"/>
                </a:cubicBezTo>
                <a:cubicBezTo>
                  <a:pt x="1529" y="560"/>
                  <a:pt x="1537" y="544"/>
                  <a:pt x="1512" y="552"/>
                </a:cubicBezTo>
                <a:cubicBezTo>
                  <a:pt x="1472" y="542"/>
                  <a:pt x="1518" y="534"/>
                  <a:pt x="1532" y="532"/>
                </a:cubicBezTo>
                <a:cubicBezTo>
                  <a:pt x="1543" y="525"/>
                  <a:pt x="1568" y="516"/>
                  <a:pt x="1568" y="516"/>
                </a:cubicBezTo>
                <a:cubicBezTo>
                  <a:pt x="1544" y="500"/>
                  <a:pt x="1567" y="504"/>
                  <a:pt x="1584" y="500"/>
                </a:cubicBezTo>
                <a:cubicBezTo>
                  <a:pt x="1590" y="482"/>
                  <a:pt x="1610" y="478"/>
                  <a:pt x="1628" y="472"/>
                </a:cubicBezTo>
                <a:cubicBezTo>
                  <a:pt x="1643" y="477"/>
                  <a:pt x="1654" y="482"/>
                  <a:pt x="1672" y="472"/>
                </a:cubicBezTo>
                <a:cubicBezTo>
                  <a:pt x="1676" y="470"/>
                  <a:pt x="1666" y="464"/>
                  <a:pt x="1668" y="460"/>
                </a:cubicBezTo>
                <a:cubicBezTo>
                  <a:pt x="1670" y="456"/>
                  <a:pt x="1676" y="455"/>
                  <a:pt x="1680" y="452"/>
                </a:cubicBezTo>
                <a:close/>
              </a:path>
            </a:pathLst>
          </a:custGeom>
          <a:solidFill>
            <a:srgbClr val="FFFF00"/>
          </a:solidFill>
          <a:ln w="9525">
            <a:solidFill>
              <a:srgbClr val="FF00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1" name="Freeform 13"/>
          <p:cNvSpPr/>
          <p:nvPr/>
        </p:nvSpPr>
        <p:spPr bwMode="auto">
          <a:xfrm>
            <a:off x="7315201" y="1023939"/>
            <a:ext cx="709613" cy="727075"/>
          </a:xfrm>
          <a:custGeom>
            <a:avLst/>
            <a:gdLst>
              <a:gd name="T0" fmla="*/ 2147483646 w 447"/>
              <a:gd name="T1" fmla="*/ 2147483646 h 458"/>
              <a:gd name="T2" fmla="*/ 2147483646 w 447"/>
              <a:gd name="T3" fmla="*/ 2147483646 h 458"/>
              <a:gd name="T4" fmla="*/ 2147483646 w 447"/>
              <a:gd name="T5" fmla="*/ 2147483646 h 458"/>
              <a:gd name="T6" fmla="*/ 2147483646 w 447"/>
              <a:gd name="T7" fmla="*/ 2147483646 h 458"/>
              <a:gd name="T8" fmla="*/ 2147483646 w 447"/>
              <a:gd name="T9" fmla="*/ 2147483646 h 458"/>
              <a:gd name="T10" fmla="*/ 2147483646 w 447"/>
              <a:gd name="T11" fmla="*/ 2147483646 h 458"/>
              <a:gd name="T12" fmla="*/ 2147483646 w 447"/>
              <a:gd name="T13" fmla="*/ 2147483646 h 458"/>
              <a:gd name="T14" fmla="*/ 0 w 447"/>
              <a:gd name="T15" fmla="*/ 2147483646 h 458"/>
              <a:gd name="T16" fmla="*/ 2147483646 w 447"/>
              <a:gd name="T17" fmla="*/ 2147483646 h 458"/>
              <a:gd name="T18" fmla="*/ 2147483646 w 447"/>
              <a:gd name="T19" fmla="*/ 2147483646 h 458"/>
              <a:gd name="T20" fmla="*/ 2147483646 w 447"/>
              <a:gd name="T21" fmla="*/ 2147483646 h 458"/>
              <a:gd name="T22" fmla="*/ 2147483646 w 447"/>
              <a:gd name="T23" fmla="*/ 2147483646 h 458"/>
              <a:gd name="T24" fmla="*/ 2147483646 w 447"/>
              <a:gd name="T25" fmla="*/ 2147483646 h 458"/>
              <a:gd name="T26" fmla="*/ 2147483646 w 447"/>
              <a:gd name="T27" fmla="*/ 2147483646 h 458"/>
              <a:gd name="T28" fmla="*/ 2147483646 w 447"/>
              <a:gd name="T29" fmla="*/ 2147483646 h 458"/>
              <a:gd name="T30" fmla="*/ 2147483646 w 447"/>
              <a:gd name="T31" fmla="*/ 2147483646 h 458"/>
              <a:gd name="T32" fmla="*/ 2147483646 w 447"/>
              <a:gd name="T33" fmla="*/ 2147483646 h 458"/>
              <a:gd name="T34" fmla="*/ 2147483646 w 447"/>
              <a:gd name="T35" fmla="*/ 2147483646 h 458"/>
              <a:gd name="T36" fmla="*/ 2147483646 w 447"/>
              <a:gd name="T37" fmla="*/ 2147483646 h 458"/>
              <a:gd name="T38" fmla="*/ 2147483646 w 447"/>
              <a:gd name="T39" fmla="*/ 2147483646 h 458"/>
              <a:gd name="T40" fmla="*/ 2147483646 w 447"/>
              <a:gd name="T41" fmla="*/ 2147483646 h 458"/>
              <a:gd name="T42" fmla="*/ 2147483646 w 447"/>
              <a:gd name="T43" fmla="*/ 2147483646 h 458"/>
              <a:gd name="T44" fmla="*/ 2147483646 w 447"/>
              <a:gd name="T45" fmla="*/ 2147483646 h 458"/>
              <a:gd name="T46" fmla="*/ 2147483646 w 447"/>
              <a:gd name="T47" fmla="*/ 2147483646 h 458"/>
              <a:gd name="T48" fmla="*/ 2147483646 w 447"/>
              <a:gd name="T49" fmla="*/ 2147483646 h 458"/>
              <a:gd name="T50" fmla="*/ 2147483646 w 447"/>
              <a:gd name="T51" fmla="*/ 2147483646 h 458"/>
              <a:gd name="T52" fmla="*/ 2147483646 w 447"/>
              <a:gd name="T53" fmla="*/ 2147483646 h 458"/>
              <a:gd name="T54" fmla="*/ 2147483646 w 447"/>
              <a:gd name="T55" fmla="*/ 2147483646 h 458"/>
              <a:gd name="T56" fmla="*/ 2147483646 w 447"/>
              <a:gd name="T57" fmla="*/ 2147483646 h 458"/>
              <a:gd name="T58" fmla="*/ 2147483646 w 447"/>
              <a:gd name="T59" fmla="*/ 2147483646 h 4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47" h="458">
                <a:moveTo>
                  <a:pt x="444" y="198"/>
                </a:moveTo>
                <a:cubicBezTo>
                  <a:pt x="388" y="115"/>
                  <a:pt x="316" y="114"/>
                  <a:pt x="220" y="110"/>
                </a:cubicBezTo>
                <a:cubicBezTo>
                  <a:pt x="205" y="105"/>
                  <a:pt x="194" y="97"/>
                  <a:pt x="180" y="90"/>
                </a:cubicBezTo>
                <a:cubicBezTo>
                  <a:pt x="174" y="64"/>
                  <a:pt x="161" y="62"/>
                  <a:pt x="140" y="50"/>
                </a:cubicBezTo>
                <a:cubicBezTo>
                  <a:pt x="132" y="45"/>
                  <a:pt x="116" y="34"/>
                  <a:pt x="116" y="34"/>
                </a:cubicBezTo>
                <a:cubicBezTo>
                  <a:pt x="93" y="0"/>
                  <a:pt x="46" y="45"/>
                  <a:pt x="20" y="54"/>
                </a:cubicBezTo>
                <a:cubicBezTo>
                  <a:pt x="43" y="62"/>
                  <a:pt x="31" y="76"/>
                  <a:pt x="16" y="86"/>
                </a:cubicBezTo>
                <a:cubicBezTo>
                  <a:pt x="10" y="104"/>
                  <a:pt x="11" y="122"/>
                  <a:pt x="0" y="138"/>
                </a:cubicBezTo>
                <a:cubicBezTo>
                  <a:pt x="4" y="146"/>
                  <a:pt x="4" y="158"/>
                  <a:pt x="12" y="162"/>
                </a:cubicBezTo>
                <a:cubicBezTo>
                  <a:pt x="84" y="196"/>
                  <a:pt x="45" y="144"/>
                  <a:pt x="68" y="178"/>
                </a:cubicBezTo>
                <a:cubicBezTo>
                  <a:pt x="75" y="214"/>
                  <a:pt x="99" y="236"/>
                  <a:pt x="128" y="258"/>
                </a:cubicBezTo>
                <a:cubicBezTo>
                  <a:pt x="139" y="290"/>
                  <a:pt x="141" y="276"/>
                  <a:pt x="136" y="322"/>
                </a:cubicBezTo>
                <a:cubicBezTo>
                  <a:pt x="115" y="315"/>
                  <a:pt x="118" y="333"/>
                  <a:pt x="112" y="350"/>
                </a:cubicBezTo>
                <a:cubicBezTo>
                  <a:pt x="113" y="357"/>
                  <a:pt x="111" y="365"/>
                  <a:pt x="116" y="370"/>
                </a:cubicBezTo>
                <a:cubicBezTo>
                  <a:pt x="122" y="376"/>
                  <a:pt x="132" y="374"/>
                  <a:pt x="140" y="378"/>
                </a:cubicBezTo>
                <a:cubicBezTo>
                  <a:pt x="171" y="394"/>
                  <a:pt x="181" y="402"/>
                  <a:pt x="216" y="406"/>
                </a:cubicBezTo>
                <a:cubicBezTo>
                  <a:pt x="217" y="411"/>
                  <a:pt x="216" y="418"/>
                  <a:pt x="220" y="422"/>
                </a:cubicBezTo>
                <a:cubicBezTo>
                  <a:pt x="226" y="429"/>
                  <a:pt x="244" y="438"/>
                  <a:pt x="244" y="438"/>
                </a:cubicBezTo>
                <a:cubicBezTo>
                  <a:pt x="245" y="442"/>
                  <a:pt x="244" y="448"/>
                  <a:pt x="248" y="450"/>
                </a:cubicBezTo>
                <a:cubicBezTo>
                  <a:pt x="265" y="458"/>
                  <a:pt x="265" y="423"/>
                  <a:pt x="268" y="418"/>
                </a:cubicBezTo>
                <a:cubicBezTo>
                  <a:pt x="274" y="409"/>
                  <a:pt x="295" y="404"/>
                  <a:pt x="304" y="398"/>
                </a:cubicBezTo>
                <a:cubicBezTo>
                  <a:pt x="323" y="369"/>
                  <a:pt x="311" y="376"/>
                  <a:pt x="336" y="370"/>
                </a:cubicBezTo>
                <a:cubicBezTo>
                  <a:pt x="333" y="357"/>
                  <a:pt x="320" y="347"/>
                  <a:pt x="320" y="334"/>
                </a:cubicBezTo>
                <a:cubicBezTo>
                  <a:pt x="320" y="330"/>
                  <a:pt x="328" y="336"/>
                  <a:pt x="332" y="338"/>
                </a:cubicBezTo>
                <a:cubicBezTo>
                  <a:pt x="340" y="342"/>
                  <a:pt x="348" y="346"/>
                  <a:pt x="356" y="350"/>
                </a:cubicBezTo>
                <a:cubicBezTo>
                  <a:pt x="364" y="349"/>
                  <a:pt x="373" y="350"/>
                  <a:pt x="380" y="346"/>
                </a:cubicBezTo>
                <a:cubicBezTo>
                  <a:pt x="396" y="337"/>
                  <a:pt x="367" y="286"/>
                  <a:pt x="404" y="274"/>
                </a:cubicBezTo>
                <a:cubicBezTo>
                  <a:pt x="413" y="260"/>
                  <a:pt x="420" y="246"/>
                  <a:pt x="424" y="230"/>
                </a:cubicBezTo>
                <a:cubicBezTo>
                  <a:pt x="426" y="223"/>
                  <a:pt x="424" y="215"/>
                  <a:pt x="428" y="210"/>
                </a:cubicBezTo>
                <a:cubicBezTo>
                  <a:pt x="447" y="188"/>
                  <a:pt x="444" y="220"/>
                  <a:pt x="444" y="198"/>
                </a:cubicBezTo>
                <a:close/>
              </a:path>
            </a:pathLst>
          </a:custGeom>
          <a:solidFill>
            <a:srgbClr val="009900"/>
          </a:solidFill>
          <a:ln w="9525">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2" name="Freeform 14"/>
          <p:cNvSpPr/>
          <p:nvPr/>
        </p:nvSpPr>
        <p:spPr bwMode="auto">
          <a:xfrm>
            <a:off x="6686551" y="1458914"/>
            <a:ext cx="1971675" cy="1874837"/>
          </a:xfrm>
          <a:custGeom>
            <a:avLst/>
            <a:gdLst>
              <a:gd name="T0" fmla="*/ 2147483646 w 1242"/>
              <a:gd name="T1" fmla="*/ 2147483646 h 1181"/>
              <a:gd name="T2" fmla="*/ 2147483646 w 1242"/>
              <a:gd name="T3" fmla="*/ 2147483646 h 1181"/>
              <a:gd name="T4" fmla="*/ 2147483646 w 1242"/>
              <a:gd name="T5" fmla="*/ 2147483646 h 1181"/>
              <a:gd name="T6" fmla="*/ 2147483646 w 1242"/>
              <a:gd name="T7" fmla="*/ 2147483646 h 1181"/>
              <a:gd name="T8" fmla="*/ 2147483646 w 1242"/>
              <a:gd name="T9" fmla="*/ 2147483646 h 1181"/>
              <a:gd name="T10" fmla="*/ 2147483646 w 1242"/>
              <a:gd name="T11" fmla="*/ 2147483646 h 1181"/>
              <a:gd name="T12" fmla="*/ 2147483646 w 1242"/>
              <a:gd name="T13" fmla="*/ 2147483646 h 1181"/>
              <a:gd name="T14" fmla="*/ 2147483646 w 1242"/>
              <a:gd name="T15" fmla="*/ 2147483646 h 1181"/>
              <a:gd name="T16" fmla="*/ 2147483646 w 1242"/>
              <a:gd name="T17" fmla="*/ 2147483646 h 1181"/>
              <a:gd name="T18" fmla="*/ 2147483646 w 1242"/>
              <a:gd name="T19" fmla="*/ 2147483646 h 1181"/>
              <a:gd name="T20" fmla="*/ 2147483646 w 1242"/>
              <a:gd name="T21" fmla="*/ 2147483646 h 1181"/>
              <a:gd name="T22" fmla="*/ 2147483646 w 1242"/>
              <a:gd name="T23" fmla="*/ 2147483646 h 1181"/>
              <a:gd name="T24" fmla="*/ 2147483646 w 1242"/>
              <a:gd name="T25" fmla="*/ 2147483646 h 1181"/>
              <a:gd name="T26" fmla="*/ 2147483646 w 1242"/>
              <a:gd name="T27" fmla="*/ 2147483646 h 1181"/>
              <a:gd name="T28" fmla="*/ 2147483646 w 1242"/>
              <a:gd name="T29" fmla="*/ 2147483646 h 1181"/>
              <a:gd name="T30" fmla="*/ 2147483646 w 1242"/>
              <a:gd name="T31" fmla="*/ 2147483646 h 1181"/>
              <a:gd name="T32" fmla="*/ 2147483646 w 1242"/>
              <a:gd name="T33" fmla="*/ 2147483646 h 1181"/>
              <a:gd name="T34" fmla="*/ 2147483646 w 1242"/>
              <a:gd name="T35" fmla="*/ 2147483646 h 1181"/>
              <a:gd name="T36" fmla="*/ 2147483646 w 1242"/>
              <a:gd name="T37" fmla="*/ 2147483646 h 1181"/>
              <a:gd name="T38" fmla="*/ 2147483646 w 1242"/>
              <a:gd name="T39" fmla="*/ 2147483646 h 1181"/>
              <a:gd name="T40" fmla="*/ 2147483646 w 1242"/>
              <a:gd name="T41" fmla="*/ 2147483646 h 1181"/>
              <a:gd name="T42" fmla="*/ 2147483646 w 1242"/>
              <a:gd name="T43" fmla="*/ 2147483646 h 1181"/>
              <a:gd name="T44" fmla="*/ 2147483646 w 1242"/>
              <a:gd name="T45" fmla="*/ 2147483646 h 1181"/>
              <a:gd name="T46" fmla="*/ 2147483646 w 1242"/>
              <a:gd name="T47" fmla="*/ 2147483646 h 1181"/>
              <a:gd name="T48" fmla="*/ 2147483646 w 1242"/>
              <a:gd name="T49" fmla="*/ 2147483646 h 1181"/>
              <a:gd name="T50" fmla="*/ 2147483646 w 1242"/>
              <a:gd name="T51" fmla="*/ 2147483646 h 1181"/>
              <a:gd name="T52" fmla="*/ 2147483646 w 1242"/>
              <a:gd name="T53" fmla="*/ 2147483646 h 1181"/>
              <a:gd name="T54" fmla="*/ 2147483646 w 1242"/>
              <a:gd name="T55" fmla="*/ 2147483646 h 1181"/>
              <a:gd name="T56" fmla="*/ 2147483646 w 1242"/>
              <a:gd name="T57" fmla="*/ 2147483646 h 1181"/>
              <a:gd name="T58" fmla="*/ 2147483646 w 1242"/>
              <a:gd name="T59" fmla="*/ 2147483646 h 1181"/>
              <a:gd name="T60" fmla="*/ 2147483646 w 1242"/>
              <a:gd name="T61" fmla="*/ 2147483646 h 1181"/>
              <a:gd name="T62" fmla="*/ 2147483646 w 1242"/>
              <a:gd name="T63" fmla="*/ 2147483646 h 1181"/>
              <a:gd name="T64" fmla="*/ 2147483646 w 1242"/>
              <a:gd name="T65" fmla="*/ 2147483646 h 1181"/>
              <a:gd name="T66" fmla="*/ 2147483646 w 1242"/>
              <a:gd name="T67" fmla="*/ 2147483646 h 1181"/>
              <a:gd name="T68" fmla="*/ 2147483646 w 1242"/>
              <a:gd name="T69" fmla="*/ 2147483646 h 1181"/>
              <a:gd name="T70" fmla="*/ 2147483646 w 1242"/>
              <a:gd name="T71" fmla="*/ 2147483646 h 1181"/>
              <a:gd name="T72" fmla="*/ 2147483646 w 1242"/>
              <a:gd name="T73" fmla="*/ 2147483646 h 1181"/>
              <a:gd name="T74" fmla="*/ 2147483646 w 1242"/>
              <a:gd name="T75" fmla="*/ 2147483646 h 1181"/>
              <a:gd name="T76" fmla="*/ 2147483646 w 1242"/>
              <a:gd name="T77" fmla="*/ 2147483646 h 1181"/>
              <a:gd name="T78" fmla="*/ 2147483646 w 1242"/>
              <a:gd name="T79" fmla="*/ 2147483646 h 1181"/>
              <a:gd name="T80" fmla="*/ 2147483646 w 1242"/>
              <a:gd name="T81" fmla="*/ 2147483646 h 1181"/>
              <a:gd name="T82" fmla="*/ 2147483646 w 1242"/>
              <a:gd name="T83" fmla="*/ 2147483646 h 1181"/>
              <a:gd name="T84" fmla="*/ 2147483646 w 1242"/>
              <a:gd name="T85" fmla="*/ 2147483646 h 1181"/>
              <a:gd name="T86" fmla="*/ 2147483646 w 1242"/>
              <a:gd name="T87" fmla="*/ 2147483646 h 1181"/>
              <a:gd name="T88" fmla="*/ 2147483646 w 1242"/>
              <a:gd name="T89" fmla="*/ 2147483646 h 1181"/>
              <a:gd name="T90" fmla="*/ 2147483646 w 1242"/>
              <a:gd name="T91" fmla="*/ 2147483646 h 1181"/>
              <a:gd name="T92" fmla="*/ 2147483646 w 1242"/>
              <a:gd name="T93" fmla="*/ 2147483646 h 1181"/>
              <a:gd name="T94" fmla="*/ 2147483646 w 1242"/>
              <a:gd name="T95" fmla="*/ 2147483646 h 1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42" h="1181">
                <a:moveTo>
                  <a:pt x="632" y="185"/>
                </a:moveTo>
                <a:cubicBezTo>
                  <a:pt x="612" y="178"/>
                  <a:pt x="611" y="158"/>
                  <a:pt x="592" y="149"/>
                </a:cubicBezTo>
                <a:cubicBezTo>
                  <a:pt x="571" y="140"/>
                  <a:pt x="546" y="132"/>
                  <a:pt x="524" y="125"/>
                </a:cubicBezTo>
                <a:cubicBezTo>
                  <a:pt x="506" y="112"/>
                  <a:pt x="501" y="106"/>
                  <a:pt x="508" y="85"/>
                </a:cubicBezTo>
                <a:cubicBezTo>
                  <a:pt x="500" y="52"/>
                  <a:pt x="471" y="66"/>
                  <a:pt x="440" y="69"/>
                </a:cubicBezTo>
                <a:cubicBezTo>
                  <a:pt x="436" y="66"/>
                  <a:pt x="431" y="64"/>
                  <a:pt x="428" y="61"/>
                </a:cubicBezTo>
                <a:cubicBezTo>
                  <a:pt x="423" y="56"/>
                  <a:pt x="421" y="49"/>
                  <a:pt x="416" y="45"/>
                </a:cubicBezTo>
                <a:cubicBezTo>
                  <a:pt x="407" y="38"/>
                  <a:pt x="395" y="37"/>
                  <a:pt x="384" y="33"/>
                </a:cubicBezTo>
                <a:cubicBezTo>
                  <a:pt x="358" y="7"/>
                  <a:pt x="326" y="13"/>
                  <a:pt x="288" y="9"/>
                </a:cubicBezTo>
                <a:cubicBezTo>
                  <a:pt x="281" y="6"/>
                  <a:pt x="275" y="2"/>
                  <a:pt x="268" y="1"/>
                </a:cubicBezTo>
                <a:cubicBezTo>
                  <a:pt x="260" y="0"/>
                  <a:pt x="250" y="10"/>
                  <a:pt x="244" y="13"/>
                </a:cubicBezTo>
                <a:cubicBezTo>
                  <a:pt x="224" y="23"/>
                  <a:pt x="198" y="24"/>
                  <a:pt x="176" y="29"/>
                </a:cubicBezTo>
                <a:cubicBezTo>
                  <a:pt x="160" y="39"/>
                  <a:pt x="146" y="40"/>
                  <a:pt x="140" y="57"/>
                </a:cubicBezTo>
                <a:cubicBezTo>
                  <a:pt x="160" y="77"/>
                  <a:pt x="151" y="87"/>
                  <a:pt x="176" y="81"/>
                </a:cubicBezTo>
                <a:cubicBezTo>
                  <a:pt x="179" y="77"/>
                  <a:pt x="180" y="71"/>
                  <a:pt x="184" y="69"/>
                </a:cubicBezTo>
                <a:cubicBezTo>
                  <a:pt x="194" y="65"/>
                  <a:pt x="206" y="67"/>
                  <a:pt x="216" y="65"/>
                </a:cubicBezTo>
                <a:cubicBezTo>
                  <a:pt x="223" y="63"/>
                  <a:pt x="229" y="57"/>
                  <a:pt x="236" y="57"/>
                </a:cubicBezTo>
                <a:cubicBezTo>
                  <a:pt x="241" y="57"/>
                  <a:pt x="228" y="62"/>
                  <a:pt x="224" y="65"/>
                </a:cubicBezTo>
                <a:cubicBezTo>
                  <a:pt x="201" y="134"/>
                  <a:pt x="248" y="126"/>
                  <a:pt x="300" y="129"/>
                </a:cubicBezTo>
                <a:cubicBezTo>
                  <a:pt x="322" y="151"/>
                  <a:pt x="318" y="172"/>
                  <a:pt x="292" y="189"/>
                </a:cubicBezTo>
                <a:cubicBezTo>
                  <a:pt x="289" y="199"/>
                  <a:pt x="293" y="214"/>
                  <a:pt x="284" y="221"/>
                </a:cubicBezTo>
                <a:cubicBezTo>
                  <a:pt x="274" y="229"/>
                  <a:pt x="248" y="233"/>
                  <a:pt x="248" y="233"/>
                </a:cubicBezTo>
                <a:cubicBezTo>
                  <a:pt x="239" y="270"/>
                  <a:pt x="251" y="262"/>
                  <a:pt x="224" y="269"/>
                </a:cubicBezTo>
                <a:cubicBezTo>
                  <a:pt x="190" y="264"/>
                  <a:pt x="188" y="261"/>
                  <a:pt x="164" y="237"/>
                </a:cubicBezTo>
                <a:cubicBezTo>
                  <a:pt x="130" y="244"/>
                  <a:pt x="106" y="250"/>
                  <a:pt x="72" y="253"/>
                </a:cubicBezTo>
                <a:cubicBezTo>
                  <a:pt x="68" y="254"/>
                  <a:pt x="62" y="253"/>
                  <a:pt x="60" y="257"/>
                </a:cubicBezTo>
                <a:cubicBezTo>
                  <a:pt x="58" y="262"/>
                  <a:pt x="64" y="268"/>
                  <a:pt x="64" y="273"/>
                </a:cubicBezTo>
                <a:cubicBezTo>
                  <a:pt x="64" y="310"/>
                  <a:pt x="66" y="303"/>
                  <a:pt x="48" y="321"/>
                </a:cubicBezTo>
                <a:cubicBezTo>
                  <a:pt x="41" y="348"/>
                  <a:pt x="28" y="341"/>
                  <a:pt x="0" y="345"/>
                </a:cubicBezTo>
                <a:cubicBezTo>
                  <a:pt x="23" y="356"/>
                  <a:pt x="56" y="347"/>
                  <a:pt x="28" y="365"/>
                </a:cubicBezTo>
                <a:cubicBezTo>
                  <a:pt x="69" y="386"/>
                  <a:pt x="11" y="359"/>
                  <a:pt x="72" y="377"/>
                </a:cubicBezTo>
                <a:cubicBezTo>
                  <a:pt x="92" y="383"/>
                  <a:pt x="107" y="400"/>
                  <a:pt x="128" y="405"/>
                </a:cubicBezTo>
                <a:cubicBezTo>
                  <a:pt x="141" y="432"/>
                  <a:pt x="141" y="409"/>
                  <a:pt x="164" y="429"/>
                </a:cubicBezTo>
                <a:cubicBezTo>
                  <a:pt x="187" y="450"/>
                  <a:pt x="218" y="459"/>
                  <a:pt x="248" y="469"/>
                </a:cubicBezTo>
                <a:cubicBezTo>
                  <a:pt x="268" y="476"/>
                  <a:pt x="283" y="498"/>
                  <a:pt x="304" y="501"/>
                </a:cubicBezTo>
                <a:cubicBezTo>
                  <a:pt x="321" y="504"/>
                  <a:pt x="339" y="506"/>
                  <a:pt x="356" y="509"/>
                </a:cubicBezTo>
                <a:cubicBezTo>
                  <a:pt x="360" y="512"/>
                  <a:pt x="364" y="515"/>
                  <a:pt x="368" y="517"/>
                </a:cubicBezTo>
                <a:cubicBezTo>
                  <a:pt x="372" y="519"/>
                  <a:pt x="381" y="517"/>
                  <a:pt x="380" y="521"/>
                </a:cubicBezTo>
                <a:cubicBezTo>
                  <a:pt x="379" y="531"/>
                  <a:pt x="364" y="545"/>
                  <a:pt x="364" y="545"/>
                </a:cubicBezTo>
                <a:cubicBezTo>
                  <a:pt x="369" y="563"/>
                  <a:pt x="359" y="593"/>
                  <a:pt x="384" y="585"/>
                </a:cubicBezTo>
                <a:cubicBezTo>
                  <a:pt x="391" y="607"/>
                  <a:pt x="404" y="613"/>
                  <a:pt x="420" y="629"/>
                </a:cubicBezTo>
                <a:cubicBezTo>
                  <a:pt x="421" y="634"/>
                  <a:pt x="419" y="644"/>
                  <a:pt x="424" y="645"/>
                </a:cubicBezTo>
                <a:cubicBezTo>
                  <a:pt x="435" y="646"/>
                  <a:pt x="445" y="634"/>
                  <a:pt x="456" y="633"/>
                </a:cubicBezTo>
                <a:cubicBezTo>
                  <a:pt x="465" y="632"/>
                  <a:pt x="485" y="656"/>
                  <a:pt x="492" y="661"/>
                </a:cubicBezTo>
                <a:cubicBezTo>
                  <a:pt x="508" y="709"/>
                  <a:pt x="525" y="764"/>
                  <a:pt x="576" y="781"/>
                </a:cubicBezTo>
                <a:cubicBezTo>
                  <a:pt x="601" y="800"/>
                  <a:pt x="618" y="815"/>
                  <a:pt x="648" y="825"/>
                </a:cubicBezTo>
                <a:cubicBezTo>
                  <a:pt x="643" y="826"/>
                  <a:pt x="634" y="824"/>
                  <a:pt x="632" y="829"/>
                </a:cubicBezTo>
                <a:cubicBezTo>
                  <a:pt x="630" y="833"/>
                  <a:pt x="637" y="838"/>
                  <a:pt x="640" y="841"/>
                </a:cubicBezTo>
                <a:cubicBezTo>
                  <a:pt x="655" y="856"/>
                  <a:pt x="676" y="874"/>
                  <a:pt x="696" y="881"/>
                </a:cubicBezTo>
                <a:cubicBezTo>
                  <a:pt x="706" y="867"/>
                  <a:pt x="703" y="839"/>
                  <a:pt x="712" y="865"/>
                </a:cubicBezTo>
                <a:cubicBezTo>
                  <a:pt x="715" y="886"/>
                  <a:pt x="710" y="914"/>
                  <a:pt x="732" y="921"/>
                </a:cubicBezTo>
                <a:cubicBezTo>
                  <a:pt x="737" y="925"/>
                  <a:pt x="743" y="928"/>
                  <a:pt x="748" y="933"/>
                </a:cubicBezTo>
                <a:cubicBezTo>
                  <a:pt x="753" y="938"/>
                  <a:pt x="754" y="946"/>
                  <a:pt x="760" y="949"/>
                </a:cubicBezTo>
                <a:cubicBezTo>
                  <a:pt x="764" y="951"/>
                  <a:pt x="772" y="945"/>
                  <a:pt x="772" y="945"/>
                </a:cubicBezTo>
                <a:cubicBezTo>
                  <a:pt x="774" y="963"/>
                  <a:pt x="770" y="995"/>
                  <a:pt x="776" y="1013"/>
                </a:cubicBezTo>
                <a:cubicBezTo>
                  <a:pt x="777" y="1022"/>
                  <a:pt x="776" y="1033"/>
                  <a:pt x="780" y="1041"/>
                </a:cubicBezTo>
                <a:cubicBezTo>
                  <a:pt x="782" y="1045"/>
                  <a:pt x="788" y="1043"/>
                  <a:pt x="792" y="1045"/>
                </a:cubicBezTo>
                <a:cubicBezTo>
                  <a:pt x="809" y="1055"/>
                  <a:pt x="816" y="1070"/>
                  <a:pt x="832" y="1081"/>
                </a:cubicBezTo>
                <a:cubicBezTo>
                  <a:pt x="837" y="1078"/>
                  <a:pt x="844" y="1077"/>
                  <a:pt x="848" y="1073"/>
                </a:cubicBezTo>
                <a:cubicBezTo>
                  <a:pt x="851" y="1070"/>
                  <a:pt x="848" y="1061"/>
                  <a:pt x="852" y="1061"/>
                </a:cubicBezTo>
                <a:cubicBezTo>
                  <a:pt x="861" y="1061"/>
                  <a:pt x="868" y="1068"/>
                  <a:pt x="876" y="1073"/>
                </a:cubicBezTo>
                <a:cubicBezTo>
                  <a:pt x="884" y="1078"/>
                  <a:pt x="900" y="1089"/>
                  <a:pt x="900" y="1089"/>
                </a:cubicBezTo>
                <a:cubicBezTo>
                  <a:pt x="908" y="1112"/>
                  <a:pt x="920" y="1110"/>
                  <a:pt x="944" y="1113"/>
                </a:cubicBezTo>
                <a:cubicBezTo>
                  <a:pt x="980" y="1127"/>
                  <a:pt x="955" y="1128"/>
                  <a:pt x="976" y="1149"/>
                </a:cubicBezTo>
                <a:cubicBezTo>
                  <a:pt x="994" y="1167"/>
                  <a:pt x="1023" y="1167"/>
                  <a:pt x="1044" y="1181"/>
                </a:cubicBezTo>
                <a:cubicBezTo>
                  <a:pt x="1079" y="1177"/>
                  <a:pt x="1112" y="1172"/>
                  <a:pt x="1148" y="1169"/>
                </a:cubicBezTo>
                <a:cubicBezTo>
                  <a:pt x="1156" y="1145"/>
                  <a:pt x="1172" y="1134"/>
                  <a:pt x="1192" y="1121"/>
                </a:cubicBezTo>
                <a:cubicBezTo>
                  <a:pt x="1233" y="1135"/>
                  <a:pt x="1179" y="1141"/>
                  <a:pt x="1236" y="1133"/>
                </a:cubicBezTo>
                <a:cubicBezTo>
                  <a:pt x="1237" y="1126"/>
                  <a:pt x="1242" y="1120"/>
                  <a:pt x="1240" y="1113"/>
                </a:cubicBezTo>
                <a:cubicBezTo>
                  <a:pt x="1239" y="1108"/>
                  <a:pt x="1232" y="1108"/>
                  <a:pt x="1228" y="1105"/>
                </a:cubicBezTo>
                <a:cubicBezTo>
                  <a:pt x="1205" y="1086"/>
                  <a:pt x="1186" y="1078"/>
                  <a:pt x="1156" y="1073"/>
                </a:cubicBezTo>
                <a:cubicBezTo>
                  <a:pt x="1124" y="1057"/>
                  <a:pt x="1152" y="1056"/>
                  <a:pt x="1112" y="1049"/>
                </a:cubicBezTo>
                <a:cubicBezTo>
                  <a:pt x="1081" y="1028"/>
                  <a:pt x="1052" y="1005"/>
                  <a:pt x="1016" y="993"/>
                </a:cubicBezTo>
                <a:cubicBezTo>
                  <a:pt x="993" y="970"/>
                  <a:pt x="965" y="953"/>
                  <a:pt x="940" y="933"/>
                </a:cubicBezTo>
                <a:cubicBezTo>
                  <a:pt x="948" y="910"/>
                  <a:pt x="933" y="910"/>
                  <a:pt x="916" y="897"/>
                </a:cubicBezTo>
                <a:cubicBezTo>
                  <a:pt x="905" y="888"/>
                  <a:pt x="900" y="873"/>
                  <a:pt x="888" y="865"/>
                </a:cubicBezTo>
                <a:cubicBezTo>
                  <a:pt x="884" y="862"/>
                  <a:pt x="877" y="863"/>
                  <a:pt x="872" y="861"/>
                </a:cubicBezTo>
                <a:cubicBezTo>
                  <a:pt x="853" y="854"/>
                  <a:pt x="839" y="839"/>
                  <a:pt x="820" y="833"/>
                </a:cubicBezTo>
                <a:cubicBezTo>
                  <a:pt x="805" y="811"/>
                  <a:pt x="815" y="825"/>
                  <a:pt x="792" y="789"/>
                </a:cubicBezTo>
                <a:cubicBezTo>
                  <a:pt x="785" y="779"/>
                  <a:pt x="772" y="775"/>
                  <a:pt x="764" y="765"/>
                </a:cubicBezTo>
                <a:cubicBezTo>
                  <a:pt x="758" y="757"/>
                  <a:pt x="748" y="741"/>
                  <a:pt x="748" y="741"/>
                </a:cubicBezTo>
                <a:cubicBezTo>
                  <a:pt x="743" y="721"/>
                  <a:pt x="745" y="710"/>
                  <a:pt x="756" y="693"/>
                </a:cubicBezTo>
                <a:cubicBezTo>
                  <a:pt x="752" y="672"/>
                  <a:pt x="750" y="665"/>
                  <a:pt x="732" y="653"/>
                </a:cubicBezTo>
                <a:cubicBezTo>
                  <a:pt x="715" y="627"/>
                  <a:pt x="736" y="653"/>
                  <a:pt x="708" y="637"/>
                </a:cubicBezTo>
                <a:cubicBezTo>
                  <a:pt x="663" y="611"/>
                  <a:pt x="732" y="638"/>
                  <a:pt x="680" y="617"/>
                </a:cubicBezTo>
                <a:cubicBezTo>
                  <a:pt x="668" y="612"/>
                  <a:pt x="644" y="609"/>
                  <a:pt x="632" y="601"/>
                </a:cubicBezTo>
                <a:cubicBezTo>
                  <a:pt x="616" y="590"/>
                  <a:pt x="604" y="576"/>
                  <a:pt x="588" y="565"/>
                </a:cubicBezTo>
                <a:cubicBezTo>
                  <a:pt x="576" y="541"/>
                  <a:pt x="555" y="524"/>
                  <a:pt x="544" y="501"/>
                </a:cubicBezTo>
                <a:cubicBezTo>
                  <a:pt x="539" y="491"/>
                  <a:pt x="538" y="479"/>
                  <a:pt x="532" y="469"/>
                </a:cubicBezTo>
                <a:cubicBezTo>
                  <a:pt x="522" y="451"/>
                  <a:pt x="510" y="440"/>
                  <a:pt x="504" y="421"/>
                </a:cubicBezTo>
                <a:cubicBezTo>
                  <a:pt x="537" y="410"/>
                  <a:pt x="530" y="394"/>
                  <a:pt x="544" y="369"/>
                </a:cubicBezTo>
                <a:cubicBezTo>
                  <a:pt x="549" y="360"/>
                  <a:pt x="558" y="354"/>
                  <a:pt x="564" y="345"/>
                </a:cubicBezTo>
                <a:cubicBezTo>
                  <a:pt x="557" y="323"/>
                  <a:pt x="562" y="305"/>
                  <a:pt x="572" y="285"/>
                </a:cubicBezTo>
                <a:cubicBezTo>
                  <a:pt x="566" y="261"/>
                  <a:pt x="560" y="262"/>
                  <a:pt x="576" y="241"/>
                </a:cubicBezTo>
                <a:cubicBezTo>
                  <a:pt x="583" y="220"/>
                  <a:pt x="604" y="205"/>
                  <a:pt x="620" y="189"/>
                </a:cubicBezTo>
                <a:cubicBezTo>
                  <a:pt x="625" y="184"/>
                  <a:pt x="626" y="175"/>
                  <a:pt x="632" y="173"/>
                </a:cubicBezTo>
                <a:cubicBezTo>
                  <a:pt x="636" y="172"/>
                  <a:pt x="632" y="181"/>
                  <a:pt x="632" y="185"/>
                </a:cubicBezTo>
                <a:close/>
              </a:path>
            </a:pathLst>
          </a:custGeom>
          <a:solidFill>
            <a:srgbClr val="3399FF"/>
          </a:solidFill>
          <a:ln w="9525">
            <a:solidFill>
              <a:srgbClr val="FF00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3" name="Freeform 15"/>
          <p:cNvSpPr/>
          <p:nvPr/>
        </p:nvSpPr>
        <p:spPr bwMode="auto">
          <a:xfrm>
            <a:off x="8242300" y="3227388"/>
            <a:ext cx="1066800" cy="2278062"/>
          </a:xfrm>
          <a:custGeom>
            <a:avLst/>
            <a:gdLst>
              <a:gd name="T0" fmla="*/ 2147483646 w 672"/>
              <a:gd name="T1" fmla="*/ 2147483646 h 1435"/>
              <a:gd name="T2" fmla="*/ 2147483646 w 672"/>
              <a:gd name="T3" fmla="*/ 2147483646 h 1435"/>
              <a:gd name="T4" fmla="*/ 2147483646 w 672"/>
              <a:gd name="T5" fmla="*/ 2147483646 h 1435"/>
              <a:gd name="T6" fmla="*/ 2147483646 w 672"/>
              <a:gd name="T7" fmla="*/ 2147483646 h 1435"/>
              <a:gd name="T8" fmla="*/ 2147483646 w 672"/>
              <a:gd name="T9" fmla="*/ 2147483646 h 1435"/>
              <a:gd name="T10" fmla="*/ 2147483646 w 672"/>
              <a:gd name="T11" fmla="*/ 2147483646 h 1435"/>
              <a:gd name="T12" fmla="*/ 2147483646 w 672"/>
              <a:gd name="T13" fmla="*/ 2147483646 h 1435"/>
              <a:gd name="T14" fmla="*/ 2147483646 w 672"/>
              <a:gd name="T15" fmla="*/ 2147483646 h 1435"/>
              <a:gd name="T16" fmla="*/ 2147483646 w 672"/>
              <a:gd name="T17" fmla="*/ 2147483646 h 1435"/>
              <a:gd name="T18" fmla="*/ 2147483646 w 672"/>
              <a:gd name="T19" fmla="*/ 2147483646 h 1435"/>
              <a:gd name="T20" fmla="*/ 2147483646 w 672"/>
              <a:gd name="T21" fmla="*/ 2147483646 h 1435"/>
              <a:gd name="T22" fmla="*/ 2147483646 w 672"/>
              <a:gd name="T23" fmla="*/ 2147483646 h 1435"/>
              <a:gd name="T24" fmla="*/ 2147483646 w 672"/>
              <a:gd name="T25" fmla="*/ 2147483646 h 1435"/>
              <a:gd name="T26" fmla="*/ 2147483646 w 672"/>
              <a:gd name="T27" fmla="*/ 2147483646 h 1435"/>
              <a:gd name="T28" fmla="*/ 2147483646 w 672"/>
              <a:gd name="T29" fmla="*/ 2147483646 h 1435"/>
              <a:gd name="T30" fmla="*/ 2147483646 w 672"/>
              <a:gd name="T31" fmla="*/ 2147483646 h 1435"/>
              <a:gd name="T32" fmla="*/ 2147483646 w 672"/>
              <a:gd name="T33" fmla="*/ 2147483646 h 1435"/>
              <a:gd name="T34" fmla="*/ 2147483646 w 672"/>
              <a:gd name="T35" fmla="*/ 2147483646 h 1435"/>
              <a:gd name="T36" fmla="*/ 2147483646 w 672"/>
              <a:gd name="T37" fmla="*/ 2147483646 h 1435"/>
              <a:gd name="T38" fmla="*/ 2147483646 w 672"/>
              <a:gd name="T39" fmla="*/ 2147483646 h 1435"/>
              <a:gd name="T40" fmla="*/ 2147483646 w 672"/>
              <a:gd name="T41" fmla="*/ 2147483646 h 1435"/>
              <a:gd name="T42" fmla="*/ 2147483646 w 672"/>
              <a:gd name="T43" fmla="*/ 2147483646 h 1435"/>
              <a:gd name="T44" fmla="*/ 2147483646 w 672"/>
              <a:gd name="T45" fmla="*/ 2147483646 h 1435"/>
              <a:gd name="T46" fmla="*/ 2147483646 w 672"/>
              <a:gd name="T47" fmla="*/ 2147483646 h 1435"/>
              <a:gd name="T48" fmla="*/ 2147483646 w 672"/>
              <a:gd name="T49" fmla="*/ 2147483646 h 1435"/>
              <a:gd name="T50" fmla="*/ 2147483646 w 672"/>
              <a:gd name="T51" fmla="*/ 2147483646 h 1435"/>
              <a:gd name="T52" fmla="*/ 2147483646 w 672"/>
              <a:gd name="T53" fmla="*/ 2147483646 h 1435"/>
              <a:gd name="T54" fmla="*/ 2147483646 w 672"/>
              <a:gd name="T55" fmla="*/ 2147483646 h 1435"/>
              <a:gd name="T56" fmla="*/ 2147483646 w 672"/>
              <a:gd name="T57" fmla="*/ 2147483646 h 1435"/>
              <a:gd name="T58" fmla="*/ 2147483646 w 672"/>
              <a:gd name="T59" fmla="*/ 2147483646 h 1435"/>
              <a:gd name="T60" fmla="*/ 2147483646 w 672"/>
              <a:gd name="T61" fmla="*/ 2147483646 h 1435"/>
              <a:gd name="T62" fmla="*/ 2147483646 w 672"/>
              <a:gd name="T63" fmla="*/ 2147483646 h 1435"/>
              <a:gd name="T64" fmla="*/ 2147483646 w 672"/>
              <a:gd name="T65" fmla="*/ 2147483646 h 1435"/>
              <a:gd name="T66" fmla="*/ 2147483646 w 672"/>
              <a:gd name="T67" fmla="*/ 2147483646 h 1435"/>
              <a:gd name="T68" fmla="*/ 2147483646 w 672"/>
              <a:gd name="T69" fmla="*/ 2147483646 h 1435"/>
              <a:gd name="T70" fmla="*/ 2147483646 w 672"/>
              <a:gd name="T71" fmla="*/ 2147483646 h 1435"/>
              <a:gd name="T72" fmla="*/ 2147483646 w 672"/>
              <a:gd name="T73" fmla="*/ 2147483646 h 1435"/>
              <a:gd name="T74" fmla="*/ 2147483646 w 672"/>
              <a:gd name="T75" fmla="*/ 2147483646 h 1435"/>
              <a:gd name="T76" fmla="*/ 2147483646 w 672"/>
              <a:gd name="T77" fmla="*/ 2147483646 h 1435"/>
              <a:gd name="T78" fmla="*/ 2147483646 w 672"/>
              <a:gd name="T79" fmla="*/ 2147483646 h 1435"/>
              <a:gd name="T80" fmla="*/ 2147483646 w 672"/>
              <a:gd name="T81" fmla="*/ 2147483646 h 1435"/>
              <a:gd name="T82" fmla="*/ 2147483646 w 672"/>
              <a:gd name="T83" fmla="*/ 2147483646 h 1435"/>
              <a:gd name="T84" fmla="*/ 2147483646 w 672"/>
              <a:gd name="T85" fmla="*/ 2147483646 h 1435"/>
              <a:gd name="T86" fmla="*/ 2147483646 w 672"/>
              <a:gd name="T87" fmla="*/ 2147483646 h 1435"/>
              <a:gd name="T88" fmla="*/ 2147483646 w 672"/>
              <a:gd name="T89" fmla="*/ 2147483646 h 1435"/>
              <a:gd name="T90" fmla="*/ 2147483646 w 672"/>
              <a:gd name="T91" fmla="*/ 2147483646 h 1435"/>
              <a:gd name="T92" fmla="*/ 2147483646 w 672"/>
              <a:gd name="T93" fmla="*/ 2147483646 h 1435"/>
              <a:gd name="T94" fmla="*/ 2147483646 w 672"/>
              <a:gd name="T95" fmla="*/ 2147483646 h 1435"/>
              <a:gd name="T96" fmla="*/ 2147483646 w 672"/>
              <a:gd name="T97" fmla="*/ 2147483646 h 1435"/>
              <a:gd name="T98" fmla="*/ 2147483646 w 672"/>
              <a:gd name="T99" fmla="*/ 2147483646 h 1435"/>
              <a:gd name="T100" fmla="*/ 2147483646 w 672"/>
              <a:gd name="T101" fmla="*/ 2147483646 h 1435"/>
              <a:gd name="T102" fmla="*/ 2147483646 w 672"/>
              <a:gd name="T103" fmla="*/ 2147483646 h 1435"/>
              <a:gd name="T104" fmla="*/ 2147483646 w 672"/>
              <a:gd name="T105" fmla="*/ 2147483646 h 1435"/>
              <a:gd name="T106" fmla="*/ 2147483646 w 672"/>
              <a:gd name="T107" fmla="*/ 2147483646 h 14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72" h="1435">
                <a:moveTo>
                  <a:pt x="264" y="3"/>
                </a:moveTo>
                <a:cubicBezTo>
                  <a:pt x="253" y="10"/>
                  <a:pt x="228" y="19"/>
                  <a:pt x="228" y="19"/>
                </a:cubicBezTo>
                <a:cubicBezTo>
                  <a:pt x="215" y="0"/>
                  <a:pt x="205" y="8"/>
                  <a:pt x="188" y="19"/>
                </a:cubicBezTo>
                <a:cubicBezTo>
                  <a:pt x="185" y="24"/>
                  <a:pt x="184" y="31"/>
                  <a:pt x="180" y="35"/>
                </a:cubicBezTo>
                <a:cubicBezTo>
                  <a:pt x="173" y="42"/>
                  <a:pt x="156" y="51"/>
                  <a:pt x="156" y="51"/>
                </a:cubicBezTo>
                <a:cubicBezTo>
                  <a:pt x="153" y="55"/>
                  <a:pt x="153" y="63"/>
                  <a:pt x="148" y="63"/>
                </a:cubicBezTo>
                <a:cubicBezTo>
                  <a:pt x="134" y="64"/>
                  <a:pt x="108" y="55"/>
                  <a:pt x="108" y="55"/>
                </a:cubicBezTo>
                <a:cubicBezTo>
                  <a:pt x="64" y="61"/>
                  <a:pt x="67" y="78"/>
                  <a:pt x="36" y="99"/>
                </a:cubicBezTo>
                <a:cubicBezTo>
                  <a:pt x="25" y="115"/>
                  <a:pt x="18" y="114"/>
                  <a:pt x="0" y="119"/>
                </a:cubicBezTo>
                <a:cubicBezTo>
                  <a:pt x="7" y="152"/>
                  <a:pt x="17" y="167"/>
                  <a:pt x="44" y="187"/>
                </a:cubicBezTo>
                <a:cubicBezTo>
                  <a:pt x="52" y="210"/>
                  <a:pt x="70" y="214"/>
                  <a:pt x="92" y="219"/>
                </a:cubicBezTo>
                <a:cubicBezTo>
                  <a:pt x="100" y="252"/>
                  <a:pt x="105" y="226"/>
                  <a:pt x="132" y="235"/>
                </a:cubicBezTo>
                <a:cubicBezTo>
                  <a:pt x="151" y="291"/>
                  <a:pt x="164" y="268"/>
                  <a:pt x="216" y="299"/>
                </a:cubicBezTo>
                <a:cubicBezTo>
                  <a:pt x="223" y="303"/>
                  <a:pt x="200" y="294"/>
                  <a:pt x="192" y="291"/>
                </a:cubicBezTo>
                <a:cubicBezTo>
                  <a:pt x="150" y="259"/>
                  <a:pt x="205" y="293"/>
                  <a:pt x="208" y="295"/>
                </a:cubicBezTo>
                <a:cubicBezTo>
                  <a:pt x="224" y="334"/>
                  <a:pt x="226" y="331"/>
                  <a:pt x="272" y="339"/>
                </a:cubicBezTo>
                <a:cubicBezTo>
                  <a:pt x="276" y="338"/>
                  <a:pt x="306" y="330"/>
                  <a:pt x="308" y="331"/>
                </a:cubicBezTo>
                <a:cubicBezTo>
                  <a:pt x="322" y="337"/>
                  <a:pt x="320" y="361"/>
                  <a:pt x="332" y="371"/>
                </a:cubicBezTo>
                <a:cubicBezTo>
                  <a:pt x="337" y="375"/>
                  <a:pt x="345" y="374"/>
                  <a:pt x="352" y="375"/>
                </a:cubicBezTo>
                <a:cubicBezTo>
                  <a:pt x="366" y="384"/>
                  <a:pt x="371" y="391"/>
                  <a:pt x="376" y="407"/>
                </a:cubicBezTo>
                <a:cubicBezTo>
                  <a:pt x="377" y="418"/>
                  <a:pt x="374" y="430"/>
                  <a:pt x="380" y="439"/>
                </a:cubicBezTo>
                <a:cubicBezTo>
                  <a:pt x="385" y="446"/>
                  <a:pt x="400" y="439"/>
                  <a:pt x="404" y="447"/>
                </a:cubicBezTo>
                <a:cubicBezTo>
                  <a:pt x="411" y="463"/>
                  <a:pt x="405" y="482"/>
                  <a:pt x="408" y="499"/>
                </a:cubicBezTo>
                <a:cubicBezTo>
                  <a:pt x="411" y="514"/>
                  <a:pt x="423" y="532"/>
                  <a:pt x="428" y="547"/>
                </a:cubicBezTo>
                <a:cubicBezTo>
                  <a:pt x="429" y="556"/>
                  <a:pt x="429" y="566"/>
                  <a:pt x="432" y="575"/>
                </a:cubicBezTo>
                <a:cubicBezTo>
                  <a:pt x="434" y="581"/>
                  <a:pt x="442" y="585"/>
                  <a:pt x="444" y="591"/>
                </a:cubicBezTo>
                <a:cubicBezTo>
                  <a:pt x="453" y="612"/>
                  <a:pt x="441" y="623"/>
                  <a:pt x="464" y="631"/>
                </a:cubicBezTo>
                <a:cubicBezTo>
                  <a:pt x="469" y="651"/>
                  <a:pt x="475" y="671"/>
                  <a:pt x="452" y="679"/>
                </a:cubicBezTo>
                <a:cubicBezTo>
                  <a:pt x="432" y="710"/>
                  <a:pt x="434" y="694"/>
                  <a:pt x="440" y="727"/>
                </a:cubicBezTo>
                <a:cubicBezTo>
                  <a:pt x="463" y="719"/>
                  <a:pt x="473" y="739"/>
                  <a:pt x="480" y="759"/>
                </a:cubicBezTo>
                <a:cubicBezTo>
                  <a:pt x="473" y="786"/>
                  <a:pt x="468" y="769"/>
                  <a:pt x="456" y="799"/>
                </a:cubicBezTo>
                <a:cubicBezTo>
                  <a:pt x="450" y="835"/>
                  <a:pt x="452" y="819"/>
                  <a:pt x="428" y="811"/>
                </a:cubicBezTo>
                <a:cubicBezTo>
                  <a:pt x="374" y="822"/>
                  <a:pt x="442" y="833"/>
                  <a:pt x="452" y="835"/>
                </a:cubicBezTo>
                <a:cubicBezTo>
                  <a:pt x="470" y="849"/>
                  <a:pt x="470" y="849"/>
                  <a:pt x="492" y="863"/>
                </a:cubicBezTo>
                <a:cubicBezTo>
                  <a:pt x="499" y="867"/>
                  <a:pt x="512" y="875"/>
                  <a:pt x="512" y="875"/>
                </a:cubicBezTo>
                <a:cubicBezTo>
                  <a:pt x="523" y="892"/>
                  <a:pt x="518" y="897"/>
                  <a:pt x="500" y="903"/>
                </a:cubicBezTo>
                <a:cubicBezTo>
                  <a:pt x="492" y="935"/>
                  <a:pt x="512" y="959"/>
                  <a:pt x="472" y="935"/>
                </a:cubicBezTo>
                <a:cubicBezTo>
                  <a:pt x="445" y="940"/>
                  <a:pt x="441" y="948"/>
                  <a:pt x="436" y="975"/>
                </a:cubicBezTo>
                <a:cubicBezTo>
                  <a:pt x="440" y="998"/>
                  <a:pt x="448" y="1012"/>
                  <a:pt x="452" y="1035"/>
                </a:cubicBezTo>
                <a:cubicBezTo>
                  <a:pt x="446" y="1068"/>
                  <a:pt x="452" y="1052"/>
                  <a:pt x="432" y="1083"/>
                </a:cubicBezTo>
                <a:cubicBezTo>
                  <a:pt x="429" y="1091"/>
                  <a:pt x="424" y="1107"/>
                  <a:pt x="424" y="1107"/>
                </a:cubicBezTo>
                <a:cubicBezTo>
                  <a:pt x="428" y="1133"/>
                  <a:pt x="434" y="1150"/>
                  <a:pt x="408" y="1163"/>
                </a:cubicBezTo>
                <a:cubicBezTo>
                  <a:pt x="396" y="1188"/>
                  <a:pt x="379" y="1183"/>
                  <a:pt x="352" y="1187"/>
                </a:cubicBezTo>
                <a:cubicBezTo>
                  <a:pt x="278" y="1178"/>
                  <a:pt x="363" y="1178"/>
                  <a:pt x="304" y="1255"/>
                </a:cubicBezTo>
                <a:cubicBezTo>
                  <a:pt x="297" y="1265"/>
                  <a:pt x="280" y="1252"/>
                  <a:pt x="268" y="1251"/>
                </a:cubicBezTo>
                <a:cubicBezTo>
                  <a:pt x="254" y="1241"/>
                  <a:pt x="244" y="1232"/>
                  <a:pt x="228" y="1227"/>
                </a:cubicBezTo>
                <a:cubicBezTo>
                  <a:pt x="221" y="1227"/>
                  <a:pt x="118" y="1229"/>
                  <a:pt x="96" y="1239"/>
                </a:cubicBezTo>
                <a:cubicBezTo>
                  <a:pt x="91" y="1241"/>
                  <a:pt x="96" y="1251"/>
                  <a:pt x="92" y="1255"/>
                </a:cubicBezTo>
                <a:cubicBezTo>
                  <a:pt x="86" y="1261"/>
                  <a:pt x="76" y="1263"/>
                  <a:pt x="68" y="1267"/>
                </a:cubicBezTo>
                <a:cubicBezTo>
                  <a:pt x="83" y="1313"/>
                  <a:pt x="91" y="1274"/>
                  <a:pt x="84" y="1319"/>
                </a:cubicBezTo>
                <a:cubicBezTo>
                  <a:pt x="92" y="1327"/>
                  <a:pt x="103" y="1336"/>
                  <a:pt x="108" y="1347"/>
                </a:cubicBezTo>
                <a:cubicBezTo>
                  <a:pt x="111" y="1355"/>
                  <a:pt x="116" y="1371"/>
                  <a:pt x="116" y="1371"/>
                </a:cubicBezTo>
                <a:cubicBezTo>
                  <a:pt x="111" y="1399"/>
                  <a:pt x="111" y="1412"/>
                  <a:pt x="128" y="1435"/>
                </a:cubicBezTo>
                <a:cubicBezTo>
                  <a:pt x="182" y="1428"/>
                  <a:pt x="159" y="1422"/>
                  <a:pt x="196" y="1395"/>
                </a:cubicBezTo>
                <a:cubicBezTo>
                  <a:pt x="208" y="1396"/>
                  <a:pt x="220" y="1400"/>
                  <a:pt x="232" y="1399"/>
                </a:cubicBezTo>
                <a:cubicBezTo>
                  <a:pt x="240" y="1398"/>
                  <a:pt x="256" y="1391"/>
                  <a:pt x="256" y="1391"/>
                </a:cubicBezTo>
                <a:cubicBezTo>
                  <a:pt x="291" y="1338"/>
                  <a:pt x="250" y="1349"/>
                  <a:pt x="340" y="1343"/>
                </a:cubicBezTo>
                <a:cubicBezTo>
                  <a:pt x="345" y="1328"/>
                  <a:pt x="355" y="1324"/>
                  <a:pt x="364" y="1311"/>
                </a:cubicBezTo>
                <a:cubicBezTo>
                  <a:pt x="391" y="1316"/>
                  <a:pt x="396" y="1307"/>
                  <a:pt x="420" y="1299"/>
                </a:cubicBezTo>
                <a:cubicBezTo>
                  <a:pt x="416" y="1298"/>
                  <a:pt x="408" y="1299"/>
                  <a:pt x="408" y="1295"/>
                </a:cubicBezTo>
                <a:cubicBezTo>
                  <a:pt x="408" y="1290"/>
                  <a:pt x="416" y="1289"/>
                  <a:pt x="420" y="1287"/>
                </a:cubicBezTo>
                <a:cubicBezTo>
                  <a:pt x="435" y="1281"/>
                  <a:pt x="446" y="1280"/>
                  <a:pt x="460" y="1271"/>
                </a:cubicBezTo>
                <a:cubicBezTo>
                  <a:pt x="468" y="1237"/>
                  <a:pt x="515" y="1242"/>
                  <a:pt x="544" y="1239"/>
                </a:cubicBezTo>
                <a:cubicBezTo>
                  <a:pt x="548" y="1212"/>
                  <a:pt x="556" y="1186"/>
                  <a:pt x="560" y="1159"/>
                </a:cubicBezTo>
                <a:cubicBezTo>
                  <a:pt x="568" y="1176"/>
                  <a:pt x="572" y="1190"/>
                  <a:pt x="592" y="1183"/>
                </a:cubicBezTo>
                <a:cubicBezTo>
                  <a:pt x="602" y="1154"/>
                  <a:pt x="598" y="1167"/>
                  <a:pt x="604" y="1143"/>
                </a:cubicBezTo>
                <a:cubicBezTo>
                  <a:pt x="594" y="1112"/>
                  <a:pt x="604" y="1116"/>
                  <a:pt x="576" y="1127"/>
                </a:cubicBezTo>
                <a:cubicBezTo>
                  <a:pt x="565" y="1159"/>
                  <a:pt x="584" y="1106"/>
                  <a:pt x="588" y="1099"/>
                </a:cubicBezTo>
                <a:cubicBezTo>
                  <a:pt x="593" y="1101"/>
                  <a:pt x="618" y="1110"/>
                  <a:pt x="620" y="1107"/>
                </a:cubicBezTo>
                <a:cubicBezTo>
                  <a:pt x="637" y="1082"/>
                  <a:pt x="615" y="1079"/>
                  <a:pt x="604" y="1075"/>
                </a:cubicBezTo>
                <a:cubicBezTo>
                  <a:pt x="603" y="1079"/>
                  <a:pt x="604" y="1087"/>
                  <a:pt x="600" y="1087"/>
                </a:cubicBezTo>
                <a:cubicBezTo>
                  <a:pt x="595" y="1087"/>
                  <a:pt x="591" y="1080"/>
                  <a:pt x="592" y="1075"/>
                </a:cubicBezTo>
                <a:cubicBezTo>
                  <a:pt x="593" y="1067"/>
                  <a:pt x="600" y="1062"/>
                  <a:pt x="604" y="1055"/>
                </a:cubicBezTo>
                <a:cubicBezTo>
                  <a:pt x="585" y="1026"/>
                  <a:pt x="599" y="1051"/>
                  <a:pt x="592" y="987"/>
                </a:cubicBezTo>
                <a:cubicBezTo>
                  <a:pt x="591" y="980"/>
                  <a:pt x="582" y="970"/>
                  <a:pt x="588" y="967"/>
                </a:cubicBezTo>
                <a:cubicBezTo>
                  <a:pt x="597" y="962"/>
                  <a:pt x="609" y="970"/>
                  <a:pt x="620" y="971"/>
                </a:cubicBezTo>
                <a:cubicBezTo>
                  <a:pt x="627" y="970"/>
                  <a:pt x="638" y="973"/>
                  <a:pt x="640" y="967"/>
                </a:cubicBezTo>
                <a:cubicBezTo>
                  <a:pt x="646" y="950"/>
                  <a:pt x="625" y="946"/>
                  <a:pt x="616" y="943"/>
                </a:cubicBezTo>
                <a:cubicBezTo>
                  <a:pt x="600" y="919"/>
                  <a:pt x="599" y="940"/>
                  <a:pt x="592" y="907"/>
                </a:cubicBezTo>
                <a:cubicBezTo>
                  <a:pt x="598" y="888"/>
                  <a:pt x="610" y="887"/>
                  <a:pt x="628" y="883"/>
                </a:cubicBezTo>
                <a:cubicBezTo>
                  <a:pt x="644" y="873"/>
                  <a:pt x="658" y="869"/>
                  <a:pt x="672" y="855"/>
                </a:cubicBezTo>
                <a:cubicBezTo>
                  <a:pt x="668" y="835"/>
                  <a:pt x="656" y="818"/>
                  <a:pt x="636" y="811"/>
                </a:cubicBezTo>
                <a:cubicBezTo>
                  <a:pt x="618" y="784"/>
                  <a:pt x="638" y="818"/>
                  <a:pt x="624" y="771"/>
                </a:cubicBezTo>
                <a:cubicBezTo>
                  <a:pt x="619" y="753"/>
                  <a:pt x="598" y="742"/>
                  <a:pt x="592" y="723"/>
                </a:cubicBezTo>
                <a:cubicBezTo>
                  <a:pt x="595" y="714"/>
                  <a:pt x="591" y="698"/>
                  <a:pt x="600" y="695"/>
                </a:cubicBezTo>
                <a:cubicBezTo>
                  <a:pt x="605" y="693"/>
                  <a:pt x="606" y="703"/>
                  <a:pt x="608" y="707"/>
                </a:cubicBezTo>
                <a:cubicBezTo>
                  <a:pt x="611" y="712"/>
                  <a:pt x="613" y="718"/>
                  <a:pt x="616" y="723"/>
                </a:cubicBezTo>
                <a:cubicBezTo>
                  <a:pt x="620" y="720"/>
                  <a:pt x="626" y="719"/>
                  <a:pt x="628" y="715"/>
                </a:cubicBezTo>
                <a:cubicBezTo>
                  <a:pt x="630" y="710"/>
                  <a:pt x="615" y="678"/>
                  <a:pt x="612" y="675"/>
                </a:cubicBezTo>
                <a:cubicBezTo>
                  <a:pt x="605" y="668"/>
                  <a:pt x="588" y="659"/>
                  <a:pt x="588" y="659"/>
                </a:cubicBezTo>
                <a:cubicBezTo>
                  <a:pt x="589" y="652"/>
                  <a:pt x="589" y="645"/>
                  <a:pt x="592" y="639"/>
                </a:cubicBezTo>
                <a:cubicBezTo>
                  <a:pt x="596" y="630"/>
                  <a:pt x="608" y="615"/>
                  <a:pt x="608" y="615"/>
                </a:cubicBezTo>
                <a:cubicBezTo>
                  <a:pt x="603" y="576"/>
                  <a:pt x="587" y="560"/>
                  <a:pt x="576" y="527"/>
                </a:cubicBezTo>
                <a:cubicBezTo>
                  <a:pt x="583" y="493"/>
                  <a:pt x="564" y="475"/>
                  <a:pt x="556" y="443"/>
                </a:cubicBezTo>
                <a:cubicBezTo>
                  <a:pt x="555" y="438"/>
                  <a:pt x="556" y="431"/>
                  <a:pt x="552" y="427"/>
                </a:cubicBezTo>
                <a:cubicBezTo>
                  <a:pt x="548" y="423"/>
                  <a:pt x="541" y="424"/>
                  <a:pt x="536" y="423"/>
                </a:cubicBezTo>
                <a:cubicBezTo>
                  <a:pt x="532" y="420"/>
                  <a:pt x="524" y="420"/>
                  <a:pt x="524" y="415"/>
                </a:cubicBezTo>
                <a:cubicBezTo>
                  <a:pt x="524" y="411"/>
                  <a:pt x="533" y="414"/>
                  <a:pt x="536" y="411"/>
                </a:cubicBezTo>
                <a:cubicBezTo>
                  <a:pt x="544" y="403"/>
                  <a:pt x="546" y="392"/>
                  <a:pt x="552" y="383"/>
                </a:cubicBezTo>
                <a:cubicBezTo>
                  <a:pt x="538" y="373"/>
                  <a:pt x="533" y="361"/>
                  <a:pt x="516" y="355"/>
                </a:cubicBezTo>
                <a:cubicBezTo>
                  <a:pt x="504" y="343"/>
                  <a:pt x="501" y="333"/>
                  <a:pt x="492" y="319"/>
                </a:cubicBezTo>
                <a:cubicBezTo>
                  <a:pt x="489" y="305"/>
                  <a:pt x="480" y="279"/>
                  <a:pt x="480" y="279"/>
                </a:cubicBezTo>
                <a:cubicBezTo>
                  <a:pt x="484" y="276"/>
                  <a:pt x="489" y="275"/>
                  <a:pt x="492" y="271"/>
                </a:cubicBezTo>
                <a:cubicBezTo>
                  <a:pt x="520" y="238"/>
                  <a:pt x="463" y="214"/>
                  <a:pt x="440" y="203"/>
                </a:cubicBezTo>
                <a:cubicBezTo>
                  <a:pt x="431" y="176"/>
                  <a:pt x="419" y="176"/>
                  <a:pt x="392" y="171"/>
                </a:cubicBezTo>
                <a:cubicBezTo>
                  <a:pt x="376" y="148"/>
                  <a:pt x="360" y="131"/>
                  <a:pt x="340" y="111"/>
                </a:cubicBezTo>
                <a:cubicBezTo>
                  <a:pt x="316" y="87"/>
                  <a:pt x="307" y="54"/>
                  <a:pt x="280" y="27"/>
                </a:cubicBezTo>
                <a:cubicBezTo>
                  <a:pt x="275" y="12"/>
                  <a:pt x="264" y="10"/>
                  <a:pt x="264" y="3"/>
                </a:cubicBezTo>
                <a:close/>
              </a:path>
            </a:pathLst>
          </a:custGeom>
          <a:solidFill>
            <a:srgbClr val="FF99FF"/>
          </a:solidFill>
          <a:ln w="9525">
            <a:solidFill>
              <a:srgbClr val="9933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Freeform 16"/>
          <p:cNvSpPr/>
          <p:nvPr/>
        </p:nvSpPr>
        <p:spPr bwMode="auto">
          <a:xfrm>
            <a:off x="8229600" y="3600450"/>
            <a:ext cx="850900" cy="1619250"/>
          </a:xfrm>
          <a:custGeom>
            <a:avLst/>
            <a:gdLst>
              <a:gd name="T0" fmla="*/ 2147483646 w 536"/>
              <a:gd name="T1" fmla="*/ 2147483646 h 1020"/>
              <a:gd name="T2" fmla="*/ 2147483646 w 536"/>
              <a:gd name="T3" fmla="*/ 2147483646 h 1020"/>
              <a:gd name="T4" fmla="*/ 2147483646 w 536"/>
              <a:gd name="T5" fmla="*/ 2147483646 h 1020"/>
              <a:gd name="T6" fmla="*/ 2147483646 w 536"/>
              <a:gd name="T7" fmla="*/ 2147483646 h 1020"/>
              <a:gd name="T8" fmla="*/ 2147483646 w 536"/>
              <a:gd name="T9" fmla="*/ 2147483646 h 1020"/>
              <a:gd name="T10" fmla="*/ 2147483646 w 536"/>
              <a:gd name="T11" fmla="*/ 2147483646 h 1020"/>
              <a:gd name="T12" fmla="*/ 2147483646 w 536"/>
              <a:gd name="T13" fmla="*/ 2147483646 h 1020"/>
              <a:gd name="T14" fmla="*/ 2147483646 w 536"/>
              <a:gd name="T15" fmla="*/ 2147483646 h 1020"/>
              <a:gd name="T16" fmla="*/ 2147483646 w 536"/>
              <a:gd name="T17" fmla="*/ 2147483646 h 1020"/>
              <a:gd name="T18" fmla="*/ 2147483646 w 536"/>
              <a:gd name="T19" fmla="*/ 2147483646 h 1020"/>
              <a:gd name="T20" fmla="*/ 2147483646 w 536"/>
              <a:gd name="T21" fmla="*/ 2147483646 h 1020"/>
              <a:gd name="T22" fmla="*/ 2147483646 w 536"/>
              <a:gd name="T23" fmla="*/ 2147483646 h 1020"/>
              <a:gd name="T24" fmla="*/ 2147483646 w 536"/>
              <a:gd name="T25" fmla="*/ 2147483646 h 1020"/>
              <a:gd name="T26" fmla="*/ 2147483646 w 536"/>
              <a:gd name="T27" fmla="*/ 2147483646 h 1020"/>
              <a:gd name="T28" fmla="*/ 2147483646 w 536"/>
              <a:gd name="T29" fmla="*/ 2147483646 h 1020"/>
              <a:gd name="T30" fmla="*/ 2147483646 w 536"/>
              <a:gd name="T31" fmla="*/ 2147483646 h 1020"/>
              <a:gd name="T32" fmla="*/ 2147483646 w 536"/>
              <a:gd name="T33" fmla="*/ 2147483646 h 1020"/>
              <a:gd name="T34" fmla="*/ 2147483646 w 536"/>
              <a:gd name="T35" fmla="*/ 2147483646 h 1020"/>
              <a:gd name="T36" fmla="*/ 2147483646 w 536"/>
              <a:gd name="T37" fmla="*/ 2147483646 h 1020"/>
              <a:gd name="T38" fmla="*/ 2147483646 w 536"/>
              <a:gd name="T39" fmla="*/ 2147483646 h 1020"/>
              <a:gd name="T40" fmla="*/ 2147483646 w 536"/>
              <a:gd name="T41" fmla="*/ 2147483646 h 1020"/>
              <a:gd name="T42" fmla="*/ 2147483646 w 536"/>
              <a:gd name="T43" fmla="*/ 2147483646 h 1020"/>
              <a:gd name="T44" fmla="*/ 2147483646 w 536"/>
              <a:gd name="T45" fmla="*/ 2147483646 h 1020"/>
              <a:gd name="T46" fmla="*/ 2147483646 w 536"/>
              <a:gd name="T47" fmla="*/ 2147483646 h 1020"/>
              <a:gd name="T48" fmla="*/ 2147483646 w 536"/>
              <a:gd name="T49" fmla="*/ 2147483646 h 1020"/>
              <a:gd name="T50" fmla="*/ 2147483646 w 536"/>
              <a:gd name="T51" fmla="*/ 2147483646 h 1020"/>
              <a:gd name="T52" fmla="*/ 2147483646 w 536"/>
              <a:gd name="T53" fmla="*/ 2147483646 h 1020"/>
              <a:gd name="T54" fmla="*/ 2147483646 w 536"/>
              <a:gd name="T55" fmla="*/ 2147483646 h 1020"/>
              <a:gd name="T56" fmla="*/ 2147483646 w 536"/>
              <a:gd name="T57" fmla="*/ 2147483646 h 1020"/>
              <a:gd name="T58" fmla="*/ 2147483646 w 536"/>
              <a:gd name="T59" fmla="*/ 2147483646 h 1020"/>
              <a:gd name="T60" fmla="*/ 2147483646 w 536"/>
              <a:gd name="T61" fmla="*/ 2147483646 h 1020"/>
              <a:gd name="T62" fmla="*/ 2147483646 w 536"/>
              <a:gd name="T63" fmla="*/ 2147483646 h 10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6" h="1020">
                <a:moveTo>
                  <a:pt x="128" y="0"/>
                </a:moveTo>
                <a:cubicBezTo>
                  <a:pt x="123" y="20"/>
                  <a:pt x="124" y="39"/>
                  <a:pt x="112" y="56"/>
                </a:cubicBezTo>
                <a:cubicBezTo>
                  <a:pt x="124" y="75"/>
                  <a:pt x="113" y="74"/>
                  <a:pt x="96" y="80"/>
                </a:cubicBezTo>
                <a:cubicBezTo>
                  <a:pt x="92" y="85"/>
                  <a:pt x="81" y="90"/>
                  <a:pt x="84" y="96"/>
                </a:cubicBezTo>
                <a:cubicBezTo>
                  <a:pt x="88" y="104"/>
                  <a:pt x="108" y="104"/>
                  <a:pt x="108" y="104"/>
                </a:cubicBezTo>
                <a:cubicBezTo>
                  <a:pt x="113" y="130"/>
                  <a:pt x="110" y="133"/>
                  <a:pt x="96" y="156"/>
                </a:cubicBezTo>
                <a:cubicBezTo>
                  <a:pt x="116" y="182"/>
                  <a:pt x="106" y="212"/>
                  <a:pt x="92" y="240"/>
                </a:cubicBezTo>
                <a:cubicBezTo>
                  <a:pt x="90" y="244"/>
                  <a:pt x="100" y="228"/>
                  <a:pt x="96" y="228"/>
                </a:cubicBezTo>
                <a:cubicBezTo>
                  <a:pt x="90" y="228"/>
                  <a:pt x="89" y="237"/>
                  <a:pt x="84" y="240"/>
                </a:cubicBezTo>
                <a:cubicBezTo>
                  <a:pt x="78" y="243"/>
                  <a:pt x="71" y="243"/>
                  <a:pt x="64" y="244"/>
                </a:cubicBezTo>
                <a:cubicBezTo>
                  <a:pt x="61" y="274"/>
                  <a:pt x="60" y="284"/>
                  <a:pt x="48" y="308"/>
                </a:cubicBezTo>
                <a:cubicBezTo>
                  <a:pt x="49" y="321"/>
                  <a:pt x="45" y="336"/>
                  <a:pt x="52" y="348"/>
                </a:cubicBezTo>
                <a:cubicBezTo>
                  <a:pt x="56" y="355"/>
                  <a:pt x="76" y="356"/>
                  <a:pt x="76" y="356"/>
                </a:cubicBezTo>
                <a:cubicBezTo>
                  <a:pt x="82" y="423"/>
                  <a:pt x="80" y="388"/>
                  <a:pt x="116" y="424"/>
                </a:cubicBezTo>
                <a:cubicBezTo>
                  <a:pt x="127" y="458"/>
                  <a:pt x="123" y="440"/>
                  <a:pt x="128" y="480"/>
                </a:cubicBezTo>
                <a:cubicBezTo>
                  <a:pt x="127" y="503"/>
                  <a:pt x="129" y="526"/>
                  <a:pt x="124" y="548"/>
                </a:cubicBezTo>
                <a:cubicBezTo>
                  <a:pt x="123" y="553"/>
                  <a:pt x="115" y="553"/>
                  <a:pt x="112" y="556"/>
                </a:cubicBezTo>
                <a:cubicBezTo>
                  <a:pt x="106" y="562"/>
                  <a:pt x="99" y="578"/>
                  <a:pt x="96" y="584"/>
                </a:cubicBezTo>
                <a:cubicBezTo>
                  <a:pt x="92" y="611"/>
                  <a:pt x="82" y="643"/>
                  <a:pt x="108" y="660"/>
                </a:cubicBezTo>
                <a:cubicBezTo>
                  <a:pt x="114" y="677"/>
                  <a:pt x="117" y="694"/>
                  <a:pt x="120" y="712"/>
                </a:cubicBezTo>
                <a:cubicBezTo>
                  <a:pt x="119" y="721"/>
                  <a:pt x="120" y="732"/>
                  <a:pt x="116" y="740"/>
                </a:cubicBezTo>
                <a:cubicBezTo>
                  <a:pt x="114" y="744"/>
                  <a:pt x="107" y="741"/>
                  <a:pt x="104" y="744"/>
                </a:cubicBezTo>
                <a:cubicBezTo>
                  <a:pt x="101" y="747"/>
                  <a:pt x="103" y="753"/>
                  <a:pt x="100" y="756"/>
                </a:cubicBezTo>
                <a:cubicBezTo>
                  <a:pt x="95" y="761"/>
                  <a:pt x="87" y="764"/>
                  <a:pt x="80" y="768"/>
                </a:cubicBezTo>
                <a:cubicBezTo>
                  <a:pt x="54" y="761"/>
                  <a:pt x="51" y="760"/>
                  <a:pt x="20" y="764"/>
                </a:cubicBezTo>
                <a:cubicBezTo>
                  <a:pt x="0" y="777"/>
                  <a:pt x="9" y="792"/>
                  <a:pt x="16" y="812"/>
                </a:cubicBezTo>
                <a:cubicBezTo>
                  <a:pt x="20" y="839"/>
                  <a:pt x="19" y="846"/>
                  <a:pt x="40" y="860"/>
                </a:cubicBezTo>
                <a:cubicBezTo>
                  <a:pt x="58" y="888"/>
                  <a:pt x="53" y="875"/>
                  <a:pt x="60" y="896"/>
                </a:cubicBezTo>
                <a:cubicBezTo>
                  <a:pt x="32" y="914"/>
                  <a:pt x="39" y="903"/>
                  <a:pt x="32" y="924"/>
                </a:cubicBezTo>
                <a:cubicBezTo>
                  <a:pt x="46" y="951"/>
                  <a:pt x="64" y="960"/>
                  <a:pt x="84" y="980"/>
                </a:cubicBezTo>
                <a:cubicBezTo>
                  <a:pt x="91" y="1000"/>
                  <a:pt x="103" y="997"/>
                  <a:pt x="124" y="1000"/>
                </a:cubicBezTo>
                <a:cubicBezTo>
                  <a:pt x="191" y="993"/>
                  <a:pt x="162" y="985"/>
                  <a:pt x="244" y="1000"/>
                </a:cubicBezTo>
                <a:cubicBezTo>
                  <a:pt x="263" y="1013"/>
                  <a:pt x="251" y="1006"/>
                  <a:pt x="280" y="1016"/>
                </a:cubicBezTo>
                <a:cubicBezTo>
                  <a:pt x="284" y="1017"/>
                  <a:pt x="292" y="1020"/>
                  <a:pt x="292" y="1020"/>
                </a:cubicBezTo>
                <a:cubicBezTo>
                  <a:pt x="334" y="1011"/>
                  <a:pt x="356" y="1004"/>
                  <a:pt x="324" y="956"/>
                </a:cubicBezTo>
                <a:cubicBezTo>
                  <a:pt x="354" y="936"/>
                  <a:pt x="391" y="951"/>
                  <a:pt x="424" y="940"/>
                </a:cubicBezTo>
                <a:cubicBezTo>
                  <a:pt x="447" y="917"/>
                  <a:pt x="429" y="941"/>
                  <a:pt x="432" y="908"/>
                </a:cubicBezTo>
                <a:cubicBezTo>
                  <a:pt x="434" y="885"/>
                  <a:pt x="443" y="856"/>
                  <a:pt x="456" y="836"/>
                </a:cubicBezTo>
                <a:cubicBezTo>
                  <a:pt x="455" y="809"/>
                  <a:pt x="454" y="783"/>
                  <a:pt x="452" y="756"/>
                </a:cubicBezTo>
                <a:cubicBezTo>
                  <a:pt x="451" y="744"/>
                  <a:pt x="442" y="736"/>
                  <a:pt x="452" y="724"/>
                </a:cubicBezTo>
                <a:cubicBezTo>
                  <a:pt x="458" y="717"/>
                  <a:pt x="469" y="717"/>
                  <a:pt x="476" y="712"/>
                </a:cubicBezTo>
                <a:cubicBezTo>
                  <a:pt x="456" y="683"/>
                  <a:pt x="486" y="693"/>
                  <a:pt x="496" y="708"/>
                </a:cubicBezTo>
                <a:cubicBezTo>
                  <a:pt x="536" y="698"/>
                  <a:pt x="492" y="684"/>
                  <a:pt x="520" y="656"/>
                </a:cubicBezTo>
                <a:cubicBezTo>
                  <a:pt x="512" y="625"/>
                  <a:pt x="490" y="609"/>
                  <a:pt x="464" y="592"/>
                </a:cubicBezTo>
                <a:cubicBezTo>
                  <a:pt x="459" y="589"/>
                  <a:pt x="453" y="587"/>
                  <a:pt x="448" y="584"/>
                </a:cubicBezTo>
                <a:cubicBezTo>
                  <a:pt x="444" y="582"/>
                  <a:pt x="432" y="578"/>
                  <a:pt x="436" y="576"/>
                </a:cubicBezTo>
                <a:cubicBezTo>
                  <a:pt x="442" y="573"/>
                  <a:pt x="449" y="579"/>
                  <a:pt x="456" y="580"/>
                </a:cubicBezTo>
                <a:cubicBezTo>
                  <a:pt x="464" y="565"/>
                  <a:pt x="467" y="550"/>
                  <a:pt x="476" y="536"/>
                </a:cubicBezTo>
                <a:cubicBezTo>
                  <a:pt x="475" y="520"/>
                  <a:pt x="478" y="503"/>
                  <a:pt x="472" y="488"/>
                </a:cubicBezTo>
                <a:cubicBezTo>
                  <a:pt x="470" y="483"/>
                  <a:pt x="460" y="487"/>
                  <a:pt x="456" y="484"/>
                </a:cubicBezTo>
                <a:cubicBezTo>
                  <a:pt x="453" y="481"/>
                  <a:pt x="453" y="476"/>
                  <a:pt x="452" y="472"/>
                </a:cubicBezTo>
                <a:cubicBezTo>
                  <a:pt x="470" y="458"/>
                  <a:pt x="468" y="450"/>
                  <a:pt x="480" y="432"/>
                </a:cubicBezTo>
                <a:cubicBezTo>
                  <a:pt x="473" y="406"/>
                  <a:pt x="467" y="384"/>
                  <a:pt x="456" y="360"/>
                </a:cubicBezTo>
                <a:cubicBezTo>
                  <a:pt x="451" y="349"/>
                  <a:pt x="440" y="328"/>
                  <a:pt x="440" y="328"/>
                </a:cubicBezTo>
                <a:cubicBezTo>
                  <a:pt x="439" y="320"/>
                  <a:pt x="436" y="304"/>
                  <a:pt x="436" y="304"/>
                </a:cubicBezTo>
                <a:cubicBezTo>
                  <a:pt x="416" y="274"/>
                  <a:pt x="425" y="219"/>
                  <a:pt x="392" y="208"/>
                </a:cubicBezTo>
                <a:cubicBezTo>
                  <a:pt x="373" y="177"/>
                  <a:pt x="389" y="173"/>
                  <a:pt x="364" y="136"/>
                </a:cubicBezTo>
                <a:cubicBezTo>
                  <a:pt x="358" y="127"/>
                  <a:pt x="332" y="128"/>
                  <a:pt x="332" y="128"/>
                </a:cubicBezTo>
                <a:cubicBezTo>
                  <a:pt x="327" y="105"/>
                  <a:pt x="325" y="103"/>
                  <a:pt x="304" y="96"/>
                </a:cubicBezTo>
                <a:cubicBezTo>
                  <a:pt x="291" y="97"/>
                  <a:pt x="277" y="98"/>
                  <a:pt x="264" y="100"/>
                </a:cubicBezTo>
                <a:cubicBezTo>
                  <a:pt x="256" y="102"/>
                  <a:pt x="240" y="108"/>
                  <a:pt x="240" y="108"/>
                </a:cubicBezTo>
                <a:cubicBezTo>
                  <a:pt x="229" y="91"/>
                  <a:pt x="230" y="68"/>
                  <a:pt x="212" y="56"/>
                </a:cubicBezTo>
                <a:cubicBezTo>
                  <a:pt x="205" y="51"/>
                  <a:pt x="196" y="48"/>
                  <a:pt x="188" y="44"/>
                </a:cubicBezTo>
                <a:cubicBezTo>
                  <a:pt x="180" y="41"/>
                  <a:pt x="164" y="36"/>
                  <a:pt x="164" y="36"/>
                </a:cubicBezTo>
                <a:cubicBezTo>
                  <a:pt x="147" y="11"/>
                  <a:pt x="120" y="25"/>
                  <a:pt x="128" y="0"/>
                </a:cubicBezTo>
                <a:close/>
              </a:path>
            </a:pathLst>
          </a:custGeom>
          <a:solidFill>
            <a:srgbClr val="FFFF66"/>
          </a:solidFill>
          <a:ln w="9525">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Freeform 17"/>
          <p:cNvSpPr/>
          <p:nvPr/>
        </p:nvSpPr>
        <p:spPr bwMode="auto">
          <a:xfrm>
            <a:off x="7600950" y="4830764"/>
            <a:ext cx="846138" cy="796925"/>
          </a:xfrm>
          <a:custGeom>
            <a:avLst/>
            <a:gdLst>
              <a:gd name="T0" fmla="*/ 2147483646 w 533"/>
              <a:gd name="T1" fmla="*/ 2147483646 h 502"/>
              <a:gd name="T2" fmla="*/ 2147483646 w 533"/>
              <a:gd name="T3" fmla="*/ 2147483646 h 502"/>
              <a:gd name="T4" fmla="*/ 2147483646 w 533"/>
              <a:gd name="T5" fmla="*/ 2147483646 h 502"/>
              <a:gd name="T6" fmla="*/ 2147483646 w 533"/>
              <a:gd name="T7" fmla="*/ 2147483646 h 502"/>
              <a:gd name="T8" fmla="*/ 2147483646 w 533"/>
              <a:gd name="T9" fmla="*/ 2147483646 h 502"/>
              <a:gd name="T10" fmla="*/ 2147483646 w 533"/>
              <a:gd name="T11" fmla="*/ 2147483646 h 502"/>
              <a:gd name="T12" fmla="*/ 2147483646 w 533"/>
              <a:gd name="T13" fmla="*/ 2147483646 h 502"/>
              <a:gd name="T14" fmla="*/ 2147483646 w 533"/>
              <a:gd name="T15" fmla="*/ 2147483646 h 502"/>
              <a:gd name="T16" fmla="*/ 2147483646 w 533"/>
              <a:gd name="T17" fmla="*/ 2147483646 h 502"/>
              <a:gd name="T18" fmla="*/ 2147483646 w 533"/>
              <a:gd name="T19" fmla="*/ 2147483646 h 502"/>
              <a:gd name="T20" fmla="*/ 2147483646 w 533"/>
              <a:gd name="T21" fmla="*/ 2147483646 h 502"/>
              <a:gd name="T22" fmla="*/ 0 w 533"/>
              <a:gd name="T23" fmla="*/ 2147483646 h 502"/>
              <a:gd name="T24" fmla="*/ 2147483646 w 533"/>
              <a:gd name="T25" fmla="*/ 2147483646 h 502"/>
              <a:gd name="T26" fmla="*/ 2147483646 w 533"/>
              <a:gd name="T27" fmla="*/ 2147483646 h 502"/>
              <a:gd name="T28" fmla="*/ 2147483646 w 533"/>
              <a:gd name="T29" fmla="*/ 2147483646 h 502"/>
              <a:gd name="T30" fmla="*/ 2147483646 w 533"/>
              <a:gd name="T31" fmla="*/ 2147483646 h 502"/>
              <a:gd name="T32" fmla="*/ 2147483646 w 533"/>
              <a:gd name="T33" fmla="*/ 2147483646 h 502"/>
              <a:gd name="T34" fmla="*/ 2147483646 w 533"/>
              <a:gd name="T35" fmla="*/ 2147483646 h 502"/>
              <a:gd name="T36" fmla="*/ 2147483646 w 533"/>
              <a:gd name="T37" fmla="*/ 2147483646 h 502"/>
              <a:gd name="T38" fmla="*/ 2147483646 w 533"/>
              <a:gd name="T39" fmla="*/ 2147483646 h 502"/>
              <a:gd name="T40" fmla="*/ 2147483646 w 533"/>
              <a:gd name="T41" fmla="*/ 2147483646 h 502"/>
              <a:gd name="T42" fmla="*/ 2147483646 w 533"/>
              <a:gd name="T43" fmla="*/ 2147483646 h 502"/>
              <a:gd name="T44" fmla="*/ 2147483646 w 533"/>
              <a:gd name="T45" fmla="*/ 2147483646 h 502"/>
              <a:gd name="T46" fmla="*/ 2147483646 w 533"/>
              <a:gd name="T47" fmla="*/ 2147483646 h 502"/>
              <a:gd name="T48" fmla="*/ 2147483646 w 533"/>
              <a:gd name="T49" fmla="*/ 2147483646 h 502"/>
              <a:gd name="T50" fmla="*/ 2147483646 w 533"/>
              <a:gd name="T51" fmla="*/ 2147483646 h 502"/>
              <a:gd name="T52" fmla="*/ 2147483646 w 533"/>
              <a:gd name="T53" fmla="*/ 2147483646 h 502"/>
              <a:gd name="T54" fmla="*/ 2147483646 w 533"/>
              <a:gd name="T55" fmla="*/ 2147483646 h 502"/>
              <a:gd name="T56" fmla="*/ 2147483646 w 533"/>
              <a:gd name="T57" fmla="*/ 2147483646 h 502"/>
              <a:gd name="T58" fmla="*/ 2147483646 w 533"/>
              <a:gd name="T59" fmla="*/ 2147483646 h 502"/>
              <a:gd name="T60" fmla="*/ 2147483646 w 533"/>
              <a:gd name="T61" fmla="*/ 2147483646 h 502"/>
              <a:gd name="T62" fmla="*/ 2147483646 w 533"/>
              <a:gd name="T63" fmla="*/ 2147483646 h 502"/>
              <a:gd name="T64" fmla="*/ 2147483646 w 533"/>
              <a:gd name="T65" fmla="*/ 2147483646 h 502"/>
              <a:gd name="T66" fmla="*/ 2147483646 w 533"/>
              <a:gd name="T67" fmla="*/ 2147483646 h 502"/>
              <a:gd name="T68" fmla="*/ 2147483646 w 533"/>
              <a:gd name="T69" fmla="*/ 2147483646 h 502"/>
              <a:gd name="T70" fmla="*/ 2147483646 w 533"/>
              <a:gd name="T71" fmla="*/ 2147483646 h 502"/>
              <a:gd name="T72" fmla="*/ 2147483646 w 533"/>
              <a:gd name="T73" fmla="*/ 2147483646 h 502"/>
              <a:gd name="T74" fmla="*/ 2147483646 w 533"/>
              <a:gd name="T75" fmla="*/ 2147483646 h 502"/>
              <a:gd name="T76" fmla="*/ 2147483646 w 533"/>
              <a:gd name="T77" fmla="*/ 2147483646 h 502"/>
              <a:gd name="T78" fmla="*/ 2147483646 w 533"/>
              <a:gd name="T79" fmla="*/ 2147483646 h 502"/>
              <a:gd name="T80" fmla="*/ 2147483646 w 533"/>
              <a:gd name="T81" fmla="*/ 2147483646 h 502"/>
              <a:gd name="T82" fmla="*/ 2147483646 w 533"/>
              <a:gd name="T83" fmla="*/ 2147483646 h 502"/>
              <a:gd name="T84" fmla="*/ 2147483646 w 533"/>
              <a:gd name="T85" fmla="*/ 2147483646 h 502"/>
              <a:gd name="T86" fmla="*/ 2147483646 w 533"/>
              <a:gd name="T87" fmla="*/ 2147483646 h 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3" h="502">
                <a:moveTo>
                  <a:pt x="404" y="5"/>
                </a:moveTo>
                <a:cubicBezTo>
                  <a:pt x="363" y="21"/>
                  <a:pt x="401" y="0"/>
                  <a:pt x="380" y="41"/>
                </a:cubicBezTo>
                <a:cubicBezTo>
                  <a:pt x="377" y="47"/>
                  <a:pt x="280" y="57"/>
                  <a:pt x="280" y="57"/>
                </a:cubicBezTo>
                <a:cubicBezTo>
                  <a:pt x="230" y="74"/>
                  <a:pt x="272" y="79"/>
                  <a:pt x="208" y="73"/>
                </a:cubicBezTo>
                <a:cubicBezTo>
                  <a:pt x="184" y="67"/>
                  <a:pt x="186" y="76"/>
                  <a:pt x="180" y="97"/>
                </a:cubicBezTo>
                <a:cubicBezTo>
                  <a:pt x="178" y="105"/>
                  <a:pt x="172" y="121"/>
                  <a:pt x="172" y="121"/>
                </a:cubicBezTo>
                <a:cubicBezTo>
                  <a:pt x="171" y="130"/>
                  <a:pt x="173" y="141"/>
                  <a:pt x="168" y="149"/>
                </a:cubicBezTo>
                <a:cubicBezTo>
                  <a:pt x="166" y="153"/>
                  <a:pt x="160" y="146"/>
                  <a:pt x="156" y="145"/>
                </a:cubicBezTo>
                <a:cubicBezTo>
                  <a:pt x="148" y="143"/>
                  <a:pt x="140" y="143"/>
                  <a:pt x="132" y="141"/>
                </a:cubicBezTo>
                <a:cubicBezTo>
                  <a:pt x="127" y="140"/>
                  <a:pt x="121" y="138"/>
                  <a:pt x="116" y="137"/>
                </a:cubicBezTo>
                <a:cubicBezTo>
                  <a:pt x="97" y="123"/>
                  <a:pt x="91" y="119"/>
                  <a:pt x="68" y="125"/>
                </a:cubicBezTo>
                <a:cubicBezTo>
                  <a:pt x="45" y="148"/>
                  <a:pt x="30" y="151"/>
                  <a:pt x="0" y="161"/>
                </a:cubicBezTo>
                <a:cubicBezTo>
                  <a:pt x="4" y="181"/>
                  <a:pt x="12" y="197"/>
                  <a:pt x="16" y="217"/>
                </a:cubicBezTo>
                <a:cubicBezTo>
                  <a:pt x="13" y="229"/>
                  <a:pt x="8" y="241"/>
                  <a:pt x="16" y="253"/>
                </a:cubicBezTo>
                <a:cubicBezTo>
                  <a:pt x="22" y="261"/>
                  <a:pt x="51" y="272"/>
                  <a:pt x="60" y="277"/>
                </a:cubicBezTo>
                <a:cubicBezTo>
                  <a:pt x="85" y="291"/>
                  <a:pt x="107" y="315"/>
                  <a:pt x="124" y="337"/>
                </a:cubicBezTo>
                <a:cubicBezTo>
                  <a:pt x="133" y="309"/>
                  <a:pt x="159" y="326"/>
                  <a:pt x="180" y="333"/>
                </a:cubicBezTo>
                <a:cubicBezTo>
                  <a:pt x="189" y="346"/>
                  <a:pt x="191" y="360"/>
                  <a:pt x="200" y="373"/>
                </a:cubicBezTo>
                <a:cubicBezTo>
                  <a:pt x="206" y="404"/>
                  <a:pt x="217" y="404"/>
                  <a:pt x="244" y="413"/>
                </a:cubicBezTo>
                <a:cubicBezTo>
                  <a:pt x="249" y="417"/>
                  <a:pt x="254" y="422"/>
                  <a:pt x="260" y="425"/>
                </a:cubicBezTo>
                <a:cubicBezTo>
                  <a:pt x="264" y="427"/>
                  <a:pt x="271" y="425"/>
                  <a:pt x="272" y="429"/>
                </a:cubicBezTo>
                <a:cubicBezTo>
                  <a:pt x="296" y="496"/>
                  <a:pt x="255" y="448"/>
                  <a:pt x="292" y="485"/>
                </a:cubicBezTo>
                <a:cubicBezTo>
                  <a:pt x="302" y="470"/>
                  <a:pt x="306" y="467"/>
                  <a:pt x="324" y="473"/>
                </a:cubicBezTo>
                <a:cubicBezTo>
                  <a:pt x="329" y="472"/>
                  <a:pt x="336" y="473"/>
                  <a:pt x="340" y="469"/>
                </a:cubicBezTo>
                <a:cubicBezTo>
                  <a:pt x="344" y="465"/>
                  <a:pt x="339" y="455"/>
                  <a:pt x="344" y="453"/>
                </a:cubicBezTo>
                <a:cubicBezTo>
                  <a:pt x="351" y="451"/>
                  <a:pt x="370" y="465"/>
                  <a:pt x="376" y="469"/>
                </a:cubicBezTo>
                <a:cubicBezTo>
                  <a:pt x="375" y="473"/>
                  <a:pt x="369" y="478"/>
                  <a:pt x="372" y="481"/>
                </a:cubicBezTo>
                <a:cubicBezTo>
                  <a:pt x="388" y="502"/>
                  <a:pt x="389" y="475"/>
                  <a:pt x="396" y="473"/>
                </a:cubicBezTo>
                <a:cubicBezTo>
                  <a:pt x="409" y="469"/>
                  <a:pt x="423" y="470"/>
                  <a:pt x="436" y="469"/>
                </a:cubicBezTo>
                <a:cubicBezTo>
                  <a:pt x="446" y="438"/>
                  <a:pt x="432" y="469"/>
                  <a:pt x="492" y="453"/>
                </a:cubicBezTo>
                <a:cubicBezTo>
                  <a:pt x="497" y="452"/>
                  <a:pt x="497" y="444"/>
                  <a:pt x="500" y="441"/>
                </a:cubicBezTo>
                <a:cubicBezTo>
                  <a:pt x="508" y="433"/>
                  <a:pt x="514" y="432"/>
                  <a:pt x="524" y="429"/>
                </a:cubicBezTo>
                <a:cubicBezTo>
                  <a:pt x="533" y="403"/>
                  <a:pt x="527" y="432"/>
                  <a:pt x="520" y="405"/>
                </a:cubicBezTo>
                <a:cubicBezTo>
                  <a:pt x="512" y="375"/>
                  <a:pt x="514" y="344"/>
                  <a:pt x="496" y="317"/>
                </a:cubicBezTo>
                <a:cubicBezTo>
                  <a:pt x="492" y="300"/>
                  <a:pt x="484" y="289"/>
                  <a:pt x="476" y="273"/>
                </a:cubicBezTo>
                <a:cubicBezTo>
                  <a:pt x="480" y="248"/>
                  <a:pt x="481" y="241"/>
                  <a:pt x="496" y="221"/>
                </a:cubicBezTo>
                <a:cubicBezTo>
                  <a:pt x="475" y="189"/>
                  <a:pt x="503" y="228"/>
                  <a:pt x="476" y="201"/>
                </a:cubicBezTo>
                <a:cubicBezTo>
                  <a:pt x="470" y="195"/>
                  <a:pt x="470" y="183"/>
                  <a:pt x="464" y="177"/>
                </a:cubicBezTo>
                <a:cubicBezTo>
                  <a:pt x="456" y="169"/>
                  <a:pt x="443" y="169"/>
                  <a:pt x="432" y="165"/>
                </a:cubicBezTo>
                <a:cubicBezTo>
                  <a:pt x="438" y="126"/>
                  <a:pt x="459" y="133"/>
                  <a:pt x="440" y="85"/>
                </a:cubicBezTo>
                <a:cubicBezTo>
                  <a:pt x="435" y="72"/>
                  <a:pt x="416" y="49"/>
                  <a:pt x="416" y="49"/>
                </a:cubicBezTo>
                <a:cubicBezTo>
                  <a:pt x="421" y="34"/>
                  <a:pt x="412" y="29"/>
                  <a:pt x="400" y="17"/>
                </a:cubicBezTo>
                <a:cubicBezTo>
                  <a:pt x="397" y="14"/>
                  <a:pt x="386" y="14"/>
                  <a:pt x="388" y="9"/>
                </a:cubicBezTo>
                <a:cubicBezTo>
                  <a:pt x="390" y="4"/>
                  <a:pt x="399" y="6"/>
                  <a:pt x="404" y="5"/>
                </a:cubicBezTo>
                <a:close/>
              </a:path>
            </a:pathLst>
          </a:custGeom>
          <a:solidFill>
            <a:srgbClr val="CC99FF"/>
          </a:solidFill>
          <a:ln w="9525">
            <a:solidFill>
              <a:srgbClr val="FF00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7" name="Freeform 19"/>
          <p:cNvSpPr/>
          <p:nvPr/>
        </p:nvSpPr>
        <p:spPr bwMode="auto">
          <a:xfrm>
            <a:off x="6889750" y="5299076"/>
            <a:ext cx="1206500" cy="1006475"/>
          </a:xfrm>
          <a:custGeom>
            <a:avLst/>
            <a:gdLst>
              <a:gd name="T0" fmla="*/ 2147483646 w 760"/>
              <a:gd name="T1" fmla="*/ 2147483646 h 634"/>
              <a:gd name="T2" fmla="*/ 2147483646 w 760"/>
              <a:gd name="T3" fmla="*/ 2147483646 h 634"/>
              <a:gd name="T4" fmla="*/ 2147483646 w 760"/>
              <a:gd name="T5" fmla="*/ 2147483646 h 634"/>
              <a:gd name="T6" fmla="*/ 2147483646 w 760"/>
              <a:gd name="T7" fmla="*/ 2147483646 h 634"/>
              <a:gd name="T8" fmla="*/ 2147483646 w 760"/>
              <a:gd name="T9" fmla="*/ 2147483646 h 634"/>
              <a:gd name="T10" fmla="*/ 2147483646 w 760"/>
              <a:gd name="T11" fmla="*/ 2147483646 h 634"/>
              <a:gd name="T12" fmla="*/ 2147483646 w 760"/>
              <a:gd name="T13" fmla="*/ 2147483646 h 634"/>
              <a:gd name="T14" fmla="*/ 2147483646 w 760"/>
              <a:gd name="T15" fmla="*/ 2147483646 h 634"/>
              <a:gd name="T16" fmla="*/ 2147483646 w 760"/>
              <a:gd name="T17" fmla="*/ 2147483646 h 634"/>
              <a:gd name="T18" fmla="*/ 2147483646 w 760"/>
              <a:gd name="T19" fmla="*/ 2147483646 h 634"/>
              <a:gd name="T20" fmla="*/ 2147483646 w 760"/>
              <a:gd name="T21" fmla="*/ 2147483646 h 634"/>
              <a:gd name="T22" fmla="*/ 2147483646 w 760"/>
              <a:gd name="T23" fmla="*/ 2147483646 h 634"/>
              <a:gd name="T24" fmla="*/ 2147483646 w 760"/>
              <a:gd name="T25" fmla="*/ 2147483646 h 634"/>
              <a:gd name="T26" fmla="*/ 2147483646 w 760"/>
              <a:gd name="T27" fmla="*/ 2147483646 h 634"/>
              <a:gd name="T28" fmla="*/ 2147483646 w 760"/>
              <a:gd name="T29" fmla="*/ 2147483646 h 634"/>
              <a:gd name="T30" fmla="*/ 2147483646 w 760"/>
              <a:gd name="T31" fmla="*/ 2147483646 h 634"/>
              <a:gd name="T32" fmla="*/ 2147483646 w 760"/>
              <a:gd name="T33" fmla="*/ 2147483646 h 634"/>
              <a:gd name="T34" fmla="*/ 2147483646 w 760"/>
              <a:gd name="T35" fmla="*/ 2147483646 h 634"/>
              <a:gd name="T36" fmla="*/ 2147483646 w 760"/>
              <a:gd name="T37" fmla="*/ 2147483646 h 634"/>
              <a:gd name="T38" fmla="*/ 2147483646 w 760"/>
              <a:gd name="T39" fmla="*/ 2147483646 h 634"/>
              <a:gd name="T40" fmla="*/ 2147483646 w 760"/>
              <a:gd name="T41" fmla="*/ 2147483646 h 634"/>
              <a:gd name="T42" fmla="*/ 2147483646 w 760"/>
              <a:gd name="T43" fmla="*/ 2147483646 h 634"/>
              <a:gd name="T44" fmla="*/ 2147483646 w 760"/>
              <a:gd name="T45" fmla="*/ 2147483646 h 634"/>
              <a:gd name="T46" fmla="*/ 2147483646 w 760"/>
              <a:gd name="T47" fmla="*/ 2147483646 h 634"/>
              <a:gd name="T48" fmla="*/ 2147483646 w 760"/>
              <a:gd name="T49" fmla="*/ 2147483646 h 634"/>
              <a:gd name="T50" fmla="*/ 2147483646 w 760"/>
              <a:gd name="T51" fmla="*/ 2147483646 h 634"/>
              <a:gd name="T52" fmla="*/ 2147483646 w 760"/>
              <a:gd name="T53" fmla="*/ 2147483646 h 634"/>
              <a:gd name="T54" fmla="*/ 2147483646 w 760"/>
              <a:gd name="T55" fmla="*/ 2147483646 h 634"/>
              <a:gd name="T56" fmla="*/ 2147483646 w 760"/>
              <a:gd name="T57" fmla="*/ 2147483646 h 634"/>
              <a:gd name="T58" fmla="*/ 2147483646 w 760"/>
              <a:gd name="T59" fmla="*/ 2147483646 h 634"/>
              <a:gd name="T60" fmla="*/ 2147483646 w 760"/>
              <a:gd name="T61" fmla="*/ 0 h 634"/>
              <a:gd name="T62" fmla="*/ 2147483646 w 760"/>
              <a:gd name="T63" fmla="*/ 2147483646 h 6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60" h="634">
                <a:moveTo>
                  <a:pt x="564" y="12"/>
                </a:moveTo>
                <a:cubicBezTo>
                  <a:pt x="556" y="15"/>
                  <a:pt x="546" y="15"/>
                  <a:pt x="548" y="28"/>
                </a:cubicBezTo>
                <a:cubicBezTo>
                  <a:pt x="550" y="40"/>
                  <a:pt x="560" y="64"/>
                  <a:pt x="560" y="64"/>
                </a:cubicBezTo>
                <a:cubicBezTo>
                  <a:pt x="551" y="107"/>
                  <a:pt x="541" y="72"/>
                  <a:pt x="516" y="64"/>
                </a:cubicBezTo>
                <a:cubicBezTo>
                  <a:pt x="506" y="50"/>
                  <a:pt x="498" y="49"/>
                  <a:pt x="484" y="40"/>
                </a:cubicBezTo>
                <a:cubicBezTo>
                  <a:pt x="455" y="59"/>
                  <a:pt x="456" y="22"/>
                  <a:pt x="436" y="8"/>
                </a:cubicBezTo>
                <a:cubicBezTo>
                  <a:pt x="394" y="17"/>
                  <a:pt x="354" y="28"/>
                  <a:pt x="312" y="32"/>
                </a:cubicBezTo>
                <a:cubicBezTo>
                  <a:pt x="299" y="51"/>
                  <a:pt x="281" y="39"/>
                  <a:pt x="256" y="36"/>
                </a:cubicBezTo>
                <a:cubicBezTo>
                  <a:pt x="227" y="26"/>
                  <a:pt x="240" y="30"/>
                  <a:pt x="216" y="24"/>
                </a:cubicBezTo>
                <a:cubicBezTo>
                  <a:pt x="210" y="48"/>
                  <a:pt x="210" y="35"/>
                  <a:pt x="220" y="64"/>
                </a:cubicBezTo>
                <a:cubicBezTo>
                  <a:pt x="223" y="72"/>
                  <a:pt x="228" y="88"/>
                  <a:pt x="228" y="88"/>
                </a:cubicBezTo>
                <a:cubicBezTo>
                  <a:pt x="202" y="97"/>
                  <a:pt x="184" y="112"/>
                  <a:pt x="160" y="124"/>
                </a:cubicBezTo>
                <a:cubicBezTo>
                  <a:pt x="152" y="147"/>
                  <a:pt x="136" y="128"/>
                  <a:pt x="120" y="120"/>
                </a:cubicBezTo>
                <a:cubicBezTo>
                  <a:pt x="105" y="123"/>
                  <a:pt x="90" y="122"/>
                  <a:pt x="76" y="128"/>
                </a:cubicBezTo>
                <a:cubicBezTo>
                  <a:pt x="0" y="164"/>
                  <a:pt x="121" y="138"/>
                  <a:pt x="36" y="152"/>
                </a:cubicBezTo>
                <a:cubicBezTo>
                  <a:pt x="41" y="170"/>
                  <a:pt x="57" y="182"/>
                  <a:pt x="76" y="188"/>
                </a:cubicBezTo>
                <a:cubicBezTo>
                  <a:pt x="84" y="234"/>
                  <a:pt x="86" y="218"/>
                  <a:pt x="116" y="208"/>
                </a:cubicBezTo>
                <a:cubicBezTo>
                  <a:pt x="139" y="214"/>
                  <a:pt x="151" y="233"/>
                  <a:pt x="172" y="240"/>
                </a:cubicBezTo>
                <a:cubicBezTo>
                  <a:pt x="198" y="249"/>
                  <a:pt x="204" y="246"/>
                  <a:pt x="228" y="260"/>
                </a:cubicBezTo>
                <a:cubicBezTo>
                  <a:pt x="233" y="276"/>
                  <a:pt x="241" y="292"/>
                  <a:pt x="216" y="284"/>
                </a:cubicBezTo>
                <a:cubicBezTo>
                  <a:pt x="198" y="295"/>
                  <a:pt x="182" y="301"/>
                  <a:pt x="164" y="312"/>
                </a:cubicBezTo>
                <a:cubicBezTo>
                  <a:pt x="152" y="329"/>
                  <a:pt x="159" y="354"/>
                  <a:pt x="156" y="376"/>
                </a:cubicBezTo>
                <a:cubicBezTo>
                  <a:pt x="148" y="439"/>
                  <a:pt x="143" y="500"/>
                  <a:pt x="140" y="564"/>
                </a:cubicBezTo>
                <a:cubicBezTo>
                  <a:pt x="145" y="579"/>
                  <a:pt x="139" y="585"/>
                  <a:pt x="144" y="600"/>
                </a:cubicBezTo>
                <a:cubicBezTo>
                  <a:pt x="115" y="610"/>
                  <a:pt x="115" y="601"/>
                  <a:pt x="128" y="620"/>
                </a:cubicBezTo>
                <a:cubicBezTo>
                  <a:pt x="147" y="619"/>
                  <a:pt x="219" y="634"/>
                  <a:pt x="236" y="600"/>
                </a:cubicBezTo>
                <a:cubicBezTo>
                  <a:pt x="238" y="596"/>
                  <a:pt x="237" y="591"/>
                  <a:pt x="240" y="588"/>
                </a:cubicBezTo>
                <a:cubicBezTo>
                  <a:pt x="251" y="580"/>
                  <a:pt x="267" y="583"/>
                  <a:pt x="280" y="580"/>
                </a:cubicBezTo>
                <a:cubicBezTo>
                  <a:pt x="288" y="578"/>
                  <a:pt x="304" y="572"/>
                  <a:pt x="304" y="572"/>
                </a:cubicBezTo>
                <a:cubicBezTo>
                  <a:pt x="295" y="571"/>
                  <a:pt x="285" y="565"/>
                  <a:pt x="276" y="568"/>
                </a:cubicBezTo>
                <a:cubicBezTo>
                  <a:pt x="272" y="569"/>
                  <a:pt x="276" y="581"/>
                  <a:pt x="280" y="580"/>
                </a:cubicBezTo>
                <a:cubicBezTo>
                  <a:pt x="281" y="580"/>
                  <a:pt x="299" y="550"/>
                  <a:pt x="308" y="544"/>
                </a:cubicBezTo>
                <a:cubicBezTo>
                  <a:pt x="329" y="512"/>
                  <a:pt x="317" y="527"/>
                  <a:pt x="344" y="500"/>
                </a:cubicBezTo>
                <a:cubicBezTo>
                  <a:pt x="319" y="463"/>
                  <a:pt x="353" y="478"/>
                  <a:pt x="372" y="484"/>
                </a:cubicBezTo>
                <a:cubicBezTo>
                  <a:pt x="397" y="479"/>
                  <a:pt x="411" y="457"/>
                  <a:pt x="432" y="452"/>
                </a:cubicBezTo>
                <a:cubicBezTo>
                  <a:pt x="458" y="445"/>
                  <a:pt x="512" y="440"/>
                  <a:pt x="512" y="440"/>
                </a:cubicBezTo>
                <a:cubicBezTo>
                  <a:pt x="525" y="436"/>
                  <a:pt x="548" y="420"/>
                  <a:pt x="548" y="420"/>
                </a:cubicBezTo>
                <a:cubicBezTo>
                  <a:pt x="553" y="405"/>
                  <a:pt x="563" y="403"/>
                  <a:pt x="568" y="388"/>
                </a:cubicBezTo>
                <a:cubicBezTo>
                  <a:pt x="567" y="384"/>
                  <a:pt x="561" y="379"/>
                  <a:pt x="564" y="376"/>
                </a:cubicBezTo>
                <a:cubicBezTo>
                  <a:pt x="567" y="373"/>
                  <a:pt x="572" y="380"/>
                  <a:pt x="576" y="380"/>
                </a:cubicBezTo>
                <a:cubicBezTo>
                  <a:pt x="584" y="379"/>
                  <a:pt x="600" y="372"/>
                  <a:pt x="600" y="372"/>
                </a:cubicBezTo>
                <a:cubicBezTo>
                  <a:pt x="617" y="375"/>
                  <a:pt x="645" y="382"/>
                  <a:pt x="660" y="372"/>
                </a:cubicBezTo>
                <a:cubicBezTo>
                  <a:pt x="667" y="367"/>
                  <a:pt x="668" y="348"/>
                  <a:pt x="668" y="348"/>
                </a:cubicBezTo>
                <a:cubicBezTo>
                  <a:pt x="664" y="327"/>
                  <a:pt x="662" y="320"/>
                  <a:pt x="644" y="308"/>
                </a:cubicBezTo>
                <a:cubicBezTo>
                  <a:pt x="643" y="303"/>
                  <a:pt x="635" y="294"/>
                  <a:pt x="640" y="292"/>
                </a:cubicBezTo>
                <a:cubicBezTo>
                  <a:pt x="648" y="289"/>
                  <a:pt x="656" y="297"/>
                  <a:pt x="664" y="300"/>
                </a:cubicBezTo>
                <a:cubicBezTo>
                  <a:pt x="668" y="301"/>
                  <a:pt x="676" y="304"/>
                  <a:pt x="676" y="304"/>
                </a:cubicBezTo>
                <a:cubicBezTo>
                  <a:pt x="687" y="303"/>
                  <a:pt x="699" y="305"/>
                  <a:pt x="708" y="300"/>
                </a:cubicBezTo>
                <a:cubicBezTo>
                  <a:pt x="712" y="298"/>
                  <a:pt x="707" y="291"/>
                  <a:pt x="704" y="288"/>
                </a:cubicBezTo>
                <a:cubicBezTo>
                  <a:pt x="697" y="281"/>
                  <a:pt x="689" y="275"/>
                  <a:pt x="680" y="272"/>
                </a:cubicBezTo>
                <a:cubicBezTo>
                  <a:pt x="647" y="261"/>
                  <a:pt x="648" y="263"/>
                  <a:pt x="684" y="268"/>
                </a:cubicBezTo>
                <a:cubicBezTo>
                  <a:pt x="704" y="263"/>
                  <a:pt x="723" y="266"/>
                  <a:pt x="708" y="236"/>
                </a:cubicBezTo>
                <a:cubicBezTo>
                  <a:pt x="706" y="232"/>
                  <a:pt x="696" y="233"/>
                  <a:pt x="696" y="228"/>
                </a:cubicBezTo>
                <a:cubicBezTo>
                  <a:pt x="696" y="224"/>
                  <a:pt x="704" y="231"/>
                  <a:pt x="708" y="232"/>
                </a:cubicBezTo>
                <a:cubicBezTo>
                  <a:pt x="715" y="234"/>
                  <a:pt x="721" y="235"/>
                  <a:pt x="728" y="236"/>
                </a:cubicBezTo>
                <a:cubicBezTo>
                  <a:pt x="736" y="212"/>
                  <a:pt x="710" y="209"/>
                  <a:pt x="692" y="200"/>
                </a:cubicBezTo>
                <a:cubicBezTo>
                  <a:pt x="688" y="195"/>
                  <a:pt x="673" y="172"/>
                  <a:pt x="664" y="172"/>
                </a:cubicBezTo>
                <a:cubicBezTo>
                  <a:pt x="660" y="172"/>
                  <a:pt x="665" y="181"/>
                  <a:pt x="668" y="184"/>
                </a:cubicBezTo>
                <a:cubicBezTo>
                  <a:pt x="681" y="195"/>
                  <a:pt x="704" y="195"/>
                  <a:pt x="720" y="200"/>
                </a:cubicBezTo>
                <a:cubicBezTo>
                  <a:pt x="760" y="192"/>
                  <a:pt x="746" y="170"/>
                  <a:pt x="724" y="148"/>
                </a:cubicBezTo>
                <a:cubicBezTo>
                  <a:pt x="715" y="110"/>
                  <a:pt x="705" y="95"/>
                  <a:pt x="664" y="88"/>
                </a:cubicBezTo>
                <a:cubicBezTo>
                  <a:pt x="624" y="62"/>
                  <a:pt x="637" y="18"/>
                  <a:pt x="584" y="0"/>
                </a:cubicBezTo>
                <a:cubicBezTo>
                  <a:pt x="576" y="3"/>
                  <a:pt x="565" y="1"/>
                  <a:pt x="560" y="8"/>
                </a:cubicBezTo>
                <a:cubicBezTo>
                  <a:pt x="549" y="24"/>
                  <a:pt x="548" y="23"/>
                  <a:pt x="564" y="12"/>
                </a:cubicBezTo>
                <a:close/>
              </a:path>
            </a:pathLst>
          </a:custGeom>
          <a:solidFill>
            <a:srgbClr val="009900"/>
          </a:solidFill>
          <a:ln w="9525">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AutoShape 21"/>
          <p:cNvSpPr>
            <a:spLocks noChangeArrowheads="1"/>
          </p:cNvSpPr>
          <p:nvPr/>
        </p:nvSpPr>
        <p:spPr bwMode="auto">
          <a:xfrm>
            <a:off x="2438400" y="381000"/>
            <a:ext cx="2362200" cy="762000"/>
          </a:xfrm>
          <a:prstGeom prst="wedgeRectCallout">
            <a:avLst>
              <a:gd name="adj1" fmla="val 145227"/>
              <a:gd name="adj2" fmla="val 14167"/>
            </a:avLst>
          </a:prstGeom>
        </p:spPr>
        <p:style>
          <a:lnRef idx="2">
            <a:schemeClr val="dk1"/>
          </a:lnRef>
          <a:fillRef idx="1">
            <a:schemeClr val="lt1"/>
          </a:fillRef>
          <a:effectRef idx="0">
            <a:schemeClr val="dk1"/>
          </a:effectRef>
          <a:fontRef idx="minor">
            <a:schemeClr val="dk1"/>
          </a:fontRef>
        </p:style>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Vùng Trung du và miền núi Bắc bộ</a:t>
            </a:r>
          </a:p>
        </p:txBody>
      </p:sp>
      <p:sp>
        <p:nvSpPr>
          <p:cNvPr id="119830" name="AutoShape 22"/>
          <p:cNvSpPr>
            <a:spLocks noChangeArrowheads="1"/>
          </p:cNvSpPr>
          <p:nvPr/>
        </p:nvSpPr>
        <p:spPr bwMode="auto">
          <a:xfrm>
            <a:off x="2362200" y="1295400"/>
            <a:ext cx="2895600" cy="762000"/>
          </a:xfrm>
          <a:prstGeom prst="wedgeRectCallout">
            <a:avLst>
              <a:gd name="adj1" fmla="val 134514"/>
              <a:gd name="adj2" fmla="val -35625"/>
            </a:avLst>
          </a:prstGeom>
        </p:spPr>
        <p:style>
          <a:lnRef idx="2">
            <a:schemeClr val="dk1"/>
          </a:lnRef>
          <a:fillRef idx="1">
            <a:schemeClr val="lt1"/>
          </a:fillRef>
          <a:effectRef idx="0">
            <a:schemeClr val="dk1"/>
          </a:effectRef>
          <a:fontRef idx="minor">
            <a:schemeClr val="dk1"/>
          </a:fontRef>
        </p:style>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Vùng Đồng bằng sông Hồng</a:t>
            </a:r>
          </a:p>
        </p:txBody>
      </p:sp>
      <p:sp>
        <p:nvSpPr>
          <p:cNvPr id="119831" name="AutoShape 23"/>
          <p:cNvSpPr>
            <a:spLocks noChangeArrowheads="1"/>
          </p:cNvSpPr>
          <p:nvPr/>
        </p:nvSpPr>
        <p:spPr bwMode="auto">
          <a:xfrm>
            <a:off x="2438400" y="2209800"/>
            <a:ext cx="2819400" cy="457200"/>
          </a:xfrm>
          <a:prstGeom prst="wedgeRectCallout">
            <a:avLst>
              <a:gd name="adj1" fmla="val 133500"/>
              <a:gd name="adj2" fmla="val 10417"/>
            </a:avLst>
          </a:prstGeom>
        </p:spPr>
        <p:style>
          <a:lnRef idx="2">
            <a:schemeClr val="dk1"/>
          </a:lnRef>
          <a:fillRef idx="1">
            <a:schemeClr val="lt1"/>
          </a:fillRef>
          <a:effectRef idx="0">
            <a:schemeClr val="dk1"/>
          </a:effectRef>
          <a:fontRef idx="minor">
            <a:schemeClr val="dk1"/>
          </a:fontRef>
        </p:style>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Vùng Bắc trung bộ</a:t>
            </a:r>
          </a:p>
        </p:txBody>
      </p:sp>
      <p:sp>
        <p:nvSpPr>
          <p:cNvPr id="119832" name="AutoShape 24"/>
          <p:cNvSpPr>
            <a:spLocks noChangeArrowheads="1"/>
          </p:cNvSpPr>
          <p:nvPr/>
        </p:nvSpPr>
        <p:spPr bwMode="auto">
          <a:xfrm>
            <a:off x="2419350" y="2819400"/>
            <a:ext cx="2819400" cy="762000"/>
          </a:xfrm>
          <a:prstGeom prst="wedgeRectCallout">
            <a:avLst>
              <a:gd name="adj1" fmla="val 186542"/>
              <a:gd name="adj2" fmla="val 135833"/>
            </a:avLst>
          </a:prstGeom>
        </p:spPr>
        <p:style>
          <a:lnRef idx="2">
            <a:schemeClr val="dk1"/>
          </a:lnRef>
          <a:fillRef idx="1">
            <a:schemeClr val="lt1"/>
          </a:fillRef>
          <a:effectRef idx="0">
            <a:schemeClr val="dk1"/>
          </a:effectRef>
          <a:fontRef idx="minor">
            <a:schemeClr val="dk1"/>
          </a:fontRef>
        </p:style>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Vùng Duyên hải nam trung bộ</a:t>
            </a:r>
          </a:p>
        </p:txBody>
      </p:sp>
      <p:sp>
        <p:nvSpPr>
          <p:cNvPr id="119833" name="AutoShape 25"/>
          <p:cNvSpPr>
            <a:spLocks noChangeArrowheads="1"/>
          </p:cNvSpPr>
          <p:nvPr/>
        </p:nvSpPr>
        <p:spPr bwMode="auto">
          <a:xfrm>
            <a:off x="2400300" y="3733800"/>
            <a:ext cx="2819400" cy="533400"/>
          </a:xfrm>
          <a:prstGeom prst="wedgeRectCallout">
            <a:avLst>
              <a:gd name="adj1" fmla="val 174157"/>
              <a:gd name="adj2" fmla="val 103569"/>
            </a:avLst>
          </a:prstGeom>
        </p:spPr>
        <p:style>
          <a:lnRef idx="2">
            <a:schemeClr val="dk1"/>
          </a:lnRef>
          <a:fillRef idx="1">
            <a:schemeClr val="lt1"/>
          </a:fillRef>
          <a:effectRef idx="0">
            <a:schemeClr val="dk1"/>
          </a:effectRef>
          <a:fontRef idx="minor">
            <a:schemeClr val="dk1"/>
          </a:fontRef>
        </p:style>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Vùng Tây nguyên</a:t>
            </a:r>
          </a:p>
        </p:txBody>
      </p:sp>
      <p:sp>
        <p:nvSpPr>
          <p:cNvPr id="119834" name="AutoShape 26"/>
          <p:cNvSpPr>
            <a:spLocks noChangeArrowheads="1"/>
          </p:cNvSpPr>
          <p:nvPr/>
        </p:nvSpPr>
        <p:spPr bwMode="auto">
          <a:xfrm>
            <a:off x="2381250" y="4343400"/>
            <a:ext cx="2819400" cy="533400"/>
          </a:xfrm>
          <a:prstGeom prst="wedgeRectCallout">
            <a:avLst>
              <a:gd name="adj1" fmla="val 150958"/>
              <a:gd name="adj2" fmla="val 114287"/>
            </a:avLst>
          </a:prstGeom>
        </p:spPr>
        <p:style>
          <a:lnRef idx="2">
            <a:schemeClr val="dk1"/>
          </a:lnRef>
          <a:fillRef idx="1">
            <a:schemeClr val="lt1"/>
          </a:fillRef>
          <a:effectRef idx="0">
            <a:schemeClr val="dk1"/>
          </a:effectRef>
          <a:fontRef idx="minor">
            <a:schemeClr val="dk1"/>
          </a:fontRef>
        </p:style>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Vùng Đông nam bộ</a:t>
            </a:r>
          </a:p>
        </p:txBody>
      </p:sp>
      <p:sp>
        <p:nvSpPr>
          <p:cNvPr id="119835" name="AutoShape 27"/>
          <p:cNvSpPr>
            <a:spLocks noChangeArrowheads="1"/>
          </p:cNvSpPr>
          <p:nvPr/>
        </p:nvSpPr>
        <p:spPr bwMode="auto">
          <a:xfrm>
            <a:off x="2362200" y="5105400"/>
            <a:ext cx="2819400" cy="762000"/>
          </a:xfrm>
          <a:prstGeom prst="wedgeRectCallout">
            <a:avLst>
              <a:gd name="adj1" fmla="val 130912"/>
              <a:gd name="adj2" fmla="val 36667"/>
            </a:avLst>
          </a:prstGeom>
        </p:spPr>
        <p:style>
          <a:lnRef idx="2">
            <a:schemeClr val="dk1"/>
          </a:lnRef>
          <a:fillRef idx="1">
            <a:schemeClr val="lt1"/>
          </a:fillRef>
          <a:effectRef idx="0">
            <a:schemeClr val="dk1"/>
          </a:effectRef>
          <a:fontRef idx="minor">
            <a:schemeClr val="dk1"/>
          </a:fontRef>
        </p:style>
        <p:txBody>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Vùng Đồng bằng</a:t>
            </a:r>
          </a:p>
          <a:p>
            <a:pPr algn="ctr" eaLnBrk="1" hangingPunct="1">
              <a:spcBef>
                <a:spcPct val="0"/>
              </a:spcBef>
              <a:buFontTx/>
              <a:buNone/>
            </a:pPr>
            <a:r>
              <a:rPr lang="en-US" altLang="en-US" sz="2000" b="1">
                <a:solidFill>
                  <a:srgbClr val="FF0000"/>
                </a:solidFill>
                <a:latin typeface="Times New Roman" panose="02020603050405020304" pitchFamily="18" charset="0"/>
                <a:cs typeface="Times New Roman" panose="02020603050405020304" pitchFamily="18" charset="0"/>
              </a:rPr>
              <a:t>sông Cửu Long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ox(in)">
                                      <p:cBhvr>
                                        <p:cTn id="7" dur="10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9820"/>
                                        </p:tgtEl>
                                        <p:attrNameLst>
                                          <p:attrName>style.visibility</p:attrName>
                                        </p:attrNameLst>
                                      </p:cBhvr>
                                      <p:to>
                                        <p:strVal val="visible"/>
                                      </p:to>
                                    </p:set>
                                    <p:animEffect transition="in" filter="diamond(in)">
                                      <p:cBhvr>
                                        <p:cTn id="12" dur="2000"/>
                                        <p:tgtEl>
                                          <p:spTgt spid="1198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9829"/>
                                        </p:tgtEl>
                                        <p:attrNameLst>
                                          <p:attrName>style.visibility</p:attrName>
                                        </p:attrNameLst>
                                      </p:cBhvr>
                                      <p:to>
                                        <p:strVal val="visible"/>
                                      </p:to>
                                    </p:set>
                                    <p:anim calcmode="lin" valueType="num">
                                      <p:cBhvr additive="base">
                                        <p:cTn id="17" dur="500" fill="hold"/>
                                        <p:tgtEl>
                                          <p:spTgt spid="119829"/>
                                        </p:tgtEl>
                                        <p:attrNameLst>
                                          <p:attrName>ppt_x</p:attrName>
                                        </p:attrNameLst>
                                      </p:cBhvr>
                                      <p:tavLst>
                                        <p:tav tm="0">
                                          <p:val>
                                            <p:strVal val="#ppt_x"/>
                                          </p:val>
                                        </p:tav>
                                        <p:tav tm="100000">
                                          <p:val>
                                            <p:strVal val="#ppt_x"/>
                                          </p:val>
                                        </p:tav>
                                      </p:tavLst>
                                    </p:anim>
                                    <p:anim calcmode="lin" valueType="num">
                                      <p:cBhvr additive="base">
                                        <p:cTn id="18" dur="500" fill="hold"/>
                                        <p:tgtEl>
                                          <p:spTgt spid="1198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19821"/>
                                        </p:tgtEl>
                                        <p:attrNameLst>
                                          <p:attrName>style.visibility</p:attrName>
                                        </p:attrNameLst>
                                      </p:cBhvr>
                                      <p:to>
                                        <p:strVal val="visible"/>
                                      </p:to>
                                    </p:set>
                                    <p:animEffect transition="in" filter="diamond(in)">
                                      <p:cBhvr>
                                        <p:cTn id="23" dur="2000"/>
                                        <p:tgtEl>
                                          <p:spTgt spid="1198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9830"/>
                                        </p:tgtEl>
                                        <p:attrNameLst>
                                          <p:attrName>style.visibility</p:attrName>
                                        </p:attrNameLst>
                                      </p:cBhvr>
                                      <p:to>
                                        <p:strVal val="visible"/>
                                      </p:to>
                                    </p:set>
                                    <p:anim calcmode="lin" valueType="num">
                                      <p:cBhvr additive="base">
                                        <p:cTn id="28" dur="500" fill="hold"/>
                                        <p:tgtEl>
                                          <p:spTgt spid="119830"/>
                                        </p:tgtEl>
                                        <p:attrNameLst>
                                          <p:attrName>ppt_x</p:attrName>
                                        </p:attrNameLst>
                                      </p:cBhvr>
                                      <p:tavLst>
                                        <p:tav tm="0">
                                          <p:val>
                                            <p:strVal val="#ppt_x"/>
                                          </p:val>
                                        </p:tav>
                                        <p:tav tm="100000">
                                          <p:val>
                                            <p:strVal val="#ppt_x"/>
                                          </p:val>
                                        </p:tav>
                                      </p:tavLst>
                                    </p:anim>
                                    <p:anim calcmode="lin" valueType="num">
                                      <p:cBhvr additive="base">
                                        <p:cTn id="29" dur="500" fill="hold"/>
                                        <p:tgtEl>
                                          <p:spTgt spid="11983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119822"/>
                                        </p:tgtEl>
                                        <p:attrNameLst>
                                          <p:attrName>style.visibility</p:attrName>
                                        </p:attrNameLst>
                                      </p:cBhvr>
                                      <p:to>
                                        <p:strVal val="visible"/>
                                      </p:to>
                                    </p:set>
                                    <p:animEffect transition="in" filter="diamond(in)">
                                      <p:cBhvr>
                                        <p:cTn id="34" dur="2000"/>
                                        <p:tgtEl>
                                          <p:spTgt spid="1198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9831"/>
                                        </p:tgtEl>
                                        <p:attrNameLst>
                                          <p:attrName>style.visibility</p:attrName>
                                        </p:attrNameLst>
                                      </p:cBhvr>
                                      <p:to>
                                        <p:strVal val="visible"/>
                                      </p:to>
                                    </p:set>
                                    <p:anim calcmode="lin" valueType="num">
                                      <p:cBhvr additive="base">
                                        <p:cTn id="39" dur="500" fill="hold"/>
                                        <p:tgtEl>
                                          <p:spTgt spid="119831"/>
                                        </p:tgtEl>
                                        <p:attrNameLst>
                                          <p:attrName>ppt_x</p:attrName>
                                        </p:attrNameLst>
                                      </p:cBhvr>
                                      <p:tavLst>
                                        <p:tav tm="0">
                                          <p:val>
                                            <p:strVal val="#ppt_x"/>
                                          </p:val>
                                        </p:tav>
                                        <p:tav tm="100000">
                                          <p:val>
                                            <p:strVal val="#ppt_x"/>
                                          </p:val>
                                        </p:tav>
                                      </p:tavLst>
                                    </p:anim>
                                    <p:anim calcmode="lin" valueType="num">
                                      <p:cBhvr additive="base">
                                        <p:cTn id="40" dur="500" fill="hold"/>
                                        <p:tgtEl>
                                          <p:spTgt spid="11983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119823"/>
                                        </p:tgtEl>
                                        <p:attrNameLst>
                                          <p:attrName>style.visibility</p:attrName>
                                        </p:attrNameLst>
                                      </p:cBhvr>
                                      <p:to>
                                        <p:strVal val="visible"/>
                                      </p:to>
                                    </p:set>
                                    <p:animEffect transition="in" filter="diamond(in)">
                                      <p:cBhvr>
                                        <p:cTn id="45" dur="2000"/>
                                        <p:tgtEl>
                                          <p:spTgt spid="11982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9832"/>
                                        </p:tgtEl>
                                        <p:attrNameLst>
                                          <p:attrName>style.visibility</p:attrName>
                                        </p:attrNameLst>
                                      </p:cBhvr>
                                      <p:to>
                                        <p:strVal val="visible"/>
                                      </p:to>
                                    </p:set>
                                    <p:anim calcmode="lin" valueType="num">
                                      <p:cBhvr additive="base">
                                        <p:cTn id="50" dur="500" fill="hold"/>
                                        <p:tgtEl>
                                          <p:spTgt spid="119832"/>
                                        </p:tgtEl>
                                        <p:attrNameLst>
                                          <p:attrName>ppt_x</p:attrName>
                                        </p:attrNameLst>
                                      </p:cBhvr>
                                      <p:tavLst>
                                        <p:tav tm="0">
                                          <p:val>
                                            <p:strVal val="#ppt_x"/>
                                          </p:val>
                                        </p:tav>
                                        <p:tav tm="100000">
                                          <p:val>
                                            <p:strVal val="#ppt_x"/>
                                          </p:val>
                                        </p:tav>
                                      </p:tavLst>
                                    </p:anim>
                                    <p:anim calcmode="lin" valueType="num">
                                      <p:cBhvr additive="base">
                                        <p:cTn id="51" dur="500" fill="hold"/>
                                        <p:tgtEl>
                                          <p:spTgt spid="11983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119824"/>
                                        </p:tgtEl>
                                        <p:attrNameLst>
                                          <p:attrName>style.visibility</p:attrName>
                                        </p:attrNameLst>
                                      </p:cBhvr>
                                      <p:to>
                                        <p:strVal val="visible"/>
                                      </p:to>
                                    </p:set>
                                    <p:animEffect transition="in" filter="diamond(in)">
                                      <p:cBhvr>
                                        <p:cTn id="56" dur="2000"/>
                                        <p:tgtEl>
                                          <p:spTgt spid="119824"/>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9833"/>
                                        </p:tgtEl>
                                        <p:attrNameLst>
                                          <p:attrName>style.visibility</p:attrName>
                                        </p:attrNameLst>
                                      </p:cBhvr>
                                      <p:to>
                                        <p:strVal val="visible"/>
                                      </p:to>
                                    </p:set>
                                    <p:anim calcmode="lin" valueType="num">
                                      <p:cBhvr additive="base">
                                        <p:cTn id="61" dur="500" fill="hold"/>
                                        <p:tgtEl>
                                          <p:spTgt spid="119833"/>
                                        </p:tgtEl>
                                        <p:attrNameLst>
                                          <p:attrName>ppt_x</p:attrName>
                                        </p:attrNameLst>
                                      </p:cBhvr>
                                      <p:tavLst>
                                        <p:tav tm="0">
                                          <p:val>
                                            <p:strVal val="#ppt_x"/>
                                          </p:val>
                                        </p:tav>
                                        <p:tav tm="100000">
                                          <p:val>
                                            <p:strVal val="#ppt_x"/>
                                          </p:val>
                                        </p:tav>
                                      </p:tavLst>
                                    </p:anim>
                                    <p:anim calcmode="lin" valueType="num">
                                      <p:cBhvr additive="base">
                                        <p:cTn id="62" dur="500" fill="hold"/>
                                        <p:tgtEl>
                                          <p:spTgt spid="1198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119825"/>
                                        </p:tgtEl>
                                        <p:attrNameLst>
                                          <p:attrName>style.visibility</p:attrName>
                                        </p:attrNameLst>
                                      </p:cBhvr>
                                      <p:to>
                                        <p:strVal val="visible"/>
                                      </p:to>
                                    </p:set>
                                    <p:animEffect transition="in" filter="diamond(in)">
                                      <p:cBhvr>
                                        <p:cTn id="67" dur="2000"/>
                                        <p:tgtEl>
                                          <p:spTgt spid="11982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9834"/>
                                        </p:tgtEl>
                                        <p:attrNameLst>
                                          <p:attrName>style.visibility</p:attrName>
                                        </p:attrNameLst>
                                      </p:cBhvr>
                                      <p:to>
                                        <p:strVal val="visible"/>
                                      </p:to>
                                    </p:set>
                                    <p:anim calcmode="lin" valueType="num">
                                      <p:cBhvr additive="base">
                                        <p:cTn id="72" dur="500" fill="hold"/>
                                        <p:tgtEl>
                                          <p:spTgt spid="119834"/>
                                        </p:tgtEl>
                                        <p:attrNameLst>
                                          <p:attrName>ppt_x</p:attrName>
                                        </p:attrNameLst>
                                      </p:cBhvr>
                                      <p:tavLst>
                                        <p:tav tm="0">
                                          <p:val>
                                            <p:strVal val="#ppt_x"/>
                                          </p:val>
                                        </p:tav>
                                        <p:tav tm="100000">
                                          <p:val>
                                            <p:strVal val="#ppt_x"/>
                                          </p:val>
                                        </p:tav>
                                      </p:tavLst>
                                    </p:anim>
                                    <p:anim calcmode="lin" valueType="num">
                                      <p:cBhvr additive="base">
                                        <p:cTn id="73" dur="500" fill="hold"/>
                                        <p:tgtEl>
                                          <p:spTgt spid="119834"/>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nodeType="clickEffect">
                                  <p:stCondLst>
                                    <p:cond delay="0"/>
                                  </p:stCondLst>
                                  <p:childTnLst>
                                    <p:set>
                                      <p:cBhvr>
                                        <p:cTn id="77" dur="1" fill="hold">
                                          <p:stCondLst>
                                            <p:cond delay="0"/>
                                          </p:stCondLst>
                                        </p:cTn>
                                        <p:tgtEl>
                                          <p:spTgt spid="119827"/>
                                        </p:tgtEl>
                                        <p:attrNameLst>
                                          <p:attrName>style.visibility</p:attrName>
                                        </p:attrNameLst>
                                      </p:cBhvr>
                                      <p:to>
                                        <p:strVal val="visible"/>
                                      </p:to>
                                    </p:set>
                                    <p:animEffect transition="in" filter="diamond(in)">
                                      <p:cBhvr>
                                        <p:cTn id="78" dur="2000"/>
                                        <p:tgtEl>
                                          <p:spTgt spid="1198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19835"/>
                                        </p:tgtEl>
                                        <p:attrNameLst>
                                          <p:attrName>style.visibility</p:attrName>
                                        </p:attrNameLst>
                                      </p:cBhvr>
                                      <p:to>
                                        <p:strVal val="visible"/>
                                      </p:to>
                                    </p:set>
                                    <p:anim calcmode="lin" valueType="num">
                                      <p:cBhvr additive="base">
                                        <p:cTn id="83" dur="500" fill="hold"/>
                                        <p:tgtEl>
                                          <p:spTgt spid="119835"/>
                                        </p:tgtEl>
                                        <p:attrNameLst>
                                          <p:attrName>ppt_x</p:attrName>
                                        </p:attrNameLst>
                                      </p:cBhvr>
                                      <p:tavLst>
                                        <p:tav tm="0">
                                          <p:val>
                                            <p:strVal val="#ppt_x"/>
                                          </p:val>
                                        </p:tav>
                                        <p:tav tm="100000">
                                          <p:val>
                                            <p:strVal val="#ppt_x"/>
                                          </p:val>
                                        </p:tav>
                                      </p:tavLst>
                                    </p:anim>
                                    <p:anim calcmode="lin" valueType="num">
                                      <p:cBhvr additive="base">
                                        <p:cTn id="84" dur="500" fill="hold"/>
                                        <p:tgtEl>
                                          <p:spTgt spid="119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9" grpId="0" animBg="1"/>
      <p:bldP spid="119830" grpId="0" animBg="1"/>
      <p:bldP spid="119831" grpId="0" animBg="1"/>
      <p:bldP spid="119832" grpId="0" animBg="1"/>
      <p:bldP spid="119833" grpId="0" animBg="1"/>
      <p:bldP spid="119834" grpId="0" animBg="1"/>
      <p:bldP spid="1198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191" y="251792"/>
            <a:ext cx="11383617" cy="9939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a:solidFill>
                  <a:srgbClr val="0070C0"/>
                </a:solidFill>
                <a:latin typeface="Times New Roman" panose="02020603050405020304" pitchFamily="18" charset="0"/>
                <a:cs typeface="Times New Roman" panose="02020603050405020304" pitchFamily="18" charset="0"/>
              </a:rPr>
              <a:t>III. ĐẶC ĐIỂM DÂN CƯ, XÃ HỘI </a:t>
            </a:r>
            <a:r>
              <a:rPr lang="en-US" sz="3600" b="1">
                <a:solidFill>
                  <a:srgbClr val="FF0000"/>
                </a:solidFill>
                <a:latin typeface="Times New Roman" panose="02020603050405020304" pitchFamily="18" charset="0"/>
                <a:cs typeface="Times New Roman" panose="02020603050405020304" pitchFamily="18" charset="0"/>
              </a:rPr>
              <a:t>( Học sinh tự học )</a:t>
            </a:r>
          </a:p>
        </p:txBody>
      </p:sp>
      <p:sp>
        <p:nvSpPr>
          <p:cNvPr id="3" name="Scroll: Horizontal 2"/>
          <p:cNvSpPr/>
          <p:nvPr/>
        </p:nvSpPr>
        <p:spPr>
          <a:xfrm>
            <a:off x="516835" y="1550504"/>
            <a:ext cx="11270973" cy="5055704"/>
          </a:xfrm>
          <a:prstGeom prst="horizont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7030A0"/>
                </a:solidFill>
                <a:latin typeface="Times New Roman" panose="02020603050405020304" pitchFamily="18" charset="0"/>
                <a:cs typeface="Times New Roman" panose="02020603050405020304" pitchFamily="18" charset="0"/>
              </a:rPr>
              <a:t>Đọc thông tin SGK trang 63, 64, 65</a:t>
            </a:r>
          </a:p>
          <a:p>
            <a:pPr algn="ctr"/>
            <a:r>
              <a:rPr lang="en-US" sz="4000" b="1">
                <a:solidFill>
                  <a:srgbClr val="7030A0"/>
                </a:solidFill>
                <a:latin typeface="Times New Roman" panose="02020603050405020304" pitchFamily="18" charset="0"/>
                <a:cs typeface="Times New Roman" panose="02020603050405020304" pitchFamily="18" charset="0"/>
              </a:rPr>
              <a:t>Tìm hiểu các nội dung dân cư – xã hội</a:t>
            </a:r>
          </a:p>
          <a:p>
            <a:pPr marL="285750" indent="-285750" algn="ctr">
              <a:buFontTx/>
              <a:buChar char="-"/>
            </a:pPr>
            <a:r>
              <a:rPr lang="en-US" sz="4000" b="1">
                <a:solidFill>
                  <a:srgbClr val="7030A0"/>
                </a:solidFill>
                <a:latin typeface="Times New Roman" panose="02020603050405020304" pitchFamily="18" charset="0"/>
                <a:cs typeface="Times New Roman" panose="02020603050405020304" pitchFamily="18" charset="0"/>
              </a:rPr>
              <a:t>Đặc điểm</a:t>
            </a:r>
          </a:p>
          <a:p>
            <a:pPr marL="285750" indent="-285750" algn="ctr">
              <a:buFontTx/>
              <a:buChar char="-"/>
            </a:pPr>
            <a:r>
              <a:rPr lang="en-US" sz="4000" b="1">
                <a:solidFill>
                  <a:srgbClr val="7030A0"/>
                </a:solidFill>
                <a:latin typeface="Times New Roman" panose="02020603050405020304" pitchFamily="18" charset="0"/>
                <a:cs typeface="Times New Roman" panose="02020603050405020304" pitchFamily="18" charset="0"/>
              </a:rPr>
              <a:t>Thuận lợi</a:t>
            </a:r>
          </a:p>
          <a:p>
            <a:pPr algn="ctr"/>
            <a:r>
              <a:rPr lang="en-US" sz="4000" b="1">
                <a:solidFill>
                  <a:srgbClr val="7030A0"/>
                </a:solidFill>
                <a:latin typeface="Times New Roman" panose="02020603050405020304" pitchFamily="18" charset="0"/>
                <a:cs typeface="Times New Roman" panose="02020603050405020304" pitchFamily="18" charset="0"/>
              </a:rPr>
              <a:t>- Khó khăn</a:t>
            </a:r>
          </a:p>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680" name="Group 160"/>
          <p:cNvGraphicFramePr>
            <a:graphicFrameLocks noGrp="1"/>
          </p:cNvGraphicFramePr>
          <p:nvPr/>
        </p:nvGraphicFramePr>
        <p:xfrm>
          <a:off x="304800" y="762001"/>
          <a:ext cx="11423373" cy="4935603"/>
        </p:xfrm>
        <a:graphic>
          <a:graphicData uri="http://schemas.openxmlformats.org/drawingml/2006/table">
            <a:tbl>
              <a:tblPr/>
              <a:tblGrid>
                <a:gridCol w="4532243">
                  <a:extLst>
                    <a:ext uri="{9D8B030D-6E8A-4147-A177-3AD203B41FA5}">
                      <a16:colId xmlns:a16="http://schemas.microsoft.com/office/drawing/2014/main" val="20000"/>
                    </a:ext>
                  </a:extLst>
                </a:gridCol>
                <a:gridCol w="2199388">
                  <a:extLst>
                    <a:ext uri="{9D8B030D-6E8A-4147-A177-3AD203B41FA5}">
                      <a16:colId xmlns:a16="http://schemas.microsoft.com/office/drawing/2014/main" val="20001"/>
                    </a:ext>
                  </a:extLst>
                </a:gridCol>
                <a:gridCol w="1631910">
                  <a:extLst>
                    <a:ext uri="{9D8B030D-6E8A-4147-A177-3AD203B41FA5}">
                      <a16:colId xmlns:a16="http://schemas.microsoft.com/office/drawing/2014/main" val="20002"/>
                    </a:ext>
                  </a:extLst>
                </a:gridCol>
                <a:gridCol w="1427922">
                  <a:extLst>
                    <a:ext uri="{9D8B030D-6E8A-4147-A177-3AD203B41FA5}">
                      <a16:colId xmlns:a16="http://schemas.microsoft.com/office/drawing/2014/main" val="20003"/>
                    </a:ext>
                  </a:extLst>
                </a:gridCol>
                <a:gridCol w="1631910">
                  <a:extLst>
                    <a:ext uri="{9D8B030D-6E8A-4147-A177-3AD203B41FA5}">
                      <a16:colId xmlns:a16="http://schemas.microsoft.com/office/drawing/2014/main" val="20004"/>
                    </a:ext>
                  </a:extLst>
                </a:gridCol>
              </a:tblGrid>
              <a:tr h="82294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FF0066"/>
                          </a:solidFill>
                          <a:effectLst/>
                          <a:latin typeface="Times New Roman" panose="02020603050405020304" pitchFamily="18" charset="0"/>
                        </a:rPr>
                        <a:t>Tiêu</a:t>
                      </a:r>
                      <a:r>
                        <a:rPr kumimoji="0" lang="en-US" sz="2400" b="1" i="0" u="none" strike="noStrike" cap="none" normalizeH="0" baseline="0" dirty="0">
                          <a:ln>
                            <a:noFill/>
                          </a:ln>
                          <a:solidFill>
                            <a:srgbClr val="FF0066"/>
                          </a:solidFill>
                          <a:effectLst/>
                          <a:latin typeface="Times New Roman" panose="02020603050405020304" pitchFamily="18" charset="0"/>
                        </a:rPr>
                        <a:t> </a:t>
                      </a:r>
                      <a:r>
                        <a:rPr kumimoji="0" lang="en-US" sz="2400" b="1" i="0" u="none" strike="noStrike" cap="none" normalizeH="0" baseline="0" dirty="0" err="1">
                          <a:ln>
                            <a:noFill/>
                          </a:ln>
                          <a:solidFill>
                            <a:srgbClr val="FF0066"/>
                          </a:solidFill>
                          <a:effectLst/>
                          <a:latin typeface="Times New Roman" panose="02020603050405020304" pitchFamily="18" charset="0"/>
                        </a:rPr>
                        <a:t>chí</a:t>
                      </a:r>
                      <a:endParaRPr kumimoji="0" lang="en-US" sz="2400" b="1" i="0" u="none" strike="noStrike" cap="none" normalizeH="0" baseline="0" dirty="0">
                        <a:ln>
                          <a:noFill/>
                        </a:ln>
                        <a:solidFill>
                          <a:srgbClr val="FF0066"/>
                        </a:solidFill>
                        <a:effectLst/>
                        <a:latin typeface="Times New Roman" panose="02020603050405020304" pitchFamily="18"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66"/>
                          </a:solidFill>
                          <a:effectLst/>
                          <a:latin typeface="Times New Roman" panose="02020603050405020304" pitchFamily="18" charset="0"/>
                        </a:rPr>
                        <a:t>Đơn vị tính</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66"/>
                          </a:solidFill>
                          <a:effectLst/>
                          <a:latin typeface="Times New Roman" panose="02020603050405020304" pitchFamily="18" charset="0"/>
                        </a:rPr>
                        <a:t>Đông Bắc</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66"/>
                          </a:solidFill>
                          <a:effectLst/>
                          <a:latin typeface="Times New Roman" panose="02020603050405020304" pitchFamily="18" charset="0"/>
                        </a:rPr>
                        <a:t>Tây Bắc</a:t>
                      </a:r>
                      <a:endParaRPr kumimoji="0" lang="en-US" sz="2400" b="1" i="0" u="none" strike="noStrike" cap="none" normalizeH="0" baseline="0">
                        <a:ln>
                          <a:noFill/>
                        </a:ln>
                        <a:solidFill>
                          <a:srgbClr val="FF0066"/>
                        </a:solidFill>
                        <a:effectLst/>
                        <a:latin typeface="VNI-Times" pitchFamily="2"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66"/>
                          </a:solidFill>
                          <a:effectLst/>
                          <a:latin typeface="Times New Roman" panose="02020603050405020304" pitchFamily="18" charset="0"/>
                        </a:rPr>
                        <a:t>  Cả nước</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18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Mật độ dân số</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Người/km</a:t>
                      </a:r>
                      <a:r>
                        <a:rPr kumimoji="0" lang="en-US" sz="2400" b="0" i="0" u="none" strike="noStrike" cap="none" normalizeH="0" baseline="30000">
                          <a:ln>
                            <a:noFill/>
                          </a:ln>
                          <a:solidFill>
                            <a:srgbClr val="0000CC"/>
                          </a:solidFill>
                          <a:effectLst/>
                          <a:latin typeface="Times New Roman" panose="02020603050405020304" pitchFamily="18"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C00000"/>
                          </a:solidFill>
                          <a:effectLst/>
                          <a:latin typeface="VNI-Times" pitchFamily="2" charset="0"/>
                        </a:rPr>
                        <a:t>136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CC"/>
                          </a:solidFill>
                          <a:effectLst/>
                          <a:latin typeface="VNI-Times" pitchFamily="2" charset="0"/>
                        </a:rPr>
                        <a:t>63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VNI-Times" pitchFamily="2" charset="0"/>
                        </a:rPr>
                        <a:t>233</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4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Tỉ lệ gia tăng tự nhiên của dân số</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VNI-Times" pitchFamily="2" charset="0"/>
                        </a:rPr>
                        <a:t>%</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C00000"/>
                          </a:solidFill>
                          <a:effectLst/>
                          <a:latin typeface="VNI-Times" pitchFamily="2" charset="0"/>
                        </a:rPr>
                        <a:t>1,3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CC"/>
                          </a:solidFill>
                          <a:effectLst/>
                          <a:latin typeface="VNI-Times" pitchFamily="2" charset="0"/>
                        </a:rPr>
                        <a:t>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VNI-Times" pitchFamily="2" charset="0"/>
                        </a:rPr>
                        <a:t>1,4</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24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Tỉ lệ hộ nghèo</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VNI-Times" pitchFamily="2" charset="0"/>
                        </a:rPr>
                        <a:t>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CC"/>
                          </a:solidFill>
                          <a:effectLst/>
                          <a:latin typeface="VNI-Times" pitchFamily="2" charset="0"/>
                        </a:rPr>
                        <a:t>17,1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VNI-Times" pitchFamily="2" charset="0"/>
                        </a:rPr>
                        <a:t>13,3</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94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Bình quân thu nhập đầu người 1 tháng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Nghìn đồng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CC"/>
                          </a:solidFill>
                          <a:effectLst/>
                          <a:latin typeface="VNI-Times" pitchFamily="2" charset="0"/>
                        </a:rPr>
                        <a:t>   210,0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VNI-Times" pitchFamily="2" charset="0"/>
                        </a:rPr>
                        <a:t>295,0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8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Tỉ lệ người lớn biết chữ</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VNI-Times" pitchFamily="2" charset="0"/>
                        </a:rPr>
                        <a:t>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C00000"/>
                          </a:solidFill>
                          <a:effectLst/>
                          <a:latin typeface="VNI-Times" pitchFamily="2" charset="0"/>
                        </a:rPr>
                        <a:t>89,3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CC"/>
                          </a:solidFill>
                          <a:effectLst/>
                          <a:latin typeface="VNI-Times" pitchFamily="2" charset="0"/>
                        </a:rPr>
                        <a:t>73,3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VNI-Times" pitchFamily="2" charset="0"/>
                        </a:rPr>
                        <a:t>90,3</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Tuổi thọ trung bình</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VNI-Times" pitchFamily="2" charset="0"/>
                        </a:rPr>
                        <a:t>   Năm</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C00000"/>
                          </a:solidFill>
                          <a:effectLst/>
                          <a:latin typeface="VNI-Times" pitchFamily="2" charset="0"/>
                        </a:rPr>
                        <a:t>68,2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CC"/>
                          </a:solidFill>
                          <a:effectLst/>
                          <a:latin typeface="VNI-Times" pitchFamily="2" charset="0"/>
                        </a:rPr>
                        <a:t>65,9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VNI-Times" pitchFamily="2" charset="0"/>
                        </a:rPr>
                        <a:t>70,9</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6970">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Times New Roman" panose="02020603050405020304" pitchFamily="18" charset="0"/>
                        </a:rPr>
                        <a:t>Tỉ lệ dân số thành thị</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a:ln>
                            <a:noFill/>
                          </a:ln>
                          <a:solidFill>
                            <a:srgbClr val="0000CC"/>
                          </a:solidFill>
                          <a:effectLst/>
                          <a:latin typeface="VNI-Times" pitchFamily="2" charset="0"/>
                        </a:rPr>
                        <a:t>   %</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C00000"/>
                          </a:solidFill>
                          <a:effectLst/>
                          <a:latin typeface="VNI-Times" pitchFamily="2" charset="0"/>
                        </a:rPr>
                        <a:t>17,3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0000CC"/>
                          </a:solidFill>
                          <a:effectLst/>
                          <a:latin typeface="VNI-Times" pitchFamily="2" charset="0"/>
                        </a:rPr>
                        <a:t>12,9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VNI-Times" pitchFamily="2" charset="0"/>
                        </a:rPr>
                        <a:t>23,6</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07662" name="Text Box 142"/>
          <p:cNvSpPr txBox="1">
            <a:spLocks noChangeArrowheads="1"/>
          </p:cNvSpPr>
          <p:nvPr/>
        </p:nvSpPr>
        <p:spPr bwMode="auto">
          <a:xfrm>
            <a:off x="609601" y="196851"/>
            <a:ext cx="108667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50000"/>
              </a:spcBef>
              <a:buFontTx/>
              <a:buNone/>
            </a:pPr>
            <a:r>
              <a:rPr lang="en-US" altLang="en-US" sz="2400" b="1">
                <a:latin typeface="Times New Roman" panose="02020603050405020304" pitchFamily="18" charset="0"/>
              </a:rPr>
              <a:t>MỘT SỐ CHỈ TIÊU PHÁT TRIỂN DÂN CƯ, XÃ HỘI CỦA VÙNG  1999</a:t>
            </a:r>
          </a:p>
        </p:txBody>
      </p:sp>
      <p:sp>
        <p:nvSpPr>
          <p:cNvPr id="107665" name="Text Box 145"/>
          <p:cNvSpPr txBox="1">
            <a:spLocks noChangeArrowheads="1"/>
          </p:cNvSpPr>
          <p:nvPr/>
        </p:nvSpPr>
        <p:spPr bwMode="auto">
          <a:xfrm>
            <a:off x="145774" y="6095999"/>
            <a:ext cx="11582399"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eaLnBrk="1" hangingPunct="1">
              <a:spcBef>
                <a:spcPct val="50000"/>
              </a:spcBef>
              <a:buFontTx/>
              <a:buNone/>
            </a:pPr>
            <a:r>
              <a:rPr lang="en-US" altLang="en-US" sz="2400" b="1" i="1">
                <a:solidFill>
                  <a:srgbClr val="FF0000"/>
                </a:solidFill>
                <a:latin typeface="Times New Roman" panose="02020603050405020304" pitchFamily="18" charset="0"/>
              </a:rPr>
              <a:t>Nhận xét sự chênh lệch về dân cư, xã hội của tiểu vùng Đông Bắc so với Tây Bắc?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662"/>
                                        </p:tgtEl>
                                        <p:attrNameLst>
                                          <p:attrName>style.visibility</p:attrName>
                                        </p:attrNameLst>
                                      </p:cBhvr>
                                      <p:to>
                                        <p:strVal val="visible"/>
                                      </p:to>
                                    </p:set>
                                    <p:animEffect transition="in" filter="box(in)">
                                      <p:cBhvr>
                                        <p:cTn id="7" dur="2000"/>
                                        <p:tgtEl>
                                          <p:spTgt spid="10766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7680"/>
                                        </p:tgtEl>
                                        <p:attrNameLst>
                                          <p:attrName>style.visibility</p:attrName>
                                        </p:attrNameLst>
                                      </p:cBhvr>
                                      <p:to>
                                        <p:strVal val="visible"/>
                                      </p:to>
                                    </p:set>
                                    <p:animEffect transition="in" filter="box(in)">
                                      <p:cBhvr>
                                        <p:cTn id="12" dur="2000"/>
                                        <p:tgtEl>
                                          <p:spTgt spid="10768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7665"/>
                                        </p:tgtEl>
                                        <p:attrNameLst>
                                          <p:attrName>style.visibility</p:attrName>
                                        </p:attrNameLst>
                                      </p:cBhvr>
                                      <p:to>
                                        <p:strVal val="visible"/>
                                      </p:to>
                                    </p:set>
                                    <p:animEffect transition="in" filter="box(in)">
                                      <p:cBhvr>
                                        <p:cTn id="17" dur="2000"/>
                                        <p:tgtEl>
                                          <p:spTgt spid="107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62" grpId="0"/>
      <p:bldP spid="1076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546725" y="2016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p>
        </p:txBody>
      </p:sp>
      <p:pic>
        <p:nvPicPr>
          <p:cNvPr id="301061" name="Picture 5" descr="Sotaydulich_Doc_mien_dat_nuoc_Doc_dao_Cho_trau_Can_Cau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2" name="Picture 6" descr="taycaoba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3" name="Picture 7" descr="588e4b7a7fcc44e5dd90d92a6ad674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8"/>
          <p:cNvSpPr txBox="1">
            <a:spLocks noChangeArrowheads="1"/>
          </p:cNvSpPr>
          <p:nvPr/>
        </p:nvSpPr>
        <p:spPr bwMode="auto">
          <a:xfrm>
            <a:off x="3505200" y="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301065" name="Text Box 9"/>
          <p:cNvSpPr txBox="1">
            <a:spLocks noChangeArrowheads="1"/>
          </p:cNvSpPr>
          <p:nvPr/>
        </p:nvSpPr>
        <p:spPr bwMode="auto">
          <a:xfrm>
            <a:off x="4267200" y="228600"/>
            <a:ext cx="1073426"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 TÀY</a:t>
            </a:r>
          </a:p>
        </p:txBody>
      </p:sp>
      <p:sp>
        <p:nvSpPr>
          <p:cNvPr id="301066" name="Text Box 10"/>
          <p:cNvSpPr txBox="1">
            <a:spLocks noChangeArrowheads="1"/>
          </p:cNvSpPr>
          <p:nvPr/>
        </p:nvSpPr>
        <p:spPr bwMode="auto">
          <a:xfrm>
            <a:off x="6400800" y="228600"/>
            <a:ext cx="117944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 THÁI</a:t>
            </a:r>
          </a:p>
        </p:txBody>
      </p:sp>
      <p:pic>
        <p:nvPicPr>
          <p:cNvPr id="301067" name="Picture 11" descr="ANd9GcQqybHjXlcWyw2DNjO9D_l8Vi25MlFDY1qPbQ6q1Yz8MWmpr3l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8" name="Text Box 12"/>
          <p:cNvSpPr txBox="1">
            <a:spLocks noChangeArrowheads="1"/>
          </p:cNvSpPr>
          <p:nvPr/>
        </p:nvSpPr>
        <p:spPr bwMode="auto">
          <a:xfrm>
            <a:off x="6553200" y="3657600"/>
            <a:ext cx="1623391"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 MƯỜNG</a:t>
            </a:r>
          </a:p>
        </p:txBody>
      </p:sp>
      <p:sp>
        <p:nvSpPr>
          <p:cNvPr id="301069" name="Text Box 13"/>
          <p:cNvSpPr txBox="1">
            <a:spLocks noChangeArrowheads="1"/>
          </p:cNvSpPr>
          <p:nvPr/>
        </p:nvSpPr>
        <p:spPr bwMode="auto">
          <a:xfrm>
            <a:off x="4412973" y="3505200"/>
            <a:ext cx="1317901"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 MÔNG</a:t>
            </a:r>
          </a:p>
        </p:txBody>
      </p:sp>
      <p:sp>
        <p:nvSpPr>
          <p:cNvPr id="301070" name="Text Box 14"/>
          <p:cNvSpPr txBox="1">
            <a:spLocks noChangeArrowheads="1"/>
          </p:cNvSpPr>
          <p:nvPr/>
        </p:nvSpPr>
        <p:spPr bwMode="auto">
          <a:xfrm>
            <a:off x="1431236" y="3021496"/>
            <a:ext cx="9157252"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None/>
            </a:pPr>
            <a:r>
              <a:rPr lang="en-US" altLang="en-US" sz="2800">
                <a:solidFill>
                  <a:srgbClr val="000099"/>
                </a:solidFill>
                <a:latin typeface="Times New Roman" panose="02020603050405020304" pitchFamily="18" charset="0"/>
              </a:rPr>
              <a:t>    Là địa bàn cư trú của nhiều dân tộc ít người và người Việt.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1062"/>
                                        </p:tgtEl>
                                        <p:attrNameLst>
                                          <p:attrName>style.visibility</p:attrName>
                                        </p:attrNameLst>
                                      </p:cBhvr>
                                      <p:to>
                                        <p:strVal val="visible"/>
                                      </p:to>
                                    </p:set>
                                    <p:anim calcmode="lin" valueType="num">
                                      <p:cBhvr>
                                        <p:cTn id="7" dur="500" fill="hold"/>
                                        <p:tgtEl>
                                          <p:spTgt spid="301062"/>
                                        </p:tgtEl>
                                        <p:attrNameLst>
                                          <p:attrName>ppt_w</p:attrName>
                                        </p:attrNameLst>
                                      </p:cBhvr>
                                      <p:tavLst>
                                        <p:tav tm="0">
                                          <p:val>
                                            <p:fltVal val="0"/>
                                          </p:val>
                                        </p:tav>
                                        <p:tav tm="100000">
                                          <p:val>
                                            <p:strVal val="#ppt_w"/>
                                          </p:val>
                                        </p:tav>
                                      </p:tavLst>
                                    </p:anim>
                                    <p:anim calcmode="lin" valueType="num">
                                      <p:cBhvr>
                                        <p:cTn id="8" dur="500" fill="hold"/>
                                        <p:tgtEl>
                                          <p:spTgt spid="30106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01065"/>
                                        </p:tgtEl>
                                        <p:attrNameLst>
                                          <p:attrName>style.visibility</p:attrName>
                                        </p:attrNameLst>
                                      </p:cBhvr>
                                      <p:to>
                                        <p:strVal val="visible"/>
                                      </p:to>
                                    </p:set>
                                    <p:anim calcmode="lin" valueType="num">
                                      <p:cBhvr>
                                        <p:cTn id="12" dur="500" fill="hold"/>
                                        <p:tgtEl>
                                          <p:spTgt spid="301065"/>
                                        </p:tgtEl>
                                        <p:attrNameLst>
                                          <p:attrName>ppt_w</p:attrName>
                                        </p:attrNameLst>
                                      </p:cBhvr>
                                      <p:tavLst>
                                        <p:tav tm="0">
                                          <p:val>
                                            <p:fltVal val="0"/>
                                          </p:val>
                                        </p:tav>
                                        <p:tav tm="100000">
                                          <p:val>
                                            <p:strVal val="#ppt_w"/>
                                          </p:val>
                                        </p:tav>
                                      </p:tavLst>
                                    </p:anim>
                                    <p:anim calcmode="lin" valueType="num">
                                      <p:cBhvr>
                                        <p:cTn id="13" dur="500" fill="hold"/>
                                        <p:tgtEl>
                                          <p:spTgt spid="30106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01063"/>
                                        </p:tgtEl>
                                        <p:attrNameLst>
                                          <p:attrName>style.visibility</p:attrName>
                                        </p:attrNameLst>
                                      </p:cBhvr>
                                      <p:to>
                                        <p:strVal val="visible"/>
                                      </p:to>
                                    </p:set>
                                    <p:anim calcmode="lin" valueType="num">
                                      <p:cBhvr>
                                        <p:cTn id="17" dur="500" fill="hold"/>
                                        <p:tgtEl>
                                          <p:spTgt spid="301063"/>
                                        </p:tgtEl>
                                        <p:attrNameLst>
                                          <p:attrName>ppt_w</p:attrName>
                                        </p:attrNameLst>
                                      </p:cBhvr>
                                      <p:tavLst>
                                        <p:tav tm="0">
                                          <p:val>
                                            <p:fltVal val="0"/>
                                          </p:val>
                                        </p:tav>
                                        <p:tav tm="100000">
                                          <p:val>
                                            <p:strVal val="#ppt_w"/>
                                          </p:val>
                                        </p:tav>
                                      </p:tavLst>
                                    </p:anim>
                                    <p:anim calcmode="lin" valueType="num">
                                      <p:cBhvr>
                                        <p:cTn id="18" dur="500" fill="hold"/>
                                        <p:tgtEl>
                                          <p:spTgt spid="30106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01066"/>
                                        </p:tgtEl>
                                        <p:attrNameLst>
                                          <p:attrName>style.visibility</p:attrName>
                                        </p:attrNameLst>
                                      </p:cBhvr>
                                      <p:to>
                                        <p:strVal val="visible"/>
                                      </p:to>
                                    </p:set>
                                    <p:anim calcmode="lin" valueType="num">
                                      <p:cBhvr>
                                        <p:cTn id="22" dur="500" fill="hold"/>
                                        <p:tgtEl>
                                          <p:spTgt spid="301066"/>
                                        </p:tgtEl>
                                        <p:attrNameLst>
                                          <p:attrName>ppt_w</p:attrName>
                                        </p:attrNameLst>
                                      </p:cBhvr>
                                      <p:tavLst>
                                        <p:tav tm="0">
                                          <p:val>
                                            <p:fltVal val="0"/>
                                          </p:val>
                                        </p:tav>
                                        <p:tav tm="100000">
                                          <p:val>
                                            <p:strVal val="#ppt_w"/>
                                          </p:val>
                                        </p:tav>
                                      </p:tavLst>
                                    </p:anim>
                                    <p:anim calcmode="lin" valueType="num">
                                      <p:cBhvr>
                                        <p:cTn id="23" dur="500" fill="hold"/>
                                        <p:tgtEl>
                                          <p:spTgt spid="30106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301067"/>
                                        </p:tgtEl>
                                        <p:attrNameLst>
                                          <p:attrName>style.visibility</p:attrName>
                                        </p:attrNameLst>
                                      </p:cBhvr>
                                      <p:to>
                                        <p:strVal val="visible"/>
                                      </p:to>
                                    </p:set>
                                    <p:anim calcmode="lin" valueType="num">
                                      <p:cBhvr>
                                        <p:cTn id="27" dur="500" fill="hold"/>
                                        <p:tgtEl>
                                          <p:spTgt spid="301067"/>
                                        </p:tgtEl>
                                        <p:attrNameLst>
                                          <p:attrName>ppt_w</p:attrName>
                                        </p:attrNameLst>
                                      </p:cBhvr>
                                      <p:tavLst>
                                        <p:tav tm="0">
                                          <p:val>
                                            <p:fltVal val="0"/>
                                          </p:val>
                                        </p:tav>
                                        <p:tav tm="100000">
                                          <p:val>
                                            <p:strVal val="#ppt_w"/>
                                          </p:val>
                                        </p:tav>
                                      </p:tavLst>
                                    </p:anim>
                                    <p:anim calcmode="lin" valueType="num">
                                      <p:cBhvr>
                                        <p:cTn id="28" dur="500" fill="hold"/>
                                        <p:tgtEl>
                                          <p:spTgt spid="301067"/>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01068"/>
                                        </p:tgtEl>
                                        <p:attrNameLst>
                                          <p:attrName>style.visibility</p:attrName>
                                        </p:attrNameLst>
                                      </p:cBhvr>
                                      <p:to>
                                        <p:strVal val="visible"/>
                                      </p:to>
                                    </p:set>
                                    <p:anim calcmode="lin" valueType="num">
                                      <p:cBhvr>
                                        <p:cTn id="32" dur="500" fill="hold"/>
                                        <p:tgtEl>
                                          <p:spTgt spid="301068"/>
                                        </p:tgtEl>
                                        <p:attrNameLst>
                                          <p:attrName>ppt_w</p:attrName>
                                        </p:attrNameLst>
                                      </p:cBhvr>
                                      <p:tavLst>
                                        <p:tav tm="0">
                                          <p:val>
                                            <p:fltVal val="0"/>
                                          </p:val>
                                        </p:tav>
                                        <p:tav tm="100000">
                                          <p:val>
                                            <p:strVal val="#ppt_w"/>
                                          </p:val>
                                        </p:tav>
                                      </p:tavLst>
                                    </p:anim>
                                    <p:anim calcmode="lin" valueType="num">
                                      <p:cBhvr>
                                        <p:cTn id="33" dur="500" fill="hold"/>
                                        <p:tgtEl>
                                          <p:spTgt spid="301068"/>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301061"/>
                                        </p:tgtEl>
                                        <p:attrNameLst>
                                          <p:attrName>style.visibility</p:attrName>
                                        </p:attrNameLst>
                                      </p:cBhvr>
                                      <p:to>
                                        <p:strVal val="visible"/>
                                      </p:to>
                                    </p:set>
                                    <p:anim calcmode="lin" valueType="num">
                                      <p:cBhvr>
                                        <p:cTn id="37" dur="500" fill="hold"/>
                                        <p:tgtEl>
                                          <p:spTgt spid="301061"/>
                                        </p:tgtEl>
                                        <p:attrNameLst>
                                          <p:attrName>ppt_w</p:attrName>
                                        </p:attrNameLst>
                                      </p:cBhvr>
                                      <p:tavLst>
                                        <p:tav tm="0">
                                          <p:val>
                                            <p:fltVal val="0"/>
                                          </p:val>
                                        </p:tav>
                                        <p:tav tm="100000">
                                          <p:val>
                                            <p:strVal val="#ppt_w"/>
                                          </p:val>
                                        </p:tav>
                                      </p:tavLst>
                                    </p:anim>
                                    <p:anim calcmode="lin" valueType="num">
                                      <p:cBhvr>
                                        <p:cTn id="38" dur="500" fill="hold"/>
                                        <p:tgtEl>
                                          <p:spTgt spid="30106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301069"/>
                                        </p:tgtEl>
                                        <p:attrNameLst>
                                          <p:attrName>style.visibility</p:attrName>
                                        </p:attrNameLst>
                                      </p:cBhvr>
                                      <p:to>
                                        <p:strVal val="visible"/>
                                      </p:to>
                                    </p:set>
                                    <p:anim calcmode="lin" valueType="num">
                                      <p:cBhvr>
                                        <p:cTn id="42" dur="500" fill="hold"/>
                                        <p:tgtEl>
                                          <p:spTgt spid="301069"/>
                                        </p:tgtEl>
                                        <p:attrNameLst>
                                          <p:attrName>ppt_w</p:attrName>
                                        </p:attrNameLst>
                                      </p:cBhvr>
                                      <p:tavLst>
                                        <p:tav tm="0">
                                          <p:val>
                                            <p:fltVal val="0"/>
                                          </p:val>
                                        </p:tav>
                                        <p:tav tm="100000">
                                          <p:val>
                                            <p:strVal val="#ppt_w"/>
                                          </p:val>
                                        </p:tav>
                                      </p:tavLst>
                                    </p:anim>
                                    <p:anim calcmode="lin" valueType="num">
                                      <p:cBhvr>
                                        <p:cTn id="43" dur="500" fill="hold"/>
                                        <p:tgtEl>
                                          <p:spTgt spid="301069"/>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301070"/>
                                        </p:tgtEl>
                                        <p:attrNameLst>
                                          <p:attrName>style.visibility</p:attrName>
                                        </p:attrNameLst>
                                      </p:cBhvr>
                                      <p:to>
                                        <p:strVal val="visible"/>
                                      </p:to>
                                    </p:set>
                                    <p:anim calcmode="discrete" valueType="clr">
                                      <p:cBhvr override="childStyle">
                                        <p:cTn id="48" dur="400"/>
                                        <p:tgtEl>
                                          <p:spTgt spid="301070"/>
                                        </p:tgtEl>
                                        <p:attrNameLst>
                                          <p:attrName>style.color</p:attrName>
                                        </p:attrNameLst>
                                      </p:cBhvr>
                                      <p:tavLst>
                                        <p:tav tm="0">
                                          <p:val>
                                            <p:clrVal>
                                              <a:schemeClr val="accent2"/>
                                            </p:clrVal>
                                          </p:val>
                                        </p:tav>
                                        <p:tav tm="50000">
                                          <p:val>
                                            <p:clrVal>
                                              <a:schemeClr val="hlink"/>
                                            </p:clrVal>
                                          </p:val>
                                        </p:tav>
                                      </p:tavLst>
                                    </p:anim>
                                    <p:anim calcmode="discrete" valueType="clr">
                                      <p:cBhvr>
                                        <p:cTn id="49" dur="400"/>
                                        <p:tgtEl>
                                          <p:spTgt spid="301070"/>
                                        </p:tgtEl>
                                        <p:attrNameLst>
                                          <p:attrName>fillcolor</p:attrName>
                                        </p:attrNameLst>
                                      </p:cBhvr>
                                      <p:tavLst>
                                        <p:tav tm="0">
                                          <p:val>
                                            <p:clrVal>
                                              <a:schemeClr val="accent2"/>
                                            </p:clrVal>
                                          </p:val>
                                        </p:tav>
                                        <p:tav tm="50000">
                                          <p:val>
                                            <p:clrVal>
                                              <a:schemeClr val="hlink"/>
                                            </p:clrVal>
                                          </p:val>
                                        </p:tav>
                                      </p:tavLst>
                                    </p:anim>
                                    <p:set>
                                      <p:cBhvr>
                                        <p:cTn id="50" dur="400"/>
                                        <p:tgtEl>
                                          <p:spTgt spid="3010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5" grpId="0" animBg="1"/>
      <p:bldP spid="301066" grpId="0" animBg="1"/>
      <p:bldP spid="301068" grpId="0" animBg="1"/>
      <p:bldP spid="301069" grpId="0" animBg="1"/>
      <p:bldP spid="30107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Vẻ &amp;dstrok;ẹp thiếu nữ dân tộc thiểu s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4650" y="1143000"/>
            <a:ext cx="412501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20"/>
          <p:cNvSpPr txBox="1">
            <a:spLocks noChangeArrowheads="1"/>
          </p:cNvSpPr>
          <p:nvPr/>
        </p:nvSpPr>
        <p:spPr bwMode="auto">
          <a:xfrm>
            <a:off x="4100513" y="314326"/>
            <a:ext cx="3829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Các dân tộc ở Đông Bắc</a:t>
            </a:r>
          </a:p>
        </p:txBody>
      </p:sp>
      <p:pic>
        <p:nvPicPr>
          <p:cNvPr id="10" name="Picture 22" descr="trang-phuc-dan-toc-t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3000"/>
            <a:ext cx="41005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T21Thi%E1%BA%BFu%20n%E1%BB%AF%20N%C3%B9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888" y="1143000"/>
            <a:ext cx="39243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5"/>
          <p:cNvSpPr txBox="1">
            <a:spLocks noChangeArrowheads="1"/>
          </p:cNvSpPr>
          <p:nvPr/>
        </p:nvSpPr>
        <p:spPr bwMode="auto">
          <a:xfrm>
            <a:off x="4816407" y="5791201"/>
            <a:ext cx="252529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Người Nùng</a:t>
            </a:r>
          </a:p>
        </p:txBody>
      </p:sp>
      <p:sp>
        <p:nvSpPr>
          <p:cNvPr id="13" name="Text Box 25"/>
          <p:cNvSpPr txBox="1">
            <a:spLocks noChangeArrowheads="1"/>
          </p:cNvSpPr>
          <p:nvPr/>
        </p:nvSpPr>
        <p:spPr bwMode="auto">
          <a:xfrm>
            <a:off x="1258957" y="5791201"/>
            <a:ext cx="238118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Người Tày</a:t>
            </a:r>
          </a:p>
        </p:txBody>
      </p:sp>
      <p:sp>
        <p:nvSpPr>
          <p:cNvPr id="14" name="Text Box 25"/>
          <p:cNvSpPr txBox="1">
            <a:spLocks noChangeArrowheads="1"/>
          </p:cNvSpPr>
          <p:nvPr/>
        </p:nvSpPr>
        <p:spPr bwMode="auto">
          <a:xfrm>
            <a:off x="8551863" y="5791201"/>
            <a:ext cx="2765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Người Dao Đỏ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ANd9GcRDG2BChhqB72gw1lrVTIwQ7Ve1VoXNAIxtkVa3IvliJ2R9rVU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609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1"/>
          <p:cNvSpPr>
            <a:spLocks noChangeArrowheads="1"/>
          </p:cNvSpPr>
          <p:nvPr/>
        </p:nvSpPr>
        <p:spPr bwMode="auto">
          <a:xfrm>
            <a:off x="2782888" y="3200401"/>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a:solidFill>
                  <a:srgbClr val="FFFF00"/>
                </a:solidFill>
                <a:latin typeface="Times New Roman" panose="02020603050405020304" pitchFamily="18" charset="0"/>
                <a:cs typeface="Times New Roman" panose="02020603050405020304" pitchFamily="18" charset="0"/>
              </a:rPr>
              <a:t>Người Dao</a:t>
            </a:r>
          </a:p>
        </p:txBody>
      </p:sp>
      <p:pic>
        <p:nvPicPr>
          <p:cNvPr id="33796" name="Picture 23" descr="dtthaimuong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550" y="838200"/>
            <a:ext cx="601345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4"/>
          <p:cNvSpPr txBox="1">
            <a:spLocks noChangeArrowheads="1"/>
          </p:cNvSpPr>
          <p:nvPr/>
        </p:nvSpPr>
        <p:spPr bwMode="auto">
          <a:xfrm>
            <a:off x="7169150" y="3209926"/>
            <a:ext cx="272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Người Thái</a:t>
            </a:r>
          </a:p>
        </p:txBody>
      </p:sp>
      <p:pic>
        <p:nvPicPr>
          <p:cNvPr id="33798" name="Picture 25" descr="Vẻ &amp;dstrok;ẹp thiếu nữ dân tộc thiểu s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6096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0"/>
          <p:cNvSpPr>
            <a:spLocks noChangeArrowheads="1"/>
          </p:cNvSpPr>
          <p:nvPr/>
        </p:nvSpPr>
        <p:spPr bwMode="auto">
          <a:xfrm>
            <a:off x="2830514" y="6096001"/>
            <a:ext cx="2105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a:solidFill>
                  <a:srgbClr val="FFFF00"/>
                </a:solidFill>
                <a:latin typeface="Times New Roman" panose="02020603050405020304" pitchFamily="18" charset="0"/>
                <a:cs typeface="Times New Roman" panose="02020603050405020304" pitchFamily="18" charset="0"/>
              </a:rPr>
              <a:t>Người Mông</a:t>
            </a:r>
          </a:p>
        </p:txBody>
      </p:sp>
      <p:pic>
        <p:nvPicPr>
          <p:cNvPr id="33800" name="Picture 27" descr="dantocmuong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550" y="3733799"/>
            <a:ext cx="6013450"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5"/>
          <p:cNvSpPr txBox="1">
            <a:spLocks noChangeArrowheads="1"/>
          </p:cNvSpPr>
          <p:nvPr/>
        </p:nvSpPr>
        <p:spPr bwMode="auto">
          <a:xfrm>
            <a:off x="7086600" y="6019801"/>
            <a:ext cx="2806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Người Mường</a:t>
            </a:r>
          </a:p>
        </p:txBody>
      </p:sp>
      <p:sp>
        <p:nvSpPr>
          <p:cNvPr id="33802" name="Text Box 29"/>
          <p:cNvSpPr txBox="1">
            <a:spLocks noChangeArrowheads="1"/>
          </p:cNvSpPr>
          <p:nvPr/>
        </p:nvSpPr>
        <p:spPr bwMode="auto">
          <a:xfrm>
            <a:off x="4206876" y="177801"/>
            <a:ext cx="3609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Các dân tộc ở Tây Bắc</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55352227-1295166275-muu-sinh-2"/>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6172199" y="3286538"/>
            <a:ext cx="6019799" cy="3571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3107" name="Picture 3" descr="images671193_thieu_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609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8" name="Picture 4" descr="ANd9GcRLri1nC5tQ-kDp-aKpJD_cgfrGQKeRa0Vm7AR3qAIIoQVVRGt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09" name="Picture 5" descr="giasu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0" name="Text Box 6"/>
          <p:cNvSpPr txBox="1">
            <a:spLocks noChangeArrowheads="1"/>
          </p:cNvSpPr>
          <p:nvPr/>
        </p:nvSpPr>
        <p:spPr bwMode="auto">
          <a:xfrm>
            <a:off x="278296" y="2667000"/>
            <a:ext cx="11595652"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800">
                <a:solidFill>
                  <a:srgbClr val="FF0000"/>
                </a:solidFill>
                <a:latin typeface="Times New Roman" panose="02020603050405020304" pitchFamily="18" charset="0"/>
              </a:rPr>
              <a:t> khó khăn:</a:t>
            </a:r>
            <a:r>
              <a:rPr lang="en-US" altLang="en-US" sz="2800">
                <a:solidFill>
                  <a:srgbClr val="000099"/>
                </a:solidFill>
                <a:latin typeface="Times New Roman" panose="02020603050405020304" pitchFamily="18" charset="0"/>
              </a:rPr>
              <a:t> về đời sống của các dân tộc, trình độ dân trí và</a:t>
            </a:r>
            <a:r>
              <a:rPr lang="en-US" altLang="en-US" sz="2800"/>
              <a:t> </a:t>
            </a:r>
            <a:r>
              <a:rPr lang="en-US" altLang="en-US" sz="2800">
                <a:solidFill>
                  <a:srgbClr val="000099"/>
                </a:solidFill>
                <a:latin typeface="Times New Roman" panose="02020603050405020304" pitchFamily="18" charset="0"/>
              </a:rPr>
              <a:t>kĩ thuật của người lao động còn hạn chế.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3108"/>
                                        </p:tgtEl>
                                        <p:attrNameLst>
                                          <p:attrName>style.visibility</p:attrName>
                                        </p:attrNameLst>
                                      </p:cBhvr>
                                      <p:to>
                                        <p:strVal val="visible"/>
                                      </p:to>
                                    </p:set>
                                    <p:anim calcmode="lin" valueType="num">
                                      <p:cBhvr>
                                        <p:cTn id="7" dur="500" fill="hold"/>
                                        <p:tgtEl>
                                          <p:spTgt spid="303108"/>
                                        </p:tgtEl>
                                        <p:attrNameLst>
                                          <p:attrName>ppt_w</p:attrName>
                                        </p:attrNameLst>
                                      </p:cBhvr>
                                      <p:tavLst>
                                        <p:tav tm="0">
                                          <p:val>
                                            <p:fltVal val="0"/>
                                          </p:val>
                                        </p:tav>
                                        <p:tav tm="100000">
                                          <p:val>
                                            <p:strVal val="#ppt_w"/>
                                          </p:val>
                                        </p:tav>
                                      </p:tavLst>
                                    </p:anim>
                                    <p:anim calcmode="lin" valueType="num">
                                      <p:cBhvr>
                                        <p:cTn id="8" dur="500" fill="hold"/>
                                        <p:tgtEl>
                                          <p:spTgt spid="30310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03109"/>
                                        </p:tgtEl>
                                        <p:attrNameLst>
                                          <p:attrName>style.visibility</p:attrName>
                                        </p:attrNameLst>
                                      </p:cBhvr>
                                      <p:to>
                                        <p:strVal val="visible"/>
                                      </p:to>
                                    </p:set>
                                    <p:anim calcmode="lin" valueType="num">
                                      <p:cBhvr>
                                        <p:cTn id="12" dur="500" fill="hold"/>
                                        <p:tgtEl>
                                          <p:spTgt spid="303109"/>
                                        </p:tgtEl>
                                        <p:attrNameLst>
                                          <p:attrName>ppt_w</p:attrName>
                                        </p:attrNameLst>
                                      </p:cBhvr>
                                      <p:tavLst>
                                        <p:tav tm="0">
                                          <p:val>
                                            <p:fltVal val="0"/>
                                          </p:val>
                                        </p:tav>
                                        <p:tav tm="100000">
                                          <p:val>
                                            <p:strVal val="#ppt_w"/>
                                          </p:val>
                                        </p:tav>
                                      </p:tavLst>
                                    </p:anim>
                                    <p:anim calcmode="lin" valueType="num">
                                      <p:cBhvr>
                                        <p:cTn id="13" dur="500" fill="hold"/>
                                        <p:tgtEl>
                                          <p:spTgt spid="30310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03106"/>
                                        </p:tgtEl>
                                        <p:attrNameLst>
                                          <p:attrName>style.visibility</p:attrName>
                                        </p:attrNameLst>
                                      </p:cBhvr>
                                      <p:to>
                                        <p:strVal val="visible"/>
                                      </p:to>
                                    </p:set>
                                    <p:anim calcmode="lin" valueType="num">
                                      <p:cBhvr>
                                        <p:cTn id="17" dur="500" fill="hold"/>
                                        <p:tgtEl>
                                          <p:spTgt spid="303106"/>
                                        </p:tgtEl>
                                        <p:attrNameLst>
                                          <p:attrName>ppt_w</p:attrName>
                                        </p:attrNameLst>
                                      </p:cBhvr>
                                      <p:tavLst>
                                        <p:tav tm="0">
                                          <p:val>
                                            <p:fltVal val="0"/>
                                          </p:val>
                                        </p:tav>
                                        <p:tav tm="100000">
                                          <p:val>
                                            <p:strVal val="#ppt_w"/>
                                          </p:val>
                                        </p:tav>
                                      </p:tavLst>
                                    </p:anim>
                                    <p:anim calcmode="lin" valueType="num">
                                      <p:cBhvr>
                                        <p:cTn id="18" dur="500" fill="hold"/>
                                        <p:tgtEl>
                                          <p:spTgt spid="30310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03107"/>
                                        </p:tgtEl>
                                        <p:attrNameLst>
                                          <p:attrName>style.visibility</p:attrName>
                                        </p:attrNameLst>
                                      </p:cBhvr>
                                      <p:to>
                                        <p:strVal val="visible"/>
                                      </p:to>
                                    </p:set>
                                    <p:anim calcmode="lin" valueType="num">
                                      <p:cBhvr>
                                        <p:cTn id="22" dur="500" fill="hold"/>
                                        <p:tgtEl>
                                          <p:spTgt spid="303107"/>
                                        </p:tgtEl>
                                        <p:attrNameLst>
                                          <p:attrName>ppt_w</p:attrName>
                                        </p:attrNameLst>
                                      </p:cBhvr>
                                      <p:tavLst>
                                        <p:tav tm="0">
                                          <p:val>
                                            <p:fltVal val="0"/>
                                          </p:val>
                                        </p:tav>
                                        <p:tav tm="100000">
                                          <p:val>
                                            <p:strVal val="#ppt_w"/>
                                          </p:val>
                                        </p:tav>
                                      </p:tavLst>
                                    </p:anim>
                                    <p:anim calcmode="lin" valueType="num">
                                      <p:cBhvr>
                                        <p:cTn id="23" dur="500" fill="hold"/>
                                        <p:tgtEl>
                                          <p:spTgt spid="30310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03110"/>
                                        </p:tgtEl>
                                        <p:attrNameLst>
                                          <p:attrName>style.visibility</p:attrName>
                                        </p:attrNameLst>
                                      </p:cBhvr>
                                      <p:to>
                                        <p:strVal val="visible"/>
                                      </p:to>
                                    </p:set>
                                    <p:anim calcmode="discrete" valueType="clr">
                                      <p:cBhvr override="childStyle">
                                        <p:cTn id="28" dur="400"/>
                                        <p:tgtEl>
                                          <p:spTgt spid="303110"/>
                                        </p:tgtEl>
                                        <p:attrNameLst>
                                          <p:attrName>style.color</p:attrName>
                                        </p:attrNameLst>
                                      </p:cBhvr>
                                      <p:tavLst>
                                        <p:tav tm="0">
                                          <p:val>
                                            <p:clrVal>
                                              <a:schemeClr val="accent2"/>
                                            </p:clrVal>
                                          </p:val>
                                        </p:tav>
                                        <p:tav tm="50000">
                                          <p:val>
                                            <p:clrVal>
                                              <a:schemeClr val="hlink"/>
                                            </p:clrVal>
                                          </p:val>
                                        </p:tav>
                                      </p:tavLst>
                                    </p:anim>
                                    <p:anim calcmode="discrete" valueType="clr">
                                      <p:cBhvr>
                                        <p:cTn id="29" dur="400"/>
                                        <p:tgtEl>
                                          <p:spTgt spid="303110"/>
                                        </p:tgtEl>
                                        <p:attrNameLst>
                                          <p:attrName>fillcolor</p:attrName>
                                        </p:attrNameLst>
                                      </p:cBhvr>
                                      <p:tavLst>
                                        <p:tav tm="0">
                                          <p:val>
                                            <p:clrVal>
                                              <a:schemeClr val="accent2"/>
                                            </p:clrVal>
                                          </p:val>
                                        </p:tav>
                                        <p:tav tm="50000">
                                          <p:val>
                                            <p:clrVal>
                                              <a:schemeClr val="hlink"/>
                                            </p:clrVal>
                                          </p:val>
                                        </p:tav>
                                      </p:tavLst>
                                    </p:anim>
                                    <p:set>
                                      <p:cBhvr>
                                        <p:cTn id="30" dur="400"/>
                                        <p:tgtEl>
                                          <p:spTgt spid="3031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5715000" y="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270339" name="Picture 3" descr="ruong%20bac%20tha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3" name="Picture 7" descr="Cho-phien-ngay-mua_Tin180"/>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3276600"/>
            <a:ext cx="609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4" name="Picture 8" descr="3-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172200" y="3352800"/>
            <a:ext cx="592703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6" name="Picture 10" descr="450-338-doc-dao-cho-trau-can-cau-lao-cai-chocancau"/>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6172199" y="0"/>
            <a:ext cx="592703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7" name="Text Box 11"/>
          <p:cNvSpPr txBox="1">
            <a:spLocks noChangeArrowheads="1"/>
          </p:cNvSpPr>
          <p:nvPr/>
        </p:nvSpPr>
        <p:spPr bwMode="auto">
          <a:xfrm>
            <a:off x="357809" y="2819400"/>
            <a:ext cx="11569148"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 Các dân tộc có kinh nghiệm sản xuất (canh tác đất dốc, chăn nuôi gia súc …), đa dạng về văn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0339"/>
                                        </p:tgtEl>
                                        <p:attrNameLst>
                                          <p:attrName>style.visibility</p:attrName>
                                        </p:attrNameLst>
                                      </p:cBhvr>
                                      <p:to>
                                        <p:strVal val="visible"/>
                                      </p:to>
                                    </p:set>
                                    <p:anim calcmode="lin" valueType="num">
                                      <p:cBhvr>
                                        <p:cTn id="7" dur="1000" fill="hold"/>
                                        <p:tgtEl>
                                          <p:spTgt spid="270339"/>
                                        </p:tgtEl>
                                        <p:attrNameLst>
                                          <p:attrName>ppt_w</p:attrName>
                                        </p:attrNameLst>
                                      </p:cBhvr>
                                      <p:tavLst>
                                        <p:tav tm="0">
                                          <p:val>
                                            <p:fltVal val="0"/>
                                          </p:val>
                                        </p:tav>
                                        <p:tav tm="100000">
                                          <p:val>
                                            <p:strVal val="#ppt_w"/>
                                          </p:val>
                                        </p:tav>
                                      </p:tavLst>
                                    </p:anim>
                                    <p:anim calcmode="lin" valueType="num">
                                      <p:cBhvr>
                                        <p:cTn id="8" dur="1000" fill="hold"/>
                                        <p:tgtEl>
                                          <p:spTgt spid="27033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270346"/>
                                        </p:tgtEl>
                                        <p:attrNameLst>
                                          <p:attrName>style.visibility</p:attrName>
                                        </p:attrNameLst>
                                      </p:cBhvr>
                                      <p:to>
                                        <p:strVal val="visible"/>
                                      </p:to>
                                    </p:set>
                                    <p:anim calcmode="lin" valueType="num">
                                      <p:cBhvr>
                                        <p:cTn id="12" dur="1000" fill="hold"/>
                                        <p:tgtEl>
                                          <p:spTgt spid="270346"/>
                                        </p:tgtEl>
                                        <p:attrNameLst>
                                          <p:attrName>ppt_w</p:attrName>
                                        </p:attrNameLst>
                                      </p:cBhvr>
                                      <p:tavLst>
                                        <p:tav tm="0">
                                          <p:val>
                                            <p:fltVal val="0"/>
                                          </p:val>
                                        </p:tav>
                                        <p:tav tm="100000">
                                          <p:val>
                                            <p:strVal val="#ppt_w"/>
                                          </p:val>
                                        </p:tav>
                                      </p:tavLst>
                                    </p:anim>
                                    <p:anim calcmode="lin" valueType="num">
                                      <p:cBhvr>
                                        <p:cTn id="13" dur="1000" fill="hold"/>
                                        <p:tgtEl>
                                          <p:spTgt spid="270346"/>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270344"/>
                                        </p:tgtEl>
                                        <p:attrNameLst>
                                          <p:attrName>style.visibility</p:attrName>
                                        </p:attrNameLst>
                                      </p:cBhvr>
                                      <p:to>
                                        <p:strVal val="visible"/>
                                      </p:to>
                                    </p:set>
                                    <p:anim calcmode="lin" valueType="num">
                                      <p:cBhvr>
                                        <p:cTn id="17" dur="1000" fill="hold"/>
                                        <p:tgtEl>
                                          <p:spTgt spid="270344"/>
                                        </p:tgtEl>
                                        <p:attrNameLst>
                                          <p:attrName>ppt_w</p:attrName>
                                        </p:attrNameLst>
                                      </p:cBhvr>
                                      <p:tavLst>
                                        <p:tav tm="0">
                                          <p:val>
                                            <p:fltVal val="0"/>
                                          </p:val>
                                        </p:tav>
                                        <p:tav tm="100000">
                                          <p:val>
                                            <p:strVal val="#ppt_w"/>
                                          </p:val>
                                        </p:tav>
                                      </p:tavLst>
                                    </p:anim>
                                    <p:anim calcmode="lin" valueType="num">
                                      <p:cBhvr>
                                        <p:cTn id="18" dur="1000" fill="hold"/>
                                        <p:tgtEl>
                                          <p:spTgt spid="270344"/>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270343"/>
                                        </p:tgtEl>
                                        <p:attrNameLst>
                                          <p:attrName>style.visibility</p:attrName>
                                        </p:attrNameLst>
                                      </p:cBhvr>
                                      <p:to>
                                        <p:strVal val="visible"/>
                                      </p:to>
                                    </p:set>
                                    <p:anim calcmode="lin" valueType="num">
                                      <p:cBhvr>
                                        <p:cTn id="22" dur="1000" fill="hold"/>
                                        <p:tgtEl>
                                          <p:spTgt spid="270343"/>
                                        </p:tgtEl>
                                        <p:attrNameLst>
                                          <p:attrName>ppt_w</p:attrName>
                                        </p:attrNameLst>
                                      </p:cBhvr>
                                      <p:tavLst>
                                        <p:tav tm="0">
                                          <p:val>
                                            <p:fltVal val="0"/>
                                          </p:val>
                                        </p:tav>
                                        <p:tav tm="100000">
                                          <p:val>
                                            <p:strVal val="#ppt_w"/>
                                          </p:val>
                                        </p:tav>
                                      </p:tavLst>
                                    </p:anim>
                                    <p:anim calcmode="lin" valueType="num">
                                      <p:cBhvr>
                                        <p:cTn id="23" dur="1000" fill="hold"/>
                                        <p:tgtEl>
                                          <p:spTgt spid="27034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70347"/>
                                        </p:tgtEl>
                                        <p:attrNameLst>
                                          <p:attrName>style.visibility</p:attrName>
                                        </p:attrNameLst>
                                      </p:cBhvr>
                                      <p:to>
                                        <p:strVal val="visible"/>
                                      </p:to>
                                    </p:set>
                                    <p:anim calcmode="discrete" valueType="clr">
                                      <p:cBhvr override="childStyle">
                                        <p:cTn id="28" dur="400"/>
                                        <p:tgtEl>
                                          <p:spTgt spid="270347"/>
                                        </p:tgtEl>
                                        <p:attrNameLst>
                                          <p:attrName>style.color</p:attrName>
                                        </p:attrNameLst>
                                      </p:cBhvr>
                                      <p:tavLst>
                                        <p:tav tm="0">
                                          <p:val>
                                            <p:clrVal>
                                              <a:schemeClr val="accent2"/>
                                            </p:clrVal>
                                          </p:val>
                                        </p:tav>
                                        <p:tav tm="50000">
                                          <p:val>
                                            <p:clrVal>
                                              <a:schemeClr val="hlink"/>
                                            </p:clrVal>
                                          </p:val>
                                        </p:tav>
                                      </p:tavLst>
                                    </p:anim>
                                    <p:anim calcmode="discrete" valueType="clr">
                                      <p:cBhvr>
                                        <p:cTn id="29" dur="400"/>
                                        <p:tgtEl>
                                          <p:spTgt spid="270347"/>
                                        </p:tgtEl>
                                        <p:attrNameLst>
                                          <p:attrName>fillcolor</p:attrName>
                                        </p:attrNameLst>
                                      </p:cBhvr>
                                      <p:tavLst>
                                        <p:tav tm="0">
                                          <p:val>
                                            <p:clrVal>
                                              <a:schemeClr val="accent2"/>
                                            </p:clrVal>
                                          </p:val>
                                        </p:tav>
                                        <p:tav tm="50000">
                                          <p:val>
                                            <p:clrVal>
                                              <a:schemeClr val="hlink"/>
                                            </p:clrVal>
                                          </p:val>
                                        </p:tav>
                                      </p:tavLst>
                                    </p:anim>
                                    <p:set>
                                      <p:cBhvr>
                                        <p:cTn id="30" dur="400"/>
                                        <p:tgtEl>
                                          <p:spTgt spid="2703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4" descr="110111160807-856-220"/>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92765" y="0"/>
            <a:ext cx="592703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9"/>
          <p:cNvSpPr txBox="1">
            <a:spLocks noChangeArrowheads="1"/>
          </p:cNvSpPr>
          <p:nvPr/>
        </p:nvSpPr>
        <p:spPr bwMode="auto">
          <a:xfrm>
            <a:off x="5546725" y="2016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p>
        </p:txBody>
      </p:sp>
      <p:pic>
        <p:nvPicPr>
          <p:cNvPr id="216074" name="Picture 10" descr="110111160807-705-378"/>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095999" y="0"/>
            <a:ext cx="600323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25"/>
          <p:cNvSpPr txBox="1">
            <a:spLocks noChangeArrowheads="1"/>
          </p:cNvSpPr>
          <p:nvPr/>
        </p:nvSpPr>
        <p:spPr bwMode="auto">
          <a:xfrm>
            <a:off x="4648200" y="41148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216091" name="Picture 27" descr="mua_vang_GDVN4"/>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019799" y="3429000"/>
            <a:ext cx="607943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111" name="Picture 47" descr="1_6350178683830613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65" y="3505200"/>
            <a:ext cx="592703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112" name="Text Box 48"/>
          <p:cNvSpPr txBox="1">
            <a:spLocks noChangeArrowheads="1"/>
          </p:cNvSpPr>
          <p:nvPr/>
        </p:nvSpPr>
        <p:spPr bwMode="auto">
          <a:xfrm>
            <a:off x="1905000" y="3200400"/>
            <a:ext cx="8534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MÙA ĐÔNG GIÁ LẠNH, THIẾU NHÀ TRẺ, TRƯỜNG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16068"/>
                                        </p:tgtEl>
                                        <p:attrNameLst>
                                          <p:attrName>style.visibility</p:attrName>
                                        </p:attrNameLst>
                                      </p:cBhvr>
                                      <p:to>
                                        <p:strVal val="visible"/>
                                      </p:to>
                                    </p:set>
                                    <p:anim calcmode="lin" valueType="num">
                                      <p:cBhvr>
                                        <p:cTn id="7" dur="500" fill="hold"/>
                                        <p:tgtEl>
                                          <p:spTgt spid="216068"/>
                                        </p:tgtEl>
                                        <p:attrNameLst>
                                          <p:attrName>ppt_w</p:attrName>
                                        </p:attrNameLst>
                                      </p:cBhvr>
                                      <p:tavLst>
                                        <p:tav tm="0">
                                          <p:val>
                                            <p:fltVal val="0"/>
                                          </p:val>
                                        </p:tav>
                                        <p:tav tm="100000">
                                          <p:val>
                                            <p:strVal val="#ppt_w"/>
                                          </p:val>
                                        </p:tav>
                                      </p:tavLst>
                                    </p:anim>
                                    <p:anim calcmode="lin" valueType="num">
                                      <p:cBhvr>
                                        <p:cTn id="8" dur="500" fill="hold"/>
                                        <p:tgtEl>
                                          <p:spTgt spid="21606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16074"/>
                                        </p:tgtEl>
                                        <p:attrNameLst>
                                          <p:attrName>style.visibility</p:attrName>
                                        </p:attrNameLst>
                                      </p:cBhvr>
                                      <p:to>
                                        <p:strVal val="visible"/>
                                      </p:to>
                                    </p:set>
                                    <p:anim calcmode="lin" valueType="num">
                                      <p:cBhvr>
                                        <p:cTn id="12" dur="500" fill="hold"/>
                                        <p:tgtEl>
                                          <p:spTgt spid="216074"/>
                                        </p:tgtEl>
                                        <p:attrNameLst>
                                          <p:attrName>ppt_w</p:attrName>
                                        </p:attrNameLst>
                                      </p:cBhvr>
                                      <p:tavLst>
                                        <p:tav tm="0">
                                          <p:val>
                                            <p:fltVal val="0"/>
                                          </p:val>
                                        </p:tav>
                                        <p:tav tm="100000">
                                          <p:val>
                                            <p:strVal val="#ppt_w"/>
                                          </p:val>
                                        </p:tav>
                                      </p:tavLst>
                                    </p:anim>
                                    <p:anim calcmode="lin" valueType="num">
                                      <p:cBhvr>
                                        <p:cTn id="13" dur="500" fill="hold"/>
                                        <p:tgtEl>
                                          <p:spTgt spid="21607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16091"/>
                                        </p:tgtEl>
                                        <p:attrNameLst>
                                          <p:attrName>style.visibility</p:attrName>
                                        </p:attrNameLst>
                                      </p:cBhvr>
                                      <p:to>
                                        <p:strVal val="visible"/>
                                      </p:to>
                                    </p:set>
                                    <p:anim calcmode="lin" valueType="num">
                                      <p:cBhvr>
                                        <p:cTn id="17" dur="500" fill="hold"/>
                                        <p:tgtEl>
                                          <p:spTgt spid="216091"/>
                                        </p:tgtEl>
                                        <p:attrNameLst>
                                          <p:attrName>ppt_w</p:attrName>
                                        </p:attrNameLst>
                                      </p:cBhvr>
                                      <p:tavLst>
                                        <p:tav tm="0">
                                          <p:val>
                                            <p:fltVal val="0"/>
                                          </p:val>
                                        </p:tav>
                                        <p:tav tm="100000">
                                          <p:val>
                                            <p:strVal val="#ppt_w"/>
                                          </p:val>
                                        </p:tav>
                                      </p:tavLst>
                                    </p:anim>
                                    <p:anim calcmode="lin" valueType="num">
                                      <p:cBhvr>
                                        <p:cTn id="18" dur="500" fill="hold"/>
                                        <p:tgtEl>
                                          <p:spTgt spid="21609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16111"/>
                                        </p:tgtEl>
                                        <p:attrNameLst>
                                          <p:attrName>style.visibility</p:attrName>
                                        </p:attrNameLst>
                                      </p:cBhvr>
                                      <p:to>
                                        <p:strVal val="visible"/>
                                      </p:to>
                                    </p:set>
                                    <p:anim calcmode="lin" valueType="num">
                                      <p:cBhvr>
                                        <p:cTn id="22" dur="500" fill="hold"/>
                                        <p:tgtEl>
                                          <p:spTgt spid="216111"/>
                                        </p:tgtEl>
                                        <p:attrNameLst>
                                          <p:attrName>ppt_w</p:attrName>
                                        </p:attrNameLst>
                                      </p:cBhvr>
                                      <p:tavLst>
                                        <p:tav tm="0">
                                          <p:val>
                                            <p:fltVal val="0"/>
                                          </p:val>
                                        </p:tav>
                                        <p:tav tm="100000">
                                          <p:val>
                                            <p:strVal val="#ppt_w"/>
                                          </p:val>
                                        </p:tav>
                                      </p:tavLst>
                                    </p:anim>
                                    <p:anim calcmode="lin" valueType="num">
                                      <p:cBhvr>
                                        <p:cTn id="23" dur="500" fill="hold"/>
                                        <p:tgtEl>
                                          <p:spTgt spid="21611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216112"/>
                                        </p:tgtEl>
                                        <p:attrNameLst>
                                          <p:attrName>style.visibility</p:attrName>
                                        </p:attrNameLst>
                                      </p:cBhvr>
                                      <p:to>
                                        <p:strVal val="visible"/>
                                      </p:to>
                                    </p:set>
                                    <p:anim calcmode="lin" valueType="num">
                                      <p:cBhvr>
                                        <p:cTn id="27" dur="1000" fill="hold"/>
                                        <p:tgtEl>
                                          <p:spTgt spid="216112"/>
                                        </p:tgtEl>
                                        <p:attrNameLst>
                                          <p:attrName>ppt_x</p:attrName>
                                        </p:attrNameLst>
                                      </p:cBhvr>
                                      <p:tavLst>
                                        <p:tav tm="0">
                                          <p:val>
                                            <p:strVal val="#ppt_x-.2"/>
                                          </p:val>
                                        </p:tav>
                                        <p:tav tm="100000">
                                          <p:val>
                                            <p:strVal val="#ppt_x"/>
                                          </p:val>
                                        </p:tav>
                                      </p:tavLst>
                                    </p:anim>
                                    <p:anim calcmode="lin" valueType="num">
                                      <p:cBhvr>
                                        <p:cTn id="28" dur="1000" fill="hold"/>
                                        <p:tgtEl>
                                          <p:spTgt spid="21611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16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715000" y="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36867" name="Text Box 4"/>
          <p:cNvSpPr txBox="1">
            <a:spLocks noChangeArrowheads="1"/>
          </p:cNvSpPr>
          <p:nvPr/>
        </p:nvSpPr>
        <p:spPr bwMode="auto">
          <a:xfrm>
            <a:off x="1828800" y="2286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302089" name="Picture 9"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4" name="Picture 24" descr="ImageHand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7" name="Picture 27" descr="34461355201307310906237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09" name="Picture 29" descr="hsdantoctoitruongmuctimcomvn_95f2e"/>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1722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110" name="Text Box 30"/>
          <p:cNvSpPr txBox="1">
            <a:spLocks noChangeArrowheads="1"/>
          </p:cNvSpPr>
          <p:nvPr/>
        </p:nvSpPr>
        <p:spPr bwMode="auto">
          <a:xfrm>
            <a:off x="1524000" y="3124200"/>
            <a:ext cx="91440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solidFill>
                  <a:srgbClr val="FF0000"/>
                </a:solidFill>
                <a:latin typeface="Times New Roman" panose="02020603050405020304" pitchFamily="18" charset="0"/>
              </a:rPr>
              <a:t>+ Trình độ dân cư, xã hội chênh lệch giữa 2 tiểu vùng.                  + Đời sống các dân tộc được cải thiện nhờ công cuộc đổi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2089"/>
                                        </p:tgtEl>
                                        <p:attrNameLst>
                                          <p:attrName>style.visibility</p:attrName>
                                        </p:attrNameLst>
                                      </p:cBhvr>
                                      <p:to>
                                        <p:strVal val="visible"/>
                                      </p:to>
                                    </p:set>
                                    <p:anim calcmode="lin" valueType="num">
                                      <p:cBhvr>
                                        <p:cTn id="7" dur="500" fill="hold"/>
                                        <p:tgtEl>
                                          <p:spTgt spid="302089"/>
                                        </p:tgtEl>
                                        <p:attrNameLst>
                                          <p:attrName>ppt_w</p:attrName>
                                        </p:attrNameLst>
                                      </p:cBhvr>
                                      <p:tavLst>
                                        <p:tav tm="0">
                                          <p:val>
                                            <p:fltVal val="0"/>
                                          </p:val>
                                        </p:tav>
                                        <p:tav tm="100000">
                                          <p:val>
                                            <p:strVal val="#ppt_w"/>
                                          </p:val>
                                        </p:tav>
                                      </p:tavLst>
                                    </p:anim>
                                    <p:anim calcmode="lin" valueType="num">
                                      <p:cBhvr>
                                        <p:cTn id="8" dur="500" fill="hold"/>
                                        <p:tgtEl>
                                          <p:spTgt spid="30208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02104"/>
                                        </p:tgtEl>
                                        <p:attrNameLst>
                                          <p:attrName>style.visibility</p:attrName>
                                        </p:attrNameLst>
                                      </p:cBhvr>
                                      <p:to>
                                        <p:strVal val="visible"/>
                                      </p:to>
                                    </p:set>
                                    <p:anim calcmode="lin" valueType="num">
                                      <p:cBhvr>
                                        <p:cTn id="12" dur="500" fill="hold"/>
                                        <p:tgtEl>
                                          <p:spTgt spid="302104"/>
                                        </p:tgtEl>
                                        <p:attrNameLst>
                                          <p:attrName>ppt_w</p:attrName>
                                        </p:attrNameLst>
                                      </p:cBhvr>
                                      <p:tavLst>
                                        <p:tav tm="0">
                                          <p:val>
                                            <p:fltVal val="0"/>
                                          </p:val>
                                        </p:tav>
                                        <p:tav tm="100000">
                                          <p:val>
                                            <p:strVal val="#ppt_w"/>
                                          </p:val>
                                        </p:tav>
                                      </p:tavLst>
                                    </p:anim>
                                    <p:anim calcmode="lin" valueType="num">
                                      <p:cBhvr>
                                        <p:cTn id="13" dur="500" fill="hold"/>
                                        <p:tgtEl>
                                          <p:spTgt spid="30210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02109"/>
                                        </p:tgtEl>
                                        <p:attrNameLst>
                                          <p:attrName>style.visibility</p:attrName>
                                        </p:attrNameLst>
                                      </p:cBhvr>
                                      <p:to>
                                        <p:strVal val="visible"/>
                                      </p:to>
                                    </p:set>
                                    <p:anim calcmode="lin" valueType="num">
                                      <p:cBhvr>
                                        <p:cTn id="17" dur="500" fill="hold"/>
                                        <p:tgtEl>
                                          <p:spTgt spid="302109"/>
                                        </p:tgtEl>
                                        <p:attrNameLst>
                                          <p:attrName>ppt_w</p:attrName>
                                        </p:attrNameLst>
                                      </p:cBhvr>
                                      <p:tavLst>
                                        <p:tav tm="0">
                                          <p:val>
                                            <p:fltVal val="0"/>
                                          </p:val>
                                        </p:tav>
                                        <p:tav tm="100000">
                                          <p:val>
                                            <p:strVal val="#ppt_w"/>
                                          </p:val>
                                        </p:tav>
                                      </p:tavLst>
                                    </p:anim>
                                    <p:anim calcmode="lin" valueType="num">
                                      <p:cBhvr>
                                        <p:cTn id="18" dur="500" fill="hold"/>
                                        <p:tgtEl>
                                          <p:spTgt spid="30210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02107"/>
                                        </p:tgtEl>
                                        <p:attrNameLst>
                                          <p:attrName>style.visibility</p:attrName>
                                        </p:attrNameLst>
                                      </p:cBhvr>
                                      <p:to>
                                        <p:strVal val="visible"/>
                                      </p:to>
                                    </p:set>
                                    <p:anim calcmode="lin" valueType="num">
                                      <p:cBhvr>
                                        <p:cTn id="22" dur="500" fill="hold"/>
                                        <p:tgtEl>
                                          <p:spTgt spid="302107"/>
                                        </p:tgtEl>
                                        <p:attrNameLst>
                                          <p:attrName>ppt_w</p:attrName>
                                        </p:attrNameLst>
                                      </p:cBhvr>
                                      <p:tavLst>
                                        <p:tav tm="0">
                                          <p:val>
                                            <p:fltVal val="0"/>
                                          </p:val>
                                        </p:tav>
                                        <p:tav tm="100000">
                                          <p:val>
                                            <p:strVal val="#ppt_w"/>
                                          </p:val>
                                        </p:tav>
                                      </p:tavLst>
                                    </p:anim>
                                    <p:anim calcmode="lin" valueType="num">
                                      <p:cBhvr>
                                        <p:cTn id="23" dur="500" fill="hold"/>
                                        <p:tgtEl>
                                          <p:spTgt spid="30210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02110"/>
                                        </p:tgtEl>
                                        <p:attrNameLst>
                                          <p:attrName>style.visibility</p:attrName>
                                        </p:attrNameLst>
                                      </p:cBhvr>
                                      <p:to>
                                        <p:strVal val="visible"/>
                                      </p:to>
                                    </p:set>
                                    <p:anim calcmode="discrete" valueType="clr">
                                      <p:cBhvr override="childStyle">
                                        <p:cTn id="28" dur="400"/>
                                        <p:tgtEl>
                                          <p:spTgt spid="302110"/>
                                        </p:tgtEl>
                                        <p:attrNameLst>
                                          <p:attrName>style.color</p:attrName>
                                        </p:attrNameLst>
                                      </p:cBhvr>
                                      <p:tavLst>
                                        <p:tav tm="0">
                                          <p:val>
                                            <p:clrVal>
                                              <a:schemeClr val="accent2"/>
                                            </p:clrVal>
                                          </p:val>
                                        </p:tav>
                                        <p:tav tm="50000">
                                          <p:val>
                                            <p:clrVal>
                                              <a:schemeClr val="hlink"/>
                                            </p:clrVal>
                                          </p:val>
                                        </p:tav>
                                      </p:tavLst>
                                    </p:anim>
                                    <p:anim calcmode="discrete" valueType="clr">
                                      <p:cBhvr>
                                        <p:cTn id="29" dur="400"/>
                                        <p:tgtEl>
                                          <p:spTgt spid="302110"/>
                                        </p:tgtEl>
                                        <p:attrNameLst>
                                          <p:attrName>fillcolor</p:attrName>
                                        </p:attrNameLst>
                                      </p:cBhvr>
                                      <p:tavLst>
                                        <p:tav tm="0">
                                          <p:val>
                                            <p:clrVal>
                                              <a:schemeClr val="accent2"/>
                                            </p:clrVal>
                                          </p:val>
                                        </p:tav>
                                        <p:tav tm="50000">
                                          <p:val>
                                            <p:clrVal>
                                              <a:schemeClr val="hlink"/>
                                            </p:clrVal>
                                          </p:val>
                                        </p:tav>
                                      </p:tavLst>
                                    </p:anim>
                                    <p:set>
                                      <p:cBhvr>
                                        <p:cTn id="30" dur="400"/>
                                        <p:tgtEl>
                                          <p:spTgt spid="3021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9280525" y="1787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p>
        </p:txBody>
      </p:sp>
      <p:sp>
        <p:nvSpPr>
          <p:cNvPr id="32777" name="Text Box 13"/>
          <p:cNvSpPr txBox="1">
            <a:spLocks noChangeArrowheads="1"/>
          </p:cNvSpPr>
          <p:nvPr/>
        </p:nvSpPr>
        <p:spPr bwMode="auto">
          <a:xfrm>
            <a:off x="4267200" y="11430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32778" name="Picture 18" descr="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9" descr="images748165Untitled1jpg13285003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600654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0" descr="ava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1" y="3429000"/>
            <a:ext cx="61721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1" descr="245240"/>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1722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Text Box 22"/>
          <p:cNvSpPr txBox="1">
            <a:spLocks noChangeArrowheads="1"/>
          </p:cNvSpPr>
          <p:nvPr/>
        </p:nvSpPr>
        <p:spPr bwMode="auto">
          <a:xfrm>
            <a:off x="5105400" y="3200400"/>
            <a:ext cx="1905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BIỆN PHÁP</a:t>
            </a:r>
          </a:p>
        </p:txBody>
      </p:sp>
      <p:sp>
        <p:nvSpPr>
          <p:cNvPr id="15" name="Text Box 8"/>
          <p:cNvSpPr txBox="1">
            <a:spLocks noChangeArrowheads="1"/>
          </p:cNvSpPr>
          <p:nvPr/>
        </p:nvSpPr>
        <p:spPr bwMode="auto">
          <a:xfrm>
            <a:off x="5105400" y="5589925"/>
            <a:ext cx="1573696"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RÉT HẠI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SC00131"/>
          <p:cNvPicPr>
            <a:picLocks noChangeAspect="1" noChangeArrowheads="1"/>
          </p:cNvPicPr>
          <p:nvPr/>
        </p:nvPicPr>
        <p:blipFill>
          <a:blip r:embed="rId2">
            <a:extLst>
              <a:ext uri="{28A0092B-C50C-407E-A947-70E740481C1C}">
                <a14:useLocalDpi xmlns:a14="http://schemas.microsoft.com/office/drawing/2010/main" val="0"/>
              </a:ext>
            </a:extLst>
          </a:blip>
          <a:srcRect r="549" b="597"/>
          <a:stretch>
            <a:fillRect/>
          </a:stretch>
        </p:blipFill>
        <p:spPr bwMode="auto">
          <a:xfrm>
            <a:off x="0" y="0"/>
            <a:ext cx="5857461" cy="548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20090519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57462" y="1"/>
            <a:ext cx="6334538" cy="5486399"/>
          </a:xfrm>
          <a:prstGeom prst="rect">
            <a:avLst/>
          </a:prstGeom>
          <a:blipFill dpi="0" rotWithShape="1">
            <a:blip r:embed="rId4"/>
            <a:srcRect/>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19270" y="5685183"/>
            <a:ext cx="5738191" cy="10734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Lược đồ tự nhiên vùng Trung du và miền núi Bắc Bộ</a:t>
            </a:r>
          </a:p>
          <a:p>
            <a:pPr algn="ctr"/>
            <a:r>
              <a:rPr lang="en-US" b="1">
                <a:latin typeface="Times New Roman" panose="02020603050405020304" pitchFamily="18" charset="0"/>
                <a:cs typeface="Times New Roman" panose="02020603050405020304" pitchFamily="18" charset="0"/>
              </a:rPr>
              <a:t>( Hình 17.1 sgk trang 62 )</a:t>
            </a:r>
          </a:p>
        </p:txBody>
      </p:sp>
      <p:sp>
        <p:nvSpPr>
          <p:cNvPr id="3" name="Rectangle 2"/>
          <p:cNvSpPr/>
          <p:nvPr/>
        </p:nvSpPr>
        <p:spPr>
          <a:xfrm>
            <a:off x="6599583" y="5685183"/>
            <a:ext cx="5274365" cy="9806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Atlat trang 26</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box(in)">
                                      <p:cBhvr>
                                        <p:cTn id="7" dur="2000"/>
                                        <p:tgtEl>
                                          <p:spTgt spid="1495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5" name="Picture 3" descr="21_7_1330816722_12_54_13_bo-sua"/>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6172199" y="3581400"/>
            <a:ext cx="601979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5" descr="Resize%20of%20caosu"/>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2200" y="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65" name="Picture 33" descr="16-phot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66" name="Text Box 34"/>
          <p:cNvSpPr txBox="1">
            <a:spLocks noChangeArrowheads="1"/>
          </p:cNvSpPr>
          <p:nvPr/>
        </p:nvSpPr>
        <p:spPr bwMode="auto">
          <a:xfrm>
            <a:off x="4191000" y="5867400"/>
            <a:ext cx="3429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CHĂN NUÔI GIA SÚC</a:t>
            </a:r>
          </a:p>
        </p:txBody>
      </p:sp>
      <p:pic>
        <p:nvPicPr>
          <p:cNvPr id="248867" name="Picture 35" descr="250612_LK_Niemvuitrongrung-2"/>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68" name="Text Box 36"/>
          <p:cNvSpPr txBox="1">
            <a:spLocks noChangeArrowheads="1"/>
          </p:cNvSpPr>
          <p:nvPr/>
        </p:nvSpPr>
        <p:spPr bwMode="auto">
          <a:xfrm>
            <a:off x="2362200" y="457200"/>
            <a:ext cx="2362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TRỒNG RỪNG</a:t>
            </a:r>
          </a:p>
        </p:txBody>
      </p:sp>
      <p:sp>
        <p:nvSpPr>
          <p:cNvPr id="248869" name="Text Box 37"/>
          <p:cNvSpPr txBox="1">
            <a:spLocks noChangeArrowheads="1"/>
          </p:cNvSpPr>
          <p:nvPr/>
        </p:nvSpPr>
        <p:spPr bwMode="auto">
          <a:xfrm>
            <a:off x="8077200" y="457200"/>
            <a:ext cx="1447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 CAO SU</a:t>
            </a:r>
          </a:p>
        </p:txBody>
      </p:sp>
      <p:sp>
        <p:nvSpPr>
          <p:cNvPr id="248870" name="Text Box 38"/>
          <p:cNvSpPr txBox="1">
            <a:spLocks noChangeArrowheads="1"/>
          </p:cNvSpPr>
          <p:nvPr/>
        </p:nvSpPr>
        <p:spPr bwMode="auto">
          <a:xfrm>
            <a:off x="1524000" y="3200401"/>
            <a:ext cx="91440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buFontTx/>
              <a:buNone/>
            </a:pPr>
            <a:r>
              <a:rPr lang="en-US" altLang="en-US" sz="2800">
                <a:solidFill>
                  <a:srgbClr val="000066"/>
                </a:solidFill>
                <a:latin typeface="Times New Roman" panose="02020603050405020304" pitchFamily="18" charset="0"/>
              </a:rPr>
              <a:t>Trồng rừng, cây công nghiệp lâu năm, chăn nuôi gia súc lớn.</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8867"/>
                                        </p:tgtEl>
                                        <p:attrNameLst>
                                          <p:attrName>style.visibility</p:attrName>
                                        </p:attrNameLst>
                                      </p:cBhvr>
                                      <p:to>
                                        <p:strVal val="visible"/>
                                      </p:to>
                                    </p:set>
                                    <p:anim calcmode="lin" valueType="num">
                                      <p:cBhvr>
                                        <p:cTn id="7" dur="500" fill="hold"/>
                                        <p:tgtEl>
                                          <p:spTgt spid="248867"/>
                                        </p:tgtEl>
                                        <p:attrNameLst>
                                          <p:attrName>ppt_w</p:attrName>
                                        </p:attrNameLst>
                                      </p:cBhvr>
                                      <p:tavLst>
                                        <p:tav tm="0">
                                          <p:val>
                                            <p:fltVal val="0"/>
                                          </p:val>
                                        </p:tav>
                                        <p:tav tm="100000">
                                          <p:val>
                                            <p:strVal val="#ppt_w"/>
                                          </p:val>
                                        </p:tav>
                                      </p:tavLst>
                                    </p:anim>
                                    <p:anim calcmode="lin" valueType="num">
                                      <p:cBhvr>
                                        <p:cTn id="8" dur="500" fill="hold"/>
                                        <p:tgtEl>
                                          <p:spTgt spid="24886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48868"/>
                                        </p:tgtEl>
                                        <p:attrNameLst>
                                          <p:attrName>style.visibility</p:attrName>
                                        </p:attrNameLst>
                                      </p:cBhvr>
                                      <p:to>
                                        <p:strVal val="visible"/>
                                      </p:to>
                                    </p:set>
                                    <p:anim calcmode="lin" valueType="num">
                                      <p:cBhvr>
                                        <p:cTn id="12" dur="500" fill="hold"/>
                                        <p:tgtEl>
                                          <p:spTgt spid="248868"/>
                                        </p:tgtEl>
                                        <p:attrNameLst>
                                          <p:attrName>ppt_w</p:attrName>
                                        </p:attrNameLst>
                                      </p:cBhvr>
                                      <p:tavLst>
                                        <p:tav tm="0">
                                          <p:val>
                                            <p:fltVal val="0"/>
                                          </p:val>
                                        </p:tav>
                                        <p:tav tm="100000">
                                          <p:val>
                                            <p:strVal val="#ppt_w"/>
                                          </p:val>
                                        </p:tav>
                                      </p:tavLst>
                                    </p:anim>
                                    <p:anim calcmode="lin" valueType="num">
                                      <p:cBhvr>
                                        <p:cTn id="13" dur="500" fill="hold"/>
                                        <p:tgtEl>
                                          <p:spTgt spid="24886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48837"/>
                                        </p:tgtEl>
                                        <p:attrNameLst>
                                          <p:attrName>style.visibility</p:attrName>
                                        </p:attrNameLst>
                                      </p:cBhvr>
                                      <p:to>
                                        <p:strVal val="visible"/>
                                      </p:to>
                                    </p:set>
                                    <p:anim calcmode="lin" valueType="num">
                                      <p:cBhvr>
                                        <p:cTn id="17" dur="500" fill="hold"/>
                                        <p:tgtEl>
                                          <p:spTgt spid="248837"/>
                                        </p:tgtEl>
                                        <p:attrNameLst>
                                          <p:attrName>ppt_w</p:attrName>
                                        </p:attrNameLst>
                                      </p:cBhvr>
                                      <p:tavLst>
                                        <p:tav tm="0">
                                          <p:val>
                                            <p:fltVal val="0"/>
                                          </p:val>
                                        </p:tav>
                                        <p:tav tm="100000">
                                          <p:val>
                                            <p:strVal val="#ppt_w"/>
                                          </p:val>
                                        </p:tav>
                                      </p:tavLst>
                                    </p:anim>
                                    <p:anim calcmode="lin" valueType="num">
                                      <p:cBhvr>
                                        <p:cTn id="18" dur="500" fill="hold"/>
                                        <p:tgtEl>
                                          <p:spTgt spid="24883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48869"/>
                                        </p:tgtEl>
                                        <p:attrNameLst>
                                          <p:attrName>style.visibility</p:attrName>
                                        </p:attrNameLst>
                                      </p:cBhvr>
                                      <p:to>
                                        <p:strVal val="visible"/>
                                      </p:to>
                                    </p:set>
                                    <p:anim calcmode="lin" valueType="num">
                                      <p:cBhvr>
                                        <p:cTn id="22" dur="500" fill="hold"/>
                                        <p:tgtEl>
                                          <p:spTgt spid="248869"/>
                                        </p:tgtEl>
                                        <p:attrNameLst>
                                          <p:attrName>ppt_w</p:attrName>
                                        </p:attrNameLst>
                                      </p:cBhvr>
                                      <p:tavLst>
                                        <p:tav tm="0">
                                          <p:val>
                                            <p:fltVal val="0"/>
                                          </p:val>
                                        </p:tav>
                                        <p:tav tm="100000">
                                          <p:val>
                                            <p:strVal val="#ppt_w"/>
                                          </p:val>
                                        </p:tav>
                                      </p:tavLst>
                                    </p:anim>
                                    <p:anim calcmode="lin" valueType="num">
                                      <p:cBhvr>
                                        <p:cTn id="23" dur="500" fill="hold"/>
                                        <p:tgtEl>
                                          <p:spTgt spid="24886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248835"/>
                                        </p:tgtEl>
                                        <p:attrNameLst>
                                          <p:attrName>style.visibility</p:attrName>
                                        </p:attrNameLst>
                                      </p:cBhvr>
                                      <p:to>
                                        <p:strVal val="visible"/>
                                      </p:to>
                                    </p:set>
                                    <p:anim calcmode="lin" valueType="num">
                                      <p:cBhvr>
                                        <p:cTn id="27" dur="500" fill="hold"/>
                                        <p:tgtEl>
                                          <p:spTgt spid="248835"/>
                                        </p:tgtEl>
                                        <p:attrNameLst>
                                          <p:attrName>ppt_w</p:attrName>
                                        </p:attrNameLst>
                                      </p:cBhvr>
                                      <p:tavLst>
                                        <p:tav tm="0">
                                          <p:val>
                                            <p:fltVal val="0"/>
                                          </p:val>
                                        </p:tav>
                                        <p:tav tm="100000">
                                          <p:val>
                                            <p:strVal val="#ppt_w"/>
                                          </p:val>
                                        </p:tav>
                                      </p:tavLst>
                                    </p:anim>
                                    <p:anim calcmode="lin" valueType="num">
                                      <p:cBhvr>
                                        <p:cTn id="28" dur="500" fill="hold"/>
                                        <p:tgtEl>
                                          <p:spTgt spid="24883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248865"/>
                                        </p:tgtEl>
                                        <p:attrNameLst>
                                          <p:attrName>style.visibility</p:attrName>
                                        </p:attrNameLst>
                                      </p:cBhvr>
                                      <p:to>
                                        <p:strVal val="visible"/>
                                      </p:to>
                                    </p:set>
                                    <p:anim calcmode="lin" valueType="num">
                                      <p:cBhvr>
                                        <p:cTn id="32" dur="500" fill="hold"/>
                                        <p:tgtEl>
                                          <p:spTgt spid="248865"/>
                                        </p:tgtEl>
                                        <p:attrNameLst>
                                          <p:attrName>ppt_w</p:attrName>
                                        </p:attrNameLst>
                                      </p:cBhvr>
                                      <p:tavLst>
                                        <p:tav tm="0">
                                          <p:val>
                                            <p:fltVal val="0"/>
                                          </p:val>
                                        </p:tav>
                                        <p:tav tm="100000">
                                          <p:val>
                                            <p:strVal val="#ppt_w"/>
                                          </p:val>
                                        </p:tav>
                                      </p:tavLst>
                                    </p:anim>
                                    <p:anim calcmode="lin" valueType="num">
                                      <p:cBhvr>
                                        <p:cTn id="33" dur="500" fill="hold"/>
                                        <p:tgtEl>
                                          <p:spTgt spid="248865"/>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248866"/>
                                        </p:tgtEl>
                                        <p:attrNameLst>
                                          <p:attrName>style.visibility</p:attrName>
                                        </p:attrNameLst>
                                      </p:cBhvr>
                                      <p:to>
                                        <p:strVal val="visible"/>
                                      </p:to>
                                    </p:set>
                                    <p:anim calcmode="lin" valueType="num">
                                      <p:cBhvr>
                                        <p:cTn id="37" dur="500" fill="hold"/>
                                        <p:tgtEl>
                                          <p:spTgt spid="248866"/>
                                        </p:tgtEl>
                                        <p:attrNameLst>
                                          <p:attrName>ppt_w</p:attrName>
                                        </p:attrNameLst>
                                      </p:cBhvr>
                                      <p:tavLst>
                                        <p:tav tm="0">
                                          <p:val>
                                            <p:fltVal val="0"/>
                                          </p:val>
                                        </p:tav>
                                        <p:tav tm="100000">
                                          <p:val>
                                            <p:strVal val="#ppt_w"/>
                                          </p:val>
                                        </p:tav>
                                      </p:tavLst>
                                    </p:anim>
                                    <p:anim calcmode="lin" valueType="num">
                                      <p:cBhvr>
                                        <p:cTn id="38" dur="500" fill="hold"/>
                                        <p:tgtEl>
                                          <p:spTgt spid="248866"/>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7" presetClass="entr" presetSubtype="0" fill="hold" grpId="0" nodeType="afterEffect">
                                  <p:stCondLst>
                                    <p:cond delay="0"/>
                                  </p:stCondLst>
                                  <p:iterate type="lt">
                                    <p:tmPct val="50000"/>
                                  </p:iterate>
                                  <p:childTnLst>
                                    <p:set>
                                      <p:cBhvr>
                                        <p:cTn id="41" dur="1" fill="hold">
                                          <p:stCondLst>
                                            <p:cond delay="0"/>
                                          </p:stCondLst>
                                        </p:cTn>
                                        <p:tgtEl>
                                          <p:spTgt spid="248870"/>
                                        </p:tgtEl>
                                        <p:attrNameLst>
                                          <p:attrName>style.visibility</p:attrName>
                                        </p:attrNameLst>
                                      </p:cBhvr>
                                      <p:to>
                                        <p:strVal val="visible"/>
                                      </p:to>
                                    </p:set>
                                    <p:anim calcmode="discrete" valueType="clr">
                                      <p:cBhvr override="childStyle">
                                        <p:cTn id="42" dur="400"/>
                                        <p:tgtEl>
                                          <p:spTgt spid="248870"/>
                                        </p:tgtEl>
                                        <p:attrNameLst>
                                          <p:attrName>style.color</p:attrName>
                                        </p:attrNameLst>
                                      </p:cBhvr>
                                      <p:tavLst>
                                        <p:tav tm="0">
                                          <p:val>
                                            <p:clrVal>
                                              <a:schemeClr val="accent2"/>
                                            </p:clrVal>
                                          </p:val>
                                        </p:tav>
                                        <p:tav tm="50000">
                                          <p:val>
                                            <p:clrVal>
                                              <a:schemeClr val="hlink"/>
                                            </p:clrVal>
                                          </p:val>
                                        </p:tav>
                                      </p:tavLst>
                                    </p:anim>
                                    <p:anim calcmode="discrete" valueType="clr">
                                      <p:cBhvr>
                                        <p:cTn id="43" dur="400"/>
                                        <p:tgtEl>
                                          <p:spTgt spid="248870"/>
                                        </p:tgtEl>
                                        <p:attrNameLst>
                                          <p:attrName>fillcolor</p:attrName>
                                        </p:attrNameLst>
                                      </p:cBhvr>
                                      <p:tavLst>
                                        <p:tav tm="0">
                                          <p:val>
                                            <p:clrVal>
                                              <a:schemeClr val="accent2"/>
                                            </p:clrVal>
                                          </p:val>
                                        </p:tav>
                                        <p:tav tm="50000">
                                          <p:val>
                                            <p:clrVal>
                                              <a:schemeClr val="hlink"/>
                                            </p:clrVal>
                                          </p:val>
                                        </p:tav>
                                      </p:tavLst>
                                    </p:anim>
                                    <p:set>
                                      <p:cBhvr>
                                        <p:cTn id="44" dur="400"/>
                                        <p:tgtEl>
                                          <p:spTgt spid="2488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66" grpId="0" animBg="1"/>
      <p:bldP spid="248868" grpId="0" animBg="1"/>
      <p:bldP spid="248869" grpId="0" animBg="1"/>
      <p:bldP spid="24887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5715000" y="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pic>
        <p:nvPicPr>
          <p:cNvPr id="222219" name="Picture 11" descr="0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2220" name="Picture 12" descr="img52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25" name="Picture 17" descr="GDM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35280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28" name="Picture 20" descr="Lễ động thổ dự án ''siêu bệnh viện'' tại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29" name="Text Box 21"/>
          <p:cNvSpPr txBox="1">
            <a:spLocks noChangeArrowheads="1"/>
          </p:cNvSpPr>
          <p:nvPr/>
        </p:nvSpPr>
        <p:spPr bwMode="auto">
          <a:xfrm>
            <a:off x="3124200" y="3200400"/>
            <a:ext cx="6400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XÂY DỰNG CƠ SỞ HẠ TẦNG HOÀN THIỆN</a:t>
            </a:r>
          </a:p>
        </p:txBody>
      </p:sp>
      <p:sp>
        <p:nvSpPr>
          <p:cNvPr id="222230" name="Text Box 22"/>
          <p:cNvSpPr txBox="1">
            <a:spLocks noChangeArrowheads="1"/>
          </p:cNvSpPr>
          <p:nvPr/>
        </p:nvSpPr>
        <p:spPr bwMode="auto">
          <a:xfrm>
            <a:off x="4572000" y="1143000"/>
            <a:ext cx="990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ĐIỆN</a:t>
            </a:r>
          </a:p>
        </p:txBody>
      </p:sp>
      <p:sp>
        <p:nvSpPr>
          <p:cNvPr id="222231" name="Text Box 23"/>
          <p:cNvSpPr txBox="1">
            <a:spLocks noChangeArrowheads="1"/>
          </p:cNvSpPr>
          <p:nvPr/>
        </p:nvSpPr>
        <p:spPr bwMode="auto">
          <a:xfrm>
            <a:off x="6858000" y="1295400"/>
            <a:ext cx="1371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ĐƯỜNG</a:t>
            </a:r>
          </a:p>
        </p:txBody>
      </p:sp>
      <p:sp>
        <p:nvSpPr>
          <p:cNvPr id="222232" name="Text Box 24"/>
          <p:cNvSpPr txBox="1">
            <a:spLocks noChangeArrowheads="1"/>
          </p:cNvSpPr>
          <p:nvPr/>
        </p:nvSpPr>
        <p:spPr bwMode="auto">
          <a:xfrm>
            <a:off x="4267200" y="4648200"/>
            <a:ext cx="1219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TRẠM</a:t>
            </a:r>
          </a:p>
        </p:txBody>
      </p:sp>
      <p:sp>
        <p:nvSpPr>
          <p:cNvPr id="222233" name="Text Box 25"/>
          <p:cNvSpPr txBox="1">
            <a:spLocks noChangeArrowheads="1"/>
          </p:cNvSpPr>
          <p:nvPr/>
        </p:nvSpPr>
        <p:spPr bwMode="auto">
          <a:xfrm>
            <a:off x="8001000" y="4800600"/>
            <a:ext cx="1600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2219"/>
                                        </p:tgtEl>
                                        <p:attrNameLst>
                                          <p:attrName>style.visibility</p:attrName>
                                        </p:attrNameLst>
                                      </p:cBhvr>
                                      <p:to>
                                        <p:strVal val="visible"/>
                                      </p:to>
                                    </p:set>
                                    <p:anim calcmode="lin" valueType="num">
                                      <p:cBhvr>
                                        <p:cTn id="7" dur="500" fill="hold"/>
                                        <p:tgtEl>
                                          <p:spTgt spid="222219"/>
                                        </p:tgtEl>
                                        <p:attrNameLst>
                                          <p:attrName>ppt_w</p:attrName>
                                        </p:attrNameLst>
                                      </p:cBhvr>
                                      <p:tavLst>
                                        <p:tav tm="0">
                                          <p:val>
                                            <p:fltVal val="0"/>
                                          </p:val>
                                        </p:tav>
                                        <p:tav tm="100000">
                                          <p:val>
                                            <p:strVal val="#ppt_w"/>
                                          </p:val>
                                        </p:tav>
                                      </p:tavLst>
                                    </p:anim>
                                    <p:anim calcmode="lin" valueType="num">
                                      <p:cBhvr>
                                        <p:cTn id="8" dur="500" fill="hold"/>
                                        <p:tgtEl>
                                          <p:spTgt spid="22221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22230"/>
                                        </p:tgtEl>
                                        <p:attrNameLst>
                                          <p:attrName>style.visibility</p:attrName>
                                        </p:attrNameLst>
                                      </p:cBhvr>
                                      <p:to>
                                        <p:strVal val="visible"/>
                                      </p:to>
                                    </p:set>
                                    <p:anim calcmode="lin" valueType="num">
                                      <p:cBhvr>
                                        <p:cTn id="12" dur="500" fill="hold"/>
                                        <p:tgtEl>
                                          <p:spTgt spid="222230"/>
                                        </p:tgtEl>
                                        <p:attrNameLst>
                                          <p:attrName>ppt_w</p:attrName>
                                        </p:attrNameLst>
                                      </p:cBhvr>
                                      <p:tavLst>
                                        <p:tav tm="0">
                                          <p:val>
                                            <p:fltVal val="0"/>
                                          </p:val>
                                        </p:tav>
                                        <p:tav tm="100000">
                                          <p:val>
                                            <p:strVal val="#ppt_w"/>
                                          </p:val>
                                        </p:tav>
                                      </p:tavLst>
                                    </p:anim>
                                    <p:anim calcmode="lin" valueType="num">
                                      <p:cBhvr>
                                        <p:cTn id="13" dur="500" fill="hold"/>
                                        <p:tgtEl>
                                          <p:spTgt spid="22223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22220"/>
                                        </p:tgtEl>
                                        <p:attrNameLst>
                                          <p:attrName>style.visibility</p:attrName>
                                        </p:attrNameLst>
                                      </p:cBhvr>
                                      <p:to>
                                        <p:strVal val="visible"/>
                                      </p:to>
                                    </p:set>
                                    <p:anim calcmode="lin" valueType="num">
                                      <p:cBhvr>
                                        <p:cTn id="17" dur="500" fill="hold"/>
                                        <p:tgtEl>
                                          <p:spTgt spid="222220"/>
                                        </p:tgtEl>
                                        <p:attrNameLst>
                                          <p:attrName>ppt_w</p:attrName>
                                        </p:attrNameLst>
                                      </p:cBhvr>
                                      <p:tavLst>
                                        <p:tav tm="0">
                                          <p:val>
                                            <p:fltVal val="0"/>
                                          </p:val>
                                        </p:tav>
                                        <p:tav tm="100000">
                                          <p:val>
                                            <p:strVal val="#ppt_w"/>
                                          </p:val>
                                        </p:tav>
                                      </p:tavLst>
                                    </p:anim>
                                    <p:anim calcmode="lin" valueType="num">
                                      <p:cBhvr>
                                        <p:cTn id="18" dur="500" fill="hold"/>
                                        <p:tgtEl>
                                          <p:spTgt spid="22222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22231"/>
                                        </p:tgtEl>
                                        <p:attrNameLst>
                                          <p:attrName>style.visibility</p:attrName>
                                        </p:attrNameLst>
                                      </p:cBhvr>
                                      <p:to>
                                        <p:strVal val="visible"/>
                                      </p:to>
                                    </p:set>
                                    <p:anim calcmode="lin" valueType="num">
                                      <p:cBhvr>
                                        <p:cTn id="22" dur="500" fill="hold"/>
                                        <p:tgtEl>
                                          <p:spTgt spid="222231"/>
                                        </p:tgtEl>
                                        <p:attrNameLst>
                                          <p:attrName>ppt_w</p:attrName>
                                        </p:attrNameLst>
                                      </p:cBhvr>
                                      <p:tavLst>
                                        <p:tav tm="0">
                                          <p:val>
                                            <p:fltVal val="0"/>
                                          </p:val>
                                        </p:tav>
                                        <p:tav tm="100000">
                                          <p:val>
                                            <p:strVal val="#ppt_w"/>
                                          </p:val>
                                        </p:tav>
                                      </p:tavLst>
                                    </p:anim>
                                    <p:anim calcmode="lin" valueType="num">
                                      <p:cBhvr>
                                        <p:cTn id="23" dur="500" fill="hold"/>
                                        <p:tgtEl>
                                          <p:spTgt spid="22223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222225"/>
                                        </p:tgtEl>
                                        <p:attrNameLst>
                                          <p:attrName>style.visibility</p:attrName>
                                        </p:attrNameLst>
                                      </p:cBhvr>
                                      <p:to>
                                        <p:strVal val="visible"/>
                                      </p:to>
                                    </p:set>
                                    <p:anim calcmode="lin" valueType="num">
                                      <p:cBhvr>
                                        <p:cTn id="27" dur="500" fill="hold"/>
                                        <p:tgtEl>
                                          <p:spTgt spid="222225"/>
                                        </p:tgtEl>
                                        <p:attrNameLst>
                                          <p:attrName>ppt_w</p:attrName>
                                        </p:attrNameLst>
                                      </p:cBhvr>
                                      <p:tavLst>
                                        <p:tav tm="0">
                                          <p:val>
                                            <p:fltVal val="0"/>
                                          </p:val>
                                        </p:tav>
                                        <p:tav tm="100000">
                                          <p:val>
                                            <p:strVal val="#ppt_w"/>
                                          </p:val>
                                        </p:tav>
                                      </p:tavLst>
                                    </p:anim>
                                    <p:anim calcmode="lin" valueType="num">
                                      <p:cBhvr>
                                        <p:cTn id="28" dur="500" fill="hold"/>
                                        <p:tgtEl>
                                          <p:spTgt spid="22222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222233"/>
                                        </p:tgtEl>
                                        <p:attrNameLst>
                                          <p:attrName>style.visibility</p:attrName>
                                        </p:attrNameLst>
                                      </p:cBhvr>
                                      <p:to>
                                        <p:strVal val="visible"/>
                                      </p:to>
                                    </p:set>
                                    <p:anim calcmode="lin" valueType="num">
                                      <p:cBhvr>
                                        <p:cTn id="32" dur="500" fill="hold"/>
                                        <p:tgtEl>
                                          <p:spTgt spid="222233"/>
                                        </p:tgtEl>
                                        <p:attrNameLst>
                                          <p:attrName>ppt_w</p:attrName>
                                        </p:attrNameLst>
                                      </p:cBhvr>
                                      <p:tavLst>
                                        <p:tav tm="0">
                                          <p:val>
                                            <p:fltVal val="0"/>
                                          </p:val>
                                        </p:tav>
                                        <p:tav tm="100000">
                                          <p:val>
                                            <p:strVal val="#ppt_w"/>
                                          </p:val>
                                        </p:tav>
                                      </p:tavLst>
                                    </p:anim>
                                    <p:anim calcmode="lin" valueType="num">
                                      <p:cBhvr>
                                        <p:cTn id="33" dur="500" fill="hold"/>
                                        <p:tgtEl>
                                          <p:spTgt spid="22223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222228"/>
                                        </p:tgtEl>
                                        <p:attrNameLst>
                                          <p:attrName>style.visibility</p:attrName>
                                        </p:attrNameLst>
                                      </p:cBhvr>
                                      <p:to>
                                        <p:strVal val="visible"/>
                                      </p:to>
                                    </p:set>
                                    <p:anim calcmode="lin" valueType="num">
                                      <p:cBhvr>
                                        <p:cTn id="37" dur="500" fill="hold"/>
                                        <p:tgtEl>
                                          <p:spTgt spid="222228"/>
                                        </p:tgtEl>
                                        <p:attrNameLst>
                                          <p:attrName>ppt_w</p:attrName>
                                        </p:attrNameLst>
                                      </p:cBhvr>
                                      <p:tavLst>
                                        <p:tav tm="0">
                                          <p:val>
                                            <p:fltVal val="0"/>
                                          </p:val>
                                        </p:tav>
                                        <p:tav tm="100000">
                                          <p:val>
                                            <p:strVal val="#ppt_w"/>
                                          </p:val>
                                        </p:tav>
                                      </p:tavLst>
                                    </p:anim>
                                    <p:anim calcmode="lin" valueType="num">
                                      <p:cBhvr>
                                        <p:cTn id="38" dur="500" fill="hold"/>
                                        <p:tgtEl>
                                          <p:spTgt spid="222228"/>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222232"/>
                                        </p:tgtEl>
                                        <p:attrNameLst>
                                          <p:attrName>style.visibility</p:attrName>
                                        </p:attrNameLst>
                                      </p:cBhvr>
                                      <p:to>
                                        <p:strVal val="visible"/>
                                      </p:to>
                                    </p:set>
                                    <p:anim calcmode="lin" valueType="num">
                                      <p:cBhvr>
                                        <p:cTn id="42" dur="500" fill="hold"/>
                                        <p:tgtEl>
                                          <p:spTgt spid="222232"/>
                                        </p:tgtEl>
                                        <p:attrNameLst>
                                          <p:attrName>ppt_w</p:attrName>
                                        </p:attrNameLst>
                                      </p:cBhvr>
                                      <p:tavLst>
                                        <p:tav tm="0">
                                          <p:val>
                                            <p:fltVal val="0"/>
                                          </p:val>
                                        </p:tav>
                                        <p:tav tm="100000">
                                          <p:val>
                                            <p:strVal val="#ppt_w"/>
                                          </p:val>
                                        </p:tav>
                                      </p:tavLst>
                                    </p:anim>
                                    <p:anim calcmode="lin" valueType="num">
                                      <p:cBhvr>
                                        <p:cTn id="43" dur="500" fill="hold"/>
                                        <p:tgtEl>
                                          <p:spTgt spid="222232"/>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9" presetClass="entr" presetSubtype="0" fill="hold" grpId="0" nodeType="afterEffect">
                                  <p:stCondLst>
                                    <p:cond delay="0"/>
                                  </p:stCondLst>
                                  <p:childTnLst>
                                    <p:set>
                                      <p:cBhvr>
                                        <p:cTn id="46" dur="1" fill="hold">
                                          <p:stCondLst>
                                            <p:cond delay="0"/>
                                          </p:stCondLst>
                                        </p:cTn>
                                        <p:tgtEl>
                                          <p:spTgt spid="222229"/>
                                        </p:tgtEl>
                                        <p:attrNameLst>
                                          <p:attrName>style.visibility</p:attrName>
                                        </p:attrNameLst>
                                      </p:cBhvr>
                                      <p:to>
                                        <p:strVal val="visible"/>
                                      </p:to>
                                    </p:set>
                                    <p:anim calcmode="lin" valueType="num">
                                      <p:cBhvr>
                                        <p:cTn id="47" dur="1000" fill="hold"/>
                                        <p:tgtEl>
                                          <p:spTgt spid="222229"/>
                                        </p:tgtEl>
                                        <p:attrNameLst>
                                          <p:attrName>ppt_x</p:attrName>
                                        </p:attrNameLst>
                                      </p:cBhvr>
                                      <p:tavLst>
                                        <p:tav tm="0">
                                          <p:val>
                                            <p:strVal val="#ppt_x-.2"/>
                                          </p:val>
                                        </p:tav>
                                        <p:tav tm="100000">
                                          <p:val>
                                            <p:strVal val="#ppt_x"/>
                                          </p:val>
                                        </p:tav>
                                      </p:tavLst>
                                    </p:anim>
                                    <p:anim calcmode="lin" valueType="num">
                                      <p:cBhvr>
                                        <p:cTn id="48" dur="1000" fill="hold"/>
                                        <p:tgtEl>
                                          <p:spTgt spid="222229"/>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2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29" grpId="0" animBg="1"/>
      <p:bldP spid="222230" grpId="0" animBg="1"/>
      <p:bldP spid="222231" grpId="0" animBg="1"/>
      <p:bldP spid="222232" grpId="0" animBg="1"/>
      <p:bldP spid="2222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5529" y="185271"/>
            <a:ext cx="11781183" cy="6463308"/>
          </a:xfrm>
          <a:prstGeom prst="rect">
            <a:avLst/>
          </a:prstGeom>
          <a:noFill/>
        </p:spPr>
        <p:txBody>
          <a:bodyPr wrap="square">
            <a:spAutoFit/>
          </a:bodyPr>
          <a:lstStyle/>
          <a:p>
            <a:pPr algn="just">
              <a:spcBef>
                <a:spcPts val="600"/>
              </a:spcBef>
              <a:spcAft>
                <a:spcPts val="600"/>
              </a:spcAft>
            </a:pPr>
            <a:r>
              <a:rPr lang="en-US" sz="4000" b="1">
                <a:solidFill>
                  <a:srgbClr val="0070C0"/>
                </a:solidFill>
                <a:effectLst/>
                <a:latin typeface="Times New Roman" panose="02020603050405020304" pitchFamily="18" charset="0"/>
                <a:ea typeface="Calibri" panose="020F0502020204030204" pitchFamily="34" charset="0"/>
              </a:rPr>
              <a:t>III. Đặc điểm dân cư, xã hội</a:t>
            </a:r>
            <a:endParaRPr lang="en-US" sz="4000">
              <a:solidFill>
                <a:srgbClr val="0070C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800" b="1">
                <a:solidFill>
                  <a:srgbClr val="FF0000"/>
                </a:solidFill>
                <a:latin typeface="Times New Roman" panose="02020603050405020304" pitchFamily="18" charset="0"/>
                <a:ea typeface="Calibri" panose="020F0502020204030204" pitchFamily="34" charset="0"/>
              </a:rPr>
              <a:t>1. </a:t>
            </a:r>
            <a:r>
              <a:rPr lang="en-US" sz="2800" b="1">
                <a:solidFill>
                  <a:srgbClr val="FF0000"/>
                </a:solidFill>
                <a:effectLst/>
                <a:latin typeface="Times New Roman" panose="02020603050405020304" pitchFamily="18" charset="0"/>
                <a:ea typeface="Calibri" panose="020F0502020204030204" pitchFamily="34" charset="0"/>
              </a:rPr>
              <a:t>Đặc điểm</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Đây là địa bàn cư trú của nhiều dân tộc ít người Thái, Mường, Tày, Nùng, Dao, Mông …</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Người Việt ( Kinh )cư trú ở hầu hết các địa phương.</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Trình độ dân cư, xã hội có sự chênh lệch giữa Đông Bắc và Tây Bắc.</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Đời sống đồng bào các dân tộc bước đầu được cải thiện nhờ công cuộc Đổi mới</a:t>
            </a:r>
          </a:p>
          <a:p>
            <a:pPr algn="just">
              <a:spcBef>
                <a:spcPts val="600"/>
              </a:spcBef>
              <a:spcAft>
                <a:spcPts val="600"/>
              </a:spcAft>
            </a:pPr>
            <a:r>
              <a:rPr lang="en-US" sz="2800" b="1">
                <a:solidFill>
                  <a:srgbClr val="FF0000"/>
                </a:solidFill>
                <a:latin typeface="Times New Roman" panose="02020603050405020304" pitchFamily="18" charset="0"/>
                <a:ea typeface="Calibri" panose="020F0502020204030204" pitchFamily="34" charset="0"/>
              </a:rPr>
              <a:t>2.</a:t>
            </a:r>
            <a:r>
              <a:rPr lang="en-US" sz="2800" b="1">
                <a:solidFill>
                  <a:srgbClr val="FF0000"/>
                </a:solidFill>
                <a:effectLst/>
                <a:latin typeface="Times New Roman" panose="02020603050405020304" pitchFamily="18" charset="0"/>
                <a:ea typeface="Calibri" panose="020F0502020204030204" pitchFamily="34" charset="0"/>
              </a:rPr>
              <a:t>Thuận lợi</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Đồng bào dân tộc có kinh nghiệm sản xuất ( canh tác trên đất dốc, trồng cây công nghiệp, dược liệu, rau quả cận nhiệt và ôn đới … ) </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Đa dạng về văn hóa …</a:t>
            </a:r>
          </a:p>
          <a:p>
            <a:pPr algn="just">
              <a:spcBef>
                <a:spcPts val="600"/>
              </a:spcBef>
              <a:spcAft>
                <a:spcPts val="600"/>
              </a:spcAft>
            </a:pPr>
            <a:r>
              <a:rPr lang="en-US" sz="2800" b="1">
                <a:solidFill>
                  <a:srgbClr val="FF0000"/>
                </a:solidFill>
                <a:latin typeface="Times New Roman" panose="02020603050405020304" pitchFamily="18" charset="0"/>
                <a:ea typeface="Calibri" panose="020F0502020204030204" pitchFamily="34" charset="0"/>
              </a:rPr>
              <a:t>3.</a:t>
            </a:r>
            <a:r>
              <a:rPr lang="en-US" sz="2800" b="1">
                <a:solidFill>
                  <a:srgbClr val="FF0000"/>
                </a:solidFill>
                <a:effectLst/>
                <a:latin typeface="Times New Roman" panose="02020603050405020304" pitchFamily="18" charset="0"/>
                <a:ea typeface="Calibri" panose="020F0502020204030204" pitchFamily="34" charset="0"/>
              </a:rPr>
              <a:t> Khó khăn</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Trình độ văn hóa, kĩ thuật của người lao động còn hạn chế.</a:t>
            </a:r>
          </a:p>
          <a:p>
            <a:pPr algn="just">
              <a:spcBef>
                <a:spcPts val="600"/>
              </a:spcBef>
              <a:spcAft>
                <a:spcPts val="600"/>
              </a:spcAft>
            </a:pPr>
            <a:r>
              <a:rPr lang="en-US" sz="2000" b="1">
                <a:effectLst/>
                <a:latin typeface="Times New Roman" panose="02020603050405020304" pitchFamily="18" charset="0"/>
                <a:ea typeface="Calibri" panose="020F0502020204030204" pitchFamily="34" charset="0"/>
              </a:rPr>
              <a:t>- Đời sống người dân còn nhiều khó khăn.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054" y="841790"/>
            <a:ext cx="11837097" cy="2517805"/>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Trung du và miền núi Bắc Bộ không tiếp giáp với</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A. Biển Đông.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 Đông Bắc Campuchia.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Đồng bằng sông Hồng.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D. Bắc Trung Bộ.</a:t>
            </a:r>
          </a:p>
        </p:txBody>
      </p:sp>
      <p:sp>
        <p:nvSpPr>
          <p:cNvPr id="5" name="TextBox 4"/>
          <p:cNvSpPr txBox="1"/>
          <p:nvPr/>
        </p:nvSpPr>
        <p:spPr>
          <a:xfrm rot="10800000" flipV="1">
            <a:off x="136474" y="3663239"/>
            <a:ext cx="11837095" cy="2978829"/>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Tỉnh nào ở Trung du và miền núi Bắc Bộ giáp với cả Trung Quốc và Lào</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A. Lai Châu.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 Điện Biên.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Sơn La.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D. Lào Cai.</a:t>
            </a:r>
          </a:p>
        </p:txBody>
      </p:sp>
      <p:sp>
        <p:nvSpPr>
          <p:cNvPr id="2" name="Rectangle 1"/>
          <p:cNvSpPr/>
          <p:nvPr/>
        </p:nvSpPr>
        <p:spPr>
          <a:xfrm>
            <a:off x="3233530" y="74079"/>
            <a:ext cx="5208105" cy="7677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Chọn câu đúng nhất</a:t>
            </a:r>
          </a:p>
        </p:txBody>
      </p:sp>
      <p:sp>
        <p:nvSpPr>
          <p:cNvPr id="4" name="Oval 3"/>
          <p:cNvSpPr/>
          <p:nvPr/>
        </p:nvSpPr>
        <p:spPr>
          <a:xfrm>
            <a:off x="225287" y="1881809"/>
            <a:ext cx="450573" cy="4903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6016" y="5208105"/>
            <a:ext cx="463827" cy="4108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P spid="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543" y="313899"/>
            <a:ext cx="11532361" cy="2517805"/>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Tiểu vùng tây Bắc của nước ta không có thế mạnh về</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A. phát triển thủy điện.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 trồng rừng và cây công nghiệp lâu năm.</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nuôi trồng, đánh bắt thủy sản.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D. chăn nuôi gia súc lớn.</a:t>
            </a:r>
          </a:p>
        </p:txBody>
      </p:sp>
      <p:sp>
        <p:nvSpPr>
          <p:cNvPr id="5" name="TextBox 4"/>
          <p:cNvSpPr txBox="1"/>
          <p:nvPr/>
        </p:nvSpPr>
        <p:spPr>
          <a:xfrm rot="10800000" flipV="1">
            <a:off x="327543" y="2734294"/>
            <a:ext cx="11321117" cy="1983300"/>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Loại khoáng sản có trữ lượng lớn nhất vùng Trung du và miền núi Bắc Bộ là</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A. Than.							B. Sắt.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Đồng.							D. Apatit.</a:t>
            </a:r>
          </a:p>
        </p:txBody>
      </p:sp>
      <p:sp>
        <p:nvSpPr>
          <p:cNvPr id="7" name="TextBox 6"/>
          <p:cNvSpPr txBox="1"/>
          <p:nvPr/>
        </p:nvSpPr>
        <p:spPr>
          <a:xfrm>
            <a:off x="327543" y="4863547"/>
            <a:ext cx="11321116" cy="1522276"/>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Trong số các tỉnh dưới đây, tỉnh nào nằm ở Đông Bắc ?</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Lào Cai.							B. Lai Châu.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Sơn La.							D. Điện Biên.</a:t>
            </a:r>
          </a:p>
        </p:txBody>
      </p:sp>
      <p:sp>
        <p:nvSpPr>
          <p:cNvPr id="2" name="Oval 1"/>
          <p:cNvSpPr/>
          <p:nvPr/>
        </p:nvSpPr>
        <p:spPr>
          <a:xfrm>
            <a:off x="265043" y="1868557"/>
            <a:ext cx="499821" cy="4373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5043" y="3790122"/>
            <a:ext cx="556593" cy="4373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1281" y="5457351"/>
            <a:ext cx="499822" cy="4373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2"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bbon: Curved and Tilted Down 1"/>
          <p:cNvSpPr/>
          <p:nvPr/>
        </p:nvSpPr>
        <p:spPr>
          <a:xfrm>
            <a:off x="251792" y="225287"/>
            <a:ext cx="11502886" cy="6493565"/>
          </a:xfrm>
          <a:prstGeom prst="ellipseRibbon">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Chuẩn bị nội dung bài 18</a:t>
            </a:r>
          </a:p>
          <a:p>
            <a:pPr algn="ctr"/>
            <a:r>
              <a:rPr lang="en-US" sz="2800" b="1">
                <a:solidFill>
                  <a:srgbClr val="FF0000"/>
                </a:solidFill>
                <a:latin typeface="Times New Roman" panose="02020603050405020304" pitchFamily="18" charset="0"/>
                <a:cs typeface="Times New Roman" panose="02020603050405020304" pitchFamily="18" charset="0"/>
              </a:rPr>
              <a:t>VÙNG TRUNG DU VÀ MIỀN NÚI BẮC BỘ ( tiếp theo )</a:t>
            </a:r>
          </a:p>
          <a:p>
            <a:pPr algn="ctr"/>
            <a:r>
              <a:rPr lang="en-US" sz="2400" b="1">
                <a:solidFill>
                  <a:srgbClr val="0070C0"/>
                </a:solidFill>
                <a:latin typeface="Times New Roman" panose="02020603050405020304" pitchFamily="18" charset="0"/>
                <a:cs typeface="Times New Roman" panose="02020603050405020304" pitchFamily="18" charset="0"/>
              </a:rPr>
              <a:t>IV. TÌNH HÌNH PHÁT TRIỂN KINH TẾ</a:t>
            </a:r>
          </a:p>
          <a:p>
            <a:pPr marL="342900" indent="-342900">
              <a:buAutoNum type="arabicPeriod"/>
            </a:pPr>
            <a:r>
              <a:rPr lang="en-US" sz="2800" b="1">
                <a:latin typeface="Times New Roman" panose="02020603050405020304" pitchFamily="18" charset="0"/>
                <a:cs typeface="Times New Roman" panose="02020603050405020304" pitchFamily="18" charset="0"/>
              </a:rPr>
              <a:t>Công nghiệp</a:t>
            </a:r>
          </a:p>
          <a:p>
            <a:r>
              <a:rPr lang="en-US" sz="2800" b="1">
                <a:latin typeface="Times New Roman" panose="02020603050405020304" pitchFamily="18" charset="0"/>
                <a:cs typeface="Times New Roman" panose="02020603050405020304" pitchFamily="18" charset="0"/>
              </a:rPr>
              <a:t>2. Nông nghiệp</a:t>
            </a:r>
          </a:p>
          <a:p>
            <a:r>
              <a:rPr lang="en-US" sz="2800" b="1">
                <a:latin typeface="Times New Roman" panose="02020603050405020304" pitchFamily="18" charset="0"/>
                <a:cs typeface="Times New Roman" panose="02020603050405020304" pitchFamily="18" charset="0"/>
              </a:rPr>
              <a:t>3. Dịch vụ</a:t>
            </a:r>
          </a:p>
          <a:p>
            <a:r>
              <a:rPr lang="en-US" sz="2400" b="1">
                <a:solidFill>
                  <a:srgbClr val="0070C0"/>
                </a:solidFill>
                <a:latin typeface="Times New Roman" panose="02020603050405020304" pitchFamily="18" charset="0"/>
                <a:cs typeface="Times New Roman" panose="02020603050405020304" pitchFamily="18" charset="0"/>
              </a:rPr>
              <a:t>V. CÁC TRUNG TÂM KINH TẾ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0"/>
          <p:cNvGrpSpPr>
            <a:grpSpLocks noGrp="1"/>
          </p:cNvGrpSpPr>
          <p:nvPr/>
        </p:nvGrpSpPr>
        <p:grpSpPr bwMode="auto">
          <a:xfrm>
            <a:off x="1390650" y="0"/>
            <a:ext cx="9658350" cy="6400799"/>
            <a:chOff x="336" y="489"/>
            <a:chExt cx="5283" cy="3840"/>
          </a:xfrm>
        </p:grpSpPr>
        <p:pic>
          <p:nvPicPr>
            <p:cNvPr id="8199" name="Picture 7" descr="bandovietnam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1360"/>
              <a:ext cx="3204"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bandovietnam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489"/>
              <a:ext cx="3603"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Freeform 9"/>
            <p:cNvSpPr/>
            <p:nvPr/>
          </p:nvSpPr>
          <p:spPr bwMode="auto">
            <a:xfrm>
              <a:off x="3024" y="2514"/>
              <a:ext cx="1501" cy="1740"/>
            </a:xfrm>
            <a:custGeom>
              <a:avLst/>
              <a:gdLst>
                <a:gd name="T0" fmla="*/ 1431 w 1501"/>
                <a:gd name="T1" fmla="*/ 780 h 1740"/>
                <a:gd name="T2" fmla="*/ 1491 w 1501"/>
                <a:gd name="T3" fmla="*/ 984 h 1740"/>
                <a:gd name="T4" fmla="*/ 1371 w 1501"/>
                <a:gd name="T5" fmla="*/ 618 h 1740"/>
                <a:gd name="T6" fmla="*/ 1365 w 1501"/>
                <a:gd name="T7" fmla="*/ 558 h 1740"/>
                <a:gd name="T8" fmla="*/ 1347 w 1501"/>
                <a:gd name="T9" fmla="*/ 552 h 1740"/>
                <a:gd name="T10" fmla="*/ 1257 w 1501"/>
                <a:gd name="T11" fmla="*/ 534 h 1740"/>
                <a:gd name="T12" fmla="*/ 1221 w 1501"/>
                <a:gd name="T13" fmla="*/ 522 h 1740"/>
                <a:gd name="T14" fmla="*/ 1209 w 1501"/>
                <a:gd name="T15" fmla="*/ 492 h 1740"/>
                <a:gd name="T16" fmla="*/ 1077 w 1501"/>
                <a:gd name="T17" fmla="*/ 468 h 1740"/>
                <a:gd name="T18" fmla="*/ 1095 w 1501"/>
                <a:gd name="T19" fmla="*/ 414 h 1740"/>
                <a:gd name="T20" fmla="*/ 1095 w 1501"/>
                <a:gd name="T21" fmla="*/ 312 h 1740"/>
                <a:gd name="T22" fmla="*/ 1041 w 1501"/>
                <a:gd name="T23" fmla="*/ 300 h 1740"/>
                <a:gd name="T24" fmla="*/ 1011 w 1501"/>
                <a:gd name="T25" fmla="*/ 324 h 1740"/>
                <a:gd name="T26" fmla="*/ 933 w 1501"/>
                <a:gd name="T27" fmla="*/ 360 h 1740"/>
                <a:gd name="T28" fmla="*/ 915 w 1501"/>
                <a:gd name="T29" fmla="*/ 408 h 1740"/>
                <a:gd name="T30" fmla="*/ 849 w 1501"/>
                <a:gd name="T31" fmla="*/ 372 h 1740"/>
                <a:gd name="T32" fmla="*/ 699 w 1501"/>
                <a:gd name="T33" fmla="*/ 336 h 1740"/>
                <a:gd name="T34" fmla="*/ 627 w 1501"/>
                <a:gd name="T35" fmla="*/ 300 h 1740"/>
                <a:gd name="T36" fmla="*/ 591 w 1501"/>
                <a:gd name="T37" fmla="*/ 234 h 1740"/>
                <a:gd name="T38" fmla="*/ 573 w 1501"/>
                <a:gd name="T39" fmla="*/ 228 h 1740"/>
                <a:gd name="T40" fmla="*/ 471 w 1501"/>
                <a:gd name="T41" fmla="*/ 192 h 1740"/>
                <a:gd name="T42" fmla="*/ 459 w 1501"/>
                <a:gd name="T43" fmla="*/ 174 h 1740"/>
                <a:gd name="T44" fmla="*/ 453 w 1501"/>
                <a:gd name="T45" fmla="*/ 144 h 1740"/>
                <a:gd name="T46" fmla="*/ 369 w 1501"/>
                <a:gd name="T47" fmla="*/ 120 h 1740"/>
                <a:gd name="T48" fmla="*/ 321 w 1501"/>
                <a:gd name="T49" fmla="*/ 84 h 1740"/>
                <a:gd name="T50" fmla="*/ 261 w 1501"/>
                <a:gd name="T51" fmla="*/ 42 h 1740"/>
                <a:gd name="T52" fmla="*/ 213 w 1501"/>
                <a:gd name="T53" fmla="*/ 0 h 1740"/>
                <a:gd name="T54" fmla="*/ 165 w 1501"/>
                <a:gd name="T55" fmla="*/ 60 h 1740"/>
                <a:gd name="T56" fmla="*/ 45 w 1501"/>
                <a:gd name="T57" fmla="*/ 66 h 1740"/>
                <a:gd name="T58" fmla="*/ 39 w 1501"/>
                <a:gd name="T59" fmla="*/ 120 h 1740"/>
                <a:gd name="T60" fmla="*/ 63 w 1501"/>
                <a:gd name="T61" fmla="*/ 126 h 1740"/>
                <a:gd name="T62" fmla="*/ 99 w 1501"/>
                <a:gd name="T63" fmla="*/ 138 h 1740"/>
                <a:gd name="T64" fmla="*/ 69 w 1501"/>
                <a:gd name="T65" fmla="*/ 168 h 1740"/>
                <a:gd name="T66" fmla="*/ 135 w 1501"/>
                <a:gd name="T67" fmla="*/ 204 h 1740"/>
                <a:gd name="T68" fmla="*/ 81 w 1501"/>
                <a:gd name="T69" fmla="*/ 270 h 1740"/>
                <a:gd name="T70" fmla="*/ 15 w 1501"/>
                <a:gd name="T71" fmla="*/ 354 h 1740"/>
                <a:gd name="T72" fmla="*/ 27 w 1501"/>
                <a:gd name="T73" fmla="*/ 480 h 1740"/>
                <a:gd name="T74" fmla="*/ 171 w 1501"/>
                <a:gd name="T75" fmla="*/ 540 h 1740"/>
                <a:gd name="T76" fmla="*/ 189 w 1501"/>
                <a:gd name="T77" fmla="*/ 576 h 1740"/>
                <a:gd name="T78" fmla="*/ 225 w 1501"/>
                <a:gd name="T79" fmla="*/ 588 h 1740"/>
                <a:gd name="T80" fmla="*/ 279 w 1501"/>
                <a:gd name="T81" fmla="*/ 660 h 1740"/>
                <a:gd name="T82" fmla="*/ 333 w 1501"/>
                <a:gd name="T83" fmla="*/ 690 h 1740"/>
                <a:gd name="T84" fmla="*/ 357 w 1501"/>
                <a:gd name="T85" fmla="*/ 720 h 1740"/>
                <a:gd name="T86" fmla="*/ 393 w 1501"/>
                <a:gd name="T87" fmla="*/ 750 h 1740"/>
                <a:gd name="T88" fmla="*/ 375 w 1501"/>
                <a:gd name="T89" fmla="*/ 744 h 1740"/>
                <a:gd name="T90" fmla="*/ 357 w 1501"/>
                <a:gd name="T91" fmla="*/ 738 h 1740"/>
                <a:gd name="T92" fmla="*/ 327 w 1501"/>
                <a:gd name="T93" fmla="*/ 798 h 1740"/>
                <a:gd name="T94" fmla="*/ 363 w 1501"/>
                <a:gd name="T95" fmla="*/ 828 h 1740"/>
                <a:gd name="T96" fmla="*/ 375 w 1501"/>
                <a:gd name="T97" fmla="*/ 906 h 1740"/>
                <a:gd name="T98" fmla="*/ 447 w 1501"/>
                <a:gd name="T99" fmla="*/ 942 h 1740"/>
                <a:gd name="T100" fmla="*/ 471 w 1501"/>
                <a:gd name="T101" fmla="*/ 978 h 1740"/>
                <a:gd name="T102" fmla="*/ 483 w 1501"/>
                <a:gd name="T103" fmla="*/ 996 h 1740"/>
                <a:gd name="T104" fmla="*/ 447 w 1501"/>
                <a:gd name="T105" fmla="*/ 1032 h 1740"/>
                <a:gd name="T106" fmla="*/ 375 w 1501"/>
                <a:gd name="T107" fmla="*/ 1080 h 1740"/>
                <a:gd name="T108" fmla="*/ 405 w 1501"/>
                <a:gd name="T109" fmla="*/ 1140 h 1740"/>
                <a:gd name="T110" fmla="*/ 327 w 1501"/>
                <a:gd name="T111" fmla="*/ 1134 h 1740"/>
                <a:gd name="T112" fmla="*/ 249 w 1501"/>
                <a:gd name="T113" fmla="*/ 1104 h 1740"/>
                <a:gd name="T114" fmla="*/ 231 w 1501"/>
                <a:gd name="T115" fmla="*/ 1116 h 1740"/>
                <a:gd name="T116" fmla="*/ 303 w 1501"/>
                <a:gd name="T117" fmla="*/ 1254 h 1740"/>
                <a:gd name="T118" fmla="*/ 1305 w 1501"/>
                <a:gd name="T119" fmla="*/ 1644 h 17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01" h="1740">
                  <a:moveTo>
                    <a:pt x="1431" y="780"/>
                  </a:moveTo>
                  <a:cubicBezTo>
                    <a:pt x="1429" y="775"/>
                    <a:pt x="1501" y="1011"/>
                    <a:pt x="1491" y="984"/>
                  </a:cubicBezTo>
                  <a:cubicBezTo>
                    <a:pt x="1481" y="957"/>
                    <a:pt x="1392" y="689"/>
                    <a:pt x="1371" y="618"/>
                  </a:cubicBezTo>
                  <a:cubicBezTo>
                    <a:pt x="1369" y="598"/>
                    <a:pt x="1372" y="577"/>
                    <a:pt x="1365" y="558"/>
                  </a:cubicBezTo>
                  <a:cubicBezTo>
                    <a:pt x="1363" y="552"/>
                    <a:pt x="1353" y="553"/>
                    <a:pt x="1347" y="552"/>
                  </a:cubicBezTo>
                  <a:cubicBezTo>
                    <a:pt x="1317" y="545"/>
                    <a:pt x="1287" y="541"/>
                    <a:pt x="1257" y="534"/>
                  </a:cubicBezTo>
                  <a:cubicBezTo>
                    <a:pt x="1245" y="531"/>
                    <a:pt x="1221" y="522"/>
                    <a:pt x="1221" y="522"/>
                  </a:cubicBezTo>
                  <a:cubicBezTo>
                    <a:pt x="1217" y="512"/>
                    <a:pt x="1218" y="498"/>
                    <a:pt x="1209" y="492"/>
                  </a:cubicBezTo>
                  <a:cubicBezTo>
                    <a:pt x="1195" y="483"/>
                    <a:pt x="1082" y="468"/>
                    <a:pt x="1077" y="468"/>
                  </a:cubicBezTo>
                  <a:cubicBezTo>
                    <a:pt x="1057" y="438"/>
                    <a:pt x="1071" y="438"/>
                    <a:pt x="1095" y="414"/>
                  </a:cubicBezTo>
                  <a:cubicBezTo>
                    <a:pt x="1096" y="406"/>
                    <a:pt x="1108" y="327"/>
                    <a:pt x="1095" y="312"/>
                  </a:cubicBezTo>
                  <a:cubicBezTo>
                    <a:pt x="1083" y="298"/>
                    <a:pt x="1058" y="306"/>
                    <a:pt x="1041" y="300"/>
                  </a:cubicBezTo>
                  <a:cubicBezTo>
                    <a:pt x="1000" y="314"/>
                    <a:pt x="1044" y="295"/>
                    <a:pt x="1011" y="324"/>
                  </a:cubicBezTo>
                  <a:cubicBezTo>
                    <a:pt x="985" y="347"/>
                    <a:pt x="965" y="352"/>
                    <a:pt x="933" y="360"/>
                  </a:cubicBezTo>
                  <a:cubicBezTo>
                    <a:pt x="938" y="384"/>
                    <a:pt x="956" y="422"/>
                    <a:pt x="915" y="408"/>
                  </a:cubicBezTo>
                  <a:cubicBezTo>
                    <a:pt x="905" y="377"/>
                    <a:pt x="878" y="382"/>
                    <a:pt x="849" y="372"/>
                  </a:cubicBezTo>
                  <a:cubicBezTo>
                    <a:pt x="790" y="328"/>
                    <a:pt x="803" y="342"/>
                    <a:pt x="699" y="336"/>
                  </a:cubicBezTo>
                  <a:cubicBezTo>
                    <a:pt x="689" y="285"/>
                    <a:pt x="673" y="291"/>
                    <a:pt x="627" y="300"/>
                  </a:cubicBezTo>
                  <a:cubicBezTo>
                    <a:pt x="584" y="286"/>
                    <a:pt x="621" y="258"/>
                    <a:pt x="591" y="234"/>
                  </a:cubicBezTo>
                  <a:cubicBezTo>
                    <a:pt x="586" y="230"/>
                    <a:pt x="579" y="231"/>
                    <a:pt x="573" y="228"/>
                  </a:cubicBezTo>
                  <a:cubicBezTo>
                    <a:pt x="525" y="201"/>
                    <a:pt x="529" y="202"/>
                    <a:pt x="471" y="192"/>
                  </a:cubicBezTo>
                  <a:cubicBezTo>
                    <a:pt x="467" y="186"/>
                    <a:pt x="462" y="181"/>
                    <a:pt x="459" y="174"/>
                  </a:cubicBezTo>
                  <a:cubicBezTo>
                    <a:pt x="455" y="164"/>
                    <a:pt x="458" y="153"/>
                    <a:pt x="453" y="144"/>
                  </a:cubicBezTo>
                  <a:cubicBezTo>
                    <a:pt x="441" y="123"/>
                    <a:pt x="388" y="123"/>
                    <a:pt x="369" y="120"/>
                  </a:cubicBezTo>
                  <a:cubicBezTo>
                    <a:pt x="349" y="107"/>
                    <a:pt x="344" y="92"/>
                    <a:pt x="321" y="84"/>
                  </a:cubicBezTo>
                  <a:cubicBezTo>
                    <a:pt x="300" y="68"/>
                    <a:pt x="286" y="50"/>
                    <a:pt x="261" y="42"/>
                  </a:cubicBezTo>
                  <a:cubicBezTo>
                    <a:pt x="243" y="24"/>
                    <a:pt x="237" y="8"/>
                    <a:pt x="213" y="0"/>
                  </a:cubicBezTo>
                  <a:cubicBezTo>
                    <a:pt x="170" y="14"/>
                    <a:pt x="208" y="56"/>
                    <a:pt x="165" y="60"/>
                  </a:cubicBezTo>
                  <a:cubicBezTo>
                    <a:pt x="125" y="63"/>
                    <a:pt x="85" y="64"/>
                    <a:pt x="45" y="66"/>
                  </a:cubicBezTo>
                  <a:cubicBezTo>
                    <a:pt x="33" y="84"/>
                    <a:pt x="20" y="94"/>
                    <a:pt x="39" y="120"/>
                  </a:cubicBezTo>
                  <a:cubicBezTo>
                    <a:pt x="44" y="127"/>
                    <a:pt x="55" y="124"/>
                    <a:pt x="63" y="126"/>
                  </a:cubicBezTo>
                  <a:cubicBezTo>
                    <a:pt x="75" y="130"/>
                    <a:pt x="99" y="138"/>
                    <a:pt x="99" y="138"/>
                  </a:cubicBezTo>
                  <a:cubicBezTo>
                    <a:pt x="91" y="143"/>
                    <a:pt x="69" y="155"/>
                    <a:pt x="69" y="168"/>
                  </a:cubicBezTo>
                  <a:cubicBezTo>
                    <a:pt x="69" y="193"/>
                    <a:pt x="135" y="204"/>
                    <a:pt x="135" y="204"/>
                  </a:cubicBezTo>
                  <a:cubicBezTo>
                    <a:pt x="178" y="268"/>
                    <a:pt x="127" y="265"/>
                    <a:pt x="81" y="270"/>
                  </a:cubicBezTo>
                  <a:cubicBezTo>
                    <a:pt x="47" y="292"/>
                    <a:pt x="41" y="328"/>
                    <a:pt x="15" y="354"/>
                  </a:cubicBezTo>
                  <a:cubicBezTo>
                    <a:pt x="0" y="415"/>
                    <a:pt x="8" y="422"/>
                    <a:pt x="27" y="480"/>
                  </a:cubicBezTo>
                  <a:cubicBezTo>
                    <a:pt x="39" y="587"/>
                    <a:pt x="13" y="514"/>
                    <a:pt x="171" y="540"/>
                  </a:cubicBezTo>
                  <a:cubicBezTo>
                    <a:pt x="184" y="542"/>
                    <a:pt x="178" y="569"/>
                    <a:pt x="189" y="576"/>
                  </a:cubicBezTo>
                  <a:cubicBezTo>
                    <a:pt x="200" y="583"/>
                    <a:pt x="225" y="588"/>
                    <a:pt x="225" y="588"/>
                  </a:cubicBezTo>
                  <a:cubicBezTo>
                    <a:pt x="247" y="654"/>
                    <a:pt x="230" y="628"/>
                    <a:pt x="279" y="660"/>
                  </a:cubicBezTo>
                  <a:cubicBezTo>
                    <a:pt x="288" y="688"/>
                    <a:pt x="304" y="684"/>
                    <a:pt x="333" y="690"/>
                  </a:cubicBezTo>
                  <a:cubicBezTo>
                    <a:pt x="385" y="724"/>
                    <a:pt x="324" y="679"/>
                    <a:pt x="357" y="720"/>
                  </a:cubicBezTo>
                  <a:cubicBezTo>
                    <a:pt x="367" y="732"/>
                    <a:pt x="382" y="739"/>
                    <a:pt x="393" y="750"/>
                  </a:cubicBezTo>
                  <a:cubicBezTo>
                    <a:pt x="382" y="796"/>
                    <a:pt x="394" y="767"/>
                    <a:pt x="375" y="744"/>
                  </a:cubicBezTo>
                  <a:cubicBezTo>
                    <a:pt x="371" y="739"/>
                    <a:pt x="363" y="740"/>
                    <a:pt x="357" y="738"/>
                  </a:cubicBezTo>
                  <a:cubicBezTo>
                    <a:pt x="314" y="695"/>
                    <a:pt x="312" y="746"/>
                    <a:pt x="327" y="798"/>
                  </a:cubicBezTo>
                  <a:cubicBezTo>
                    <a:pt x="331" y="813"/>
                    <a:pt x="352" y="817"/>
                    <a:pt x="363" y="828"/>
                  </a:cubicBezTo>
                  <a:cubicBezTo>
                    <a:pt x="371" y="853"/>
                    <a:pt x="367" y="881"/>
                    <a:pt x="375" y="906"/>
                  </a:cubicBezTo>
                  <a:cubicBezTo>
                    <a:pt x="377" y="912"/>
                    <a:pt x="439" y="939"/>
                    <a:pt x="447" y="942"/>
                  </a:cubicBezTo>
                  <a:cubicBezTo>
                    <a:pt x="455" y="954"/>
                    <a:pt x="463" y="966"/>
                    <a:pt x="471" y="978"/>
                  </a:cubicBezTo>
                  <a:cubicBezTo>
                    <a:pt x="475" y="984"/>
                    <a:pt x="483" y="996"/>
                    <a:pt x="483" y="996"/>
                  </a:cubicBezTo>
                  <a:cubicBezTo>
                    <a:pt x="493" y="1035"/>
                    <a:pt x="483" y="1023"/>
                    <a:pt x="447" y="1032"/>
                  </a:cubicBezTo>
                  <a:cubicBezTo>
                    <a:pt x="438" y="1088"/>
                    <a:pt x="434" y="1073"/>
                    <a:pt x="375" y="1080"/>
                  </a:cubicBezTo>
                  <a:cubicBezTo>
                    <a:pt x="384" y="1106"/>
                    <a:pt x="385" y="1120"/>
                    <a:pt x="405" y="1140"/>
                  </a:cubicBezTo>
                  <a:cubicBezTo>
                    <a:pt x="377" y="1159"/>
                    <a:pt x="354" y="1152"/>
                    <a:pt x="327" y="1134"/>
                  </a:cubicBezTo>
                  <a:cubicBezTo>
                    <a:pt x="311" y="1086"/>
                    <a:pt x="309" y="1098"/>
                    <a:pt x="249" y="1104"/>
                  </a:cubicBezTo>
                  <a:cubicBezTo>
                    <a:pt x="243" y="1108"/>
                    <a:pt x="232" y="1109"/>
                    <a:pt x="231" y="1116"/>
                  </a:cubicBezTo>
                  <a:cubicBezTo>
                    <a:pt x="217" y="1241"/>
                    <a:pt x="236" y="1209"/>
                    <a:pt x="303" y="1254"/>
                  </a:cubicBezTo>
                  <a:cubicBezTo>
                    <a:pt x="309" y="1272"/>
                    <a:pt x="603" y="1740"/>
                    <a:pt x="1305" y="1644"/>
                  </a:cubicBezTo>
                </a:path>
              </a:pathLst>
            </a:custGeom>
            <a:solidFill>
              <a:schemeClr val="bg1"/>
            </a:solidFill>
            <a:ln w="28575" cap="flat" cmpd="sng">
              <a:solidFill>
                <a:schemeClr val="bg1"/>
              </a:solidFill>
              <a:prstDash val="solid"/>
              <a:round/>
              <a:headEnd type="none" w="sm" len="sm"/>
              <a:tailEnd type="none" w="sm" len="sm"/>
            </a:ln>
          </p:spPr>
          <p:txBody>
            <a:bodyPr/>
            <a:lstStyle/>
            <a:p>
              <a:endParaRPr lang="en-US"/>
            </a:p>
          </p:txBody>
        </p:sp>
      </p:grpSp>
      <p:sp>
        <p:nvSpPr>
          <p:cNvPr id="9" name="Freeform 11"/>
          <p:cNvSpPr/>
          <p:nvPr/>
        </p:nvSpPr>
        <p:spPr bwMode="auto">
          <a:xfrm>
            <a:off x="3506788" y="1752600"/>
            <a:ext cx="2889250" cy="2667000"/>
          </a:xfrm>
          <a:custGeom>
            <a:avLst/>
            <a:gdLst>
              <a:gd name="T0" fmla="*/ 0 w 1482"/>
              <a:gd name="T1" fmla="*/ 0 h 1355"/>
              <a:gd name="T2" fmla="*/ 2147483646 w 1482"/>
              <a:gd name="T3" fmla="*/ 2147483646 h 1355"/>
              <a:gd name="T4" fmla="*/ 2147483646 w 1482"/>
              <a:gd name="T5" fmla="*/ 2147483646 h 1355"/>
              <a:gd name="T6" fmla="*/ 2147483646 w 1482"/>
              <a:gd name="T7" fmla="*/ 2147483646 h 1355"/>
              <a:gd name="T8" fmla="*/ 2147483646 w 1482"/>
              <a:gd name="T9" fmla="*/ 2147483646 h 1355"/>
              <a:gd name="T10" fmla="*/ 2147483646 w 1482"/>
              <a:gd name="T11" fmla="*/ 2147483646 h 1355"/>
              <a:gd name="T12" fmla="*/ 2147483646 w 1482"/>
              <a:gd name="T13" fmla="*/ 2147483646 h 1355"/>
              <a:gd name="T14" fmla="*/ 2147483646 w 1482"/>
              <a:gd name="T15" fmla="*/ 2147483646 h 1355"/>
              <a:gd name="T16" fmla="*/ 2147483646 w 1482"/>
              <a:gd name="T17" fmla="*/ 2147483646 h 1355"/>
              <a:gd name="T18" fmla="*/ 2147483646 w 1482"/>
              <a:gd name="T19" fmla="*/ 2147483646 h 1355"/>
              <a:gd name="T20" fmla="*/ 2147483646 w 1482"/>
              <a:gd name="T21" fmla="*/ 2147483646 h 1355"/>
              <a:gd name="T22" fmla="*/ 2147483646 w 1482"/>
              <a:gd name="T23" fmla="*/ 2147483646 h 1355"/>
              <a:gd name="T24" fmla="*/ 2147483646 w 1482"/>
              <a:gd name="T25" fmla="*/ 2147483646 h 1355"/>
              <a:gd name="T26" fmla="*/ 2147483646 w 1482"/>
              <a:gd name="T27" fmla="*/ 2147483646 h 1355"/>
              <a:gd name="T28" fmla="*/ 2147483646 w 1482"/>
              <a:gd name="T29" fmla="*/ 2147483646 h 1355"/>
              <a:gd name="T30" fmla="*/ 2147483646 w 1482"/>
              <a:gd name="T31" fmla="*/ 2147483646 h 1355"/>
              <a:gd name="T32" fmla="*/ 2147483646 w 1482"/>
              <a:gd name="T33" fmla="*/ 2147483646 h 1355"/>
              <a:gd name="T34" fmla="*/ 2147483646 w 1482"/>
              <a:gd name="T35" fmla="*/ 2147483646 h 1355"/>
              <a:gd name="T36" fmla="*/ 2147483646 w 1482"/>
              <a:gd name="T37" fmla="*/ 2147483646 h 1355"/>
              <a:gd name="T38" fmla="*/ 2147483646 w 1482"/>
              <a:gd name="T39" fmla="*/ 2147483646 h 1355"/>
              <a:gd name="T40" fmla="*/ 2147483646 w 1482"/>
              <a:gd name="T41" fmla="*/ 2147483646 h 1355"/>
              <a:gd name="T42" fmla="*/ 2147483646 w 1482"/>
              <a:gd name="T43" fmla="*/ 2147483646 h 1355"/>
              <a:gd name="T44" fmla="*/ 2147483646 w 1482"/>
              <a:gd name="T45" fmla="*/ 2147483646 h 1355"/>
              <a:gd name="T46" fmla="*/ 2147483646 w 1482"/>
              <a:gd name="T47" fmla="*/ 2147483646 h 1355"/>
              <a:gd name="T48" fmla="*/ 2147483646 w 1482"/>
              <a:gd name="T49" fmla="*/ 2147483646 h 1355"/>
              <a:gd name="T50" fmla="*/ 2147483646 w 1482"/>
              <a:gd name="T51" fmla="*/ 2147483646 h 1355"/>
              <a:gd name="T52" fmla="*/ 2147483646 w 1482"/>
              <a:gd name="T53" fmla="*/ 2147483646 h 1355"/>
              <a:gd name="T54" fmla="*/ 2147483646 w 1482"/>
              <a:gd name="T55" fmla="*/ 2147483646 h 1355"/>
              <a:gd name="T56" fmla="*/ 2147483646 w 1482"/>
              <a:gd name="T57" fmla="*/ 2147483646 h 1355"/>
              <a:gd name="T58" fmla="*/ 2147483646 w 1482"/>
              <a:gd name="T59" fmla="*/ 2147483646 h 1355"/>
              <a:gd name="T60" fmla="*/ 2147483646 w 1482"/>
              <a:gd name="T61" fmla="*/ 2147483646 h 1355"/>
              <a:gd name="T62" fmla="*/ 2147483646 w 1482"/>
              <a:gd name="T63" fmla="*/ 2147483646 h 1355"/>
              <a:gd name="T64" fmla="*/ 2147483646 w 1482"/>
              <a:gd name="T65" fmla="*/ 2147483646 h 1355"/>
              <a:gd name="T66" fmla="*/ 2147483646 w 1482"/>
              <a:gd name="T67" fmla="*/ 2147483646 h 1355"/>
              <a:gd name="T68" fmla="*/ 2147483646 w 1482"/>
              <a:gd name="T69" fmla="*/ 2147483646 h 1355"/>
              <a:gd name="T70" fmla="*/ 2147483646 w 1482"/>
              <a:gd name="T71" fmla="*/ 2147483646 h 1355"/>
              <a:gd name="T72" fmla="*/ 2147483646 w 1482"/>
              <a:gd name="T73" fmla="*/ 2147483646 h 1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82" h="1355">
                <a:moveTo>
                  <a:pt x="0" y="0"/>
                </a:moveTo>
                <a:cubicBezTo>
                  <a:pt x="26" y="18"/>
                  <a:pt x="44" y="53"/>
                  <a:pt x="54" y="84"/>
                </a:cubicBezTo>
                <a:cubicBezTo>
                  <a:pt x="33" y="98"/>
                  <a:pt x="44" y="101"/>
                  <a:pt x="36" y="126"/>
                </a:cubicBezTo>
                <a:cubicBezTo>
                  <a:pt x="90" y="168"/>
                  <a:pt x="35" y="153"/>
                  <a:pt x="78" y="174"/>
                </a:cubicBezTo>
                <a:cubicBezTo>
                  <a:pt x="102" y="170"/>
                  <a:pt x="163" y="157"/>
                  <a:pt x="180" y="174"/>
                </a:cubicBezTo>
                <a:cubicBezTo>
                  <a:pt x="196" y="190"/>
                  <a:pt x="180" y="219"/>
                  <a:pt x="186" y="240"/>
                </a:cubicBezTo>
                <a:cubicBezTo>
                  <a:pt x="190" y="252"/>
                  <a:pt x="235" y="269"/>
                  <a:pt x="246" y="276"/>
                </a:cubicBezTo>
                <a:cubicBezTo>
                  <a:pt x="255" y="289"/>
                  <a:pt x="267" y="299"/>
                  <a:pt x="276" y="312"/>
                </a:cubicBezTo>
                <a:cubicBezTo>
                  <a:pt x="280" y="317"/>
                  <a:pt x="278" y="326"/>
                  <a:pt x="282" y="330"/>
                </a:cubicBezTo>
                <a:cubicBezTo>
                  <a:pt x="292" y="340"/>
                  <a:pt x="318" y="354"/>
                  <a:pt x="318" y="354"/>
                </a:cubicBezTo>
                <a:cubicBezTo>
                  <a:pt x="327" y="390"/>
                  <a:pt x="336" y="426"/>
                  <a:pt x="342" y="462"/>
                </a:cubicBezTo>
                <a:cubicBezTo>
                  <a:pt x="332" y="560"/>
                  <a:pt x="349" y="499"/>
                  <a:pt x="288" y="540"/>
                </a:cubicBezTo>
                <a:cubicBezTo>
                  <a:pt x="296" y="581"/>
                  <a:pt x="323" y="609"/>
                  <a:pt x="336" y="648"/>
                </a:cubicBezTo>
                <a:cubicBezTo>
                  <a:pt x="321" y="693"/>
                  <a:pt x="346" y="635"/>
                  <a:pt x="282" y="672"/>
                </a:cubicBezTo>
                <a:cubicBezTo>
                  <a:pt x="277" y="675"/>
                  <a:pt x="286" y="684"/>
                  <a:pt x="288" y="690"/>
                </a:cubicBezTo>
                <a:cubicBezTo>
                  <a:pt x="292" y="698"/>
                  <a:pt x="303" y="712"/>
                  <a:pt x="306" y="720"/>
                </a:cubicBezTo>
                <a:cubicBezTo>
                  <a:pt x="326" y="770"/>
                  <a:pt x="329" y="724"/>
                  <a:pt x="384" y="738"/>
                </a:cubicBezTo>
                <a:cubicBezTo>
                  <a:pt x="424" y="765"/>
                  <a:pt x="498" y="762"/>
                  <a:pt x="498" y="762"/>
                </a:cubicBezTo>
                <a:cubicBezTo>
                  <a:pt x="568" y="739"/>
                  <a:pt x="521" y="743"/>
                  <a:pt x="642" y="750"/>
                </a:cubicBezTo>
                <a:cubicBezTo>
                  <a:pt x="631" y="794"/>
                  <a:pt x="627" y="767"/>
                  <a:pt x="606" y="810"/>
                </a:cubicBezTo>
                <a:cubicBezTo>
                  <a:pt x="601" y="863"/>
                  <a:pt x="585" y="905"/>
                  <a:pt x="642" y="924"/>
                </a:cubicBezTo>
                <a:cubicBezTo>
                  <a:pt x="653" y="958"/>
                  <a:pt x="682" y="960"/>
                  <a:pt x="714" y="966"/>
                </a:cubicBezTo>
                <a:cubicBezTo>
                  <a:pt x="722" y="997"/>
                  <a:pt x="729" y="1002"/>
                  <a:pt x="756" y="984"/>
                </a:cubicBezTo>
                <a:cubicBezTo>
                  <a:pt x="781" y="947"/>
                  <a:pt x="791" y="946"/>
                  <a:pt x="840" y="942"/>
                </a:cubicBezTo>
                <a:cubicBezTo>
                  <a:pt x="889" y="909"/>
                  <a:pt x="915" y="947"/>
                  <a:pt x="954" y="960"/>
                </a:cubicBezTo>
                <a:cubicBezTo>
                  <a:pt x="968" y="981"/>
                  <a:pt x="978" y="1000"/>
                  <a:pt x="1002" y="1008"/>
                </a:cubicBezTo>
                <a:cubicBezTo>
                  <a:pt x="1075" y="999"/>
                  <a:pt x="1046" y="997"/>
                  <a:pt x="1032" y="1038"/>
                </a:cubicBezTo>
                <a:cubicBezTo>
                  <a:pt x="1042" y="1068"/>
                  <a:pt x="1053" y="1058"/>
                  <a:pt x="1062" y="1092"/>
                </a:cubicBezTo>
                <a:cubicBezTo>
                  <a:pt x="1064" y="1120"/>
                  <a:pt x="1057" y="1150"/>
                  <a:pt x="1068" y="1176"/>
                </a:cubicBezTo>
                <a:cubicBezTo>
                  <a:pt x="1073" y="1188"/>
                  <a:pt x="1104" y="1188"/>
                  <a:pt x="1104" y="1188"/>
                </a:cubicBezTo>
                <a:cubicBezTo>
                  <a:pt x="1106" y="1202"/>
                  <a:pt x="1104" y="1217"/>
                  <a:pt x="1110" y="1230"/>
                </a:cubicBezTo>
                <a:cubicBezTo>
                  <a:pt x="1119" y="1251"/>
                  <a:pt x="1163" y="1248"/>
                  <a:pt x="1182" y="1254"/>
                </a:cubicBezTo>
                <a:cubicBezTo>
                  <a:pt x="1198" y="1278"/>
                  <a:pt x="1224" y="1288"/>
                  <a:pt x="1248" y="1302"/>
                </a:cubicBezTo>
                <a:cubicBezTo>
                  <a:pt x="1336" y="1351"/>
                  <a:pt x="1280" y="1331"/>
                  <a:pt x="1446" y="1338"/>
                </a:cubicBezTo>
                <a:cubicBezTo>
                  <a:pt x="1452" y="1342"/>
                  <a:pt x="1458" y="1355"/>
                  <a:pt x="1464" y="1350"/>
                </a:cubicBezTo>
                <a:cubicBezTo>
                  <a:pt x="1474" y="1342"/>
                  <a:pt x="1472" y="1326"/>
                  <a:pt x="1476" y="1314"/>
                </a:cubicBezTo>
                <a:cubicBezTo>
                  <a:pt x="1480" y="1302"/>
                  <a:pt x="1482" y="1278"/>
                  <a:pt x="1482" y="1278"/>
                </a:cubicBezTo>
              </a:path>
            </a:pathLst>
          </a:custGeom>
          <a:noFill/>
          <a:ln w="38100" cap="flat" cmpd="sng">
            <a:solidFill>
              <a:srgbClr val="FFFF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Rectangle 24"/>
          <p:cNvSpPr>
            <a:spLocks noChangeArrowheads="1"/>
          </p:cNvSpPr>
          <p:nvPr/>
        </p:nvSpPr>
        <p:spPr bwMode="auto">
          <a:xfrm>
            <a:off x="2092325" y="4572001"/>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800" b="1" i="1">
              <a:solidFill>
                <a:srgbClr val="0000FF"/>
              </a:solidFill>
              <a:latin typeface="Times New Roman" panose="02020603050405020304" pitchFamily="18" charset="0"/>
              <a:cs typeface="Times New Roman" panose="02020603050405020304" pitchFamily="18" charset="0"/>
            </a:endParaRPr>
          </a:p>
        </p:txBody>
      </p:sp>
      <p:sp>
        <p:nvSpPr>
          <p:cNvPr id="8197" name="Rectangle 25"/>
          <p:cNvSpPr>
            <a:spLocks noChangeArrowheads="1"/>
          </p:cNvSpPr>
          <p:nvPr/>
        </p:nvSpPr>
        <p:spPr bwMode="auto">
          <a:xfrm>
            <a:off x="9066213" y="1371601"/>
            <a:ext cx="1744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i="1">
                <a:solidFill>
                  <a:srgbClr val="0000FF"/>
                </a:solidFill>
                <a:latin typeface="Times New Roman" panose="02020603050405020304" pitchFamily="18" charset="0"/>
                <a:cs typeface="Times New Roman" panose="02020603050405020304" pitchFamily="18" charset="0"/>
              </a:rPr>
              <a:t>Đông  Bắc</a:t>
            </a:r>
          </a:p>
        </p:txBody>
      </p:sp>
      <p:sp>
        <p:nvSpPr>
          <p:cNvPr id="8198" name="Rectangle 24"/>
          <p:cNvSpPr>
            <a:spLocks noChangeArrowheads="1"/>
          </p:cNvSpPr>
          <p:nvPr/>
        </p:nvSpPr>
        <p:spPr bwMode="auto">
          <a:xfrm>
            <a:off x="1538288" y="5105401"/>
            <a:ext cx="139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i="1">
                <a:solidFill>
                  <a:srgbClr val="0000FF"/>
                </a:solidFill>
                <a:latin typeface="Times New Roman" panose="02020603050405020304" pitchFamily="18" charset="0"/>
                <a:cs typeface="Times New Roman" panose="02020603050405020304" pitchFamily="18" charset="0"/>
              </a:rPr>
              <a:t>Tây Bắc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par>
                          <p:cTn id="8" fill="hold">
                            <p:stCondLst>
                              <p:cond delay="20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subTnLst>
                                    <p:animClr clrSpc="rgb" dir="cw">
                                      <p:cBhvr override="childStyle">
                                        <p:cTn dur="1" fill="hold" display="0" masterRel="nextClick" afterEffect="1"/>
                                        <p:tgtEl>
                                          <p:spTgt spid="9"/>
                                        </p:tgtEl>
                                        <p:attrNameLst>
                                          <p:attrName>ppt_c</p:attrName>
                                        </p:attrNameLst>
                                      </p:cBhvr>
                                      <p:to>
                                        <a:srgbClr val="FFFF66"/>
                                      </p:to>
                                    </p:animClr>
                                  </p:sub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20090519_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990600"/>
            <a:ext cx="9144000" cy="5867400"/>
          </a:xfrm>
          <a:blipFill dpi="0" rotWithShape="1">
            <a:blip r:embed="rId3"/>
            <a:srcRect/>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9747" name="Text Box 3"/>
          <p:cNvSpPr txBox="1">
            <a:spLocks noChangeArrowheads="1"/>
          </p:cNvSpPr>
          <p:nvPr/>
        </p:nvSpPr>
        <p:spPr bwMode="auto">
          <a:xfrm>
            <a:off x="185530" y="144463"/>
            <a:ext cx="11688418" cy="830262"/>
          </a:xfrm>
          <a:prstGeom prst="rect">
            <a:avLst/>
          </a:prstGeom>
          <a:solidFill>
            <a:schemeClr val="bg1"/>
          </a:solidFill>
          <a:ln>
            <a:noFill/>
          </a:ln>
          <a:effectLst/>
          <a:extLst>
            <a:ext uri="{91240B29-F687-4F45-9708-019B960494DF}">
              <a14:hiddenLine xmlns:a14="http://schemas.microsoft.com/office/drawing/2010/main" w="38100">
                <a:solidFill>
                  <a:srgbClr val="66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rPr>
              <a:t>Dựa vào l</a:t>
            </a:r>
            <a:r>
              <a:rPr lang="vi-VN" altLang="en-US" sz="2400" b="1" i="1">
                <a:solidFill>
                  <a:srgbClr val="FF0000"/>
                </a:solidFill>
                <a:latin typeface="Times New Roman" panose="02020603050405020304" pitchFamily="18" charset="0"/>
              </a:rPr>
              <a:t>ược</a:t>
            </a:r>
            <a:r>
              <a:rPr lang="en-US" altLang="en-US" sz="2400" b="1" i="1">
                <a:solidFill>
                  <a:srgbClr val="FF0000"/>
                </a:solidFill>
                <a:latin typeface="Times New Roman" panose="02020603050405020304" pitchFamily="18" charset="0"/>
              </a:rPr>
              <a:t> </a:t>
            </a:r>
            <a:r>
              <a:rPr lang="vi-VN" altLang="en-US" sz="2400" b="1" i="1">
                <a:solidFill>
                  <a:srgbClr val="FF0000"/>
                </a:solidFill>
                <a:latin typeface="Times New Roman" panose="02020603050405020304" pitchFamily="18" charset="0"/>
              </a:rPr>
              <a:t>đồ</a:t>
            </a:r>
            <a:r>
              <a:rPr lang="en-US" altLang="en-US" sz="2400" b="1" i="1">
                <a:solidFill>
                  <a:srgbClr val="FF0000"/>
                </a:solidFill>
                <a:latin typeface="Times New Roman" panose="02020603050405020304" pitchFamily="18" charset="0"/>
              </a:rPr>
              <a:t> và kênh chữ sgk: Xác định </a:t>
            </a:r>
            <a:r>
              <a:rPr lang="en-US" altLang="en-US" sz="2400" b="1">
                <a:solidFill>
                  <a:srgbClr val="FF0000"/>
                </a:solidFill>
                <a:latin typeface="Times New Roman" panose="02020603050405020304" pitchFamily="18" charset="0"/>
              </a:rPr>
              <a:t>vị trí địa lí, giới hạn lãnh thổ và nêu ý nghĩa </a:t>
            </a:r>
            <a:r>
              <a:rPr lang="en-US" altLang="en-US" sz="2400" b="1" i="1">
                <a:solidFill>
                  <a:srgbClr val="FF0000"/>
                </a:solidFill>
                <a:latin typeface="Times New Roman" panose="02020603050405020304" pitchFamily="18" charset="0"/>
              </a:rPr>
              <a:t>vị trí địa lí của vùng ?</a:t>
            </a:r>
          </a:p>
        </p:txBody>
      </p:sp>
      <p:sp>
        <p:nvSpPr>
          <p:cNvPr id="159751" name="Freeform 7"/>
          <p:cNvSpPr/>
          <p:nvPr/>
        </p:nvSpPr>
        <p:spPr bwMode="auto">
          <a:xfrm>
            <a:off x="2438401" y="1905001"/>
            <a:ext cx="6994525" cy="3014663"/>
          </a:xfrm>
          <a:custGeom>
            <a:avLst/>
            <a:gdLst>
              <a:gd name="T0" fmla="*/ 2147483646 w 4406"/>
              <a:gd name="T1" fmla="*/ 2147483646 h 1899"/>
              <a:gd name="T2" fmla="*/ 2147483646 w 4406"/>
              <a:gd name="T3" fmla="*/ 2147483646 h 1899"/>
              <a:gd name="T4" fmla="*/ 2147483646 w 4406"/>
              <a:gd name="T5" fmla="*/ 2147483646 h 1899"/>
              <a:gd name="T6" fmla="*/ 2147483646 w 4406"/>
              <a:gd name="T7" fmla="*/ 2147483646 h 1899"/>
              <a:gd name="T8" fmla="*/ 2147483646 w 4406"/>
              <a:gd name="T9" fmla="*/ 2147483646 h 1899"/>
              <a:gd name="T10" fmla="*/ 2147483646 w 4406"/>
              <a:gd name="T11" fmla="*/ 2147483646 h 1899"/>
              <a:gd name="T12" fmla="*/ 2147483646 w 4406"/>
              <a:gd name="T13" fmla="*/ 2147483646 h 1899"/>
              <a:gd name="T14" fmla="*/ 2147483646 w 4406"/>
              <a:gd name="T15" fmla="*/ 2147483646 h 1899"/>
              <a:gd name="T16" fmla="*/ 2147483646 w 4406"/>
              <a:gd name="T17" fmla="*/ 2147483646 h 1899"/>
              <a:gd name="T18" fmla="*/ 2147483646 w 4406"/>
              <a:gd name="T19" fmla="*/ 2147483646 h 1899"/>
              <a:gd name="T20" fmla="*/ 2147483646 w 4406"/>
              <a:gd name="T21" fmla="*/ 2147483646 h 1899"/>
              <a:gd name="T22" fmla="*/ 2147483646 w 4406"/>
              <a:gd name="T23" fmla="*/ 2147483646 h 1899"/>
              <a:gd name="T24" fmla="*/ 2147483646 w 4406"/>
              <a:gd name="T25" fmla="*/ 2147483646 h 1899"/>
              <a:gd name="T26" fmla="*/ 2147483646 w 4406"/>
              <a:gd name="T27" fmla="*/ 2147483646 h 1899"/>
              <a:gd name="T28" fmla="*/ 2147483646 w 4406"/>
              <a:gd name="T29" fmla="*/ 2147483646 h 1899"/>
              <a:gd name="T30" fmla="*/ 2147483646 w 4406"/>
              <a:gd name="T31" fmla="*/ 2147483646 h 1899"/>
              <a:gd name="T32" fmla="*/ 2147483646 w 4406"/>
              <a:gd name="T33" fmla="*/ 2147483646 h 1899"/>
              <a:gd name="T34" fmla="*/ 2147483646 w 4406"/>
              <a:gd name="T35" fmla="*/ 2147483646 h 1899"/>
              <a:gd name="T36" fmla="*/ 2147483646 w 4406"/>
              <a:gd name="T37" fmla="*/ 2147483646 h 1899"/>
              <a:gd name="T38" fmla="*/ 2147483646 w 4406"/>
              <a:gd name="T39" fmla="*/ 2147483646 h 1899"/>
              <a:gd name="T40" fmla="*/ 2147483646 w 4406"/>
              <a:gd name="T41" fmla="*/ 2147483646 h 1899"/>
              <a:gd name="T42" fmla="*/ 2147483646 w 4406"/>
              <a:gd name="T43" fmla="*/ 2147483646 h 1899"/>
              <a:gd name="T44" fmla="*/ 2147483646 w 4406"/>
              <a:gd name="T45" fmla="*/ 2147483646 h 1899"/>
              <a:gd name="T46" fmla="*/ 2147483646 w 4406"/>
              <a:gd name="T47" fmla="*/ 2147483646 h 1899"/>
              <a:gd name="T48" fmla="*/ 2147483646 w 4406"/>
              <a:gd name="T49" fmla="*/ 2147483646 h 1899"/>
              <a:gd name="T50" fmla="*/ 2147483646 w 4406"/>
              <a:gd name="T51" fmla="*/ 2147483646 h 1899"/>
              <a:gd name="T52" fmla="*/ 2147483646 w 4406"/>
              <a:gd name="T53" fmla="*/ 2147483646 h 1899"/>
              <a:gd name="T54" fmla="*/ 2147483646 w 4406"/>
              <a:gd name="T55" fmla="*/ 2147483646 h 1899"/>
              <a:gd name="T56" fmla="*/ 2147483646 w 4406"/>
              <a:gd name="T57" fmla="*/ 2147483646 h 1899"/>
              <a:gd name="T58" fmla="*/ 2147483646 w 4406"/>
              <a:gd name="T59" fmla="*/ 2147483646 h 1899"/>
              <a:gd name="T60" fmla="*/ 2147483646 w 4406"/>
              <a:gd name="T61" fmla="*/ 2147483646 h 1899"/>
              <a:gd name="T62" fmla="*/ 2147483646 w 4406"/>
              <a:gd name="T63" fmla="*/ 2147483646 h 1899"/>
              <a:gd name="T64" fmla="*/ 2147483646 w 4406"/>
              <a:gd name="T65" fmla="*/ 2147483646 h 1899"/>
              <a:gd name="T66" fmla="*/ 2147483646 w 4406"/>
              <a:gd name="T67" fmla="*/ 2147483646 h 1899"/>
              <a:gd name="T68" fmla="*/ 2147483646 w 4406"/>
              <a:gd name="T69" fmla="*/ 2147483646 h 1899"/>
              <a:gd name="T70" fmla="*/ 2147483646 w 4406"/>
              <a:gd name="T71" fmla="*/ 2147483646 h 1899"/>
              <a:gd name="T72" fmla="*/ 2147483646 w 4406"/>
              <a:gd name="T73" fmla="*/ 2147483646 h 1899"/>
              <a:gd name="T74" fmla="*/ 2147483646 w 4406"/>
              <a:gd name="T75" fmla="*/ 2147483646 h 1899"/>
              <a:gd name="T76" fmla="*/ 2147483646 w 4406"/>
              <a:gd name="T77" fmla="*/ 2147483646 h 1899"/>
              <a:gd name="T78" fmla="*/ 2147483646 w 4406"/>
              <a:gd name="T79" fmla="*/ 2147483646 h 1899"/>
              <a:gd name="T80" fmla="*/ 2147483646 w 4406"/>
              <a:gd name="T81" fmla="*/ 2147483646 h 1899"/>
              <a:gd name="T82" fmla="*/ 2147483646 w 4406"/>
              <a:gd name="T83" fmla="*/ 2147483646 h 1899"/>
              <a:gd name="T84" fmla="*/ 2147483646 w 4406"/>
              <a:gd name="T85" fmla="*/ 2147483646 h 18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406" h="1899">
                <a:moveTo>
                  <a:pt x="4406" y="1263"/>
                </a:moveTo>
                <a:cubicBezTo>
                  <a:pt x="4322" y="1291"/>
                  <a:pt x="4358" y="1295"/>
                  <a:pt x="4298" y="1275"/>
                </a:cubicBezTo>
                <a:cubicBezTo>
                  <a:pt x="4275" y="1252"/>
                  <a:pt x="4256" y="1228"/>
                  <a:pt x="4226" y="1215"/>
                </a:cubicBezTo>
                <a:cubicBezTo>
                  <a:pt x="4203" y="1205"/>
                  <a:pt x="4154" y="1191"/>
                  <a:pt x="4154" y="1191"/>
                </a:cubicBezTo>
                <a:cubicBezTo>
                  <a:pt x="4028" y="1202"/>
                  <a:pt x="3903" y="1216"/>
                  <a:pt x="3794" y="1143"/>
                </a:cubicBezTo>
                <a:cubicBezTo>
                  <a:pt x="3746" y="1072"/>
                  <a:pt x="3681" y="1055"/>
                  <a:pt x="3602" y="1035"/>
                </a:cubicBezTo>
                <a:cubicBezTo>
                  <a:pt x="3576" y="1018"/>
                  <a:pt x="3556" y="992"/>
                  <a:pt x="3530" y="975"/>
                </a:cubicBezTo>
                <a:cubicBezTo>
                  <a:pt x="3519" y="968"/>
                  <a:pt x="3505" y="969"/>
                  <a:pt x="3494" y="963"/>
                </a:cubicBezTo>
                <a:cubicBezTo>
                  <a:pt x="3458" y="945"/>
                  <a:pt x="3420" y="926"/>
                  <a:pt x="3386" y="903"/>
                </a:cubicBezTo>
                <a:cubicBezTo>
                  <a:pt x="3370" y="879"/>
                  <a:pt x="3354" y="855"/>
                  <a:pt x="3338" y="831"/>
                </a:cubicBezTo>
                <a:cubicBezTo>
                  <a:pt x="3304" y="780"/>
                  <a:pt x="3319" y="700"/>
                  <a:pt x="3278" y="639"/>
                </a:cubicBezTo>
                <a:cubicBezTo>
                  <a:pt x="3286" y="615"/>
                  <a:pt x="3293" y="584"/>
                  <a:pt x="3314" y="567"/>
                </a:cubicBezTo>
                <a:cubicBezTo>
                  <a:pt x="3324" y="559"/>
                  <a:pt x="3339" y="561"/>
                  <a:pt x="3350" y="555"/>
                </a:cubicBezTo>
                <a:cubicBezTo>
                  <a:pt x="3363" y="549"/>
                  <a:pt x="3374" y="539"/>
                  <a:pt x="3386" y="531"/>
                </a:cubicBezTo>
                <a:cubicBezTo>
                  <a:pt x="3402" y="507"/>
                  <a:pt x="3418" y="483"/>
                  <a:pt x="3434" y="459"/>
                </a:cubicBezTo>
                <a:cubicBezTo>
                  <a:pt x="3443" y="446"/>
                  <a:pt x="3410" y="382"/>
                  <a:pt x="3398" y="375"/>
                </a:cubicBezTo>
                <a:cubicBezTo>
                  <a:pt x="3380" y="365"/>
                  <a:pt x="3358" y="367"/>
                  <a:pt x="3338" y="363"/>
                </a:cubicBezTo>
                <a:cubicBezTo>
                  <a:pt x="3242" y="342"/>
                  <a:pt x="3163" y="324"/>
                  <a:pt x="3062" y="315"/>
                </a:cubicBezTo>
                <a:cubicBezTo>
                  <a:pt x="3030" y="283"/>
                  <a:pt x="2995" y="261"/>
                  <a:pt x="2954" y="243"/>
                </a:cubicBezTo>
                <a:cubicBezTo>
                  <a:pt x="2931" y="233"/>
                  <a:pt x="2882" y="219"/>
                  <a:pt x="2882" y="219"/>
                </a:cubicBezTo>
                <a:cubicBezTo>
                  <a:pt x="2854" y="223"/>
                  <a:pt x="2824" y="220"/>
                  <a:pt x="2798" y="231"/>
                </a:cubicBezTo>
                <a:cubicBezTo>
                  <a:pt x="2785" y="237"/>
                  <a:pt x="2785" y="258"/>
                  <a:pt x="2774" y="267"/>
                </a:cubicBezTo>
                <a:cubicBezTo>
                  <a:pt x="2764" y="275"/>
                  <a:pt x="2750" y="275"/>
                  <a:pt x="2738" y="279"/>
                </a:cubicBezTo>
                <a:cubicBezTo>
                  <a:pt x="2678" y="259"/>
                  <a:pt x="2656" y="204"/>
                  <a:pt x="2594" y="183"/>
                </a:cubicBezTo>
                <a:cubicBezTo>
                  <a:pt x="2505" y="153"/>
                  <a:pt x="2545" y="170"/>
                  <a:pt x="2474" y="135"/>
                </a:cubicBezTo>
                <a:cubicBezTo>
                  <a:pt x="2450" y="99"/>
                  <a:pt x="2426" y="63"/>
                  <a:pt x="2402" y="27"/>
                </a:cubicBezTo>
                <a:cubicBezTo>
                  <a:pt x="2384" y="0"/>
                  <a:pt x="2306" y="3"/>
                  <a:pt x="2306" y="3"/>
                </a:cubicBezTo>
                <a:cubicBezTo>
                  <a:pt x="2282" y="7"/>
                  <a:pt x="2254" y="1"/>
                  <a:pt x="2234" y="15"/>
                </a:cubicBezTo>
                <a:cubicBezTo>
                  <a:pt x="2198" y="41"/>
                  <a:pt x="2200" y="100"/>
                  <a:pt x="2150" y="111"/>
                </a:cubicBezTo>
                <a:cubicBezTo>
                  <a:pt x="2107" y="120"/>
                  <a:pt x="2062" y="119"/>
                  <a:pt x="2018" y="123"/>
                </a:cubicBezTo>
                <a:cubicBezTo>
                  <a:pt x="1987" y="133"/>
                  <a:pt x="1967" y="132"/>
                  <a:pt x="1958" y="171"/>
                </a:cubicBezTo>
                <a:cubicBezTo>
                  <a:pt x="1945" y="226"/>
                  <a:pt x="1985" y="314"/>
                  <a:pt x="1934" y="339"/>
                </a:cubicBezTo>
                <a:cubicBezTo>
                  <a:pt x="1827" y="392"/>
                  <a:pt x="1871" y="385"/>
                  <a:pt x="1718" y="399"/>
                </a:cubicBezTo>
                <a:cubicBezTo>
                  <a:pt x="1610" y="471"/>
                  <a:pt x="1674" y="463"/>
                  <a:pt x="1622" y="411"/>
                </a:cubicBezTo>
                <a:cubicBezTo>
                  <a:pt x="1612" y="401"/>
                  <a:pt x="1598" y="395"/>
                  <a:pt x="1586" y="387"/>
                </a:cubicBezTo>
                <a:cubicBezTo>
                  <a:pt x="1578" y="375"/>
                  <a:pt x="1576" y="355"/>
                  <a:pt x="1562" y="351"/>
                </a:cubicBezTo>
                <a:cubicBezTo>
                  <a:pt x="1546" y="347"/>
                  <a:pt x="1486" y="368"/>
                  <a:pt x="1466" y="375"/>
                </a:cubicBezTo>
                <a:cubicBezTo>
                  <a:pt x="1429" y="430"/>
                  <a:pt x="1380" y="461"/>
                  <a:pt x="1334" y="507"/>
                </a:cubicBezTo>
                <a:cubicBezTo>
                  <a:pt x="1330" y="519"/>
                  <a:pt x="1334" y="540"/>
                  <a:pt x="1322" y="543"/>
                </a:cubicBezTo>
                <a:cubicBezTo>
                  <a:pt x="1279" y="554"/>
                  <a:pt x="1287" y="496"/>
                  <a:pt x="1274" y="483"/>
                </a:cubicBezTo>
                <a:cubicBezTo>
                  <a:pt x="1261" y="470"/>
                  <a:pt x="1242" y="467"/>
                  <a:pt x="1226" y="459"/>
                </a:cubicBezTo>
                <a:cubicBezTo>
                  <a:pt x="1198" y="417"/>
                  <a:pt x="1178" y="403"/>
                  <a:pt x="1130" y="387"/>
                </a:cubicBezTo>
                <a:cubicBezTo>
                  <a:pt x="1063" y="404"/>
                  <a:pt x="1056" y="418"/>
                  <a:pt x="1034" y="483"/>
                </a:cubicBezTo>
                <a:cubicBezTo>
                  <a:pt x="1018" y="479"/>
                  <a:pt x="1000" y="479"/>
                  <a:pt x="986" y="471"/>
                </a:cubicBezTo>
                <a:cubicBezTo>
                  <a:pt x="971" y="463"/>
                  <a:pt x="961" y="448"/>
                  <a:pt x="950" y="435"/>
                </a:cubicBezTo>
                <a:cubicBezTo>
                  <a:pt x="941" y="424"/>
                  <a:pt x="938" y="407"/>
                  <a:pt x="926" y="399"/>
                </a:cubicBezTo>
                <a:cubicBezTo>
                  <a:pt x="912" y="390"/>
                  <a:pt x="894" y="391"/>
                  <a:pt x="878" y="387"/>
                </a:cubicBezTo>
                <a:cubicBezTo>
                  <a:pt x="785" y="406"/>
                  <a:pt x="800" y="416"/>
                  <a:pt x="770" y="507"/>
                </a:cubicBezTo>
                <a:cubicBezTo>
                  <a:pt x="761" y="534"/>
                  <a:pt x="722" y="539"/>
                  <a:pt x="698" y="555"/>
                </a:cubicBezTo>
                <a:cubicBezTo>
                  <a:pt x="677" y="569"/>
                  <a:pt x="626" y="579"/>
                  <a:pt x="626" y="579"/>
                </a:cubicBezTo>
                <a:cubicBezTo>
                  <a:pt x="541" y="551"/>
                  <a:pt x="556" y="519"/>
                  <a:pt x="494" y="471"/>
                </a:cubicBezTo>
                <a:cubicBezTo>
                  <a:pt x="471" y="453"/>
                  <a:pt x="449" y="432"/>
                  <a:pt x="422" y="423"/>
                </a:cubicBezTo>
                <a:cubicBezTo>
                  <a:pt x="398" y="415"/>
                  <a:pt x="350" y="399"/>
                  <a:pt x="350" y="399"/>
                </a:cubicBezTo>
                <a:cubicBezTo>
                  <a:pt x="294" y="407"/>
                  <a:pt x="200" y="369"/>
                  <a:pt x="182" y="423"/>
                </a:cubicBezTo>
                <a:cubicBezTo>
                  <a:pt x="174" y="447"/>
                  <a:pt x="160" y="529"/>
                  <a:pt x="146" y="543"/>
                </a:cubicBezTo>
                <a:cubicBezTo>
                  <a:pt x="144" y="545"/>
                  <a:pt x="47" y="588"/>
                  <a:pt x="38" y="591"/>
                </a:cubicBezTo>
                <a:cubicBezTo>
                  <a:pt x="4" y="642"/>
                  <a:pt x="0" y="654"/>
                  <a:pt x="62" y="675"/>
                </a:cubicBezTo>
                <a:cubicBezTo>
                  <a:pt x="78" y="699"/>
                  <a:pt x="104" y="719"/>
                  <a:pt x="110" y="747"/>
                </a:cubicBezTo>
                <a:cubicBezTo>
                  <a:pt x="114" y="767"/>
                  <a:pt x="112" y="789"/>
                  <a:pt x="122" y="807"/>
                </a:cubicBezTo>
                <a:cubicBezTo>
                  <a:pt x="129" y="820"/>
                  <a:pt x="146" y="823"/>
                  <a:pt x="158" y="831"/>
                </a:cubicBezTo>
                <a:cubicBezTo>
                  <a:pt x="188" y="876"/>
                  <a:pt x="201" y="924"/>
                  <a:pt x="218" y="975"/>
                </a:cubicBezTo>
                <a:cubicBezTo>
                  <a:pt x="230" y="1012"/>
                  <a:pt x="326" y="1023"/>
                  <a:pt x="326" y="1023"/>
                </a:cubicBezTo>
                <a:cubicBezTo>
                  <a:pt x="330" y="1059"/>
                  <a:pt x="326" y="1097"/>
                  <a:pt x="338" y="1131"/>
                </a:cubicBezTo>
                <a:cubicBezTo>
                  <a:pt x="343" y="1145"/>
                  <a:pt x="364" y="1145"/>
                  <a:pt x="374" y="1155"/>
                </a:cubicBezTo>
                <a:cubicBezTo>
                  <a:pt x="384" y="1165"/>
                  <a:pt x="390" y="1179"/>
                  <a:pt x="398" y="1191"/>
                </a:cubicBezTo>
                <a:cubicBezTo>
                  <a:pt x="450" y="1187"/>
                  <a:pt x="503" y="1189"/>
                  <a:pt x="554" y="1179"/>
                </a:cubicBezTo>
                <a:cubicBezTo>
                  <a:pt x="672" y="1157"/>
                  <a:pt x="483" y="1134"/>
                  <a:pt x="650" y="1167"/>
                </a:cubicBezTo>
                <a:cubicBezTo>
                  <a:pt x="637" y="1244"/>
                  <a:pt x="618" y="1292"/>
                  <a:pt x="554" y="1335"/>
                </a:cubicBezTo>
                <a:cubicBezTo>
                  <a:pt x="537" y="1385"/>
                  <a:pt x="542" y="1502"/>
                  <a:pt x="566" y="1551"/>
                </a:cubicBezTo>
                <a:cubicBezTo>
                  <a:pt x="572" y="1564"/>
                  <a:pt x="590" y="1567"/>
                  <a:pt x="602" y="1575"/>
                </a:cubicBezTo>
                <a:cubicBezTo>
                  <a:pt x="621" y="1633"/>
                  <a:pt x="641" y="1621"/>
                  <a:pt x="698" y="1635"/>
                </a:cubicBezTo>
                <a:cubicBezTo>
                  <a:pt x="718" y="1665"/>
                  <a:pt x="730" y="1720"/>
                  <a:pt x="758" y="1743"/>
                </a:cubicBezTo>
                <a:cubicBezTo>
                  <a:pt x="768" y="1751"/>
                  <a:pt x="783" y="1749"/>
                  <a:pt x="794" y="1755"/>
                </a:cubicBezTo>
                <a:cubicBezTo>
                  <a:pt x="807" y="1761"/>
                  <a:pt x="817" y="1773"/>
                  <a:pt x="830" y="1779"/>
                </a:cubicBezTo>
                <a:cubicBezTo>
                  <a:pt x="908" y="1818"/>
                  <a:pt x="1020" y="1804"/>
                  <a:pt x="1106" y="1815"/>
                </a:cubicBezTo>
                <a:cubicBezTo>
                  <a:pt x="1114" y="1820"/>
                  <a:pt x="1162" y="1857"/>
                  <a:pt x="1178" y="1851"/>
                </a:cubicBezTo>
                <a:cubicBezTo>
                  <a:pt x="1191" y="1846"/>
                  <a:pt x="1192" y="1825"/>
                  <a:pt x="1202" y="1815"/>
                </a:cubicBezTo>
                <a:cubicBezTo>
                  <a:pt x="1212" y="1805"/>
                  <a:pt x="1226" y="1799"/>
                  <a:pt x="1238" y="1791"/>
                </a:cubicBezTo>
                <a:cubicBezTo>
                  <a:pt x="1288" y="1716"/>
                  <a:pt x="1342" y="1718"/>
                  <a:pt x="1430" y="1707"/>
                </a:cubicBezTo>
                <a:cubicBezTo>
                  <a:pt x="1525" y="1675"/>
                  <a:pt x="1477" y="1679"/>
                  <a:pt x="1574" y="1695"/>
                </a:cubicBezTo>
                <a:cubicBezTo>
                  <a:pt x="1612" y="1752"/>
                  <a:pt x="1584" y="1726"/>
                  <a:pt x="1670" y="1755"/>
                </a:cubicBezTo>
                <a:cubicBezTo>
                  <a:pt x="1682" y="1759"/>
                  <a:pt x="1694" y="1763"/>
                  <a:pt x="1706" y="1767"/>
                </a:cubicBezTo>
                <a:cubicBezTo>
                  <a:pt x="1718" y="1771"/>
                  <a:pt x="1742" y="1779"/>
                  <a:pt x="1742" y="1779"/>
                </a:cubicBezTo>
                <a:cubicBezTo>
                  <a:pt x="1717" y="1855"/>
                  <a:pt x="1727" y="1784"/>
                  <a:pt x="1814" y="1827"/>
                </a:cubicBezTo>
                <a:cubicBezTo>
                  <a:pt x="1825" y="1833"/>
                  <a:pt x="1822" y="1851"/>
                  <a:pt x="1826" y="1863"/>
                </a:cubicBezTo>
                <a:cubicBezTo>
                  <a:pt x="1822" y="1875"/>
                  <a:pt x="1814" y="1899"/>
                  <a:pt x="1814" y="1899"/>
                </a:cubicBezTo>
              </a:path>
            </a:pathLst>
          </a:custGeom>
          <a:noFill/>
          <a:ln w="38100" cap="flat" cmpd="sng">
            <a:solidFill>
              <a:srgbClr val="FF3300"/>
            </a:solidFill>
            <a:prstDash val="lgDash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5" name="Freeform 11"/>
          <p:cNvSpPr/>
          <p:nvPr/>
        </p:nvSpPr>
        <p:spPr bwMode="auto">
          <a:xfrm>
            <a:off x="6097588" y="3833814"/>
            <a:ext cx="2151062" cy="1804987"/>
          </a:xfrm>
          <a:custGeom>
            <a:avLst/>
            <a:gdLst>
              <a:gd name="T0" fmla="*/ 2147483646 w 1355"/>
              <a:gd name="T1" fmla="*/ 2147483646 h 1137"/>
              <a:gd name="T2" fmla="*/ 2147483646 w 1355"/>
              <a:gd name="T3" fmla="*/ 2147483646 h 1137"/>
              <a:gd name="T4" fmla="*/ 2147483646 w 1355"/>
              <a:gd name="T5" fmla="*/ 2147483646 h 1137"/>
              <a:gd name="T6" fmla="*/ 2147483646 w 1355"/>
              <a:gd name="T7" fmla="*/ 2147483646 h 1137"/>
              <a:gd name="T8" fmla="*/ 2147483646 w 1355"/>
              <a:gd name="T9" fmla="*/ 2147483646 h 1137"/>
              <a:gd name="T10" fmla="*/ 2147483646 w 1355"/>
              <a:gd name="T11" fmla="*/ 2147483646 h 1137"/>
              <a:gd name="T12" fmla="*/ 2147483646 w 1355"/>
              <a:gd name="T13" fmla="*/ 2147483646 h 1137"/>
              <a:gd name="T14" fmla="*/ 2147483646 w 1355"/>
              <a:gd name="T15" fmla="*/ 2147483646 h 1137"/>
              <a:gd name="T16" fmla="*/ 2147483646 w 1355"/>
              <a:gd name="T17" fmla="*/ 2147483646 h 1137"/>
              <a:gd name="T18" fmla="*/ 2147483646 w 1355"/>
              <a:gd name="T19" fmla="*/ 2147483646 h 1137"/>
              <a:gd name="T20" fmla="*/ 2147483646 w 1355"/>
              <a:gd name="T21" fmla="*/ 2147483646 h 1137"/>
              <a:gd name="T22" fmla="*/ 2147483646 w 1355"/>
              <a:gd name="T23" fmla="*/ 2147483646 h 1137"/>
              <a:gd name="T24" fmla="*/ 2147483646 w 1355"/>
              <a:gd name="T25" fmla="*/ 2147483646 h 1137"/>
              <a:gd name="T26" fmla="*/ 2147483646 w 1355"/>
              <a:gd name="T27" fmla="*/ 2147483646 h 1137"/>
              <a:gd name="T28" fmla="*/ 2147483646 w 1355"/>
              <a:gd name="T29" fmla="*/ 2147483646 h 1137"/>
              <a:gd name="T30" fmla="*/ 2147483646 w 1355"/>
              <a:gd name="T31" fmla="*/ 2147483646 h 1137"/>
              <a:gd name="T32" fmla="*/ 2147483646 w 1355"/>
              <a:gd name="T33" fmla="*/ 2147483646 h 1137"/>
              <a:gd name="T34" fmla="*/ 2147483646 w 1355"/>
              <a:gd name="T35" fmla="*/ 2147483646 h 1137"/>
              <a:gd name="T36" fmla="*/ 2147483646 w 1355"/>
              <a:gd name="T37" fmla="*/ 2147483646 h 1137"/>
              <a:gd name="T38" fmla="*/ 2147483646 w 1355"/>
              <a:gd name="T39" fmla="*/ 2147483646 h 1137"/>
              <a:gd name="T40" fmla="*/ 2147483646 w 1355"/>
              <a:gd name="T41" fmla="*/ 2147483646 h 1137"/>
              <a:gd name="T42" fmla="*/ 2147483646 w 1355"/>
              <a:gd name="T43" fmla="*/ 2147483646 h 1137"/>
              <a:gd name="T44" fmla="*/ 2147483646 w 1355"/>
              <a:gd name="T45" fmla="*/ 2147483646 h 1137"/>
              <a:gd name="T46" fmla="*/ 2147483646 w 1355"/>
              <a:gd name="T47" fmla="*/ 2147483646 h 1137"/>
              <a:gd name="T48" fmla="*/ 2147483646 w 1355"/>
              <a:gd name="T49" fmla="*/ 2147483646 h 1137"/>
              <a:gd name="T50" fmla="*/ 2147483646 w 1355"/>
              <a:gd name="T51" fmla="*/ 2147483646 h 1137"/>
              <a:gd name="T52" fmla="*/ 2147483646 w 1355"/>
              <a:gd name="T53" fmla="*/ 2147483646 h 1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55" h="1137">
                <a:moveTo>
                  <a:pt x="1355" y="537"/>
                </a:moveTo>
                <a:cubicBezTo>
                  <a:pt x="1307" y="489"/>
                  <a:pt x="1311" y="485"/>
                  <a:pt x="1247" y="501"/>
                </a:cubicBezTo>
                <a:cubicBezTo>
                  <a:pt x="1211" y="510"/>
                  <a:pt x="1175" y="516"/>
                  <a:pt x="1139" y="525"/>
                </a:cubicBezTo>
                <a:cubicBezTo>
                  <a:pt x="1109" y="435"/>
                  <a:pt x="1153" y="543"/>
                  <a:pt x="1091" y="465"/>
                </a:cubicBezTo>
                <a:cubicBezTo>
                  <a:pt x="1083" y="455"/>
                  <a:pt x="1088" y="438"/>
                  <a:pt x="1079" y="429"/>
                </a:cubicBezTo>
                <a:cubicBezTo>
                  <a:pt x="1059" y="409"/>
                  <a:pt x="1007" y="381"/>
                  <a:pt x="1007" y="381"/>
                </a:cubicBezTo>
                <a:cubicBezTo>
                  <a:pt x="998" y="355"/>
                  <a:pt x="993" y="328"/>
                  <a:pt x="971" y="309"/>
                </a:cubicBezTo>
                <a:cubicBezTo>
                  <a:pt x="949" y="290"/>
                  <a:pt x="899" y="261"/>
                  <a:pt x="899" y="261"/>
                </a:cubicBezTo>
                <a:cubicBezTo>
                  <a:pt x="745" y="272"/>
                  <a:pt x="741" y="281"/>
                  <a:pt x="599" y="261"/>
                </a:cubicBezTo>
                <a:cubicBezTo>
                  <a:pt x="568" y="257"/>
                  <a:pt x="488" y="212"/>
                  <a:pt x="455" y="201"/>
                </a:cubicBezTo>
                <a:cubicBezTo>
                  <a:pt x="443" y="197"/>
                  <a:pt x="419" y="189"/>
                  <a:pt x="419" y="189"/>
                </a:cubicBezTo>
                <a:cubicBezTo>
                  <a:pt x="376" y="146"/>
                  <a:pt x="323" y="120"/>
                  <a:pt x="263" y="105"/>
                </a:cubicBezTo>
                <a:cubicBezTo>
                  <a:pt x="208" y="23"/>
                  <a:pt x="208" y="0"/>
                  <a:pt x="23" y="81"/>
                </a:cubicBezTo>
                <a:cubicBezTo>
                  <a:pt x="0" y="91"/>
                  <a:pt x="47" y="153"/>
                  <a:pt x="47" y="153"/>
                </a:cubicBezTo>
                <a:cubicBezTo>
                  <a:pt x="51" y="221"/>
                  <a:pt x="35" y="293"/>
                  <a:pt x="59" y="357"/>
                </a:cubicBezTo>
                <a:cubicBezTo>
                  <a:pt x="68" y="381"/>
                  <a:pt x="131" y="381"/>
                  <a:pt x="131" y="381"/>
                </a:cubicBezTo>
                <a:cubicBezTo>
                  <a:pt x="160" y="467"/>
                  <a:pt x="134" y="439"/>
                  <a:pt x="191" y="477"/>
                </a:cubicBezTo>
                <a:cubicBezTo>
                  <a:pt x="219" y="561"/>
                  <a:pt x="191" y="541"/>
                  <a:pt x="251" y="561"/>
                </a:cubicBezTo>
                <a:cubicBezTo>
                  <a:pt x="272" y="624"/>
                  <a:pt x="256" y="586"/>
                  <a:pt x="311" y="669"/>
                </a:cubicBezTo>
                <a:cubicBezTo>
                  <a:pt x="325" y="690"/>
                  <a:pt x="362" y="679"/>
                  <a:pt x="383" y="693"/>
                </a:cubicBezTo>
                <a:cubicBezTo>
                  <a:pt x="395" y="701"/>
                  <a:pt x="407" y="709"/>
                  <a:pt x="419" y="717"/>
                </a:cubicBezTo>
                <a:cubicBezTo>
                  <a:pt x="445" y="795"/>
                  <a:pt x="417" y="790"/>
                  <a:pt x="347" y="837"/>
                </a:cubicBezTo>
                <a:cubicBezTo>
                  <a:pt x="335" y="845"/>
                  <a:pt x="311" y="861"/>
                  <a:pt x="311" y="861"/>
                </a:cubicBezTo>
                <a:cubicBezTo>
                  <a:pt x="322" y="917"/>
                  <a:pt x="309" y="923"/>
                  <a:pt x="359" y="945"/>
                </a:cubicBezTo>
                <a:cubicBezTo>
                  <a:pt x="382" y="955"/>
                  <a:pt x="431" y="969"/>
                  <a:pt x="431" y="969"/>
                </a:cubicBezTo>
                <a:cubicBezTo>
                  <a:pt x="453" y="1035"/>
                  <a:pt x="493" y="1019"/>
                  <a:pt x="563" y="1029"/>
                </a:cubicBezTo>
                <a:cubicBezTo>
                  <a:pt x="600" y="1085"/>
                  <a:pt x="587" y="1051"/>
                  <a:pt x="587" y="1137"/>
                </a:cubicBezTo>
              </a:path>
            </a:pathLst>
          </a:custGeom>
          <a:noFill/>
          <a:ln w="38100" cmpd="sng">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6" name="Freeform 12"/>
          <p:cNvSpPr/>
          <p:nvPr/>
        </p:nvSpPr>
        <p:spPr bwMode="auto">
          <a:xfrm>
            <a:off x="5334000" y="4857750"/>
            <a:ext cx="1219200" cy="400050"/>
          </a:xfrm>
          <a:custGeom>
            <a:avLst/>
            <a:gdLst>
              <a:gd name="T0" fmla="*/ 2147483646 w 768"/>
              <a:gd name="T1" fmla="*/ 2147483646 h 276"/>
              <a:gd name="T2" fmla="*/ 2147483646 w 768"/>
              <a:gd name="T3" fmla="*/ 2147483646 h 276"/>
              <a:gd name="T4" fmla="*/ 2147483646 w 768"/>
              <a:gd name="T5" fmla="*/ 2147483646 h 276"/>
              <a:gd name="T6" fmla="*/ 2147483646 w 768"/>
              <a:gd name="T7" fmla="*/ 2147483646 h 276"/>
              <a:gd name="T8" fmla="*/ 2147483646 w 768"/>
              <a:gd name="T9" fmla="*/ 2147483646 h 276"/>
              <a:gd name="T10" fmla="*/ 2147483646 w 768"/>
              <a:gd name="T11" fmla="*/ 2147483646 h 276"/>
              <a:gd name="T12" fmla="*/ 2147483646 w 768"/>
              <a:gd name="T13" fmla="*/ 0 h 276"/>
              <a:gd name="T14" fmla="*/ 0 w 768"/>
              <a:gd name="T15" fmla="*/ 2147483646 h 2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8" h="276">
                <a:moveTo>
                  <a:pt x="768" y="276"/>
                </a:moveTo>
                <a:cubicBezTo>
                  <a:pt x="720" y="268"/>
                  <a:pt x="694" y="274"/>
                  <a:pt x="660" y="240"/>
                </a:cubicBezTo>
                <a:cubicBezTo>
                  <a:pt x="650" y="230"/>
                  <a:pt x="648" y="212"/>
                  <a:pt x="636" y="204"/>
                </a:cubicBezTo>
                <a:cubicBezTo>
                  <a:pt x="620" y="193"/>
                  <a:pt x="525" y="173"/>
                  <a:pt x="504" y="168"/>
                </a:cubicBezTo>
                <a:cubicBezTo>
                  <a:pt x="450" y="86"/>
                  <a:pt x="344" y="59"/>
                  <a:pt x="252" y="48"/>
                </a:cubicBezTo>
                <a:cubicBezTo>
                  <a:pt x="240" y="40"/>
                  <a:pt x="229" y="30"/>
                  <a:pt x="216" y="24"/>
                </a:cubicBezTo>
                <a:cubicBezTo>
                  <a:pt x="193" y="14"/>
                  <a:pt x="144" y="0"/>
                  <a:pt x="144" y="0"/>
                </a:cubicBezTo>
                <a:cubicBezTo>
                  <a:pt x="49" y="32"/>
                  <a:pt x="97" y="24"/>
                  <a:pt x="0" y="24"/>
                </a:cubicBezTo>
              </a:path>
            </a:pathLst>
          </a:custGeom>
          <a:noFill/>
          <a:ln w="38100" cmpd="sng">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59746"/>
                                        </p:tgtEl>
                                        <p:attrNameLst>
                                          <p:attrName>style.visibility</p:attrName>
                                        </p:attrNameLst>
                                      </p:cBhvr>
                                      <p:to>
                                        <p:strVal val="visible"/>
                                      </p:to>
                                    </p:set>
                                    <p:anim calcmode="lin" valueType="num">
                                      <p:cBhvr>
                                        <p:cTn id="7" dur="1000" fill="hold"/>
                                        <p:tgtEl>
                                          <p:spTgt spid="159746"/>
                                        </p:tgtEl>
                                        <p:attrNameLst>
                                          <p:attrName>ppt_w</p:attrName>
                                        </p:attrNameLst>
                                      </p:cBhvr>
                                      <p:tavLst>
                                        <p:tav tm="0">
                                          <p:val>
                                            <p:strVal val="#ppt_w*0.70"/>
                                          </p:val>
                                        </p:tav>
                                        <p:tav tm="100000">
                                          <p:val>
                                            <p:strVal val="#ppt_w"/>
                                          </p:val>
                                        </p:tav>
                                      </p:tavLst>
                                    </p:anim>
                                    <p:anim calcmode="lin" valueType="num">
                                      <p:cBhvr>
                                        <p:cTn id="8" dur="1000" fill="hold"/>
                                        <p:tgtEl>
                                          <p:spTgt spid="159746"/>
                                        </p:tgtEl>
                                        <p:attrNameLst>
                                          <p:attrName>ppt_h</p:attrName>
                                        </p:attrNameLst>
                                      </p:cBhvr>
                                      <p:tavLst>
                                        <p:tav tm="0">
                                          <p:val>
                                            <p:strVal val="#ppt_h"/>
                                          </p:val>
                                        </p:tav>
                                        <p:tav tm="100000">
                                          <p:val>
                                            <p:strVal val="#ppt_h"/>
                                          </p:val>
                                        </p:tav>
                                      </p:tavLst>
                                    </p:anim>
                                    <p:animEffect transition="in" filter="fade">
                                      <p:cBhvr>
                                        <p:cTn id="9" dur="1000"/>
                                        <p:tgtEl>
                                          <p:spTgt spid="1597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9747"/>
                                        </p:tgtEl>
                                        <p:attrNameLst>
                                          <p:attrName>style.visibility</p:attrName>
                                        </p:attrNameLst>
                                      </p:cBhvr>
                                      <p:to>
                                        <p:strVal val="visible"/>
                                      </p:to>
                                    </p:set>
                                    <p:animEffect transition="in" filter="fade">
                                      <p:cBhvr>
                                        <p:cTn id="13" dur="1000"/>
                                        <p:tgtEl>
                                          <p:spTgt spid="159747"/>
                                        </p:tgtEl>
                                      </p:cBhvr>
                                    </p:animEffect>
                                    <p:anim calcmode="lin" valueType="num">
                                      <p:cBhvr>
                                        <p:cTn id="14" dur="1000" fill="hold"/>
                                        <p:tgtEl>
                                          <p:spTgt spid="159747"/>
                                        </p:tgtEl>
                                        <p:attrNameLst>
                                          <p:attrName>ppt_x</p:attrName>
                                        </p:attrNameLst>
                                      </p:cBhvr>
                                      <p:tavLst>
                                        <p:tav tm="0">
                                          <p:val>
                                            <p:strVal val="#ppt_x"/>
                                          </p:val>
                                        </p:tav>
                                        <p:tav tm="100000">
                                          <p:val>
                                            <p:strVal val="#ppt_x"/>
                                          </p:val>
                                        </p:tav>
                                      </p:tavLst>
                                    </p:anim>
                                    <p:anim calcmode="lin" valueType="num">
                                      <p:cBhvr>
                                        <p:cTn id="15" dur="1000" fill="hold"/>
                                        <p:tgtEl>
                                          <p:spTgt spid="15974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59751"/>
                                        </p:tgtEl>
                                        <p:attrNameLst>
                                          <p:attrName>style.visibility</p:attrName>
                                        </p:attrNameLst>
                                      </p:cBhvr>
                                      <p:to>
                                        <p:strVal val="visible"/>
                                      </p:to>
                                    </p:set>
                                    <p:animEffect transition="in" filter="fade">
                                      <p:cBhvr>
                                        <p:cTn id="20" dur="1000"/>
                                        <p:tgtEl>
                                          <p:spTgt spid="159751"/>
                                        </p:tgtEl>
                                      </p:cBhvr>
                                    </p:animEffect>
                                    <p:anim calcmode="lin" valueType="num">
                                      <p:cBhvr>
                                        <p:cTn id="21" dur="1000" fill="hold"/>
                                        <p:tgtEl>
                                          <p:spTgt spid="159751"/>
                                        </p:tgtEl>
                                        <p:attrNameLst>
                                          <p:attrName>ppt_x</p:attrName>
                                        </p:attrNameLst>
                                      </p:cBhvr>
                                      <p:tavLst>
                                        <p:tav tm="0">
                                          <p:val>
                                            <p:strVal val="#ppt_x"/>
                                          </p:val>
                                        </p:tav>
                                        <p:tav tm="100000">
                                          <p:val>
                                            <p:strVal val="#ppt_x"/>
                                          </p:val>
                                        </p:tav>
                                      </p:tavLst>
                                    </p:anim>
                                    <p:anim calcmode="lin" valueType="num">
                                      <p:cBhvr>
                                        <p:cTn id="22" dur="1000" fill="hold"/>
                                        <p:tgtEl>
                                          <p:spTgt spid="15975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mph" presetSubtype="0" repeatCount="10000" fill="hold" grpId="1" nodeType="afterEffect">
                                  <p:stCondLst>
                                    <p:cond delay="0"/>
                                  </p:stCondLst>
                                  <p:childTnLst>
                                    <p:animClr clrSpc="hsl" dir="cw">
                                      <p:cBhvr override="childStyle">
                                        <p:cTn id="25" dur="500" fill="hold"/>
                                        <p:tgtEl>
                                          <p:spTgt spid="159751"/>
                                        </p:tgtEl>
                                        <p:attrNameLst>
                                          <p:attrName>style.color</p:attrName>
                                        </p:attrNameLst>
                                      </p:cBhvr>
                                      <p:by>
                                        <p:hsl h="-7200000" s="0" l="0"/>
                                      </p:by>
                                    </p:animClr>
                                    <p:animClr clrSpc="hsl" dir="cw">
                                      <p:cBhvr>
                                        <p:cTn id="26" dur="500" fill="hold"/>
                                        <p:tgtEl>
                                          <p:spTgt spid="159751"/>
                                        </p:tgtEl>
                                        <p:attrNameLst>
                                          <p:attrName>fillcolor</p:attrName>
                                        </p:attrNameLst>
                                      </p:cBhvr>
                                      <p:by>
                                        <p:hsl h="-7200000" s="0" l="0"/>
                                      </p:by>
                                    </p:animClr>
                                    <p:animClr clrSpc="hsl" dir="cw">
                                      <p:cBhvr>
                                        <p:cTn id="27" dur="500" fill="hold"/>
                                        <p:tgtEl>
                                          <p:spTgt spid="159751"/>
                                        </p:tgtEl>
                                        <p:attrNameLst>
                                          <p:attrName>stroke.color</p:attrName>
                                        </p:attrNameLst>
                                      </p:cBhvr>
                                      <p:by>
                                        <p:hsl h="-7200000" s="0" l="0"/>
                                      </p:by>
                                    </p:animClr>
                                    <p:set>
                                      <p:cBhvr>
                                        <p:cTn id="28" dur="500" fill="hold"/>
                                        <p:tgtEl>
                                          <p:spTgt spid="159751"/>
                                        </p:tgtEl>
                                        <p:attrNameLst>
                                          <p:attrName>fill.type</p:attrName>
                                        </p:attrNameLst>
                                      </p:cBhvr>
                                      <p:to>
                                        <p:strVal val="solid"/>
                                      </p:to>
                                    </p:set>
                                  </p:childTnLst>
                                </p:cTn>
                              </p:par>
                            </p:childTnLst>
                          </p:cTn>
                        </p:par>
                        <p:par>
                          <p:cTn id="29" fill="hold">
                            <p:stCondLst>
                              <p:cond delay="1500"/>
                            </p:stCondLst>
                            <p:childTnLst>
                              <p:par>
                                <p:cTn id="30" presetID="29" presetClass="entr" presetSubtype="0" fill="hold" grpId="0" nodeType="afterEffect">
                                  <p:stCondLst>
                                    <p:cond delay="0"/>
                                  </p:stCondLst>
                                  <p:childTnLst>
                                    <p:set>
                                      <p:cBhvr>
                                        <p:cTn id="31" dur="1" fill="hold">
                                          <p:stCondLst>
                                            <p:cond delay="0"/>
                                          </p:stCondLst>
                                        </p:cTn>
                                        <p:tgtEl>
                                          <p:spTgt spid="159755"/>
                                        </p:tgtEl>
                                        <p:attrNameLst>
                                          <p:attrName>style.visibility</p:attrName>
                                        </p:attrNameLst>
                                      </p:cBhvr>
                                      <p:to>
                                        <p:strVal val="visible"/>
                                      </p:to>
                                    </p:set>
                                    <p:anim calcmode="lin" valueType="num">
                                      <p:cBhvr>
                                        <p:cTn id="32" dur="1000" fill="hold"/>
                                        <p:tgtEl>
                                          <p:spTgt spid="159755"/>
                                        </p:tgtEl>
                                        <p:attrNameLst>
                                          <p:attrName>ppt_x</p:attrName>
                                        </p:attrNameLst>
                                      </p:cBhvr>
                                      <p:tavLst>
                                        <p:tav tm="0">
                                          <p:val>
                                            <p:strVal val="#ppt_x-.2"/>
                                          </p:val>
                                        </p:tav>
                                        <p:tav tm="100000">
                                          <p:val>
                                            <p:strVal val="#ppt_x"/>
                                          </p:val>
                                        </p:tav>
                                      </p:tavLst>
                                    </p:anim>
                                    <p:anim calcmode="lin" valueType="num">
                                      <p:cBhvr>
                                        <p:cTn id="33" dur="1000" fill="hold"/>
                                        <p:tgtEl>
                                          <p:spTgt spid="15975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59755"/>
                                        </p:tgtEl>
                                      </p:cBhvr>
                                    </p:animEffect>
                                  </p:childTnLst>
                                </p:cTn>
                              </p:par>
                            </p:childTnLst>
                          </p:cTn>
                        </p:par>
                        <p:par>
                          <p:cTn id="35" fill="hold">
                            <p:stCondLst>
                              <p:cond delay="2500"/>
                            </p:stCondLst>
                            <p:childTnLst>
                              <p:par>
                                <p:cTn id="36" presetID="29" presetClass="entr" presetSubtype="0" fill="hold" grpId="0" nodeType="afterEffect">
                                  <p:stCondLst>
                                    <p:cond delay="0"/>
                                  </p:stCondLst>
                                  <p:childTnLst>
                                    <p:set>
                                      <p:cBhvr>
                                        <p:cTn id="37" dur="1" fill="hold">
                                          <p:stCondLst>
                                            <p:cond delay="0"/>
                                          </p:stCondLst>
                                        </p:cTn>
                                        <p:tgtEl>
                                          <p:spTgt spid="159756"/>
                                        </p:tgtEl>
                                        <p:attrNameLst>
                                          <p:attrName>style.visibility</p:attrName>
                                        </p:attrNameLst>
                                      </p:cBhvr>
                                      <p:to>
                                        <p:strVal val="visible"/>
                                      </p:to>
                                    </p:set>
                                    <p:anim calcmode="lin" valueType="num">
                                      <p:cBhvr>
                                        <p:cTn id="38" dur="1000" fill="hold"/>
                                        <p:tgtEl>
                                          <p:spTgt spid="159756"/>
                                        </p:tgtEl>
                                        <p:attrNameLst>
                                          <p:attrName>ppt_x</p:attrName>
                                        </p:attrNameLst>
                                      </p:cBhvr>
                                      <p:tavLst>
                                        <p:tav tm="0">
                                          <p:val>
                                            <p:strVal val="#ppt_x-.2"/>
                                          </p:val>
                                        </p:tav>
                                        <p:tav tm="100000">
                                          <p:val>
                                            <p:strVal val="#ppt_x"/>
                                          </p:val>
                                        </p:tav>
                                      </p:tavLst>
                                    </p:anim>
                                    <p:anim calcmode="lin" valueType="num">
                                      <p:cBhvr>
                                        <p:cTn id="39" dur="1000" fill="hold"/>
                                        <p:tgtEl>
                                          <p:spTgt spid="159756"/>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59756"/>
                                        </p:tgtEl>
                                      </p:cBhvr>
                                    </p:animEffect>
                                  </p:childTnLst>
                                </p:cTn>
                              </p:par>
                            </p:childTnLst>
                          </p:cTn>
                        </p:par>
                        <p:par>
                          <p:cTn id="41" fill="hold">
                            <p:stCondLst>
                              <p:cond delay="3500"/>
                            </p:stCondLst>
                            <p:childTnLst>
                              <p:par>
                                <p:cTn id="42" presetID="22" presetClass="emph" presetSubtype="0" repeatCount="4000" fill="hold" grpId="1" nodeType="afterEffect">
                                  <p:stCondLst>
                                    <p:cond delay="0"/>
                                  </p:stCondLst>
                                  <p:childTnLst>
                                    <p:animClr clrSpc="hsl" dir="cw">
                                      <p:cBhvr override="childStyle">
                                        <p:cTn id="43" dur="500" fill="hold"/>
                                        <p:tgtEl>
                                          <p:spTgt spid="159755"/>
                                        </p:tgtEl>
                                        <p:attrNameLst>
                                          <p:attrName>style.color</p:attrName>
                                        </p:attrNameLst>
                                      </p:cBhvr>
                                      <p:by>
                                        <p:hsl h="-7200000" s="0" l="0"/>
                                      </p:by>
                                    </p:animClr>
                                    <p:animClr clrSpc="hsl" dir="cw">
                                      <p:cBhvr>
                                        <p:cTn id="44" dur="500" fill="hold"/>
                                        <p:tgtEl>
                                          <p:spTgt spid="159755"/>
                                        </p:tgtEl>
                                        <p:attrNameLst>
                                          <p:attrName>fillcolor</p:attrName>
                                        </p:attrNameLst>
                                      </p:cBhvr>
                                      <p:by>
                                        <p:hsl h="-7200000" s="0" l="0"/>
                                      </p:by>
                                    </p:animClr>
                                    <p:animClr clrSpc="hsl" dir="cw">
                                      <p:cBhvr>
                                        <p:cTn id="45" dur="500" fill="hold"/>
                                        <p:tgtEl>
                                          <p:spTgt spid="159755"/>
                                        </p:tgtEl>
                                        <p:attrNameLst>
                                          <p:attrName>stroke.color</p:attrName>
                                        </p:attrNameLst>
                                      </p:cBhvr>
                                      <p:by>
                                        <p:hsl h="-7200000" s="0" l="0"/>
                                      </p:by>
                                    </p:animClr>
                                    <p:set>
                                      <p:cBhvr>
                                        <p:cTn id="46" dur="500" fill="hold"/>
                                        <p:tgtEl>
                                          <p:spTgt spid="159755"/>
                                        </p:tgtEl>
                                        <p:attrNameLst>
                                          <p:attrName>fill.type</p:attrName>
                                        </p:attrNameLst>
                                      </p:cBhvr>
                                      <p:to>
                                        <p:strVal val="solid"/>
                                      </p:to>
                                    </p:set>
                                  </p:childTnLst>
                                </p:cTn>
                              </p:par>
                            </p:childTnLst>
                          </p:cTn>
                        </p:par>
                        <p:par>
                          <p:cTn id="47" fill="hold">
                            <p:stCondLst>
                              <p:cond delay="4000"/>
                            </p:stCondLst>
                            <p:childTnLst>
                              <p:par>
                                <p:cTn id="48" presetID="22" presetClass="emph" presetSubtype="0" repeatCount="4000" fill="hold" grpId="1" nodeType="afterEffect">
                                  <p:stCondLst>
                                    <p:cond delay="0"/>
                                  </p:stCondLst>
                                  <p:childTnLst>
                                    <p:animClr clrSpc="hsl" dir="cw">
                                      <p:cBhvr override="childStyle">
                                        <p:cTn id="49" dur="500" fill="hold"/>
                                        <p:tgtEl>
                                          <p:spTgt spid="159756"/>
                                        </p:tgtEl>
                                        <p:attrNameLst>
                                          <p:attrName>style.color</p:attrName>
                                        </p:attrNameLst>
                                      </p:cBhvr>
                                      <p:by>
                                        <p:hsl h="-7200000" s="0" l="0"/>
                                      </p:by>
                                    </p:animClr>
                                    <p:animClr clrSpc="hsl" dir="cw">
                                      <p:cBhvr>
                                        <p:cTn id="50" dur="500" fill="hold"/>
                                        <p:tgtEl>
                                          <p:spTgt spid="159756"/>
                                        </p:tgtEl>
                                        <p:attrNameLst>
                                          <p:attrName>fillcolor</p:attrName>
                                        </p:attrNameLst>
                                      </p:cBhvr>
                                      <p:by>
                                        <p:hsl h="-7200000" s="0" l="0"/>
                                      </p:by>
                                    </p:animClr>
                                    <p:animClr clrSpc="hsl" dir="cw">
                                      <p:cBhvr>
                                        <p:cTn id="51" dur="500" fill="hold"/>
                                        <p:tgtEl>
                                          <p:spTgt spid="159756"/>
                                        </p:tgtEl>
                                        <p:attrNameLst>
                                          <p:attrName>stroke.color</p:attrName>
                                        </p:attrNameLst>
                                      </p:cBhvr>
                                      <p:by>
                                        <p:hsl h="-7200000" s="0" l="0"/>
                                      </p:by>
                                    </p:animClr>
                                    <p:set>
                                      <p:cBhvr>
                                        <p:cTn id="52" dur="500" fill="hold"/>
                                        <p:tgtEl>
                                          <p:spTgt spid="1597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nimBg="1"/>
      <p:bldP spid="159751" grpId="0" animBg="1"/>
      <p:bldP spid="159751" grpId="1" animBg="1"/>
      <p:bldP spid="159755" grpId="0" animBg="1"/>
      <p:bldP spid="159755" grpId="1" animBg="1"/>
      <p:bldP spid="159756" grpId="0" animBg="1"/>
      <p:bldP spid="15975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20090519_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7633252" cy="6858000"/>
          </a:xfrm>
          <a:blipFill dpi="0" rotWithShape="1">
            <a:blip r:embed="rId3"/>
            <a:srcRect/>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2" name="Scroll: Vertical 1"/>
          <p:cNvSpPr/>
          <p:nvPr/>
        </p:nvSpPr>
        <p:spPr>
          <a:xfrm>
            <a:off x="7633252" y="457200"/>
            <a:ext cx="4412973" cy="6142383"/>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spcAft>
                <a:spcPts val="600"/>
              </a:spcAft>
            </a:pPr>
            <a:r>
              <a:rPr lang="en-US" sz="2000" b="1" i="1">
                <a:solidFill>
                  <a:srgbClr val="002060"/>
                </a:solidFill>
                <a:effectLst/>
                <a:latin typeface="Times New Roman" panose="02020603050405020304" pitchFamily="18" charset="0"/>
                <a:ea typeface="Calibri" panose="020F0502020204030204" pitchFamily="34" charset="0"/>
              </a:rPr>
              <a:t>- Vị trí ở phía bắc đất nước.</a:t>
            </a:r>
            <a:endParaRPr lang="en-US" sz="2000" b="1">
              <a:solidFill>
                <a:srgbClr val="00206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000" b="1" i="1">
                <a:solidFill>
                  <a:srgbClr val="FF0000"/>
                </a:solidFill>
                <a:effectLst/>
                <a:latin typeface="Times New Roman" panose="02020603050405020304" pitchFamily="18" charset="0"/>
                <a:ea typeface="Calibri" panose="020F0502020204030204" pitchFamily="34" charset="0"/>
              </a:rPr>
              <a:t>+ Bắc : giáp Trung Quốc</a:t>
            </a:r>
            <a:endParaRPr lang="en-US" sz="2000" b="1">
              <a:solidFill>
                <a:srgbClr val="FF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000" b="1" i="1">
                <a:solidFill>
                  <a:schemeClr val="tx1"/>
                </a:solidFill>
                <a:effectLst/>
                <a:latin typeface="Times New Roman" panose="02020603050405020304" pitchFamily="18" charset="0"/>
                <a:ea typeface="Calibri" panose="020F0502020204030204" pitchFamily="34" charset="0"/>
              </a:rPr>
              <a:t>+ Tây : giáp Thượng Lào</a:t>
            </a:r>
            <a:endParaRPr lang="en-US" sz="2000" b="1">
              <a:solidFill>
                <a:schemeClr val="tx1"/>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000" b="1" i="1">
                <a:solidFill>
                  <a:srgbClr val="0070C0"/>
                </a:solidFill>
                <a:effectLst/>
                <a:latin typeface="Times New Roman" panose="02020603050405020304" pitchFamily="18" charset="0"/>
                <a:ea typeface="Calibri" panose="020F0502020204030204" pitchFamily="34" charset="0"/>
              </a:rPr>
              <a:t>+ Đông Nam : giáp Vịnh Bắc Bộ</a:t>
            </a:r>
            <a:endParaRPr lang="en-US" sz="2000" b="1">
              <a:solidFill>
                <a:srgbClr val="0070C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000" b="1" i="1">
                <a:solidFill>
                  <a:srgbClr val="7030A0"/>
                </a:solidFill>
                <a:effectLst/>
                <a:latin typeface="Times New Roman" panose="02020603050405020304" pitchFamily="18" charset="0"/>
                <a:ea typeface="Calibri" panose="020F0502020204030204" pitchFamily="34" charset="0"/>
              </a:rPr>
              <a:t>+ Nam : ĐB sông Hồng và Bắc Trung Bộ </a:t>
            </a:r>
            <a:endParaRPr lang="en-US" sz="2000" b="1">
              <a:solidFill>
                <a:srgbClr val="7030A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000" b="1" i="1">
                <a:solidFill>
                  <a:srgbClr val="002060"/>
                </a:solidFill>
                <a:effectLst/>
                <a:latin typeface="Times New Roman" panose="02020603050405020304" pitchFamily="18" charset="0"/>
                <a:ea typeface="Calibri" panose="020F0502020204030204" pitchFamily="34" charset="0"/>
              </a:rPr>
              <a:t>- Chiếm 1/3 diện tích lãnh thổ cả nước.</a:t>
            </a:r>
            <a:endParaRPr lang="en-US" sz="2000" b="1">
              <a:solidFill>
                <a:srgbClr val="00206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000" b="1" i="1">
                <a:solidFill>
                  <a:srgbClr val="002060"/>
                </a:solidFill>
                <a:effectLst/>
                <a:latin typeface="Times New Roman" panose="02020603050405020304" pitchFamily="18" charset="0"/>
                <a:ea typeface="Calibri" panose="020F0502020204030204" pitchFamily="34" charset="0"/>
              </a:rPr>
              <a:t>- Dễ giao lưu với nước ngoài và trong nước, lãnh thổ giàu tiềm năng.</a:t>
            </a:r>
            <a:endParaRPr lang="en-US" sz="2000" b="1">
              <a:solidFill>
                <a:srgbClr val="002060"/>
              </a:solidFill>
              <a:effectLst/>
              <a:latin typeface="Times New Roman" panose="02020603050405020304" pitchFamily="18" charset="0"/>
              <a:ea typeface="Calibri" panose="020F0502020204030204" pitchFamily="34" charset="0"/>
            </a:endParaRPr>
          </a:p>
        </p:txBody>
      </p:sp>
      <p:sp>
        <p:nvSpPr>
          <p:cNvPr id="5" name="Freeform: Shape 4"/>
          <p:cNvSpPr/>
          <p:nvPr/>
        </p:nvSpPr>
        <p:spPr>
          <a:xfrm>
            <a:off x="795130" y="980661"/>
            <a:ext cx="5857461" cy="2411896"/>
          </a:xfrm>
          <a:custGeom>
            <a:avLst/>
            <a:gdLst>
              <a:gd name="connsiteX0" fmla="*/ 0 w 5857461"/>
              <a:gd name="connsiteY0" fmla="*/ 1272209 h 2411896"/>
              <a:gd name="connsiteX1" fmla="*/ 66261 w 5857461"/>
              <a:gd name="connsiteY1" fmla="*/ 1285461 h 2411896"/>
              <a:gd name="connsiteX2" fmla="*/ 106018 w 5857461"/>
              <a:gd name="connsiteY2" fmla="*/ 1166191 h 2411896"/>
              <a:gd name="connsiteX3" fmla="*/ 132522 w 5857461"/>
              <a:gd name="connsiteY3" fmla="*/ 1073426 h 2411896"/>
              <a:gd name="connsiteX4" fmla="*/ 159027 w 5857461"/>
              <a:gd name="connsiteY4" fmla="*/ 927652 h 2411896"/>
              <a:gd name="connsiteX5" fmla="*/ 198783 w 5857461"/>
              <a:gd name="connsiteY5" fmla="*/ 821635 h 2411896"/>
              <a:gd name="connsiteX6" fmla="*/ 265044 w 5857461"/>
              <a:gd name="connsiteY6" fmla="*/ 755374 h 2411896"/>
              <a:gd name="connsiteX7" fmla="*/ 344557 w 5857461"/>
              <a:gd name="connsiteY7" fmla="*/ 728869 h 2411896"/>
              <a:gd name="connsiteX8" fmla="*/ 384313 w 5857461"/>
              <a:gd name="connsiteY8" fmla="*/ 755374 h 2411896"/>
              <a:gd name="connsiteX9" fmla="*/ 463827 w 5857461"/>
              <a:gd name="connsiteY9" fmla="*/ 834887 h 2411896"/>
              <a:gd name="connsiteX10" fmla="*/ 556592 w 5857461"/>
              <a:gd name="connsiteY10" fmla="*/ 887896 h 2411896"/>
              <a:gd name="connsiteX11" fmla="*/ 609600 w 5857461"/>
              <a:gd name="connsiteY11" fmla="*/ 927652 h 2411896"/>
              <a:gd name="connsiteX12" fmla="*/ 689113 w 5857461"/>
              <a:gd name="connsiteY12" fmla="*/ 967409 h 2411896"/>
              <a:gd name="connsiteX13" fmla="*/ 768627 w 5857461"/>
              <a:gd name="connsiteY13" fmla="*/ 1060174 h 2411896"/>
              <a:gd name="connsiteX14" fmla="*/ 834887 w 5857461"/>
              <a:gd name="connsiteY14" fmla="*/ 1139687 h 2411896"/>
              <a:gd name="connsiteX15" fmla="*/ 914400 w 5857461"/>
              <a:gd name="connsiteY15" fmla="*/ 1086678 h 2411896"/>
              <a:gd name="connsiteX16" fmla="*/ 940905 w 5857461"/>
              <a:gd name="connsiteY16" fmla="*/ 1020417 h 2411896"/>
              <a:gd name="connsiteX17" fmla="*/ 954157 w 5857461"/>
              <a:gd name="connsiteY17" fmla="*/ 967409 h 2411896"/>
              <a:gd name="connsiteX18" fmla="*/ 1020418 w 5857461"/>
              <a:gd name="connsiteY18" fmla="*/ 940904 h 2411896"/>
              <a:gd name="connsiteX19" fmla="*/ 1060174 w 5857461"/>
              <a:gd name="connsiteY19" fmla="*/ 901148 h 2411896"/>
              <a:gd name="connsiteX20" fmla="*/ 1073427 w 5857461"/>
              <a:gd name="connsiteY20" fmla="*/ 728869 h 2411896"/>
              <a:gd name="connsiteX21" fmla="*/ 1205948 w 5857461"/>
              <a:gd name="connsiteY21" fmla="*/ 702365 h 2411896"/>
              <a:gd name="connsiteX22" fmla="*/ 1245705 w 5857461"/>
              <a:gd name="connsiteY22" fmla="*/ 808382 h 2411896"/>
              <a:gd name="connsiteX23" fmla="*/ 1272209 w 5857461"/>
              <a:gd name="connsiteY23" fmla="*/ 927652 h 2411896"/>
              <a:gd name="connsiteX24" fmla="*/ 1325218 w 5857461"/>
              <a:gd name="connsiteY24" fmla="*/ 874643 h 2411896"/>
              <a:gd name="connsiteX25" fmla="*/ 1364974 w 5857461"/>
              <a:gd name="connsiteY25" fmla="*/ 781878 h 2411896"/>
              <a:gd name="connsiteX26" fmla="*/ 1417983 w 5857461"/>
              <a:gd name="connsiteY26" fmla="*/ 755374 h 2411896"/>
              <a:gd name="connsiteX27" fmla="*/ 1563757 w 5857461"/>
              <a:gd name="connsiteY27" fmla="*/ 715617 h 2411896"/>
              <a:gd name="connsiteX28" fmla="*/ 1683027 w 5857461"/>
              <a:gd name="connsiteY28" fmla="*/ 980661 h 2411896"/>
              <a:gd name="connsiteX29" fmla="*/ 1696279 w 5857461"/>
              <a:gd name="connsiteY29" fmla="*/ 1046922 h 2411896"/>
              <a:gd name="connsiteX30" fmla="*/ 1722783 w 5857461"/>
              <a:gd name="connsiteY30" fmla="*/ 1007165 h 2411896"/>
              <a:gd name="connsiteX31" fmla="*/ 1762540 w 5857461"/>
              <a:gd name="connsiteY31" fmla="*/ 901148 h 2411896"/>
              <a:gd name="connsiteX32" fmla="*/ 1802296 w 5857461"/>
              <a:gd name="connsiteY32" fmla="*/ 848139 h 2411896"/>
              <a:gd name="connsiteX33" fmla="*/ 1895061 w 5857461"/>
              <a:gd name="connsiteY33" fmla="*/ 795130 h 2411896"/>
              <a:gd name="connsiteX34" fmla="*/ 1921566 w 5857461"/>
              <a:gd name="connsiteY34" fmla="*/ 768626 h 2411896"/>
              <a:gd name="connsiteX35" fmla="*/ 2014331 w 5857461"/>
              <a:gd name="connsiteY35" fmla="*/ 715617 h 2411896"/>
              <a:gd name="connsiteX36" fmla="*/ 2093844 w 5857461"/>
              <a:gd name="connsiteY36" fmla="*/ 728869 h 2411896"/>
              <a:gd name="connsiteX37" fmla="*/ 2160105 w 5857461"/>
              <a:gd name="connsiteY37" fmla="*/ 821635 h 2411896"/>
              <a:gd name="connsiteX38" fmla="*/ 2372140 w 5857461"/>
              <a:gd name="connsiteY38" fmla="*/ 742122 h 2411896"/>
              <a:gd name="connsiteX39" fmla="*/ 2385392 w 5857461"/>
              <a:gd name="connsiteY39" fmla="*/ 702365 h 2411896"/>
              <a:gd name="connsiteX40" fmla="*/ 2438400 w 5857461"/>
              <a:gd name="connsiteY40" fmla="*/ 675861 h 2411896"/>
              <a:gd name="connsiteX41" fmla="*/ 2464905 w 5857461"/>
              <a:gd name="connsiteY41" fmla="*/ 649356 h 2411896"/>
              <a:gd name="connsiteX42" fmla="*/ 2451653 w 5857461"/>
              <a:gd name="connsiteY42" fmla="*/ 609600 h 2411896"/>
              <a:gd name="connsiteX43" fmla="*/ 2504661 w 5857461"/>
              <a:gd name="connsiteY43" fmla="*/ 516835 h 2411896"/>
              <a:gd name="connsiteX44" fmla="*/ 2544418 w 5857461"/>
              <a:gd name="connsiteY44" fmla="*/ 437322 h 2411896"/>
              <a:gd name="connsiteX45" fmla="*/ 2557670 w 5857461"/>
              <a:gd name="connsiteY45" fmla="*/ 397565 h 2411896"/>
              <a:gd name="connsiteX46" fmla="*/ 2623931 w 5857461"/>
              <a:gd name="connsiteY46" fmla="*/ 304800 h 2411896"/>
              <a:gd name="connsiteX47" fmla="*/ 2676940 w 5857461"/>
              <a:gd name="connsiteY47" fmla="*/ 278296 h 2411896"/>
              <a:gd name="connsiteX48" fmla="*/ 2743200 w 5857461"/>
              <a:gd name="connsiteY48" fmla="*/ 225287 h 2411896"/>
              <a:gd name="connsiteX49" fmla="*/ 2769705 w 5857461"/>
              <a:gd name="connsiteY49" fmla="*/ 185530 h 2411896"/>
              <a:gd name="connsiteX50" fmla="*/ 2862470 w 5857461"/>
              <a:gd name="connsiteY50" fmla="*/ 172278 h 2411896"/>
              <a:gd name="connsiteX51" fmla="*/ 2902227 w 5857461"/>
              <a:gd name="connsiteY51" fmla="*/ 159026 h 2411896"/>
              <a:gd name="connsiteX52" fmla="*/ 2981740 w 5857461"/>
              <a:gd name="connsiteY52" fmla="*/ 92765 h 2411896"/>
              <a:gd name="connsiteX53" fmla="*/ 3021496 w 5857461"/>
              <a:gd name="connsiteY53" fmla="*/ 13252 h 2411896"/>
              <a:gd name="connsiteX54" fmla="*/ 3061253 w 5857461"/>
              <a:gd name="connsiteY54" fmla="*/ 0 h 2411896"/>
              <a:gd name="connsiteX55" fmla="*/ 3154018 w 5857461"/>
              <a:gd name="connsiteY55" fmla="*/ 53009 h 2411896"/>
              <a:gd name="connsiteX56" fmla="*/ 3207027 w 5857461"/>
              <a:gd name="connsiteY56" fmla="*/ 119269 h 2411896"/>
              <a:gd name="connsiteX57" fmla="*/ 3352800 w 5857461"/>
              <a:gd name="connsiteY57" fmla="*/ 225287 h 2411896"/>
              <a:gd name="connsiteX58" fmla="*/ 3445566 w 5857461"/>
              <a:gd name="connsiteY58" fmla="*/ 371061 h 2411896"/>
              <a:gd name="connsiteX59" fmla="*/ 3458818 w 5857461"/>
              <a:gd name="connsiteY59" fmla="*/ 424069 h 2411896"/>
              <a:gd name="connsiteX60" fmla="*/ 3591340 w 5857461"/>
              <a:gd name="connsiteY60" fmla="*/ 530087 h 2411896"/>
              <a:gd name="connsiteX61" fmla="*/ 3869635 w 5857461"/>
              <a:gd name="connsiteY61" fmla="*/ 530087 h 2411896"/>
              <a:gd name="connsiteX62" fmla="*/ 4002157 w 5857461"/>
              <a:gd name="connsiteY62" fmla="*/ 662609 h 2411896"/>
              <a:gd name="connsiteX63" fmla="*/ 4174435 w 5857461"/>
              <a:gd name="connsiteY63" fmla="*/ 742122 h 2411896"/>
              <a:gd name="connsiteX64" fmla="*/ 4320209 w 5857461"/>
              <a:gd name="connsiteY64" fmla="*/ 728869 h 2411896"/>
              <a:gd name="connsiteX65" fmla="*/ 4386470 w 5857461"/>
              <a:gd name="connsiteY65" fmla="*/ 702365 h 2411896"/>
              <a:gd name="connsiteX66" fmla="*/ 4452731 w 5857461"/>
              <a:gd name="connsiteY66" fmla="*/ 781878 h 2411896"/>
              <a:gd name="connsiteX67" fmla="*/ 4465983 w 5857461"/>
              <a:gd name="connsiteY67" fmla="*/ 848139 h 2411896"/>
              <a:gd name="connsiteX68" fmla="*/ 4479235 w 5857461"/>
              <a:gd name="connsiteY68" fmla="*/ 901148 h 2411896"/>
              <a:gd name="connsiteX69" fmla="*/ 4386470 w 5857461"/>
              <a:gd name="connsiteY69" fmla="*/ 914400 h 2411896"/>
              <a:gd name="connsiteX70" fmla="*/ 4346713 w 5857461"/>
              <a:gd name="connsiteY70" fmla="*/ 1060174 h 2411896"/>
              <a:gd name="connsiteX71" fmla="*/ 4293705 w 5857461"/>
              <a:gd name="connsiteY71" fmla="*/ 1205948 h 2411896"/>
              <a:gd name="connsiteX72" fmla="*/ 4320209 w 5857461"/>
              <a:gd name="connsiteY72" fmla="*/ 1417982 h 2411896"/>
              <a:gd name="connsiteX73" fmla="*/ 4346713 w 5857461"/>
              <a:gd name="connsiteY73" fmla="*/ 1444487 h 2411896"/>
              <a:gd name="connsiteX74" fmla="*/ 4373218 w 5857461"/>
              <a:gd name="connsiteY74" fmla="*/ 1497496 h 2411896"/>
              <a:gd name="connsiteX75" fmla="*/ 4412974 w 5857461"/>
              <a:gd name="connsiteY75" fmla="*/ 1696278 h 2411896"/>
              <a:gd name="connsiteX76" fmla="*/ 4439479 w 5857461"/>
              <a:gd name="connsiteY76" fmla="*/ 1802296 h 2411896"/>
              <a:gd name="connsiteX77" fmla="*/ 4505740 w 5857461"/>
              <a:gd name="connsiteY77" fmla="*/ 1828800 h 2411896"/>
              <a:gd name="connsiteX78" fmla="*/ 4598505 w 5857461"/>
              <a:gd name="connsiteY78" fmla="*/ 1855304 h 2411896"/>
              <a:gd name="connsiteX79" fmla="*/ 4810540 w 5857461"/>
              <a:gd name="connsiteY79" fmla="*/ 1948069 h 2411896"/>
              <a:gd name="connsiteX80" fmla="*/ 4651513 w 5857461"/>
              <a:gd name="connsiteY80" fmla="*/ 1961322 h 2411896"/>
              <a:gd name="connsiteX81" fmla="*/ 4731027 w 5857461"/>
              <a:gd name="connsiteY81" fmla="*/ 1974574 h 2411896"/>
              <a:gd name="connsiteX82" fmla="*/ 4784035 w 5857461"/>
              <a:gd name="connsiteY82" fmla="*/ 1961322 h 2411896"/>
              <a:gd name="connsiteX83" fmla="*/ 4837044 w 5857461"/>
              <a:gd name="connsiteY83" fmla="*/ 2054087 h 2411896"/>
              <a:gd name="connsiteX84" fmla="*/ 4890053 w 5857461"/>
              <a:gd name="connsiteY84" fmla="*/ 2146852 h 2411896"/>
              <a:gd name="connsiteX85" fmla="*/ 4943061 w 5857461"/>
              <a:gd name="connsiteY85" fmla="*/ 2173356 h 2411896"/>
              <a:gd name="connsiteX86" fmla="*/ 4982818 w 5857461"/>
              <a:gd name="connsiteY86" fmla="*/ 2226365 h 2411896"/>
              <a:gd name="connsiteX87" fmla="*/ 5393635 w 5857461"/>
              <a:gd name="connsiteY87" fmla="*/ 2266122 h 2411896"/>
              <a:gd name="connsiteX88" fmla="*/ 5512905 w 5857461"/>
              <a:gd name="connsiteY88" fmla="*/ 2252869 h 2411896"/>
              <a:gd name="connsiteX89" fmla="*/ 5685183 w 5857461"/>
              <a:gd name="connsiteY89" fmla="*/ 2319130 h 2411896"/>
              <a:gd name="connsiteX90" fmla="*/ 5751444 w 5857461"/>
              <a:gd name="connsiteY90" fmla="*/ 2332382 h 2411896"/>
              <a:gd name="connsiteX91" fmla="*/ 5777948 w 5857461"/>
              <a:gd name="connsiteY91" fmla="*/ 2372139 h 2411896"/>
              <a:gd name="connsiteX92" fmla="*/ 5791200 w 5857461"/>
              <a:gd name="connsiteY92" fmla="*/ 2411896 h 2411896"/>
              <a:gd name="connsiteX93" fmla="*/ 5857461 w 5857461"/>
              <a:gd name="connsiteY93" fmla="*/ 2372139 h 241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857461" h="2411896">
                <a:moveTo>
                  <a:pt x="0" y="1272209"/>
                </a:moveTo>
                <a:cubicBezTo>
                  <a:pt x="22087" y="1276626"/>
                  <a:pt x="45558" y="1294334"/>
                  <a:pt x="66261" y="1285461"/>
                </a:cubicBezTo>
                <a:cubicBezTo>
                  <a:pt x="90266" y="1275173"/>
                  <a:pt x="103227" y="1180144"/>
                  <a:pt x="106018" y="1166191"/>
                </a:cubicBezTo>
                <a:cubicBezTo>
                  <a:pt x="81722" y="1093304"/>
                  <a:pt x="90803" y="1156865"/>
                  <a:pt x="132522" y="1073426"/>
                </a:cubicBezTo>
                <a:cubicBezTo>
                  <a:pt x="146685" y="1045100"/>
                  <a:pt x="154628" y="944148"/>
                  <a:pt x="159027" y="927652"/>
                </a:cubicBezTo>
                <a:cubicBezTo>
                  <a:pt x="168752" y="891184"/>
                  <a:pt x="179003" y="853778"/>
                  <a:pt x="198783" y="821635"/>
                </a:cubicBezTo>
                <a:cubicBezTo>
                  <a:pt x="215154" y="795033"/>
                  <a:pt x="235411" y="765252"/>
                  <a:pt x="265044" y="755374"/>
                </a:cubicBezTo>
                <a:lnTo>
                  <a:pt x="344557" y="728869"/>
                </a:lnTo>
                <a:cubicBezTo>
                  <a:pt x="357809" y="737704"/>
                  <a:pt x="372409" y="744793"/>
                  <a:pt x="384313" y="755374"/>
                </a:cubicBezTo>
                <a:cubicBezTo>
                  <a:pt x="412328" y="780276"/>
                  <a:pt x="431283" y="816290"/>
                  <a:pt x="463827" y="834887"/>
                </a:cubicBezTo>
                <a:cubicBezTo>
                  <a:pt x="494749" y="852557"/>
                  <a:pt x="526546" y="868776"/>
                  <a:pt x="556592" y="887896"/>
                </a:cubicBezTo>
                <a:cubicBezTo>
                  <a:pt x="575226" y="899754"/>
                  <a:pt x="590661" y="916288"/>
                  <a:pt x="609600" y="927652"/>
                </a:cubicBezTo>
                <a:cubicBezTo>
                  <a:pt x="635010" y="942898"/>
                  <a:pt x="662609" y="954157"/>
                  <a:pt x="689113" y="967409"/>
                </a:cubicBezTo>
                <a:cubicBezTo>
                  <a:pt x="741187" y="1045516"/>
                  <a:pt x="685988" y="968353"/>
                  <a:pt x="768627" y="1060174"/>
                </a:cubicBezTo>
                <a:cubicBezTo>
                  <a:pt x="791707" y="1085818"/>
                  <a:pt x="812800" y="1113183"/>
                  <a:pt x="834887" y="1139687"/>
                </a:cubicBezTo>
                <a:cubicBezTo>
                  <a:pt x="861391" y="1122017"/>
                  <a:pt x="893237" y="1110486"/>
                  <a:pt x="914400" y="1086678"/>
                </a:cubicBezTo>
                <a:cubicBezTo>
                  <a:pt x="930204" y="1068898"/>
                  <a:pt x="933382" y="1042985"/>
                  <a:pt x="940905" y="1020417"/>
                </a:cubicBezTo>
                <a:cubicBezTo>
                  <a:pt x="946665" y="1003139"/>
                  <a:pt x="941278" y="980288"/>
                  <a:pt x="954157" y="967409"/>
                </a:cubicBezTo>
                <a:cubicBezTo>
                  <a:pt x="970978" y="950588"/>
                  <a:pt x="998331" y="949739"/>
                  <a:pt x="1020418" y="940904"/>
                </a:cubicBezTo>
                <a:cubicBezTo>
                  <a:pt x="1033670" y="927652"/>
                  <a:pt x="1055629" y="919330"/>
                  <a:pt x="1060174" y="901148"/>
                </a:cubicBezTo>
                <a:cubicBezTo>
                  <a:pt x="1077979" y="829928"/>
                  <a:pt x="979680" y="806992"/>
                  <a:pt x="1073427" y="728869"/>
                </a:cubicBezTo>
                <a:cubicBezTo>
                  <a:pt x="1108034" y="700030"/>
                  <a:pt x="1161774" y="711200"/>
                  <a:pt x="1205948" y="702365"/>
                </a:cubicBezTo>
                <a:cubicBezTo>
                  <a:pt x="1219200" y="737704"/>
                  <a:pt x="1233770" y="772577"/>
                  <a:pt x="1245705" y="808382"/>
                </a:cubicBezTo>
                <a:cubicBezTo>
                  <a:pt x="1255062" y="836453"/>
                  <a:pt x="1266958" y="901396"/>
                  <a:pt x="1272209" y="927652"/>
                </a:cubicBezTo>
                <a:cubicBezTo>
                  <a:pt x="1289879" y="909982"/>
                  <a:pt x="1310694" y="894977"/>
                  <a:pt x="1325218" y="874643"/>
                </a:cubicBezTo>
                <a:cubicBezTo>
                  <a:pt x="1364817" y="819205"/>
                  <a:pt x="1303797" y="843055"/>
                  <a:pt x="1364974" y="781878"/>
                </a:cubicBezTo>
                <a:cubicBezTo>
                  <a:pt x="1378943" y="767909"/>
                  <a:pt x="1399930" y="763397"/>
                  <a:pt x="1417983" y="755374"/>
                </a:cubicBezTo>
                <a:cubicBezTo>
                  <a:pt x="1494601" y="721321"/>
                  <a:pt x="1477260" y="730033"/>
                  <a:pt x="1563757" y="715617"/>
                </a:cubicBezTo>
                <a:cubicBezTo>
                  <a:pt x="1703470" y="808760"/>
                  <a:pt x="1636570" y="736764"/>
                  <a:pt x="1683027" y="980661"/>
                </a:cubicBezTo>
                <a:cubicBezTo>
                  <a:pt x="1687242" y="1002788"/>
                  <a:pt x="1696279" y="1046922"/>
                  <a:pt x="1696279" y="1046922"/>
                </a:cubicBezTo>
                <a:cubicBezTo>
                  <a:pt x="1705114" y="1033670"/>
                  <a:pt x="1716509" y="1021804"/>
                  <a:pt x="1722783" y="1007165"/>
                </a:cubicBezTo>
                <a:cubicBezTo>
                  <a:pt x="1764410" y="910034"/>
                  <a:pt x="1702310" y="997516"/>
                  <a:pt x="1762540" y="901148"/>
                </a:cubicBezTo>
                <a:cubicBezTo>
                  <a:pt x="1774246" y="882418"/>
                  <a:pt x="1786678" y="863757"/>
                  <a:pt x="1802296" y="848139"/>
                </a:cubicBezTo>
                <a:cubicBezTo>
                  <a:pt x="1829401" y="821034"/>
                  <a:pt x="1863887" y="815913"/>
                  <a:pt x="1895061" y="795130"/>
                </a:cubicBezTo>
                <a:cubicBezTo>
                  <a:pt x="1905457" y="788199"/>
                  <a:pt x="1911810" y="776431"/>
                  <a:pt x="1921566" y="768626"/>
                </a:cubicBezTo>
                <a:cubicBezTo>
                  <a:pt x="1952785" y="743651"/>
                  <a:pt x="1978054" y="733756"/>
                  <a:pt x="2014331" y="715617"/>
                </a:cubicBezTo>
                <a:cubicBezTo>
                  <a:pt x="2040835" y="720034"/>
                  <a:pt x="2069290" y="717956"/>
                  <a:pt x="2093844" y="728869"/>
                </a:cubicBezTo>
                <a:cubicBezTo>
                  <a:pt x="2128380" y="744219"/>
                  <a:pt x="2145445" y="792316"/>
                  <a:pt x="2160105" y="821635"/>
                </a:cubicBezTo>
                <a:cubicBezTo>
                  <a:pt x="2126320" y="686492"/>
                  <a:pt x="2137875" y="807196"/>
                  <a:pt x="2372140" y="742122"/>
                </a:cubicBezTo>
                <a:cubicBezTo>
                  <a:pt x="2385600" y="738383"/>
                  <a:pt x="2375514" y="712243"/>
                  <a:pt x="2385392" y="702365"/>
                </a:cubicBezTo>
                <a:cubicBezTo>
                  <a:pt x="2399361" y="688396"/>
                  <a:pt x="2421963" y="686819"/>
                  <a:pt x="2438400" y="675861"/>
                </a:cubicBezTo>
                <a:cubicBezTo>
                  <a:pt x="2448796" y="668930"/>
                  <a:pt x="2456070" y="658191"/>
                  <a:pt x="2464905" y="649356"/>
                </a:cubicBezTo>
                <a:cubicBezTo>
                  <a:pt x="2460488" y="636104"/>
                  <a:pt x="2449678" y="623428"/>
                  <a:pt x="2451653" y="609600"/>
                </a:cubicBezTo>
                <a:cubicBezTo>
                  <a:pt x="2454710" y="588200"/>
                  <a:pt x="2491844" y="536060"/>
                  <a:pt x="2504661" y="516835"/>
                </a:cubicBezTo>
                <a:cubicBezTo>
                  <a:pt x="2537970" y="416904"/>
                  <a:pt x="2493038" y="540081"/>
                  <a:pt x="2544418" y="437322"/>
                </a:cubicBezTo>
                <a:cubicBezTo>
                  <a:pt x="2550665" y="424828"/>
                  <a:pt x="2551423" y="410059"/>
                  <a:pt x="2557670" y="397565"/>
                </a:cubicBezTo>
                <a:cubicBezTo>
                  <a:pt x="2564654" y="383597"/>
                  <a:pt x="2618679" y="309302"/>
                  <a:pt x="2623931" y="304800"/>
                </a:cubicBezTo>
                <a:cubicBezTo>
                  <a:pt x="2638930" y="291944"/>
                  <a:pt x="2660503" y="289254"/>
                  <a:pt x="2676940" y="278296"/>
                </a:cubicBezTo>
                <a:cubicBezTo>
                  <a:pt x="2700474" y="262606"/>
                  <a:pt x="2723200" y="245288"/>
                  <a:pt x="2743200" y="225287"/>
                </a:cubicBezTo>
                <a:cubicBezTo>
                  <a:pt x="2754462" y="214025"/>
                  <a:pt x="2755150" y="191999"/>
                  <a:pt x="2769705" y="185530"/>
                </a:cubicBezTo>
                <a:cubicBezTo>
                  <a:pt x="2798248" y="172844"/>
                  <a:pt x="2831548" y="176695"/>
                  <a:pt x="2862470" y="172278"/>
                </a:cubicBezTo>
                <a:cubicBezTo>
                  <a:pt x="2875722" y="167861"/>
                  <a:pt x="2890098" y="165957"/>
                  <a:pt x="2902227" y="159026"/>
                </a:cubicBezTo>
                <a:cubicBezTo>
                  <a:pt x="2938974" y="138027"/>
                  <a:pt x="2954470" y="120034"/>
                  <a:pt x="2981740" y="92765"/>
                </a:cubicBezTo>
                <a:cubicBezTo>
                  <a:pt x="2990470" y="66576"/>
                  <a:pt x="2998143" y="31935"/>
                  <a:pt x="3021496" y="13252"/>
                </a:cubicBezTo>
                <a:cubicBezTo>
                  <a:pt x="3032404" y="4526"/>
                  <a:pt x="3048001" y="4417"/>
                  <a:pt x="3061253" y="0"/>
                </a:cubicBezTo>
                <a:cubicBezTo>
                  <a:pt x="3092175" y="17670"/>
                  <a:pt x="3126454" y="30457"/>
                  <a:pt x="3154018" y="53009"/>
                </a:cubicBezTo>
                <a:cubicBezTo>
                  <a:pt x="3175909" y="70920"/>
                  <a:pt x="3187027" y="99269"/>
                  <a:pt x="3207027" y="119269"/>
                </a:cubicBezTo>
                <a:cubicBezTo>
                  <a:pt x="3243484" y="155726"/>
                  <a:pt x="3311329" y="197640"/>
                  <a:pt x="3352800" y="225287"/>
                </a:cubicBezTo>
                <a:cubicBezTo>
                  <a:pt x="3414191" y="348067"/>
                  <a:pt x="3377871" y="303366"/>
                  <a:pt x="3445566" y="371061"/>
                </a:cubicBezTo>
                <a:cubicBezTo>
                  <a:pt x="3449983" y="388730"/>
                  <a:pt x="3445939" y="411190"/>
                  <a:pt x="3458818" y="424069"/>
                </a:cubicBezTo>
                <a:cubicBezTo>
                  <a:pt x="3667986" y="633237"/>
                  <a:pt x="3507457" y="404264"/>
                  <a:pt x="3591340" y="530087"/>
                </a:cubicBezTo>
                <a:cubicBezTo>
                  <a:pt x="3661499" y="522292"/>
                  <a:pt x="3806353" y="498446"/>
                  <a:pt x="3869635" y="530087"/>
                </a:cubicBezTo>
                <a:cubicBezTo>
                  <a:pt x="3925511" y="558025"/>
                  <a:pt x="3947547" y="632271"/>
                  <a:pt x="4002157" y="662609"/>
                </a:cubicBezTo>
                <a:cubicBezTo>
                  <a:pt x="4137348" y="737714"/>
                  <a:pt x="4077305" y="717838"/>
                  <a:pt x="4174435" y="742122"/>
                </a:cubicBezTo>
                <a:cubicBezTo>
                  <a:pt x="4223026" y="737704"/>
                  <a:pt x="4273575" y="743218"/>
                  <a:pt x="4320209" y="728869"/>
                </a:cubicBezTo>
                <a:cubicBezTo>
                  <a:pt x="4418172" y="698726"/>
                  <a:pt x="4275724" y="665451"/>
                  <a:pt x="4386470" y="702365"/>
                </a:cubicBezTo>
                <a:cubicBezTo>
                  <a:pt x="4408557" y="728869"/>
                  <a:pt x="4436210" y="751590"/>
                  <a:pt x="4452731" y="781878"/>
                </a:cubicBezTo>
                <a:cubicBezTo>
                  <a:pt x="4463517" y="801652"/>
                  <a:pt x="4461097" y="826151"/>
                  <a:pt x="4465983" y="848139"/>
                </a:cubicBezTo>
                <a:cubicBezTo>
                  <a:pt x="4469934" y="865919"/>
                  <a:pt x="4474818" y="883478"/>
                  <a:pt x="4479235" y="901148"/>
                </a:cubicBezTo>
                <a:cubicBezTo>
                  <a:pt x="4448313" y="905565"/>
                  <a:pt x="4413775" y="899231"/>
                  <a:pt x="4386470" y="914400"/>
                </a:cubicBezTo>
                <a:cubicBezTo>
                  <a:pt x="4354310" y="932267"/>
                  <a:pt x="4349617" y="1047590"/>
                  <a:pt x="4346713" y="1060174"/>
                </a:cubicBezTo>
                <a:cubicBezTo>
                  <a:pt x="4337433" y="1100389"/>
                  <a:pt x="4309514" y="1166424"/>
                  <a:pt x="4293705" y="1205948"/>
                </a:cubicBezTo>
                <a:cubicBezTo>
                  <a:pt x="4302540" y="1276626"/>
                  <a:pt x="4304758" y="1348450"/>
                  <a:pt x="4320209" y="1417982"/>
                </a:cubicBezTo>
                <a:cubicBezTo>
                  <a:pt x="4322919" y="1430179"/>
                  <a:pt x="4339782" y="1434091"/>
                  <a:pt x="4346713" y="1444487"/>
                </a:cubicBezTo>
                <a:cubicBezTo>
                  <a:pt x="4357671" y="1460924"/>
                  <a:pt x="4364383" y="1479826"/>
                  <a:pt x="4373218" y="1497496"/>
                </a:cubicBezTo>
                <a:cubicBezTo>
                  <a:pt x="4386470" y="1563757"/>
                  <a:pt x="4396585" y="1630723"/>
                  <a:pt x="4412974" y="1696278"/>
                </a:cubicBezTo>
                <a:cubicBezTo>
                  <a:pt x="4421809" y="1731617"/>
                  <a:pt x="4405657" y="1788768"/>
                  <a:pt x="4439479" y="1802296"/>
                </a:cubicBezTo>
                <a:cubicBezTo>
                  <a:pt x="4461566" y="1811131"/>
                  <a:pt x="4483172" y="1821278"/>
                  <a:pt x="4505740" y="1828800"/>
                </a:cubicBezTo>
                <a:cubicBezTo>
                  <a:pt x="4561162" y="1847274"/>
                  <a:pt x="4550012" y="1834886"/>
                  <a:pt x="4598505" y="1855304"/>
                </a:cubicBezTo>
                <a:cubicBezTo>
                  <a:pt x="4669606" y="1885241"/>
                  <a:pt x="4739862" y="1917147"/>
                  <a:pt x="4810540" y="1948069"/>
                </a:cubicBezTo>
                <a:cubicBezTo>
                  <a:pt x="4757531" y="1952487"/>
                  <a:pt x="4701976" y="1944501"/>
                  <a:pt x="4651513" y="1961322"/>
                </a:cubicBezTo>
                <a:cubicBezTo>
                  <a:pt x="4626022" y="1969819"/>
                  <a:pt x="4704157" y="1974574"/>
                  <a:pt x="4731027" y="1974574"/>
                </a:cubicBezTo>
                <a:cubicBezTo>
                  <a:pt x="4749240" y="1974574"/>
                  <a:pt x="4766366" y="1965739"/>
                  <a:pt x="4784035" y="1961322"/>
                </a:cubicBezTo>
                <a:cubicBezTo>
                  <a:pt x="4864149" y="2121545"/>
                  <a:pt x="4762103" y="1922938"/>
                  <a:pt x="4837044" y="2054087"/>
                </a:cubicBezTo>
                <a:cubicBezTo>
                  <a:pt x="4846050" y="2069849"/>
                  <a:pt x="4872439" y="2132174"/>
                  <a:pt x="4890053" y="2146852"/>
                </a:cubicBezTo>
                <a:cubicBezTo>
                  <a:pt x="4905229" y="2159499"/>
                  <a:pt x="4925392" y="2164521"/>
                  <a:pt x="4943061" y="2173356"/>
                </a:cubicBezTo>
                <a:cubicBezTo>
                  <a:pt x="4956313" y="2191026"/>
                  <a:pt x="4962764" y="2217109"/>
                  <a:pt x="4982818" y="2226365"/>
                </a:cubicBezTo>
                <a:cubicBezTo>
                  <a:pt x="5065128" y="2264354"/>
                  <a:pt x="5361595" y="2264596"/>
                  <a:pt x="5393635" y="2266122"/>
                </a:cubicBezTo>
                <a:cubicBezTo>
                  <a:pt x="5433392" y="2261704"/>
                  <a:pt x="5472982" y="2250374"/>
                  <a:pt x="5512905" y="2252869"/>
                </a:cubicBezTo>
                <a:cubicBezTo>
                  <a:pt x="5597489" y="2258155"/>
                  <a:pt x="5610699" y="2292045"/>
                  <a:pt x="5685183" y="2319130"/>
                </a:cubicBezTo>
                <a:cubicBezTo>
                  <a:pt x="5706351" y="2326827"/>
                  <a:pt x="5729357" y="2327965"/>
                  <a:pt x="5751444" y="2332382"/>
                </a:cubicBezTo>
                <a:cubicBezTo>
                  <a:pt x="5760279" y="2345634"/>
                  <a:pt x="5770825" y="2357893"/>
                  <a:pt x="5777948" y="2372139"/>
                </a:cubicBezTo>
                <a:cubicBezTo>
                  <a:pt x="5784195" y="2384633"/>
                  <a:pt x="5777231" y="2411896"/>
                  <a:pt x="5791200" y="2411896"/>
                </a:cubicBezTo>
                <a:cubicBezTo>
                  <a:pt x="5816958" y="2411896"/>
                  <a:pt x="5857461" y="2372139"/>
                  <a:pt x="5857461" y="2372139"/>
                </a:cubicBezTo>
              </a:path>
            </a:pathLst>
          </a:custGeom>
          <a:ln w="762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Freeform: Shape 5"/>
          <p:cNvSpPr/>
          <p:nvPr/>
        </p:nvSpPr>
        <p:spPr>
          <a:xfrm>
            <a:off x="728870" y="2226365"/>
            <a:ext cx="2411895" cy="2227523"/>
          </a:xfrm>
          <a:custGeom>
            <a:avLst/>
            <a:gdLst>
              <a:gd name="connsiteX0" fmla="*/ 0 w 2411895"/>
              <a:gd name="connsiteY0" fmla="*/ 0 h 2227523"/>
              <a:gd name="connsiteX1" fmla="*/ 66260 w 2411895"/>
              <a:gd name="connsiteY1" fmla="*/ 212035 h 2227523"/>
              <a:gd name="connsiteX2" fmla="*/ 92765 w 2411895"/>
              <a:gd name="connsiteY2" fmla="*/ 251792 h 2227523"/>
              <a:gd name="connsiteX3" fmla="*/ 132521 w 2411895"/>
              <a:gd name="connsiteY3" fmla="*/ 318052 h 2227523"/>
              <a:gd name="connsiteX4" fmla="*/ 212034 w 2411895"/>
              <a:gd name="connsiteY4" fmla="*/ 384313 h 2227523"/>
              <a:gd name="connsiteX5" fmla="*/ 265043 w 2411895"/>
              <a:gd name="connsiteY5" fmla="*/ 437322 h 2227523"/>
              <a:gd name="connsiteX6" fmla="*/ 331304 w 2411895"/>
              <a:gd name="connsiteY6" fmla="*/ 530087 h 2227523"/>
              <a:gd name="connsiteX7" fmla="*/ 384313 w 2411895"/>
              <a:gd name="connsiteY7" fmla="*/ 636105 h 2227523"/>
              <a:gd name="connsiteX8" fmla="*/ 397565 w 2411895"/>
              <a:gd name="connsiteY8" fmla="*/ 702365 h 2227523"/>
              <a:gd name="connsiteX9" fmla="*/ 450573 w 2411895"/>
              <a:gd name="connsiteY9" fmla="*/ 795131 h 2227523"/>
              <a:gd name="connsiteX10" fmla="*/ 463826 w 2411895"/>
              <a:gd name="connsiteY10" fmla="*/ 834887 h 2227523"/>
              <a:gd name="connsiteX11" fmla="*/ 516834 w 2411895"/>
              <a:gd name="connsiteY11" fmla="*/ 914400 h 2227523"/>
              <a:gd name="connsiteX12" fmla="*/ 556591 w 2411895"/>
              <a:gd name="connsiteY12" fmla="*/ 980661 h 2227523"/>
              <a:gd name="connsiteX13" fmla="*/ 609600 w 2411895"/>
              <a:gd name="connsiteY13" fmla="*/ 1007165 h 2227523"/>
              <a:gd name="connsiteX14" fmla="*/ 715617 w 2411895"/>
              <a:gd name="connsiteY14" fmla="*/ 980661 h 2227523"/>
              <a:gd name="connsiteX15" fmla="*/ 808382 w 2411895"/>
              <a:gd name="connsiteY15" fmla="*/ 980661 h 2227523"/>
              <a:gd name="connsiteX16" fmla="*/ 808382 w 2411895"/>
              <a:gd name="connsiteY16" fmla="*/ 1205948 h 2227523"/>
              <a:gd name="connsiteX17" fmla="*/ 768626 w 2411895"/>
              <a:gd name="connsiteY17" fmla="*/ 1245705 h 2227523"/>
              <a:gd name="connsiteX18" fmla="*/ 715617 w 2411895"/>
              <a:gd name="connsiteY18" fmla="*/ 1325218 h 2227523"/>
              <a:gd name="connsiteX19" fmla="*/ 702365 w 2411895"/>
              <a:gd name="connsiteY19" fmla="*/ 1378226 h 2227523"/>
              <a:gd name="connsiteX20" fmla="*/ 715617 w 2411895"/>
              <a:gd name="connsiteY20" fmla="*/ 1563757 h 2227523"/>
              <a:gd name="connsiteX21" fmla="*/ 728869 w 2411895"/>
              <a:gd name="connsiteY21" fmla="*/ 1616765 h 2227523"/>
              <a:gd name="connsiteX22" fmla="*/ 795130 w 2411895"/>
              <a:gd name="connsiteY22" fmla="*/ 1749287 h 2227523"/>
              <a:gd name="connsiteX23" fmla="*/ 834887 w 2411895"/>
              <a:gd name="connsiteY23" fmla="*/ 1775792 h 2227523"/>
              <a:gd name="connsiteX24" fmla="*/ 848139 w 2411895"/>
              <a:gd name="connsiteY24" fmla="*/ 1828800 h 2227523"/>
              <a:gd name="connsiteX25" fmla="*/ 901147 w 2411895"/>
              <a:gd name="connsiteY25" fmla="*/ 1855305 h 2227523"/>
              <a:gd name="connsiteX26" fmla="*/ 954156 w 2411895"/>
              <a:gd name="connsiteY26" fmla="*/ 1895061 h 2227523"/>
              <a:gd name="connsiteX27" fmla="*/ 1020417 w 2411895"/>
              <a:gd name="connsiteY27" fmla="*/ 1934818 h 2227523"/>
              <a:gd name="connsiteX28" fmla="*/ 1073426 w 2411895"/>
              <a:gd name="connsiteY28" fmla="*/ 1974574 h 2227523"/>
              <a:gd name="connsiteX29" fmla="*/ 1152939 w 2411895"/>
              <a:gd name="connsiteY29" fmla="*/ 2027583 h 2227523"/>
              <a:gd name="connsiteX30" fmla="*/ 1219200 w 2411895"/>
              <a:gd name="connsiteY30" fmla="*/ 2146852 h 2227523"/>
              <a:gd name="connsiteX31" fmla="*/ 1272208 w 2411895"/>
              <a:gd name="connsiteY31" fmla="*/ 2160105 h 2227523"/>
              <a:gd name="connsiteX32" fmla="*/ 1351721 w 2411895"/>
              <a:gd name="connsiteY32" fmla="*/ 2173357 h 2227523"/>
              <a:gd name="connsiteX33" fmla="*/ 1378226 w 2411895"/>
              <a:gd name="connsiteY33" fmla="*/ 2213113 h 2227523"/>
              <a:gd name="connsiteX34" fmla="*/ 1630017 w 2411895"/>
              <a:gd name="connsiteY34" fmla="*/ 2213113 h 2227523"/>
              <a:gd name="connsiteX35" fmla="*/ 1683026 w 2411895"/>
              <a:gd name="connsiteY35" fmla="*/ 2054087 h 2227523"/>
              <a:gd name="connsiteX36" fmla="*/ 1722782 w 2411895"/>
              <a:gd name="connsiteY36" fmla="*/ 2027583 h 2227523"/>
              <a:gd name="connsiteX37" fmla="*/ 1815547 w 2411895"/>
              <a:gd name="connsiteY37" fmla="*/ 1987826 h 2227523"/>
              <a:gd name="connsiteX38" fmla="*/ 1895060 w 2411895"/>
              <a:gd name="connsiteY38" fmla="*/ 1948070 h 2227523"/>
              <a:gd name="connsiteX39" fmla="*/ 1987826 w 2411895"/>
              <a:gd name="connsiteY39" fmla="*/ 1974574 h 2227523"/>
              <a:gd name="connsiteX40" fmla="*/ 2040834 w 2411895"/>
              <a:gd name="connsiteY40" fmla="*/ 2014331 h 2227523"/>
              <a:gd name="connsiteX41" fmla="*/ 2133600 w 2411895"/>
              <a:gd name="connsiteY41" fmla="*/ 2027583 h 2227523"/>
              <a:gd name="connsiteX42" fmla="*/ 2213113 w 2411895"/>
              <a:gd name="connsiteY42" fmla="*/ 2067339 h 2227523"/>
              <a:gd name="connsiteX43" fmla="*/ 2226365 w 2411895"/>
              <a:gd name="connsiteY43" fmla="*/ 2107096 h 2227523"/>
              <a:gd name="connsiteX44" fmla="*/ 2279373 w 2411895"/>
              <a:gd name="connsiteY44" fmla="*/ 2173357 h 2227523"/>
              <a:gd name="connsiteX45" fmla="*/ 2319130 w 2411895"/>
              <a:gd name="connsiteY45" fmla="*/ 2186609 h 2227523"/>
              <a:gd name="connsiteX46" fmla="*/ 2372139 w 2411895"/>
              <a:gd name="connsiteY46" fmla="*/ 2213113 h 2227523"/>
              <a:gd name="connsiteX47" fmla="*/ 2411895 w 2411895"/>
              <a:gd name="connsiteY47" fmla="*/ 2226365 h 22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1895" h="2227523">
                <a:moveTo>
                  <a:pt x="0" y="0"/>
                </a:moveTo>
                <a:cubicBezTo>
                  <a:pt x="17298" y="63427"/>
                  <a:pt x="34614" y="148743"/>
                  <a:pt x="66260" y="212035"/>
                </a:cubicBezTo>
                <a:cubicBezTo>
                  <a:pt x="73383" y="226281"/>
                  <a:pt x="84323" y="238286"/>
                  <a:pt x="92765" y="251792"/>
                </a:cubicBezTo>
                <a:cubicBezTo>
                  <a:pt x="106416" y="273634"/>
                  <a:pt x="117550" y="297092"/>
                  <a:pt x="132521" y="318052"/>
                </a:cubicBezTo>
                <a:cubicBezTo>
                  <a:pt x="151037" y="343974"/>
                  <a:pt x="190761" y="365699"/>
                  <a:pt x="212034" y="384313"/>
                </a:cubicBezTo>
                <a:cubicBezTo>
                  <a:pt x="230840" y="400768"/>
                  <a:pt x="248588" y="418516"/>
                  <a:pt x="265043" y="437322"/>
                </a:cubicBezTo>
                <a:cubicBezTo>
                  <a:pt x="274807" y="448481"/>
                  <a:pt x="321067" y="511319"/>
                  <a:pt x="331304" y="530087"/>
                </a:cubicBezTo>
                <a:cubicBezTo>
                  <a:pt x="350224" y="564773"/>
                  <a:pt x="384313" y="636105"/>
                  <a:pt x="384313" y="636105"/>
                </a:cubicBezTo>
                <a:cubicBezTo>
                  <a:pt x="388730" y="658192"/>
                  <a:pt x="390442" y="680997"/>
                  <a:pt x="397565" y="702365"/>
                </a:cubicBezTo>
                <a:cubicBezTo>
                  <a:pt x="420796" y="772058"/>
                  <a:pt x="421492" y="736970"/>
                  <a:pt x="450573" y="795131"/>
                </a:cubicBezTo>
                <a:cubicBezTo>
                  <a:pt x="456820" y="807625"/>
                  <a:pt x="457042" y="822676"/>
                  <a:pt x="463826" y="834887"/>
                </a:cubicBezTo>
                <a:cubicBezTo>
                  <a:pt x="479296" y="862732"/>
                  <a:pt x="500445" y="887085"/>
                  <a:pt x="516834" y="914400"/>
                </a:cubicBezTo>
                <a:cubicBezTo>
                  <a:pt x="530086" y="936487"/>
                  <a:pt x="538377" y="962448"/>
                  <a:pt x="556591" y="980661"/>
                </a:cubicBezTo>
                <a:cubicBezTo>
                  <a:pt x="570560" y="994630"/>
                  <a:pt x="591930" y="998330"/>
                  <a:pt x="609600" y="1007165"/>
                </a:cubicBezTo>
                <a:cubicBezTo>
                  <a:pt x="644939" y="998330"/>
                  <a:pt x="683036" y="996951"/>
                  <a:pt x="715617" y="980661"/>
                </a:cubicBezTo>
                <a:cubicBezTo>
                  <a:pt x="793493" y="941723"/>
                  <a:pt x="668490" y="896727"/>
                  <a:pt x="808382" y="980661"/>
                </a:cubicBezTo>
                <a:cubicBezTo>
                  <a:pt x="836923" y="1066287"/>
                  <a:pt x="841789" y="1063966"/>
                  <a:pt x="808382" y="1205948"/>
                </a:cubicBezTo>
                <a:cubicBezTo>
                  <a:pt x="804090" y="1224191"/>
                  <a:pt x="781878" y="1232453"/>
                  <a:pt x="768626" y="1245705"/>
                </a:cubicBezTo>
                <a:cubicBezTo>
                  <a:pt x="727245" y="1369838"/>
                  <a:pt x="795036" y="1186233"/>
                  <a:pt x="715617" y="1325218"/>
                </a:cubicBezTo>
                <a:cubicBezTo>
                  <a:pt x="706581" y="1341031"/>
                  <a:pt x="706782" y="1360557"/>
                  <a:pt x="702365" y="1378226"/>
                </a:cubicBezTo>
                <a:cubicBezTo>
                  <a:pt x="706782" y="1440070"/>
                  <a:pt x="708770" y="1502135"/>
                  <a:pt x="715617" y="1563757"/>
                </a:cubicBezTo>
                <a:cubicBezTo>
                  <a:pt x="717628" y="1581859"/>
                  <a:pt x="723866" y="1599253"/>
                  <a:pt x="728869" y="1616765"/>
                </a:cubicBezTo>
                <a:cubicBezTo>
                  <a:pt x="742919" y="1665939"/>
                  <a:pt x="761869" y="1706523"/>
                  <a:pt x="795130" y="1749287"/>
                </a:cubicBezTo>
                <a:cubicBezTo>
                  <a:pt x="804908" y="1761859"/>
                  <a:pt x="821635" y="1766957"/>
                  <a:pt x="834887" y="1775792"/>
                </a:cubicBezTo>
                <a:cubicBezTo>
                  <a:pt x="839304" y="1793461"/>
                  <a:pt x="836479" y="1814808"/>
                  <a:pt x="848139" y="1828800"/>
                </a:cubicBezTo>
                <a:cubicBezTo>
                  <a:pt x="860786" y="1843976"/>
                  <a:pt x="884395" y="1844835"/>
                  <a:pt x="901147" y="1855305"/>
                </a:cubicBezTo>
                <a:cubicBezTo>
                  <a:pt x="919877" y="1867011"/>
                  <a:pt x="935779" y="1882809"/>
                  <a:pt x="954156" y="1895061"/>
                </a:cubicBezTo>
                <a:cubicBezTo>
                  <a:pt x="975588" y="1909349"/>
                  <a:pt x="998985" y="1920530"/>
                  <a:pt x="1020417" y="1934818"/>
                </a:cubicBezTo>
                <a:cubicBezTo>
                  <a:pt x="1038794" y="1947070"/>
                  <a:pt x="1055332" y="1961908"/>
                  <a:pt x="1073426" y="1974574"/>
                </a:cubicBezTo>
                <a:cubicBezTo>
                  <a:pt x="1099522" y="1992841"/>
                  <a:pt x="1126435" y="2009913"/>
                  <a:pt x="1152939" y="2027583"/>
                </a:cubicBezTo>
                <a:cubicBezTo>
                  <a:pt x="1167474" y="2063921"/>
                  <a:pt x="1183899" y="2121637"/>
                  <a:pt x="1219200" y="2146852"/>
                </a:cubicBezTo>
                <a:cubicBezTo>
                  <a:pt x="1234021" y="2157438"/>
                  <a:pt x="1254348" y="2156533"/>
                  <a:pt x="1272208" y="2160105"/>
                </a:cubicBezTo>
                <a:cubicBezTo>
                  <a:pt x="1298556" y="2165375"/>
                  <a:pt x="1325217" y="2168940"/>
                  <a:pt x="1351721" y="2173357"/>
                </a:cubicBezTo>
                <a:cubicBezTo>
                  <a:pt x="1360556" y="2186609"/>
                  <a:pt x="1363116" y="2208076"/>
                  <a:pt x="1378226" y="2213113"/>
                </a:cubicBezTo>
                <a:cubicBezTo>
                  <a:pt x="1460080" y="2240397"/>
                  <a:pt x="1548143" y="2222210"/>
                  <a:pt x="1630017" y="2213113"/>
                </a:cubicBezTo>
                <a:cubicBezTo>
                  <a:pt x="1723695" y="2119435"/>
                  <a:pt x="1612983" y="2246704"/>
                  <a:pt x="1683026" y="2054087"/>
                </a:cubicBezTo>
                <a:cubicBezTo>
                  <a:pt x="1688469" y="2039119"/>
                  <a:pt x="1708954" y="2035485"/>
                  <a:pt x="1722782" y="2027583"/>
                </a:cubicBezTo>
                <a:cubicBezTo>
                  <a:pt x="1915796" y="1917288"/>
                  <a:pt x="1666887" y="2062155"/>
                  <a:pt x="1815547" y="1987826"/>
                </a:cubicBezTo>
                <a:cubicBezTo>
                  <a:pt x="1918305" y="1936447"/>
                  <a:pt x="1795133" y="1981379"/>
                  <a:pt x="1895060" y="1948070"/>
                </a:cubicBezTo>
                <a:cubicBezTo>
                  <a:pt x="1925982" y="1956905"/>
                  <a:pt x="1958549" y="1961266"/>
                  <a:pt x="1987826" y="1974574"/>
                </a:cubicBezTo>
                <a:cubicBezTo>
                  <a:pt x="2007933" y="1983714"/>
                  <a:pt x="2020077" y="2006783"/>
                  <a:pt x="2040834" y="2014331"/>
                </a:cubicBezTo>
                <a:cubicBezTo>
                  <a:pt x="2070189" y="2025006"/>
                  <a:pt x="2102678" y="2023166"/>
                  <a:pt x="2133600" y="2027583"/>
                </a:cubicBezTo>
                <a:cubicBezTo>
                  <a:pt x="2159789" y="2036313"/>
                  <a:pt x="2194430" y="2043986"/>
                  <a:pt x="2213113" y="2067339"/>
                </a:cubicBezTo>
                <a:cubicBezTo>
                  <a:pt x="2221839" y="2078247"/>
                  <a:pt x="2218961" y="2095250"/>
                  <a:pt x="2226365" y="2107096"/>
                </a:cubicBezTo>
                <a:cubicBezTo>
                  <a:pt x="2241356" y="2131082"/>
                  <a:pt x="2257897" y="2154949"/>
                  <a:pt x="2279373" y="2173357"/>
                </a:cubicBezTo>
                <a:cubicBezTo>
                  <a:pt x="2289979" y="2182448"/>
                  <a:pt x="2306290" y="2181106"/>
                  <a:pt x="2319130" y="2186609"/>
                </a:cubicBezTo>
                <a:cubicBezTo>
                  <a:pt x="2337288" y="2194391"/>
                  <a:pt x="2353981" y="2205331"/>
                  <a:pt x="2372139" y="2213113"/>
                </a:cubicBezTo>
                <a:cubicBezTo>
                  <a:pt x="2384978" y="2218616"/>
                  <a:pt x="2411895" y="2226365"/>
                  <a:pt x="2411895" y="2226365"/>
                </a:cubicBezTo>
              </a:path>
            </a:pathLst>
          </a:custGeom>
          <a:ln w="762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Freeform: Shape 6"/>
          <p:cNvSpPr/>
          <p:nvPr/>
        </p:nvSpPr>
        <p:spPr>
          <a:xfrm>
            <a:off x="5592259" y="3445565"/>
            <a:ext cx="1033828" cy="941024"/>
          </a:xfrm>
          <a:custGeom>
            <a:avLst/>
            <a:gdLst>
              <a:gd name="connsiteX0" fmla="*/ 1033828 w 1033828"/>
              <a:gd name="connsiteY0" fmla="*/ 0 h 941024"/>
              <a:gd name="connsiteX1" fmla="*/ 861550 w 1033828"/>
              <a:gd name="connsiteY1" fmla="*/ 39757 h 941024"/>
              <a:gd name="connsiteX2" fmla="*/ 821793 w 1033828"/>
              <a:gd name="connsiteY2" fmla="*/ 53009 h 941024"/>
              <a:gd name="connsiteX3" fmla="*/ 689271 w 1033828"/>
              <a:gd name="connsiteY3" fmla="*/ 119270 h 941024"/>
              <a:gd name="connsiteX4" fmla="*/ 649515 w 1033828"/>
              <a:gd name="connsiteY4" fmla="*/ 145774 h 941024"/>
              <a:gd name="connsiteX5" fmla="*/ 596506 w 1033828"/>
              <a:gd name="connsiteY5" fmla="*/ 198783 h 941024"/>
              <a:gd name="connsiteX6" fmla="*/ 543498 w 1033828"/>
              <a:gd name="connsiteY6" fmla="*/ 212035 h 941024"/>
              <a:gd name="connsiteX7" fmla="*/ 477237 w 1033828"/>
              <a:gd name="connsiteY7" fmla="*/ 556592 h 941024"/>
              <a:gd name="connsiteX8" fmla="*/ 437480 w 1033828"/>
              <a:gd name="connsiteY8" fmla="*/ 569844 h 941024"/>
              <a:gd name="connsiteX9" fmla="*/ 331463 w 1033828"/>
              <a:gd name="connsiteY9" fmla="*/ 583096 h 941024"/>
              <a:gd name="connsiteX10" fmla="*/ 304958 w 1033828"/>
              <a:gd name="connsiteY10" fmla="*/ 609600 h 941024"/>
              <a:gd name="connsiteX11" fmla="*/ 225445 w 1033828"/>
              <a:gd name="connsiteY11" fmla="*/ 636105 h 941024"/>
              <a:gd name="connsiteX12" fmla="*/ 119428 w 1033828"/>
              <a:gd name="connsiteY12" fmla="*/ 675861 h 941024"/>
              <a:gd name="connsiteX13" fmla="*/ 106176 w 1033828"/>
              <a:gd name="connsiteY13" fmla="*/ 715618 h 941024"/>
              <a:gd name="connsiteX14" fmla="*/ 92924 w 1033828"/>
              <a:gd name="connsiteY14" fmla="*/ 768626 h 941024"/>
              <a:gd name="connsiteX15" fmla="*/ 26663 w 1033828"/>
              <a:gd name="connsiteY15" fmla="*/ 834887 h 941024"/>
              <a:gd name="connsiteX16" fmla="*/ 13411 w 1033828"/>
              <a:gd name="connsiteY16" fmla="*/ 874644 h 941024"/>
              <a:gd name="connsiteX17" fmla="*/ 158 w 1033828"/>
              <a:gd name="connsiteY17" fmla="*/ 901148 h 94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3828" h="941024">
                <a:moveTo>
                  <a:pt x="1033828" y="0"/>
                </a:moveTo>
                <a:cubicBezTo>
                  <a:pt x="956550" y="15455"/>
                  <a:pt x="949470" y="15779"/>
                  <a:pt x="861550" y="39757"/>
                </a:cubicBezTo>
                <a:cubicBezTo>
                  <a:pt x="848073" y="43433"/>
                  <a:pt x="834476" y="47155"/>
                  <a:pt x="821793" y="53009"/>
                </a:cubicBezTo>
                <a:cubicBezTo>
                  <a:pt x="776951" y="73705"/>
                  <a:pt x="730364" y="91874"/>
                  <a:pt x="689271" y="119270"/>
                </a:cubicBezTo>
                <a:cubicBezTo>
                  <a:pt x="676019" y="128105"/>
                  <a:pt x="661608" y="135409"/>
                  <a:pt x="649515" y="145774"/>
                </a:cubicBezTo>
                <a:cubicBezTo>
                  <a:pt x="630542" y="162036"/>
                  <a:pt x="617696" y="185539"/>
                  <a:pt x="596506" y="198783"/>
                </a:cubicBezTo>
                <a:cubicBezTo>
                  <a:pt x="581061" y="208436"/>
                  <a:pt x="561167" y="207618"/>
                  <a:pt x="543498" y="212035"/>
                </a:cubicBezTo>
                <a:cubicBezTo>
                  <a:pt x="432551" y="359964"/>
                  <a:pt x="561586" y="168588"/>
                  <a:pt x="477237" y="556592"/>
                </a:cubicBezTo>
                <a:cubicBezTo>
                  <a:pt x="474270" y="570242"/>
                  <a:pt x="451224" y="567345"/>
                  <a:pt x="437480" y="569844"/>
                </a:cubicBezTo>
                <a:cubicBezTo>
                  <a:pt x="402440" y="576215"/>
                  <a:pt x="366802" y="578679"/>
                  <a:pt x="331463" y="583096"/>
                </a:cubicBezTo>
                <a:cubicBezTo>
                  <a:pt x="322628" y="591931"/>
                  <a:pt x="316133" y="604012"/>
                  <a:pt x="304958" y="609600"/>
                </a:cubicBezTo>
                <a:cubicBezTo>
                  <a:pt x="279969" y="622094"/>
                  <a:pt x="251949" y="627270"/>
                  <a:pt x="225445" y="636105"/>
                </a:cubicBezTo>
                <a:cubicBezTo>
                  <a:pt x="163116" y="656882"/>
                  <a:pt x="198668" y="644166"/>
                  <a:pt x="119428" y="675861"/>
                </a:cubicBezTo>
                <a:cubicBezTo>
                  <a:pt x="115011" y="689113"/>
                  <a:pt x="110014" y="702186"/>
                  <a:pt x="106176" y="715618"/>
                </a:cubicBezTo>
                <a:cubicBezTo>
                  <a:pt x="101173" y="733130"/>
                  <a:pt x="103027" y="753472"/>
                  <a:pt x="92924" y="768626"/>
                </a:cubicBezTo>
                <a:cubicBezTo>
                  <a:pt x="75597" y="794616"/>
                  <a:pt x="48750" y="812800"/>
                  <a:pt x="26663" y="834887"/>
                </a:cubicBezTo>
                <a:cubicBezTo>
                  <a:pt x="22246" y="848139"/>
                  <a:pt x="16799" y="861092"/>
                  <a:pt x="13411" y="874644"/>
                </a:cubicBezTo>
                <a:cubicBezTo>
                  <a:pt x="-2441" y="938051"/>
                  <a:pt x="158" y="972754"/>
                  <a:pt x="158" y="901148"/>
                </a:cubicBezTo>
              </a:path>
            </a:pathLst>
          </a:custGeom>
          <a:ln w="76200">
            <a:solidFill>
              <a:srgbClr val="0070C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Freeform: Shape 11"/>
          <p:cNvSpPr/>
          <p:nvPr/>
        </p:nvSpPr>
        <p:spPr>
          <a:xfrm>
            <a:off x="3114261" y="3286508"/>
            <a:ext cx="2610288" cy="1723492"/>
          </a:xfrm>
          <a:custGeom>
            <a:avLst/>
            <a:gdLst>
              <a:gd name="connsiteX0" fmla="*/ 0 w 2610288"/>
              <a:gd name="connsiteY0" fmla="*/ 1219231 h 1723492"/>
              <a:gd name="connsiteX1" fmla="*/ 238539 w 2610288"/>
              <a:gd name="connsiteY1" fmla="*/ 1219231 h 1723492"/>
              <a:gd name="connsiteX2" fmla="*/ 304800 w 2610288"/>
              <a:gd name="connsiteY2" fmla="*/ 1192727 h 1723492"/>
              <a:gd name="connsiteX3" fmla="*/ 371061 w 2610288"/>
              <a:gd name="connsiteY3" fmla="*/ 1232483 h 1723492"/>
              <a:gd name="connsiteX4" fmla="*/ 437322 w 2610288"/>
              <a:gd name="connsiteY4" fmla="*/ 1285492 h 1723492"/>
              <a:gd name="connsiteX5" fmla="*/ 543339 w 2610288"/>
              <a:gd name="connsiteY5" fmla="*/ 1298744 h 1723492"/>
              <a:gd name="connsiteX6" fmla="*/ 569843 w 2610288"/>
              <a:gd name="connsiteY6" fmla="*/ 1351753 h 1723492"/>
              <a:gd name="connsiteX7" fmla="*/ 636104 w 2610288"/>
              <a:gd name="connsiteY7" fmla="*/ 1418014 h 1723492"/>
              <a:gd name="connsiteX8" fmla="*/ 728869 w 2610288"/>
              <a:gd name="connsiteY8" fmla="*/ 1484275 h 1723492"/>
              <a:gd name="connsiteX9" fmla="*/ 755374 w 2610288"/>
              <a:gd name="connsiteY9" fmla="*/ 1524031 h 1723492"/>
              <a:gd name="connsiteX10" fmla="*/ 861391 w 2610288"/>
              <a:gd name="connsiteY10" fmla="*/ 1563788 h 1723492"/>
              <a:gd name="connsiteX11" fmla="*/ 993913 w 2610288"/>
              <a:gd name="connsiteY11" fmla="*/ 1630049 h 1723492"/>
              <a:gd name="connsiteX12" fmla="*/ 1020417 w 2610288"/>
              <a:gd name="connsiteY12" fmla="*/ 1696309 h 1723492"/>
              <a:gd name="connsiteX13" fmla="*/ 1046922 w 2610288"/>
              <a:gd name="connsiteY13" fmla="*/ 1722814 h 1723492"/>
              <a:gd name="connsiteX14" fmla="*/ 1086678 w 2610288"/>
              <a:gd name="connsiteY14" fmla="*/ 1669805 h 1723492"/>
              <a:gd name="connsiteX15" fmla="*/ 1099930 w 2610288"/>
              <a:gd name="connsiteY15" fmla="*/ 1616796 h 1723492"/>
              <a:gd name="connsiteX16" fmla="*/ 1219200 w 2610288"/>
              <a:gd name="connsiteY16" fmla="*/ 1563788 h 1723492"/>
              <a:gd name="connsiteX17" fmla="*/ 1245704 w 2610288"/>
              <a:gd name="connsiteY17" fmla="*/ 1510779 h 1723492"/>
              <a:gd name="connsiteX18" fmla="*/ 1179443 w 2610288"/>
              <a:gd name="connsiteY18" fmla="*/ 1404762 h 1723492"/>
              <a:gd name="connsiteX19" fmla="*/ 1099930 w 2610288"/>
              <a:gd name="connsiteY19" fmla="*/ 1285492 h 1723492"/>
              <a:gd name="connsiteX20" fmla="*/ 1073426 w 2610288"/>
              <a:gd name="connsiteY20" fmla="*/ 1232483 h 1723492"/>
              <a:gd name="connsiteX21" fmla="*/ 1046922 w 2610288"/>
              <a:gd name="connsiteY21" fmla="*/ 1152970 h 1723492"/>
              <a:gd name="connsiteX22" fmla="*/ 1033669 w 2610288"/>
              <a:gd name="connsiteY22" fmla="*/ 1099962 h 1723492"/>
              <a:gd name="connsiteX23" fmla="*/ 1007165 w 2610288"/>
              <a:gd name="connsiteY23" fmla="*/ 1046953 h 1723492"/>
              <a:gd name="connsiteX24" fmla="*/ 967409 w 2610288"/>
              <a:gd name="connsiteY24" fmla="*/ 901179 h 1723492"/>
              <a:gd name="connsiteX25" fmla="*/ 861391 w 2610288"/>
              <a:gd name="connsiteY25" fmla="*/ 834918 h 1723492"/>
              <a:gd name="connsiteX26" fmla="*/ 755374 w 2610288"/>
              <a:gd name="connsiteY26" fmla="*/ 781909 h 1723492"/>
              <a:gd name="connsiteX27" fmla="*/ 728869 w 2610288"/>
              <a:gd name="connsiteY27" fmla="*/ 755405 h 1723492"/>
              <a:gd name="connsiteX28" fmla="*/ 715617 w 2610288"/>
              <a:gd name="connsiteY28" fmla="*/ 689144 h 1723492"/>
              <a:gd name="connsiteX29" fmla="*/ 689113 w 2610288"/>
              <a:gd name="connsiteY29" fmla="*/ 649388 h 1723492"/>
              <a:gd name="connsiteX30" fmla="*/ 768626 w 2610288"/>
              <a:gd name="connsiteY30" fmla="*/ 609631 h 1723492"/>
              <a:gd name="connsiteX31" fmla="*/ 742122 w 2610288"/>
              <a:gd name="connsiteY31" fmla="*/ 530118 h 1723492"/>
              <a:gd name="connsiteX32" fmla="*/ 715617 w 2610288"/>
              <a:gd name="connsiteY32" fmla="*/ 503614 h 1723492"/>
              <a:gd name="connsiteX33" fmla="*/ 742122 w 2610288"/>
              <a:gd name="connsiteY33" fmla="*/ 437353 h 1723492"/>
              <a:gd name="connsiteX34" fmla="*/ 755374 w 2610288"/>
              <a:gd name="connsiteY34" fmla="*/ 371092 h 1723492"/>
              <a:gd name="connsiteX35" fmla="*/ 728869 w 2610288"/>
              <a:gd name="connsiteY35" fmla="*/ 344588 h 1723492"/>
              <a:gd name="connsiteX36" fmla="*/ 715617 w 2610288"/>
              <a:gd name="connsiteY36" fmla="*/ 291579 h 1723492"/>
              <a:gd name="connsiteX37" fmla="*/ 702365 w 2610288"/>
              <a:gd name="connsiteY37" fmla="*/ 172309 h 1723492"/>
              <a:gd name="connsiteX38" fmla="*/ 689113 w 2610288"/>
              <a:gd name="connsiteY38" fmla="*/ 132553 h 1723492"/>
              <a:gd name="connsiteX39" fmla="*/ 861391 w 2610288"/>
              <a:gd name="connsiteY39" fmla="*/ 66292 h 1723492"/>
              <a:gd name="connsiteX40" fmla="*/ 887896 w 2610288"/>
              <a:gd name="connsiteY40" fmla="*/ 31 h 1723492"/>
              <a:gd name="connsiteX41" fmla="*/ 1086678 w 2610288"/>
              <a:gd name="connsiteY41" fmla="*/ 79544 h 1723492"/>
              <a:gd name="connsiteX42" fmla="*/ 1192696 w 2610288"/>
              <a:gd name="connsiteY42" fmla="*/ 185562 h 1723492"/>
              <a:gd name="connsiteX43" fmla="*/ 1258956 w 2610288"/>
              <a:gd name="connsiteY43" fmla="*/ 265075 h 1723492"/>
              <a:gd name="connsiteX44" fmla="*/ 1338469 w 2610288"/>
              <a:gd name="connsiteY44" fmla="*/ 344588 h 1723492"/>
              <a:gd name="connsiteX45" fmla="*/ 1351722 w 2610288"/>
              <a:gd name="connsiteY45" fmla="*/ 384344 h 1723492"/>
              <a:gd name="connsiteX46" fmla="*/ 1497496 w 2610288"/>
              <a:gd name="connsiteY46" fmla="*/ 437353 h 1723492"/>
              <a:gd name="connsiteX47" fmla="*/ 1616765 w 2610288"/>
              <a:gd name="connsiteY47" fmla="*/ 596379 h 1723492"/>
              <a:gd name="connsiteX48" fmla="*/ 1656522 w 2610288"/>
              <a:gd name="connsiteY48" fmla="*/ 503614 h 1723492"/>
              <a:gd name="connsiteX49" fmla="*/ 1709530 w 2610288"/>
              <a:gd name="connsiteY49" fmla="*/ 477109 h 1723492"/>
              <a:gd name="connsiteX50" fmla="*/ 1736035 w 2610288"/>
              <a:gd name="connsiteY50" fmla="*/ 450605 h 1723492"/>
              <a:gd name="connsiteX51" fmla="*/ 1881809 w 2610288"/>
              <a:gd name="connsiteY51" fmla="*/ 490362 h 1723492"/>
              <a:gd name="connsiteX52" fmla="*/ 1895061 w 2610288"/>
              <a:gd name="connsiteY52" fmla="*/ 503614 h 1723492"/>
              <a:gd name="connsiteX53" fmla="*/ 1855304 w 2610288"/>
              <a:gd name="connsiteY53" fmla="*/ 556622 h 1723492"/>
              <a:gd name="connsiteX54" fmla="*/ 1881809 w 2610288"/>
              <a:gd name="connsiteY54" fmla="*/ 596379 h 1723492"/>
              <a:gd name="connsiteX55" fmla="*/ 1921565 w 2610288"/>
              <a:gd name="connsiteY55" fmla="*/ 609631 h 1723492"/>
              <a:gd name="connsiteX56" fmla="*/ 2027582 w 2610288"/>
              <a:gd name="connsiteY56" fmla="*/ 649388 h 1723492"/>
              <a:gd name="connsiteX57" fmla="*/ 2054087 w 2610288"/>
              <a:gd name="connsiteY57" fmla="*/ 715649 h 1723492"/>
              <a:gd name="connsiteX58" fmla="*/ 2120348 w 2610288"/>
              <a:gd name="connsiteY58" fmla="*/ 768657 h 1723492"/>
              <a:gd name="connsiteX59" fmla="*/ 2173356 w 2610288"/>
              <a:gd name="connsiteY59" fmla="*/ 848170 h 1723492"/>
              <a:gd name="connsiteX60" fmla="*/ 2186609 w 2610288"/>
              <a:gd name="connsiteY60" fmla="*/ 927683 h 1723492"/>
              <a:gd name="connsiteX61" fmla="*/ 2292626 w 2610288"/>
              <a:gd name="connsiteY61" fmla="*/ 914431 h 1723492"/>
              <a:gd name="connsiteX62" fmla="*/ 2358887 w 2610288"/>
              <a:gd name="connsiteY62" fmla="*/ 927683 h 1723492"/>
              <a:gd name="connsiteX63" fmla="*/ 2345635 w 2610288"/>
              <a:gd name="connsiteY63" fmla="*/ 993944 h 1723492"/>
              <a:gd name="connsiteX64" fmla="*/ 2425148 w 2610288"/>
              <a:gd name="connsiteY64" fmla="*/ 1007196 h 1723492"/>
              <a:gd name="connsiteX65" fmla="*/ 2464904 w 2610288"/>
              <a:gd name="connsiteY65" fmla="*/ 980692 h 1723492"/>
              <a:gd name="connsiteX66" fmla="*/ 2544417 w 2610288"/>
              <a:gd name="connsiteY66" fmla="*/ 1007196 h 1723492"/>
              <a:gd name="connsiteX67" fmla="*/ 2464904 w 2610288"/>
              <a:gd name="connsiteY67" fmla="*/ 1007196 h 1723492"/>
              <a:gd name="connsiteX68" fmla="*/ 2504661 w 2610288"/>
              <a:gd name="connsiteY68" fmla="*/ 940935 h 172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10288" h="1723492">
                <a:moveTo>
                  <a:pt x="0" y="1219231"/>
                </a:moveTo>
                <a:cubicBezTo>
                  <a:pt x="282064" y="1279674"/>
                  <a:pt x="108763" y="1291329"/>
                  <a:pt x="238539" y="1219231"/>
                </a:cubicBezTo>
                <a:cubicBezTo>
                  <a:pt x="259334" y="1207678"/>
                  <a:pt x="282713" y="1201562"/>
                  <a:pt x="304800" y="1192727"/>
                </a:cubicBezTo>
                <a:cubicBezTo>
                  <a:pt x="326887" y="1205979"/>
                  <a:pt x="354100" y="1213098"/>
                  <a:pt x="371061" y="1232483"/>
                </a:cubicBezTo>
                <a:cubicBezTo>
                  <a:pt x="431890" y="1302002"/>
                  <a:pt x="357887" y="1311970"/>
                  <a:pt x="437322" y="1285492"/>
                </a:cubicBezTo>
                <a:cubicBezTo>
                  <a:pt x="472661" y="1289909"/>
                  <a:pt x="511485" y="1282817"/>
                  <a:pt x="543339" y="1298744"/>
                </a:cubicBezTo>
                <a:cubicBezTo>
                  <a:pt x="561009" y="1307579"/>
                  <a:pt x="557715" y="1336159"/>
                  <a:pt x="569843" y="1351753"/>
                </a:cubicBezTo>
                <a:cubicBezTo>
                  <a:pt x="589020" y="1376409"/>
                  <a:pt x="610114" y="1400688"/>
                  <a:pt x="636104" y="1418014"/>
                </a:cubicBezTo>
                <a:cubicBezTo>
                  <a:pt x="658683" y="1433066"/>
                  <a:pt x="712425" y="1467831"/>
                  <a:pt x="728869" y="1484275"/>
                </a:cubicBezTo>
                <a:cubicBezTo>
                  <a:pt x="740131" y="1495537"/>
                  <a:pt x="742413" y="1514774"/>
                  <a:pt x="755374" y="1524031"/>
                </a:cubicBezTo>
                <a:cubicBezTo>
                  <a:pt x="800938" y="1556576"/>
                  <a:pt x="818837" y="1542511"/>
                  <a:pt x="861391" y="1563788"/>
                </a:cubicBezTo>
                <a:cubicBezTo>
                  <a:pt x="1034702" y="1650444"/>
                  <a:pt x="823710" y="1561966"/>
                  <a:pt x="993913" y="1630049"/>
                </a:cubicBezTo>
                <a:cubicBezTo>
                  <a:pt x="1002748" y="1652136"/>
                  <a:pt x="1008615" y="1675655"/>
                  <a:pt x="1020417" y="1696309"/>
                </a:cubicBezTo>
                <a:cubicBezTo>
                  <a:pt x="1026616" y="1707157"/>
                  <a:pt x="1035321" y="1727454"/>
                  <a:pt x="1046922" y="1722814"/>
                </a:cubicBezTo>
                <a:cubicBezTo>
                  <a:pt x="1067429" y="1714611"/>
                  <a:pt x="1073426" y="1687475"/>
                  <a:pt x="1086678" y="1669805"/>
                </a:cubicBezTo>
                <a:cubicBezTo>
                  <a:pt x="1091095" y="1652135"/>
                  <a:pt x="1090894" y="1632610"/>
                  <a:pt x="1099930" y="1616796"/>
                </a:cubicBezTo>
                <a:cubicBezTo>
                  <a:pt x="1130854" y="1562679"/>
                  <a:pt x="1161105" y="1573470"/>
                  <a:pt x="1219200" y="1563788"/>
                </a:cubicBezTo>
                <a:cubicBezTo>
                  <a:pt x="1228035" y="1546118"/>
                  <a:pt x="1245704" y="1530534"/>
                  <a:pt x="1245704" y="1510779"/>
                </a:cubicBezTo>
                <a:cubicBezTo>
                  <a:pt x="1245704" y="1437183"/>
                  <a:pt x="1224465" y="1434776"/>
                  <a:pt x="1179443" y="1404762"/>
                </a:cubicBezTo>
                <a:cubicBezTo>
                  <a:pt x="1136759" y="1347849"/>
                  <a:pt x="1136442" y="1351214"/>
                  <a:pt x="1099930" y="1285492"/>
                </a:cubicBezTo>
                <a:cubicBezTo>
                  <a:pt x="1090336" y="1268223"/>
                  <a:pt x="1080763" y="1250825"/>
                  <a:pt x="1073426" y="1232483"/>
                </a:cubicBezTo>
                <a:cubicBezTo>
                  <a:pt x="1063050" y="1206543"/>
                  <a:pt x="1053698" y="1180074"/>
                  <a:pt x="1046922" y="1152970"/>
                </a:cubicBezTo>
                <a:cubicBezTo>
                  <a:pt x="1042504" y="1135301"/>
                  <a:pt x="1040064" y="1117016"/>
                  <a:pt x="1033669" y="1099962"/>
                </a:cubicBezTo>
                <a:cubicBezTo>
                  <a:pt x="1026732" y="1081465"/>
                  <a:pt x="1013412" y="1065694"/>
                  <a:pt x="1007165" y="1046953"/>
                </a:cubicBezTo>
                <a:cubicBezTo>
                  <a:pt x="991238" y="999172"/>
                  <a:pt x="986114" y="947943"/>
                  <a:pt x="967409" y="901179"/>
                </a:cubicBezTo>
                <a:cubicBezTo>
                  <a:pt x="938469" y="828829"/>
                  <a:pt x="924497" y="853849"/>
                  <a:pt x="861391" y="834918"/>
                </a:cubicBezTo>
                <a:cubicBezTo>
                  <a:pt x="820265" y="822580"/>
                  <a:pt x="788193" y="808165"/>
                  <a:pt x="755374" y="781909"/>
                </a:cubicBezTo>
                <a:cubicBezTo>
                  <a:pt x="745618" y="774104"/>
                  <a:pt x="737704" y="764240"/>
                  <a:pt x="728869" y="755405"/>
                </a:cubicBezTo>
                <a:cubicBezTo>
                  <a:pt x="724452" y="733318"/>
                  <a:pt x="723526" y="710234"/>
                  <a:pt x="715617" y="689144"/>
                </a:cubicBezTo>
                <a:cubicBezTo>
                  <a:pt x="710025" y="674231"/>
                  <a:pt x="689113" y="665315"/>
                  <a:pt x="689113" y="649388"/>
                </a:cubicBezTo>
                <a:cubicBezTo>
                  <a:pt x="689113" y="619849"/>
                  <a:pt x="760905" y="611561"/>
                  <a:pt x="768626" y="609631"/>
                </a:cubicBezTo>
                <a:cubicBezTo>
                  <a:pt x="759791" y="583127"/>
                  <a:pt x="754616" y="555106"/>
                  <a:pt x="742122" y="530118"/>
                </a:cubicBezTo>
                <a:cubicBezTo>
                  <a:pt x="736534" y="518943"/>
                  <a:pt x="715617" y="516108"/>
                  <a:pt x="715617" y="503614"/>
                </a:cubicBezTo>
                <a:cubicBezTo>
                  <a:pt x="715617" y="479825"/>
                  <a:pt x="733287" y="459440"/>
                  <a:pt x="742122" y="437353"/>
                </a:cubicBezTo>
                <a:cubicBezTo>
                  <a:pt x="746539" y="415266"/>
                  <a:pt x="758560" y="393390"/>
                  <a:pt x="755374" y="371092"/>
                </a:cubicBezTo>
                <a:cubicBezTo>
                  <a:pt x="753607" y="358723"/>
                  <a:pt x="734457" y="355763"/>
                  <a:pt x="728869" y="344588"/>
                </a:cubicBezTo>
                <a:cubicBezTo>
                  <a:pt x="720724" y="328297"/>
                  <a:pt x="720034" y="309249"/>
                  <a:pt x="715617" y="291579"/>
                </a:cubicBezTo>
                <a:cubicBezTo>
                  <a:pt x="748049" y="194286"/>
                  <a:pt x="761877" y="231821"/>
                  <a:pt x="702365" y="172309"/>
                </a:cubicBezTo>
                <a:cubicBezTo>
                  <a:pt x="697948" y="159057"/>
                  <a:pt x="678087" y="141129"/>
                  <a:pt x="689113" y="132553"/>
                </a:cubicBezTo>
                <a:cubicBezTo>
                  <a:pt x="710937" y="115579"/>
                  <a:pt x="812809" y="82486"/>
                  <a:pt x="861391" y="66292"/>
                </a:cubicBezTo>
                <a:cubicBezTo>
                  <a:pt x="870226" y="44205"/>
                  <a:pt x="864149" y="-1366"/>
                  <a:pt x="887896" y="31"/>
                </a:cubicBezTo>
                <a:cubicBezTo>
                  <a:pt x="959138" y="4222"/>
                  <a:pt x="1086678" y="79544"/>
                  <a:pt x="1086678" y="79544"/>
                </a:cubicBezTo>
                <a:cubicBezTo>
                  <a:pt x="1122017" y="114883"/>
                  <a:pt x="1160702" y="147168"/>
                  <a:pt x="1192696" y="185562"/>
                </a:cubicBezTo>
                <a:cubicBezTo>
                  <a:pt x="1214783" y="212066"/>
                  <a:pt x="1235643" y="239643"/>
                  <a:pt x="1258956" y="265075"/>
                </a:cubicBezTo>
                <a:cubicBezTo>
                  <a:pt x="1284284" y="292706"/>
                  <a:pt x="1338469" y="344588"/>
                  <a:pt x="1338469" y="344588"/>
                </a:cubicBezTo>
                <a:cubicBezTo>
                  <a:pt x="1342887" y="357840"/>
                  <a:pt x="1344535" y="372366"/>
                  <a:pt x="1351722" y="384344"/>
                </a:cubicBezTo>
                <a:cubicBezTo>
                  <a:pt x="1381502" y="433976"/>
                  <a:pt x="1449220" y="426625"/>
                  <a:pt x="1497496" y="437353"/>
                </a:cubicBezTo>
                <a:cubicBezTo>
                  <a:pt x="1600039" y="569194"/>
                  <a:pt x="1562324" y="514715"/>
                  <a:pt x="1616765" y="596379"/>
                </a:cubicBezTo>
                <a:cubicBezTo>
                  <a:pt x="1760362" y="567660"/>
                  <a:pt x="1628205" y="616884"/>
                  <a:pt x="1656522" y="503614"/>
                </a:cubicBezTo>
                <a:cubicBezTo>
                  <a:pt x="1661313" y="484449"/>
                  <a:pt x="1693093" y="488067"/>
                  <a:pt x="1709530" y="477109"/>
                </a:cubicBezTo>
                <a:cubicBezTo>
                  <a:pt x="1719926" y="470178"/>
                  <a:pt x="1727200" y="459440"/>
                  <a:pt x="1736035" y="450605"/>
                </a:cubicBezTo>
                <a:cubicBezTo>
                  <a:pt x="1784626" y="463857"/>
                  <a:pt x="1834028" y="474435"/>
                  <a:pt x="1881809" y="490362"/>
                </a:cubicBezTo>
                <a:cubicBezTo>
                  <a:pt x="1887735" y="492338"/>
                  <a:pt x="1895061" y="503614"/>
                  <a:pt x="1895061" y="503614"/>
                </a:cubicBezTo>
                <a:cubicBezTo>
                  <a:pt x="1881809" y="521283"/>
                  <a:pt x="1858428" y="534757"/>
                  <a:pt x="1855304" y="556622"/>
                </a:cubicBezTo>
                <a:cubicBezTo>
                  <a:pt x="1853052" y="572389"/>
                  <a:pt x="1869372" y="586429"/>
                  <a:pt x="1881809" y="596379"/>
                </a:cubicBezTo>
                <a:cubicBezTo>
                  <a:pt x="1892717" y="605105"/>
                  <a:pt x="1908726" y="604128"/>
                  <a:pt x="1921565" y="609631"/>
                </a:cubicBezTo>
                <a:cubicBezTo>
                  <a:pt x="2018586" y="651211"/>
                  <a:pt x="1929851" y="624953"/>
                  <a:pt x="2027582" y="649388"/>
                </a:cubicBezTo>
                <a:cubicBezTo>
                  <a:pt x="2036417" y="671475"/>
                  <a:pt x="2039482" y="696872"/>
                  <a:pt x="2054087" y="715649"/>
                </a:cubicBezTo>
                <a:cubicBezTo>
                  <a:pt x="2071452" y="737976"/>
                  <a:pt x="2101426" y="747633"/>
                  <a:pt x="2120348" y="768657"/>
                </a:cubicBezTo>
                <a:cubicBezTo>
                  <a:pt x="2141657" y="792334"/>
                  <a:pt x="2155687" y="821666"/>
                  <a:pt x="2173356" y="848170"/>
                </a:cubicBezTo>
                <a:cubicBezTo>
                  <a:pt x="2177774" y="874674"/>
                  <a:pt x="2173278" y="904353"/>
                  <a:pt x="2186609" y="927683"/>
                </a:cubicBezTo>
                <a:cubicBezTo>
                  <a:pt x="2207867" y="964884"/>
                  <a:pt x="2283329" y="918150"/>
                  <a:pt x="2292626" y="914431"/>
                </a:cubicBezTo>
                <a:cubicBezTo>
                  <a:pt x="2314713" y="918848"/>
                  <a:pt x="2346393" y="908942"/>
                  <a:pt x="2358887" y="927683"/>
                </a:cubicBezTo>
                <a:cubicBezTo>
                  <a:pt x="2371381" y="946424"/>
                  <a:pt x="2331215" y="976640"/>
                  <a:pt x="2345635" y="993944"/>
                </a:cubicBezTo>
                <a:cubicBezTo>
                  <a:pt x="2362837" y="1014586"/>
                  <a:pt x="2398644" y="1002779"/>
                  <a:pt x="2425148" y="1007196"/>
                </a:cubicBezTo>
                <a:cubicBezTo>
                  <a:pt x="2438400" y="998361"/>
                  <a:pt x="2448977" y="980692"/>
                  <a:pt x="2464904" y="980692"/>
                </a:cubicBezTo>
                <a:cubicBezTo>
                  <a:pt x="2492842" y="980692"/>
                  <a:pt x="2517657" y="999168"/>
                  <a:pt x="2544417" y="1007196"/>
                </a:cubicBezTo>
                <a:cubicBezTo>
                  <a:pt x="2616480" y="1028815"/>
                  <a:pt x="2674083" y="1028115"/>
                  <a:pt x="2464904" y="1007196"/>
                </a:cubicBezTo>
                <a:cubicBezTo>
                  <a:pt x="2510908" y="961193"/>
                  <a:pt x="2504661" y="986181"/>
                  <a:pt x="2504661" y="940935"/>
                </a:cubicBezTo>
              </a:path>
            </a:pathLst>
          </a:custGeom>
          <a:ln w="76200">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90519_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6018" y="751820"/>
            <a:ext cx="7275444" cy="6106180"/>
          </a:xfrm>
          <a:blipFill dpi="0" rotWithShape="1">
            <a:blip r:embed="rId3"/>
            <a:srcRect/>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6"/>
          <p:cNvSpPr txBox="1">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10245" name="Text Box 9"/>
          <p:cNvSpPr txBox="1">
            <a:spLocks noChangeArrowheads="1"/>
          </p:cNvSpPr>
          <p:nvPr/>
        </p:nvSpPr>
        <p:spPr bwMode="auto">
          <a:xfrm>
            <a:off x="1752600" y="228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endParaRPr lang="en-US" altLang="en-US" sz="2400"/>
          </a:p>
        </p:txBody>
      </p:sp>
      <p:sp>
        <p:nvSpPr>
          <p:cNvPr id="10246" name="Text Box 10"/>
          <p:cNvSpPr txBox="1">
            <a:spLocks noChangeArrowheads="1"/>
          </p:cNvSpPr>
          <p:nvPr/>
        </p:nvSpPr>
        <p:spPr bwMode="auto">
          <a:xfrm>
            <a:off x="1981200" y="2286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2400"/>
          </a:p>
        </p:txBody>
      </p:sp>
      <p:sp>
        <p:nvSpPr>
          <p:cNvPr id="228363" name="Text Box 11"/>
          <p:cNvSpPr txBox="1">
            <a:spLocks noChangeArrowheads="1"/>
          </p:cNvSpPr>
          <p:nvPr/>
        </p:nvSpPr>
        <p:spPr bwMode="auto">
          <a:xfrm>
            <a:off x="238539" y="0"/>
            <a:ext cx="116486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0"/>
              </a:spcBef>
              <a:buFontTx/>
              <a:buNone/>
            </a:pPr>
            <a:r>
              <a:rPr lang="en-US" altLang="en-US" sz="2800">
                <a:solidFill>
                  <a:srgbClr val="000066"/>
                </a:solidFill>
                <a:latin typeface="Times New Roman" panose="02020603050405020304" pitchFamily="18" charset="0"/>
              </a:rPr>
              <a:t>Ý nghĩa: Dễ giao lưu với nước ngoài và trong nước, lãnh thổ giàu tiềm năng.</a:t>
            </a:r>
          </a:p>
        </p:txBody>
      </p:sp>
      <p:sp>
        <p:nvSpPr>
          <p:cNvPr id="2" name="Scroll: Vertical 1"/>
          <p:cNvSpPr/>
          <p:nvPr/>
        </p:nvSpPr>
        <p:spPr>
          <a:xfrm>
            <a:off x="7381462" y="914400"/>
            <a:ext cx="4611755" cy="5715000"/>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0070C0"/>
                </a:solidFill>
                <a:latin typeface="Times New Roman" panose="02020603050405020304" pitchFamily="18" charset="0"/>
                <a:cs typeface="Times New Roman" panose="02020603050405020304" pitchFamily="18" charset="0"/>
              </a:rPr>
              <a:t>- Trong nước </a:t>
            </a:r>
          </a:p>
          <a:p>
            <a:r>
              <a:rPr lang="en-US" sz="2400" b="1">
                <a:solidFill>
                  <a:srgbClr val="0070C0"/>
                </a:solidFill>
                <a:latin typeface="Times New Roman" panose="02020603050405020304" pitchFamily="18" charset="0"/>
                <a:cs typeface="Times New Roman" panose="02020603050405020304" pitchFamily="18" charset="0"/>
              </a:rPr>
              <a:t>( Đồng bằng sông Hồng, Bắc Trung Bộ,…)</a:t>
            </a:r>
          </a:p>
          <a:p>
            <a:pPr algn="ctr"/>
            <a:r>
              <a:rPr lang="en-US" sz="2400" b="1">
                <a:solidFill>
                  <a:srgbClr val="0070C0"/>
                </a:solidFill>
                <a:latin typeface="Times New Roman" panose="02020603050405020304" pitchFamily="18" charset="0"/>
                <a:cs typeface="Times New Roman" panose="02020603050405020304" pitchFamily="18" charset="0"/>
              </a:rPr>
              <a:t>- Ngoài nước </a:t>
            </a:r>
          </a:p>
          <a:p>
            <a:r>
              <a:rPr lang="en-US" sz="2400" b="1">
                <a:solidFill>
                  <a:srgbClr val="0070C0"/>
                </a:solidFill>
                <a:latin typeface="Times New Roman" panose="02020603050405020304" pitchFamily="18" charset="0"/>
                <a:cs typeface="Times New Roman" panose="02020603050405020304" pitchFamily="18" charset="0"/>
              </a:rPr>
              <a:t>(  Trung Quốc, Lào,…)</a:t>
            </a:r>
          </a:p>
          <a:p>
            <a:r>
              <a:rPr lang="en-US" sz="2800" b="1">
                <a:solidFill>
                  <a:srgbClr val="FF0000"/>
                </a:solidFill>
                <a:latin typeface="Times New Roman" panose="02020603050405020304" pitchFamily="18" charset="0"/>
                <a:cs typeface="Times New Roman" panose="02020603050405020304" pitchFamily="18" charset="0"/>
              </a:rPr>
              <a:t>- Lãnh thổ giàu tiềm năng ( tìm hiểu các Slide tiếp theo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8363"/>
                                        </p:tgtEl>
                                        <p:attrNameLst>
                                          <p:attrName>style.visibility</p:attrName>
                                        </p:attrNameLst>
                                      </p:cBhvr>
                                      <p:to>
                                        <p:strVal val="visible"/>
                                      </p:to>
                                    </p:set>
                                    <p:animEffect transition="in" filter="box(in)">
                                      <p:cBhvr>
                                        <p:cTn id="17" dur="2000"/>
                                        <p:tgtEl>
                                          <p:spTgt spid="228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63"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0190" y="238539"/>
            <a:ext cx="11330608" cy="5920105"/>
          </a:xfrm>
          <a:prstGeom prst="rect">
            <a:avLst/>
          </a:prstGeom>
          <a:noFill/>
        </p:spPr>
        <p:txBody>
          <a:bodyPr wrap="square">
            <a:spAutoFit/>
          </a:bodyPr>
          <a:lstStyle/>
          <a:p>
            <a:pPr algn="just">
              <a:spcBef>
                <a:spcPts val="600"/>
              </a:spcBef>
              <a:spcAft>
                <a:spcPts val="600"/>
              </a:spcAft>
            </a:pPr>
            <a:r>
              <a:rPr lang="en-US" sz="4000" b="1">
                <a:solidFill>
                  <a:srgbClr val="0070C0"/>
                </a:solidFill>
                <a:effectLst/>
                <a:latin typeface="Times New Roman" panose="02020603050405020304" pitchFamily="18" charset="0"/>
                <a:ea typeface="Calibri" panose="020F0502020204030204" pitchFamily="34" charset="0"/>
              </a:rPr>
              <a:t>I. Vị trí địa lí và giới hạn lãnh thổ</a:t>
            </a:r>
            <a:endParaRPr lang="en-US" sz="4000">
              <a:solidFill>
                <a:srgbClr val="0070C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Vị trí ở phía bắc đất nước.</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Bắc : giáp Trung Quốc.</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Tây : giáp Thượng Lào.</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Đông Nam : giáp Vịnh Bắc Bộ</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Nam : Đồng bằng sông Hồng và Bắc Trung Bộ.</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sym typeface="+mn-ea"/>
              </a:rPr>
              <a:t>- Diện tích :100.965 km </a:t>
            </a:r>
            <a:r>
              <a:rPr lang="en-US" sz="2400" b="1" baseline="30000">
                <a:effectLst/>
                <a:latin typeface="Times New Roman" panose="02020603050405020304" pitchFamily="18" charset="0"/>
                <a:ea typeface="Calibri" panose="020F0502020204030204" pitchFamily="34" charset="0"/>
                <a:sym typeface="+mn-ea"/>
              </a:rPr>
              <a:t>2 </a:t>
            </a:r>
            <a:endParaRPr lang="en-US" sz="2400" b="1" baseline="3000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600" b="1" baseline="30000">
                <a:effectLst/>
                <a:latin typeface="Times New Roman" panose="02020603050405020304" pitchFamily="18" charset="0"/>
                <a:ea typeface="Calibri" panose="020F0502020204030204" pitchFamily="34" charset="0"/>
                <a:sym typeface="+mn-ea"/>
              </a:rPr>
              <a:t>- Số dân: 11,5 triệu người</a:t>
            </a:r>
            <a:endParaRPr lang="en-US" sz="3600" b="1" baseline="3000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600" b="1" baseline="30000">
                <a:effectLst/>
                <a:latin typeface="Times New Roman" panose="02020603050405020304" pitchFamily="18" charset="0"/>
                <a:ea typeface="Calibri" panose="020F0502020204030204" pitchFamily="34" charset="0"/>
                <a:sym typeface="+mn-ea"/>
              </a:rPr>
              <a:t>- Mật độ dân số = Tổng số dân/ tổng diện tích</a:t>
            </a:r>
            <a:endParaRPr lang="en-US" sz="3600" b="1">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Chiếm 1/3 diện tích lãnh thổ cả nước.</a:t>
            </a:r>
          </a:p>
          <a:p>
            <a:pPr algn="just">
              <a:spcBef>
                <a:spcPts val="600"/>
              </a:spcBef>
              <a:spcAft>
                <a:spcPts val="600"/>
              </a:spcAft>
            </a:pPr>
            <a:r>
              <a:rPr lang="en-US" sz="2400" b="1">
                <a:effectLst/>
                <a:latin typeface="Times New Roman" panose="02020603050405020304" pitchFamily="18" charset="0"/>
                <a:ea typeface="Calibri" panose="020F0502020204030204" pitchFamily="34" charset="0"/>
              </a:rPr>
              <a:t>- Dễ giao lưu với nước ngoài và trong nước, lãnh thổ giàu tiềm năng.</a:t>
            </a:r>
          </a:p>
        </p:txBody>
      </p:sp>
      <p:pic>
        <p:nvPicPr>
          <p:cNvPr id="6" name="Picture 5" descr="AG00218_"/>
          <p:cNvPicPr>
            <a:picLocks noChangeAspect="1" noChangeArrowheads="1" noCrop="1"/>
          </p:cNvPicPr>
          <p:nvPr/>
        </p:nvPicPr>
        <p:blipFill>
          <a:blip r:embed="rId2"/>
          <a:srcRect/>
          <a:stretch>
            <a:fillRect/>
          </a:stretch>
        </p:blipFill>
        <p:spPr bwMode="auto">
          <a:xfrm>
            <a:off x="10257183" y="238539"/>
            <a:ext cx="1590260" cy="106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1662</Words>
  <Application>Microsoft Office PowerPoint</Application>
  <PresentationFormat>Widescreen</PresentationFormat>
  <Paragraphs>262</Paragraphs>
  <Slides>45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Tahoma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83</cp:revision>
  <dcterms:created xsi:type="dcterms:W3CDTF">2021-10-16T06:57:00Z</dcterms:created>
  <dcterms:modified xsi:type="dcterms:W3CDTF">2023-12-05T15:16:10Z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83B24C6D32F843F7ABFF4AAB4A63AC0F</vt:lpwstr>
  </property>
  <property fmtid="{D5CDD505-2E9C-101B-9397-08002B2CF9AE}" pid="3" name="KSOProductBuildVer">
    <vt:lpwstr>1033-11.2.0.10351</vt:lpwstr>
  </property>
</Properties>
</file>