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0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96" r:id="rId2"/>
  </p:sldMasterIdLst>
  <p:notesMasterIdLst>
    <p:notesMasterId r:id="rId18"/>
  </p:notesMasterIdLst>
  <p:sldIdLst>
    <p:sldId id="290" r:id="rId3"/>
    <p:sldId id="315" r:id="rId4"/>
    <p:sldId id="316" r:id="rId5"/>
    <p:sldId id="320" r:id="rId6"/>
    <p:sldId id="323" r:id="rId7"/>
    <p:sldId id="317" r:id="rId8"/>
    <p:sldId id="256" r:id="rId9"/>
    <p:sldId id="309" r:id="rId10"/>
    <p:sldId id="311" r:id="rId11"/>
    <p:sldId id="312" r:id="rId12"/>
    <p:sldId id="313" r:id="rId13"/>
    <p:sldId id="261" r:id="rId14"/>
    <p:sldId id="285" r:id="rId15"/>
    <p:sldId id="321" r:id="rId16"/>
    <p:sldId id="263" r:id="rId17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19"/>
      <p:bold r:id="rId20"/>
      <p:italic r:id="rId21"/>
      <p:boldItalic r:id="rId22"/>
    </p:embeddedFont>
    <p:embeddedFont>
      <p:font typeface="Barlow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ontserrat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B0348D-4A20-458E-AC84-A1EB3539230B}">
  <a:tblStyle styleId="{E0B0348D-4A20-458E-AC84-A1EB3539230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0DA74F-B387-4BEF-8802-9D0034C74AA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0146" autoAdjust="0"/>
  </p:normalViewPr>
  <p:slideViewPr>
    <p:cSldViewPr snapToGrid="0">
      <p:cViewPr varScale="1">
        <p:scale>
          <a:sx n="86" d="100"/>
          <a:sy n="86" d="100"/>
        </p:scale>
        <p:origin x="1014" y="21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6853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d79891d2a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d79891d2a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00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d653c4c4a3_2_5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d653c4c4a3_2_5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để</a:t>
            </a:r>
            <a:r>
              <a:rPr lang="en-US" baseline="0"/>
              <a:t> mở video bài hát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5459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d8ab8e3ec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d8ab8e3ec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665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499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996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188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076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8539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465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1609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003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100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065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587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919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5508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249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408" y="2062408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2"/>
          </p:nvPr>
        </p:nvSpPr>
        <p:spPr>
          <a:xfrm>
            <a:off x="1606275" y="256695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1"/>
          </p:nvPr>
        </p:nvSpPr>
        <p:spPr>
          <a:xfrm>
            <a:off x="1606275" y="29857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title" idx="3"/>
          </p:nvPr>
        </p:nvSpPr>
        <p:spPr>
          <a:xfrm>
            <a:off x="1606275" y="36971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>
            <a:off x="1606275" y="411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title" idx="5"/>
          </p:nvPr>
        </p:nvSpPr>
        <p:spPr>
          <a:xfrm>
            <a:off x="1606275" y="14368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>
            <a:off x="1606275" y="1855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1"/>
          <p:cNvGrpSpPr/>
          <p:nvPr/>
        </p:nvGrpSpPr>
        <p:grpSpPr>
          <a:xfrm rot="5400000">
            <a:off x="2215446" y="-1611339"/>
            <a:ext cx="4783948" cy="8184773"/>
            <a:chOff x="463599" y="-1550381"/>
            <a:chExt cx="3663615" cy="6268014"/>
          </a:xfrm>
        </p:grpSpPr>
        <p:sp>
          <p:nvSpPr>
            <p:cNvPr id="388" name="Google Shape;388;p21"/>
            <p:cNvSpPr/>
            <p:nvPr/>
          </p:nvSpPr>
          <p:spPr>
            <a:xfrm rot="-5201321">
              <a:off x="2690723" y="-156200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230794" y="439550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4805950" y="4436925"/>
            <a:ext cx="128450" cy="183475"/>
            <a:chOff x="-1054250" y="1432850"/>
            <a:chExt cx="128450" cy="183475"/>
          </a:xfrm>
        </p:grpSpPr>
        <p:sp>
          <p:nvSpPr>
            <p:cNvPr id="397" name="Google Shape;397;p21"/>
            <p:cNvSpPr/>
            <p:nvPr/>
          </p:nvSpPr>
          <p:spPr>
            <a:xfrm>
              <a:off x="-1054250" y="1432850"/>
              <a:ext cx="128450" cy="183475"/>
            </a:xfrm>
            <a:custGeom>
              <a:avLst/>
              <a:gdLst/>
              <a:ahLst/>
              <a:cxnLst/>
              <a:rect l="l" t="t" r="r" b="b"/>
              <a:pathLst>
                <a:path w="5138" h="7339" extrusionOk="0">
                  <a:moveTo>
                    <a:pt x="2436" y="2502"/>
                  </a:moveTo>
                  <a:cubicBezTo>
                    <a:pt x="2436" y="2502"/>
                    <a:pt x="2436" y="2535"/>
                    <a:pt x="2436" y="2535"/>
                  </a:cubicBezTo>
                  <a:cubicBezTo>
                    <a:pt x="2436" y="2569"/>
                    <a:pt x="2402" y="2569"/>
                    <a:pt x="2369" y="2569"/>
                  </a:cubicBezTo>
                  <a:cubicBezTo>
                    <a:pt x="2369" y="2569"/>
                    <a:pt x="2369" y="2535"/>
                    <a:pt x="2336" y="2535"/>
                  </a:cubicBezTo>
                  <a:cubicBezTo>
                    <a:pt x="2369" y="2535"/>
                    <a:pt x="2402" y="2502"/>
                    <a:pt x="2436" y="2502"/>
                  </a:cubicBezTo>
                  <a:close/>
                  <a:moveTo>
                    <a:pt x="3570" y="2702"/>
                  </a:moveTo>
                  <a:cubicBezTo>
                    <a:pt x="3570" y="2702"/>
                    <a:pt x="3570" y="2735"/>
                    <a:pt x="3603" y="2735"/>
                  </a:cubicBezTo>
                  <a:cubicBezTo>
                    <a:pt x="3537" y="2802"/>
                    <a:pt x="3470" y="2835"/>
                    <a:pt x="3370" y="2869"/>
                  </a:cubicBezTo>
                  <a:cubicBezTo>
                    <a:pt x="3336" y="2869"/>
                    <a:pt x="3270" y="2869"/>
                    <a:pt x="3203" y="2835"/>
                  </a:cubicBezTo>
                  <a:cubicBezTo>
                    <a:pt x="3203" y="2835"/>
                    <a:pt x="3203" y="2802"/>
                    <a:pt x="3203" y="2769"/>
                  </a:cubicBezTo>
                  <a:cubicBezTo>
                    <a:pt x="3303" y="2735"/>
                    <a:pt x="3437" y="2702"/>
                    <a:pt x="3570" y="2702"/>
                  </a:cubicBezTo>
                  <a:close/>
                  <a:moveTo>
                    <a:pt x="1502" y="3769"/>
                  </a:moveTo>
                  <a:cubicBezTo>
                    <a:pt x="1502" y="3803"/>
                    <a:pt x="1502" y="3803"/>
                    <a:pt x="1502" y="3803"/>
                  </a:cubicBezTo>
                  <a:cubicBezTo>
                    <a:pt x="1502" y="3836"/>
                    <a:pt x="1502" y="3870"/>
                    <a:pt x="1468" y="3903"/>
                  </a:cubicBezTo>
                  <a:cubicBezTo>
                    <a:pt x="1468" y="3870"/>
                    <a:pt x="1468" y="3870"/>
                    <a:pt x="1468" y="3870"/>
                  </a:cubicBezTo>
                  <a:cubicBezTo>
                    <a:pt x="1468" y="3836"/>
                    <a:pt x="1468" y="3803"/>
                    <a:pt x="1502" y="3769"/>
                  </a:cubicBezTo>
                  <a:close/>
                  <a:moveTo>
                    <a:pt x="568" y="4136"/>
                  </a:moveTo>
                  <a:cubicBezTo>
                    <a:pt x="568" y="4136"/>
                    <a:pt x="601" y="4170"/>
                    <a:pt x="668" y="4236"/>
                  </a:cubicBezTo>
                  <a:cubicBezTo>
                    <a:pt x="568" y="4203"/>
                    <a:pt x="501" y="4203"/>
                    <a:pt x="468" y="4203"/>
                  </a:cubicBezTo>
                  <a:cubicBezTo>
                    <a:pt x="501" y="4170"/>
                    <a:pt x="534" y="4136"/>
                    <a:pt x="568" y="4136"/>
                  </a:cubicBezTo>
                  <a:close/>
                  <a:moveTo>
                    <a:pt x="2436" y="0"/>
                  </a:moveTo>
                  <a:cubicBezTo>
                    <a:pt x="2202" y="33"/>
                    <a:pt x="2069" y="167"/>
                    <a:pt x="2036" y="467"/>
                  </a:cubicBezTo>
                  <a:cubicBezTo>
                    <a:pt x="2036" y="634"/>
                    <a:pt x="2036" y="801"/>
                    <a:pt x="2036" y="967"/>
                  </a:cubicBezTo>
                  <a:cubicBezTo>
                    <a:pt x="2002" y="1768"/>
                    <a:pt x="1569" y="2402"/>
                    <a:pt x="1268" y="3069"/>
                  </a:cubicBezTo>
                  <a:cubicBezTo>
                    <a:pt x="1168" y="3269"/>
                    <a:pt x="901" y="3403"/>
                    <a:pt x="701" y="3569"/>
                  </a:cubicBezTo>
                  <a:cubicBezTo>
                    <a:pt x="568" y="3636"/>
                    <a:pt x="401" y="3703"/>
                    <a:pt x="268" y="3803"/>
                  </a:cubicBezTo>
                  <a:cubicBezTo>
                    <a:pt x="1" y="4003"/>
                    <a:pt x="34" y="4370"/>
                    <a:pt x="368" y="4503"/>
                  </a:cubicBezTo>
                  <a:cubicBezTo>
                    <a:pt x="534" y="4570"/>
                    <a:pt x="735" y="4603"/>
                    <a:pt x="935" y="4670"/>
                  </a:cubicBezTo>
                  <a:cubicBezTo>
                    <a:pt x="1502" y="4870"/>
                    <a:pt x="1969" y="5237"/>
                    <a:pt x="2169" y="5838"/>
                  </a:cubicBezTo>
                  <a:cubicBezTo>
                    <a:pt x="2302" y="6171"/>
                    <a:pt x="2336" y="6538"/>
                    <a:pt x="2402" y="6905"/>
                  </a:cubicBezTo>
                  <a:cubicBezTo>
                    <a:pt x="2436" y="7139"/>
                    <a:pt x="2536" y="7339"/>
                    <a:pt x="2803" y="7339"/>
                  </a:cubicBezTo>
                  <a:cubicBezTo>
                    <a:pt x="3070" y="7339"/>
                    <a:pt x="3170" y="7239"/>
                    <a:pt x="3170" y="6872"/>
                  </a:cubicBezTo>
                  <a:cubicBezTo>
                    <a:pt x="3203" y="6038"/>
                    <a:pt x="3470" y="5304"/>
                    <a:pt x="4037" y="4670"/>
                  </a:cubicBezTo>
                  <a:cubicBezTo>
                    <a:pt x="4237" y="4470"/>
                    <a:pt x="4404" y="4303"/>
                    <a:pt x="4604" y="4103"/>
                  </a:cubicBezTo>
                  <a:cubicBezTo>
                    <a:pt x="4804" y="3903"/>
                    <a:pt x="5038" y="3536"/>
                    <a:pt x="5038" y="3403"/>
                  </a:cubicBezTo>
                  <a:cubicBezTo>
                    <a:pt x="5138" y="3169"/>
                    <a:pt x="4971" y="3069"/>
                    <a:pt x="4804" y="2969"/>
                  </a:cubicBezTo>
                  <a:cubicBezTo>
                    <a:pt x="4671" y="2936"/>
                    <a:pt x="4537" y="2902"/>
                    <a:pt x="4437" y="2869"/>
                  </a:cubicBezTo>
                  <a:cubicBezTo>
                    <a:pt x="3570" y="2602"/>
                    <a:pt x="3136" y="1968"/>
                    <a:pt x="2970" y="1134"/>
                  </a:cubicBezTo>
                  <a:cubicBezTo>
                    <a:pt x="2936" y="867"/>
                    <a:pt x="2903" y="634"/>
                    <a:pt x="2869" y="400"/>
                  </a:cubicBezTo>
                  <a:cubicBezTo>
                    <a:pt x="2836" y="134"/>
                    <a:pt x="2736" y="0"/>
                    <a:pt x="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974175" y="1500400"/>
              <a:ext cx="10025" cy="4175"/>
            </a:xfrm>
            <a:custGeom>
              <a:avLst/>
              <a:gdLst/>
              <a:ahLst/>
              <a:cxnLst/>
              <a:rect l="l" t="t" r="r" b="b"/>
              <a:pathLst>
                <a:path w="401" h="167" extrusionOk="0">
                  <a:moveTo>
                    <a:pt x="367" y="0"/>
                  </a:moveTo>
                  <a:cubicBezTo>
                    <a:pt x="234" y="0"/>
                    <a:pt x="100" y="33"/>
                    <a:pt x="0" y="67"/>
                  </a:cubicBezTo>
                  <a:cubicBezTo>
                    <a:pt x="0" y="100"/>
                    <a:pt x="0" y="133"/>
                    <a:pt x="0" y="133"/>
                  </a:cubicBezTo>
                  <a:cubicBezTo>
                    <a:pt x="67" y="167"/>
                    <a:pt x="133" y="167"/>
                    <a:pt x="167" y="167"/>
                  </a:cubicBezTo>
                  <a:cubicBezTo>
                    <a:pt x="267" y="133"/>
                    <a:pt x="334" y="100"/>
                    <a:pt x="400" y="33"/>
                  </a:cubicBez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E9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1042575" y="153625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67" y="0"/>
                    <a:pt x="34" y="34"/>
                    <a:pt x="1" y="67"/>
                  </a:cubicBezTo>
                  <a:cubicBezTo>
                    <a:pt x="34" y="67"/>
                    <a:pt x="101" y="67"/>
                    <a:pt x="201" y="100"/>
                  </a:cubicBezTo>
                  <a:cubicBezTo>
                    <a:pt x="134" y="34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EB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1017550" y="1527075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34" y="0"/>
                  </a:move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01"/>
                    <a:pt x="0" y="134"/>
                  </a:cubicBezTo>
                  <a:cubicBezTo>
                    <a:pt x="34" y="101"/>
                    <a:pt x="34" y="67"/>
                    <a:pt x="34" y="34"/>
                  </a:cubicBezTo>
                  <a:cubicBezTo>
                    <a:pt x="34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FEB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995875" y="14953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1" y="1"/>
                  </a:moveTo>
                  <a:cubicBezTo>
                    <a:pt x="67" y="1"/>
                    <a:pt x="34" y="34"/>
                    <a:pt x="1" y="34"/>
                  </a:cubicBezTo>
                  <a:cubicBezTo>
                    <a:pt x="34" y="34"/>
                    <a:pt x="34" y="68"/>
                    <a:pt x="34" y="68"/>
                  </a:cubicBezTo>
                  <a:cubicBezTo>
                    <a:pt x="67" y="68"/>
                    <a:pt x="101" y="68"/>
                    <a:pt x="101" y="34"/>
                  </a:cubicBez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FE9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403" name="Google Shape;403;p21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21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959" y="2269942"/>
            <a:ext cx="1519097" cy="81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7825" y="3697100"/>
            <a:ext cx="1742525" cy="93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50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7" name="Google Shape;18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8644251" y="22421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>
            <a:off x="5419658" y="41003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11"/>
          <p:cNvGrpSpPr/>
          <p:nvPr/>
        </p:nvGrpSpPr>
        <p:grpSpPr>
          <a:xfrm rot="5400000">
            <a:off x="1913443" y="-757073"/>
            <a:ext cx="4250548" cy="7049141"/>
            <a:chOff x="872085" y="-316506"/>
            <a:chExt cx="3255130" cy="5398331"/>
          </a:xfrm>
        </p:grpSpPr>
        <p:sp>
          <p:nvSpPr>
            <p:cNvPr id="192" name="Google Shape;192;p11"/>
            <p:cNvSpPr/>
            <p:nvPr/>
          </p:nvSpPr>
          <p:spPr>
            <a:xfrm rot="-5201321">
              <a:off x="3379936" y="335467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 rot="-3652980">
              <a:off x="1652665" y="496891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11"/>
          <p:cNvSpPr/>
          <p:nvPr/>
        </p:nvSpPr>
        <p:spPr>
          <a:xfrm>
            <a:off x="433058" y="276493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"/>
          <p:cNvSpPr/>
          <p:nvPr/>
        </p:nvSpPr>
        <p:spPr>
          <a:xfrm rot="5400000">
            <a:off x="6296763" y="111788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"/>
          <p:cNvSpPr/>
          <p:nvPr/>
        </p:nvSpPr>
        <p:spPr>
          <a:xfrm rot="5400000">
            <a:off x="7783863" y="297688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975" y="393013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911191" y="-630443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5975" y="315050"/>
            <a:ext cx="2173509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125" y="4152725"/>
            <a:ext cx="3091075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69215">
            <a:off x="5916362" y="3519979"/>
            <a:ext cx="4589281" cy="2167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9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7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13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77" r:id="rId5"/>
    <p:sldLayoutId id="2147483678" r:id="rId6"/>
    <p:sldLayoutId id="214748371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45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21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20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63"/>
          <p:cNvSpPr/>
          <p:nvPr/>
        </p:nvSpPr>
        <p:spPr>
          <a:xfrm>
            <a:off x="7992269" y="17058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6" name="Google Shape;1516;p63"/>
          <p:cNvSpPr/>
          <p:nvPr/>
        </p:nvSpPr>
        <p:spPr>
          <a:xfrm>
            <a:off x="7635338" y="13853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718;p35">
            <a:extLst>
              <a:ext uri="{FF2B5EF4-FFF2-40B4-BE49-F238E27FC236}">
                <a16:creationId xmlns:a16="http://schemas.microsoft.com/office/drawing/2014/main" id="{D2036186-B451-BC2B-8DD1-5CBFE659DF3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0705" y="712727"/>
            <a:ext cx="7190402" cy="41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19;p63">
            <a:extLst>
              <a:ext uri="{FF2B5EF4-FFF2-40B4-BE49-F238E27FC236}">
                <a16:creationId xmlns:a16="http://schemas.microsoft.com/office/drawing/2014/main" id="{2833D907-88FE-47DB-6EED-15CE6F46B69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0" y="2908727"/>
            <a:ext cx="1861225" cy="21966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4;p42">
            <a:extLst>
              <a:ext uri="{FF2B5EF4-FFF2-40B4-BE49-F238E27FC236}">
                <a16:creationId xmlns:a16="http://schemas.microsoft.com/office/drawing/2014/main" id="{AC17220C-6118-54EC-BF54-4436C6DAE1C0}"/>
              </a:ext>
            </a:extLst>
          </p:cNvPr>
          <p:cNvSpPr txBox="1">
            <a:spLocks/>
          </p:cNvSpPr>
          <p:nvPr/>
        </p:nvSpPr>
        <p:spPr>
          <a:xfrm>
            <a:off x="2672300" y="116845"/>
            <a:ext cx="5141500" cy="74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buClrTx/>
              <a:buFontTx/>
            </a:pPr>
            <a:b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</a:b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Google Shape;714;p35">
            <a:extLst>
              <a:ext uri="{FF2B5EF4-FFF2-40B4-BE49-F238E27FC236}">
                <a16:creationId xmlns:a16="http://schemas.microsoft.com/office/drawing/2014/main" id="{B91C0A14-AE23-84BA-82EC-B5CBE28AC8A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669602">
            <a:off x="-1235308" y="-693543"/>
            <a:ext cx="3522240" cy="15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09;p42">
            <a:extLst>
              <a:ext uri="{FF2B5EF4-FFF2-40B4-BE49-F238E27FC236}">
                <a16:creationId xmlns:a16="http://schemas.microsoft.com/office/drawing/2014/main" id="{9FA4C000-DD4F-A4EF-019E-0AA248675F31}"/>
              </a:ext>
            </a:extLst>
          </p:cNvPr>
          <p:cNvSpPr/>
          <p:nvPr/>
        </p:nvSpPr>
        <p:spPr>
          <a:xfrm>
            <a:off x="3715774" y="4555002"/>
            <a:ext cx="637801" cy="58849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10;p42">
            <a:extLst>
              <a:ext uri="{FF2B5EF4-FFF2-40B4-BE49-F238E27FC236}">
                <a16:creationId xmlns:a16="http://schemas.microsoft.com/office/drawing/2014/main" id="{D047E44C-0765-BEFE-FC8E-30477292FB6F}"/>
              </a:ext>
            </a:extLst>
          </p:cNvPr>
          <p:cNvSpPr/>
          <p:nvPr/>
        </p:nvSpPr>
        <p:spPr>
          <a:xfrm>
            <a:off x="4560122" y="4125394"/>
            <a:ext cx="1211002" cy="99339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" name="Google Shape;718;p35">
            <a:extLst>
              <a:ext uri="{FF2B5EF4-FFF2-40B4-BE49-F238E27FC236}">
                <a16:creationId xmlns:a16="http://schemas.microsoft.com/office/drawing/2014/main" id="{D02BB50A-3963-984C-6402-BFD7CF79DC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85341">
            <a:off x="7100288" y="-834747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Nhac-nen-vui-nhon-lam-vide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26D4B5B-7383-0971-AEA1-21F720426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9360" y="-25146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A97C5-322B-8A23-6991-347BFCF0B3E2}"/>
              </a:ext>
            </a:extLst>
          </p:cNvPr>
          <p:cNvSpPr txBox="1"/>
          <p:nvPr/>
        </p:nvSpPr>
        <p:spPr>
          <a:xfrm>
            <a:off x="2291784" y="42212"/>
            <a:ext cx="4762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BÀI GIẢNG ĐIỆN TỬ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2BA79-E6E2-F92F-E0FE-758D9A851F2E}"/>
              </a:ext>
            </a:extLst>
          </p:cNvPr>
          <p:cNvSpPr txBox="1"/>
          <p:nvPr/>
        </p:nvSpPr>
        <p:spPr>
          <a:xfrm>
            <a:off x="1035557" y="1990680"/>
            <a:ext cx="70438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Hoạt động t</a:t>
            </a:r>
            <a:r>
              <a:rPr lang="en-US" sz="3200" b="1" dirty="0" err="1">
                <a:solidFill>
                  <a:srgbClr val="002060"/>
                </a:solidFill>
              </a:rPr>
              <a:t>ruyện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  <a:r>
              <a:rPr lang="vi-VN" sz="32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</a:rPr>
              <a:t>“Thỏ con không vâng lời”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Giáo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Bùi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Thị</a:t>
            </a:r>
            <a:r>
              <a:rPr lang="en-US" sz="2800" b="1" dirty="0">
                <a:solidFill>
                  <a:srgbClr val="002060"/>
                </a:solidFill>
              </a:rPr>
              <a:t> Nh</a:t>
            </a:r>
            <a:r>
              <a:rPr lang="vi-VN" sz="2800" b="1" dirty="0">
                <a:solidFill>
                  <a:srgbClr val="002060"/>
                </a:solidFill>
              </a:rPr>
              <a:t>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Ngọc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3.33333E-6 C -8.33333E-7 0.03302 0.02708 0.05987 0.06007 0.05987 C 0.09896 0.05987 0.11302 0.02993 0.11892 0.01203 L 0.125 -0.01204 C 0.13108 -0.02994 0.14601 -0.05988 0.18993 -0.05988 C 0.21806 -0.05988 0.25 -0.03303 0.25 3.33333E-6 C 0.25 0.03302 0.21806 0.05987 0.18993 0.05987 C 0.14601 0.05987 0.13108 0.02993 0.125 0.01203 L 0.11892 -0.01204 C 0.11302 -0.02994 0.09896 -0.05988 0.06007 -0.05988 C 0.02708 -0.05988 -8.33333E-7 -0.03303 -8.33333E-7 3.33333E-6 Z " pathEditMode="relative" rAng="0" ptsTypes="AAAAAAAAAAA">
                                      <p:cBhvr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3.33333E-6 C -4.44444E-6 0.03303 0.02709 0.05988 0.06007 0.05988 C 0.09896 0.05988 0.11303 0.02994 0.11893 0.01204 L 0.125 -0.01203 C 0.13108 -0.02993 0.14601 -0.05987 0.18994 -0.05987 C 0.21806 -0.05987 0.25 -0.03302 0.25 -3.33333E-6 C 0.25 0.03303 0.21806 0.05988 0.18994 0.05988 C 0.14601 0.05988 0.13108 0.02994 0.125 0.01204 L 0.11893 -0.01203 C 0.11303 -0.02993 0.09896 -0.05987 0.06007 -0.05987 C 0.02709 -0.05987 -4.44444E-6 -0.03302 -4.44444E-6 -3.33333E-6 Z " pathEditMode="relative" rAng="0" ptsTypes="AAAAAAAAAAA">
                                      <p:cBhvr>
                                        <p:cTn id="11" dur="4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4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69602">
            <a:off x="4485568" y="2337743"/>
            <a:ext cx="5083392" cy="21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5"/>
          <p:cNvSpPr/>
          <p:nvPr/>
        </p:nvSpPr>
        <p:spPr>
          <a:xfrm>
            <a:off x="3624250" y="2646475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363442">
            <a:off x="3540595" y="3944632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07">
            <a:off x="7050690" y="2929414"/>
            <a:ext cx="2981532" cy="165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681995" y="-676323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818" y="3279801"/>
            <a:ext cx="1915550" cy="9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Nhac-nen-vui-nhon-lam-vide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9360" y="-25146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2120" y="512777"/>
            <a:ext cx="6207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Ai đã đưa Thỏ con về nhà?</a:t>
            </a:r>
            <a:endParaRPr lang="en-US" sz="40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93" y="1599924"/>
            <a:ext cx="5501402" cy="35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-4.32099E-6 C 1.66667E-6 0.03303 0.02708 0.05988 0.06007 0.05988 C 0.09896 0.05988 0.11302 0.02994 0.11892 0.01204 L 0.125 -0.01203 C 0.13107 -0.02993 0.14601 -0.05987 0.18993 -0.05987 C 0.21805 -0.05987 0.25 -0.03302 0.25 -4.32099E-6 C 0.25 0.03303 0.21805 0.05988 0.18993 0.05988 C 0.14601 0.05988 0.13107 0.02994 0.125 0.01204 L 0.11892 -0.01203 C 0.11302 -0.02993 0.09896 -0.05987 0.06007 -0.05987 C 0.02708 -0.05987 1.66667E-6 -0.03302 1.66667E-6 -4.32099E-6 Z " pathEditMode="relative" rAng="0" ptsTypes="AAAAAAAAAAA">
                                      <p:cBhvr>
                                        <p:cTn id="8" dur="4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6" dur="4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8" dur="4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69602">
            <a:off x="-1876210" y="-621343"/>
            <a:ext cx="5083392" cy="21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5"/>
          <p:cNvSpPr txBox="1">
            <a:spLocks noGrp="1"/>
          </p:cNvSpPr>
          <p:nvPr>
            <p:ph type="ctrTitle"/>
          </p:nvPr>
        </p:nvSpPr>
        <p:spPr>
          <a:xfrm>
            <a:off x="665486" y="180674"/>
            <a:ext cx="9016881" cy="18172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hangingPunct="1">
              <a:defRPr/>
            </a:pPr>
            <a:r>
              <a:rPr lang="vi-VN" sz="4000" dirty="0">
                <a:solidFill>
                  <a:schemeClr val="tx1">
                    <a:lumMod val="75000"/>
                  </a:schemeClr>
                </a:solidFill>
                <a:latin typeface="UTM Avo" pitchFamily="18" charset="0"/>
              </a:rPr>
              <a:t>Về tới nhà Thỏ con nói</a:t>
            </a:r>
            <a:br>
              <a:rPr lang="vi-VN" sz="4000" dirty="0">
                <a:solidFill>
                  <a:schemeClr val="tx1">
                    <a:lumMod val="75000"/>
                  </a:schemeClr>
                </a:solidFill>
                <a:latin typeface="UTM Avo" pitchFamily="18" charset="0"/>
              </a:rPr>
            </a:br>
            <a:r>
              <a:rPr lang="vi-VN" sz="4000" dirty="0">
                <a:solidFill>
                  <a:schemeClr val="tx1">
                    <a:lumMod val="75000"/>
                  </a:schemeClr>
                </a:solidFill>
                <a:latin typeface="UTM Avo" pitchFamily="18" charset="0"/>
              </a:rPr>
              <a:t> với Thỏ mẹ điều gì</a:t>
            </a:r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17" name="Google Shape;717;p35"/>
          <p:cNvSpPr/>
          <p:nvPr/>
        </p:nvSpPr>
        <p:spPr>
          <a:xfrm>
            <a:off x="3637707" y="3279801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363442">
            <a:off x="5712779" y="276059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1856" y="-272596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818" y="3279801"/>
            <a:ext cx="1915550" cy="9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Nhac-nen-vui-nhon-lam-vide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9360" y="-2514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02" y="1818744"/>
            <a:ext cx="5449365" cy="31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2.59259E-6 C 1.66667E-6 0.03302 0.02708 0.05987 0.06007 0.05987 C 0.09896 0.05987 0.11302 0.02994 0.11892 0.01203 L 0.125 -0.01204 C 0.13107 -0.02994 0.14601 -0.05988 0.18993 -0.05988 C 0.21805 -0.05988 0.25 -0.03303 0.25 2.59259E-6 C 0.25 0.03302 0.21805 0.05987 0.18993 0.05987 C 0.14601 0.05987 0.13107 0.02994 0.125 0.01203 L 0.11892 -0.01204 C 0.11302 -0.02994 0.09896 -0.05988 0.06007 -0.05988 C 0.02708 -0.05988 1.66667E-6 -0.03303 1.66667E-6 2.59259E-6 Z " pathEditMode="relative" rAng="0" ptsTypes="AAAAAAAAAAA">
                                      <p:cBhvr>
                                        <p:cTn id="8" dur="4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3" dur="4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9.87654E-7 C 2.77778E-7 0.03303 0.02708 0.05988 0.06007 0.05988 C 0.09896 0.05988 0.11302 0.02994 0.11892 0.01204 L 0.125 -0.01204 C 0.13108 -0.02994 0.14601 -0.05988 0.18993 -0.05988 C 0.21806 -0.05988 0.25 -0.03302 0.25 -9.87654E-7 C 0.25 0.03303 0.21806 0.05988 0.18993 0.05988 C 0.14601 0.05988 0.13108 0.02994 0.125 0.01204 L 0.11892 -0.01204 C 0.11302 -0.02994 0.09896 -0.05988 0.06007 -0.05988 C 0.02708 -0.05988 2.77778E-7 -0.03302 2.77778E-7 -9.87654E-7 Z " pathEditMode="relative" rAng="0" ptsTypes="AAAAAAAAAAA">
                                      <p:cBhvr>
                                        <p:cTn id="15" dur="4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0"/>
          <p:cNvSpPr txBox="1">
            <a:spLocks noGrp="1"/>
          </p:cNvSpPr>
          <p:nvPr>
            <p:ph type="title"/>
          </p:nvPr>
        </p:nvSpPr>
        <p:spPr>
          <a:xfrm>
            <a:off x="1440500" y="2137150"/>
            <a:ext cx="6702524" cy="879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4000" dirty="0">
                <a:solidFill>
                  <a:schemeClr val="tx1">
                    <a:lumMod val="50000"/>
                  </a:schemeClr>
                </a:solidFill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GD: Trẻ biết vâng lời bố mẹ, không đi chơi 1 mình và khi có lỗi phải biết xin lỗi</a:t>
            </a:r>
            <a:endParaRPr lang="en-US" sz="4000" dirty="0">
              <a:solidFill>
                <a:schemeClr val="tx1">
                  <a:lumMod val="50000"/>
                </a:schemeClr>
              </a:solidFill>
              <a:latin typeface="UTM Av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350" y="1983037"/>
            <a:ext cx="773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Lần 3: Cho trẻ xem video câu chuyện: “Thỏ con không vâng lời”</a:t>
            </a:r>
            <a:endParaRPr lang="en-US" sz="40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4416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thỏ con không vâng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8377" y="561338"/>
            <a:ext cx="6017161" cy="33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2"/>
          <p:cNvSpPr txBox="1">
            <a:spLocks noGrp="1"/>
          </p:cNvSpPr>
          <p:nvPr>
            <p:ph type="title"/>
          </p:nvPr>
        </p:nvSpPr>
        <p:spPr>
          <a:xfrm>
            <a:off x="676420" y="1935477"/>
            <a:ext cx="7828914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CẢM ƠN CÁC CÔ          ĐÃ TỚI DỰ</a:t>
            </a:r>
            <a:r>
              <a:rPr lang="en" sz="6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!</a:t>
            </a:r>
            <a:endParaRPr sz="60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06" name="Google Shape;806;p42"/>
          <p:cNvSpPr/>
          <p:nvPr/>
        </p:nvSpPr>
        <p:spPr>
          <a:xfrm>
            <a:off x="4719930" y="32871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2"/>
          <p:cNvSpPr/>
          <p:nvPr/>
        </p:nvSpPr>
        <p:spPr>
          <a:xfrm>
            <a:off x="6852150" y="1115925"/>
            <a:ext cx="106047" cy="143748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2"/>
          <p:cNvSpPr/>
          <p:nvPr/>
        </p:nvSpPr>
        <p:spPr>
          <a:xfrm>
            <a:off x="5859621" y="8264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2"/>
          <p:cNvSpPr/>
          <p:nvPr/>
        </p:nvSpPr>
        <p:spPr>
          <a:xfrm>
            <a:off x="1887422" y="3386804"/>
            <a:ext cx="637801" cy="58849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2"/>
          <p:cNvSpPr/>
          <p:nvPr/>
        </p:nvSpPr>
        <p:spPr>
          <a:xfrm>
            <a:off x="676420" y="3478603"/>
            <a:ext cx="1211002" cy="99339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714;p35">
            <a:extLst>
              <a:ext uri="{FF2B5EF4-FFF2-40B4-BE49-F238E27FC236}">
                <a16:creationId xmlns:a16="http://schemas.microsoft.com/office/drawing/2014/main" id="{B306C861-72FE-A316-CE4B-C0276599265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69602">
            <a:off x="-547608" y="254501"/>
            <a:ext cx="5083392" cy="210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9;p35">
            <a:extLst>
              <a:ext uri="{FF2B5EF4-FFF2-40B4-BE49-F238E27FC236}">
                <a16:creationId xmlns:a16="http://schemas.microsoft.com/office/drawing/2014/main" id="{E27C1EAD-E422-28AF-C971-4BC9C27B80F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5999237" y="-106700"/>
            <a:ext cx="2981532" cy="165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9;p35">
            <a:extLst>
              <a:ext uri="{FF2B5EF4-FFF2-40B4-BE49-F238E27FC236}">
                <a16:creationId xmlns:a16="http://schemas.microsoft.com/office/drawing/2014/main" id="{89989FD1-A884-581A-5D8E-028EE97050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-582813" y="2326439"/>
            <a:ext cx="2981532" cy="16538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9420" y="334749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thỏ con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36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ChuThoCon-V.A-2612866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1668367"/>
            <a:ext cx="1208183" cy="12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69602">
            <a:off x="3934278" y="2103853"/>
            <a:ext cx="5083392" cy="21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5"/>
          <p:cNvSpPr/>
          <p:nvPr/>
        </p:nvSpPr>
        <p:spPr>
          <a:xfrm>
            <a:off x="976000" y="1538000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363442">
            <a:off x="3540595" y="3944632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07">
            <a:off x="7050690" y="2929414"/>
            <a:ext cx="2981532" cy="165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75261" y="0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818" y="3279801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653980" y="712650"/>
            <a:ext cx="5589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vi-VN" altLang="en-US" sz="4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Kể chuyện lần 1</a:t>
            </a:r>
            <a:r>
              <a:rPr lang="en-US" altLang="en-US" sz="4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</a:t>
            </a:r>
            <a:br>
              <a:rPr lang="en-US" altLang="en-US" sz="4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</a:br>
            <a:endParaRPr lang="en-US" sz="4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y2mate.com - nhạc nền kể chuyện hi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9575" y="1875077"/>
            <a:ext cx="954795" cy="9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-4.32099E-6 C 1.66667E-6 0.03303 0.02708 0.05988 0.06007 0.05988 C 0.09896 0.05988 0.11302 0.02994 0.11892 0.01204 L 0.125 -0.01203 C 0.13107 -0.02993 0.14601 -0.05987 0.18993 -0.05987 C 0.21805 -0.05987 0.25 -0.03302 0.25 -4.32099E-6 C 0.25 0.03303 0.21805 0.05988 0.18993 0.05988 C 0.14601 0.05988 0.13107 0.02994 0.125 0.01204 L 0.11892 -0.01203 C 0.11302 -0.02993 0.09896 -0.05987 0.06007 -0.05987 C 0.02708 -0.05987 1.66667E-6 -0.03302 1.66667E-6 -4.32099E-6 Z " pathEditMode="relative" rAng="0" ptsTypes="AAAAAAAAAAA">
                                      <p:cBhvr>
                                        <p:cTn id="6" dur="4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4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2.59259E-6 C 4.44444E-6 0.03302 0.02708 0.05987 0.06007 0.05987 C 0.09895 0.05987 0.11302 0.02994 0.11892 0.01203 L 0.125 -0.01204 C 0.13107 -0.02994 0.146 -0.05988 0.18993 -0.05988 C 0.21805 -0.05988 0.25 -0.03303 0.25 2.59259E-6 C 0.25 0.03302 0.21805 0.05987 0.18993 0.05987 C 0.146 0.05987 0.13107 0.02994 0.125 0.01203 L 0.11892 -0.01204 C 0.11302 -0.02994 0.09895 -0.05988 0.06007 -0.05988 C 0.02708 -0.05988 4.44444E-6 -0.03303 4.44444E-6 2.59259E-6 Z " pathEditMode="relative" rAng="0" ptsTypes="AAAAAAAAAAA">
                                      <p:cBhvr>
                                        <p:cTn id="16" dur="4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969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69602">
            <a:off x="3934278" y="2103853"/>
            <a:ext cx="5083392" cy="21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5"/>
          <p:cNvSpPr/>
          <p:nvPr/>
        </p:nvSpPr>
        <p:spPr>
          <a:xfrm>
            <a:off x="976000" y="1538000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363442">
            <a:off x="3540595" y="3944632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07">
            <a:off x="7050690" y="2929414"/>
            <a:ext cx="2981532" cy="165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75261" y="0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818" y="3279801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653980" y="712650"/>
            <a:ext cx="55892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vi-VN" altLang="en-US" sz="4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Kể chuyện lần 2</a:t>
            </a:r>
            <a:r>
              <a:rPr lang="en-US" altLang="en-US" sz="4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y2mate.com - nhạc nền kể chuyện hi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0864" y="1778327"/>
            <a:ext cx="1067751" cy="10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-4.32099E-6 C 1.66667E-6 0.03303 0.02708 0.05988 0.06007 0.05988 C 0.09896 0.05988 0.11302 0.02994 0.11892 0.01204 L 0.125 -0.01203 C 0.13107 -0.02993 0.14601 -0.05987 0.18993 -0.05987 C 0.21805 -0.05987 0.25 -0.03302 0.25 -4.32099E-6 C 0.25 0.03303 0.21805 0.05988 0.18993 0.05988 C 0.14601 0.05988 0.13107 0.02994 0.125 0.01204 L 0.11892 -0.01203 C 0.11302 -0.02993 0.09896 -0.05987 0.06007 -0.05987 C 0.02708 -0.05987 1.66667E-6 -0.03302 1.66667E-6 -4.32099E-6 Z " pathEditMode="relative" rAng="0" ptsTypes="AAAAAAAAAAA">
                                      <p:cBhvr>
                                        <p:cTn id="6" dur="4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4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2.59259E-6 C 4.44444E-6 0.03302 0.02708 0.05987 0.06007 0.05987 C 0.09895 0.05987 0.11302 0.02994 0.11892 0.01203 L 0.125 -0.01204 C 0.13107 -0.02994 0.146 -0.05988 0.18993 -0.05988 C 0.21805 -0.05988 0.25 -0.03303 0.25 2.59259E-6 C 0.25 0.03302 0.21805 0.05987 0.18993 0.05987 C 0.146 0.05987 0.13107 0.02994 0.125 0.01203 L 0.11892 -0.01204 C 0.11302 -0.02994 0.09895 -0.05988 0.06007 -0.05988 C 0.02708 -0.05988 4.44444E-6 -0.03303 4.44444E-6 2.59259E-6 Z " pathEditMode="relative" rAng="0" ptsTypes="AAAAAAAAAAA">
                                      <p:cBhvr>
                                        <p:cTn id="16" dur="4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121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758" y="396608"/>
            <a:ext cx="8908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Cô vừa kể cho các con nghe</a:t>
            </a:r>
          </a:p>
          <a:p>
            <a:pPr algn="ctr"/>
            <a:r>
              <a:rPr lang="vi-VN" sz="36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câu chuyện gì?</a:t>
            </a:r>
            <a:endParaRPr lang="en-US" sz="36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8" y="1926862"/>
            <a:ext cx="5805889" cy="32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0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7BC1-5ED2-1184-1027-686B239D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28" y="525866"/>
            <a:ext cx="5754000" cy="1076400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B9774A4-3A51-058D-5675-4C456E1EA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2575713"/>
            <a:ext cx="2143125" cy="2370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49" y="2570894"/>
            <a:ext cx="1843518" cy="234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9898" r="49278" b="-660"/>
          <a:stretch/>
        </p:blipFill>
        <p:spPr>
          <a:xfrm>
            <a:off x="141278" y="2570894"/>
            <a:ext cx="2146114" cy="2375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9"/>
          <a:stretch/>
        </p:blipFill>
        <p:spPr>
          <a:xfrm>
            <a:off x="4845733" y="2570894"/>
            <a:ext cx="1463934" cy="23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2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5"/>
          <p:cNvSpPr txBox="1">
            <a:spLocks noGrp="1"/>
          </p:cNvSpPr>
          <p:nvPr>
            <p:ph type="ctrTitle"/>
          </p:nvPr>
        </p:nvSpPr>
        <p:spPr>
          <a:xfrm>
            <a:off x="542409" y="503016"/>
            <a:ext cx="8407281" cy="22623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r>
              <a:rPr lang="vi-VN" sz="4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Trước khi đi chợ Thỏ mẹ dặn Thỏ con điều gì</a:t>
            </a: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? </a:t>
            </a:r>
            <a:br>
              <a:rPr lang="en-US" sz="4400" dirty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endParaRPr lang="en-US" sz="44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17" name="Google Shape;717;p35"/>
          <p:cNvSpPr/>
          <p:nvPr/>
        </p:nvSpPr>
        <p:spPr>
          <a:xfrm>
            <a:off x="3624250" y="2646475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63442">
            <a:off x="3540595" y="3944632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7">
            <a:off x="6978760" y="2661363"/>
            <a:ext cx="2981532" cy="165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81995" y="-676323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18" y="3279801"/>
            <a:ext cx="1915550" cy="9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24" y="2250955"/>
            <a:ext cx="5200650" cy="2880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-4.32099E-6 C 1.66667E-6 0.03303 0.02708 0.05988 0.06007 0.05988 C 0.09896 0.05988 0.11302 0.02994 0.11892 0.01204 L 0.125 -0.01203 C 0.13107 -0.02993 0.14601 -0.05987 0.18993 -0.05987 C 0.21805 -0.05987 0.25 -0.03302 0.25 -4.32099E-6 C 0.25 0.03303 0.21805 0.05988 0.18993 0.05988 C 0.14601 0.05988 0.13107 0.02994 0.125 0.01204 L 0.11892 -0.01203 C 0.11302 -0.02993 0.09896 -0.05987 0.06007 -0.05987 C 0.02708 -0.05987 1.66667E-6 -0.03302 1.66667E-6 -4.32099E-6 Z " pathEditMode="relative" rAng="0" ptsTypes="AAAAAAAAAAA">
                                      <p:cBhvr>
                                        <p:cTn id="6" dur="4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1" dur="4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3" dur="4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9602">
            <a:off x="-2000781" y="-775080"/>
            <a:ext cx="5083392" cy="21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5"/>
          <p:cNvSpPr txBox="1">
            <a:spLocks noGrp="1"/>
          </p:cNvSpPr>
          <p:nvPr>
            <p:ph type="ctrTitle"/>
          </p:nvPr>
        </p:nvSpPr>
        <p:spPr>
          <a:xfrm>
            <a:off x="540915" y="-166038"/>
            <a:ext cx="9016881" cy="22623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hangingPunct="1">
              <a:defRPr/>
            </a:pPr>
            <a:r>
              <a:rPr lang="vi-VN" sz="3600" dirty="0">
                <a:solidFill>
                  <a:schemeClr val="bg1">
                    <a:lumMod val="50000"/>
                  </a:schemeClr>
                </a:solidFill>
                <a:latin typeface="UTM Avo" pitchFamily="18" charset="0"/>
              </a:rPr>
              <a:t>             </a:t>
            </a:r>
            <a:r>
              <a:rPr lang="vi-VN" sz="3600" dirty="0">
                <a:solidFill>
                  <a:schemeClr val="tx1">
                    <a:lumMod val="75000"/>
                  </a:schemeClr>
                </a:solidFill>
                <a:latin typeface="UTM Avo" pitchFamily="18" charset="0"/>
              </a:rPr>
              <a:t>Ai đã rủ Thỏ con đi chơi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17" name="Google Shape;717;p35"/>
          <p:cNvSpPr/>
          <p:nvPr/>
        </p:nvSpPr>
        <p:spPr>
          <a:xfrm>
            <a:off x="3690770" y="3279801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63442">
            <a:off x="5712779" y="276059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1856" y="-272596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818" y="3279801"/>
            <a:ext cx="1915550" cy="9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78" y="1710472"/>
            <a:ext cx="5763011" cy="31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2.59259E-6 C 1.66667E-6 0.03302 0.02708 0.05987 0.06007 0.05987 C 0.09896 0.05987 0.11302 0.02994 0.11892 0.01203 L 0.125 -0.01204 C 0.13107 -0.02994 0.14601 -0.05988 0.18993 -0.05988 C 0.21805 -0.05988 0.25 -0.03303 0.25 2.59259E-6 C 0.25 0.03302 0.21805 0.05987 0.18993 0.05987 C 0.14601 0.05987 0.13107 0.02994 0.125 0.01203 L 0.11892 -0.01204 C 0.11302 -0.02994 0.09896 -0.05988 0.06007 -0.05988 C 0.02708 -0.05988 1.66667E-6 -0.03303 1.66667E-6 2.59259E-6 Z " pathEditMode="relative" rAng="0" ptsTypes="AAAAAAAAAAA">
                                      <p:cBhvr>
                                        <p:cTn id="6" dur="4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1" dur="4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9.87654E-7 C 2.77778E-7 0.03303 0.02708 0.05988 0.06007 0.05988 C 0.09896 0.05988 0.11302 0.02994 0.11892 0.01204 L 0.125 -0.01204 C 0.13108 -0.02994 0.14601 -0.05988 0.18993 -0.05988 C 0.21806 -0.05988 0.25 -0.03302 0.25 -9.87654E-7 C 0.25 0.03303 0.21806 0.05988 0.18993 0.05988 C 0.14601 0.05988 0.13108 0.02994 0.125 0.01204 L 0.11892 -0.01204 C 0.11302 -0.02994 0.09896 -0.05988 0.06007 -0.05988 C 0.02708 -0.05988 2.77778E-7 -0.03302 2.77778E-7 -9.87654E-7 Z " pathEditMode="relative" rAng="0" ptsTypes="AAAAAAAAAAA">
                                      <p:cBhvr>
                                        <p:cTn id="13" dur="4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69602">
            <a:off x="-2000781" y="-775080"/>
            <a:ext cx="5083392" cy="21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5"/>
          <p:cNvSpPr txBox="1">
            <a:spLocks noGrp="1"/>
          </p:cNvSpPr>
          <p:nvPr>
            <p:ph type="ctrTitle"/>
          </p:nvPr>
        </p:nvSpPr>
        <p:spPr>
          <a:xfrm>
            <a:off x="944790" y="136521"/>
            <a:ext cx="9016881" cy="22623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spcBef>
                <a:spcPct val="0"/>
              </a:spcBef>
            </a:pPr>
            <a:r>
              <a:rPr lang="vi-VN" alt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      </a:t>
            </a:r>
            <a:r>
              <a:rPr lang="vi-VN" altLang="en-US" sz="4000" dirty="0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Thỏ đi chơi và bị làm sao</a:t>
            </a:r>
            <a:r>
              <a:rPr lang="en-US" altLang="en-US" sz="4000" dirty="0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17" name="Google Shape;717;p35"/>
          <p:cNvSpPr/>
          <p:nvPr/>
        </p:nvSpPr>
        <p:spPr>
          <a:xfrm>
            <a:off x="3624250" y="2646475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363442">
            <a:off x="5712779" y="276059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1856" y="-272596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818" y="3279801"/>
            <a:ext cx="1915550" cy="9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Nhac-nen-vui-nhon-lam-vide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9360" y="-2514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/>
          <a:stretch/>
        </p:blipFill>
        <p:spPr>
          <a:xfrm>
            <a:off x="1673455" y="1696746"/>
            <a:ext cx="5886450" cy="31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2.59259E-6 C 1.66667E-6 0.03302 0.02708 0.05987 0.06007 0.05987 C 0.09896 0.05987 0.11302 0.02994 0.11892 0.01203 L 0.125 -0.01204 C 0.13107 -0.02994 0.14601 -0.05988 0.18993 -0.05988 C 0.21805 -0.05988 0.25 -0.03303 0.25 2.59259E-6 C 0.25 0.03302 0.21805 0.05987 0.18993 0.05987 C 0.14601 0.05987 0.13107 0.02994 0.125 0.01203 L 0.11892 -0.01204 C 0.11302 -0.02994 0.09896 -0.05988 0.06007 -0.05988 C 0.02708 -0.05988 1.66667E-6 -0.03303 1.66667E-6 2.59259E-6 Z " pathEditMode="relative" rAng="0" ptsTypes="AAAAAAAAAAA">
                                      <p:cBhvr>
                                        <p:cTn id="8" dur="4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3" dur="475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9.87654E-7 C 2.77778E-7 0.03303 0.02708 0.05988 0.06007 0.05988 C 0.09896 0.05988 0.11302 0.02994 0.11892 0.01204 L 0.125 -0.01204 C 0.13108 -0.02994 0.14601 -0.05988 0.18993 -0.05988 C 0.21806 -0.05988 0.25 -0.03302 0.25 -9.87654E-7 C 0.25 0.03303 0.21806 0.05988 0.18993 0.05988 C 0.14601 0.05988 0.13108 0.02994 0.125 0.01204 L 0.11892 -0.01204 C 0.11302 -0.02994 0.09896 -0.05988 0.06007 -0.05988 C 0.02708 -0.05988 2.77778E-7 -0.03302 2.77778E-7 -9.87654E-7 Z " pathEditMode="relative" rAng="0" ptsTypes="AAAAAAAAAAA">
                                      <p:cBhvr>
                                        <p:cTn id="15" dur="4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157</Words>
  <Application>Microsoft Office PowerPoint</Application>
  <PresentationFormat>On-screen Show (16:9)</PresentationFormat>
  <Paragraphs>20</Paragraphs>
  <Slides>15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 Light</vt:lpstr>
      <vt:lpstr>Times New Roman</vt:lpstr>
      <vt:lpstr>.VnAvant</vt:lpstr>
      <vt:lpstr>Calibri</vt:lpstr>
      <vt:lpstr>UTM Avo</vt:lpstr>
      <vt:lpstr>Montserrat</vt:lpstr>
      <vt:lpstr>Barlow</vt:lpstr>
      <vt:lpstr>Arial</vt:lpstr>
      <vt:lpstr>Over The Rainbow by Slidesgo</vt:lpstr>
      <vt:lpstr>Office Theme</vt:lpstr>
      <vt:lpstr>PowerPoint Presentation</vt:lpstr>
      <vt:lpstr>Vận động bài: “chú thỏ con”</vt:lpstr>
      <vt:lpstr>PowerPoint Presentation</vt:lpstr>
      <vt:lpstr>PowerPoint Presentation</vt:lpstr>
      <vt:lpstr>PowerPoint Presentation</vt:lpstr>
      <vt:lpstr>Trong câu chuyện có những nhân vật nào?</vt:lpstr>
      <vt:lpstr>Trước khi đi chợ Thỏ mẹ dặn Thỏ con điều gì?  </vt:lpstr>
      <vt:lpstr>             Ai đã rủ Thỏ con đi chơi?</vt:lpstr>
      <vt:lpstr>       Thỏ đi chơi và bị làm sao?</vt:lpstr>
      <vt:lpstr>PowerPoint Presentation</vt:lpstr>
      <vt:lpstr>Về tới nhà Thỏ con nói  với Thỏ mẹ điều gì?</vt:lpstr>
      <vt:lpstr>GD: Trẻ biết vâng lời bố mẹ, không đi chơi 1 mình và khi có lỗi phải biết xin lỗi</vt:lpstr>
      <vt:lpstr>PowerPoint Presentation</vt:lpstr>
      <vt:lpstr>PowerPoint Presentation</vt:lpstr>
      <vt:lpstr>CẢM ƠN CÁC CÔ          ĐÃ TỚI DỰ!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 THE RAINBOW</dc:title>
  <dc:creator>Mầm Non T36 Dự Phòng</dc:creator>
  <cp:lastModifiedBy>Administrator</cp:lastModifiedBy>
  <cp:revision>113</cp:revision>
  <dcterms:modified xsi:type="dcterms:W3CDTF">2023-12-04T02:38:43Z</dcterms:modified>
</cp:coreProperties>
</file>