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2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Default Extension="gif" ContentType="image/gif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86" r:id="rId2"/>
    <p:sldId id="284" r:id="rId3"/>
    <p:sldId id="287" r:id="rId4"/>
    <p:sldId id="288" r:id="rId5"/>
    <p:sldId id="289" r:id="rId6"/>
    <p:sldId id="290" r:id="rId7"/>
    <p:sldId id="294" r:id="rId8"/>
    <p:sldId id="291" r:id="rId9"/>
    <p:sldId id="300" r:id="rId10"/>
    <p:sldId id="295" r:id="rId11"/>
    <p:sldId id="301" r:id="rId12"/>
    <p:sldId id="302" r:id="rId13"/>
    <p:sldId id="303" r:id="rId14"/>
    <p:sldId id="304" r:id="rId15"/>
    <p:sldId id="309" r:id="rId16"/>
    <p:sldId id="308" r:id="rId17"/>
    <p:sldId id="310" r:id="rId18"/>
    <p:sldId id="311" r:id="rId19"/>
    <p:sldId id="312" r:id="rId20"/>
    <p:sldId id="313" r:id="rId21"/>
    <p:sldId id="299" r:id="rId22"/>
    <p:sldId id="292" r:id="rId23"/>
    <p:sldId id="293" r:id="rId24"/>
    <p:sldId id="261" r:id="rId25"/>
    <p:sldId id="260" r:id="rId26"/>
    <p:sldId id="278" r:id="rId27"/>
    <p:sldId id="269" r:id="rId28"/>
    <p:sldId id="270" r:id="rId29"/>
    <p:sldId id="271" r:id="rId30"/>
    <p:sldId id="281" r:id="rId31"/>
    <p:sldId id="282" r:id="rId32"/>
    <p:sldId id="272" r:id="rId33"/>
    <p:sldId id="273" r:id="rId34"/>
    <p:sldId id="279" r:id="rId35"/>
    <p:sldId id="283" r:id="rId36"/>
    <p:sldId id="257" r:id="rId37"/>
    <p:sldId id="277" r:id="rId38"/>
    <p:sldId id="262" r:id="rId39"/>
  </p:sldIdLst>
  <p:sldSz cx="10974388" cy="6859588"/>
  <p:notesSz cx="6858000" cy="9144000"/>
  <p:embeddedFontLst>
    <p:embeddedFont>
      <p:font typeface="Segoe UI" pitchFamily="34" charset="0"/>
      <p:regular r:id="rId41"/>
      <p:bold r:id="rId42"/>
      <p:italic r:id="rId43"/>
      <p:boldItalic r:id="rId44"/>
    </p:embeddedFont>
    <p:embeddedFont>
      <p:font typeface=".VnHelvetInsH" pitchFamily="34" charset="0"/>
      <p:regular r:id="rId45"/>
    </p:embeddedFont>
    <p:embeddedFont>
      <p:font typeface="Segoe UI Semibold" pitchFamily="34" charset="0"/>
      <p:bold r:id="rId46"/>
      <p:boldItalic r:id="rId47"/>
    </p:embeddedFont>
    <p:embeddedFont>
      <p:font typeface="Tahoma" pitchFamily="34" charset="0"/>
      <p:regular r:id="rId48"/>
      <p:bold r:id="rId49"/>
    </p:embeddedFont>
    <p:embeddedFont>
      <p:font typeface="Georgia" pitchFamily="18" charset="0"/>
      <p:regular r:id="rId50"/>
      <p:bold r:id="rId51"/>
      <p:italic r:id="rId52"/>
      <p:boldItalic r:id="rId53"/>
    </p:embeddedFont>
    <p:embeddedFont>
      <p:font typeface="Arial Black" pitchFamily="34" charset="0"/>
      <p:bold r:id="rId54"/>
    </p:embeddedFont>
    <p:embeddedFont>
      <p:font typeface="Calibri" pitchFamily="34" charset="0"/>
      <p:regular r:id="rId55"/>
      <p:bold r:id="rId56"/>
      <p:italic r:id="rId57"/>
      <p:boldItalic r:id="rId58"/>
    </p:embeddedFont>
  </p:embeddedFontLst>
  <p:custDataLst>
    <p:tags r:id="rId59"/>
  </p:custDataLst>
  <p:defaultTextStyle>
    <a:defPPr>
      <a:defRPr lang="en-US"/>
    </a:defPPr>
    <a:lvl1pPr marL="0" algn="l" defTabSz="9143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9" algn="l" defTabSz="9143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9" algn="l" defTabSz="9143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08" algn="l" defTabSz="9143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78" algn="l" defTabSz="9143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47" algn="l" defTabSz="9143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17" algn="l" defTabSz="9143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85" algn="l" defTabSz="9143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55" algn="l" defTabSz="9143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1" userDrawn="1">
          <p15:clr>
            <a:srgbClr val="A4A3A4"/>
          </p15:clr>
        </p15:guide>
        <p15:guide id="2" pos="34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9EEED"/>
    <a:srgbClr val="B3294C"/>
    <a:srgbClr val="FBD8CD"/>
    <a:srgbClr val="CD437B"/>
    <a:srgbClr val="FCE4DC"/>
    <a:srgbClr val="FFFFFF"/>
    <a:srgbClr val="91275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51" autoAdjust="0"/>
    <p:restoredTop sz="94660"/>
  </p:normalViewPr>
  <p:slideViewPr>
    <p:cSldViewPr>
      <p:cViewPr varScale="1">
        <p:scale>
          <a:sx n="68" d="100"/>
          <a:sy n="68" d="100"/>
        </p:scale>
        <p:origin x="-504" y="-96"/>
      </p:cViewPr>
      <p:guideLst>
        <p:guide orient="horz" pos="2161"/>
        <p:guide pos="34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5B45D-3770-4AAB-A7AD-634AEC1BEA42}" type="datetimeFigureOut">
              <a:rPr lang="en-US" smtClean="0"/>
              <a:pPr/>
              <a:t>25/11/2020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685800"/>
            <a:ext cx="5483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558EA-7D43-4CFD-8A83-107709249C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33320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9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9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08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78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47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17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85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55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FE81326-5B44-4504-8A93-66DDE68F6DB6}" type="slidenum">
              <a:rPr lang="en-US"/>
              <a:pPr/>
              <a:t>1</a:t>
            </a:fld>
            <a:endParaRPr lang="en-US"/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A55B578-C7A8-4FDD-BAE5-A66364C61E82}" type="slidenum">
              <a:rPr lang="en-US" sz="1200"/>
              <a:pPr algn="r" eaLnBrk="1" hangingPunct="1"/>
              <a:t>1</a:t>
            </a:fld>
            <a:endParaRPr lang="en-US" sz="1200"/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9614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Риббон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58EA-7D43-4CFD-8A83-107709249CE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5881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58EA-7D43-4CFD-8A83-107709249CE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1339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58EA-7D43-4CFD-8A83-107709249CE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3975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58EA-7D43-4CFD-8A83-107709249CE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2341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58EA-7D43-4CFD-8A83-107709249CE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76756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58EA-7D43-4CFD-8A83-107709249CE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61188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58EA-7D43-4CFD-8A83-107709249CE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0867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58EA-7D43-4CFD-8A83-107709249CE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302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58EA-7D43-4CFD-8A83-107709249CE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58EA-7D43-4CFD-8A83-107709249CE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43647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58EA-7D43-4CFD-8A83-107709249CE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10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58EA-7D43-4CFD-8A83-107709249CE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2853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58EA-7D43-4CFD-8A83-107709249CE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0984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58EA-7D43-4CFD-8A83-107709249CE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8822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58EA-7D43-4CFD-8A83-107709249CE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8531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Риббон</a:t>
            </a:r>
            <a:r>
              <a:rPr lang="ru-RU" dirty="0" smtClean="0"/>
              <a:t>, другой </a:t>
            </a:r>
            <a:r>
              <a:rPr lang="ru-RU" dirty="0" err="1" smtClean="0"/>
              <a:t>скриншот</a:t>
            </a:r>
            <a:r>
              <a:rPr lang="ru-RU" dirty="0" smtClean="0"/>
              <a:t>? анимации к </a:t>
            </a:r>
            <a:r>
              <a:rPr lang="ru-RU" dirty="0" err="1" smtClean="0"/>
              <a:t>буллетам</a:t>
            </a:r>
            <a:r>
              <a:rPr lang="ru-RU" dirty="0" smtClean="0"/>
              <a:t> настрою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558EA-7D43-4CFD-8A83-107709249CE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1876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98138" y="476673"/>
            <a:ext cx="7406311" cy="715516"/>
          </a:xfrm>
        </p:spPr>
        <p:txBody>
          <a:bodyPr>
            <a:normAutofit/>
          </a:bodyPr>
          <a:lstStyle>
            <a:lvl1pPr algn="l">
              <a:defRPr sz="3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70992" y="1196752"/>
            <a:ext cx="9640739" cy="0"/>
          </a:xfrm>
          <a:prstGeom prst="line">
            <a:avLst/>
          </a:prstGeom>
          <a:ln w="12700" cap="rnd">
            <a:solidFill>
              <a:srgbClr val="9E2F5C">
                <a:alpha val="61961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678385" y="620688"/>
            <a:ext cx="432048" cy="432048"/>
          </a:xfrm>
          <a:prstGeom prst="ellipse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671106" y="630337"/>
            <a:ext cx="446609" cy="4318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smtClean="0"/>
              <a:t>N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76131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670992" y="1196752"/>
            <a:ext cx="9640739" cy="0"/>
          </a:xfrm>
          <a:prstGeom prst="line">
            <a:avLst/>
          </a:prstGeom>
          <a:ln w="12700" cap="rnd">
            <a:solidFill>
              <a:srgbClr val="9E2F5C">
                <a:alpha val="61961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22790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93161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063" y="4802189"/>
            <a:ext cx="6584950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1063" y="612775"/>
            <a:ext cx="6584950" cy="4116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1063" y="5368925"/>
            <a:ext cx="658495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548084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079" y="2130919"/>
            <a:ext cx="9328230" cy="14703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6158" y="3887100"/>
            <a:ext cx="7682072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9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8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6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719" y="6357822"/>
            <a:ext cx="2560691" cy="365210"/>
          </a:xfrm>
          <a:prstGeom prst="rect">
            <a:avLst/>
          </a:prstGeom>
        </p:spPr>
        <p:txBody>
          <a:bodyPr lIns="101901" tIns="50950" rIns="101901" bIns="50950"/>
          <a:lstStyle/>
          <a:p>
            <a:fld id="{20B463F0-F997-4F6B-95AD-ECE29AA9F8F6}" type="datetimeFigureOut">
              <a:rPr lang="en-US" smtClean="0"/>
              <a:pPr/>
              <a:t>25/11/2020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583" y="6357822"/>
            <a:ext cx="3475223" cy="365210"/>
          </a:xfrm>
          <a:prstGeom prst="rect">
            <a:avLst/>
          </a:prstGeom>
        </p:spPr>
        <p:txBody>
          <a:bodyPr lIns="101901" tIns="50950" rIns="101901" bIns="5095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978" y="6357822"/>
            <a:ext cx="2560691" cy="365210"/>
          </a:xfrm>
          <a:prstGeom prst="rect">
            <a:avLst/>
          </a:prstGeom>
        </p:spPr>
        <p:txBody>
          <a:bodyPr lIns="101901" tIns="50950" rIns="101901" bIns="50950"/>
          <a:lstStyle/>
          <a:p>
            <a:fld id="{0892A2C2-3E9E-464A-9BE5-1702584BC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723" y="274706"/>
            <a:ext cx="9876950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723" y="1600574"/>
            <a:ext cx="9876950" cy="4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777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5" r:id="rId3"/>
    <p:sldLayoutId id="2147483657" r:id="rId4"/>
    <p:sldLayoutId id="2147483658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D:\giao%20an%20vu%20sua%20thanh%20mach%20yen%20eleaning\cau%20hoi%203.mp4.m4a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5.xml"/><Relationship Id="rId1" Type="http://schemas.openxmlformats.org/officeDocument/2006/relationships/audio" Target="file:///D:\giao%20an%20vu%20sua%20thanh%20mach%20yen%20eleaning\Voice%20003.m4a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audio" Target="file:///D:\giao%20an%20vu%20sua%20thanh%20mach%20yen%20eleaning\cau%20hoi%204.mp4.m4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5.xml"/><Relationship Id="rId1" Type="http://schemas.openxmlformats.org/officeDocument/2006/relationships/audio" Target="file:///D:\giao%20an%20vu%20sua%20thanh%20mach%20yen%20eleaning\Voice%20004.m4a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audio" Target="file:///D:\giao%20an%20vu%20sua%20thanh%20mach%20yen%20eleaning\cau%20hoi%205.mp4.m4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D:\giao%20an%20vu%20sua%20thanh%20mach%20yen%20eleaning\S&#7921;%20T&#237;ch%20C&#226;y%20V&#250;%20S&#7919;a.mp4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image" Target="../media/image35.png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image" Target="../media/image34.jpeg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29" Type="http://schemas.openxmlformats.org/officeDocument/2006/relationships/image" Target="../media/image38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notesSlide" Target="../notesSlides/notesSlide5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slideLayout" Target="../slideLayouts/slideLayout1.xml"/><Relationship Id="rId28" Type="http://schemas.openxmlformats.org/officeDocument/2006/relationships/image" Target="../media/image37.png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Relationship Id="rId27" Type="http://schemas.openxmlformats.org/officeDocument/2006/relationships/image" Target="../media/image36.jpeg"/><Relationship Id="rId30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pringsolutions.com/ispring-lear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://www.ispringsolutions.com/ispring-cloud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springsolutions.com/go/tutorials/suite?ref=presentation" TargetMode="External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77.png"/><Relationship Id="rId11" Type="http://schemas.openxmlformats.org/officeDocument/2006/relationships/image" Target="../media/image79.png"/><Relationship Id="rId5" Type="http://schemas.openxmlformats.org/officeDocument/2006/relationships/image" Target="../media/image76.png"/><Relationship Id="rId10" Type="http://schemas.openxmlformats.org/officeDocument/2006/relationships/hyperlink" Target="http://www.ispringsolutions.com/go/docs/suite/8.0?ref=presentation" TargetMode="External"/><Relationship Id="rId4" Type="http://schemas.openxmlformats.org/officeDocument/2006/relationships/image" Target="../media/image75.png"/><Relationship Id="rId9" Type="http://schemas.openxmlformats.org/officeDocument/2006/relationships/hyperlink" Target="http://www.ispringsolutions.com/go/community?ref=presentation&amp;p=issuit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video" Target="file:///D:\giao%20an%20vu%20sua%20thanh%20mach%20yen%20eleaning\hoa%20ke%20truyen%20lan%201%2000_00_12-.mp4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D:\giao%20an%20vu%20sua%20thanh%20mach%20yen%20eleaning\cau%20hoi%201.mp4.m4a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media" Target="../media/media6.m4a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D:\giao%20an%20vu%20sua%20thanh%20mach%20yen%20eleaning\cau%20hoi%202.mp4.m4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audio" Target="file:///D:\giao%20an%20vu%20sua%20thanh%20mach%20yen%20eleaning\Voice%20002.m4a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676" y="4583617"/>
            <a:ext cx="1809059" cy="273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381623" y="-124626"/>
            <a:ext cx="1809059" cy="273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 flipH="1" flipV="1">
            <a:off x="218631" y="0"/>
            <a:ext cx="1620437" cy="2134094"/>
            <a:chOff x="4368" y="2880"/>
            <a:chExt cx="1200" cy="1289"/>
          </a:xfrm>
        </p:grpSpPr>
        <p:sp>
          <p:nvSpPr>
            <p:cNvPr id="2084" name="Freeform 20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21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22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23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24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25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26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2092" name="Picture 2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3" name="Picture 2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4" name="Picture 3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5" name="Picture 3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6" name="Picture 3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7" name="Picture 3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8" name="Picture 3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9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00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" name="Group 37"/>
          <p:cNvGrpSpPr>
            <a:grpSpLocks/>
          </p:cNvGrpSpPr>
          <p:nvPr/>
        </p:nvGrpSpPr>
        <p:grpSpPr bwMode="auto">
          <a:xfrm rot="10800000" flipH="1" flipV="1">
            <a:off x="9079777" y="4640688"/>
            <a:ext cx="1620437" cy="2210312"/>
            <a:chOff x="4368" y="2880"/>
            <a:chExt cx="1200" cy="1289"/>
          </a:xfrm>
        </p:grpSpPr>
        <p:sp>
          <p:nvSpPr>
            <p:cNvPr id="2067" name="Freeform 38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39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40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41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42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43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44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45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2075" name="Picture 4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6" name="Picture 4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7" name="Picture 4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8" name="Picture 4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9" name="Picture 5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0" name="Picture 5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1" name="Picture 5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2" name="Picture 5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3" name="Picture 5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60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1024" y="5400323"/>
            <a:ext cx="762176" cy="219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5393" y="5442436"/>
            <a:ext cx="762176" cy="219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97780" y="5434873"/>
            <a:ext cx="762176" cy="219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53"/>
          <p:cNvSpPr txBox="1">
            <a:spLocks noChangeArrowheads="1"/>
          </p:cNvSpPr>
          <p:nvPr/>
        </p:nvSpPr>
        <p:spPr bwMode="auto">
          <a:xfrm>
            <a:off x="4039394" y="5487194"/>
            <a:ext cx="3185379" cy="45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chemeClr val="tx2"/>
                </a:solidFill>
              </a:rPr>
              <a:t>Năm </a:t>
            </a:r>
            <a:r>
              <a:rPr lang="en-US" sz="2400" b="1" dirty="0" err="1">
                <a:solidFill>
                  <a:schemeClr val="tx2"/>
                </a:solidFill>
              </a:rPr>
              <a:t>học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2020 - 2021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820194" y="2743994"/>
            <a:ext cx="6805069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Đề</a:t>
            </a:r>
            <a:r>
              <a:rPr lang="en-US" sz="4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tài</a:t>
            </a:r>
            <a:r>
              <a:rPr lang="en-US" sz="4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: </a:t>
            </a:r>
            <a:r>
              <a:rPr lang="en-US" sz="40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Sự</a:t>
            </a:r>
            <a:r>
              <a:rPr lang="en-US" sz="4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tích</a:t>
            </a:r>
            <a:r>
              <a:rPr lang="en-US" sz="4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cây</a:t>
            </a:r>
            <a:r>
              <a:rPr lang="en-US" sz="4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vú</a:t>
            </a:r>
            <a:r>
              <a:rPr lang="en-US" sz="4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sữa</a:t>
            </a:r>
            <a:endParaRPr lang="en-US" sz="40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600994" y="3810794"/>
            <a:ext cx="850906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Lứa</a:t>
            </a: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tuổi</a:t>
            </a: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: </a:t>
            </a:r>
            <a:r>
              <a:rPr lang="en-US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Mẫu</a:t>
            </a: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giáo</a:t>
            </a: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lớn</a:t>
            </a:r>
            <a:endParaRPr lang="en-US" sz="32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Người</a:t>
            </a: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thực</a:t>
            </a: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hiện</a:t>
            </a: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: </a:t>
            </a:r>
            <a:r>
              <a:rPr lang="en-US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Nguyễn</a:t>
            </a: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Thị</a:t>
            </a: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Thanh</a:t>
            </a: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Mạch</a:t>
            </a:r>
            <a:endParaRPr lang="en-US" sz="32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                        </a:t>
            </a:r>
            <a:r>
              <a:rPr lang="en-US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Trần</a:t>
            </a: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Thị</a:t>
            </a: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Thái</a:t>
            </a:r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Thanh</a:t>
            </a:r>
            <a:endParaRPr lang="en-US" sz="32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5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86514" y="5375869"/>
            <a:ext cx="762176" cy="219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WordArt 3"/>
          <p:cNvSpPr>
            <a:spLocks noChangeArrowheads="1" noChangeShapeType="1" noTextEdit="1"/>
          </p:cNvSpPr>
          <p:nvPr/>
        </p:nvSpPr>
        <p:spPr bwMode="auto">
          <a:xfrm>
            <a:off x="2820194" y="915194"/>
            <a:ext cx="5248559" cy="15205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56796" dir="1593903" algn="ctr" rotWithShape="0">
                  <a:schemeClr val="tx1"/>
                </a:outerShdw>
              </a:effectLst>
              <a:latin typeface=".VnHelvetInsH" panose="020B7200000000000000" pitchFamily="34" charset="0"/>
            </a:endParaRPr>
          </a:p>
          <a:p>
            <a:pPr algn="ctr"/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.VnHelvetInsH" panose="020B7200000000000000" pitchFamily="34" charset="0"/>
              </a:rPr>
              <a:t>GI¸O ¸N §IÖN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.VnHelvetInsH" panose="020B7200000000000000" pitchFamily="34" charset="0"/>
              </a:rPr>
              <a:t>Tö</a:t>
            </a:r>
            <a:endParaRPr lang="en-US" sz="3600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56796" dir="1593903" algn="ctr" rotWithShape="0">
                  <a:schemeClr val="tx1"/>
                </a:outerShdw>
              </a:effectLst>
              <a:latin typeface=".VnHelvetInsH" panose="020B7200000000000000" pitchFamily="34" charset="0"/>
            </a:endParaRPr>
          </a:p>
          <a:p>
            <a:pPr algn="ctr"/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.VnHelvetInsH" panose="020B7200000000000000" pitchFamily="34" charset="0"/>
              </a:rPr>
              <a:t> LÜNH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.VnHelvetInsH" panose="020B7200000000000000" pitchFamily="34" charset="0"/>
              </a:rPr>
              <a:t>VùC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.VnHelvetInsH" panose="020B7200000000000000" pitchFamily="34" charset="0"/>
              </a:rPr>
              <a:t>: PH¸T TRIÓN NG¤N NG÷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892948" y="229394"/>
            <a:ext cx="7912744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PHÒNG GIÁO DỤC &amp; ĐÀO TẠO HUYỆN THANH TRÌ</a:t>
            </a:r>
          </a:p>
          <a:p>
            <a:pPr algn="ctr" eaLnBrk="1" hangingPunct="1">
              <a:defRPr/>
            </a:pPr>
            <a:r>
              <a:rPr lang="en-US" sz="24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Trường</a:t>
            </a:r>
            <a:r>
              <a:rPr lang="en-US" sz="2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mầm</a:t>
            </a:r>
            <a:r>
              <a:rPr lang="en-US" sz="2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non A </a:t>
            </a:r>
            <a:r>
              <a:rPr lang="en-US" sz="24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xã</a:t>
            </a:r>
            <a:r>
              <a:rPr lang="en-US" sz="2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Liên</a:t>
            </a:r>
            <a:r>
              <a:rPr lang="en-US" sz="2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Ninh</a:t>
            </a:r>
            <a:endParaRPr lang="en-US" sz="2400" b="1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0945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61019" y="610393"/>
            <a:ext cx="10913369" cy="482141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88326" y="1296194"/>
            <a:ext cx="9604268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Câu hỏi 3: </a:t>
            </a:r>
          </a:p>
          <a:p>
            <a:pPr eaLnBrk="1" hangingPunct="1">
              <a:defRPr/>
            </a:pPr>
            <a:r>
              <a:rPr lang="en-US" sz="40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- Trong khi ngồi khóc vì nhớ mẹ, điều kỳ lạ gì </a:t>
            </a:r>
            <a:r>
              <a:rPr lang="en-US" sz="4000" b="1" spc="50" dirty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đ</a:t>
            </a:r>
            <a:r>
              <a:rPr lang="en-US" sz="40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ã xảy ra với cậu bé?</a:t>
            </a:r>
          </a:p>
          <a:p>
            <a:pPr eaLnBrk="1" hangingPunct="1">
              <a:defRPr/>
            </a:pPr>
            <a:r>
              <a:rPr lang="en-US" sz="40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- Quả của cây đó có vị như thế nào?</a:t>
            </a:r>
            <a:endParaRPr lang="en-US" sz="4000" b="1" spc="50" dirty="0">
              <a:ln w="11430"/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cau hoi 3.mp4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0211594" y="624919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1" descr="C:\Users\huyen\Desktop\truyen\Capture6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15859" cy="323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60257"/>
            <a:ext cx="1257829" cy="1675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5859" y="1"/>
            <a:ext cx="5458529" cy="3167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235268"/>
            <a:ext cx="5515858" cy="2783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5858" y="3167014"/>
            <a:ext cx="5492219" cy="284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689" y="6136275"/>
            <a:ext cx="10974388" cy="64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 lạ thay cành cây bỗng rung mạnh, cây ra hoa, ra quả rồi chín. Quả có màu xanh, da căng mịn và một trái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rơi vào lòng cậu. Cậu vừa chạm vào một dòng sữa trắng trào ra ngọt như dòng sữa mẹ.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515859" y="1"/>
            <a:ext cx="0" cy="6014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" y="3167013"/>
            <a:ext cx="11008077" cy="682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Voice 003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10363994" y="624919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697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-Point Star 4"/>
          <p:cNvSpPr/>
          <p:nvPr/>
        </p:nvSpPr>
        <p:spPr>
          <a:xfrm>
            <a:off x="1" y="696196"/>
            <a:ext cx="10974388" cy="4654965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3195" y="1654870"/>
            <a:ext cx="10717999" cy="230832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6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Câu hỏi 4: </a:t>
            </a:r>
          </a:p>
          <a:p>
            <a:pPr eaLnBrk="1" hangingPunct="1">
              <a:defRPr/>
            </a:pPr>
            <a:r>
              <a:rPr lang="en-US" sz="36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   - Đoạn nào trong câu chuyện gợi cho cậu </a:t>
            </a:r>
          </a:p>
          <a:p>
            <a:pPr eaLnBrk="1" hangingPunct="1">
              <a:defRPr/>
            </a:pPr>
            <a:r>
              <a:rPr lang="en-US" sz="3600" b="1" spc="50" dirty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    bé nhớ đến hình ảnh của mẹ?</a:t>
            </a:r>
          </a:p>
          <a:p>
            <a:pPr eaLnBrk="1" hangingPunct="1">
              <a:defRPr/>
            </a:pPr>
            <a:r>
              <a:rPr lang="en-US" sz="36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   - Vì sao người mẹ lại biến thành cây vú sữa?</a:t>
            </a:r>
            <a:endParaRPr lang="en-US" sz="3600" b="1" spc="50" dirty="0">
              <a:ln w="11430"/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cau hoi 4.mp4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0135394" y="609679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023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649"/>
            <a:ext cx="5405296" cy="5827946"/>
          </a:xfrm>
          <a:prstGeom prst="rect">
            <a:avLst/>
          </a:prstGeom>
        </p:spPr>
      </p:pic>
      <p:pic>
        <p:nvPicPr>
          <p:cNvPr id="4" name="Picture 41" descr="C:\Users\huyen\Desktop\truyen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5296" y="-1"/>
            <a:ext cx="5569092" cy="58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944394"/>
            <a:ext cx="10974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 nhìn lên tán lá, lá cây có một mặt xanh và một mặt đỏ hoe, giống như mắt mẹ khóc vì mòn mỏi chờ đợi con trở về.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bé òa khóc. Cây xòa cành ôm cậu như tay mẹ âu yếm vỗ về.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405296" y="14649"/>
            <a:ext cx="0" cy="5827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842595"/>
            <a:ext cx="10974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Voice 004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0440194" y="640159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982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-Point Star 1"/>
          <p:cNvSpPr/>
          <p:nvPr/>
        </p:nvSpPr>
        <p:spPr>
          <a:xfrm>
            <a:off x="1" y="696196"/>
            <a:ext cx="10974388" cy="4654965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1421" y="1524794"/>
            <a:ext cx="9530173" cy="230832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6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Câu hỏi 5: </a:t>
            </a:r>
          </a:p>
          <a:p>
            <a:pPr eaLnBrk="1" hangingPunct="1">
              <a:defRPr/>
            </a:pPr>
            <a:r>
              <a:rPr lang="en-US" sz="36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- Qua câu chuyện này con có yêu thương</a:t>
            </a:r>
          </a:p>
          <a:p>
            <a:pPr eaLnBrk="1" hangingPunct="1">
              <a:defRPr/>
            </a:pPr>
            <a:r>
              <a:rPr lang="en-US" sz="36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      mẹ của mình hơn không ? </a:t>
            </a:r>
          </a:p>
          <a:p>
            <a:pPr eaLnBrk="1" hangingPunct="1">
              <a:defRPr/>
            </a:pPr>
            <a:r>
              <a:rPr lang="en-US" sz="36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- Vậy con phải làm gì?</a:t>
            </a:r>
            <a:endParaRPr lang="en-US" sz="3600" b="1" spc="50" dirty="0">
              <a:ln w="11430"/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cau hoi 5.mp4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0363994" y="617299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577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794" y="2820194"/>
            <a:ext cx="90826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0690" defTabSz="1019007" fontAlgn="base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lang="en-US" sz="4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chuyện</a:t>
            </a:r>
            <a:endParaRPr lang="en-US" sz="4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 rot="10800000" flipH="1" flipV="1">
            <a:off x="9068594" y="4115594"/>
            <a:ext cx="1600994" cy="2743994"/>
            <a:chOff x="4368" y="2880"/>
            <a:chExt cx="1200" cy="1289"/>
          </a:xfrm>
        </p:grpSpPr>
        <p:sp>
          <p:nvSpPr>
            <p:cNvPr id="4" name="Freeform 38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39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0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41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42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43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44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45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12" name="Picture 4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4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5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5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5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5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5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4" name="Picture 6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3194"/>
            <a:ext cx="1753394" cy="312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373393" y="0"/>
            <a:ext cx="1600994" cy="289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19"/>
          <p:cNvGrpSpPr>
            <a:grpSpLocks/>
          </p:cNvGrpSpPr>
          <p:nvPr/>
        </p:nvGrpSpPr>
        <p:grpSpPr bwMode="auto">
          <a:xfrm flipH="1" flipV="1">
            <a:off x="76994" y="229394"/>
            <a:ext cx="2057400" cy="2861831"/>
            <a:chOff x="4368" y="2880"/>
            <a:chExt cx="1200" cy="1289"/>
          </a:xfrm>
        </p:grpSpPr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4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5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6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" name="Group 27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35" name="Picture 2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2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3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3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3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3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3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0974387" cy="685958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 descr="quizscreen_775622468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28463" y="1852088"/>
            <a:ext cx="71120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658463" y="411575"/>
            <a:ext cx="96574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 descr="ispic775622500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749005" y="482695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658463" y="1097533"/>
            <a:ext cx="96574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ự Tích Cây Vú Sữa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9394" y="114895"/>
            <a:ext cx="10515600" cy="6629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067594" y="63991"/>
            <a:ext cx="9343550" cy="567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901" tIns="50950" rIns="101901" bIns="50950" numCol="1" anchor="ctr" anchorCtr="0" compatLnSpc="1">
            <a:prstTxWarp prst="textNoShape">
              <a:avLst/>
            </a:prstTxWarp>
            <a:spAutoFit/>
          </a:bodyPr>
          <a:lstStyle/>
          <a:p>
            <a:pPr indent="40690" algn="just" defTabSz="1019007" fontAlgn="base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endParaRPr lang="en-US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40690" algn="ctr" defTabSz="1019007" fontAlgn="base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MỤC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TIÊU</a:t>
            </a:r>
          </a:p>
          <a:p>
            <a:pPr indent="40690" defTabSz="1019007" fontAlgn="base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lang="en-US" b="1" baseline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</a:t>
            </a: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xong</a:t>
            </a: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40690" defTabSz="1019007" fontAlgn="base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Kiến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indent="40690" defTabSz="101900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1493129" algn="l"/>
                <a:tab pos="2098164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nhớ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tên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truyện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tích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vú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sữa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”, </a:t>
            </a:r>
            <a:r>
              <a:rPr lang="en-US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iết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nhân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truyện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40690" defTabSz="101900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1493129" algn="l"/>
                <a:tab pos="2098164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nhớ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chuyện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“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kể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nhỏ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lời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bị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mắng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cậu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bé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bỏ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cậu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trở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thì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mất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quả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ngon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ngọt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sữa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..Qua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truyện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thích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nguồn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gốc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vú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sữa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trên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hết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ca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ngợi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thiêng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liêng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chuyện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muốn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nhắn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nhủ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</a:t>
            </a: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rằng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hãy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kính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trọng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đừng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giờ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buồn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”.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indent="40690" defTabSz="1019007" eaLnBrk="0" fontAlgn="base" hangingPunct="0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Kỹ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năng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indent="40690" defTabSz="1019007" eaLnBrk="0" fontAlgn="base" hangingPunct="0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trả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lời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hỏi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to,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rõ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ràng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mạch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indent="40690" defTabSz="1019007" eaLnBrk="0" fontAlgn="base" hangingPunct="0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nhân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truyện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con;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cậu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bé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thì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ham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chưa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lời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indent="40690" defTabSz="1019007" eaLnBrk="0" fontAlgn="base" hangingPunct="0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triển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khả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ghi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nhớ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định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indent="40690" defTabSz="1019007" eaLnBrk="0" fontAlgn="base" hangingPunct="0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kỹ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thạo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trò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endParaRPr kumimoji="0" lang="en-US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indent="40690" defTabSz="1019007" eaLnBrk="0" fontAlgn="base" hangingPunct="0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Thái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indent="40690" defTabSz="1019007" eaLnBrk="0" fontAlgn="base" hangingPunct="0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ngoan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hứng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thú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tích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cực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indent="40690" defTabSz="101900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1493129" algn="l"/>
                <a:tab pos="2098164" algn="l"/>
              </a:tabLst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kính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trọng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hãy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luôn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ngoan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ngoãn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giỏi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vui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tự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</a:p>
          <a:p>
            <a:pPr indent="40690" defTabSz="1019007" eaLnBrk="0" fontAlgn="base" hangingPunct="0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6" descr="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806" y="4572794"/>
            <a:ext cx="1297069" cy="259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83375" y="-151606"/>
            <a:ext cx="1342619" cy="219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9"/>
          <p:cNvGrpSpPr>
            <a:grpSpLocks/>
          </p:cNvGrpSpPr>
          <p:nvPr/>
        </p:nvGrpSpPr>
        <p:grpSpPr bwMode="auto">
          <a:xfrm flipH="1" flipV="1">
            <a:off x="153194" y="34599"/>
            <a:ext cx="1025321" cy="2023595"/>
            <a:chOff x="4368" y="2880"/>
            <a:chExt cx="1200" cy="1289"/>
          </a:xfrm>
        </p:grpSpPr>
        <p:sp>
          <p:nvSpPr>
            <p:cNvPr id="6" name="Freeform 20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1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3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5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6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roup 27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14" name="Picture 2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3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3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3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3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3" name="Group 37"/>
          <p:cNvGrpSpPr>
            <a:grpSpLocks/>
          </p:cNvGrpSpPr>
          <p:nvPr/>
        </p:nvGrpSpPr>
        <p:grpSpPr bwMode="auto">
          <a:xfrm rot="10800000" flipH="1" flipV="1">
            <a:off x="9949067" y="4763722"/>
            <a:ext cx="1025321" cy="2095866"/>
            <a:chOff x="4368" y="2880"/>
            <a:chExt cx="1200" cy="1289"/>
          </a:xfrm>
        </p:grpSpPr>
        <p:sp>
          <p:nvSpPr>
            <p:cNvPr id="24" name="Freeform 38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9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40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41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42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43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44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" name="Group 45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32" name="Picture 4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4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5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5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5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5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5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1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13933" y="5476878"/>
            <a:ext cx="722712" cy="208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88302" y="5518991"/>
            <a:ext cx="722712" cy="208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60689" y="5511428"/>
            <a:ext cx="722712" cy="208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9423" y="5452424"/>
            <a:ext cx="722712" cy="208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6" descr="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533"/>
            <a:ext cx="1297069" cy="259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7" descr="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11181" y="-170867"/>
            <a:ext cx="1342619" cy="219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Group 19"/>
          <p:cNvGrpSpPr>
            <a:grpSpLocks/>
          </p:cNvGrpSpPr>
          <p:nvPr/>
        </p:nvGrpSpPr>
        <p:grpSpPr bwMode="auto">
          <a:xfrm flipH="1" flipV="1">
            <a:off x="381000" y="15338"/>
            <a:ext cx="1025321" cy="2023595"/>
            <a:chOff x="4368" y="2880"/>
            <a:chExt cx="1200" cy="1289"/>
          </a:xfrm>
        </p:grpSpPr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6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" name="Group 27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56" name="Picture 2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2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3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3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Picture 3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Picture 3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Picture 3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5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41739" y="5457617"/>
            <a:ext cx="722712" cy="208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88302" y="5457617"/>
            <a:ext cx="722712" cy="208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" descr="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159"/>
            <a:ext cx="1297069" cy="259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7" descr="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11181" y="-232241"/>
            <a:ext cx="1342619" cy="219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" name="Group 19"/>
          <p:cNvGrpSpPr>
            <a:grpSpLocks/>
          </p:cNvGrpSpPr>
          <p:nvPr/>
        </p:nvGrpSpPr>
        <p:grpSpPr bwMode="auto">
          <a:xfrm flipH="1" flipV="1">
            <a:off x="381000" y="-46036"/>
            <a:ext cx="1025321" cy="2023595"/>
            <a:chOff x="4368" y="2880"/>
            <a:chExt cx="1200" cy="1289"/>
          </a:xfrm>
        </p:grpSpPr>
        <p:sp>
          <p:nvSpPr>
            <p:cNvPr id="70" name="Freeform 20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21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22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23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24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25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26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7" name="Group 27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78" name="Picture 2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9" name="Picture 2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Picture 3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" name="Picture 3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Picture 3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" name="Picture 3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4" name="Picture 3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87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41739" y="5396243"/>
            <a:ext cx="722712" cy="208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60689" y="5516621"/>
            <a:ext cx="722712" cy="208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9423" y="5457617"/>
            <a:ext cx="722712" cy="208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88302" y="5462810"/>
            <a:ext cx="722712" cy="208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6" descr="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7352"/>
            <a:ext cx="1297069" cy="259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7" descr="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11181" y="-227048"/>
            <a:ext cx="1342619" cy="219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" name="Group 19"/>
          <p:cNvGrpSpPr>
            <a:grpSpLocks/>
          </p:cNvGrpSpPr>
          <p:nvPr/>
        </p:nvGrpSpPr>
        <p:grpSpPr bwMode="auto">
          <a:xfrm flipH="1" flipV="1">
            <a:off x="381000" y="-40843"/>
            <a:ext cx="1025321" cy="2023595"/>
            <a:chOff x="4368" y="2880"/>
            <a:chExt cx="1200" cy="1289"/>
          </a:xfrm>
        </p:grpSpPr>
        <p:sp>
          <p:nvSpPr>
            <p:cNvPr id="94" name="Freeform 20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21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22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23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24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25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26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1" name="Group 27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102" name="Picture 2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2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" name="Picture 3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Picture 3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3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" name="Picture 3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" name="Picture 3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9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11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41739" y="5401436"/>
            <a:ext cx="722712" cy="208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0" y="556201"/>
            <a:ext cx="11010388" cy="68340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39874" y="3061045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E-Learning Authoring Supercharger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1373546" y="19035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iSpring </a:t>
            </a:r>
            <a:r>
              <a:rPr lang="en-US" sz="5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Suite 8</a:t>
            </a:r>
            <a:endParaRPr lang="ru-RU" sz="5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42435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05042" y="5374012"/>
            <a:ext cx="8404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Semibold" panose="020B0702040204020203" pitchFamily="34" charset="0"/>
              </a:rPr>
              <a:t>Open an existing PowerPoint presentation or create a new one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Semibold" panose="020B0702040204020203" pitchFamily="34" charset="0"/>
              </a:rPr>
              <a:t>To start, switch to the iSpring Suite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Semibold" panose="020B0702040204020203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Semibold" panose="020B0702040204020203" pitchFamily="34" charset="0"/>
              </a:rPr>
              <a:t>8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Semibold" panose="020B0702040204020203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Semibold" panose="020B0702040204020203" pitchFamily="34" charset="0"/>
              </a:rPr>
              <a:t>tab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cs typeface="Segoe UI Semibold" panose="020B0702040204020203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</a:t>
            </a:r>
            <a:endParaRPr lang="ru-RU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1" name="Rounded Rectangle 10"/>
          <p:cNvSpPr/>
          <p:nvPr/>
        </p:nvSpPr>
        <p:spPr>
          <a:xfrm>
            <a:off x="7421764" y="2375229"/>
            <a:ext cx="432048" cy="241672"/>
          </a:xfrm>
          <a:prstGeom prst="round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3"/>
          <p:cNvSpPr txBox="1"/>
          <p:nvPr/>
        </p:nvSpPr>
        <p:spPr>
          <a:xfrm>
            <a:off x="1742778" y="1773612"/>
            <a:ext cx="53796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iSpring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Suite 8 is a PowerPoint Add-In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4" y="2484512"/>
            <a:ext cx="10020300" cy="2457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338" y="1982796"/>
            <a:ext cx="1043040" cy="6341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20677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98139" y="2695404"/>
            <a:ext cx="2027237" cy="1015663"/>
          </a:xfrm>
          <a:prstGeom prst="rect">
            <a:avLst/>
          </a:prstGeom>
          <a:solidFill>
            <a:srgbClr val="B3294C">
              <a:alpha val="83137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49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Create Your Course in PowerPoint</a:t>
            </a:r>
            <a:endParaRPr lang="en-US" dirty="0"/>
          </a:p>
        </p:txBody>
      </p:sp>
      <p:sp>
        <p:nvSpPr>
          <p:cNvPr id="52" name="slide number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2" name="subtitle"/>
          <p:cNvSpPr txBox="1"/>
          <p:nvPr/>
        </p:nvSpPr>
        <p:spPr>
          <a:xfrm>
            <a:off x="734666" y="1557586"/>
            <a:ext cx="914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iSpring</a:t>
            </a:r>
            <a:r>
              <a:rPr lang="ru-RU" dirty="0"/>
              <a:t> </a:t>
            </a:r>
            <a:r>
              <a:rPr lang="en-US" dirty="0"/>
              <a:t>Suite</a:t>
            </a:r>
            <a:r>
              <a:rPr lang="ru-RU" dirty="0"/>
              <a:t> </a:t>
            </a:r>
            <a:r>
              <a:rPr lang="en-US" dirty="0"/>
              <a:t>8</a:t>
            </a:r>
            <a:r>
              <a:rPr lang="ru-RU" dirty="0"/>
              <a:t> </a:t>
            </a:r>
            <a:r>
              <a:rPr lang="en-US" dirty="0"/>
              <a:t>accurately preserves virtually all PowerPoint elements:</a:t>
            </a:r>
          </a:p>
        </p:txBody>
      </p:sp>
      <p:sp>
        <p:nvSpPr>
          <p:cNvPr id="18" name="border"/>
          <p:cNvSpPr/>
          <p:nvPr>
            <p:custDataLst>
              <p:tags r:id="rId1"/>
            </p:custDataLst>
          </p:nvPr>
        </p:nvSpPr>
        <p:spPr bwMode="auto">
          <a:xfrm flipH="1">
            <a:off x="518642" y="2116086"/>
            <a:ext cx="9937104" cy="4392488"/>
          </a:xfrm>
          <a:prstGeom prst="roundRect">
            <a:avLst>
              <a:gd name="adj" fmla="val 3595"/>
            </a:avLst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" name="Pictures" descr="Fotolia_503717_XS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 rot="21143692">
            <a:off x="5928083" y="2661622"/>
            <a:ext cx="1499566" cy="107409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25" name="Text Animations"/>
          <p:cNvSpPr txBox="1"/>
          <p:nvPr/>
        </p:nvSpPr>
        <p:spPr>
          <a:xfrm>
            <a:off x="1357975" y="5734051"/>
            <a:ext cx="158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Animations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Text Fonts &amp; Styles"/>
          <p:cNvSpPr txBox="1"/>
          <p:nvPr/>
        </p:nvSpPr>
        <p:spPr>
          <a:xfrm>
            <a:off x="1117714" y="3855296"/>
            <a:ext cx="20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Fonts &amp; Styles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Text Shapes"/>
          <p:cNvSpPr txBox="1"/>
          <p:nvPr/>
        </p:nvSpPr>
        <p:spPr>
          <a:xfrm>
            <a:off x="3817848" y="3855296"/>
            <a:ext cx="158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Shapes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Text Pictures"/>
          <p:cNvSpPr txBox="1"/>
          <p:nvPr/>
        </p:nvSpPr>
        <p:spPr>
          <a:xfrm>
            <a:off x="5965082" y="3855296"/>
            <a:ext cx="158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Pictures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Text Audio &amp; Video"/>
          <p:cNvSpPr txBox="1"/>
          <p:nvPr/>
        </p:nvSpPr>
        <p:spPr>
          <a:xfrm>
            <a:off x="8057164" y="3851422"/>
            <a:ext cx="20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Audio &amp; Video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Text Triggers"/>
          <p:cNvSpPr txBox="1"/>
          <p:nvPr/>
        </p:nvSpPr>
        <p:spPr>
          <a:xfrm>
            <a:off x="3817848" y="5734051"/>
            <a:ext cx="158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Triggers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1" name="Triggers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16" y="4635350"/>
            <a:ext cx="797695" cy="989142"/>
          </a:xfrm>
          <a:prstGeom prst="rect">
            <a:avLst/>
          </a:prstGeom>
        </p:spPr>
      </p:pic>
      <p:sp>
        <p:nvSpPr>
          <p:cNvPr id="32" name="Text Transitions"/>
          <p:cNvSpPr txBox="1"/>
          <p:nvPr/>
        </p:nvSpPr>
        <p:spPr>
          <a:xfrm>
            <a:off x="7863458" y="573405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Transition Effects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33" name="Transition Effects"/>
          <p:cNvGrpSpPr/>
          <p:nvPr/>
        </p:nvGrpSpPr>
        <p:grpSpPr>
          <a:xfrm>
            <a:off x="8409162" y="4635174"/>
            <a:ext cx="1326504" cy="954861"/>
            <a:chOff x="8409162" y="4520248"/>
            <a:chExt cx="1326504" cy="1069786"/>
          </a:xfrm>
        </p:grpSpPr>
        <p:sp>
          <p:nvSpPr>
            <p:cNvPr id="34" name="strip"/>
            <p:cNvSpPr/>
            <p:nvPr>
              <p:custDataLst>
                <p:tags r:id="rId15"/>
              </p:custDataLst>
            </p:nvPr>
          </p:nvSpPr>
          <p:spPr>
            <a:xfrm>
              <a:off x="8409162" y="4520248"/>
              <a:ext cx="181655" cy="10697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5" name="strip"/>
            <p:cNvSpPr/>
            <p:nvPr>
              <p:custDataLst>
                <p:tags r:id="rId16"/>
              </p:custDataLst>
            </p:nvPr>
          </p:nvSpPr>
          <p:spPr>
            <a:xfrm>
              <a:off x="8575281" y="4520248"/>
              <a:ext cx="181655" cy="106978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6" name="strip"/>
            <p:cNvSpPr/>
            <p:nvPr>
              <p:custDataLst>
                <p:tags r:id="rId17"/>
              </p:custDataLst>
            </p:nvPr>
          </p:nvSpPr>
          <p:spPr>
            <a:xfrm>
              <a:off x="8749657" y="4520248"/>
              <a:ext cx="165141" cy="10697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7" name="strip"/>
            <p:cNvSpPr/>
            <p:nvPr>
              <p:custDataLst>
                <p:tags r:id="rId18"/>
              </p:custDataLst>
            </p:nvPr>
          </p:nvSpPr>
          <p:spPr>
            <a:xfrm>
              <a:off x="8915776" y="4520248"/>
              <a:ext cx="165141" cy="106978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8" name="strip"/>
            <p:cNvSpPr/>
            <p:nvPr>
              <p:custDataLst>
                <p:tags r:id="rId19"/>
              </p:custDataLst>
            </p:nvPr>
          </p:nvSpPr>
          <p:spPr>
            <a:xfrm>
              <a:off x="9081895" y="4520248"/>
              <a:ext cx="165141" cy="10697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9" name="strip"/>
            <p:cNvSpPr/>
            <p:nvPr>
              <p:custDataLst>
                <p:tags r:id="rId20"/>
              </p:custDataLst>
            </p:nvPr>
          </p:nvSpPr>
          <p:spPr>
            <a:xfrm>
              <a:off x="9248014" y="4520248"/>
              <a:ext cx="165141" cy="106978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0" name="strip"/>
            <p:cNvSpPr/>
            <p:nvPr>
              <p:custDataLst>
                <p:tags r:id="rId21"/>
              </p:custDataLst>
            </p:nvPr>
          </p:nvSpPr>
          <p:spPr>
            <a:xfrm>
              <a:off x="9404405" y="4520248"/>
              <a:ext cx="165141" cy="10697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1" name="strip1"/>
            <p:cNvSpPr/>
            <p:nvPr>
              <p:custDataLst>
                <p:tags r:id="rId22"/>
              </p:custDataLst>
            </p:nvPr>
          </p:nvSpPr>
          <p:spPr>
            <a:xfrm>
              <a:off x="9570525" y="4520248"/>
              <a:ext cx="165141" cy="106978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42" name="Text Hyperlinks"/>
          <p:cNvSpPr txBox="1"/>
          <p:nvPr/>
        </p:nvSpPr>
        <p:spPr>
          <a:xfrm>
            <a:off x="5933645" y="5734051"/>
            <a:ext cx="158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Hyperlinks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shapes star"/>
          <p:cNvSpPr/>
          <p:nvPr>
            <p:custDataLst>
              <p:tags r:id="rId3"/>
            </p:custDataLst>
          </p:nvPr>
        </p:nvSpPr>
        <p:spPr bwMode="auto">
          <a:xfrm>
            <a:off x="4152381" y="2676473"/>
            <a:ext cx="1005871" cy="1005871"/>
          </a:xfrm>
          <a:prstGeom prst="star7">
            <a:avLst>
              <a:gd name="adj" fmla="val 34805"/>
              <a:gd name="hf" fmla="val 102572"/>
              <a:gd name="vf" fmla="val 10521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en-US" b="1" dirty="0"/>
          </a:p>
        </p:txBody>
      </p:sp>
      <p:sp>
        <p:nvSpPr>
          <p:cNvPr id="45" name="shapes circle"/>
          <p:cNvSpPr/>
          <p:nvPr>
            <p:custDataLst>
              <p:tags r:id="rId4"/>
            </p:custDataLst>
          </p:nvPr>
        </p:nvSpPr>
        <p:spPr bwMode="auto">
          <a:xfrm>
            <a:off x="4115614" y="2660566"/>
            <a:ext cx="1081400" cy="1081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en-US" b="1" dirty="0"/>
          </a:p>
        </p:txBody>
      </p:sp>
      <p:pic>
        <p:nvPicPr>
          <p:cNvPr id="46" name="Pictures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08968">
            <a:off x="5977979" y="2712131"/>
            <a:ext cx="1491673" cy="99444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grpSp>
        <p:nvGrpSpPr>
          <p:cNvPr id="5" name="video"/>
          <p:cNvGrpSpPr/>
          <p:nvPr/>
        </p:nvGrpSpPr>
        <p:grpSpPr>
          <a:xfrm>
            <a:off x="8411791" y="2619359"/>
            <a:ext cx="1234777" cy="1095546"/>
            <a:chOff x="8151490" y="189434"/>
            <a:chExt cx="1234777" cy="1095546"/>
          </a:xfrm>
        </p:grpSpPr>
        <p:sp>
          <p:nvSpPr>
            <p:cNvPr id="4" name="Rectangle 3"/>
            <p:cNvSpPr/>
            <p:nvPr/>
          </p:nvSpPr>
          <p:spPr>
            <a:xfrm>
              <a:off x="8151490" y="189434"/>
              <a:ext cx="1095546" cy="1095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Audio &amp; Video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7224" y="271805"/>
              <a:ext cx="1079043" cy="926996"/>
            </a:xfrm>
            <a:prstGeom prst="rect">
              <a:avLst/>
            </a:prstGeom>
          </p:spPr>
        </p:pic>
      </p:grpSp>
      <p:sp>
        <p:nvSpPr>
          <p:cNvPr id="47" name="Animations"/>
          <p:cNvSpPr/>
          <p:nvPr>
            <p:custDataLst>
              <p:tags r:id="rId6"/>
            </p:custDataLst>
          </p:nvPr>
        </p:nvSpPr>
        <p:spPr>
          <a:xfrm>
            <a:off x="1613822" y="4512666"/>
            <a:ext cx="1110687" cy="1069786"/>
          </a:xfrm>
          <a:prstGeom prst="star5">
            <a:avLst/>
          </a:prstGeom>
          <a:solidFill>
            <a:srgbClr val="68A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rgbClr val="FFFFFF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8" name="Transition Effects"/>
          <p:cNvGrpSpPr/>
          <p:nvPr/>
        </p:nvGrpSpPr>
        <p:grpSpPr>
          <a:xfrm>
            <a:off x="8399046" y="4635350"/>
            <a:ext cx="1333647" cy="954861"/>
            <a:chOff x="8409162" y="4520248"/>
            <a:chExt cx="1333647" cy="1069786"/>
          </a:xfrm>
          <a:solidFill>
            <a:srgbClr val="F8AB6C"/>
          </a:solidFill>
        </p:grpSpPr>
        <p:sp>
          <p:nvSpPr>
            <p:cNvPr id="50" name="strip"/>
            <p:cNvSpPr/>
            <p:nvPr>
              <p:custDataLst>
                <p:tags r:id="rId7"/>
              </p:custDataLst>
            </p:nvPr>
          </p:nvSpPr>
          <p:spPr>
            <a:xfrm>
              <a:off x="8409162" y="4520248"/>
              <a:ext cx="181655" cy="1069786"/>
            </a:xfrm>
            <a:prstGeom prst="rect">
              <a:avLst/>
            </a:prstGeom>
            <a:solidFill>
              <a:srgbClr val="F8A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1" name="strip"/>
            <p:cNvSpPr/>
            <p:nvPr>
              <p:custDataLst>
                <p:tags r:id="rId8"/>
              </p:custDataLst>
            </p:nvPr>
          </p:nvSpPr>
          <p:spPr>
            <a:xfrm>
              <a:off x="8575281" y="4520248"/>
              <a:ext cx="181655" cy="1069786"/>
            </a:xfrm>
            <a:prstGeom prst="rect">
              <a:avLst/>
            </a:prstGeom>
            <a:solidFill>
              <a:srgbClr val="F8AB6C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3" name="strip"/>
            <p:cNvSpPr/>
            <p:nvPr>
              <p:custDataLst>
                <p:tags r:id="rId9"/>
              </p:custDataLst>
            </p:nvPr>
          </p:nvSpPr>
          <p:spPr>
            <a:xfrm>
              <a:off x="8749657" y="4520248"/>
              <a:ext cx="165141" cy="1069786"/>
            </a:xfrm>
            <a:prstGeom prst="rect">
              <a:avLst/>
            </a:prstGeom>
            <a:solidFill>
              <a:srgbClr val="F8AB6C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4" name="strip"/>
            <p:cNvSpPr/>
            <p:nvPr>
              <p:custDataLst>
                <p:tags r:id="rId10"/>
              </p:custDataLst>
            </p:nvPr>
          </p:nvSpPr>
          <p:spPr>
            <a:xfrm>
              <a:off x="8899324" y="4520248"/>
              <a:ext cx="181593" cy="1069786"/>
            </a:xfrm>
            <a:prstGeom prst="rect">
              <a:avLst/>
            </a:prstGeom>
            <a:solidFill>
              <a:srgbClr val="F8AB6C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5" name="strip"/>
            <p:cNvSpPr/>
            <p:nvPr>
              <p:custDataLst>
                <p:tags r:id="rId11"/>
              </p:custDataLst>
            </p:nvPr>
          </p:nvSpPr>
          <p:spPr>
            <a:xfrm>
              <a:off x="9080299" y="4520248"/>
              <a:ext cx="177833" cy="1069786"/>
            </a:xfrm>
            <a:prstGeom prst="rect">
              <a:avLst/>
            </a:prstGeom>
            <a:solidFill>
              <a:srgbClr val="F8AB6C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6" name="strip"/>
            <p:cNvSpPr/>
            <p:nvPr>
              <p:custDataLst>
                <p:tags r:id="rId12"/>
              </p:custDataLst>
            </p:nvPr>
          </p:nvSpPr>
          <p:spPr>
            <a:xfrm>
              <a:off x="9248014" y="4520248"/>
              <a:ext cx="165141" cy="1069786"/>
            </a:xfrm>
            <a:prstGeom prst="rect">
              <a:avLst/>
            </a:prstGeom>
            <a:solidFill>
              <a:srgbClr val="F8AB6C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7" name="strip"/>
            <p:cNvSpPr/>
            <p:nvPr>
              <p:custDataLst>
                <p:tags r:id="rId13"/>
              </p:custDataLst>
            </p:nvPr>
          </p:nvSpPr>
          <p:spPr>
            <a:xfrm>
              <a:off x="9413929" y="4520248"/>
              <a:ext cx="165141" cy="10697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8" name="strip1"/>
            <p:cNvSpPr/>
            <p:nvPr>
              <p:custDataLst>
                <p:tags r:id="rId14"/>
              </p:custDataLst>
            </p:nvPr>
          </p:nvSpPr>
          <p:spPr>
            <a:xfrm>
              <a:off x="9577668" y="4520248"/>
              <a:ext cx="165141" cy="1069786"/>
            </a:xfrm>
            <a:prstGeom prst="rect">
              <a:avLst/>
            </a:prstGeom>
            <a:solidFill>
              <a:srgbClr val="F8AB6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6" name="globus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568" y="4635351"/>
            <a:ext cx="926810" cy="921159"/>
          </a:xfrm>
          <a:prstGeom prst="rect">
            <a:avLst/>
          </a:prstGeom>
        </p:spPr>
      </p:pic>
      <p:pic>
        <p:nvPicPr>
          <p:cNvPr id="7" name="link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730" y="5380711"/>
            <a:ext cx="602656" cy="235323"/>
          </a:xfrm>
          <a:prstGeom prst="rect">
            <a:avLst/>
          </a:prstGeom>
        </p:spPr>
      </p:pic>
      <p:sp>
        <p:nvSpPr>
          <p:cNvPr id="24" name="Fonts &amp; Styles"/>
          <p:cNvSpPr txBox="1"/>
          <p:nvPr/>
        </p:nvSpPr>
        <p:spPr>
          <a:xfrm>
            <a:off x="1204920" y="3184155"/>
            <a:ext cx="2060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solidFill>
                  <a:srgbClr val="F9EE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Styles</a:t>
            </a:r>
            <a:endParaRPr lang="ru-RU" sz="2400" dirty="0">
              <a:solidFill>
                <a:srgbClr val="F9EE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9" name="Fonts &amp; Styles"/>
          <p:cNvSpPr txBox="1"/>
          <p:nvPr/>
        </p:nvSpPr>
        <p:spPr>
          <a:xfrm>
            <a:off x="1204920" y="2745140"/>
            <a:ext cx="206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Fonts &amp;</a:t>
            </a:r>
          </a:p>
        </p:txBody>
      </p:sp>
    </p:spTree>
    <p:extLst>
      <p:ext uri="{BB962C8B-B14F-4D97-AF65-F5344CB8AC3E}">
        <p14:creationId xmlns="" xmlns:p14="http://schemas.microsoft.com/office/powerpoint/2010/main" val="3913207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20000">
        <p:fade/>
      </p:transition>
    </mc:Choice>
    <mc:Fallback>
      <p:transition spd="med" advTm="20000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450"/>
                                </p:stCondLst>
                                <p:childTnLst>
                                  <p:par>
                                    <p:cTn id="12" presetID="34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9.54585E-8 -3.84544E-6 L 9.54585E-8 -0.02846 " pathEditMode="relative" rAng="0" ptsTypes="AA">
                                          <p:cBhvr>
                                            <p:cTn id="13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435"/>
                                        </p:animMotion>
                                        <p:animRot by="1500000">
                                          <p:cBhvr>
                                            <p:cTn id="14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5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7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4" presetClass="emph" presetSubtype="0" fill="hold" grpId="0" nodeType="withEffect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9.54585E-8 -3.84544E-6 L 9.54585E-8 -0.02846 " pathEditMode="relative" rAng="0" ptsTypes="AA">
                                          <p:cBhvr>
                                            <p:cTn id="1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435"/>
                                        </p:animMotion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50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8" presetClass="emph" presetSubtype="0" accel="36000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64000">
                                          <p:cBhvr>
                                            <p:cTn id="3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1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5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7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4" presetClass="exit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7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5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8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45" grpId="0" animBg="1"/>
          <p:bldP spid="47" grpId="0" animBg="1"/>
          <p:bldP spid="47" grpId="1" animBg="1"/>
          <p:bldP spid="24" grpId="0"/>
          <p:bldP spid="5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450"/>
                                </p:stCondLst>
                                <p:childTnLst>
                                  <p:par>
                                    <p:cTn id="12" presetID="34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9.54585E-8 -3.84544E-6 L 9.54585E-8 -0.02846 " pathEditMode="relative" rAng="0" ptsTypes="AA">
                                          <p:cBhvr>
                                            <p:cTn id="13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435"/>
                                        </p:animMotion>
                                        <p:animRot by="1500000">
                                          <p:cBhvr>
                                            <p:cTn id="14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5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7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4" presetClass="emph" presetSubtype="0" fill="hold" grpId="0" nodeType="withEffect">
                                      <p:stCondLst>
                                        <p:cond delay="4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9.54585E-8 -3.84544E-6 L 9.54585E-8 -0.02846 " pathEditMode="relative" rAng="0" ptsTypes="AA">
                                          <p:cBhvr>
                                            <p:cTn id="1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435"/>
                                        </p:animMotion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50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8" presetClass="emph" presetSubtype="0" accel="3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1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5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7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4" presetClass="exit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7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5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8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45" grpId="0" animBg="1"/>
          <p:bldP spid="47" grpId="0" animBg="1"/>
          <p:bldP spid="47" grpId="1" animBg="1"/>
          <p:bldP spid="24" grpId="0"/>
          <p:bldP spid="59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Up Course Structure</a:t>
            </a:r>
            <a:endParaRPr lang="ru-RU" dirty="0"/>
          </a:p>
        </p:txBody>
      </p:sp>
      <p:sp>
        <p:nvSpPr>
          <p:cNvPr id="3" name="slide number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fr-FR" dirty="0"/>
          </a:p>
        </p:txBody>
      </p:sp>
      <p:pic>
        <p:nvPicPr>
          <p:cNvPr id="4" name="toolba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47" y="1844826"/>
            <a:ext cx="2676523" cy="1523999"/>
          </a:xfrm>
          <a:prstGeom prst="rect">
            <a:avLst/>
          </a:prstGeom>
        </p:spPr>
      </p:pic>
      <p:pic>
        <p:nvPicPr>
          <p:cNvPr id="7" name="structur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50" y="1686455"/>
            <a:ext cx="2653868" cy="4540087"/>
          </a:xfrm>
          <a:prstGeom prst="rect">
            <a:avLst/>
          </a:prstGeom>
        </p:spPr>
      </p:pic>
      <p:pic>
        <p:nvPicPr>
          <p:cNvPr id="8" name="branch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227" y="2538158"/>
            <a:ext cx="3615452" cy="2375454"/>
          </a:xfrm>
          <a:prstGeom prst="rect">
            <a:avLst/>
          </a:prstGeom>
        </p:spPr>
      </p:pic>
      <p:sp>
        <p:nvSpPr>
          <p:cNvPr id="9" name="Text structure"/>
          <p:cNvSpPr txBox="1"/>
          <p:nvPr/>
        </p:nvSpPr>
        <p:spPr>
          <a:xfrm>
            <a:off x="1241344" y="3922499"/>
            <a:ext cx="2988048" cy="272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Create a hierarchical outline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Arrow structure"/>
          <p:cNvSpPr/>
          <p:nvPr/>
        </p:nvSpPr>
        <p:spPr>
          <a:xfrm rot="2700000">
            <a:off x="1322468" y="3972295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sp>
        <p:nvSpPr>
          <p:cNvPr id="11" name="Text branching"/>
          <p:cNvSpPr txBox="1"/>
          <p:nvPr/>
        </p:nvSpPr>
        <p:spPr>
          <a:xfrm>
            <a:off x="1241346" y="4436499"/>
            <a:ext cx="2732089" cy="272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 branching scenarios </a:t>
            </a:r>
          </a:p>
        </p:txBody>
      </p:sp>
      <p:sp>
        <p:nvSpPr>
          <p:cNvPr id="12" name="Arrow branching"/>
          <p:cNvSpPr/>
          <p:nvPr/>
        </p:nvSpPr>
        <p:spPr>
          <a:xfrm rot="2700000">
            <a:off x="1322468" y="4486295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24286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3000">
        <p14:ferris dir="l"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0" grpId="1" animBg="1"/>
      <p:bldP spid="11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Add Audio and Video Narrations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555772" y="1390667"/>
            <a:ext cx="10115999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dirty="0"/>
              <a:t>Record/import and edit a voice-over or a presenter video </a:t>
            </a:r>
            <a:br>
              <a:rPr lang="en-US" dirty="0"/>
            </a:br>
            <a:r>
              <a:rPr lang="en-US" dirty="0"/>
              <a:t>and sync it with slides and animations.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30" y="2775439"/>
            <a:ext cx="3524250" cy="1524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46834" y="3285778"/>
            <a:ext cx="1512168" cy="1008112"/>
          </a:xfrm>
          <a:prstGeom prst="rect">
            <a:avLst/>
          </a:prstGeom>
          <a:noFill/>
          <a:ln w="76200">
            <a:solidFill>
              <a:srgbClr val="FBD8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42" y="2775439"/>
            <a:ext cx="4386064" cy="3289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7912500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Customizable Quizzes and Surveys</a:t>
            </a:r>
            <a:endParaRPr lang="fr-FR" dirty="0"/>
          </a:p>
        </p:txBody>
      </p:sp>
      <p:sp>
        <p:nvSpPr>
          <p:cNvPr id="3" name="slide number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>
            <a:off x="878682" y="3708393"/>
            <a:ext cx="3577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23 types of questions, </a:t>
            </a:r>
            <a:br>
              <a:rPr lang="en-US" sz="1600" dirty="0"/>
            </a:br>
            <a:r>
              <a:rPr lang="en-US" sz="1600" dirty="0"/>
              <a:t>including drag-and-drops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8682" y="4500340"/>
            <a:ext cx="3577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Advanced branching scenarios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8682" y="5004537"/>
            <a:ext cx="3896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Convenient visual slide</a:t>
            </a:r>
          </a:p>
          <a:p>
            <a:r>
              <a:rPr lang="en-US" sz="1600" dirty="0"/>
              <a:t>     editing mode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8682" y="5662042"/>
            <a:ext cx="3865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§"/>
            </a:lvl1pPr>
          </a:lstStyle>
          <a:p>
            <a:r>
              <a:rPr lang="en-US" sz="1600" dirty="0"/>
              <a:t>Flexible scoring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74" y="1845618"/>
            <a:ext cx="5210690" cy="3816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5" y="2030106"/>
            <a:ext cx="2276475" cy="1409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0452914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794" y="457994"/>
            <a:ext cx="58727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0690" algn="ctr" defTabSz="1019007" fontAlgn="base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 HOẠT ĐỘNG CHÍNH</a:t>
            </a:r>
          </a:p>
        </p:txBody>
      </p:sp>
      <p:sp>
        <p:nvSpPr>
          <p:cNvPr id="3" name="Rectangle 2"/>
          <p:cNvSpPr/>
          <p:nvPr/>
        </p:nvSpPr>
        <p:spPr>
          <a:xfrm>
            <a:off x="1372394" y="1677194"/>
            <a:ext cx="819391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0690" defTabSz="1019007" fontAlgn="base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cảm</a:t>
            </a:r>
            <a:endParaRPr lang="en-US" sz="3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40690" defTabSz="1019007" fontAlgn="base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Đàm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thoại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trích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dẫn</a:t>
            </a:r>
            <a:endParaRPr lang="en-US" sz="3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40690" defTabSz="1019007" fontAlgn="base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chuyện</a:t>
            </a:r>
            <a:endParaRPr lang="en-US" sz="3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40690" defTabSz="1019007" fontAlgn="base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video </a:t>
            </a:r>
            <a:r>
              <a:rPr lang="en-US" sz="3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606" y="4306000"/>
            <a:ext cx="1828800" cy="276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381623" y="-124626"/>
            <a:ext cx="1809059" cy="273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9"/>
          <p:cNvGrpSpPr>
            <a:grpSpLocks/>
          </p:cNvGrpSpPr>
          <p:nvPr/>
        </p:nvGrpSpPr>
        <p:grpSpPr bwMode="auto">
          <a:xfrm flipH="1" flipV="1">
            <a:off x="361557" y="0"/>
            <a:ext cx="1620437" cy="2134094"/>
            <a:chOff x="4368" y="2880"/>
            <a:chExt cx="1200" cy="1289"/>
          </a:xfrm>
        </p:grpSpPr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3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5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" name="Group 27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15" name="Picture 2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3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3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3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3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4" name="Group 37"/>
          <p:cNvGrpSpPr>
            <a:grpSpLocks/>
          </p:cNvGrpSpPr>
          <p:nvPr/>
        </p:nvGrpSpPr>
        <p:grpSpPr bwMode="auto">
          <a:xfrm rot="10800000" flipH="1" flipV="1">
            <a:off x="9353951" y="4267994"/>
            <a:ext cx="1620437" cy="2210312"/>
            <a:chOff x="4368" y="2880"/>
            <a:chExt cx="1200" cy="1289"/>
          </a:xfrm>
        </p:grpSpPr>
        <p:sp>
          <p:nvSpPr>
            <p:cNvPr id="25" name="Freeform 38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9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40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41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42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43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44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" name="Group 45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33" name="Picture 4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5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5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5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5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5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2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1024" y="5228043"/>
            <a:ext cx="762176" cy="219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5393" y="5228043"/>
            <a:ext cx="762176" cy="219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2545" y="5228043"/>
            <a:ext cx="762176" cy="219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79945" y="5381061"/>
            <a:ext cx="762176" cy="219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webobj"/>
          <p:cNvSpPr txBox="1"/>
          <p:nvPr/>
        </p:nvSpPr>
        <p:spPr>
          <a:xfrm>
            <a:off x="806674" y="5794748"/>
            <a:ext cx="3117076" cy="5448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Insert in your course or upload directly to YouTube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a Screen Recording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9" name="Text characters"/>
          <p:cNvSpPr txBox="1"/>
          <p:nvPr/>
        </p:nvSpPr>
        <p:spPr>
          <a:xfrm>
            <a:off x="810920" y="3729187"/>
            <a:ext cx="3117076" cy="5448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Record all or part of your screen, or an application</a:t>
            </a:r>
          </a:p>
        </p:txBody>
      </p:sp>
      <p:sp>
        <p:nvSpPr>
          <p:cNvPr id="11" name="Text youtube"/>
          <p:cNvSpPr txBox="1"/>
          <p:nvPr/>
        </p:nvSpPr>
        <p:spPr>
          <a:xfrm>
            <a:off x="810921" y="4431644"/>
            <a:ext cx="3261092" cy="5448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Record sound and add cursor highlighting</a:t>
            </a:r>
          </a:p>
        </p:txBody>
      </p:sp>
      <p:sp>
        <p:nvSpPr>
          <p:cNvPr id="13" name="Text webobj"/>
          <p:cNvSpPr txBox="1"/>
          <p:nvPr/>
        </p:nvSpPr>
        <p:spPr>
          <a:xfrm>
            <a:off x="810920" y="5109404"/>
            <a:ext cx="3117076" cy="5448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Instantly edit and save your video to MP4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46" y="1869245"/>
            <a:ext cx="5226024" cy="3512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17" y="1910350"/>
            <a:ext cx="2400300" cy="1409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9896354"/>
      </p:ext>
    </p:extLst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Conversation Simulations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7154" y="1926878"/>
            <a:ext cx="5184576" cy="292172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29682" y="3708393"/>
            <a:ext cx="386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Build scenes with </a:t>
            </a:r>
            <a:r>
              <a:rPr lang="en-US" sz="1600" dirty="0" smtClean="0"/>
              <a:t>conversation</a:t>
            </a:r>
            <a:endParaRPr lang="en-US" sz="1600" dirty="0"/>
          </a:p>
          <a:p>
            <a:r>
              <a:rPr lang="en-US" sz="1600" dirty="0"/>
              <a:t>     and answer choices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9682" y="4293890"/>
            <a:ext cx="3577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Choose a character and background from the library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9682" y="5013970"/>
            <a:ext cx="3865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§"/>
            </a:lvl1pPr>
          </a:lstStyle>
          <a:p>
            <a:r>
              <a:rPr lang="en-US" sz="1600" dirty="0"/>
              <a:t>Guide users with character emotions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1388" y="5599467"/>
            <a:ext cx="3865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§"/>
            </a:lvl1pPr>
          </a:lstStyle>
          <a:p>
            <a:r>
              <a:rPr lang="en-US" sz="1600" dirty="0"/>
              <a:t>Award points for correct responses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00" y="1911600"/>
            <a:ext cx="2152650" cy="1409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4624472"/>
      </p:ext>
    </p:extLst>
  </p:cSld>
  <p:clrMapOvr>
    <a:masterClrMapping/>
  </p:clrMapOvr>
  <p:transition spd="slow" advTm="10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Spectacular Interactions</a:t>
            </a:r>
            <a:endParaRPr lang="fr-FR" dirty="0"/>
          </a:p>
        </p:txBody>
      </p:sp>
      <p:sp>
        <p:nvSpPr>
          <p:cNvPr id="3" name="slide number"/>
          <p:cNvSpPr>
            <a:spLocks noGrp="1"/>
          </p:cNvSpPr>
          <p:nvPr>
            <p:ph type="body" sz="quarter" idx="10"/>
          </p:nvPr>
        </p:nvSpPr>
        <p:spPr>
          <a:xfrm>
            <a:off x="648000" y="621482"/>
            <a:ext cx="504057" cy="432048"/>
          </a:xfrm>
        </p:spPr>
        <p:txBody>
          <a:bodyPr>
            <a:normAutofit/>
          </a:bodyPr>
          <a:lstStyle/>
          <a:p>
            <a:r>
              <a:rPr lang="en-US" dirty="0" smtClean="0"/>
              <a:t>8</a:t>
            </a:r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46" y="2205660"/>
            <a:ext cx="4895850" cy="3571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46" y="2205660"/>
            <a:ext cx="4895850" cy="3571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46" y="2205660"/>
            <a:ext cx="4895850" cy="3571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46" y="2205660"/>
            <a:ext cx="4895850" cy="3571875"/>
          </a:xfrm>
          <a:prstGeom prst="rect">
            <a:avLst/>
          </a:prstGeom>
        </p:spPr>
      </p:pic>
      <p:sp>
        <p:nvSpPr>
          <p:cNvPr id="10" name="Text templates"/>
          <p:cNvSpPr txBox="1"/>
          <p:nvPr/>
        </p:nvSpPr>
        <p:spPr>
          <a:xfrm>
            <a:off x="1650088" y="3781323"/>
            <a:ext cx="897386" cy="272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Book</a:t>
            </a:r>
          </a:p>
        </p:txBody>
      </p:sp>
      <p:sp>
        <p:nvSpPr>
          <p:cNvPr id="11" name="Arrow templates"/>
          <p:cNvSpPr/>
          <p:nvPr/>
        </p:nvSpPr>
        <p:spPr>
          <a:xfrm rot="2700000">
            <a:off x="1728734" y="3831119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sp>
        <p:nvSpPr>
          <p:cNvPr id="12" name="Text templates"/>
          <p:cNvSpPr txBox="1"/>
          <p:nvPr/>
        </p:nvSpPr>
        <p:spPr>
          <a:xfrm>
            <a:off x="1645132" y="4269057"/>
            <a:ext cx="1212486" cy="272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Timeline</a:t>
            </a:r>
          </a:p>
        </p:txBody>
      </p:sp>
      <p:sp>
        <p:nvSpPr>
          <p:cNvPr id="13" name="Arrow templates"/>
          <p:cNvSpPr/>
          <p:nvPr/>
        </p:nvSpPr>
        <p:spPr>
          <a:xfrm rot="2700000">
            <a:off x="1728734" y="4318853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sp>
        <p:nvSpPr>
          <p:cNvPr id="14" name="Text templates"/>
          <p:cNvSpPr txBox="1"/>
          <p:nvPr/>
        </p:nvSpPr>
        <p:spPr>
          <a:xfrm>
            <a:off x="1645134" y="4756791"/>
            <a:ext cx="1283141" cy="272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Directory</a:t>
            </a:r>
          </a:p>
        </p:txBody>
      </p:sp>
      <p:sp>
        <p:nvSpPr>
          <p:cNvPr id="15" name="Arrow templates"/>
          <p:cNvSpPr/>
          <p:nvPr/>
        </p:nvSpPr>
        <p:spPr>
          <a:xfrm rot="2700000">
            <a:off x="1728734" y="4806587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sp>
        <p:nvSpPr>
          <p:cNvPr id="16" name="Text templates"/>
          <p:cNvSpPr txBox="1"/>
          <p:nvPr/>
        </p:nvSpPr>
        <p:spPr>
          <a:xfrm>
            <a:off x="1645134" y="5244525"/>
            <a:ext cx="803893" cy="272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FAQ</a:t>
            </a:r>
          </a:p>
        </p:txBody>
      </p:sp>
      <p:sp>
        <p:nvSpPr>
          <p:cNvPr id="17" name="Arrow templates"/>
          <p:cNvSpPr/>
          <p:nvPr/>
        </p:nvSpPr>
        <p:spPr>
          <a:xfrm rot="2700000">
            <a:off x="1728734" y="5294321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00" y="1911600"/>
            <a:ext cx="2152650" cy="1409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0476844"/>
      </p:ext>
    </p:extLst>
  </p:cSld>
  <p:clrMapOvr>
    <a:masterClrMapping/>
  </p:clrMapOvr>
  <p:transition spd="slow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 animBg="1"/>
      <p:bldP spid="15" grpId="1" animBg="1"/>
      <p:bldP spid="16" grpId="0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00" y="1761778"/>
            <a:ext cx="3009900" cy="1524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Saturate Your Course with Rich Media</a:t>
            </a:r>
            <a:endParaRPr lang="fr-FR" dirty="0"/>
          </a:p>
        </p:txBody>
      </p:sp>
      <p:sp>
        <p:nvSpPr>
          <p:cNvPr id="3" name="slide number"/>
          <p:cNvSpPr>
            <a:spLocks noGrp="1"/>
          </p:cNvSpPr>
          <p:nvPr>
            <p:ph type="body" sz="quarter" idx="10"/>
          </p:nvPr>
        </p:nvSpPr>
        <p:spPr>
          <a:xfrm>
            <a:off x="671105" y="621482"/>
            <a:ext cx="446609" cy="431800"/>
          </a:xfrm>
        </p:spPr>
        <p:txBody>
          <a:bodyPr>
            <a:normAutofit/>
          </a:bodyPr>
          <a:lstStyle/>
          <a:p>
            <a:r>
              <a:rPr lang="en-US" dirty="0" smtClean="0"/>
              <a:t>9</a:t>
            </a:r>
            <a:endParaRPr lang="fr-FR" dirty="0"/>
          </a:p>
        </p:txBody>
      </p:sp>
      <p:sp>
        <p:nvSpPr>
          <p:cNvPr id="6" name="Text characters"/>
          <p:cNvSpPr txBox="1"/>
          <p:nvPr/>
        </p:nvSpPr>
        <p:spPr>
          <a:xfrm>
            <a:off x="1650040" y="3781323"/>
            <a:ext cx="1392031" cy="272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Characters</a:t>
            </a:r>
          </a:p>
        </p:txBody>
      </p:sp>
      <p:sp>
        <p:nvSpPr>
          <p:cNvPr id="7" name="Arrow characters"/>
          <p:cNvSpPr/>
          <p:nvPr/>
        </p:nvSpPr>
        <p:spPr>
          <a:xfrm rot="2700000">
            <a:off x="1731162" y="3831119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sp>
        <p:nvSpPr>
          <p:cNvPr id="8" name="Text youtube"/>
          <p:cNvSpPr txBox="1"/>
          <p:nvPr/>
        </p:nvSpPr>
        <p:spPr>
          <a:xfrm>
            <a:off x="1650038" y="4260871"/>
            <a:ext cx="1891372" cy="272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YouTube Videos</a:t>
            </a:r>
          </a:p>
        </p:txBody>
      </p:sp>
      <p:sp>
        <p:nvSpPr>
          <p:cNvPr id="9" name="Arrow youtube"/>
          <p:cNvSpPr/>
          <p:nvPr/>
        </p:nvSpPr>
        <p:spPr>
          <a:xfrm rot="2700000">
            <a:off x="1731162" y="4319213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sp>
        <p:nvSpPr>
          <p:cNvPr id="10" name="Text webobj"/>
          <p:cNvSpPr txBox="1"/>
          <p:nvPr/>
        </p:nvSpPr>
        <p:spPr>
          <a:xfrm>
            <a:off x="1650040" y="4752294"/>
            <a:ext cx="1593891" cy="272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Web Objects</a:t>
            </a:r>
          </a:p>
        </p:txBody>
      </p:sp>
      <p:sp>
        <p:nvSpPr>
          <p:cNvPr id="11" name="Arrow webobj"/>
          <p:cNvSpPr/>
          <p:nvPr/>
        </p:nvSpPr>
        <p:spPr>
          <a:xfrm rot="2700000">
            <a:off x="1731162" y="4802090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sp>
        <p:nvSpPr>
          <p:cNvPr id="12" name="Text flash"/>
          <p:cNvSpPr txBox="1"/>
          <p:nvPr/>
        </p:nvSpPr>
        <p:spPr>
          <a:xfrm>
            <a:off x="1650040" y="5231842"/>
            <a:ext cx="1605609" cy="272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Flash Movies</a:t>
            </a:r>
          </a:p>
        </p:txBody>
      </p:sp>
      <p:sp>
        <p:nvSpPr>
          <p:cNvPr id="13" name="Arrow flash"/>
          <p:cNvSpPr/>
          <p:nvPr/>
        </p:nvSpPr>
        <p:spPr>
          <a:xfrm rot="2700000">
            <a:off x="1731162" y="5290184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pic>
        <p:nvPicPr>
          <p:cNvPr id="22" name="flas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19" y="2218867"/>
            <a:ext cx="5110494" cy="3241731"/>
          </a:xfrm>
          <a:prstGeom prst="rect">
            <a:avLst/>
          </a:prstGeom>
        </p:spPr>
      </p:pic>
      <p:pic>
        <p:nvPicPr>
          <p:cNvPr id="21" name="webobj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19" y="2218868"/>
            <a:ext cx="5110494" cy="3241731"/>
          </a:xfrm>
          <a:prstGeom prst="rect">
            <a:avLst/>
          </a:prstGeom>
        </p:spPr>
      </p:pic>
      <p:pic>
        <p:nvPicPr>
          <p:cNvPr id="16" name="youtub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18" y="2207719"/>
            <a:ext cx="5110496" cy="3241732"/>
          </a:xfrm>
          <a:prstGeom prst="rect">
            <a:avLst/>
          </a:prstGeom>
        </p:spPr>
      </p:pic>
      <p:pic>
        <p:nvPicPr>
          <p:cNvPr id="17" name="character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21" y="2207720"/>
            <a:ext cx="5110493" cy="324173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42778" y="2277666"/>
            <a:ext cx="1944216" cy="936104"/>
          </a:xfrm>
          <a:prstGeom prst="rect">
            <a:avLst/>
          </a:prstGeom>
          <a:noFill/>
          <a:ln w="76200">
            <a:solidFill>
              <a:srgbClr val="FBD8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0935425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 animBg="1"/>
      <p:bldP spid="7" grpId="2" animBg="1"/>
      <p:bldP spid="8" grpId="0"/>
      <p:bldP spid="9" grpId="0" animBg="1"/>
      <p:bldP spid="9" grpId="1" animBg="1"/>
      <p:bldP spid="10" grpId="0"/>
      <p:bldP spid="11" grpId="0" animBg="1"/>
      <p:bldP spid="11" grpId="1" animBg="1"/>
      <p:bldP spid="12" grpId="0"/>
      <p:bldP spid="13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gular 1"/>
          <p:cNvSpPr txBox="1"/>
          <p:nvPr/>
        </p:nvSpPr>
        <p:spPr>
          <a:xfrm>
            <a:off x="734666" y="3804813"/>
            <a:ext cx="3728977" cy="2505301"/>
          </a:xfrm>
          <a:prstGeom prst="rect">
            <a:avLst/>
          </a:prstGeom>
          <a:noFill/>
        </p:spPr>
        <p:txBody>
          <a:bodyPr wrap="square" lIns="108000" rtlCol="0" anchor="ctr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Web (Desktop, Mobile, Combined)</a:t>
            </a: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Learning Management System (SCORM, AICC,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xAPI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, Blackboard)</a:t>
            </a: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iSpring Learn LMS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iSpring Cloud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hosting and sharing service</a:t>
            </a: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Video or direct-to-YouTube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Publish Your Content Fast and Easy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600" y="626400"/>
            <a:ext cx="527032" cy="431800"/>
          </a:xfrm>
        </p:spPr>
        <p:txBody>
          <a:bodyPr>
            <a:noAutofit/>
          </a:bodyPr>
          <a:lstStyle/>
          <a:p>
            <a:r>
              <a:rPr lang="en-US" dirty="0" smtClean="0"/>
              <a:t>10</a:t>
            </a:r>
            <a:endParaRPr lang="fr-F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932" y="1821390"/>
            <a:ext cx="5640676" cy="4388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666" y="3285778"/>
            <a:ext cx="367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ways to reach more learners</a:t>
            </a:r>
            <a:r>
              <a:rPr lang="ru-RU" dirty="0"/>
              <a:t>:</a:t>
            </a:r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2" y="1629594"/>
            <a:ext cx="2308021" cy="15196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7612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3000">
        <p:fade/>
      </p:transition>
    </mc:Choice>
    <mc:Fallback>
      <p:transition spd="med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137" y="476672"/>
            <a:ext cx="9187912" cy="7155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 the Video Lecture Player for Fluid Layout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11</a:t>
            </a:r>
            <a:endParaRPr lang="fr-FR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98137" y="5828110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D1D1D"/>
                </a:solidFill>
              </a:rPr>
              <a:t>Adjust the ratio between slides and presenter video when viewing a presentation</a:t>
            </a:r>
            <a:r>
              <a:rPr lang="ru-RU" dirty="0">
                <a:solidFill>
                  <a:srgbClr val="1D1D1D"/>
                </a:solidFill>
              </a:rPr>
              <a:t>.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86" y="1969287"/>
            <a:ext cx="7120344" cy="2988465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06" y="3294078"/>
            <a:ext cx="1043040" cy="6341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55" y="1481500"/>
            <a:ext cx="7122077" cy="396403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91693" y="5509043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Choose the</a:t>
            </a:r>
            <a:r>
              <a:rPr lang="ru-RU" dirty="0"/>
              <a:t> </a:t>
            </a:r>
            <a:r>
              <a:rPr lang="en-US" dirty="0"/>
              <a:t>Video Lecture Player </a:t>
            </a:r>
            <a:r>
              <a:rPr lang="ru-RU" dirty="0"/>
              <a:t> </a:t>
            </a:r>
            <a:r>
              <a:rPr lang="en-US" dirty="0"/>
              <a:t>from the drop-down list</a:t>
            </a:r>
            <a:r>
              <a:rPr lang="ru-RU" sz="1600" dirty="0"/>
              <a:t>.</a:t>
            </a:r>
            <a:endParaRPr lang="fr-FR" sz="1600" dirty="0"/>
          </a:p>
        </p:txBody>
      </p:sp>
    </p:spTree>
    <p:extLst>
      <p:ext uri="{BB962C8B-B14F-4D97-AF65-F5344CB8AC3E}">
        <p14:creationId xmlns="" xmlns:p14="http://schemas.microsoft.com/office/powerpoint/2010/main" val="24152717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1000">
        <p:fade/>
      </p:transition>
    </mc:Choice>
    <mc:Fallback>
      <p:transition spd="med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resenter inf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747" y="2060600"/>
            <a:ext cx="5886450" cy="3533775"/>
          </a:xfrm>
          <a:prstGeom prst="rect">
            <a:avLst/>
          </a:prstGeom>
        </p:spPr>
      </p:pic>
      <p:pic>
        <p:nvPicPr>
          <p:cNvPr id="14" name="company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747" y="2060600"/>
            <a:ext cx="5886450" cy="3533775"/>
          </a:xfrm>
          <a:prstGeom prst="rect">
            <a:avLst/>
          </a:prstGeom>
        </p:spPr>
      </p:pic>
      <p:pic>
        <p:nvPicPr>
          <p:cNvPr id="15" name="presenter vide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747" y="2060600"/>
            <a:ext cx="5886450" cy="3533775"/>
          </a:xfrm>
          <a:prstGeom prst="rect">
            <a:avLst/>
          </a:prstGeom>
        </p:spPr>
      </p:pic>
      <p:pic>
        <p:nvPicPr>
          <p:cNvPr id="16" name="color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747" y="2060597"/>
            <a:ext cx="5886450" cy="3533775"/>
          </a:xfrm>
          <a:prstGeom prst="rect">
            <a:avLst/>
          </a:prstGeom>
        </p:spPr>
      </p:pic>
      <p:pic>
        <p:nvPicPr>
          <p:cNvPr id="17" name="layou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76" y="2058364"/>
            <a:ext cx="5886450" cy="3533775"/>
          </a:xfrm>
          <a:prstGeom prst="rect">
            <a:avLst/>
          </a:prstGeom>
        </p:spPr>
      </p:pic>
      <p:pic>
        <p:nvPicPr>
          <p:cNvPr id="18" name="template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27" y="2058364"/>
            <a:ext cx="4267200" cy="3533775"/>
          </a:xfrm>
          <a:prstGeom prst="rect">
            <a:avLst/>
          </a:prstGeom>
        </p:spPr>
      </p:pic>
      <p:pic>
        <p:nvPicPr>
          <p:cNvPr id="19" name="chines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747" y="2060600"/>
            <a:ext cx="5886450" cy="3533775"/>
          </a:xfrm>
          <a:prstGeom prst="rect">
            <a:avLst/>
          </a:prstGeom>
        </p:spPr>
      </p:pic>
      <p:sp>
        <p:nvSpPr>
          <p:cNvPr id="20" name="Text templates"/>
          <p:cNvSpPr txBox="1"/>
          <p:nvPr/>
        </p:nvSpPr>
        <p:spPr>
          <a:xfrm>
            <a:off x="1193607" y="1981123"/>
            <a:ext cx="1360854" cy="272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Templates</a:t>
            </a:r>
          </a:p>
        </p:txBody>
      </p:sp>
      <p:sp>
        <p:nvSpPr>
          <p:cNvPr id="21" name="Text layout"/>
          <p:cNvSpPr txBox="1"/>
          <p:nvPr/>
        </p:nvSpPr>
        <p:spPr>
          <a:xfrm>
            <a:off x="1193602" y="2548228"/>
            <a:ext cx="1044314" cy="272415"/>
          </a:xfrm>
          <a:prstGeom prst="roundRect">
            <a:avLst/>
          </a:prstGeom>
          <a:noFill/>
          <a:ln>
            <a:noFill/>
          </a:ln>
        </p:spPr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Layout</a:t>
            </a:r>
          </a:p>
        </p:txBody>
      </p:sp>
      <p:sp>
        <p:nvSpPr>
          <p:cNvPr id="22" name="Text colors"/>
          <p:cNvSpPr txBox="1"/>
          <p:nvPr/>
        </p:nvSpPr>
        <p:spPr>
          <a:xfrm>
            <a:off x="1193609" y="3115333"/>
            <a:ext cx="1006275" cy="272415"/>
          </a:xfrm>
          <a:prstGeom prst="roundRect">
            <a:avLst/>
          </a:prstGeom>
          <a:noFill/>
          <a:ln>
            <a:noFill/>
          </a:ln>
        </p:spPr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Colors</a:t>
            </a:r>
          </a:p>
        </p:txBody>
      </p:sp>
      <p:sp>
        <p:nvSpPr>
          <p:cNvPr id="23" name="Text company logo"/>
          <p:cNvSpPr txBox="1"/>
          <p:nvPr/>
        </p:nvSpPr>
        <p:spPr>
          <a:xfrm>
            <a:off x="1193609" y="4249543"/>
            <a:ext cx="1823265" cy="272415"/>
          </a:xfrm>
          <a:prstGeom prst="roundRect">
            <a:avLst/>
          </a:prstGeom>
          <a:noFill/>
          <a:ln>
            <a:noFill/>
          </a:ln>
        </p:spPr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Company Logo</a:t>
            </a:r>
          </a:p>
        </p:txBody>
      </p:sp>
      <p:sp>
        <p:nvSpPr>
          <p:cNvPr id="24" name="Text presenter info"/>
          <p:cNvSpPr txBox="1"/>
          <p:nvPr/>
        </p:nvSpPr>
        <p:spPr>
          <a:xfrm>
            <a:off x="1193608" y="4816648"/>
            <a:ext cx="1719099" cy="272415"/>
          </a:xfrm>
          <a:prstGeom prst="roundRect">
            <a:avLst/>
          </a:prstGeom>
          <a:noFill/>
          <a:ln>
            <a:noFill/>
          </a:ln>
        </p:spPr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Presenter Info</a:t>
            </a:r>
          </a:p>
        </p:txBody>
      </p:sp>
      <p:sp>
        <p:nvSpPr>
          <p:cNvPr id="25" name="Text text label"/>
          <p:cNvSpPr txBox="1"/>
          <p:nvPr/>
        </p:nvSpPr>
        <p:spPr>
          <a:xfrm>
            <a:off x="1193607" y="5383751"/>
            <a:ext cx="1428480" cy="272415"/>
          </a:xfrm>
          <a:prstGeom prst="roundRect">
            <a:avLst/>
          </a:prstGeom>
          <a:noFill/>
          <a:ln>
            <a:noFill/>
          </a:ln>
        </p:spPr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Text Labels</a:t>
            </a:r>
          </a:p>
        </p:txBody>
      </p:sp>
      <p:sp>
        <p:nvSpPr>
          <p:cNvPr id="26" name="Text presenter video"/>
          <p:cNvSpPr txBox="1"/>
          <p:nvPr/>
        </p:nvSpPr>
        <p:spPr>
          <a:xfrm>
            <a:off x="1193602" y="3682438"/>
            <a:ext cx="1887424" cy="272415"/>
          </a:xfrm>
          <a:prstGeom prst="roundRect">
            <a:avLst/>
          </a:prstGeom>
          <a:noFill/>
          <a:ln>
            <a:noFill/>
          </a:ln>
        </p:spPr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Presenter Video</a:t>
            </a:r>
          </a:p>
        </p:txBody>
      </p:sp>
      <p:sp>
        <p:nvSpPr>
          <p:cNvPr id="28" name="Title"/>
          <p:cNvSpPr txBox="1">
            <a:spLocks/>
          </p:cNvSpPr>
          <p:nvPr/>
        </p:nvSpPr>
        <p:spPr>
          <a:xfrm>
            <a:off x="590650" y="-242614"/>
            <a:ext cx="8888860" cy="858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3000" dirty="0"/>
          </a:p>
        </p:txBody>
      </p:sp>
      <p:sp>
        <p:nvSpPr>
          <p:cNvPr id="29" name="Arrow templates"/>
          <p:cNvSpPr/>
          <p:nvPr/>
        </p:nvSpPr>
        <p:spPr>
          <a:xfrm rot="2700000">
            <a:off x="1274731" y="2030919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sp>
        <p:nvSpPr>
          <p:cNvPr id="30" name="Arrow layout"/>
          <p:cNvSpPr/>
          <p:nvPr/>
        </p:nvSpPr>
        <p:spPr>
          <a:xfrm rot="2700000">
            <a:off x="1274726" y="2598024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sp>
        <p:nvSpPr>
          <p:cNvPr id="31" name="Arrow colors"/>
          <p:cNvSpPr/>
          <p:nvPr/>
        </p:nvSpPr>
        <p:spPr>
          <a:xfrm rot="2700000">
            <a:off x="1274726" y="3165128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sp>
        <p:nvSpPr>
          <p:cNvPr id="32" name="Arrow pres video"/>
          <p:cNvSpPr/>
          <p:nvPr/>
        </p:nvSpPr>
        <p:spPr>
          <a:xfrm rot="2700000">
            <a:off x="1274726" y="3732232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sp>
        <p:nvSpPr>
          <p:cNvPr id="33" name="Arrow logo"/>
          <p:cNvSpPr/>
          <p:nvPr/>
        </p:nvSpPr>
        <p:spPr>
          <a:xfrm rot="2700000">
            <a:off x="1274726" y="4299336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sp>
        <p:nvSpPr>
          <p:cNvPr id="34" name="Arrow pres info"/>
          <p:cNvSpPr/>
          <p:nvPr/>
        </p:nvSpPr>
        <p:spPr>
          <a:xfrm rot="2700000">
            <a:off x="1274726" y="4866440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sp>
        <p:nvSpPr>
          <p:cNvPr id="35" name="Arrow labels"/>
          <p:cNvSpPr/>
          <p:nvPr/>
        </p:nvSpPr>
        <p:spPr>
          <a:xfrm rot="2700000">
            <a:off x="1274732" y="5433546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sp>
        <p:nvSpPr>
          <p:cNvPr id="44" name="Title 4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Customize the Universal Player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0"/>
          </p:nvPr>
        </p:nvSpPr>
        <p:spPr>
          <a:xfrm>
            <a:off x="622800" y="626400"/>
            <a:ext cx="509602" cy="432048"/>
          </a:xfrm>
        </p:spPr>
        <p:txBody>
          <a:bodyPr>
            <a:no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02849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25000">
        <p:fade/>
      </p:transition>
    </mc:Choice>
    <mc:Fallback>
      <p:transition spd="med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Multi-Device Preview Option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97600" y="633600"/>
            <a:ext cx="575192" cy="457843"/>
          </a:xfrm>
        </p:spPr>
        <p:txBody>
          <a:bodyPr>
            <a:normAutofit/>
          </a:bodyPr>
          <a:lstStyle/>
          <a:p>
            <a:r>
              <a:rPr lang="en-US" dirty="0" smtClean="0"/>
              <a:t>13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734666" y="1845618"/>
            <a:ext cx="295232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err="1"/>
              <a:t>iSpring’s</a:t>
            </a:r>
            <a:r>
              <a:rPr lang="en-US" dirty="0"/>
              <a:t> preview mode allows you to see exactly how your course will look on different devices:</a:t>
            </a:r>
          </a:p>
        </p:txBody>
      </p:sp>
      <p:sp>
        <p:nvSpPr>
          <p:cNvPr id="11" name="Text desktop"/>
          <p:cNvSpPr txBox="1"/>
          <p:nvPr/>
        </p:nvSpPr>
        <p:spPr>
          <a:xfrm>
            <a:off x="1166716" y="3637307"/>
            <a:ext cx="1278435" cy="272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Desktops</a:t>
            </a:r>
          </a:p>
        </p:txBody>
      </p:sp>
      <p:sp>
        <p:nvSpPr>
          <p:cNvPr id="12" name="Arrow desktop"/>
          <p:cNvSpPr/>
          <p:nvPr/>
        </p:nvSpPr>
        <p:spPr>
          <a:xfrm rot="2700000">
            <a:off x="1247838" y="3687103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sp>
        <p:nvSpPr>
          <p:cNvPr id="13" name="Text tablet"/>
          <p:cNvSpPr txBox="1"/>
          <p:nvPr/>
        </p:nvSpPr>
        <p:spPr>
          <a:xfrm>
            <a:off x="1166716" y="4143402"/>
            <a:ext cx="1066471" cy="272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Tablets</a:t>
            </a:r>
          </a:p>
        </p:txBody>
      </p:sp>
      <p:sp>
        <p:nvSpPr>
          <p:cNvPr id="14" name="Arrow tablet"/>
          <p:cNvSpPr/>
          <p:nvPr/>
        </p:nvSpPr>
        <p:spPr>
          <a:xfrm rot="2700000">
            <a:off x="1247838" y="4193198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sp>
        <p:nvSpPr>
          <p:cNvPr id="15" name="Text smartphone"/>
          <p:cNvSpPr txBox="1"/>
          <p:nvPr/>
        </p:nvSpPr>
        <p:spPr>
          <a:xfrm>
            <a:off x="1166714" y="4649497"/>
            <a:ext cx="1652028" cy="272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08000" tIns="0" rIns="0" bIns="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Smartphones</a:t>
            </a:r>
          </a:p>
        </p:txBody>
      </p:sp>
      <p:sp>
        <p:nvSpPr>
          <p:cNvPr id="16" name="Arrow smartphone"/>
          <p:cNvSpPr/>
          <p:nvPr/>
        </p:nvSpPr>
        <p:spPr>
          <a:xfrm rot="2700000">
            <a:off x="1247838" y="4699293"/>
            <a:ext cx="171390" cy="172825"/>
          </a:xfrm>
          <a:prstGeom prst="rect">
            <a:avLst/>
          </a:prstGeom>
          <a:solidFill>
            <a:srgbClr val="B32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0" bIns="0" rtlCol="0" anchor="ctr"/>
          <a:lstStyle/>
          <a:p>
            <a:pPr algn="ctr"/>
            <a:endParaRPr lang="fr-FR" sz="1500">
              <a:latin typeface="Segoe UI Semibold" panose="020B0702040204020203" pitchFamily="34" charset="0"/>
            </a:endParaRPr>
          </a:p>
        </p:txBody>
      </p:sp>
      <p:pic>
        <p:nvPicPr>
          <p:cNvPr id="19" name="smart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2896" y="1660178"/>
            <a:ext cx="5524417" cy="454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abl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2896" y="1660178"/>
            <a:ext cx="5524417" cy="454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2894" y="1660176"/>
            <a:ext cx="5524418" cy="454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940701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20000">
        <p:fade/>
      </p:transition>
    </mc:Choice>
    <mc:Fallback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29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13" grpId="0"/>
      <p:bldP spid="14" grpId="0" animBg="1"/>
      <p:bldP spid="14" grpId="1" animBg="1"/>
      <p:bldP spid="15" grpId="0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207" y="-76493"/>
            <a:ext cx="12466802" cy="70125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77321" y="6104446"/>
            <a:ext cx="3422041" cy="340402"/>
            <a:chOff x="2354704" y="6032301"/>
            <a:chExt cx="3422041" cy="340402"/>
          </a:xfrm>
        </p:grpSpPr>
        <p:sp>
          <p:nvSpPr>
            <p:cNvPr id="4" name="TextBox 8"/>
            <p:cNvSpPr txBox="1"/>
            <p:nvPr/>
          </p:nvSpPr>
          <p:spPr>
            <a:xfrm>
              <a:off x="2354704" y="6032301"/>
              <a:ext cx="22748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Have a great time with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543" y="6072078"/>
              <a:ext cx="1219202" cy="300625"/>
            </a:xfrm>
            <a:prstGeom prst="rect">
              <a:avLst/>
            </a:prstGeom>
          </p:spPr>
        </p:pic>
      </p:grpSp>
      <p:sp>
        <p:nvSpPr>
          <p:cNvPr id="6" name="Title 5"/>
          <p:cNvSpPr>
            <a:spLocks noGrp="1"/>
          </p:cNvSpPr>
          <p:nvPr/>
        </p:nvSpPr>
        <p:spPr>
          <a:xfrm>
            <a:off x="1825923" y="836712"/>
            <a:ext cx="7405687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9EEED"/>
                </a:solidFill>
              </a:rPr>
              <a:t>Would you like to learn more?</a:t>
            </a:r>
            <a:endParaRPr lang="ru-RU" sz="3600" dirty="0">
              <a:solidFill>
                <a:srgbClr val="F9EEED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1825925" y="1484784"/>
            <a:ext cx="7405687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F9EEED"/>
                </a:solidFill>
              </a:rPr>
              <a:t>Check out </a:t>
            </a:r>
            <a:r>
              <a:rPr lang="en-US" sz="2800" dirty="0" err="1">
                <a:solidFill>
                  <a:srgbClr val="F9EEED"/>
                </a:solidFill>
              </a:rPr>
              <a:t>iSpring’s</a:t>
            </a:r>
            <a:r>
              <a:rPr lang="en-US" sz="2800" dirty="0">
                <a:solidFill>
                  <a:srgbClr val="F9EEED"/>
                </a:solidFill>
              </a:rPr>
              <a:t> helpful resources.</a:t>
            </a:r>
            <a:endParaRPr lang="ru-RU" sz="2800" dirty="0">
              <a:solidFill>
                <a:srgbClr val="F9EEED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375" y="3239436"/>
            <a:ext cx="871758" cy="869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76" y="3313721"/>
            <a:ext cx="945365" cy="7210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66716" y="4253026"/>
            <a:ext cx="2090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Video Tutorials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89199" y="4253026"/>
            <a:ext cx="2522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Community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19115" y="4253026"/>
            <a:ext cx="2156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Knowledge Base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03018" y="3357786"/>
            <a:ext cx="18000" cy="1188000"/>
          </a:xfrm>
          <a:prstGeom prst="rect">
            <a:avLst/>
          </a:prstGeom>
          <a:solidFill>
            <a:srgbClr val="FBD8CD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6981362" y="3357786"/>
            <a:ext cx="18000" cy="1188000"/>
          </a:xfrm>
          <a:prstGeom prst="rect">
            <a:avLst/>
          </a:prstGeom>
          <a:solidFill>
            <a:srgbClr val="FBD8CD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link to video">
            <a:hlinkClick r:id="rId8"/>
          </p:cNvPr>
          <p:cNvSpPr/>
          <p:nvPr/>
        </p:nvSpPr>
        <p:spPr>
          <a:xfrm>
            <a:off x="1166714" y="2925738"/>
            <a:ext cx="2508542" cy="1926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ink to community">
            <a:hlinkClick r:id="rId9"/>
          </p:cNvPr>
          <p:cNvSpPr/>
          <p:nvPr/>
        </p:nvSpPr>
        <p:spPr>
          <a:xfrm>
            <a:off x="4202788" y="3071651"/>
            <a:ext cx="2508542" cy="1926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ink to kb">
            <a:hlinkClick r:id="rId10"/>
          </p:cNvPr>
          <p:cNvSpPr/>
          <p:nvPr/>
        </p:nvSpPr>
        <p:spPr>
          <a:xfrm>
            <a:off x="7371140" y="3045203"/>
            <a:ext cx="2508542" cy="1926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79" y="3313721"/>
            <a:ext cx="972171" cy="734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1039769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794" y="457994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90" defTabSz="1019007" fontAlgn="base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Ổn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trải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nếm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vú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sữa</a:t>
            </a:r>
            <a:endParaRPr lang="en-US" sz="32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40690" defTabSz="1019007" fontAlgn="base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lang="en-US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3" name="Picture 2" descr="anh vu sua 1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94" y="1219993"/>
            <a:ext cx="8991600" cy="4800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994" y="534194"/>
            <a:ext cx="838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90" defTabSz="1019007" fontAlgn="base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vú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”. Audio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viên</a:t>
            </a:r>
            <a:endParaRPr lang="en-US" sz="32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40690" defTabSz="1019007" fontAlgn="base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lang="en-US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3" name="Picture 6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006" y="4344194"/>
            <a:ext cx="1809059" cy="273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381623" y="-124626"/>
            <a:ext cx="1809059" cy="273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9"/>
          <p:cNvGrpSpPr>
            <a:grpSpLocks/>
          </p:cNvGrpSpPr>
          <p:nvPr/>
        </p:nvGrpSpPr>
        <p:grpSpPr bwMode="auto">
          <a:xfrm flipH="1" flipV="1">
            <a:off x="218631" y="0"/>
            <a:ext cx="1620437" cy="2134094"/>
            <a:chOff x="4368" y="2880"/>
            <a:chExt cx="1200" cy="1289"/>
          </a:xfrm>
        </p:grpSpPr>
        <p:sp>
          <p:nvSpPr>
            <p:cNvPr id="6" name="Freeform 20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1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3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5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6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roup 27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14" name="Picture 2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3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3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3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3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3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3" name="Group 37"/>
          <p:cNvGrpSpPr>
            <a:grpSpLocks/>
          </p:cNvGrpSpPr>
          <p:nvPr/>
        </p:nvGrpSpPr>
        <p:grpSpPr bwMode="auto">
          <a:xfrm rot="10800000" flipH="1" flipV="1">
            <a:off x="9220994" y="4572281"/>
            <a:ext cx="1620437" cy="2210312"/>
            <a:chOff x="4368" y="2880"/>
            <a:chExt cx="1200" cy="1289"/>
          </a:xfrm>
        </p:grpSpPr>
        <p:sp>
          <p:nvSpPr>
            <p:cNvPr id="24" name="Freeform 38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9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40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41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42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43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44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" name="Group 45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32" name="Picture 4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4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5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5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5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5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5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1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1024" y="5400323"/>
            <a:ext cx="762176" cy="219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65145" y="5381061"/>
            <a:ext cx="762176" cy="219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46345" y="5381061"/>
            <a:ext cx="762176" cy="219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27545" y="5381061"/>
            <a:ext cx="762176" cy="219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hoa ke truyen lan 1 00_00_12-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791994" y="3582194"/>
            <a:ext cx="3048000" cy="2286000"/>
          </a:xfrm>
          <a:prstGeom prst="rect">
            <a:avLst/>
          </a:prstGeom>
        </p:spPr>
      </p:pic>
      <p:pic>
        <p:nvPicPr>
          <p:cNvPr id="47" name="Picture 2" descr="D:\O E luu cong viec\hoa a3 thi huyen\anh truyen cay vu sua\IMG_442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4394" y="1981994"/>
            <a:ext cx="6781800" cy="3995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7194" y="457994"/>
            <a:ext cx="77678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0690" defTabSz="1019007" fontAlgn="base">
              <a:spcBef>
                <a:spcPct val="0"/>
              </a:spcBef>
              <a:spcAft>
                <a:spcPct val="0"/>
              </a:spcAft>
              <a:tabLst>
                <a:tab pos="1493129" algn="l"/>
                <a:tab pos="2098164" algn="l"/>
              </a:tabLst>
            </a:pPr>
            <a:r>
              <a:rPr lang="en-US" sz="4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Đàm</a:t>
            </a:r>
            <a:r>
              <a:rPr lang="en-US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thoại</a:t>
            </a:r>
            <a:r>
              <a:rPr lang="en-US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trích</a:t>
            </a:r>
            <a:r>
              <a:rPr lang="en-US" sz="4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dẫn</a:t>
            </a:r>
            <a:endParaRPr lang="en-US" sz="4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59689" y="1364777"/>
            <a:ext cx="10381396" cy="3370996"/>
          </a:xfrm>
          <a:prstGeom prst="wedgeRoundRectCallout">
            <a:avLst>
              <a:gd name="adj1" fmla="val -34637"/>
              <a:gd name="adj2" fmla="val 1037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8994" y="1829594"/>
            <a:ext cx="9307356" cy="193899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Câu hỏi 1: </a:t>
            </a:r>
          </a:p>
          <a:p>
            <a:pPr eaLnBrk="1" hangingPunct="1">
              <a:defRPr/>
            </a:pPr>
            <a:r>
              <a:rPr lang="en-US" sz="40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 - Trong câu chuyện kể về ai?</a:t>
            </a:r>
          </a:p>
          <a:p>
            <a:pPr eaLnBrk="1" hangingPunct="1">
              <a:defRPr/>
            </a:pPr>
            <a:r>
              <a:rPr lang="en-US" sz="40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 - </a:t>
            </a:r>
            <a:r>
              <a:rPr lang="en-US" sz="4000" b="1" spc="50" dirty="0" err="1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Khi</a:t>
            </a:r>
            <a:r>
              <a:rPr lang="en-US" sz="40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bị</a:t>
            </a:r>
            <a:r>
              <a:rPr lang="en-US" sz="40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mẹ</a:t>
            </a:r>
            <a:r>
              <a:rPr lang="en-US" sz="40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mắng</a:t>
            </a:r>
            <a:r>
              <a:rPr lang="en-US" sz="40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, </a:t>
            </a:r>
            <a:r>
              <a:rPr lang="en-US" sz="4000" b="1" spc="50" dirty="0" err="1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cậu</a:t>
            </a:r>
            <a:r>
              <a:rPr lang="en-US" sz="40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bé</a:t>
            </a:r>
            <a:r>
              <a:rPr lang="en-US" sz="40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đã</a:t>
            </a:r>
            <a:r>
              <a:rPr lang="en-US" sz="40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làm</a:t>
            </a:r>
            <a:r>
              <a:rPr lang="en-US" sz="40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spc="50" dirty="0" err="1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gì</a:t>
            </a:r>
            <a:r>
              <a:rPr lang="en-US" sz="4000" b="1" spc="50" dirty="0" smtClean="0">
                <a:ln w="11430"/>
                <a:solidFill>
                  <a:srgbClr val="7030A0"/>
                </a:solidFill>
                <a:latin typeface="Arial" charset="0"/>
                <a:cs typeface="Arial" charset="0"/>
              </a:rPr>
              <a:t>?</a:t>
            </a:r>
            <a:endParaRPr lang="en-US" sz="4000" b="1" spc="50" dirty="0">
              <a:ln w="11430"/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cau hoi 1.mp4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9601994" y="556339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8648" y="3141492"/>
            <a:ext cx="5385740" cy="3128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141493"/>
            <a:ext cx="5574903" cy="3128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8648" y="1"/>
            <a:ext cx="5385740" cy="3141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"/>
            <a:ext cx="5588649" cy="3141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282984"/>
            <a:ext cx="10974388" cy="64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một cậu bé sống cùng mẹ, được mẹ nuông chiều cậu bé rất nghịch ngợm và ham chơi. Một lần bị mẹ mắng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 bỏ nhà đi, bà mẹ vì quá đau buồn đã lâm bệnh nặng và qua đời.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585716" y="0"/>
            <a:ext cx="25674" cy="6282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3141492"/>
            <a:ext cx="10974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Voice 00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237302" y="6282983"/>
            <a:ext cx="548719" cy="60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946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47934" y="1296194"/>
            <a:ext cx="10420860" cy="3370996"/>
          </a:xfrm>
          <a:prstGeom prst="wedgeRoundRectCallout">
            <a:avLst>
              <a:gd name="adj1" fmla="val -34637"/>
              <a:gd name="adj2" fmla="val 1037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1794" y="1600994"/>
            <a:ext cx="10210800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Câu hỏi 2: </a:t>
            </a:r>
          </a:p>
          <a:p>
            <a:pPr eaLnBrk="1" hangingPunct="1">
              <a:defRPr/>
            </a:pPr>
            <a:r>
              <a:rPr lang="en-US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- Vì sao cậu lại tìm đường về nhà?</a:t>
            </a:r>
          </a:p>
          <a:p>
            <a:pPr eaLnBrk="1" hangingPunct="1">
              <a:buFontTx/>
              <a:buChar char="-"/>
              <a:defRPr/>
            </a:pPr>
            <a:r>
              <a:rPr lang="en-US" sz="36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Về</a:t>
            </a:r>
            <a:r>
              <a:rPr lang="en-US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đến nhà không thấy mẹ, cậu bé đã </a:t>
            </a:r>
            <a:r>
              <a:rPr lang="en-US" sz="36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làm</a:t>
            </a:r>
            <a:r>
              <a:rPr lang="en-US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 </a:t>
            </a:r>
          </a:p>
          <a:p>
            <a:pPr eaLnBrk="1" hangingPunct="1">
              <a:defRPr/>
            </a:pPr>
            <a:r>
              <a:rPr lang="en-US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gì</a:t>
            </a:r>
            <a:r>
              <a:rPr lang="en-US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  <a:endParaRPr lang="en-US" sz="36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cau hoi 2.mp4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0059194" y="602059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7906" y="3000088"/>
            <a:ext cx="5606482" cy="32828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7907" y="1"/>
            <a:ext cx="5606481" cy="2998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1"/>
            <a:ext cx="5367907" cy="2998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" y="3000089"/>
            <a:ext cx="5367909" cy="32828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82984"/>
            <a:ext cx="10974388" cy="64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 bỏ đi rất lâu, một hôm vừa đói vừa mệt lại bị trẻ lớn bắt nạt. Lúc này cậu mới nghĩ đến mẹ, cậu quyết định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đường về nhà. Về đến nhà cậu tìm mãi mà không thấy mẹ, cậu ôm lấy gốc cây lạ trong vườn và khóc.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367905" y="0"/>
            <a:ext cx="0" cy="62829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2998727"/>
            <a:ext cx="10974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Voice 002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10440194" y="640159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796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F72A9FE-39E6-4903-A019-39F382199F6A}"/>
  <p:tag name="ISPRING_RESOURCE_FOLDER" val="D:\giao an vu sua thanh mach yen eleaning\giao an vu sua thanh mach yen elearning\"/>
  <p:tag name="ISPRING_PRESENTATION_PATH" val="D:\giao an vu sua thanh mach yen eleaning\giao an vu sua thanh mach yen elearning.pptx"/>
  <p:tag name="ISPRING_PROJECT_FOLDER_UPDATED" val="1"/>
  <p:tag name="ISPRING_SCREEN_RECS_UPDATED" val="D:\giao an vu sua thanh mach yen eleaning\giao an vu sua thanh mach yen elearning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085320E5-B44F-46FF-9AA0-FAA020AD9C64}_2.png&quot;/&gt;&lt;left val=&quot;288&quot;/&gt;&lt;top val=&quot;137&quot;/&gt;&lt;width val=&quot;158&quot;/&gt;&lt;height val=&quot;87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085320E5-B44F-46FF-9AA0-FAA020AD9C64}_2.png&quot;/&gt;&lt;left val=&quot;288&quot;/&gt;&lt;top val=&quot;137&quot;/&gt;&lt;width val=&quot;158&quot;/&gt;&lt;height val=&quot;87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085320E5-B44F-46FF-9AA0-FAA020AD9C64}_2.png&quot;/&gt;&lt;left val=&quot;288&quot;/&gt;&lt;top val=&quot;137&quot;/&gt;&lt;width val=&quot;158&quot;/&gt;&lt;height val=&quot;87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085320E5-B44F-46FF-9AA0-FAA020AD9C64}_2.png&quot;/&gt;&lt;left val=&quot;288&quot;/&gt;&lt;top val=&quot;137&quot;/&gt;&lt;width val=&quot;158&quot;/&gt;&lt;height val=&quot;87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085320E5-B44F-46FF-9AA0-FAA020AD9C64}_2.png&quot;/&gt;&lt;left val=&quot;288&quot;/&gt;&lt;top val=&quot;137&quot;/&gt;&lt;width val=&quot;158&quot;/&gt;&lt;height val=&quot;87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085320E5-B44F-46FF-9AA0-FAA020AD9C64}_2.png&quot;/&gt;&lt;left val=&quot;288&quot;/&gt;&lt;top val=&quot;137&quot;/&gt;&lt;width val=&quot;158&quot;/&gt;&lt;height val=&quot;8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085320E5-B44F-46FF-9AA0-FAA020AD9C64}_2.png&quot;/&gt;&lt;left val=&quot;288&quot;/&gt;&lt;top val=&quot;137&quot;/&gt;&lt;width val=&quot;158&quot;/&gt;&lt;height val=&quot;87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085320E5-B44F-46FF-9AA0-FAA020AD9C64}_2.png&quot;/&gt;&lt;left val=&quot;288&quot;/&gt;&lt;top val=&quot;137&quot;/&gt;&lt;width val=&quot;158&quot;/&gt;&lt;height val=&quot;87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085320E5-B44F-46FF-9AA0-FAA020AD9C64}_2.png&quot;/&gt;&lt;left val=&quot;288&quot;/&gt;&lt;top val=&quot;137&quot;/&gt;&lt;width val=&quot;158&quot;/&gt;&lt;height val=&quot;87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085320E5-B44F-46FF-9AA0-FAA020AD9C64}_2.png&quot;/&gt;&lt;left val=&quot;288&quot;/&gt;&lt;top val=&quot;137&quot;/&gt;&lt;width val=&quot;158&quot;/&gt;&lt;height val=&quot;8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5.quiz"/>
  <p:tag name="ISPRING_QUIZ_FULL_PATH" val="D:\giao an vu sua thanh mach yen eleaning\giao an vu sua thanh mach yen elearning\quiz\quiz5.quiz"/>
  <p:tag name="ISPRING_QUIZ_RELATIVE_PATH" val="giao an vu sua thanh mach yen elearning\quiz\quiz5.quiz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085320E5-B44F-46FF-9AA0-FAA020AD9C64}_2.png&quot;/&gt;&lt;left val=&quot;288&quot;/&gt;&lt;top val=&quot;137&quot;/&gt;&lt;width val=&quot;158&quot;/&gt;&lt;height val=&quot;87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085320E5-B44F-46FF-9AA0-FAA020AD9C64}_2.png&quot;/&gt;&lt;left val=&quot;288&quot;/&gt;&lt;top val=&quot;137&quot;/&gt;&lt;width val=&quot;158&quot;/&gt;&lt;height val=&quot;87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085320E5-B44F-46FF-9AA0-FAA020AD9C64}_2.png&quot;/&gt;&lt;left val=&quot;288&quot;/&gt;&lt;top val=&quot;137&quot;/&gt;&lt;width val=&quot;158&quot;/&gt;&lt;height val=&quot;87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085320E5-B44F-46FF-9AA0-FAA020AD9C64}_2.png&quot;/&gt;&lt;left val=&quot;288&quot;/&gt;&lt;top val=&quot;137&quot;/&gt;&lt;width val=&quot;158&quot;/&gt;&lt;height val=&quot;87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085320E5-B44F-46FF-9AA0-FAA020AD9C64}_2.png&quot;/&gt;&lt;left val=&quot;288&quot;/&gt;&lt;top val=&quot;137&quot;/&gt;&lt;width val=&quot;158&quot;/&gt;&lt;height val=&quot;87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Want to learn more?"/>
  <p:tag name="GENSWF_ADVANCE_TIME" val="0.00"/>
  <p:tag name="ISPRING_SLIDE_INDENT_LEVEL" val="0"/>
  <p:tag name="ISPRING_CUSTOM_TIMING_USED" val="0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502781-266D-4317-AD73-5AA0545AF750}&quot;/&gt;&lt;isInvalidForFieldText val=&quot;0&quot;/&gt;&lt;Image&gt;&lt;filename val=&quot;\\glitcher\wwwroot\lexanson\adobe_vs_ispring\pres10_html5\data\asimages\{EE502781-266D-4317-AD73-5AA0545AF750}_11.png&quot;/&gt;&lt;left val=&quot;405&quot;/&gt;&lt;top val=&quot;153&quot;/&gt;&lt;width val=&quot;185&quot;/&gt;&lt;height val=&quot;159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24E192C3-A36F-476E-9A46-02FDF55B7A39}_11.png&quot;/&gt;&lt;left val=&quot;135&quot;/&gt;&lt;top val=&quot;213&quot;/&gt;&lt;width val=&quot;141&quot;/&gt;&lt;height val=&quot;133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24E192C3-A36F-476E-9A46-02FDF55B7A39}_11.png&quot;/&gt;&lt;left val=&quot;135&quot;/&gt;&lt;top val=&quot;213&quot;/&gt;&lt;width val=&quot;141&quot;/&gt;&lt;height val=&quot;133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502781-266D-4317-AD73-5AA0545AF750}&quot;/&gt;&lt;isInvalidForFieldText val=&quot;0&quot;/&gt;&lt;Image&gt;&lt;filename val=&quot;\\glitcher\wwwroot\lexanson\adobe_vs_ispring\pres10_html5\data\asimages\{EE502781-266D-4317-AD73-5AA0545AF750}_11.png&quot;/&gt;&lt;left val=&quot;405&quot;/&gt;&lt;top val=&quot;153&quot;/&gt;&lt;width val=&quot;185&quot;/&gt;&lt;height val=&quot;159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085320E5-B44F-46FF-9AA0-FAA020AD9C64}_2.png&quot;/&gt;&lt;left val=&quot;288&quot;/&gt;&lt;top val=&quot;137&quot;/&gt;&lt;width val=&quot;158&quot;/&gt;&lt;height val=&quot;87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\\glitcher\wwwroot\lexanson\adobe_vs_ispring\pres10_html5\data\asimages\{085320E5-B44F-46FF-9AA0-FAA020AD9C64}_2.png&quot;/&gt;&lt;left val=&quot;288&quot;/&gt;&lt;top val=&quot;137&quot;/&gt;&lt;width val=&quot;158&quot;/&gt;&lt;height val=&quot;87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Spring Getting Starte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4443</TotalTime>
  <Words>1132</Words>
  <Application>Microsoft Office PowerPoint</Application>
  <PresentationFormat>Custom</PresentationFormat>
  <Paragraphs>175</Paragraphs>
  <Slides>38</Slides>
  <Notes>17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Segoe UI</vt:lpstr>
      <vt:lpstr>.VnHelvetInsH</vt:lpstr>
      <vt:lpstr>Times New Roman</vt:lpstr>
      <vt:lpstr>Segoe UI Semibold</vt:lpstr>
      <vt:lpstr>Wingdings</vt:lpstr>
      <vt:lpstr>Tahoma</vt:lpstr>
      <vt:lpstr>Georgia</vt:lpstr>
      <vt:lpstr>Arial Black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Getting Started</vt:lpstr>
      <vt:lpstr>Create Your Course in PowerPoint</vt:lpstr>
      <vt:lpstr>Set Up Course Structure</vt:lpstr>
      <vt:lpstr>Add Audio and Video Narrations</vt:lpstr>
      <vt:lpstr>Create Customizable Quizzes and Surveys</vt:lpstr>
      <vt:lpstr>Make a Screen Recording</vt:lpstr>
      <vt:lpstr>Create Conversation Simulations</vt:lpstr>
      <vt:lpstr>Use Spectacular Interactions</vt:lpstr>
      <vt:lpstr>Saturate Your Course with Rich Media</vt:lpstr>
      <vt:lpstr>Publish Your Content Fast and Easy</vt:lpstr>
      <vt:lpstr>Use the Video Lecture Player for Fluid Layout</vt:lpstr>
      <vt:lpstr>Customize the Universal Player</vt:lpstr>
      <vt:lpstr>Use the Multi-Device Preview Option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iSpring Suite 8</dc:title>
  <dc:creator>iSpring Solutions Inc.</dc:creator>
  <cp:lastModifiedBy>Admin</cp:lastModifiedBy>
  <cp:revision>396</cp:revision>
  <dcterms:created xsi:type="dcterms:W3CDTF">2014-12-09T16:37:31Z</dcterms:created>
  <dcterms:modified xsi:type="dcterms:W3CDTF">2020-11-25T02:06:26Z</dcterms:modified>
</cp:coreProperties>
</file>