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57" r:id="rId5"/>
    <p:sldId id="258" r:id="rId6"/>
    <p:sldId id="259" r:id="rId7"/>
    <p:sldId id="260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535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19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957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4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45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81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5/3/2024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990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5/3/2024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76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5/3/2024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611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25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92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A2B0E-871D-486E-B78D-CE1FADFE28B9}" type="datetimeFigureOut">
              <a:rPr lang="en-US" smtClean="0"/>
              <a:pPr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738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  <a:endParaRPr lang="en-US" sz="14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49190" y="522514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THÁNG 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/2023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LỚP MẪU GIÁO NHỠ - B4</a:t>
            </a:r>
          </a:p>
          <a:p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11/09- 29/09/2023)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2738828"/>
              </p:ext>
            </p:extLst>
          </p:nvPr>
        </p:nvGraphicFramePr>
        <p:xfrm>
          <a:off x="2" y="1261178"/>
          <a:ext cx="12192000" cy="671553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</a:tblGrid>
              <a:tr h="944694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mầm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non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endParaRPr lang="en-US" sz="14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11/09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15/09)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dùng đồ chơi trong lớp </a:t>
                      </a:r>
                      <a:r>
                        <a:rPr lang="vi-VN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bé</a:t>
                      </a:r>
                      <a:endParaRPr lang="en-US" sz="14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18/09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22/09)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vi-VN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biết nguy cơ không an toàn</a:t>
                      </a:r>
                      <a:endParaRPr lang="en-US" sz="14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25/09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29/09)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88939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Vẽ các đồ chơi sân trường mà bé thích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 93)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(Đề tài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 nét và tô màu những chiếc ô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(Tiết mẫu</a:t>
                      </a: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ạo hình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Vẽ cái tr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ống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Đề Tài 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74650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 trẻ so sánh nhận biết sự bằng nhau của 2 đối tượng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TCHT: Bài 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 trẻ so sánh sự khác nhau về số lượng của 2 đối tượng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TCHT: Bài7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LQVT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 trẻ so sánh thứ tự về chiều dài của 2 đối tượng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103516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học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Thơ: Tình bạn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( Đa số trẻ chưa biết)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( MT 59)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DH: Vui Đến Trường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NH: Em yêu trường em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TCÂN: Nghe tiếng hát tìm đồ vật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học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Thơ: Trung Thu đến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Đa số trẻ chưa biết)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73030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Tung bắt bóng với người đối diện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Cáo và Thỏ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</a:t>
                      </a: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Trườn sấp trèo qua ghế thể dục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</a:t>
                      </a: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Tung cao hơn nữa.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</a:t>
                      </a: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Bò thấp chui qua cổng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Kéo co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110291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mầm</a:t>
                      </a: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non </a:t>
                      </a:r>
                      <a:r>
                        <a:rPr lang="fr-FR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bé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 46)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Bé nhận biết đồ vật không an toàn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Bé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vui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tết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1692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  <a:endParaRPr lang="en-US" sz="14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49190" y="522514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THÁNG 10/2023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LỚP MẪU GIÁO NHỠ - B4</a:t>
            </a:r>
          </a:p>
          <a:p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/10- 27/10/2023)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5008694"/>
              </p:ext>
            </p:extLst>
          </p:nvPr>
        </p:nvGraphicFramePr>
        <p:xfrm>
          <a:off x="2" y="1261178"/>
          <a:ext cx="12192000" cy="701196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3603337856"/>
                    </a:ext>
                  </a:extLst>
                </a:gridCol>
              </a:tblGrid>
              <a:tr h="944694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Năm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giác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2/10-6/10/2023)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đình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9/10-13/10/2023)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phụ nữ Việt </a:t>
                      </a: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16/10-20/10/2013)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đình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23/10-27/10/2023)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88939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1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nét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mặt</a:t>
                      </a:r>
                      <a:endParaRPr lang="en-US" sz="11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vi-VN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Vẽ chiếc kem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( Đề tài 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 chiếc ghế đứng được</a:t>
                      </a:r>
                      <a:r>
                        <a:rPr lang="vi-VN" sz="14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(Ứng dụng phương pháp STEAM)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Vẽ chiếc cốc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( Đề tài 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74650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 Dạy trẻ xác định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vị trí của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đồ vật ở phía trước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sau,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trên, dưới so với bản thân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Dạy trẻ xác định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vị trí của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 vật ở phía trái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phải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 với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bản thân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 trẻ so sánh, sắp xếp theo thứ tự về chiều dài của 3 đối tượng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 trẻ phân biệt hình vuông và hình chữ nhật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103516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Truyện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Cậu bé mũi dài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Đa số trẻ chưa biết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DH: Nhà của tôi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NH: Ba</a:t>
                      </a: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ngọn nến lung inh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TCÂN: Ai</a:t>
                      </a: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nhanh hơn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Truyện: Món quà cô giáo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Đa số trẻ chưa biết)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</a:t>
                      </a: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Nhà của tôi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NH: Tổ ấm gia đình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TCÂN: Nghe tiếng hát tìm đồ vật.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 98)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73030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Đi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bước lùi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Bịt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mắt bắt dê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</a:t>
                      </a: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Chuyền bắt bóng qua đầu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</a:t>
                      </a: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Cáo và Thỏ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</a:t>
                      </a: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Chạy theo đường zích zắc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</a:t>
                      </a: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Lộn cầu vồng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vi-VN" sz="14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 3)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</a:t>
                      </a: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Ném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xa bằng 1 tay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</a:t>
                      </a: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Mèo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và chim sẻ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110291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Trò chuyện về 5 giác quan Bé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( MT 55)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thân trong gia đình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r>
                        <a:rPr lang="vi-VN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( MT 44)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chuyện về ngày 20/10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dùng trong gia đình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187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  <a:endParaRPr lang="en-US" sz="14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49190" y="522514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THÁNG 11/2023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LỚP MẪU GIÁO NHỠ - B4</a:t>
            </a:r>
          </a:p>
          <a:p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30/10- 1/12/2023)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2" y="1261178"/>
          <a:ext cx="12192000" cy="603699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60333785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428626752"/>
                    </a:ext>
                  </a:extLst>
                </a:gridCol>
              </a:tblGrid>
              <a:tr h="944694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Nghề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nghiệp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bố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mẹ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30/10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3/11)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Nghề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truyền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thống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địa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phương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6/11- 10/11)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  <a:p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của thầy cô giáo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13/11-17/11)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Nghề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bán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hàng 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20/11-24/11)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  <a:p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Lớn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lên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thích nghề gì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27/11-1 /12)</a:t>
                      </a:r>
                    </a:p>
                    <a:p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88939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Tạo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hình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nét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tranh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hề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mẫu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Tạo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hình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vi-VN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đồ dùng nghề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vi-VN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Tạo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hình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Thiết</a:t>
                      </a: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kế</a:t>
                      </a: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thiệp</a:t>
                      </a: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tặng</a:t>
                      </a: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(ứng dụng PP STEAM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bàn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nghề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thích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74650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phân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biệt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tròn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tam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giác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8572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vi-VN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 trẻ ghép đôi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8572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vi-VN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 trẻ đếm, nhận biết số lượng và chữ số trong phạm vi 3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Tách gộp trong phạm vi 3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vi-VN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 trẻ so sánh, sắp xếp theo thứ tự về độ lớn của 3 đối tượng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103516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nghề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bố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2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Nhạc</a:t>
                      </a:r>
                      <a:r>
                        <a:rPr lang="en-US" sz="12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DH: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Cháu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NH: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ước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mơ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TCÂN: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giai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điệu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đoán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Ba </a:t>
                      </a:r>
                      <a:r>
                        <a:rPr lang="en-US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2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lợn</a:t>
                      </a:r>
                      <a:r>
                        <a:rPr lang="en-US" sz="12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con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2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Nhạc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DH: </a:t>
                      </a:r>
                      <a:r>
                        <a:rPr lang="en-US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Cháu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thợ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dệt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NH: </a:t>
                      </a:r>
                      <a:r>
                        <a:rPr lang="en-US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Anh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phi </a:t>
                      </a:r>
                      <a:r>
                        <a:rPr lang="en-US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ơi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TCÂN: Tai ai tinh </a:t>
                      </a:r>
                      <a:r>
                        <a:rPr lang="vi-VN" sz="1200" b="1" i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(MT 87)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bao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nhiêu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nghề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73030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Ném</a:t>
                      </a:r>
                      <a:r>
                        <a:rPr lang="vi-VN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trúng đích nằm ngang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Ô</a:t>
                      </a:r>
                      <a:r>
                        <a:rPr lang="vi-VN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tô và chim sẻ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vi-VN" sz="12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</a:t>
                      </a:r>
                      <a:r>
                        <a:rPr lang="vi-VN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Bật sâu 35cm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</a:t>
                      </a:r>
                      <a:r>
                        <a:rPr lang="vi-VN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Dung dăng dung dẻ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Trườn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thẳng</a:t>
                      </a:r>
                      <a:endParaRPr lang="en-US" sz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Tung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hơn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nữa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Ném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xa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vi-VN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Chạy 100m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Cáo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thỏ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Chạy</a:t>
                      </a:r>
                      <a:r>
                        <a:rPr lang="vi-VN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thay đổi tốc độ theo hiệu </a:t>
                      </a:r>
                      <a:r>
                        <a:rPr lang="vi-VN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lệnh</a:t>
                      </a:r>
                      <a:endParaRPr lang="en-US" sz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Trời</a:t>
                      </a:r>
                      <a:r>
                        <a:rPr lang="vi-VN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nắng, trời mưa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110291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Nghề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bố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mẹ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vi-VN" sz="1200" b="1" i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 49</a:t>
                      </a:r>
                      <a:r>
                        <a:rPr lang="en-US" sz="1200" b="1" i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endParaRPr lang="en-US" sz="12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Nghề truyền thống của địa phương</a:t>
                      </a:r>
                      <a:endParaRPr lang="en-US" sz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2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fr-FR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hội</a:t>
                      </a:r>
                      <a:r>
                        <a:rPr lang="fr-FR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fr-FR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fr-FR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giáo</a:t>
                      </a:r>
                      <a:endParaRPr lang="fr-FR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2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fr-FR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fr-FR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fr-FR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nghề</a:t>
                      </a:r>
                      <a:r>
                        <a:rPr lang="fr-FR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bán</a:t>
                      </a:r>
                      <a:r>
                        <a:rPr lang="vi-VN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hàng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2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fr-FR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fr-FR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fr-FR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fr-FR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fr-FR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fr-FR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nghề</a:t>
                      </a:r>
                      <a:r>
                        <a:rPr lang="fr-FR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bé</a:t>
                      </a:r>
                      <a:r>
                        <a:rPr lang="vi-VN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thích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200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45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  <a:endParaRPr lang="en-US" sz="14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20909" y="190525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THÁNG 12/2023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LỚP MẪU GIÁO NHỠ - B4</a:t>
            </a:r>
          </a:p>
          <a:p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04/12- 29/12/2023)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803493"/>
              </p:ext>
            </p:extLst>
          </p:nvPr>
        </p:nvGraphicFramePr>
        <p:xfrm>
          <a:off x="2" y="990744"/>
          <a:ext cx="12192000" cy="613573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3603337856"/>
                    </a:ext>
                  </a:extLst>
                </a:gridCol>
              </a:tblGrid>
              <a:tr h="739317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r>
                        <a:rPr lang="pt-BR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 con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vật nuôi trong gia đình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4/12- 8/12/2023)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 con vật sống dưới nước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11-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15/12/2023)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với chú bộ đội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18-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22/12/2023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on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vật sống trong rừng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25-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29/12/2023)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827338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Tạo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hình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Dự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án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làm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chiếc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xe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của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thỏ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trắng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200" b="0" baseline="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ứng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dụng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PP STEAM)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Tạo hình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Xé dán vảy cá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Tiết đề tài)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Tạo hình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Vẽ con côn trùng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Tiết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đề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tài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Tạo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hình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Tô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nét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và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tô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màu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con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cá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Đề tài </a:t>
                      </a:r>
                      <a:r>
                        <a:rPr lang="pt-PT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101235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Dạy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trẻ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phân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biệt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hình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tròn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tam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giác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vuông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chữ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nhật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MT 39</a:t>
                      </a: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Dạy trẻ sắp xếp theo quy tắc  2-3,3-2 (dấu hiệu hình dạng) 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</a:t>
                      </a:r>
                      <a:r>
                        <a:rPr lang="en-US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MT 37)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Dạy trẻ xác định vị trí của đồ vật ở phía trên, dưới, trước, sau so với bạn khác </a:t>
                      </a: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MT 41)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Ôn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luyện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Bài</a:t>
                      </a:r>
                      <a:r>
                        <a:rPr lang="en-US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13381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Truyện: Cáo, Thỏ và gà trống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(Đa số trẻ chưa biết)              </a:t>
                      </a:r>
                      <a:r>
                        <a:rPr lang="vi-VN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</a:t>
                      </a: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( MT 61)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HĐAN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DH: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Cá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vàng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bơi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Tôm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cua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cá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tài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TCAN: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Nghe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giai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điệu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đoán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tên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bài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</a:t>
                      </a:r>
                      <a:r>
                        <a:rPr lang="en-US" sz="1400" b="1" i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vi-VN" sz="1400" b="1" i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</a:t>
                      </a:r>
                      <a:r>
                        <a:rPr lang="en-US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MT 88)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</a:t>
                      </a:r>
                      <a:r>
                        <a:rPr lang="en-US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vi-VN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Thơ: Chú giải phóng quân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Đa số trẻ chưa biết)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 </a:t>
                      </a:r>
                      <a:r>
                        <a:rPr lang="en-US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(MT 53)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</a:t>
                      </a: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HĐAN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DH: Chú voi con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NH: Điệu nhảy rừng xanh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TCAN: Tai ai tinh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</a:t>
                      </a:r>
                      <a:r>
                        <a:rPr lang="pt-BR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MT 90</a:t>
                      </a:r>
                      <a:r>
                        <a:rPr lang="vi-VN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108398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PTV</a:t>
                      </a:r>
                      <a:r>
                        <a:rPr lang="vi-VN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VĐCB: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Chạy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liên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tục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theo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hướng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thẳng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15m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Kéo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cưa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lừa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xẻ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vi-VN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PTVĐ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VĐCB: Ném trúng đích thẳng đứng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Lộn cầu vồng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</a:t>
                      </a:r>
                      <a:r>
                        <a:rPr lang="vi-VN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(MT 4)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PTVĐ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VĐCB: Bật xa 35cm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- TCVĐ: Bắt trước tạo dáng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</a:t>
                      </a:r>
                      <a:r>
                        <a:rPr lang="vi-VN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PTVĐ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VĐCB: Đập bóng xuống sàn và bắt bóng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Trời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nắng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trời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mưa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108764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HĐKP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Một</a:t>
                      </a: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số con vật nuôi trong gia đình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MT25)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HĐKP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Một</a:t>
                      </a: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số con vật  sống dưới nước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MT28 )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HĐKP</a:t>
                      </a: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Trò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chuyện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về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22/12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HĐKP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Những con vật sống tr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vi-VN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rừng</a:t>
                      </a:r>
                      <a:endParaRPr lang="en-US" sz="14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</a:t>
                      </a:r>
                      <a:r>
                        <a:rPr lang="en-US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MT 80)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143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  <a:endParaRPr lang="en-US" sz="14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20909" y="190525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THÁNG 1/2024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LỚP MẪU GIÁO NHỠ - B4</a:t>
            </a:r>
          </a:p>
          <a:p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1/01- 26/01/2024)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760541"/>
              </p:ext>
            </p:extLst>
          </p:nvPr>
        </p:nvGraphicFramePr>
        <p:xfrm>
          <a:off x="2" y="990744"/>
          <a:ext cx="12191998" cy="62203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81285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2595513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3603337856"/>
                    </a:ext>
                  </a:extLst>
                </a:gridCol>
              </a:tblGrid>
              <a:tr h="1083184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thích</a:t>
                      </a:r>
                      <a:endParaRPr lang="en-US" sz="16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1/01- 5/01/2024)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16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16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US" sz="16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6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thích</a:t>
                      </a:r>
                      <a:r>
                        <a:rPr lang="en-US" sz="16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8/01- 12/01/2024)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hạt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15/01- 19/01/2024)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Cây xanh quanh bé</a:t>
                      </a:r>
                      <a:endParaRPr lang="en-US" sz="16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="1" kern="120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6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22/01- 26/01/2024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99126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Vẽ các loại quả tròn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Đề tài)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 97)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vi-VN" sz="14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  <a:r>
                        <a:rPr lang="pt-PT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85725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dương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" algn="l"/>
                        </a:tabLs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(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 khung ảnh để bàn đứng được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 ứng dụng PP STEAM)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Gấp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thông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mẫu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 40)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88306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 trẻ so sánh, sắp xếp theo thứ tự về chiều cao của 2 đối tượng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Dạy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trẻ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so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sánh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sắp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xếp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theo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thứ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tự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về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chiều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cao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của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3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tượng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đếm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Tách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gộp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phạm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vi 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119363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: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Bác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bầu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bác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bí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nhạc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VĐTTT : 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NH: 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trồng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cây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TCÂN: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trống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chuyển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100" b="1" i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 MT 99)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tích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hồng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 54</a:t>
                      </a:r>
                      <a:r>
                        <a:rPr lang="en-US" sz="1400" b="1" i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US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nhạc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DH: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NH: 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Lý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bông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TCÂN : Ai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đoán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giỏi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99126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Đi trên ghế thể dục đầu đội túi cát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 Ai ném xa </a:t>
                      </a:r>
                      <a:r>
                        <a:rPr lang="pt-PT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nhất</a:t>
                      </a:r>
                      <a:r>
                        <a:rPr lang="pt-PT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Tung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lên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bắt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Mèo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đuổi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chuột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Bật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chụm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tách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chân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5 ô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  Bịt mắt bắt dê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Bật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qua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cản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10-15cm.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TCVĐ</a:t>
                      </a: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Cướp cờ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927528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r>
                        <a:rPr lang="en-US" sz="1100" b="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HĐKP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số loại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lá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400" b="1" i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(MT </a:t>
                      </a:r>
                      <a:r>
                        <a:rPr lang="vi-VN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PT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 số loại rau ăn củ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US" sz="110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i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MT 85)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0557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  <a:endParaRPr lang="en-US" sz="14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20909" y="190525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THÁNG 2/2024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LỚP MẪU GIÁO NHỠ - B4</a:t>
            </a:r>
          </a:p>
          <a:p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29/01- 23/02/2024)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2" y="990745"/>
          <a:ext cx="12122868" cy="578803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835437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3225995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3030718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3030718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</a:tblGrid>
              <a:tr h="865553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vui đón tết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29/1</a:t>
                      </a:r>
                      <a:r>
                        <a:rPr lang="vi-VN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2/2/2024)</a:t>
                      </a:r>
                      <a:endParaRPr lang="en-US" sz="16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Hoa mùa xuân</a:t>
                      </a:r>
                    </a:p>
                    <a:p>
                      <a:pPr algn="ctr"/>
                      <a:r>
                        <a:rPr lang="vi-VN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Từ 19/2-23/2/2024)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Một số lễ hội mùa xuân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Từ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/2-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/2024)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94582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Tạo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hình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Trang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trí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cành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đào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en-US" sz="14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4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4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14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4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chọn</a:t>
                      </a:r>
                      <a:r>
                        <a:rPr lang="en-US" sz="14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(MT100)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Nặn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tròn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14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92)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112812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LQVT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 trẻ nhận biết khối cầu ,khối vuông ,khối chữ nhật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Tách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r>
                        <a:rPr lang="en-US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MT33,34</a:t>
                      </a:r>
                      <a:r>
                        <a:rPr lang="en-US" sz="1400" b="1" i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Ôn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luyện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14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 MT35)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985618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Tết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đang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(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</a:t>
                      </a:r>
                      <a:r>
                        <a:rPr lang="en-US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Nhạc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DH: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Cùng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múa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mừng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xuân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Mùa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xuân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rồi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TCÂN: Tai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trái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(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ct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94582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</a:t>
                      </a: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</a:t>
                      </a:r>
                      <a:r>
                        <a:rPr lang="vi-VN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VĐCB: Đi khụy gối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TCVĐ: Kéo co	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</a:t>
                      </a:r>
                      <a:r>
                        <a:rPr lang="vi-VN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VĐCB: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Trèo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qua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ghế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 Ai ném xa hơn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</a:t>
                      </a:r>
                      <a:r>
                        <a:rPr lang="vi-VN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VĐCB: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Ném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trúng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đích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nằm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ngang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xa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2m)</a:t>
                      </a:r>
                    </a:p>
                    <a:p>
                      <a:pPr algn="ct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- TCVĐ: ô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chim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sẻ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829924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vui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đón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tết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MT51)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HĐKP</a:t>
                      </a: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r-FR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lễ</a:t>
                      </a: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hội</a:t>
                      </a: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mùa</a:t>
                      </a: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xuân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 50)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HĐKP</a:t>
                      </a: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mùa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xuân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380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  <a:endParaRPr lang="en-US" sz="14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20909" y="190525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</a:t>
            </a:r>
            <a:r>
              <a:rPr lang="en-US" sz="1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3/2024</a:t>
            </a:r>
            <a:endParaRPr lang="en-US" sz="1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LỚP MẪU GIÁO NHỠ - B4</a:t>
            </a:r>
          </a:p>
          <a:p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4/03- 29/03/2024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4" y="990745"/>
          <a:ext cx="12191996" cy="682285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81284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2595512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3269771614"/>
                    </a:ext>
                  </a:extLst>
                </a:gridCol>
              </a:tblGrid>
              <a:tr h="865553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quốc tế phụ nữ</a:t>
                      </a:r>
                      <a:endParaRPr lang="en-US" sz="1400" b="1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(Từ  4/03</a:t>
                      </a: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8/03/2024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PTGT Đường bộ</a:t>
                      </a:r>
                      <a:endParaRPr lang="en-US" sz="1400" b="1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Từ 1</a:t>
                      </a: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03</a:t>
                      </a: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03</a:t>
                      </a: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/2024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PTGT Đường </a:t>
                      </a:r>
                      <a:r>
                        <a:rPr lang="vi-VN" sz="14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thủy</a:t>
                      </a:r>
                      <a:endParaRPr lang="en-US" sz="14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Từ 1</a:t>
                      </a: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03</a:t>
                      </a: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</a:t>
                      </a: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03</a:t>
                      </a: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/2024)</a:t>
                      </a:r>
                      <a:endParaRPr lang="en-US" sz="1400" b="1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Một số biển báo GT đường bộ và quy định về giao thông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Từ </a:t>
                      </a: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03</a:t>
                      </a: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29</a:t>
                      </a: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03</a:t>
                      </a: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/2024)</a:t>
                      </a:r>
                      <a:endParaRPr lang="en-US" sz="1400" b="1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94582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Trang trí bưu thiếp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Tiết đề tài)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 94)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Ghép hình tạo thành phương tiện giao thông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(Tiết đề tài 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 MT 96)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 chiếc thuyền di chuyển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(Ứng dụng  PP STEAM)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 nét và tô màu bức tranh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Tiết đề tài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112812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trẻ so sánh sắp xếp theo thứ tự về chiều rộng của 2 đối tượng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trẻ so sánh sắp xếp theo thứ tự chiều rộng của 3 đối tượng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</a:t>
                      </a: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Đo dung tích bằng 1 đơn vị đo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 38)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Ôn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luyện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15456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Truyện: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 đường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Đa số trẻ chưa  biết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VĐNH: Bé thích ô tô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NH: Đèn xanh, đèn đỏ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TCÂN: Tín hiệu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(MT 91)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LQVH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Thơ: Chiếc cầu mới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(Đa số trẻ chưa biết)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DH: Đường và chân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NH: Đi đường em nhớ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TCÂN: Nghe tiếng trống chuyển đồ </a:t>
                      </a:r>
                      <a:r>
                        <a:rPr lang="vi-VN" sz="14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94582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Đi bước liên tục trên ghế thể dục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 : Đèn xanh đèn đỏ  </a:t>
                      </a:r>
                      <a:r>
                        <a:rPr lang="en-US" sz="14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4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MT 2)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Chạy chậm 60- 80m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 Ô tô và chim sẻ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</a:t>
                      </a:r>
                      <a:r>
                        <a:rPr lang="vi-VN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Bò trong đường zich zắc TCVĐ: Tín hiệu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(MT 5)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PTVĐ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Đi</a:t>
                      </a: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thay đổi tốc độ theo hiệu lệnh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Lộn cầu vồng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829924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PTGT Đường bộ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PTGT Đường thủy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 số biển báo GT đường bộ bà quy định về giao thông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906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  <a:endParaRPr lang="en-US" sz="14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20909" y="190525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THÁNG 4/2024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LỚP MẪU GIÁO NHỠ - B4</a:t>
            </a:r>
          </a:p>
          <a:p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5/04 – 26/04/2024)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4" y="990745"/>
          <a:ext cx="12191996" cy="643082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81284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2595512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3269771614"/>
                    </a:ext>
                  </a:extLst>
                </a:gridCol>
              </a:tblGrid>
              <a:tr h="865553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TUẦN</a:t>
                      </a:r>
                      <a:r>
                        <a:rPr lang="vi-VN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1</a:t>
                      </a:r>
                      <a:endParaRPr lang="en-US" sz="1400" dirty="0"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Ngày và đêm </a:t>
                      </a:r>
                      <a:r>
                        <a:rPr lang="pt-BR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(1/4/2024-5/4/2024)</a:t>
                      </a:r>
                      <a:endParaRPr lang="en-US" sz="1400" dirty="0"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TUẦN 2</a:t>
                      </a:r>
                      <a:endParaRPr lang="en-US" sz="1400" dirty="0"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Tết  Hàn thực</a:t>
                      </a:r>
                      <a:endParaRPr lang="en-US" sz="1400" dirty="0"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(8/4/2024-12/4/2024)</a:t>
                      </a:r>
                      <a:endParaRPr lang="en-US" sz="1400" dirty="0"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TUẦN 3</a:t>
                      </a:r>
                      <a:endParaRPr lang="en-US" sz="1400" dirty="0"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Các hiện tượng thiên nhiên </a:t>
                      </a:r>
                      <a:r>
                        <a:rPr lang="pt-BR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(15/4/-19/4/2024)</a:t>
                      </a:r>
                      <a:endParaRPr lang="en-US" sz="1400" dirty="0"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TUẦN</a:t>
                      </a:r>
                      <a:r>
                        <a:rPr lang="vi-VN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en-US" sz="1400" dirty="0"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Nước cần cho sự sống (22</a:t>
                      </a:r>
                      <a:r>
                        <a:rPr lang="vi-VN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/4/-26/4/2024)</a:t>
                      </a:r>
                      <a:endParaRPr lang="en-US" sz="1400" dirty="0"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94582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TẠO HÌNH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Cắt dán tia  nắng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857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( Tiết đề tài)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( MT 101)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TẠO HÌNH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857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Nặn</a:t>
                      </a: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 bánh trôi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857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 ( Đề tài)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b="1" i="1">
                          <a:latin typeface="Times New Roman"/>
                          <a:ea typeface="Times New Roman"/>
                          <a:cs typeface="Times New Roman"/>
                        </a:rPr>
                        <a:t>(MT 95)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TẠO HÌNH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Xé dán theo đề tài tự chọn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( Đề tài)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TẠO HÌNH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Vẽ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vồng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(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Đề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tài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112812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             LQVT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 biết các buổi trong ngày ( Sáng, trưa, chiều, tối)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LQVT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857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Nhận biết ý nghĩa con số hằng ngày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857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Times New Roman"/>
                          <a:ea typeface="Times New Roman"/>
                          <a:cs typeface="Times New Roman"/>
                        </a:rPr>
                        <a:t> ( MT 36)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857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Bài 21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             </a:t>
                      </a: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LQVT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Đếm</a:t>
                      </a: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 trên đối tượng trong phạm vi 10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857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Times New Roman"/>
                          <a:ea typeface="Times New Roman"/>
                          <a:cs typeface="Times New Roman"/>
                        </a:rPr>
                        <a:t>( MT 31)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857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Bài 15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LQVT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Ôn</a:t>
                      </a:r>
                      <a:r>
                        <a:rPr lang="vi-VN" sz="1400" dirty="0">
                          <a:latin typeface="Times New Roman"/>
                          <a:ea typeface="Times New Roman"/>
                          <a:cs typeface="Times New Roman"/>
                        </a:rPr>
                        <a:t> nhận biết, phân biệt hình tròn, hình vuông và hình tam giác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Bài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18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15456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LQVH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Truyện: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 Sự</a:t>
                      </a: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 tích ngày và đêm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( Đa số trẻ chưa biết )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ÂM NHẠC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DH: Nắng sớm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NH: Cháu vẽ ông mặt trời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TCÂN: Ai đoán giỏi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LQVH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Thơ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Gió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(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Đa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chưa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)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ÂM NHẠC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DH: Cho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tôi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làm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mưa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với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NH: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Mưa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rơi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94582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PTVĐ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VĐCB: Đi</a:t>
                      </a:r>
                      <a:r>
                        <a:rPr lang="vi-VN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bước dồn ngang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TCVĐ: Cây cao, cỏ thấp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PTVĐ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VĐCB: </a:t>
                      </a: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Bật chụm liên tục vào 5 ô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TCVĐ: Lộn</a:t>
                      </a: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 cầu vồ</a:t>
                      </a: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ng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PTVĐ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VĐCB: Bò</a:t>
                      </a:r>
                      <a:r>
                        <a:rPr lang="vi-VN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bằng bàn tay bàn chân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TCVĐ: Trời</a:t>
                      </a: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 nắng, trời mưa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PTVĐ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VĐCB: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trên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vạch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kẻ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thẳng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TCVĐ: 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Kéo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co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829924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HĐKP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Trò chuyện về ngày và đêm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HĐKP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Tìm hiểu về bánh trôi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HĐKP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Nước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cần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trong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cuộc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sống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HĐKP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chìm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nổi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906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  <a:endParaRPr lang="en-US" sz="14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20909" y="190525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THÁNG 5/2024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LỚP MẪU GIÁO NHỠ - B4</a:t>
            </a:r>
          </a:p>
          <a:p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29/04 – 24/05/2024)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2380180"/>
              </p:ext>
            </p:extLst>
          </p:nvPr>
        </p:nvGraphicFramePr>
        <p:xfrm>
          <a:off x="4" y="990745"/>
          <a:ext cx="12191996" cy="581310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81284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2595512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3269771614"/>
                    </a:ext>
                  </a:extLst>
                </a:gridCol>
              </a:tblGrid>
              <a:tr h="865553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TUẦN</a:t>
                      </a:r>
                      <a:r>
                        <a:rPr lang="vi-VN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1</a:t>
                      </a:r>
                      <a:endParaRPr lang="en-US" sz="1400" dirty="0"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Làng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xóm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bé</a:t>
                      </a:r>
                      <a:endParaRPr lang="en-US" sz="1400" dirty="0"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(29/4/- 3/5/2024)</a:t>
                      </a:r>
                      <a:endParaRPr lang="en-US" sz="1400" dirty="0"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TUẦN</a:t>
                      </a:r>
                      <a:r>
                        <a:rPr lang="vi-VN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2</a:t>
                      </a:r>
                      <a:endParaRPr lang="en-US" sz="1400" dirty="0"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Bé</a:t>
                      </a:r>
                      <a:r>
                        <a:rPr lang="vi-VN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yêu Hà Nội</a:t>
                      </a:r>
                      <a:endParaRPr lang="en-US" sz="1400" dirty="0"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(6/5/2024- 10/5/2024)</a:t>
                      </a:r>
                      <a:endParaRPr lang="en-US" sz="1400" dirty="0"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TUẦN</a:t>
                      </a:r>
                      <a:r>
                        <a:rPr lang="vi-VN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3</a:t>
                      </a:r>
                      <a:endParaRPr lang="en-US" sz="1400" dirty="0"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Bác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hồ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kính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yêu</a:t>
                      </a:r>
                      <a:endParaRPr lang="en-US" sz="1400" dirty="0"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pt-BR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13/5/2024</a:t>
                      </a:r>
                      <a:r>
                        <a:rPr lang="vi-VN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pt-BR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17/5/2024)</a:t>
                      </a:r>
                      <a:endParaRPr lang="en-US" sz="1400" dirty="0"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Tuần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en-US" sz="1400" dirty="0"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Ôn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tập</a:t>
                      </a:r>
                      <a:endParaRPr lang="en-US" sz="1400" dirty="0"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(20</a:t>
                      </a:r>
                      <a:r>
                        <a:rPr lang="pt-BR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/5/2024</a:t>
                      </a:r>
                      <a:r>
                        <a:rPr lang="vi-VN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- 24</a:t>
                      </a:r>
                      <a:r>
                        <a:rPr lang="pt-BR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/5/2024)</a:t>
                      </a:r>
                      <a:endParaRPr lang="en-US" sz="1400" dirty="0"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92460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ẠO </a:t>
                      </a: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 bộ bàn ăn cho 6 người ( UD PP STEAM)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ẠO </a:t>
                      </a: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Cắt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dán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bé thích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(Đề tài)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ẠO </a:t>
                      </a: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lăng Bác Hồ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( Đề tài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ẠO </a:t>
                      </a: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Cắt dán tranh Bác Hồ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80127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739140" algn="l"/>
                          <a:tab pos="1191260" algn="ctr"/>
                        </a:tabLs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LQVT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Ôn nhận biết tách gộp trong phạm vi </a:t>
                      </a:r>
                      <a:r>
                        <a:rPr lang="vi-VN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739140" algn="l"/>
                          <a:tab pos="1191260" algn="ctr"/>
                        </a:tabLs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LQVT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Ôn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so sánh chiều rộng của 3 đối tượng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Ôn so sánh chiều dài của 3 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đối </a:t>
                      </a:r>
                      <a:r>
                        <a:rPr lang="vi-VN" sz="14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Ôn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chắp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ghép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xung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136761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tích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Hồ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Gươm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vi-VN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DH: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Hà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NH: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Gặp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nhau giữa trời thu Hà Nội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TCAN : Tai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ai tinh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 “ </a:t>
                      </a:r>
                      <a:r>
                        <a:rPr lang="pt-B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 vẽ Bác Hồ 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pt-B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 Đa số trẻ chưa biết</a:t>
                      </a:r>
                      <a:r>
                        <a:rPr lang="vi-VN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ÔN: Yêu Hà Nội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NH: Ai yêu Bác Hồ Chí Minh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TCAN : Nghe giai điệu đón tên bài hát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94582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Chuyền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bắt bóng qua chân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 Ô tô và chim </a:t>
                      </a:r>
                      <a:r>
                        <a:rPr lang="vi-VN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sẻ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Đi bước dồn ngang trên ghế thể dục. Chạy nhanh 10m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 Cây cao cỏ thấp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Ném xa bằng 1 tay. Chạy nhanh 10m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 Mèo đuổi chuột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Ôn : Lăn bóng theo đường dích zắc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 Ô tô và chim sẻ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829924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739140" algn="l"/>
                          <a:tab pos="1191260" algn="ctr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HĐKP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Làng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quê của bé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739140" algn="l"/>
                          <a:tab pos="1191260" algn="ctr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HĐKP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Tìm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hiểu về chùa 1 cột, lăng bác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Bác Hồ với các cháu thiếu nhi</a:t>
                      </a: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Danh lam thắng cảnh của Hà Nội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906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3276</Words>
  <Application>Microsoft Office PowerPoint</Application>
  <PresentationFormat>Widescreen</PresentationFormat>
  <Paragraphs>732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.VnTime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Hanh Nguyen</dc:creator>
  <cp:lastModifiedBy>Hanh Nguyen</cp:lastModifiedBy>
  <cp:revision>25</cp:revision>
  <dcterms:created xsi:type="dcterms:W3CDTF">2023-11-28T12:29:49Z</dcterms:created>
  <dcterms:modified xsi:type="dcterms:W3CDTF">2024-05-03T12:41:57Z</dcterms:modified>
</cp:coreProperties>
</file>