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4" r:id="rId3"/>
  </p:sldMasterIdLst>
  <p:notesMasterIdLst>
    <p:notesMasterId r:id="rId45"/>
  </p:notesMasterIdLst>
  <p:handoutMasterIdLst>
    <p:handoutMasterId r:id="rId46"/>
  </p:handoutMasterIdLst>
  <p:sldIdLst>
    <p:sldId id="392" r:id="rId4"/>
    <p:sldId id="351" r:id="rId5"/>
    <p:sldId id="551" r:id="rId6"/>
    <p:sldId id="549" r:id="rId7"/>
    <p:sldId id="319" r:id="rId8"/>
    <p:sldId id="587" r:id="rId9"/>
    <p:sldId id="588" r:id="rId10"/>
    <p:sldId id="366" r:id="rId11"/>
    <p:sldId id="431" r:id="rId12"/>
    <p:sldId id="362" r:id="rId13"/>
    <p:sldId id="519" r:id="rId14"/>
    <p:sldId id="520" r:id="rId15"/>
    <p:sldId id="521" r:id="rId16"/>
    <p:sldId id="364" r:id="rId17"/>
    <p:sldId id="325" r:id="rId18"/>
    <p:sldId id="496" r:id="rId19"/>
    <p:sldId id="622" r:id="rId20"/>
    <p:sldId id="477" r:id="rId21"/>
    <p:sldId id="418" r:id="rId22"/>
    <p:sldId id="523" r:id="rId23"/>
    <p:sldId id="524" r:id="rId24"/>
    <p:sldId id="448" r:id="rId25"/>
    <p:sldId id="419" r:id="rId26"/>
    <p:sldId id="450" r:id="rId27"/>
    <p:sldId id="452" r:id="rId28"/>
    <p:sldId id="454" r:id="rId29"/>
    <p:sldId id="421" r:id="rId30"/>
    <p:sldId id="464" r:id="rId31"/>
    <p:sldId id="423" r:id="rId32"/>
    <p:sldId id="479" r:id="rId33"/>
    <p:sldId id="358" r:id="rId34"/>
    <p:sldId id="345" r:id="rId35"/>
    <p:sldId id="409" r:id="rId36"/>
    <p:sldId id="466" r:id="rId37"/>
    <p:sldId id="360" r:id="rId38"/>
    <p:sldId id="375" r:id="rId39"/>
    <p:sldId id="627" r:id="rId40"/>
    <p:sldId id="628" r:id="rId41"/>
    <p:sldId id="498" r:id="rId42"/>
    <p:sldId id="500" r:id="rId43"/>
    <p:sldId id="312" r:id="rId44"/>
  </p:sldIdLst>
  <p:sldSz cx="9144000" cy="5143500" type="screen16x9"/>
  <p:notesSz cx="9144000" cy="6858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13D3AF10-65F0-45B5-BED9-94ED40601B57}">
          <p14:sldIdLst>
            <p14:sldId id="392"/>
            <p14:sldId id="351"/>
            <p14:sldId id="551"/>
            <p14:sldId id="549"/>
            <p14:sldId id="319"/>
            <p14:sldId id="587"/>
            <p14:sldId id="588"/>
            <p14:sldId id="366"/>
            <p14:sldId id="431"/>
            <p14:sldId id="362"/>
            <p14:sldId id="519"/>
            <p14:sldId id="520"/>
            <p14:sldId id="521"/>
            <p14:sldId id="364"/>
            <p14:sldId id="325"/>
            <p14:sldId id="496"/>
            <p14:sldId id="622"/>
            <p14:sldId id="477"/>
            <p14:sldId id="418"/>
            <p14:sldId id="523"/>
            <p14:sldId id="524"/>
            <p14:sldId id="448"/>
            <p14:sldId id="419"/>
            <p14:sldId id="450"/>
            <p14:sldId id="452"/>
            <p14:sldId id="454"/>
          </p14:sldIdLst>
        </p14:section>
        <p14:section name="Untitled Section" id="{6BF36972-B277-4C9D-A432-EC4D1B69DCD7}">
          <p14:sldIdLst>
            <p14:sldId id="421"/>
            <p14:sldId id="464"/>
            <p14:sldId id="423"/>
            <p14:sldId id="479"/>
            <p14:sldId id="358"/>
            <p14:sldId id="345"/>
            <p14:sldId id="409"/>
            <p14:sldId id="466"/>
            <p14:sldId id="360"/>
            <p14:sldId id="375"/>
            <p14:sldId id="627"/>
            <p14:sldId id="628"/>
            <p14:sldId id="498"/>
            <p14:sldId id="500"/>
            <p14:sldId id="312"/>
          </p14:sldIdLst>
        </p14:section>
      </p14:sectionLst>
    </p:ext>
    <p:ext uri="{EFAFB233-063F-42B5-8137-9DF3F51BA10A}">
      <p15:sldGuideLst xmlns:p15="http://schemas.microsoft.com/office/powerpoint/2012/main">
        <p15:guide id="1" orient="horz" pos="1675">
          <p15:clr>
            <a:srgbClr val="A4A3A4"/>
          </p15:clr>
        </p15:guide>
        <p15:guide id="2" pos="29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553C"/>
    <a:srgbClr val="FFFF99"/>
    <a:srgbClr val="D1B9DF"/>
    <a:srgbClr val="BBF7F7"/>
    <a:srgbClr val="C0FBFE"/>
    <a:srgbClr val="00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48"/>
  </p:normalViewPr>
  <p:slideViewPr>
    <p:cSldViewPr showGuides="1">
      <p:cViewPr varScale="1">
        <p:scale>
          <a:sx n="113" d="100"/>
          <a:sy n="113" d="100"/>
        </p:scale>
        <p:origin x="744" y="84"/>
      </p:cViewPr>
      <p:guideLst>
        <p:guide orient="horz" pos="1675"/>
        <p:guide pos="29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2E2DA1F8-9498-4BD4-88A5-CB7A4AF3AECD}" type="datetimeFigureOut">
              <a:rPr lang="en-US" smtClean="0"/>
              <a:t>4/29/2024</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3545E1DD-13BF-40D1-B78A-8273873D688E}" type="slidenum">
              <a:rPr lang="en-US" smtClean="0"/>
              <a:t>‹#›</a:t>
            </a:fld>
            <a:endParaRPr lang="en-US"/>
          </a:p>
        </p:txBody>
      </p:sp>
    </p:spTree>
    <p:extLst>
      <p:ext uri="{BB962C8B-B14F-4D97-AF65-F5344CB8AC3E}">
        <p14:creationId xmlns:p14="http://schemas.microsoft.com/office/powerpoint/2010/main" val="3310278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204034A2-D78E-428A-8060-55599C834F98}"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4/29/2024</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6513910"/>
            <a:ext cx="3962400" cy="344091"/>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5179484" y="6513910"/>
            <a:ext cx="3962400" cy="344091"/>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1783A7ED-5A15-47C1-B7DF-F953E02FD27F}" type="slidenum">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125092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514600" y="857250"/>
            <a:ext cx="4114800" cy="2314575"/>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514600" y="857250"/>
            <a:ext cx="4114800" cy="2314575"/>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514600" y="857250"/>
            <a:ext cx="4114800" cy="2314575"/>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514600" y="857250"/>
            <a:ext cx="4114800" cy="2314575"/>
          </a:xfrm>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0569"/>
            <a:ext cx="4629150" cy="3655219"/>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1B9D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05979"/>
            <a:ext cx="8229600" cy="85725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200151"/>
            <a:ext cx="8229600" cy="339447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3A1C593-65D0-4073-BCC9-577B9352EA97}" type="datetimeFigureOut">
              <a:rPr lang="en-US" smtClean="0"/>
              <a:t>4/29/2024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1B9DF"/>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05979"/>
            <a:ext cx="8229600" cy="857250"/>
          </a:xfrm>
          <a:prstGeom prst="rect">
            <a:avLst/>
          </a:prstGeom>
          <a:noFill/>
          <a:ln w="9525">
            <a:noFill/>
          </a:ln>
        </p:spPr>
        <p:txBody>
          <a:bodyPr anchor="ctr" anchorCtr="0"/>
          <a:lstStyle/>
          <a:p>
            <a:pPr lvl="0"/>
            <a:r>
              <a:rPr lang="en-US" altLang="en-US" dirty="0"/>
              <a:t>Click to edit Master title style</a:t>
            </a:r>
          </a:p>
        </p:txBody>
      </p:sp>
      <p:sp>
        <p:nvSpPr>
          <p:cNvPr id="1027" name="Rectangle 3"/>
          <p:cNvSpPr>
            <a:spLocks noGrp="1"/>
          </p:cNvSpPr>
          <p:nvPr>
            <p:ph type="body" idx="1"/>
          </p:nvPr>
        </p:nvSpPr>
        <p:spPr>
          <a:xfrm>
            <a:off x="457200" y="1200151"/>
            <a:ext cx="8229600" cy="3394472"/>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6AE6948D-0D44-427B-94A3-F4F2F10AD1F9}"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Users\ppq\Desktop\mh\video%20thuy&#7871;t%20tr&#236;nh\video%20thuy&#7871;t%20tr&#236;nh.mp4" TargetMode="External"/><Relationship Id="rId1" Type="http://schemas.microsoft.com/office/2007/relationships/media" Target="file:///C:\Users\ppq\Desktop\mh\video%20thuy&#7871;t%20tr&#236;nh\video%20thuy&#7871;t%20tr&#236;nh.mp4"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0" name="Content Placeholder 99"/>
          <p:cNvPicPr>
            <a:picLocks noGrp="1"/>
          </p:cNvPicPr>
          <p:nvPr>
            <p:ph idx="1"/>
          </p:nvPr>
        </p:nvPicPr>
        <p:blipFill>
          <a:blip r:embed="rId3"/>
          <a:stretch>
            <a:fillRect/>
          </a:stretch>
        </p:blipFill>
        <p:spPr>
          <a:xfrm>
            <a:off x="-14605" y="1"/>
            <a:ext cx="9173210" cy="5143976"/>
          </a:xfrm>
          <a:prstGeom prst="rect">
            <a:avLst/>
          </a:prstGeom>
          <a:noFill/>
          <a:ln w="9525">
            <a:noFill/>
          </a:ln>
        </p:spPr>
      </p:pic>
      <p:sp>
        <p:nvSpPr>
          <p:cNvPr id="3090" name="WordArt 19"/>
          <p:cNvSpPr>
            <a:spLocks noTextEdit="1"/>
          </p:cNvSpPr>
          <p:nvPr/>
        </p:nvSpPr>
        <p:spPr>
          <a:xfrm>
            <a:off x="1447800" y="285750"/>
            <a:ext cx="6096000" cy="628650"/>
          </a:xfrm>
          <a:prstGeom prst="rect">
            <a:avLst/>
          </a:prstGeom>
        </p:spPr>
        <p:txBody>
          <a:bodyPr wrap="none" fromWordArt="1">
            <a:prstTxWarp prst="textPlain">
              <a:avLst>
                <a:gd name="adj" fmla="val 50000"/>
              </a:avLst>
            </a:prstTxWarp>
            <a:normAutofit fontScale="60000" lnSpcReduction="20000"/>
          </a:bodyPr>
          <a:lstStyle/>
          <a:p>
            <a:pPr algn="ctr"/>
            <a:r>
              <a:rPr lang="vi-VN" altLang="en-US" sz="3600" b="1" dirty="0" smtClean="0">
                <a:ln w="317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UBND HUYỆN THANH TRÌ</a:t>
            </a:r>
            <a:endParaRPr lang="vi-VN" altLang="en-US" sz="3600" b="1" dirty="0">
              <a:ln w="317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a:p>
            <a:pPr algn="ctr"/>
            <a:r>
              <a:rPr lang="en-US" sz="3600" b="1" dirty="0">
                <a:ln w="317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TRƯỜNG </a:t>
            </a:r>
            <a:r>
              <a:rPr lang="en-US" sz="3600" b="1" dirty="0" smtClean="0">
                <a:ln w="317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MN</a:t>
            </a:r>
            <a:r>
              <a:rPr lang="vi-VN" sz="3600" b="1" dirty="0" smtClean="0">
                <a:ln w="317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rPr>
              <a:t> B XÃ NGŨ HIỆP</a:t>
            </a:r>
            <a:endParaRPr lang="en-US" sz="3600" b="1" dirty="0">
              <a:ln w="3175" cap="flat" cmpd="sng">
                <a:solidFill>
                  <a:srgbClr val="FF0000"/>
                </a:solidFill>
                <a:prstDash val="solid"/>
                <a:headEnd type="none" w="med" len="med"/>
                <a:tailEnd type="none" w="med" len="med"/>
              </a:ln>
              <a:solidFill>
                <a:srgbClr val="FF0000"/>
              </a:solidFill>
              <a:latin typeface="Times New Roman" panose="02020603050405020304" pitchFamily="18" charset="0"/>
              <a:ea typeface="Times New Roman" panose="02020603050405020304" pitchFamily="18" charset="0"/>
            </a:endParaRPr>
          </a:p>
        </p:txBody>
      </p:sp>
      <p:sp>
        <p:nvSpPr>
          <p:cNvPr id="5" name="Rectangle 3"/>
          <p:cNvSpPr/>
          <p:nvPr/>
        </p:nvSpPr>
        <p:spPr>
          <a:xfrm>
            <a:off x="1902725" y="3829067"/>
            <a:ext cx="5185266" cy="461665"/>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0" cap="none" spc="0" normalizeH="0" baseline="0" noProof="0" dirty="0" err="1">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2400" b="1" i="0" u="none" strike="noStrike" kern="10" cap="none" spc="0" normalizeH="0" baseline="0" noProof="0" dirty="0">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0" cap="none" spc="0" normalizeH="0" baseline="0" noProof="0" dirty="0" err="1">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viên</a:t>
            </a:r>
            <a:r>
              <a:rPr kumimoji="0" lang="en-US" sz="2400" b="1" i="0" u="none" strike="noStrike" kern="10" cap="none" spc="0" normalizeH="0" baseline="0" noProof="0" dirty="0">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0" cap="none" spc="0" normalizeH="0" baseline="0" noProof="0" dirty="0" err="1">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0" cap="none" spc="0" normalizeH="0" baseline="0" noProof="0" dirty="0">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0" cap="none" spc="0" normalizeH="0" baseline="0" noProof="0" dirty="0" err="1">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hiện</a:t>
            </a:r>
            <a:r>
              <a:rPr kumimoji="0" lang="en-US" sz="2400" b="1" i="0" u="none" strike="noStrike" kern="10" cap="none" spc="0" normalizeH="0" baseline="0" noProof="0" dirty="0">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rPr>
              <a:t>: </a:t>
            </a:r>
            <a:r>
              <a:rPr lang="vi-VN" sz="2400" b="1" kern="10" noProof="0" dirty="0" smtClean="0">
                <a:ln w="3175">
                  <a:solidFill>
                    <a:srgbClr val="FF0000"/>
                  </a:solidFill>
                  <a:round/>
                </a:ln>
                <a:solidFill>
                  <a:srgbClr val="FF0000"/>
                </a:solidFill>
                <a:latin typeface="Times New Roman" panose="02020603050405020304" pitchFamily="18" charset="0"/>
                <a:cs typeface="Times New Roman" panose="02020603050405020304" pitchFamily="18" charset="0"/>
              </a:rPr>
              <a:t>Nguyễn Thị Bình</a:t>
            </a:r>
            <a:endParaRPr kumimoji="0" lang="en-US" sz="2400" b="1" i="0" u="none" strike="noStrike" kern="10" cap="none" spc="0" normalizeH="0" baseline="0" noProof="0" dirty="0">
              <a:ln w="3175">
                <a:solidFill>
                  <a:srgbClr val="FF0000"/>
                </a:solidFill>
                <a:roun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1" name="Text Box 100"/>
          <p:cNvSpPr txBox="1"/>
          <p:nvPr/>
        </p:nvSpPr>
        <p:spPr>
          <a:xfrm>
            <a:off x="163196" y="1771650"/>
            <a:ext cx="8822055" cy="1569660"/>
          </a:xfrm>
          <a:prstGeom prst="rect">
            <a:avLst/>
          </a:prstGeom>
          <a:noFill/>
          <a:ln w="9525">
            <a:noFill/>
          </a:ln>
        </p:spPr>
        <p:txBody>
          <a:bodyPr wrap="square">
            <a:spAutoFit/>
          </a:bodyPr>
          <a:lstStyle/>
          <a:p>
            <a:pPr algn="ctr"/>
            <a:r>
              <a:rPr lang="en-US" sz="3200" b="1" dirty="0">
                <a:gradFill>
                  <a:gsLst>
                    <a:gs pos="0">
                      <a:srgbClr val="007BD3"/>
                    </a:gs>
                    <a:gs pos="100000">
                      <a:srgbClr val="034373"/>
                    </a:gs>
                  </a:gsLst>
                  <a:lin scaled="0"/>
                </a:gradFill>
                <a:latin typeface="Times New Roman" panose="02020603050405020304" pitchFamily="18" charset="0"/>
                <a:cs typeface="Calibri" panose="020F0502020204030204" pitchFamily="34" charset="0"/>
              </a:rPr>
              <a:t>ĐỀ TÀI: “ BIỆN PHÁP DẠY TRẺ </a:t>
            </a:r>
            <a:r>
              <a:rPr lang="en-US" sz="3200" b="1" dirty="0">
                <a:gradFill>
                  <a:gsLst>
                    <a:gs pos="0">
                      <a:srgbClr val="007BD3"/>
                    </a:gs>
                    <a:gs pos="100000">
                      <a:srgbClr val="034373"/>
                    </a:gs>
                  </a:gsLst>
                  <a:lin scaled="0"/>
                </a:gradFill>
                <a:latin typeface="Times New Roman" panose="02020603050405020304" pitchFamily="18" charset="0"/>
                <a:cs typeface="Calibri" panose="020F0502020204030204" pitchFamily="34" charset="0"/>
                <a:sym typeface="+mn-ea"/>
              </a:rPr>
              <a:t>BIẾT YÊU THƯƠNG, CHIA SẺ</a:t>
            </a:r>
            <a:r>
              <a:rPr lang="vi-VN" altLang="en-US" sz="3200" b="1" dirty="0">
                <a:gradFill>
                  <a:gsLst>
                    <a:gs pos="0">
                      <a:srgbClr val="007BD3"/>
                    </a:gs>
                    <a:gs pos="100000">
                      <a:srgbClr val="034373"/>
                    </a:gs>
                  </a:gsLst>
                  <a:lin scaled="0"/>
                </a:gradFill>
                <a:latin typeface="Times New Roman" panose="02020603050405020304" pitchFamily="18" charset="0"/>
                <a:cs typeface="Calibri" panose="020F0502020204030204" pitchFamily="34" charset="0"/>
                <a:sym typeface="+mn-ea"/>
              </a:rPr>
              <a:t> </a:t>
            </a:r>
            <a:r>
              <a:rPr lang="en-US" sz="3200" b="1" dirty="0">
                <a:gradFill>
                  <a:gsLst>
                    <a:gs pos="0">
                      <a:srgbClr val="007BD3"/>
                    </a:gs>
                    <a:gs pos="100000">
                      <a:srgbClr val="034373"/>
                    </a:gs>
                  </a:gsLst>
                  <a:lin scaled="0"/>
                </a:gradFill>
                <a:latin typeface="Times New Roman" panose="02020603050405020304" pitchFamily="18" charset="0"/>
                <a:cs typeface="Calibri" panose="020F0502020204030204" pitchFamily="34" charset="0"/>
                <a:sym typeface="+mn-ea"/>
              </a:rPr>
              <a:t>Ở</a:t>
            </a:r>
            <a:r>
              <a:rPr lang="vi-VN" altLang="en-US" sz="3200" b="1" dirty="0">
                <a:gradFill>
                  <a:gsLst>
                    <a:gs pos="0">
                      <a:srgbClr val="007BD3"/>
                    </a:gs>
                    <a:gs pos="100000">
                      <a:srgbClr val="034373"/>
                    </a:gs>
                  </a:gsLst>
                  <a:lin scaled="0"/>
                </a:gradFill>
                <a:latin typeface="Times New Roman" panose="02020603050405020304" pitchFamily="18" charset="0"/>
                <a:cs typeface="Calibri" panose="020F0502020204030204" pitchFamily="34" charset="0"/>
                <a:sym typeface="+mn-ea"/>
              </a:rPr>
              <a:t> </a:t>
            </a:r>
            <a:r>
              <a:rPr lang="en-US" sz="3200" b="1" dirty="0" smtClean="0">
                <a:gradFill>
                  <a:gsLst>
                    <a:gs pos="0">
                      <a:srgbClr val="007BD3"/>
                    </a:gs>
                    <a:gs pos="100000">
                      <a:srgbClr val="034373"/>
                    </a:gs>
                  </a:gsLst>
                  <a:lin scaled="0"/>
                </a:gradFill>
                <a:latin typeface="Times New Roman" panose="02020603050405020304" pitchFamily="18" charset="0"/>
                <a:cs typeface="Calibri" panose="020F0502020204030204" pitchFamily="34" charset="0"/>
              </a:rPr>
              <a:t>LỚP</a:t>
            </a:r>
            <a:r>
              <a:rPr lang="vi-VN" sz="3200" b="1" dirty="0" smtClean="0">
                <a:gradFill>
                  <a:gsLst>
                    <a:gs pos="0">
                      <a:srgbClr val="007BD3"/>
                    </a:gs>
                    <a:gs pos="100000">
                      <a:srgbClr val="034373"/>
                    </a:gs>
                  </a:gsLst>
                  <a:lin scaled="0"/>
                </a:gradFill>
                <a:latin typeface="Times New Roman" panose="02020603050405020304" pitchFamily="18" charset="0"/>
                <a:cs typeface="Calibri" panose="020F0502020204030204" pitchFamily="34" charset="0"/>
              </a:rPr>
              <a:t> MGB</a:t>
            </a:r>
            <a:r>
              <a:rPr lang="en-US" sz="3200" b="1" dirty="0" smtClean="0">
                <a:gradFill>
                  <a:gsLst>
                    <a:gs pos="0">
                      <a:srgbClr val="007BD3"/>
                    </a:gs>
                    <a:gs pos="100000">
                      <a:srgbClr val="034373"/>
                    </a:gs>
                  </a:gsLst>
                  <a:lin scaled="0"/>
                </a:gradFill>
                <a:latin typeface="Times New Roman" panose="02020603050405020304" pitchFamily="18" charset="0"/>
                <a:cs typeface="Calibri" panose="020F0502020204030204" pitchFamily="34" charset="0"/>
              </a:rPr>
              <a:t>  </a:t>
            </a:r>
            <a:r>
              <a:rPr lang="en-US" sz="3200" b="1" dirty="0">
                <a:gradFill>
                  <a:gsLst>
                    <a:gs pos="0">
                      <a:srgbClr val="007BD3"/>
                    </a:gs>
                    <a:gs pos="100000">
                      <a:srgbClr val="034373"/>
                    </a:gs>
                  </a:gsLst>
                  <a:lin scaled="0"/>
                </a:gradFill>
                <a:latin typeface="Times New Roman" panose="02020603050405020304" pitchFamily="18" charset="0"/>
                <a:cs typeface="Calibri" panose="020F0502020204030204" pitchFamily="34" charset="0"/>
              </a:rPr>
              <a:t>TRƯỜNG MẦM </a:t>
            </a:r>
            <a:r>
              <a:rPr lang="en-US" sz="3200" b="1" dirty="0" smtClean="0">
                <a:gradFill>
                  <a:gsLst>
                    <a:gs pos="0">
                      <a:srgbClr val="007BD3"/>
                    </a:gs>
                    <a:gs pos="100000">
                      <a:srgbClr val="034373"/>
                    </a:gs>
                  </a:gsLst>
                  <a:lin scaled="0"/>
                </a:gradFill>
                <a:latin typeface="Times New Roman" panose="02020603050405020304" pitchFamily="18" charset="0"/>
                <a:cs typeface="Calibri" panose="020F0502020204030204" pitchFamily="34" charset="0"/>
              </a:rPr>
              <a:t>NON</a:t>
            </a:r>
            <a:r>
              <a:rPr lang="vi-VN" sz="3200" b="1" dirty="0" smtClean="0">
                <a:gradFill>
                  <a:gsLst>
                    <a:gs pos="0">
                      <a:srgbClr val="007BD3"/>
                    </a:gs>
                    <a:gs pos="100000">
                      <a:srgbClr val="034373"/>
                    </a:gs>
                  </a:gsLst>
                  <a:lin scaled="0"/>
                </a:gradFill>
                <a:latin typeface="Times New Roman" panose="02020603050405020304" pitchFamily="18" charset="0"/>
                <a:cs typeface="Calibri" panose="020F0502020204030204" pitchFamily="34" charset="0"/>
              </a:rPr>
              <a:t> B XÃ NGŨ HIỆP</a:t>
            </a:r>
            <a:r>
              <a:rPr lang="en-US" sz="3200" b="1" dirty="0" smtClean="0">
                <a:gradFill>
                  <a:gsLst>
                    <a:gs pos="0">
                      <a:srgbClr val="007BD3"/>
                    </a:gs>
                    <a:gs pos="100000">
                      <a:srgbClr val="034373"/>
                    </a:gs>
                  </a:gsLst>
                  <a:lin scaled="0"/>
                </a:gradFill>
                <a:latin typeface="Times New Roman" panose="02020603050405020304" pitchFamily="18" charset="0"/>
                <a:cs typeface="Calibri" panose="020F0502020204030204" pitchFamily="34" charset="0"/>
              </a:rPr>
              <a:t> </a:t>
            </a:r>
            <a:r>
              <a:rPr lang="en-US" sz="3200" b="1" dirty="0">
                <a:gradFill>
                  <a:gsLst>
                    <a:gs pos="0">
                      <a:srgbClr val="007BD3"/>
                    </a:gs>
                    <a:gs pos="100000">
                      <a:srgbClr val="034373"/>
                    </a:gs>
                  </a:gsLst>
                  <a:lin scaled="0"/>
                </a:gradFill>
                <a:latin typeface="Times New Roman" panose="02020603050405020304" pitchFamily="18" charset="0"/>
                <a:cs typeface="Calibri" panose="020F0502020204030204" pitchFamily="34" charset="0"/>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14" name="Flowchart: Terminator 13"/>
          <p:cNvSpPr/>
          <p:nvPr/>
        </p:nvSpPr>
        <p:spPr>
          <a:xfrm>
            <a:off x="2438401" y="57150"/>
            <a:ext cx="4094163" cy="5095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Thuận lợi</a:t>
            </a:r>
          </a:p>
        </p:txBody>
      </p:sp>
      <p:sp>
        <p:nvSpPr>
          <p:cNvPr id="5" name="Rounded Rectangle 4"/>
          <p:cNvSpPr/>
          <p:nvPr/>
        </p:nvSpPr>
        <p:spPr>
          <a:xfrm>
            <a:off x="228600" y="4743450"/>
            <a:ext cx="8686800" cy="2566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pt-BR" dirty="0">
                <a:latin typeface="Times New Roman" panose="02020603050405020304" pitchFamily="18" charset="0"/>
              </a:rPr>
              <a:t>BGH</a:t>
            </a:r>
            <a:r>
              <a:rPr lang="pt-BR" altLang="en-US" dirty="0">
                <a:latin typeface="Times New Roman" panose="02020603050405020304" pitchFamily="18" charset="0"/>
              </a:rPr>
              <a:t> nhà trường tạo điều kiện cho </a:t>
            </a:r>
            <a:r>
              <a:rPr lang="vi-VN" altLang="pt-BR" dirty="0">
                <a:latin typeface="Times New Roman" panose="02020603050405020304" pitchFamily="18" charset="0"/>
              </a:rPr>
              <a:t>GV</a:t>
            </a:r>
            <a:r>
              <a:rPr lang="pt-BR" altLang="en-US" dirty="0">
                <a:latin typeface="Times New Roman" panose="02020603050405020304" pitchFamily="18" charset="0"/>
              </a:rPr>
              <a:t> tham gia đầy đủ các lớp </a:t>
            </a:r>
            <a:r>
              <a:rPr lang="vi-VN" altLang="pt-BR" dirty="0">
                <a:latin typeface="Times New Roman" panose="02020603050405020304" pitchFamily="18" charset="0"/>
              </a:rPr>
              <a:t>BD</a:t>
            </a:r>
            <a:r>
              <a:rPr lang="pt-BR" altLang="en-US" dirty="0">
                <a:latin typeface="Times New Roman" panose="02020603050405020304" pitchFamily="18" charset="0"/>
              </a:rPr>
              <a:t> chuyên môn, chuyên đề. </a:t>
            </a:r>
          </a:p>
        </p:txBody>
      </p:sp>
      <p:sp>
        <p:nvSpPr>
          <p:cNvPr id="4" name="Content Placeholder 3"/>
          <p:cNvSpPr>
            <a:spLocks noGrp="1"/>
          </p:cNvSpPr>
          <p:nvPr>
            <p:ph sz="half" idx="2"/>
          </p:nvPr>
        </p:nvSpPr>
        <p:spPr/>
        <p:txBody>
          <a:bodyPr/>
          <a:lstStyle/>
          <a:p>
            <a:endParaRPr lang="en-US"/>
          </a:p>
        </p:txBody>
      </p:sp>
      <p:sp>
        <p:nvSpPr>
          <p:cNvPr id="6" name="Content Placeholder 5"/>
          <p:cNvSpPr>
            <a:spLocks noGrp="1"/>
          </p:cNvSpPr>
          <p:nvPr>
            <p:ph sz="half" idx="1"/>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10" name="Rounded Rectangle 9"/>
          <p:cNvSpPr/>
          <p:nvPr/>
        </p:nvSpPr>
        <p:spPr>
          <a:xfrm>
            <a:off x="152400" y="4400550"/>
            <a:ext cx="8686800" cy="7429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pt-BR" altLang="en-US" sz="1400" dirty="0">
                <a:latin typeface="Times New Roman" panose="02020603050405020304" pitchFamily="18" charset="0"/>
              </a:rPr>
              <a:t>Bản thân là một cô giáo trẻ năng động, nắm vững chuyên môn, </a:t>
            </a:r>
            <a:r>
              <a:rPr lang="pt-BR" altLang="en-US" sz="1400" dirty="0" smtClean="0">
                <a:latin typeface="Times New Roman" panose="02020603050405020304" pitchFamily="18" charset="0"/>
              </a:rPr>
              <a:t>luôn </a:t>
            </a:r>
            <a:r>
              <a:rPr lang="pt-BR" altLang="en-US" sz="1400" dirty="0">
                <a:latin typeface="Times New Roman" panose="02020603050405020304" pitchFamily="18" charset="0"/>
              </a:rPr>
              <a:t>suy nghĩ tìm ra cái mới, </a:t>
            </a:r>
            <a:r>
              <a:rPr lang="pt-BR" altLang="en-US" sz="1400" dirty="0" smtClean="0">
                <a:latin typeface="Times New Roman" panose="02020603050405020304" pitchFamily="18" charset="0"/>
              </a:rPr>
              <a:t>thường </a:t>
            </a:r>
            <a:r>
              <a:rPr lang="pt-BR" altLang="en-US" sz="1400" dirty="0">
                <a:latin typeface="Times New Roman" panose="02020603050405020304" pitchFamily="18" charset="0"/>
              </a:rPr>
              <a:t>nghiên cứu trên mạng, học hỏi đồng nghiệp những phương pháp, hình thức hay để áp dụng trong suốt quá trình chăm sóc, dạy dỗ trẻ</a:t>
            </a:r>
          </a:p>
        </p:txBody>
      </p:sp>
      <p:sp>
        <p:nvSpPr>
          <p:cNvPr id="14" name="Flowchart: Terminator 13"/>
          <p:cNvSpPr/>
          <p:nvPr/>
        </p:nvSpPr>
        <p:spPr>
          <a:xfrm>
            <a:off x="2743200" y="0"/>
            <a:ext cx="2895600" cy="43815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Thuận lợi</a:t>
            </a:r>
          </a:p>
        </p:txBody>
      </p:sp>
      <p:sp>
        <p:nvSpPr>
          <p:cNvPr id="4" name="Content Placeholder 3"/>
          <p:cNvSpPr>
            <a:spLocks noGrp="1"/>
          </p:cNvSpPr>
          <p:nvPr>
            <p:ph sz="half" idx="2"/>
          </p:nvPr>
        </p:nvSpPr>
        <p:spPr/>
        <p:txBody>
          <a:bodyPr/>
          <a:lstStyle/>
          <a:p>
            <a:endParaRPr lang="en-US"/>
          </a:p>
        </p:txBody>
      </p:sp>
      <p:sp>
        <p:nvSpPr>
          <p:cNvPr id="5" name="Content Placeholder 4"/>
          <p:cNvSpPr>
            <a:spLocks noGrp="1"/>
          </p:cNvSpPr>
          <p:nvPr>
            <p:ph sz="half" idx="1"/>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14" name="Flowchart: Terminator 13"/>
          <p:cNvSpPr/>
          <p:nvPr/>
        </p:nvSpPr>
        <p:spPr>
          <a:xfrm>
            <a:off x="2743200" y="57150"/>
            <a:ext cx="2895600" cy="45720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Thuận lợi</a:t>
            </a:r>
            <a:endParaRPr lang="vi-VN" altLang="en-US" sz="2400" b="1" dirty="0">
              <a:solidFill>
                <a:srgbClr val="FF0000"/>
              </a:solidFill>
              <a:latin typeface="Times New Roman" panose="02020603050405020304" pitchFamily="18" charset="0"/>
              <a:ea typeface="Times New Roman" panose="02020603050405020304" pitchFamily="18" charset="0"/>
            </a:endParaRPr>
          </a:p>
        </p:txBody>
      </p:sp>
      <p:sp>
        <p:nvSpPr>
          <p:cNvPr id="13" name="Rounded Rectangle 12"/>
          <p:cNvSpPr/>
          <p:nvPr/>
        </p:nvSpPr>
        <p:spPr>
          <a:xfrm>
            <a:off x="1" y="4578668"/>
            <a:ext cx="9143365" cy="5519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pt-BR" altLang="en-US" sz="1400" dirty="0">
                <a:latin typeface="Times New Roman" panose="02020603050405020304" pitchFamily="18" charset="0"/>
              </a:rPr>
              <a:t>Các thành viên trong trường rất nhiệt tình chia sẻ lên nhóm zalo, trong các cuộc họp chuyên môn, tổ chuyên môn những kinh nghiệm hay </a:t>
            </a:r>
            <a:r>
              <a:rPr lang="vi-VN" altLang="pt-BR" sz="1400" dirty="0">
                <a:latin typeface="Times New Roman" panose="02020603050405020304" pitchFamily="18" charset="0"/>
              </a:rPr>
              <a:t>để tôi học hỏi</a:t>
            </a:r>
          </a:p>
        </p:txBody>
      </p:sp>
      <p:sp>
        <p:nvSpPr>
          <p:cNvPr id="3" name="Content Placeholder 2"/>
          <p:cNvSpPr>
            <a:spLocks noGrp="1"/>
          </p:cNvSpPr>
          <p:nvPr>
            <p:ph/>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14" name="Flowchart: Terminator 13"/>
          <p:cNvSpPr/>
          <p:nvPr/>
        </p:nvSpPr>
        <p:spPr>
          <a:xfrm>
            <a:off x="3276600" y="57150"/>
            <a:ext cx="2895600" cy="38100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Thuận lợi</a:t>
            </a:r>
            <a:endParaRPr lang="vi-VN" altLang="en-US" sz="2400" b="1" dirty="0">
              <a:solidFill>
                <a:srgbClr val="FF0000"/>
              </a:solidFill>
              <a:latin typeface="Times New Roman" panose="02020603050405020304" pitchFamily="18" charset="0"/>
              <a:ea typeface="Times New Roman" panose="02020603050405020304" pitchFamily="18" charset="0"/>
            </a:endParaRPr>
          </a:p>
        </p:txBody>
      </p:sp>
      <p:sp>
        <p:nvSpPr>
          <p:cNvPr id="16" name="Rounded Rectangle 15"/>
          <p:cNvSpPr/>
          <p:nvPr/>
        </p:nvSpPr>
        <p:spPr>
          <a:xfrm>
            <a:off x="76200" y="4553903"/>
            <a:ext cx="8915400" cy="5338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pt-BR" altLang="en-US" sz="1400" dirty="0">
                <a:latin typeface="Times New Roman" panose="02020603050405020304" pitchFamily="18" charset="0"/>
                <a:cs typeface="Times New Roman" panose="02020603050405020304" pitchFamily="18" charset="0"/>
              </a:rPr>
              <a:t>Phụ huynh lớp tôi rất quan tâm đến con em mình, có ý thức trong việc phối kết hợp với giáo viên trong mọi hoạt độ</a:t>
            </a:r>
            <a:r>
              <a:rPr lang="vi-VN" altLang="pt-BR" sz="1400" dirty="0">
                <a:latin typeface="Times New Roman" panose="02020603050405020304" pitchFamily="18" charset="0"/>
                <a:cs typeface="Times New Roman" panose="02020603050405020304" pitchFamily="18" charset="0"/>
              </a:rPr>
              <a:t>ng</a:t>
            </a:r>
          </a:p>
        </p:txBody>
      </p:sp>
      <p:sp>
        <p:nvSpPr>
          <p:cNvPr id="2" name="Content Placeholder 1"/>
          <p:cNvSpPr>
            <a:spLocks noGrp="1"/>
          </p:cNvSpPr>
          <p:nvPr>
            <p:ph/>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10" name="Rounded Rectangle 9"/>
          <p:cNvSpPr/>
          <p:nvPr/>
        </p:nvSpPr>
        <p:spPr>
          <a:xfrm>
            <a:off x="304800" y="4291965"/>
            <a:ext cx="8637639" cy="8031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en-US" sz="1400" dirty="0">
                <a:latin typeface="Times New Roman" panose="02020603050405020304" pitchFamily="18" charset="0"/>
              </a:rPr>
              <a:t>Học sinh trong lớp đa số chưa học qua lớp mẫu giáo bé nên nền nếp học tập chưa tốt</a:t>
            </a:r>
          </a:p>
        </p:txBody>
      </p:sp>
      <p:sp>
        <p:nvSpPr>
          <p:cNvPr id="14" name="Flowchart: Terminator 13"/>
          <p:cNvSpPr/>
          <p:nvPr/>
        </p:nvSpPr>
        <p:spPr>
          <a:xfrm>
            <a:off x="2416176" y="73819"/>
            <a:ext cx="4094163" cy="5095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Khó khăn</a:t>
            </a:r>
          </a:p>
        </p:txBody>
      </p:sp>
      <p:sp>
        <p:nvSpPr>
          <p:cNvPr id="12" name="Rounded Rectangle 11"/>
          <p:cNvSpPr/>
          <p:nvPr/>
        </p:nvSpPr>
        <p:spPr>
          <a:xfrm>
            <a:off x="304800" y="4309786"/>
            <a:ext cx="8610600" cy="7853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sz="1400" dirty="0">
                <a:latin typeface="Times New Roman" panose="02020603050405020304" pitchFamily="18" charset="0"/>
                <a:cs typeface="Times New Roman" panose="02020603050405020304" pitchFamily="18" charset="0"/>
              </a:rPr>
              <a:t>Lớp có </a:t>
            </a:r>
            <a:r>
              <a:rPr lang="vi-VN" sz="1400" dirty="0">
                <a:latin typeface="Times New Roman" panose="02020603050405020304" pitchFamily="18" charset="0"/>
                <a:cs typeface="Times New Roman" panose="02020603050405020304" pitchFamily="18" charset="0"/>
              </a:rPr>
              <a:t>học sinh là</a:t>
            </a:r>
            <a:r>
              <a:rPr sz="1400" dirty="0">
                <a:latin typeface="Times New Roman" panose="02020603050405020304" pitchFamily="18" charset="0"/>
                <a:cs typeface="Times New Roman" panose="02020603050405020304" pitchFamily="18" charset="0"/>
              </a:rPr>
              <a:t> trẻ người dân tộc M’Nông khá nhút nhát, thể trạng yếu, bất đồng ngôn ngữ nên không thích tham gia các hoạt động tập thể; nhiều trẻ chưa mạnh dạn thể hiện tình cảm của mình</a:t>
            </a:r>
          </a:p>
        </p:txBody>
      </p:sp>
      <p:sp>
        <p:nvSpPr>
          <p:cNvPr id="3" name="Rounded Rectangle 2"/>
          <p:cNvSpPr/>
          <p:nvPr/>
        </p:nvSpPr>
        <p:spPr>
          <a:xfrm>
            <a:off x="304799" y="4298110"/>
            <a:ext cx="8637639" cy="797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dirty="0">
                <a:latin typeface="Times New Roman" panose="02020603050405020304" pitchFamily="18" charset="0"/>
                <a:cs typeface="Times New Roman" panose="02020603050405020304" pitchFamily="18" charset="0"/>
              </a:rPr>
              <a:t> </a:t>
            </a:r>
            <a:r>
              <a:rPr sz="1400" dirty="0">
                <a:latin typeface="Times New Roman" panose="02020603050405020304" pitchFamily="18" charset="0"/>
                <a:cs typeface="Times New Roman" panose="02020603050405020304" pitchFamily="18" charset="0"/>
              </a:rPr>
              <a:t>Nhiều phụ huynh còn nhầm lẫn giữa sự yêu thương và bao bọc. Đôi khi yêu con quá mà ‘‘che chắn” con quá kĩ.</a:t>
            </a:r>
          </a:p>
        </p:txBody>
      </p:sp>
      <p:sp>
        <p:nvSpPr>
          <p:cNvPr id="2" name="Content Placeholder 1"/>
          <p:cNvSpPr>
            <a:spLocks noGrp="1"/>
          </p:cNvSpPr>
          <p:nvPr>
            <p:ph/>
          </p:nvPr>
        </p:nvSpPr>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3" grpId="0" bldLvl="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14" name="Flowchart: Terminator 13"/>
          <p:cNvSpPr/>
          <p:nvPr/>
        </p:nvSpPr>
        <p:spPr>
          <a:xfrm>
            <a:off x="2416176" y="73819"/>
            <a:ext cx="4094163" cy="5095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Thực trạng thực tiễn</a:t>
            </a:r>
            <a:endParaRPr lang="vi-VN" altLang="en-US" sz="2400" b="1" dirty="0">
              <a:solidFill>
                <a:srgbClr val="FF0000"/>
              </a:solidFill>
              <a:latin typeface="Times New Roman" panose="02020603050405020304" pitchFamily="18" charset="0"/>
              <a:ea typeface="Times New Roman" panose="02020603050405020304" pitchFamily="18" charset="0"/>
            </a:endParaRPr>
          </a:p>
        </p:txBody>
      </p:sp>
      <p:sp>
        <p:nvSpPr>
          <p:cNvPr id="3" name="Flowchart: Terminator 2"/>
          <p:cNvSpPr/>
          <p:nvPr/>
        </p:nvSpPr>
        <p:spPr>
          <a:xfrm>
            <a:off x="685800" y="1428750"/>
            <a:ext cx="4648200" cy="285750"/>
          </a:xfrm>
          <a:prstGeom prst="flowChartTermina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b="1" dirty="0">
                <a:latin typeface="Times New Roman" panose="02020603050405020304" pitchFamily="18" charset="0"/>
                <a:cs typeface="Times New Roman" panose="02020603050405020304" pitchFamily="18" charset="0"/>
              </a:rPr>
              <a:t>Bảng khảo sát đầu năm</a:t>
            </a:r>
            <a:endParaRPr b="1" dirty="0">
              <a:latin typeface="Times New Roman" panose="02020603050405020304" pitchFamily="18" charset="0"/>
              <a:ea typeface="Times New Roman" panose="02020603050405020304" pitchFamily="18" charset="0"/>
            </a:endParaRPr>
          </a:p>
        </p:txBody>
      </p:sp>
      <p:sp>
        <p:nvSpPr>
          <p:cNvPr id="4" name="Horizontal Scroll 3"/>
          <p:cNvSpPr/>
          <p:nvPr/>
        </p:nvSpPr>
        <p:spPr>
          <a:xfrm>
            <a:off x="1676400" y="742950"/>
            <a:ext cx="6629400" cy="628650"/>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b="1" dirty="0">
                <a:latin typeface="Times New Roman" panose="02020603050405020304" pitchFamily="18" charset="0"/>
                <a:cs typeface="Times New Roman" panose="02020603050405020304" pitchFamily="18" charset="0"/>
              </a:rPr>
              <a:t>Để có thể thấy được hiệu quả của việc áp dụng biện pháp Tôi đã tiến h</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nh khảo sát với các nội dung sau</a:t>
            </a:r>
            <a:endParaRPr b="1" dirty="0">
              <a:latin typeface="Times New Roman" panose="02020603050405020304" pitchFamily="18" charset="0"/>
              <a:ea typeface="Times New Roman" panose="02020603050405020304" pitchFamily="18" charset="0"/>
            </a:endParaRPr>
          </a:p>
        </p:txBody>
      </p:sp>
      <p:graphicFrame>
        <p:nvGraphicFramePr>
          <p:cNvPr id="7" name="Table 6"/>
          <p:cNvGraphicFramePr/>
          <p:nvPr>
            <p:extLst>
              <p:ext uri="{D42A27DB-BD31-4B8C-83A1-F6EECF244321}">
                <p14:modId xmlns:p14="http://schemas.microsoft.com/office/powerpoint/2010/main" val="1385699609"/>
              </p:ext>
            </p:extLst>
          </p:nvPr>
        </p:nvGraphicFramePr>
        <p:xfrm>
          <a:off x="152400" y="1771650"/>
          <a:ext cx="8813800" cy="3200400"/>
        </p:xfrm>
        <a:graphic>
          <a:graphicData uri="http://schemas.openxmlformats.org/drawingml/2006/table">
            <a:tbl>
              <a:tblPr firstRow="1" bandRow="1">
                <a:tableStyleId>{5C22544A-7EE6-4342-B048-85BDC9FD1C3A}</a:tableStyleId>
              </a:tblPr>
              <a:tblGrid>
                <a:gridCol w="733425">
                  <a:extLst>
                    <a:ext uri="{9D8B030D-6E8A-4147-A177-3AD203B41FA5}">
                      <a16:colId xmlns:a16="http://schemas.microsoft.com/office/drawing/2014/main" val="20000"/>
                    </a:ext>
                  </a:extLst>
                </a:gridCol>
                <a:gridCol w="4624705">
                  <a:extLst>
                    <a:ext uri="{9D8B030D-6E8A-4147-A177-3AD203B41FA5}">
                      <a16:colId xmlns:a16="http://schemas.microsoft.com/office/drawing/2014/main" val="20001"/>
                    </a:ext>
                  </a:extLst>
                </a:gridCol>
                <a:gridCol w="864235">
                  <a:extLst>
                    <a:ext uri="{9D8B030D-6E8A-4147-A177-3AD203B41FA5}">
                      <a16:colId xmlns:a16="http://schemas.microsoft.com/office/drawing/2014/main" val="20002"/>
                    </a:ext>
                  </a:extLst>
                </a:gridCol>
                <a:gridCol w="869950">
                  <a:extLst>
                    <a:ext uri="{9D8B030D-6E8A-4147-A177-3AD203B41FA5}">
                      <a16:colId xmlns:a16="http://schemas.microsoft.com/office/drawing/2014/main" val="20003"/>
                    </a:ext>
                  </a:extLst>
                </a:gridCol>
                <a:gridCol w="861060">
                  <a:extLst>
                    <a:ext uri="{9D8B030D-6E8A-4147-A177-3AD203B41FA5}">
                      <a16:colId xmlns:a16="http://schemas.microsoft.com/office/drawing/2014/main" val="20004"/>
                    </a:ext>
                  </a:extLst>
                </a:gridCol>
                <a:gridCol w="860425">
                  <a:extLst>
                    <a:ext uri="{9D8B030D-6E8A-4147-A177-3AD203B41FA5}">
                      <a16:colId xmlns:a16="http://schemas.microsoft.com/office/drawing/2014/main" val="20005"/>
                    </a:ext>
                  </a:extLst>
                </a:gridCol>
              </a:tblGrid>
              <a:tr h="457200">
                <a:tc rowSpan="2">
                  <a:txBody>
                    <a:bodyPr/>
                    <a:lstStyle/>
                    <a:p>
                      <a:pPr indent="0" algn="ctr">
                        <a:buNone/>
                      </a:pPr>
                      <a:r>
                        <a:rPr lang="en-US" sz="1500" b="1" dirty="0" err="1">
                          <a:solidFill>
                            <a:srgbClr val="212529"/>
                          </a:solidFill>
                          <a:latin typeface="Times New Roman" panose="02020603050405020304" pitchFamily="18" charset="0"/>
                          <a:cs typeface="Times New Roman" panose="02020603050405020304" pitchFamily="18" charset="0"/>
                        </a:rPr>
                        <a:t>Tiêu</a:t>
                      </a:r>
                      <a:r>
                        <a:rPr lang="en-US" sz="1500" b="1" dirty="0">
                          <a:solidFill>
                            <a:srgbClr val="212529"/>
                          </a:solidFill>
                          <a:latin typeface="Times New Roman" panose="02020603050405020304" pitchFamily="18" charset="0"/>
                          <a:cs typeface="Times New Roman" panose="02020603050405020304" pitchFamily="18" charset="0"/>
                        </a:rPr>
                        <a:t> </a:t>
                      </a:r>
                      <a:r>
                        <a:rPr lang="en-US" sz="1500" b="1" dirty="0" err="1">
                          <a:solidFill>
                            <a:srgbClr val="212529"/>
                          </a:solidFill>
                          <a:latin typeface="Times New Roman" panose="02020603050405020304" pitchFamily="18" charset="0"/>
                          <a:cs typeface="Times New Roman" panose="02020603050405020304" pitchFamily="18" charset="0"/>
                        </a:rPr>
                        <a:t>chí</a:t>
                      </a:r>
                      <a:r>
                        <a:rPr lang="en-US" sz="1500" b="1" i="1" dirty="0">
                          <a:latin typeface="Times New Roman" panose="02020603050405020304" pitchFamily="18" charset="0"/>
                          <a:cs typeface="Times New Roman" panose="02020603050405020304" pitchFamily="18" charset="0"/>
                        </a:rPr>
                        <a:t> </a:t>
                      </a:r>
                    </a:p>
                    <a:p>
                      <a:pPr indent="0" algn="ctr">
                        <a:buNone/>
                      </a:pPr>
                      <a:r>
                        <a:rPr lang="en-US" altLang="zh-CN" sz="1500" b="1" i="1" dirty="0">
                          <a:latin typeface="Times New Roman" panose="02020603050405020304" pitchFamily="18" charset="0"/>
                        </a:rPr>
                        <a:t> </a:t>
                      </a:r>
                      <a:endParaRPr lang="en-US" sz="1500" b="1" i="1" dirty="0">
                        <a:latin typeface="Times New Roman" panose="02020603050405020304" pitchFamily="18" charset="0"/>
                        <a:cs typeface="Times New Roman" panose="02020603050405020304" pitchFamily="18" charset="0"/>
                      </a:endParaRPr>
                    </a:p>
                  </a:txBody>
                  <a:tcPr marL="0" marR="0" marT="0" marB="0" anchor="ctr"/>
                </a:tc>
                <a:tc rowSpan="2">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Nội dung tiêu chí</a:t>
                      </a:r>
                      <a:r>
                        <a:rPr lang="en-US" sz="1500" b="1" i="1">
                          <a:latin typeface="Times New Roman" panose="02020603050405020304" pitchFamily="18" charset="0"/>
                          <a:cs typeface="Times New Roman" panose="02020603050405020304" pitchFamily="18" charset="0"/>
                        </a:rPr>
                        <a:t> </a:t>
                      </a:r>
                    </a:p>
                    <a:p>
                      <a:pPr indent="0" algn="ctr">
                        <a:buNone/>
                      </a:pPr>
                      <a:r>
                        <a:rPr lang="en-US" altLang="zh-CN" sz="1500" b="1" i="1">
                          <a:latin typeface="Times New Roman" panose="02020603050405020304" pitchFamily="18" charset="0"/>
                        </a:rPr>
                        <a:t> </a:t>
                      </a:r>
                      <a:endParaRPr lang="en-US" sz="1500" b="1" i="1">
                        <a:latin typeface="Times New Roman" panose="02020603050405020304" pitchFamily="18" charset="0"/>
                        <a:cs typeface="Times New Roman" panose="02020603050405020304" pitchFamily="18" charset="0"/>
                      </a:endParaRPr>
                    </a:p>
                  </a:txBody>
                  <a:tcPr marL="0" marR="0" marT="0" marB="0" anchor="ctr"/>
                </a:tc>
                <a:tc gridSpan="2">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Thường xuyên</a:t>
                      </a:r>
                    </a:p>
                    <a:p>
                      <a:pPr indent="0" algn="ctr">
                        <a:buNone/>
                      </a:pPr>
                      <a:endParaRPr lang="en-US" sz="1500" b="1">
                        <a:solidFill>
                          <a:srgbClr val="212529"/>
                        </a:solidFill>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marL="0" marR="0" marT="0" marB="0" anchor="ctr"/>
                </a:tc>
                <a:tc gridSpan="2">
                  <a:txBody>
                    <a:bodyPr/>
                    <a:lstStyle/>
                    <a:p>
                      <a:pPr indent="0" algn="ctr">
                        <a:buNone/>
                      </a:pPr>
                      <a:r>
                        <a:rPr lang="en-US" altLang="zh-CN" sz="1500" b="1">
                          <a:solidFill>
                            <a:srgbClr val="212529"/>
                          </a:solidFill>
                          <a:latin typeface="Times New Roman" panose="02020603050405020304" pitchFamily="18" charset="0"/>
                        </a:rPr>
                        <a:t>Không thường xuyên</a:t>
                      </a:r>
                      <a:endParaRPr lang="en-US" altLang="zh-CN" sz="15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457200">
                <a:tc vMerge="1">
                  <a:txBody>
                    <a:bodyPr/>
                    <a:lstStyle/>
                    <a:p>
                      <a:endParaRPr lang="en-US"/>
                    </a:p>
                  </a:txBody>
                  <a:tcPr marL="0" marR="0" marT="0" marB="0" anchor="ctr"/>
                </a:tc>
                <a:tc vMerge="1">
                  <a:txBody>
                    <a:bodyPr/>
                    <a:lstStyle/>
                    <a:p>
                      <a:endParaRPr lang="en-US"/>
                    </a:p>
                  </a:txBody>
                  <a:tcPr marL="0" marR="0" marT="0" marB="0" anchor="ctr"/>
                </a:tc>
                <a:tc>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Số lượng</a:t>
                      </a:r>
                      <a:endParaRPr lang="en-US" sz="15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Số lượng</a:t>
                      </a:r>
                      <a:endParaRPr lang="en-US" sz="15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228600">
                <a:tc>
                  <a:txBody>
                    <a:bodyPr/>
                    <a:lstStyle/>
                    <a:p>
                      <a:pPr indent="0" algn="ctr">
                        <a:buNone/>
                      </a:pPr>
                      <a:r>
                        <a:rPr lang="en-US" sz="1500" b="1" i="1" dirty="0">
                          <a:latin typeface="Times New Roman" panose="02020603050405020304" pitchFamily="18" charset="0"/>
                          <a:cs typeface="Times New Roman" panose="02020603050405020304" pitchFamily="18" charset="0"/>
                        </a:rPr>
                        <a:t>1</a:t>
                      </a:r>
                      <a:endParaRPr lang="en-US" sz="1500" b="1" i="1" dirty="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dirty="0" err="1">
                          <a:solidFill>
                            <a:srgbClr val="212529"/>
                          </a:solidFill>
                          <a:latin typeface="Times New Roman" panose="02020603050405020304" pitchFamily="18" charset="0"/>
                          <a:cs typeface="Times New Roman" panose="02020603050405020304" pitchFamily="18" charset="0"/>
                        </a:rPr>
                        <a:t>Trẻ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vui</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vẻ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tự</a:t>
                      </a:r>
                      <a:r>
                        <a:rPr lang="en-US" sz="1500" b="0" dirty="0">
                          <a:solidFill>
                            <a:srgbClr val="212529"/>
                          </a:solidFill>
                          <a:latin typeface="Times New Roman" panose="02020603050405020304" pitchFamily="18" charset="0"/>
                          <a:cs typeface="Times New Roman" panose="02020603050405020304" pitchFamily="18" charset="0"/>
                        </a:rPr>
                        <a:t> tin, </a:t>
                      </a:r>
                      <a:r>
                        <a:rPr lang="en-US" sz="1500" b="0" dirty="0" err="1">
                          <a:solidFill>
                            <a:srgbClr val="212529"/>
                          </a:solidFill>
                          <a:latin typeface="Times New Roman" panose="02020603050405020304" pitchFamily="18" charset="0"/>
                          <a:cs typeface="Times New Roman" panose="02020603050405020304" pitchFamily="18" charset="0"/>
                        </a:rPr>
                        <a:t>thân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thiện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với</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mọi</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người</a:t>
                      </a:r>
                      <a:endParaRPr lang="en-US" sz="1500" b="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500" b="1" i="1">
                          <a:latin typeface="Times New Roman" panose="02020603050405020304" pitchFamily="18" charset="0"/>
                          <a:cs typeface="Times New Roman" panose="02020603050405020304" pitchFamily="18" charset="0"/>
                        </a:rPr>
                        <a:t>9</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39</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14</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61</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457200">
                <a:tc>
                  <a:txBody>
                    <a:bodyPr/>
                    <a:lstStyle/>
                    <a:p>
                      <a:pPr indent="0" algn="ctr">
                        <a:buNone/>
                      </a:pPr>
                      <a:r>
                        <a:rPr lang="en-US" sz="1500" b="1" i="1">
                          <a:latin typeface="Times New Roman" panose="02020603050405020304" pitchFamily="18" charset="0"/>
                          <a:cs typeface="Times New Roman" panose="02020603050405020304" pitchFamily="18" charset="0"/>
                        </a:rPr>
                        <a:t>2</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dirty="0" err="1">
                          <a:solidFill>
                            <a:srgbClr val="212529"/>
                          </a:solidFill>
                          <a:latin typeface="Times New Roman" panose="02020603050405020304" pitchFamily="18" charset="0"/>
                          <a:cs typeface="Times New Roman" panose="02020603050405020304" pitchFamily="18" charset="0"/>
                        </a:rPr>
                        <a:t>Trẻ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nói</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được</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lời</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yêu</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thương</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với</a:t>
                      </a:r>
                      <a:r>
                        <a:rPr lang="en-US" sz="1500" b="0" dirty="0">
                          <a:solidFill>
                            <a:srgbClr val="212529"/>
                          </a:solidFill>
                          <a:latin typeface="Times New Roman" panose="02020603050405020304" pitchFamily="18" charset="0"/>
                          <a:cs typeface="Times New Roman" panose="02020603050405020304" pitchFamily="18" charset="0"/>
                        </a:rPr>
                        <a:t> cha </a:t>
                      </a:r>
                      <a:r>
                        <a:rPr lang="en-US" sz="1500" b="0" dirty="0" err="1">
                          <a:solidFill>
                            <a:srgbClr val="212529"/>
                          </a:solidFill>
                          <a:latin typeface="Times New Roman" panose="02020603050405020304" pitchFamily="18" charset="0"/>
                          <a:cs typeface="Times New Roman" panose="02020603050405020304" pitchFamily="18" charset="0"/>
                        </a:rPr>
                        <a:t>mẹ</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cô</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giáo</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bạn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bè</a:t>
                      </a:r>
                      <a:endParaRPr lang="en-US" sz="1500" b="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500" b="1" i="1">
                          <a:latin typeface="Times New Roman" panose="02020603050405020304" pitchFamily="18" charset="0"/>
                          <a:cs typeface="Times New Roman" panose="02020603050405020304" pitchFamily="18" charset="0"/>
                        </a:rPr>
                        <a:t>10</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43</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13</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57</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457200">
                <a:tc>
                  <a:txBody>
                    <a:bodyPr/>
                    <a:lstStyle/>
                    <a:p>
                      <a:pPr indent="0" algn="ctr">
                        <a:buNone/>
                      </a:pPr>
                      <a:r>
                        <a:rPr lang="en-US" sz="1500" b="1" i="1">
                          <a:latin typeface="Times New Roman" panose="02020603050405020304" pitchFamily="18" charset="0"/>
                          <a:cs typeface="Times New Roman" panose="02020603050405020304" pitchFamily="18" charset="0"/>
                        </a:rPr>
                        <a:t>3</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dirty="0" err="1">
                          <a:solidFill>
                            <a:srgbClr val="212529"/>
                          </a:solidFill>
                          <a:latin typeface="Times New Roman" panose="02020603050405020304" pitchFamily="18" charset="0"/>
                          <a:cs typeface="Times New Roman" panose="02020603050405020304" pitchFamily="18" charset="0"/>
                        </a:rPr>
                        <a:t>Trẻ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biết</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quan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tâm</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chăm</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sóc</a:t>
                      </a:r>
                      <a:r>
                        <a:rPr lang="en-US" sz="1500" b="0" dirty="0">
                          <a:solidFill>
                            <a:srgbClr val="212529"/>
                          </a:solidFill>
                          <a:latin typeface="Times New Roman" panose="02020603050405020304" pitchFamily="18" charset="0"/>
                          <a:cs typeface="Times New Roman" panose="02020603050405020304" pitchFamily="18" charset="0"/>
                        </a:rPr>
                        <a:t>, chia </a:t>
                      </a:r>
                      <a:r>
                        <a:rPr lang="en-US" sz="1500" b="0" dirty="0" err="1">
                          <a:solidFill>
                            <a:srgbClr val="212529"/>
                          </a:solidFill>
                          <a:latin typeface="Times New Roman" panose="02020603050405020304" pitchFamily="18" charset="0"/>
                          <a:cs typeface="Times New Roman" panose="02020603050405020304" pitchFamily="18" charset="0"/>
                        </a:rPr>
                        <a:t>sẻ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với</a:t>
                      </a:r>
                      <a:r>
                        <a:rPr lang="en-US" sz="1500" b="0" dirty="0">
                          <a:solidFill>
                            <a:srgbClr val="212529"/>
                          </a:solidFill>
                          <a:latin typeface="Times New Roman" panose="02020603050405020304" pitchFamily="18" charset="0"/>
                          <a:cs typeface="Times New Roman" panose="02020603050405020304" pitchFamily="18" charset="0"/>
                        </a:rPr>
                        <a:t> cha </a:t>
                      </a:r>
                      <a:r>
                        <a:rPr lang="en-US" sz="1500" b="0" dirty="0" err="1">
                          <a:solidFill>
                            <a:srgbClr val="212529"/>
                          </a:solidFill>
                          <a:latin typeface="Times New Roman" panose="02020603050405020304" pitchFamily="18" charset="0"/>
                          <a:cs typeface="Times New Roman" panose="02020603050405020304" pitchFamily="18" charset="0"/>
                        </a:rPr>
                        <a:t>mẹ</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cô</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giáo</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bạn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bè</a:t>
                      </a:r>
                      <a:r>
                        <a:rPr lang="en-US" sz="1500" b="0" dirty="0">
                          <a:solidFill>
                            <a:srgbClr val="212529"/>
                          </a:solidFill>
                          <a:latin typeface="Times New Roman" panose="02020603050405020304" pitchFamily="18" charset="0"/>
                          <a:cs typeface="Times New Roman" panose="02020603050405020304" pitchFamily="18" charset="0"/>
                        </a:rPr>
                        <a:t>.</a:t>
                      </a:r>
                      <a:endParaRPr lang="en-US" sz="1500" b="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500" b="1" i="1" dirty="0">
                          <a:latin typeface="Times New Roman" panose="02020603050405020304" pitchFamily="18" charset="0"/>
                          <a:cs typeface="Times New Roman" panose="02020603050405020304" pitchFamily="18" charset="0"/>
                        </a:rPr>
                        <a:t>9</a:t>
                      </a:r>
                      <a:endParaRPr lang="en-US" sz="1500" b="1" i="1" dirty="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39</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14</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61</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685800">
                <a:tc>
                  <a:txBody>
                    <a:bodyPr/>
                    <a:lstStyle/>
                    <a:p>
                      <a:pPr indent="0" algn="ctr">
                        <a:buNone/>
                      </a:pPr>
                      <a:r>
                        <a:rPr lang="en-US" sz="1500" b="1" i="1">
                          <a:latin typeface="Times New Roman" panose="02020603050405020304" pitchFamily="18" charset="0"/>
                          <a:cs typeface="Times New Roman" panose="02020603050405020304" pitchFamily="18" charset="0"/>
                        </a:rPr>
                        <a:t>4</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dirty="0" err="1">
                          <a:solidFill>
                            <a:srgbClr val="212529"/>
                          </a:solidFill>
                          <a:latin typeface="Times New Roman" panose="02020603050405020304" pitchFamily="18" charset="0"/>
                          <a:cs typeface="Times New Roman" panose="02020603050405020304" pitchFamily="18" charset="0"/>
                        </a:rPr>
                        <a:t>Trẻ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biết</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thể</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hiện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cảm</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smtClean="0">
                          <a:solidFill>
                            <a:srgbClr val="212529"/>
                          </a:solidFill>
                          <a:latin typeface="Times New Roman" panose="02020603050405020304" pitchFamily="18" charset="0"/>
                          <a:cs typeface="Times New Roman" panose="02020603050405020304" pitchFamily="18" charset="0"/>
                        </a:rPr>
                        <a:t>xúc</a:t>
                      </a:r>
                      <a:r>
                        <a:rPr lang="en-US" sz="1500" b="0" dirty="0" smtClean="0">
                          <a:solidFill>
                            <a:srgbClr val="212529"/>
                          </a:solidFill>
                          <a:latin typeface="Times New Roman" panose="02020603050405020304" pitchFamily="18" charset="0"/>
                          <a:cs typeface="Times New Roman" panose="02020603050405020304" pitchFamily="18" charset="0"/>
                        </a:rPr>
                        <a:t> </a:t>
                      </a:r>
                      <a:r>
                        <a:rPr lang="en-US" sz="1500" b="0" dirty="0" err="1" smtClean="0">
                          <a:solidFill>
                            <a:srgbClr val="212529"/>
                          </a:solidFill>
                          <a:latin typeface="Times New Roman" panose="02020603050405020304" pitchFamily="18" charset="0"/>
                          <a:cs typeface="Times New Roman" panose="02020603050405020304" pitchFamily="18" charset="0"/>
                        </a:rPr>
                        <a:t>của</a:t>
                      </a:r>
                      <a:r>
                        <a:rPr lang="en-US" sz="1500" b="0" dirty="0" smtClean="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bản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thân</a:t>
                      </a:r>
                      <a:r>
                        <a:rPr lang="en-US" sz="1500" b="0" dirty="0">
                          <a:solidFill>
                            <a:srgbClr val="212529"/>
                          </a:solidFill>
                          <a:latin typeface="Times New Roman" panose="02020603050405020304" pitchFamily="18" charset="0"/>
                          <a:cs typeface="Times New Roman" panose="02020603050405020304" pitchFamily="18" charset="0"/>
                        </a:rPr>
                        <a:t>,</a:t>
                      </a:r>
                      <a:r>
                        <a:rPr lang="vi-VN" alt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biết</a:t>
                      </a:r>
                      <a:r>
                        <a:rPr lang="vi-VN" alt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đồng</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cảm</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trước</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những</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gì</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thể</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hiện</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tình</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thương</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yêu</a:t>
                      </a:r>
                      <a:r>
                        <a:rPr lang="en-US" sz="1500" b="0" dirty="0">
                          <a:solidFill>
                            <a:srgbClr val="212529"/>
                          </a:solidFill>
                          <a:latin typeface="Times New Roman" panose="02020603050405020304" pitchFamily="18" charset="0"/>
                          <a:cs typeface="Times New Roman" panose="02020603050405020304" pitchFamily="18" charset="0"/>
                        </a:rPr>
                        <a:t>, chia </a:t>
                      </a:r>
                      <a:r>
                        <a:rPr lang="en-US" sz="1500" b="0" dirty="0" err="1">
                          <a:solidFill>
                            <a:srgbClr val="212529"/>
                          </a:solidFill>
                          <a:latin typeface="Times New Roman" panose="02020603050405020304" pitchFamily="18" charset="0"/>
                          <a:cs typeface="Times New Roman" panose="02020603050405020304" pitchFamily="18" charset="0"/>
                        </a:rPr>
                        <a:t>sẻ</a:t>
                      </a:r>
                      <a:r>
                        <a:rPr lang="en-US" sz="1500" b="0" dirty="0">
                          <a:solidFill>
                            <a:srgbClr val="212529"/>
                          </a:solidFill>
                          <a:latin typeface="Times New Roman" panose="02020603050405020304" pitchFamily="18" charset="0"/>
                          <a:cs typeface="Times New Roman" panose="02020603050405020304" pitchFamily="18" charset="0"/>
                        </a:rPr>
                        <a:t>.</a:t>
                      </a:r>
                      <a:endParaRPr lang="en-US" sz="1500" b="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500" b="1" i="1" dirty="0">
                          <a:latin typeface="Times New Roman" panose="02020603050405020304" pitchFamily="18" charset="0"/>
                          <a:cs typeface="Times New Roman" panose="02020603050405020304" pitchFamily="18" charset="0"/>
                        </a:rPr>
                        <a:t>7</a:t>
                      </a:r>
                      <a:endParaRPr lang="en-US" sz="1500" b="1" i="1" dirty="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dirty="0">
                          <a:latin typeface="Times New Roman" panose="02020603050405020304" pitchFamily="18" charset="0"/>
                          <a:cs typeface="Times New Roman" panose="02020603050405020304" pitchFamily="18" charset="0"/>
                        </a:rPr>
                        <a:t>30</a:t>
                      </a:r>
                      <a:endParaRPr lang="en-US" sz="1500" b="1" i="1" dirty="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dirty="0">
                          <a:latin typeface="Times New Roman" panose="02020603050405020304" pitchFamily="18" charset="0"/>
                          <a:cs typeface="Times New Roman" panose="02020603050405020304" pitchFamily="18" charset="0"/>
                        </a:rPr>
                        <a:t>16</a:t>
                      </a:r>
                      <a:endParaRPr lang="en-US" sz="1500" b="1" i="1" dirty="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70</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457200">
                <a:tc>
                  <a:txBody>
                    <a:bodyPr/>
                    <a:lstStyle/>
                    <a:p>
                      <a:pPr indent="0" algn="ctr">
                        <a:buNone/>
                      </a:pPr>
                      <a:r>
                        <a:rPr lang="en-US" sz="1500" b="1" i="1">
                          <a:latin typeface="Times New Roman" panose="02020603050405020304" pitchFamily="18" charset="0"/>
                          <a:cs typeface="Times New Roman" panose="02020603050405020304" pitchFamily="18" charset="0"/>
                        </a:rPr>
                        <a:t>5</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dirty="0" err="1">
                          <a:solidFill>
                            <a:srgbClr val="212529"/>
                          </a:solidFill>
                          <a:latin typeface="Times New Roman" panose="02020603050405020304" pitchFamily="18" charset="0"/>
                          <a:cs typeface="Times New Roman" panose="02020603050405020304" pitchFamily="18" charset="0"/>
                        </a:rPr>
                        <a:t>Trẻ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có</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những</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smtClean="0">
                          <a:solidFill>
                            <a:srgbClr val="212529"/>
                          </a:solidFill>
                          <a:latin typeface="Times New Roman" panose="02020603050405020304" pitchFamily="18" charset="0"/>
                          <a:cs typeface="Times New Roman" panose="02020603050405020304" pitchFamily="18" charset="0"/>
                        </a:rPr>
                        <a:t>hành</a:t>
                      </a:r>
                      <a:r>
                        <a:rPr lang="en-US" sz="1500" b="0" dirty="0" smtClean="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động</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yêu</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thương</a:t>
                      </a:r>
                      <a:r>
                        <a:rPr lang="en-US" sz="1500" b="0" dirty="0">
                          <a:solidFill>
                            <a:srgbClr val="212529"/>
                          </a:solidFill>
                          <a:latin typeface="Times New Roman" panose="02020603050405020304" pitchFamily="18" charset="0"/>
                          <a:cs typeface="Times New Roman" panose="02020603050405020304" pitchFamily="18" charset="0"/>
                        </a:rPr>
                        <a:t>, chia </a:t>
                      </a:r>
                      <a:r>
                        <a:rPr lang="en-US" sz="1500" b="0" dirty="0" err="1">
                          <a:solidFill>
                            <a:srgbClr val="212529"/>
                          </a:solidFill>
                          <a:latin typeface="Times New Roman" panose="02020603050405020304" pitchFamily="18" charset="0"/>
                          <a:cs typeface="Times New Roman" panose="02020603050405020304" pitchFamily="18" charset="0"/>
                        </a:rPr>
                        <a:t>sẻ</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mọi</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lúc</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mọi</a:t>
                      </a:r>
                      <a:r>
                        <a:rPr lang="en-US" sz="1500" b="0" dirty="0">
                          <a:solidFill>
                            <a:srgbClr val="212529"/>
                          </a:solidFill>
                          <a:latin typeface="Times New Roman" panose="02020603050405020304" pitchFamily="18" charset="0"/>
                          <a:cs typeface="Times New Roman" panose="02020603050405020304" pitchFamily="18" charset="0"/>
                        </a:rPr>
                        <a:t> </a:t>
                      </a:r>
                      <a:r>
                        <a:rPr lang="en-US" sz="1500" b="0" dirty="0" err="1">
                          <a:solidFill>
                            <a:srgbClr val="212529"/>
                          </a:solidFill>
                          <a:latin typeface="Times New Roman" panose="02020603050405020304" pitchFamily="18" charset="0"/>
                          <a:cs typeface="Times New Roman" panose="02020603050405020304" pitchFamily="18" charset="0"/>
                        </a:rPr>
                        <a:t>nơi</a:t>
                      </a:r>
                      <a:r>
                        <a:rPr lang="en-US" sz="1500" b="0" dirty="0">
                          <a:solidFill>
                            <a:srgbClr val="212529"/>
                          </a:solidFill>
                          <a:latin typeface="Times New Roman" panose="02020603050405020304" pitchFamily="18" charset="0"/>
                          <a:cs typeface="Times New Roman" panose="02020603050405020304" pitchFamily="18" charset="0"/>
                        </a:rPr>
                        <a:t>.</a:t>
                      </a:r>
                      <a:endParaRPr lang="en-US" sz="1500" b="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500" b="1" i="1">
                          <a:latin typeface="Times New Roman" panose="02020603050405020304" pitchFamily="18" charset="0"/>
                          <a:cs typeface="Times New Roman" panose="02020603050405020304" pitchFamily="18" charset="0"/>
                        </a:rPr>
                        <a:t>8</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35</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dirty="0">
                          <a:latin typeface="Times New Roman" panose="02020603050405020304" pitchFamily="18" charset="0"/>
                          <a:cs typeface="Times New Roman" panose="02020603050405020304" pitchFamily="18" charset="0"/>
                        </a:rPr>
                        <a:t>15</a:t>
                      </a:r>
                      <a:endParaRPr lang="en-US" sz="1500" b="1" i="1" dirty="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dirty="0">
                          <a:latin typeface="Times New Roman" panose="02020603050405020304" pitchFamily="18" charset="0"/>
                          <a:cs typeface="Times New Roman" panose="02020603050405020304" pitchFamily="18" charset="0"/>
                        </a:rPr>
                        <a:t>65</a:t>
                      </a:r>
                      <a:endParaRPr lang="en-US" sz="1500" b="1" i="1" dirty="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par>
                                <p:cTn id="14" presetID="1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bldLvl="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2" name="Flowchart: Terminator 1"/>
          <p:cNvSpPr/>
          <p:nvPr/>
        </p:nvSpPr>
        <p:spPr>
          <a:xfrm>
            <a:off x="2381250" y="171450"/>
            <a:ext cx="4095750" cy="5095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6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Mục đích</a:t>
            </a:r>
          </a:p>
        </p:txBody>
      </p:sp>
      <p:sp>
        <p:nvSpPr>
          <p:cNvPr id="10" name="Rounded Rectangle 9"/>
          <p:cNvSpPr/>
          <p:nvPr/>
        </p:nvSpPr>
        <p:spPr>
          <a:xfrm>
            <a:off x="76201" y="1543051"/>
            <a:ext cx="8917305" cy="2031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dirty="0">
              <a:latin typeface="Times New Roman" panose="02020603050405020304" pitchFamily="18" charset="0"/>
              <a:cs typeface="Times New Roman" panose="02020603050405020304" pitchFamily="18" charset="0"/>
            </a:endParaRPr>
          </a:p>
          <a:p>
            <a:pPr lvl="0" algn="just">
              <a:buNone/>
            </a:pPr>
            <a:r>
              <a:rPr lang="vi-VN" altLang="en-US" dirty="0">
                <a:latin typeface="Times New Roman" panose="02020603050405020304" pitchFamily="18" charset="0"/>
                <a:cs typeface="Times New Roman" panose="02020603050405020304" pitchFamily="18" charset="0"/>
                <a:sym typeface="+mn-ea"/>
              </a:rPr>
              <a:t>Nhân cách của con người được đánh giá qua việc đối nhân xử thế. Và những đứa trẻ lớn lên biết yêu thương, chia sẻ, quan tâm đến mọi người xung quanh hay không phụ thuộc rất lớn vào việc trẻ được sống trong môi trường gia đình, trường học và xã hội xung quanh nơi trẻ sống. Mà những năm đầu đời nơi trẻ đến học chính là trường mầm non, vì vậy cô giáo cần định hướng tương lai cho trẻ bằng những bài học tại trường để trẻ trở thành những người có ích, có đạo đức, biết yêu thương chia sẻ trong tương lai.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vert="horz" wrap="square" lIns="91440" tIns="45720" rIns="91440" bIns="45720" anchor="ctr" anchorCtr="0"/>
          <a:lstStyle/>
          <a:p>
            <a:endParaRPr lang="en-US" altLang="en-US" dirty="0"/>
          </a:p>
        </p:txBody>
      </p:sp>
      <p:sp>
        <p:nvSpPr>
          <p:cNvPr id="12291" name="Content Placeholder 2"/>
          <p:cNvSpPr>
            <a:spLocks noGrp="1"/>
          </p:cNvSpPr>
          <p:nvPr>
            <p:ph idx="1"/>
          </p:nvPr>
        </p:nvSpPr>
        <p:spPr/>
        <p:txBody>
          <a:bodyPr vert="horz" wrap="square" lIns="91440" tIns="45720" rIns="91440" bIns="45720" anchor="t" anchorCtr="0"/>
          <a:lstStyle/>
          <a:p>
            <a:endParaRPr lang="en-US" altLang="en-US" dirty="0"/>
          </a:p>
        </p:txBody>
      </p:sp>
      <p:pic>
        <p:nvPicPr>
          <p:cNvPr id="12292" name="Picture 2" descr="C:\Users\Admin\Desktop\images (3).jpg"/>
          <p:cNvPicPr>
            <a:picLocks noChangeAspect="1"/>
          </p:cNvPicPr>
          <p:nvPr/>
        </p:nvPicPr>
        <p:blipFill>
          <a:blip r:embed="rId2"/>
          <a:stretch>
            <a:fillRect/>
          </a:stretch>
        </p:blipFill>
        <p:spPr>
          <a:xfrm>
            <a:off x="0" y="0"/>
            <a:ext cx="9296400" cy="5257800"/>
          </a:xfrm>
          <a:prstGeom prst="rect">
            <a:avLst/>
          </a:prstGeom>
          <a:noFill/>
          <a:ln w="9525">
            <a:noFill/>
          </a:ln>
        </p:spPr>
      </p:pic>
      <p:sp>
        <p:nvSpPr>
          <p:cNvPr id="12293" name="WordArt 3"/>
          <p:cNvSpPr>
            <a:spLocks noTextEdit="1"/>
          </p:cNvSpPr>
          <p:nvPr/>
        </p:nvSpPr>
        <p:spPr>
          <a:xfrm>
            <a:off x="1447800" y="1371601"/>
            <a:ext cx="6934200" cy="1897856"/>
          </a:xfrm>
          <a:prstGeom prst="rect">
            <a:avLst/>
          </a:prstGeom>
        </p:spPr>
        <p:txBody>
          <a:bodyPr wrap="none" fromWordArt="1">
            <a:prstTxWarp prst="textPlain">
              <a:avLst>
                <a:gd name="adj" fmla="val 50000"/>
              </a:avLst>
            </a:prstTxWarp>
            <a:normAutofit/>
          </a:bodyPr>
          <a:lstStyle/>
          <a:p>
            <a:pPr algn="ctr"/>
            <a:r>
              <a:rPr lang="vi-VN" altLang="en-US" sz="2400" b="1">
                <a:solidFill>
                  <a:srgbClr val="FF0000"/>
                </a:solidFill>
                <a:latin typeface="Times New Roman" panose="02020603050405020304" pitchFamily="18" charset="0"/>
                <a:ea typeface="Times New Roman" panose="02020603050405020304" pitchFamily="18" charset="0"/>
              </a:rPr>
              <a:t> Biện pháp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ppt_x</p:attrName>
                                        </p:attrNameLst>
                                      </p:cBhvr>
                                      <p:tavLst>
                                        <p:tav tm="0">
                                          <p:val>
                                            <p:strVal val="#ppt_x-.2"/>
                                          </p:val>
                                        </p:tav>
                                        <p:tav tm="100000">
                                          <p:val>
                                            <p:strVal val="#ppt_x"/>
                                          </p:val>
                                        </p:tav>
                                      </p:tavLst>
                                    </p:anim>
                                    <p:anim calcmode="lin" valueType="num">
                                      <p:cBhvr>
                                        <p:cTn id="8" dur="1000" fill="hold"/>
                                        <p:tgtEl>
                                          <p:spTgt spid="1229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3"/>
                                        </p:tgtEl>
                                      </p:cBhvr>
                                    </p:animEffect>
                                  </p:childTnLst>
                                </p:cTn>
                              </p:par>
                              <p:par>
                                <p:cTn id="10" presetID="22" presetClass="emph" presetSubtype="0" repeatCount="indefinite" fill="hold" nodeType="withEffect">
                                  <p:stCondLst>
                                    <p:cond delay="0"/>
                                  </p:stCondLst>
                                  <p:childTnLst>
                                    <p:animClr clrSpc="hsl" dir="cw">
                                      <p:cBhvr override="childStyle">
                                        <p:cTn id="11" dur="500" fill="hold"/>
                                        <p:tgtEl>
                                          <p:spTgt spid="12293"/>
                                        </p:tgtEl>
                                        <p:attrNameLst>
                                          <p:attrName>style.color</p:attrName>
                                        </p:attrNameLst>
                                      </p:cBhvr>
                                      <p:by>
                                        <p:hsl h="-7200000" s="0" l="0"/>
                                      </p:by>
                                    </p:animClr>
                                    <p:animClr clrSpc="hsl" dir="cw">
                                      <p:cBhvr>
                                        <p:cTn id="12" dur="500" fill="hold"/>
                                        <p:tgtEl>
                                          <p:spTgt spid="12293"/>
                                        </p:tgtEl>
                                        <p:attrNameLst>
                                          <p:attrName>fillcolor</p:attrName>
                                        </p:attrNameLst>
                                      </p:cBhvr>
                                      <p:by>
                                        <p:hsl h="-7200000" s="0" l="0"/>
                                      </p:by>
                                    </p:animClr>
                                    <p:animClr clrSpc="hsl" dir="cw">
                                      <p:cBhvr>
                                        <p:cTn id="13" dur="500" fill="hold"/>
                                        <p:tgtEl>
                                          <p:spTgt spid="12293"/>
                                        </p:tgtEl>
                                        <p:attrNameLst>
                                          <p:attrName>stroke.color</p:attrName>
                                        </p:attrNameLst>
                                      </p:cBhvr>
                                      <p:by>
                                        <p:hsl h="-7200000" s="0" l="0"/>
                                      </p:by>
                                    </p:animClr>
                                    <p:set>
                                      <p:cBhvr>
                                        <p:cTn id="14" dur="500" fill="hold"/>
                                        <p:tgtEl>
                                          <p:spTgt spid="122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8" name="Rounded Rectangle 7"/>
          <p:cNvSpPr/>
          <p:nvPr/>
        </p:nvSpPr>
        <p:spPr>
          <a:xfrm>
            <a:off x="838200" y="3829050"/>
            <a:ext cx="7348219" cy="1104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36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Biện pháp: Dạy trẻ biết yêu thương, chia sẻ qua các hoạt động </a:t>
            </a:r>
          </a:p>
        </p:txBody>
      </p:sp>
      <p:sp>
        <p:nvSpPr>
          <p:cNvPr id="12" name="Rounded Rectangle 11"/>
          <p:cNvSpPr/>
          <p:nvPr/>
        </p:nvSpPr>
        <p:spPr>
          <a:xfrm>
            <a:off x="1371601" y="1650682"/>
            <a:ext cx="6222365" cy="9210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3600" b="1" dirty="0">
                <a:solidFill>
                  <a:srgbClr val="FF0000"/>
                </a:solidFill>
                <a:latin typeface="Times New Roman" panose="02020603050405020304" pitchFamily="18" charset="0"/>
                <a:cs typeface="Times New Roman" panose="02020603050405020304" pitchFamily="18" charset="0"/>
                <a:sym typeface="+mn-ea"/>
              </a:rPr>
              <a:t>Biện pháp tâm đắc nhất</a:t>
            </a:r>
            <a:r>
              <a:rPr lang="vi-VN" altLang="en-US" sz="2000" dirty="0">
                <a:solidFill>
                  <a:srgbClr val="FF0000"/>
                </a:solidFill>
                <a:latin typeface="Times New Roman" panose="02020603050405020304" pitchFamily="18" charset="0"/>
                <a:cs typeface="Times New Roman" panose="02020603050405020304" pitchFamily="18" charset="0"/>
                <a:sym typeface="+mn-ea"/>
              </a:rPr>
              <a:t> </a:t>
            </a:r>
          </a:p>
        </p:txBody>
      </p:sp>
      <p:sp>
        <p:nvSpPr>
          <p:cNvPr id="13" name="Down Arrow 12"/>
          <p:cNvSpPr/>
          <p:nvPr/>
        </p:nvSpPr>
        <p:spPr>
          <a:xfrm>
            <a:off x="3962400" y="2571750"/>
            <a:ext cx="838200" cy="12573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Terminator 1"/>
          <p:cNvSpPr/>
          <p:nvPr/>
        </p:nvSpPr>
        <p:spPr>
          <a:xfrm>
            <a:off x="1219200" y="171450"/>
            <a:ext cx="6967220" cy="72390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600" b="1" dirty="0">
                <a:solidFill>
                  <a:srgbClr val="FF0000"/>
                </a:solidFill>
                <a:latin typeface="Times New Roman" panose="02020603050405020304" pitchFamily="18" charset="0"/>
                <a:ea typeface="Times New Roman" panose="02020603050405020304" pitchFamily="18" charset="0"/>
                <a:sym typeface="+mn-ea"/>
              </a:rPr>
              <a:t> Các biện pháp dạy trẻ biết yêu thương, chia sẻ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12" grpId="0" bldLvl="0" animBg="1"/>
      <p:bldP spid="12" grpId="1" animBg="1"/>
      <p:bldP spid="13" grpId="0" bldLvl="0" animBg="1"/>
      <p:bldP spid="1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143000" y="73819"/>
            <a:ext cx="7086600" cy="7453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Dạy</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biết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yêu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thương</a:t>
            </a:r>
            <a:r>
              <a:rPr lang="en-US" sz="2400" b="1" dirty="0">
                <a:solidFill>
                  <a:srgbClr val="FF0000"/>
                </a:solidFill>
                <a:latin typeface="Times New Roman" panose="02020603050405020304" pitchFamily="18" charset="0"/>
                <a:cs typeface="Calibri" panose="020F0502020204030204" pitchFamily="34" charset="0"/>
                <a:sym typeface="+mn-ea"/>
              </a:rPr>
              <a:t>, chia </a:t>
            </a:r>
            <a:r>
              <a:rPr lang="en-US" sz="2400" b="1" dirty="0" err="1">
                <a:solidFill>
                  <a:srgbClr val="FF0000"/>
                </a:solidFill>
                <a:latin typeface="Times New Roman" panose="02020603050405020304" pitchFamily="18" charset="0"/>
                <a:cs typeface="Calibri" panose="020F0502020204030204" pitchFamily="34" charset="0"/>
                <a:sym typeface="+mn-ea"/>
              </a:rPr>
              <a:t>sẻ</a:t>
            </a:r>
            <a:r>
              <a:rPr lang="en-US" sz="2400" b="1" dirty="0">
                <a:solidFill>
                  <a:srgbClr val="FF0000"/>
                </a:solidFill>
                <a:latin typeface="Times New Roman" panose="02020603050405020304" pitchFamily="18" charset="0"/>
                <a:cs typeface="Calibri" panose="020F0502020204030204" pitchFamily="34" charset="0"/>
                <a:sym typeface="+mn-ea"/>
              </a:rPr>
              <a:t> qua </a:t>
            </a:r>
            <a:r>
              <a:rPr lang="en-US" sz="2400" b="1" dirty="0" err="1">
                <a:solidFill>
                  <a:srgbClr val="FF0000"/>
                </a:solidFill>
                <a:latin typeface="Times New Roman" panose="02020603050405020304" pitchFamily="18" charset="0"/>
                <a:cs typeface="Calibri" panose="020F0502020204030204" pitchFamily="34" charset="0"/>
                <a:sym typeface="+mn-ea"/>
              </a:rPr>
              <a:t>các</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bài</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thơ</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câu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chuyện</a:t>
            </a:r>
            <a:r>
              <a:rPr lang="en-US" sz="2400" b="1" dirty="0">
                <a:solidFill>
                  <a:srgbClr val="FF0000"/>
                </a:solidFill>
                <a:latin typeface="Times New Roman" panose="02020603050405020304" pitchFamily="18" charset="0"/>
                <a:cs typeface="Calibri" panose="020F0502020204030204" pitchFamily="34" charset="0"/>
                <a:sym typeface="+mn-ea"/>
              </a:rPr>
              <a:t>, video</a:t>
            </a:r>
            <a:endParaRPr lang="en-US" altLang="en-US" sz="2400" b="1" dirty="0">
              <a:solidFill>
                <a:srgbClr val="FF0000"/>
              </a:solidFill>
              <a:latin typeface="Times New Roman" panose="02020603050405020304" pitchFamily="18" charset="0"/>
              <a:cs typeface="Calibri" panose="020F0502020204030204" pitchFamily="34" charset="0"/>
              <a:sym typeface="+mn-ea"/>
            </a:endParaRPr>
          </a:p>
        </p:txBody>
      </p:sp>
      <p:sp>
        <p:nvSpPr>
          <p:cNvPr id="3" name="TextBox 1"/>
          <p:cNvSpPr txBox="1"/>
          <p:nvPr/>
        </p:nvSpPr>
        <p:spPr>
          <a:xfrm>
            <a:off x="76200" y="914400"/>
            <a:ext cx="8837930" cy="523220"/>
          </a:xfrm>
          <a:prstGeom prst="rect">
            <a:avLst/>
          </a:prstGeom>
          <a:noFill/>
        </p:spPr>
        <p:txBody>
          <a:bodyPr wrap="square" rtlCol="0">
            <a:spAutoFit/>
          </a:bodyPr>
          <a:lstStyle/>
          <a:p>
            <a:r>
              <a:rPr lang="it-IT" sz="1400" dirty="0">
                <a:solidFill>
                  <a:srgbClr val="000000"/>
                </a:solidFill>
                <a:latin typeface="Times New Roman" panose="02020603050405020304"/>
                <a:ea typeface="Times New Roman" panose="02020603050405020304"/>
              </a:rPr>
              <a:t>Thông qua các bài thơ, câu truyện hay phù hợp với tâm sinh lý trẻ làm nảy sinh ở trẻ lòng vị tha, sự quan tâm đến người khác</a:t>
            </a:r>
            <a:r>
              <a:rPr lang="vi-VN" altLang="it-IT" sz="1400" dirty="0">
                <a:solidFill>
                  <a:srgbClr val="000000"/>
                </a:solidFill>
                <a:latin typeface="Times New Roman" panose="02020603050405020304"/>
                <a:ea typeface="Times New Roman" panose="02020603050405020304"/>
              </a:rPr>
              <a:t>;</a:t>
            </a:r>
            <a:r>
              <a:rPr lang="it-IT" sz="1400" dirty="0">
                <a:solidFill>
                  <a:srgbClr val="000000"/>
                </a:solidFill>
                <a:latin typeface="Times New Roman" panose="02020603050405020304"/>
                <a:ea typeface="Times New Roman" panose="02020603050405020304"/>
              </a:rPr>
              <a:t> phát triển những mối quan hệ thân thiện, gần gũi, cảm thông giữa trẻ với những người xung quanh.</a:t>
            </a:r>
            <a:endParaRPr lang="en-US" sz="1400" dirty="0"/>
          </a:p>
        </p:txBody>
      </p:sp>
      <p:pic>
        <p:nvPicPr>
          <p:cNvPr id="13" name="Content Placeholder 1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0" y="2101692"/>
            <a:ext cx="5181600" cy="2937986"/>
          </a:xfrm>
          <a:prstGeom prst="rect">
            <a:avLst/>
          </a:prstGeom>
        </p:spPr>
      </p:pic>
      <p:sp>
        <p:nvSpPr>
          <p:cNvPr id="14" name="Rectangle 6"/>
          <p:cNvSpPr/>
          <p:nvPr/>
        </p:nvSpPr>
        <p:spPr>
          <a:xfrm>
            <a:off x="5181466" y="2560082"/>
            <a:ext cx="3960440" cy="738664"/>
          </a:xfrm>
          <a:prstGeom prst="rect">
            <a:avLst/>
          </a:prstGeom>
        </p:spPr>
        <p:txBody>
          <a:bodyPr wrap="square">
            <a:spAutoFit/>
          </a:bodyPr>
          <a:lstStyle/>
          <a:p>
            <a:pPr indent="396240" algn="just">
              <a:lnSpc>
                <a:spcPct val="150000"/>
              </a:lnSpc>
              <a:spcAft>
                <a:spcPts val="0"/>
              </a:spcAft>
            </a:pPr>
            <a:r>
              <a:rPr lang="en-US" sz="1400" dirty="0" err="1" smtClean="0">
                <a:solidFill>
                  <a:srgbClr val="000000"/>
                </a:solidFill>
                <a:latin typeface="Times New Roman" panose="02020603050405020304"/>
                <a:ea typeface="Times New Roman" panose="02020603050405020304"/>
              </a:rPr>
              <a:t>Giáo</a:t>
            </a:r>
            <a:r>
              <a:rPr lang="en-US" sz="1400" dirty="0" smtClean="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dục</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trẻ</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biết</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giúp</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đỡ</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quan</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tâm</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đến</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bạn</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bè</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xung</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quanh</a:t>
            </a:r>
            <a:endParaRPr lang="en-US" sz="1400" dirty="0">
              <a:effectLst/>
              <a:latin typeface="Times New Roman" panose="02020603050405020304"/>
              <a:ea typeface="Times New Roman" panose="020206030504050203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vert="horz" wrap="square" lIns="91440" tIns="45720" rIns="91440" bIns="45720" anchor="ctr" anchorCtr="0"/>
          <a:lstStyle/>
          <a:p>
            <a:endParaRPr lang="en-US" altLang="en-US" dirty="0"/>
          </a:p>
        </p:txBody>
      </p:sp>
      <p:sp>
        <p:nvSpPr>
          <p:cNvPr id="5123" name="Content Placeholder 2"/>
          <p:cNvSpPr>
            <a:spLocks noGrp="1"/>
          </p:cNvSpPr>
          <p:nvPr>
            <p:ph idx="1"/>
          </p:nvPr>
        </p:nvSpPr>
        <p:spPr/>
        <p:txBody>
          <a:bodyPr vert="horz" wrap="square" lIns="91440" tIns="45720" rIns="91440" bIns="45720" anchor="t" anchorCtr="0"/>
          <a:lstStyle/>
          <a:p>
            <a:endParaRPr lang="en-US" altLang="en-US" dirty="0"/>
          </a:p>
        </p:txBody>
      </p:sp>
      <p:pic>
        <p:nvPicPr>
          <p:cNvPr id="5124" name="Picture 2" descr="C:\Users\Admin\Desktop\images (3).jpg"/>
          <p:cNvPicPr>
            <a:picLocks noChangeAspect="1"/>
          </p:cNvPicPr>
          <p:nvPr/>
        </p:nvPicPr>
        <p:blipFill>
          <a:blip r:embed="rId2"/>
          <a:stretch>
            <a:fillRect/>
          </a:stretch>
        </p:blipFill>
        <p:spPr>
          <a:xfrm>
            <a:off x="0" y="0"/>
            <a:ext cx="9296400" cy="5257800"/>
          </a:xfrm>
          <a:prstGeom prst="rect">
            <a:avLst/>
          </a:prstGeom>
          <a:noFill/>
          <a:ln w="9525">
            <a:noFill/>
          </a:ln>
        </p:spPr>
      </p:pic>
      <p:sp>
        <p:nvSpPr>
          <p:cNvPr id="5125" name="WordArt 3"/>
          <p:cNvSpPr>
            <a:spLocks noTextEdit="1"/>
          </p:cNvSpPr>
          <p:nvPr/>
        </p:nvSpPr>
        <p:spPr>
          <a:xfrm>
            <a:off x="1600200" y="1657350"/>
            <a:ext cx="6477000" cy="1428750"/>
          </a:xfrm>
          <a:prstGeom prst="rect">
            <a:avLst/>
          </a:prstGeom>
        </p:spPr>
        <p:txBody>
          <a:bodyPr wrap="none" fromWordArt="1">
            <a:prstTxWarp prst="textPlain">
              <a:avLst>
                <a:gd name="adj" fmla="val 50000"/>
              </a:avLst>
            </a:prstTxWarp>
            <a:normAutofit/>
          </a:body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rPr>
              <a:t>Cơ sở lý luận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ppt_x</p:attrName>
                                        </p:attrNameLst>
                                      </p:cBhvr>
                                      <p:tavLst>
                                        <p:tav tm="0">
                                          <p:val>
                                            <p:strVal val="#ppt_x-.2"/>
                                          </p:val>
                                        </p:tav>
                                        <p:tav tm="100000">
                                          <p:val>
                                            <p:strVal val="#ppt_x"/>
                                          </p:val>
                                        </p:tav>
                                      </p:tavLst>
                                    </p:anim>
                                    <p:anim calcmode="lin" valueType="num">
                                      <p:cBhvr>
                                        <p:cTn id="8"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5"/>
                                        </p:tgtEl>
                                      </p:cBhvr>
                                    </p:animEffect>
                                  </p:childTnLst>
                                </p:cTn>
                              </p:par>
                              <p:par>
                                <p:cTn id="10" presetID="22" presetClass="emph" presetSubtype="0" repeatCount="indefinite" fill="hold" nodeType="withEffect">
                                  <p:stCondLst>
                                    <p:cond delay="0"/>
                                  </p:stCondLst>
                                  <p:childTnLst>
                                    <p:animClr clrSpc="hsl" dir="cw">
                                      <p:cBhvr override="childStyle">
                                        <p:cTn id="11" dur="500" fill="hold"/>
                                        <p:tgtEl>
                                          <p:spTgt spid="5125"/>
                                        </p:tgtEl>
                                        <p:attrNameLst>
                                          <p:attrName>style.color</p:attrName>
                                        </p:attrNameLst>
                                      </p:cBhvr>
                                      <p:by>
                                        <p:hsl h="-7200000" s="0" l="0"/>
                                      </p:by>
                                    </p:animClr>
                                    <p:animClr clrSpc="hsl" dir="cw">
                                      <p:cBhvr>
                                        <p:cTn id="12" dur="500" fill="hold"/>
                                        <p:tgtEl>
                                          <p:spTgt spid="5125"/>
                                        </p:tgtEl>
                                        <p:attrNameLst>
                                          <p:attrName>fillcolor</p:attrName>
                                        </p:attrNameLst>
                                      </p:cBhvr>
                                      <p:by>
                                        <p:hsl h="-7200000" s="0" l="0"/>
                                      </p:by>
                                    </p:animClr>
                                    <p:animClr clrSpc="hsl" dir="cw">
                                      <p:cBhvr>
                                        <p:cTn id="13" dur="500" fill="hold"/>
                                        <p:tgtEl>
                                          <p:spTgt spid="5125"/>
                                        </p:tgtEl>
                                        <p:attrNameLst>
                                          <p:attrName>stroke.color</p:attrName>
                                        </p:attrNameLst>
                                      </p:cBhvr>
                                      <p:by>
                                        <p:hsl h="-7200000" s="0" l="0"/>
                                      </p:by>
                                    </p:animClr>
                                    <p:set>
                                      <p:cBhvr>
                                        <p:cTn id="14" dur="500" fill="hold"/>
                                        <p:tgtEl>
                                          <p:spTgt spid="51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76200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Dạy</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biết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yêu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thương</a:t>
            </a:r>
            <a:r>
              <a:rPr lang="en-US" sz="2400" b="1" dirty="0">
                <a:solidFill>
                  <a:srgbClr val="FF0000"/>
                </a:solidFill>
                <a:latin typeface="Times New Roman" panose="02020603050405020304" pitchFamily="18" charset="0"/>
                <a:cs typeface="Calibri" panose="020F0502020204030204" pitchFamily="34" charset="0"/>
                <a:sym typeface="+mn-ea"/>
              </a:rPr>
              <a:t>, chia </a:t>
            </a:r>
            <a:r>
              <a:rPr lang="en-US" sz="2400" b="1" dirty="0" err="1">
                <a:solidFill>
                  <a:srgbClr val="FF0000"/>
                </a:solidFill>
                <a:latin typeface="Times New Roman" panose="02020603050405020304" pitchFamily="18" charset="0"/>
                <a:cs typeface="Calibri" panose="020F0502020204030204" pitchFamily="34" charset="0"/>
                <a:sym typeface="+mn-ea"/>
              </a:rPr>
              <a:t>sẻ</a:t>
            </a:r>
            <a:r>
              <a:rPr lang="en-US" sz="2400" b="1" dirty="0">
                <a:solidFill>
                  <a:srgbClr val="FF0000"/>
                </a:solidFill>
                <a:latin typeface="Times New Roman" panose="02020603050405020304" pitchFamily="18" charset="0"/>
                <a:cs typeface="Calibri" panose="020F0502020204030204" pitchFamily="34" charset="0"/>
                <a:sym typeface="+mn-ea"/>
              </a:rPr>
              <a:t> qua </a:t>
            </a:r>
            <a:r>
              <a:rPr lang="en-US" sz="2400" b="1" dirty="0" err="1">
                <a:solidFill>
                  <a:srgbClr val="FF0000"/>
                </a:solidFill>
                <a:latin typeface="Times New Roman" panose="02020603050405020304" pitchFamily="18" charset="0"/>
                <a:cs typeface="Calibri" panose="020F0502020204030204" pitchFamily="34" charset="0"/>
                <a:sym typeface="+mn-ea"/>
              </a:rPr>
              <a:t>các</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bài</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thơ</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câu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chuyện</a:t>
            </a:r>
            <a:r>
              <a:rPr lang="en-US" sz="2400" b="1" dirty="0">
                <a:solidFill>
                  <a:srgbClr val="FF0000"/>
                </a:solidFill>
                <a:latin typeface="Times New Roman" panose="02020603050405020304" pitchFamily="18" charset="0"/>
                <a:cs typeface="Calibri" panose="020F0502020204030204" pitchFamily="34" charset="0"/>
                <a:sym typeface="+mn-ea"/>
              </a:rPr>
              <a:t>, video</a:t>
            </a:r>
            <a:endParaRPr lang="en-US" altLang="en-US" sz="2400" b="1" dirty="0">
              <a:solidFill>
                <a:srgbClr val="FF0000"/>
              </a:solidFill>
              <a:latin typeface="Times New Roman" panose="02020603050405020304" pitchFamily="18" charset="0"/>
              <a:cs typeface="Calibri" panose="020F0502020204030204" pitchFamily="34" charset="0"/>
              <a:sym typeface="+mn-e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835819"/>
            <a:ext cx="8655685" cy="3354705"/>
          </a:xfrm>
          <a:prstGeom prst="rect">
            <a:avLst/>
          </a:prstGeom>
        </p:spPr>
      </p:pic>
      <p:sp>
        <p:nvSpPr>
          <p:cNvPr id="12" name="Rectangle 9"/>
          <p:cNvSpPr/>
          <p:nvPr/>
        </p:nvSpPr>
        <p:spPr>
          <a:xfrm>
            <a:off x="266066" y="4229100"/>
            <a:ext cx="8695055" cy="376834"/>
          </a:xfrm>
          <a:prstGeom prst="rect">
            <a:avLst/>
          </a:prstGeom>
        </p:spPr>
        <p:txBody>
          <a:bodyPr wrap="square">
            <a:spAutoFit/>
          </a:bodyPr>
          <a:lstStyle/>
          <a:p>
            <a:pPr indent="396240" algn="ctr">
              <a:lnSpc>
                <a:spcPct val="150000"/>
              </a:lnSpc>
              <a:spcAft>
                <a:spcPts val="0"/>
              </a:spcAft>
              <a:tabLst>
                <a:tab pos="1895475" algn="l"/>
              </a:tabLst>
            </a:pPr>
            <a:r>
              <a:rPr lang="vi-VN" altLang="en-US" sz="1400" dirty="0" err="1">
                <a:solidFill>
                  <a:srgbClr val="000000"/>
                </a:solidFill>
                <a:latin typeface="Times New Roman" panose="02020603050405020304"/>
                <a:ea typeface="Times New Roman" panose="02020603050405020304"/>
              </a:rPr>
              <a:t>G</a:t>
            </a:r>
            <a:r>
              <a:rPr lang="en-US" sz="1400" dirty="0" err="1">
                <a:solidFill>
                  <a:srgbClr val="000000"/>
                </a:solidFill>
                <a:latin typeface="Times New Roman" panose="02020603050405020304"/>
                <a:ea typeface="Times New Roman" panose="02020603050405020304"/>
              </a:rPr>
              <a:t>iáo</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dục</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trẻ</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biết</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yêu</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thương</a:t>
            </a:r>
            <a:r>
              <a:rPr lang="en-US" sz="1400" dirty="0">
                <a:solidFill>
                  <a:srgbClr val="000000"/>
                </a:solidFill>
                <a:latin typeface="Times New Roman" panose="02020603050405020304"/>
                <a:ea typeface="Times New Roman" panose="02020603050405020304"/>
              </a:rPr>
              <a:t>, chia </a:t>
            </a:r>
            <a:r>
              <a:rPr lang="en-US" sz="1400" dirty="0" err="1">
                <a:solidFill>
                  <a:srgbClr val="000000"/>
                </a:solidFill>
                <a:latin typeface="Times New Roman" panose="02020603050405020304"/>
                <a:ea typeface="Times New Roman" panose="02020603050405020304"/>
              </a:rPr>
              <a:t>sẻ</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và</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nhường</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nhịn</a:t>
            </a:r>
            <a:r>
              <a:rPr lang="en-US" sz="1400" dirty="0">
                <a:solidFill>
                  <a:srgbClr val="000000"/>
                </a:solidFill>
                <a:latin typeface="Times New Roman" panose="02020603050405020304"/>
                <a:ea typeface="Times New Roman" panose="02020603050405020304"/>
              </a:rPr>
              <a:t> </a:t>
            </a:r>
            <a:r>
              <a:rPr lang="en-US" sz="1400" dirty="0" err="1">
                <a:solidFill>
                  <a:srgbClr val="000000"/>
                </a:solidFill>
                <a:latin typeface="Times New Roman" panose="02020603050405020304"/>
                <a:ea typeface="Times New Roman" panose="02020603050405020304"/>
              </a:rPr>
              <a:t>bạn</a:t>
            </a:r>
            <a:endParaRPr lang="en-US" sz="1400" dirty="0">
              <a:effectLst/>
              <a:latin typeface="Times New Roman" panose="02020603050405020304"/>
              <a:ea typeface="Times New Roman" panose="0202060305040502030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 thuyết trình">
            <a:hlinkClick r:id="" action="ppaction://media"/>
          </p:cNvPr>
          <p:cNvPicPr>
            <a:picLocks noGrp="1"/>
          </p:cNvPicPr>
          <p:nvPr>
            <p:ph/>
            <a:videoFile r:link="rId2"/>
            <p:extLst>
              <p:ext uri="{DAA4B4D4-6D71-4841-9C94-3DE7FCFB9230}">
                <p14:media xmlns:p14="http://schemas.microsoft.com/office/powerpoint/2010/main" r:link="rId1"/>
              </p:ext>
            </p:extLst>
          </p:nvPr>
        </p:nvPicPr>
        <p:blipFill>
          <a:blip r:embed="rId4"/>
          <a:stretch>
            <a:fillRect/>
          </a:stretch>
        </p:blipFill>
        <p:spPr>
          <a:xfrm>
            <a:off x="1" y="782955"/>
            <a:ext cx="9144635" cy="3560445"/>
          </a:xfrm>
          <a:prstGeom prst="rect">
            <a:avLst/>
          </a:prstGeom>
        </p:spPr>
      </p:pic>
      <p:sp>
        <p:nvSpPr>
          <p:cNvPr id="23" name="Flowchart: Terminator 22"/>
          <p:cNvSpPr/>
          <p:nvPr/>
        </p:nvSpPr>
        <p:spPr>
          <a:xfrm>
            <a:off x="1295400" y="0"/>
            <a:ext cx="6934200" cy="7453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Dạy</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biết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yêu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thương</a:t>
            </a:r>
            <a:r>
              <a:rPr lang="en-US" sz="2400" b="1" dirty="0">
                <a:solidFill>
                  <a:srgbClr val="FF0000"/>
                </a:solidFill>
                <a:latin typeface="Times New Roman" panose="02020603050405020304" pitchFamily="18" charset="0"/>
                <a:cs typeface="Calibri" panose="020F0502020204030204" pitchFamily="34" charset="0"/>
                <a:sym typeface="+mn-ea"/>
              </a:rPr>
              <a:t>, chia </a:t>
            </a:r>
            <a:r>
              <a:rPr lang="en-US" sz="2400" b="1" dirty="0" err="1">
                <a:solidFill>
                  <a:srgbClr val="FF0000"/>
                </a:solidFill>
                <a:latin typeface="Times New Roman" panose="02020603050405020304" pitchFamily="18" charset="0"/>
                <a:cs typeface="Calibri" panose="020F0502020204030204" pitchFamily="34" charset="0"/>
                <a:sym typeface="+mn-ea"/>
              </a:rPr>
              <a:t>sẻ</a:t>
            </a:r>
            <a:r>
              <a:rPr lang="en-US" sz="2400" b="1" dirty="0">
                <a:solidFill>
                  <a:srgbClr val="FF0000"/>
                </a:solidFill>
                <a:latin typeface="Times New Roman" panose="02020603050405020304" pitchFamily="18" charset="0"/>
                <a:cs typeface="Calibri" panose="020F0502020204030204" pitchFamily="34" charset="0"/>
                <a:sym typeface="+mn-ea"/>
              </a:rPr>
              <a:t> qua </a:t>
            </a:r>
            <a:r>
              <a:rPr lang="en-US" sz="2400" b="1" dirty="0" err="1">
                <a:solidFill>
                  <a:srgbClr val="FF0000"/>
                </a:solidFill>
                <a:latin typeface="Times New Roman" panose="02020603050405020304" pitchFamily="18" charset="0"/>
                <a:cs typeface="Calibri" panose="020F0502020204030204" pitchFamily="34" charset="0"/>
                <a:sym typeface="+mn-ea"/>
              </a:rPr>
              <a:t>các</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bài</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thơ</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câu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chuyện</a:t>
            </a:r>
            <a:r>
              <a:rPr lang="en-US" sz="2400" b="1" dirty="0">
                <a:solidFill>
                  <a:srgbClr val="FF0000"/>
                </a:solidFill>
                <a:latin typeface="Times New Roman" panose="02020603050405020304" pitchFamily="18" charset="0"/>
                <a:cs typeface="Calibri" panose="020F0502020204030204" pitchFamily="34" charset="0"/>
                <a:sym typeface="+mn-ea"/>
              </a:rPr>
              <a:t>, video</a:t>
            </a:r>
            <a:endParaRPr lang="en-US" altLang="en-US" sz="2400" b="1" dirty="0">
              <a:solidFill>
                <a:srgbClr val="FF0000"/>
              </a:solidFill>
              <a:latin typeface="Times New Roman" panose="02020603050405020304" pitchFamily="18" charset="0"/>
              <a:cs typeface="Calibri" panose="020F0502020204030204" pitchFamily="34" charset="0"/>
              <a:sym typeface="+mn-ea"/>
            </a:endParaRPr>
          </a:p>
        </p:txBody>
      </p:sp>
      <p:sp>
        <p:nvSpPr>
          <p:cNvPr id="101" name="Text Box 100"/>
          <p:cNvSpPr txBox="1"/>
          <p:nvPr/>
        </p:nvSpPr>
        <p:spPr>
          <a:xfrm>
            <a:off x="-635" y="4686300"/>
            <a:ext cx="9144635" cy="307777"/>
          </a:xfrm>
          <a:prstGeom prst="rect">
            <a:avLst/>
          </a:prstGeom>
          <a:noFill/>
          <a:ln w="9525">
            <a:noFill/>
          </a:ln>
        </p:spPr>
        <p:txBody>
          <a:bodyPr wrap="square">
            <a:spAutoFit/>
          </a:bodyPr>
          <a:lstStyle/>
          <a:p>
            <a:pPr algn="just"/>
            <a:r>
              <a:rPr lang="en-US" sz="1400" dirty="0">
                <a:latin typeface="Times New Roman" panose="02020603050405020304" pitchFamily="18" charset="0"/>
                <a:cs typeface="Calibri" panose="020F0502020204030204" pitchFamily="34" charset="0"/>
              </a:rPr>
              <a:t>Video: </a:t>
            </a:r>
            <a:r>
              <a:rPr lang="en-US" sz="1400" dirty="0" err="1">
                <a:latin typeface="Times New Roman" panose="02020603050405020304" pitchFamily="18" charset="0"/>
                <a:cs typeface="Calibri" panose="020F0502020204030204" pitchFamily="34" charset="0"/>
              </a:rPr>
              <a:t>Tình</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yêu</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thương</a:t>
            </a:r>
            <a:r>
              <a:rPr lang="en-US" sz="1400" dirty="0">
                <a:latin typeface="Times New Roman" panose="02020603050405020304" pitchFamily="18" charset="0"/>
                <a:cs typeface="Calibri" panose="020F0502020204030204" pitchFamily="34" charset="0"/>
              </a:rPr>
              <a:t> con </a:t>
            </a:r>
            <a:r>
              <a:rPr lang="en-US" sz="1400" dirty="0" err="1">
                <a:latin typeface="Times New Roman" panose="02020603050405020304" pitchFamily="18" charset="0"/>
                <a:cs typeface="Calibri" panose="020F0502020204030204" pitchFamily="34" charset="0"/>
              </a:rPr>
              <a:t>người</a:t>
            </a:r>
            <a:r>
              <a:rPr lang="vi-VN" alt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Giáo</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dục</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trẻ</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Biết</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yêu</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thương</a:t>
            </a:r>
            <a:r>
              <a:rPr lang="en-US" sz="1400" dirty="0">
                <a:latin typeface="Times New Roman" panose="02020603050405020304" pitchFamily="18" charset="0"/>
                <a:cs typeface="Calibri" panose="020F0502020204030204" pitchFamily="34" charset="0"/>
              </a:rPr>
              <a:t>, chia </a:t>
            </a:r>
            <a:r>
              <a:rPr lang="en-US" sz="1400" dirty="0" err="1">
                <a:latin typeface="Times New Roman" panose="02020603050405020304" pitchFamily="18" charset="0"/>
                <a:cs typeface="Calibri" panose="020F0502020204030204" pitchFamily="34" charset="0"/>
              </a:rPr>
              <a:t>sẻ</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với</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những</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người</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khó</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khăn</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hoạn</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nạn</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bệnh</a:t>
            </a:r>
            <a:r>
              <a:rPr lang="en-US" sz="1400" dirty="0">
                <a:latin typeface="Times New Roman" panose="02020603050405020304" pitchFamily="18" charset="0"/>
                <a:cs typeface="Calibri" panose="020F0502020204030204" pitchFamily="34" charset="0"/>
              </a:rPr>
              <a:t> </a:t>
            </a:r>
            <a:r>
              <a:rPr lang="en-US" sz="1400" dirty="0" err="1">
                <a:latin typeface="Times New Roman" panose="02020603050405020304" pitchFamily="18" charset="0"/>
                <a:cs typeface="Calibri" panose="020F0502020204030204" pitchFamily="34" charset="0"/>
              </a:rPr>
              <a:t>tật</a:t>
            </a:r>
            <a:r>
              <a:rPr lang="en-US" sz="1400" dirty="0">
                <a:latin typeface="Times New Roman" panose="02020603050405020304" pitchFamily="18" charset="0"/>
                <a:cs typeface="Calibri" panose="020F0502020204030204" pitchFamily="34" charset="0"/>
              </a:rPr>
              <a:t>,...</a:t>
            </a:r>
            <a:endParaRPr lang="en-US" sz="1400" dirty="0"/>
          </a:p>
        </p:txBody>
      </p:sp>
    </p:spTree>
  </p:cSld>
  <p:clrMapOvr>
    <a:masterClrMapping/>
  </p:clrMapOvr>
  <p:timing>
    <p:tnLst>
      <p:par>
        <p:cTn id="1" dur="indefinite" restart="never" nodeType="tmRoot">
          <p:childTnLst>
            <p:video>
              <p:cMediaNode>
                <p:cTn id="2" fill="hold" display="1">
                  <p:stCondLst>
                    <p:cond delay="indefinite"/>
                  </p:st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7453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Dạy</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biết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yêu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thương</a:t>
            </a:r>
            <a:r>
              <a:rPr lang="en-US" sz="2400" b="1" dirty="0">
                <a:solidFill>
                  <a:srgbClr val="FF0000"/>
                </a:solidFill>
                <a:latin typeface="Times New Roman" panose="02020603050405020304" pitchFamily="18" charset="0"/>
                <a:cs typeface="Calibri" panose="020F0502020204030204" pitchFamily="34" charset="0"/>
                <a:sym typeface="+mn-ea"/>
              </a:rPr>
              <a:t>, chia </a:t>
            </a:r>
            <a:r>
              <a:rPr lang="en-US" sz="2400" b="1" dirty="0" err="1">
                <a:solidFill>
                  <a:srgbClr val="FF0000"/>
                </a:solidFill>
                <a:latin typeface="Times New Roman" panose="02020603050405020304" pitchFamily="18" charset="0"/>
                <a:cs typeface="Calibri" panose="020F0502020204030204" pitchFamily="34" charset="0"/>
                <a:sym typeface="+mn-ea"/>
              </a:rPr>
              <a:t>sẻ</a:t>
            </a:r>
            <a:r>
              <a:rPr lang="en-US" sz="2400" b="1" dirty="0">
                <a:solidFill>
                  <a:srgbClr val="FF0000"/>
                </a:solidFill>
                <a:latin typeface="Times New Roman" panose="02020603050405020304" pitchFamily="18" charset="0"/>
                <a:cs typeface="Calibri" panose="020F0502020204030204" pitchFamily="34" charset="0"/>
                <a:sym typeface="+mn-ea"/>
              </a:rPr>
              <a:t> ở </a:t>
            </a:r>
            <a:r>
              <a:rPr lang="en-US" sz="2400" b="1" dirty="0" err="1">
                <a:solidFill>
                  <a:srgbClr val="FF0000"/>
                </a:solidFill>
                <a:latin typeface="Times New Roman" panose="02020603050405020304" pitchFamily="18" charset="0"/>
                <a:cs typeface="Calibri" panose="020F0502020204030204" pitchFamily="34" charset="0"/>
                <a:sym typeface="+mn-ea"/>
              </a:rPr>
              <a:t>hoạt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động</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đón</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trả</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ngủ</a:t>
            </a:r>
            <a:endParaRPr lang="en-US" altLang="en-US" sz="2400" b="1" dirty="0">
              <a:solidFill>
                <a:srgbClr val="FF0000"/>
              </a:solidFill>
              <a:latin typeface="Times New Roman" panose="02020603050405020304" pitchFamily="18" charset="0"/>
              <a:cs typeface="Calibri" panose="020F0502020204030204" pitchFamily="34" charset="0"/>
              <a:sym typeface="+mn-ea"/>
            </a:endParaRPr>
          </a:p>
        </p:txBody>
      </p:sp>
      <p:sp>
        <p:nvSpPr>
          <p:cNvPr id="3" name="TextBox 1"/>
          <p:cNvSpPr txBox="1"/>
          <p:nvPr/>
        </p:nvSpPr>
        <p:spPr>
          <a:xfrm>
            <a:off x="1" y="971550"/>
            <a:ext cx="9123045" cy="615553"/>
          </a:xfrm>
          <a:prstGeom prst="rect">
            <a:avLst/>
          </a:prstGeom>
          <a:noFill/>
        </p:spPr>
        <p:txBody>
          <a:bodyPr wrap="square" rtlCol="0">
            <a:spAutoFit/>
          </a:bodyPr>
          <a:lstStyle/>
          <a:p>
            <a:pPr algn="just"/>
            <a:r>
              <a:rPr lang="vi-VN" altLang="it-IT" sz="2000" dirty="0">
                <a:solidFill>
                  <a:srgbClr val="000000"/>
                </a:solidFill>
                <a:latin typeface="Times New Roman" panose="02020603050405020304"/>
                <a:ea typeface="Times New Roman" panose="02020603050405020304"/>
              </a:rPr>
              <a:t>	</a:t>
            </a:r>
            <a:r>
              <a:rPr lang="it-IT" sz="1400" dirty="0">
                <a:solidFill>
                  <a:srgbClr val="000000"/>
                </a:solidFill>
                <a:latin typeface="Times New Roman" panose="02020603050405020304"/>
                <a:ea typeface="Times New Roman" panose="02020603050405020304"/>
              </a:rPr>
              <a:t>Ở hoạt động đón và trả trẻ, cũng như trước giờ đi ngủ tôi thường</a:t>
            </a:r>
            <a:r>
              <a:rPr lang="vi-VN" altLang="it-IT" sz="1400" dirty="0">
                <a:solidFill>
                  <a:srgbClr val="000000"/>
                </a:solidFill>
                <a:latin typeface="Times New Roman" panose="02020603050405020304"/>
                <a:ea typeface="Times New Roman" panose="02020603050405020304"/>
              </a:rPr>
              <a:t> </a:t>
            </a:r>
            <a:r>
              <a:rPr lang="it-IT" sz="1400" dirty="0">
                <a:solidFill>
                  <a:srgbClr val="000000"/>
                </a:solidFill>
                <a:latin typeface="Times New Roman" panose="02020603050405020304"/>
                <a:ea typeface="Times New Roman" panose="02020603050405020304"/>
                <a:sym typeface="+mn-ea"/>
              </a:rPr>
              <a:t>dành thời gian đọc sách</a:t>
            </a:r>
            <a:r>
              <a:rPr lang="it-IT" sz="1400" dirty="0">
                <a:solidFill>
                  <a:srgbClr val="000000"/>
                </a:solidFill>
                <a:latin typeface="Times New Roman" panose="02020603050405020304"/>
                <a:ea typeface="Times New Roman" panose="02020603050405020304"/>
              </a:rPr>
              <a:t> mở những bản nhạc không lời nhẹ nhàng, tình cảm để trẻ lắng nghe trẻ cảm nhận. Sau đó cho trẻ được nói lên cảm nhận, cảm xúc của mình</a:t>
            </a:r>
          </a:p>
        </p:txBody>
      </p:sp>
      <p:sp>
        <p:nvSpPr>
          <p:cNvPr id="8" name="Text Box 7"/>
          <p:cNvSpPr txBox="1"/>
          <p:nvPr/>
        </p:nvSpPr>
        <p:spPr>
          <a:xfrm>
            <a:off x="685800" y="4689987"/>
            <a:ext cx="3345815" cy="307777"/>
          </a:xfrm>
          <a:prstGeom prst="rect">
            <a:avLst/>
          </a:prstGeom>
          <a:noFill/>
          <a:ln w="9525">
            <a:noFill/>
          </a:ln>
        </p:spPr>
        <p:txBody>
          <a:bodyPr wrap="square">
            <a:spAutoFit/>
          </a:bodyPr>
          <a:lstStyle/>
          <a:p>
            <a:r>
              <a:rPr lang="en-US" sz="1400" b="1" i="1" dirty="0" err="1">
                <a:latin typeface="Times New Roman" panose="02020603050405020304" pitchFamily="18" charset="0"/>
                <a:cs typeface="Calibri" panose="020F0502020204030204" pitchFamily="34" charset="0"/>
              </a:rPr>
              <a:t>Mở</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nhạc</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không</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lời</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cho</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trẻ</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nghe</a:t>
            </a:r>
            <a:endParaRPr lang="en-US" sz="1400" dirty="0"/>
          </a:p>
        </p:txBody>
      </p:sp>
      <p:sp>
        <p:nvSpPr>
          <p:cNvPr id="9" name="Text Box 8"/>
          <p:cNvSpPr txBox="1"/>
          <p:nvPr/>
        </p:nvSpPr>
        <p:spPr>
          <a:xfrm>
            <a:off x="5715636" y="4686300"/>
            <a:ext cx="2550795" cy="307777"/>
          </a:xfrm>
          <a:prstGeom prst="rect">
            <a:avLst/>
          </a:prstGeom>
          <a:noFill/>
          <a:ln w="9525">
            <a:noFill/>
          </a:ln>
        </p:spPr>
        <p:txBody>
          <a:bodyPr wrap="square">
            <a:spAutoFit/>
          </a:bodyPr>
          <a:lstStyle/>
          <a:p>
            <a:r>
              <a:rPr lang="en-US" sz="1400" b="1" i="1" dirty="0" err="1">
                <a:latin typeface="Times New Roman" panose="02020603050405020304" pitchFamily="18" charset="0"/>
                <a:cs typeface="Calibri" panose="020F0502020204030204" pitchFamily="34" charset="0"/>
              </a:rPr>
              <a:t>Đọc</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sách</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cho</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trẻ</a:t>
            </a:r>
            <a:r>
              <a:rPr lang="en-US" sz="1400" b="1" i="1" dirty="0">
                <a:latin typeface="Times New Roman" panose="02020603050405020304" pitchFamily="18" charset="0"/>
                <a:cs typeface="Calibri" panose="020F0502020204030204" pitchFamily="34" charset="0"/>
              </a:rPr>
              <a:t> </a:t>
            </a:r>
            <a:r>
              <a:rPr lang="en-US" sz="1400" b="1" i="1" dirty="0" err="1">
                <a:latin typeface="Times New Roman" panose="02020603050405020304" pitchFamily="18" charset="0"/>
                <a:cs typeface="Calibri" panose="020F0502020204030204" pitchFamily="34" charset="0"/>
              </a:rPr>
              <a:t>nghe</a:t>
            </a:r>
            <a:endParaRPr lang="en-US" sz="1400" dirty="0"/>
          </a:p>
        </p:txBody>
      </p:sp>
      <p:sp>
        <p:nvSpPr>
          <p:cNvPr id="2" name="Content Placeholder 1"/>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7453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Dạy</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biết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yêu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thương</a:t>
            </a:r>
            <a:r>
              <a:rPr lang="en-US" sz="2400" b="1" dirty="0">
                <a:solidFill>
                  <a:srgbClr val="FF0000"/>
                </a:solidFill>
                <a:latin typeface="Times New Roman" panose="02020603050405020304" pitchFamily="18" charset="0"/>
                <a:cs typeface="Calibri" panose="020F0502020204030204" pitchFamily="34" charset="0"/>
                <a:sym typeface="+mn-ea"/>
              </a:rPr>
              <a:t>, chia </a:t>
            </a:r>
            <a:r>
              <a:rPr lang="en-US" sz="2400" b="1" dirty="0" err="1">
                <a:solidFill>
                  <a:srgbClr val="FF0000"/>
                </a:solidFill>
                <a:latin typeface="Times New Roman" panose="02020603050405020304" pitchFamily="18" charset="0"/>
                <a:cs typeface="Calibri" panose="020F0502020204030204" pitchFamily="34" charset="0"/>
                <a:sym typeface="+mn-ea"/>
              </a:rPr>
              <a:t>sẻ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thông</a:t>
            </a:r>
            <a:r>
              <a:rPr lang="en-US" sz="2400" b="1" dirty="0">
                <a:solidFill>
                  <a:srgbClr val="FF0000"/>
                </a:solidFill>
                <a:latin typeface="Times New Roman" panose="02020603050405020304" pitchFamily="18" charset="0"/>
                <a:cs typeface="Calibri" panose="020F0502020204030204" pitchFamily="34" charset="0"/>
                <a:sym typeface="+mn-ea"/>
              </a:rPr>
              <a:t> qua </a:t>
            </a:r>
            <a:r>
              <a:rPr lang="en-US" sz="2400" b="1" dirty="0" err="1">
                <a:solidFill>
                  <a:srgbClr val="FF0000"/>
                </a:solidFill>
                <a:latin typeface="Times New Roman" panose="02020603050405020304" pitchFamily="18" charset="0"/>
                <a:cs typeface="Calibri" panose="020F0502020204030204" pitchFamily="34" charset="0"/>
                <a:sym typeface="+mn-ea"/>
              </a:rPr>
              <a:t>các</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hoạt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động</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học</a:t>
            </a:r>
            <a:endParaRPr altLang="en-US" sz="2400" b="1" dirty="0">
              <a:solidFill>
                <a:srgbClr val="FF0000"/>
              </a:solidFill>
              <a:latin typeface="Times New Roman" panose="02020603050405020304" pitchFamily="18" charset="0"/>
              <a:cs typeface="Times New Roman" panose="02020603050405020304" pitchFamily="18" charset="0"/>
              <a:sym typeface="+mn-ea"/>
            </a:endParaRPr>
          </a:p>
        </p:txBody>
      </p:sp>
      <p:sp>
        <p:nvSpPr>
          <p:cNvPr id="3" name="TextBox 1"/>
          <p:cNvSpPr txBox="1"/>
          <p:nvPr/>
        </p:nvSpPr>
        <p:spPr>
          <a:xfrm>
            <a:off x="0" y="4324350"/>
            <a:ext cx="9101455" cy="738664"/>
          </a:xfrm>
          <a:prstGeom prst="rect">
            <a:avLst/>
          </a:prstGeom>
          <a:noFill/>
        </p:spPr>
        <p:txBody>
          <a:bodyPr wrap="square" rtlCol="0">
            <a:spAutoFit/>
          </a:bodyPr>
          <a:lstStyle/>
          <a:p>
            <a:pPr algn="just"/>
            <a:r>
              <a:rPr lang="it-IT" sz="1400" dirty="0">
                <a:solidFill>
                  <a:srgbClr val="000000"/>
                </a:solidFill>
                <a:latin typeface="Times New Roman" panose="02020603050405020304"/>
                <a:ea typeface="Times New Roman" panose="02020603050405020304"/>
              </a:rPr>
              <a:t>Ví dụ: Dạy bé biết nói lời yêu thương</a:t>
            </a:r>
          </a:p>
          <a:p>
            <a:pPr algn="just"/>
            <a:r>
              <a:rPr lang="vi-VN" altLang="it-IT" sz="1400" dirty="0">
                <a:solidFill>
                  <a:srgbClr val="000000"/>
                </a:solidFill>
                <a:latin typeface="Times New Roman" panose="02020603050405020304"/>
                <a:ea typeface="Times New Roman" panose="02020603050405020304"/>
              </a:rPr>
              <a:t>Tr</a:t>
            </a:r>
            <a:r>
              <a:rPr lang="it-IT" sz="1400" dirty="0">
                <a:solidFill>
                  <a:srgbClr val="000000"/>
                </a:solidFill>
                <a:latin typeface="Times New Roman" panose="02020603050405020304"/>
                <a:ea typeface="Times New Roman" panose="02020603050405020304"/>
              </a:rPr>
              <a:t>ẻ hiểu được ý nghĩa của lời nói yêu </a:t>
            </a:r>
            <a:r>
              <a:rPr lang="it-IT" sz="1400" dirty="0" smtClean="0">
                <a:solidFill>
                  <a:srgbClr val="000000"/>
                </a:solidFill>
                <a:latin typeface="Times New Roman" panose="02020603050405020304"/>
                <a:ea typeface="Times New Roman" panose="02020603050405020304"/>
              </a:rPr>
              <a:t>thương</a:t>
            </a:r>
            <a:r>
              <a:rPr lang="en-US" altLang="it-IT" sz="1400" dirty="0" smtClean="0">
                <a:solidFill>
                  <a:srgbClr val="000000"/>
                </a:solidFill>
                <a:latin typeface="Times New Roman" panose="02020603050405020304"/>
                <a:ea typeface="Times New Roman" panose="02020603050405020304"/>
              </a:rPr>
              <a:t>. </a:t>
            </a:r>
            <a:r>
              <a:rPr lang="vi-VN" altLang="it-IT" sz="1400" dirty="0" smtClean="0">
                <a:solidFill>
                  <a:srgbClr val="000000"/>
                </a:solidFill>
                <a:latin typeface="Times New Roman" panose="02020603050405020304"/>
                <a:ea typeface="Times New Roman" panose="02020603050405020304"/>
              </a:rPr>
              <a:t>Qua </a:t>
            </a:r>
            <a:r>
              <a:rPr lang="vi-VN" altLang="it-IT" sz="1400" dirty="0">
                <a:solidFill>
                  <a:srgbClr val="000000"/>
                </a:solidFill>
                <a:latin typeface="Times New Roman" panose="02020603050405020304"/>
                <a:ea typeface="Times New Roman" panose="02020603050405020304"/>
              </a:rPr>
              <a:t>đó ta g</a:t>
            </a:r>
            <a:r>
              <a:rPr lang="it-IT" sz="1400" dirty="0">
                <a:solidFill>
                  <a:srgbClr val="000000"/>
                </a:solidFill>
                <a:latin typeface="Times New Roman" panose="02020603050405020304"/>
                <a:ea typeface="Times New Roman" panose="02020603050405020304"/>
              </a:rPr>
              <a:t>iáo dục trẻ biết thể hiện sự an ủi, chia </a:t>
            </a:r>
            <a:r>
              <a:rPr lang="it-IT" sz="1400" dirty="0" smtClean="0">
                <a:solidFill>
                  <a:srgbClr val="000000"/>
                </a:solidFill>
                <a:latin typeface="Times New Roman" panose="02020603050405020304"/>
                <a:ea typeface="Times New Roman" panose="02020603050405020304"/>
              </a:rPr>
              <a:t>vui, biết </a:t>
            </a:r>
            <a:r>
              <a:rPr lang="it-IT" sz="1400" dirty="0">
                <a:solidFill>
                  <a:srgbClr val="000000"/>
                </a:solidFill>
                <a:latin typeface="Times New Roman" panose="02020603050405020304"/>
                <a:ea typeface="Times New Roman" panose="02020603050405020304"/>
              </a:rPr>
              <a:t>yêu thương chăm sóc và biết thể hiện những lời nói yêu thương </a:t>
            </a:r>
            <a:r>
              <a:rPr lang="it-IT" sz="1400" dirty="0" smtClean="0">
                <a:solidFill>
                  <a:srgbClr val="000000"/>
                </a:solidFill>
                <a:latin typeface="Times New Roman" panose="02020603050405020304"/>
                <a:ea typeface="Times New Roman" panose="02020603050405020304"/>
              </a:rPr>
              <a:t>với bạn bè, với </a:t>
            </a:r>
            <a:r>
              <a:rPr lang="it-IT" sz="1400" dirty="0">
                <a:solidFill>
                  <a:srgbClr val="000000"/>
                </a:solidFill>
                <a:latin typeface="Times New Roman" panose="02020603050405020304"/>
                <a:ea typeface="Times New Roman" panose="02020603050405020304"/>
              </a:rPr>
              <a:t>những người thân trong gia đình, với mọi người xung quanh.</a:t>
            </a:r>
          </a:p>
        </p:txBody>
      </p:sp>
      <p:sp>
        <p:nvSpPr>
          <p:cNvPr id="2" name="Content Placeholder 1"/>
          <p:cNvSpPr>
            <a:spLocks noGrp="1"/>
          </p:cNvSpPr>
          <p:nvPr>
            <p:ph/>
          </p:nvPr>
        </p:nvSpPr>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7453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Dạy</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biết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yêu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thương</a:t>
            </a:r>
            <a:r>
              <a:rPr lang="en-US" sz="2400" b="1" dirty="0">
                <a:solidFill>
                  <a:srgbClr val="FF0000"/>
                </a:solidFill>
                <a:latin typeface="Times New Roman" panose="02020603050405020304" pitchFamily="18" charset="0"/>
                <a:cs typeface="Calibri" panose="020F0502020204030204" pitchFamily="34" charset="0"/>
                <a:sym typeface="+mn-ea"/>
              </a:rPr>
              <a:t>, chia </a:t>
            </a:r>
            <a:r>
              <a:rPr lang="en-US" sz="2400" b="1" dirty="0" err="1">
                <a:solidFill>
                  <a:srgbClr val="FF0000"/>
                </a:solidFill>
                <a:latin typeface="Times New Roman" panose="02020603050405020304" pitchFamily="18" charset="0"/>
                <a:cs typeface="Calibri" panose="020F0502020204030204" pitchFamily="34" charset="0"/>
                <a:sym typeface="+mn-ea"/>
              </a:rPr>
              <a:t>sẻ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thông</a:t>
            </a:r>
            <a:r>
              <a:rPr lang="en-US" sz="2400" b="1" dirty="0">
                <a:solidFill>
                  <a:srgbClr val="FF0000"/>
                </a:solidFill>
                <a:latin typeface="Times New Roman" panose="02020603050405020304" pitchFamily="18" charset="0"/>
                <a:cs typeface="Calibri" panose="020F0502020204030204" pitchFamily="34" charset="0"/>
                <a:sym typeface="+mn-ea"/>
              </a:rPr>
              <a:t> qua </a:t>
            </a:r>
            <a:r>
              <a:rPr lang="en-US" sz="2400" b="1" dirty="0" err="1">
                <a:solidFill>
                  <a:srgbClr val="FF0000"/>
                </a:solidFill>
                <a:latin typeface="Times New Roman" panose="02020603050405020304" pitchFamily="18" charset="0"/>
                <a:cs typeface="Calibri" panose="020F0502020204030204" pitchFamily="34" charset="0"/>
                <a:sym typeface="+mn-ea"/>
              </a:rPr>
              <a:t>các</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hoạt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động</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học</a:t>
            </a:r>
            <a:endParaRPr lang="en-US" altLang="en-US" sz="2400" b="1" dirty="0">
              <a:solidFill>
                <a:srgbClr val="FF0000"/>
              </a:solidFill>
              <a:latin typeface="Times New Roman" panose="02020603050405020304" pitchFamily="18" charset="0"/>
              <a:cs typeface="Calibri" panose="020F0502020204030204" pitchFamily="34" charset="0"/>
              <a:sym typeface="+mn-ea"/>
            </a:endParaRPr>
          </a:p>
        </p:txBody>
      </p:sp>
      <p:sp>
        <p:nvSpPr>
          <p:cNvPr id="3" name="TextBox 1"/>
          <p:cNvSpPr txBox="1"/>
          <p:nvPr/>
        </p:nvSpPr>
        <p:spPr>
          <a:xfrm>
            <a:off x="0" y="4395618"/>
            <a:ext cx="9101455" cy="738664"/>
          </a:xfrm>
          <a:prstGeom prst="rect">
            <a:avLst/>
          </a:prstGeom>
          <a:noFill/>
        </p:spPr>
        <p:txBody>
          <a:bodyPr wrap="square" rtlCol="0">
            <a:spAutoFit/>
          </a:bodyPr>
          <a:lstStyle/>
          <a:p>
            <a:pPr algn="just"/>
            <a:r>
              <a:rPr lang="it-IT" sz="1400" dirty="0">
                <a:solidFill>
                  <a:srgbClr val="000000"/>
                </a:solidFill>
                <a:latin typeface="Times New Roman" panose="02020603050405020304"/>
                <a:ea typeface="Times New Roman" panose="02020603050405020304"/>
              </a:rPr>
              <a:t>Ví dụ: Dạy bé biết yêu thương</a:t>
            </a:r>
            <a:r>
              <a:rPr lang="vi-VN" altLang="it-IT" sz="1400" dirty="0">
                <a:solidFill>
                  <a:srgbClr val="000000"/>
                </a:solidFill>
                <a:latin typeface="Times New Roman" panose="02020603050405020304"/>
                <a:ea typeface="Times New Roman" panose="02020603050405020304"/>
              </a:rPr>
              <a:t>, quý trọng bác nông dân</a:t>
            </a:r>
            <a:endParaRPr lang="it-IT" sz="1400" dirty="0">
              <a:solidFill>
                <a:srgbClr val="000000"/>
              </a:solidFill>
              <a:latin typeface="Times New Roman" panose="02020603050405020304"/>
              <a:ea typeface="Times New Roman" panose="02020603050405020304"/>
            </a:endParaRPr>
          </a:p>
          <a:p>
            <a:pPr algn="just"/>
            <a:r>
              <a:rPr lang="vi-VN" altLang="it-IT" sz="1400" dirty="0">
                <a:solidFill>
                  <a:srgbClr val="000000"/>
                </a:solidFill>
                <a:latin typeface="Times New Roman" panose="02020603050405020304"/>
                <a:ea typeface="Times New Roman" panose="02020603050405020304"/>
              </a:rPr>
              <a:t>Trong tiết học này</a:t>
            </a:r>
            <a:r>
              <a:rPr lang="it-IT" sz="1400" dirty="0">
                <a:solidFill>
                  <a:srgbClr val="000000"/>
                </a:solidFill>
                <a:latin typeface="Times New Roman" panose="02020603050405020304"/>
                <a:ea typeface="Times New Roman" panose="02020603050405020304"/>
              </a:rPr>
              <a:t> </a:t>
            </a:r>
            <a:r>
              <a:rPr lang="vi-VN" altLang="it-IT" sz="1400" dirty="0">
                <a:solidFill>
                  <a:srgbClr val="000000"/>
                </a:solidFill>
                <a:latin typeface="Times New Roman" panose="02020603050405020304"/>
                <a:ea typeface="Times New Roman" panose="02020603050405020304"/>
              </a:rPr>
              <a:t>t</a:t>
            </a:r>
            <a:r>
              <a:rPr lang="it-IT" sz="1400" dirty="0">
                <a:solidFill>
                  <a:srgbClr val="000000"/>
                </a:solidFill>
                <a:latin typeface="Times New Roman" panose="02020603050405020304"/>
                <a:ea typeface="Times New Roman" panose="02020603050405020304"/>
              </a:rPr>
              <a:t>rẻ </a:t>
            </a:r>
            <a:r>
              <a:rPr lang="vi-VN" altLang="it-IT" sz="1400" dirty="0">
                <a:solidFill>
                  <a:srgbClr val="000000"/>
                </a:solidFill>
                <a:latin typeface="Times New Roman" panose="02020603050405020304"/>
                <a:ea typeface="Times New Roman" panose="02020603050405020304"/>
              </a:rPr>
              <a:t>biết được sự vất vả của bác nông dân cũng như những người lao động trong những ngành nghề khác. Qua đó ta g</a:t>
            </a:r>
            <a:r>
              <a:rPr lang="it-IT" sz="1400" dirty="0">
                <a:solidFill>
                  <a:srgbClr val="000000"/>
                </a:solidFill>
                <a:latin typeface="Times New Roman" panose="02020603050405020304"/>
                <a:ea typeface="Times New Roman" panose="02020603050405020304"/>
              </a:rPr>
              <a:t>iáo dục trẻ biết yêu thương</a:t>
            </a:r>
            <a:r>
              <a:rPr lang="vi-VN" altLang="it-IT" sz="1400" dirty="0">
                <a:solidFill>
                  <a:srgbClr val="000000"/>
                </a:solidFill>
                <a:latin typeface="Times New Roman" panose="02020603050405020304"/>
                <a:ea typeface="Times New Roman" panose="02020603050405020304"/>
              </a:rPr>
              <a:t>, quý trọng bác nông dân</a:t>
            </a:r>
            <a:r>
              <a:rPr lang="vi-VN" altLang="it-IT" sz="1400" u="heavy" dirty="0">
                <a:solidFill>
                  <a:srgbClr val="000000"/>
                </a:solidFill>
                <a:latin typeface="Times New Roman" panose="02020603050405020304"/>
                <a:ea typeface="Times New Roman" panose="02020603050405020304"/>
              </a:rPr>
              <a:t> </a:t>
            </a:r>
            <a:endParaRPr lang="vi-VN" altLang="it-IT" sz="1400" dirty="0">
              <a:solidFill>
                <a:srgbClr val="000000"/>
              </a:solidFill>
              <a:latin typeface="Times New Roman" panose="02020603050405020304"/>
              <a:ea typeface="Times New Roman" panose="02020603050405020304"/>
            </a:endParaRPr>
          </a:p>
        </p:txBody>
      </p:sp>
      <p:sp>
        <p:nvSpPr>
          <p:cNvPr id="2" name="Content Placeholder 1"/>
          <p:cNvSpPr>
            <a:spLocks noGrp="1"/>
          </p:cNvSpPr>
          <p:nvPr>
            <p:ph/>
          </p:nvPr>
        </p:nvSpPr>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2400" b="1">
                <a:solidFill>
                  <a:srgbClr val="FF0000"/>
                </a:solidFill>
                <a:latin typeface="Times New Roman" panose="02020603050405020304" pitchFamily="18" charset="0"/>
                <a:cs typeface="Calibri" panose="020F0502020204030204" pitchFamily="34" charset="0"/>
                <a:sym typeface="+mn-ea"/>
              </a:rPr>
              <a:t>* </a:t>
            </a:r>
            <a:r>
              <a:rPr lang="en-US" sz="2400" b="1">
                <a:solidFill>
                  <a:srgbClr val="FF0000"/>
                </a:solidFill>
                <a:latin typeface="Times New Roman" panose="02020603050405020304" pitchFamily="18" charset="0"/>
                <a:cs typeface="Calibri" panose="020F0502020204030204" pitchFamily="34" charset="0"/>
                <a:sym typeface="+mn-ea"/>
              </a:rPr>
              <a:t>Dạy trẻ biết yêu thương, chia sẻ thông qua các </a:t>
            </a:r>
            <a:r>
              <a:rPr lang="vi-VN" altLang="en-US" sz="2400" b="1">
                <a:solidFill>
                  <a:srgbClr val="FF0000"/>
                </a:solidFill>
                <a:latin typeface="Times New Roman" panose="02020603050405020304" pitchFamily="18" charset="0"/>
                <a:cs typeface="Calibri" panose="020F0502020204030204" pitchFamily="34" charset="0"/>
                <a:sym typeface="+mn-ea"/>
              </a:rPr>
              <a:t>ngày lễ, ngày hội</a:t>
            </a:r>
            <a:endParaRPr altLang="en-US" sz="2400" b="1" dirty="0">
              <a:solidFill>
                <a:srgbClr val="FF0000"/>
              </a:solidFill>
              <a:latin typeface="Times New Roman" panose="02020603050405020304" pitchFamily="18" charset="0"/>
              <a:cs typeface="Times New Roman" panose="02020603050405020304" pitchFamily="18" charset="0"/>
              <a:sym typeface="+mn-ea"/>
            </a:endParaRPr>
          </a:p>
        </p:txBody>
      </p:sp>
      <p:sp>
        <p:nvSpPr>
          <p:cNvPr id="3" name="TextBox 1"/>
          <p:cNvSpPr txBox="1"/>
          <p:nvPr/>
        </p:nvSpPr>
        <p:spPr>
          <a:xfrm>
            <a:off x="76201" y="4451985"/>
            <a:ext cx="9101455" cy="523220"/>
          </a:xfrm>
          <a:prstGeom prst="rect">
            <a:avLst/>
          </a:prstGeom>
          <a:noFill/>
        </p:spPr>
        <p:txBody>
          <a:bodyPr wrap="square" rtlCol="0">
            <a:spAutoFit/>
          </a:bodyPr>
          <a:lstStyle/>
          <a:p>
            <a:pPr algn="just"/>
            <a:r>
              <a:rPr lang="vi-VN" sz="1400" dirty="0">
                <a:solidFill>
                  <a:srgbClr val="000000"/>
                </a:solidFill>
                <a:latin typeface="Times New Roman" panose="02020603050405020304"/>
                <a:ea typeface="Times New Roman" panose="02020603050405020304"/>
              </a:rPr>
              <a:t>Các t</a:t>
            </a:r>
            <a:r>
              <a:rPr sz="1400" dirty="0">
                <a:solidFill>
                  <a:srgbClr val="000000"/>
                </a:solidFill>
                <a:latin typeface="Times New Roman" panose="02020603050405020304"/>
                <a:ea typeface="Times New Roman" panose="02020603050405020304"/>
              </a:rPr>
              <a:t>iết mục văn nghệ có nội dung theo chủ đề mang tính giáo dục </a:t>
            </a:r>
            <a:r>
              <a:rPr sz="1400" dirty="0">
                <a:solidFill>
                  <a:srgbClr val="000000"/>
                </a:solidFill>
                <a:latin typeface="Times New Roman" panose="02020603050405020304"/>
                <a:ea typeface="Times New Roman" panose="02020603050405020304"/>
                <a:sym typeface="+mn-ea"/>
              </a:rPr>
              <a:t>trong</a:t>
            </a:r>
            <a:r>
              <a:rPr lang="vi-VN" sz="1400" dirty="0">
                <a:solidFill>
                  <a:srgbClr val="000000"/>
                </a:solidFill>
                <a:latin typeface="Times New Roman" panose="02020603050405020304"/>
                <a:ea typeface="Times New Roman" panose="02020603050405020304"/>
                <a:sym typeface="+mn-ea"/>
              </a:rPr>
              <a:t> các</a:t>
            </a:r>
            <a:r>
              <a:rPr sz="1400" dirty="0">
                <a:solidFill>
                  <a:srgbClr val="000000"/>
                </a:solidFill>
                <a:latin typeface="Times New Roman" panose="02020603050405020304"/>
                <a:ea typeface="Times New Roman" panose="02020603050405020304"/>
              </a:rPr>
              <a:t> ngày lễ, ngày hội có tác dụng to lớn </a:t>
            </a:r>
            <a:r>
              <a:rPr lang="vi-VN" sz="1400" dirty="0">
                <a:solidFill>
                  <a:srgbClr val="000000"/>
                </a:solidFill>
                <a:latin typeface="Times New Roman" panose="02020603050405020304"/>
                <a:ea typeface="Times New Roman" panose="02020603050405020304"/>
              </a:rPr>
              <a:t>trong </a:t>
            </a:r>
            <a:r>
              <a:rPr sz="1400" dirty="0">
                <a:solidFill>
                  <a:srgbClr val="000000"/>
                </a:solidFill>
                <a:latin typeface="Times New Roman" panose="02020603050405020304"/>
                <a:ea typeface="Times New Roman" panose="02020603050405020304"/>
              </a:rPr>
              <a:t>việc giáo dục tình cảm đạo đức, tình yêu </a:t>
            </a:r>
            <a:r>
              <a:rPr lang="vi-VN" sz="1400" dirty="0">
                <a:solidFill>
                  <a:srgbClr val="000000"/>
                </a:solidFill>
                <a:latin typeface="Times New Roman" panose="02020603050405020304"/>
                <a:ea typeface="Times New Roman" panose="02020603050405020304"/>
              </a:rPr>
              <a:t>q</a:t>
            </a:r>
            <a:r>
              <a:rPr sz="1400" dirty="0">
                <a:solidFill>
                  <a:srgbClr val="000000"/>
                </a:solidFill>
                <a:latin typeface="Times New Roman" panose="02020603050405020304"/>
                <a:ea typeface="Times New Roman" panose="02020603050405020304"/>
              </a:rPr>
              <a:t>uê hương đất nước, lòng biết ơn và yêu mến những người đã quan tâm chăm sóc</a:t>
            </a:r>
          </a:p>
        </p:txBody>
      </p:sp>
      <p:sp>
        <p:nvSpPr>
          <p:cNvPr id="2" name="Content Placeholder 1"/>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745331"/>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Dạy</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trẻ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biết</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yêu</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thương</a:t>
            </a:r>
            <a:r>
              <a:rPr lang="en-US" sz="2400" b="1" dirty="0">
                <a:solidFill>
                  <a:srgbClr val="FF0000"/>
                </a:solidFill>
                <a:latin typeface="Times New Roman" panose="02020603050405020304" pitchFamily="18" charset="0"/>
                <a:cs typeface="Calibri" panose="020F0502020204030204" pitchFamily="34" charset="0"/>
                <a:sym typeface="+mn-ea"/>
              </a:rPr>
              <a:t>, chia </a:t>
            </a:r>
            <a:r>
              <a:rPr lang="en-US" sz="2400" b="1" dirty="0" err="1">
                <a:solidFill>
                  <a:srgbClr val="FF0000"/>
                </a:solidFill>
                <a:latin typeface="Times New Roman" panose="02020603050405020304" pitchFamily="18" charset="0"/>
                <a:cs typeface="Calibri" panose="020F0502020204030204" pitchFamily="34" charset="0"/>
                <a:sym typeface="+mn-ea"/>
              </a:rPr>
              <a:t>sẻ</a:t>
            </a:r>
            <a:r>
              <a:rPr lang="en-US" sz="2400" b="1" dirty="0">
                <a:solidFill>
                  <a:srgbClr val="FF0000"/>
                </a:solidFill>
                <a:latin typeface="Times New Roman" panose="02020603050405020304" pitchFamily="18" charset="0"/>
                <a:cs typeface="Calibri" panose="020F0502020204030204" pitchFamily="34" charset="0"/>
                <a:sym typeface="+mn-ea"/>
              </a:rPr>
              <a:t> </a:t>
            </a:r>
            <a:r>
              <a:rPr lang="en-US" sz="2400" b="1" dirty="0" err="1">
                <a:solidFill>
                  <a:srgbClr val="FF0000"/>
                </a:solidFill>
                <a:latin typeface="Times New Roman" panose="02020603050405020304" pitchFamily="18" charset="0"/>
                <a:cs typeface="Calibri" panose="020F0502020204030204" pitchFamily="34" charset="0"/>
                <a:sym typeface="+mn-ea"/>
              </a:rPr>
              <a:t>thông</a:t>
            </a:r>
            <a:r>
              <a:rPr lang="en-US" sz="2400" b="1" dirty="0">
                <a:solidFill>
                  <a:srgbClr val="FF0000"/>
                </a:solidFill>
                <a:latin typeface="Times New Roman" panose="02020603050405020304" pitchFamily="18" charset="0"/>
                <a:cs typeface="Calibri" panose="020F0502020204030204" pitchFamily="34" charset="0"/>
                <a:sym typeface="+mn-ea"/>
              </a:rPr>
              <a:t> qua </a:t>
            </a:r>
            <a:r>
              <a:rPr lang="en-US" sz="2400" b="1" dirty="0" err="1">
                <a:solidFill>
                  <a:srgbClr val="FF0000"/>
                </a:solidFill>
                <a:latin typeface="Times New Roman" panose="02020603050405020304" pitchFamily="18" charset="0"/>
                <a:cs typeface="Calibri" panose="020F0502020204030204" pitchFamily="34" charset="0"/>
                <a:sym typeface="+mn-ea"/>
              </a:rPr>
              <a:t>các</a:t>
            </a:r>
            <a:r>
              <a:rPr lang="en-US" sz="2400" b="1" dirty="0">
                <a:solidFill>
                  <a:srgbClr val="FF0000"/>
                </a:solidFill>
                <a:latin typeface="Times New Roman" panose="02020603050405020304" pitchFamily="18" charset="0"/>
                <a:cs typeface="Calibri" panose="020F0502020204030204" pitchFamily="34" charset="0"/>
                <a:sym typeface="+mn-ea"/>
              </a:rPr>
              <a:t> </a:t>
            </a:r>
            <a:r>
              <a:rPr lang="vi-VN" altLang="en-US" sz="2400" b="1" dirty="0">
                <a:solidFill>
                  <a:srgbClr val="FF0000"/>
                </a:solidFill>
                <a:latin typeface="Times New Roman" panose="02020603050405020304" pitchFamily="18" charset="0"/>
                <a:cs typeface="Calibri" panose="020F0502020204030204" pitchFamily="34" charset="0"/>
                <a:sym typeface="+mn-ea"/>
              </a:rPr>
              <a:t>ngày lễ, ngày hội</a:t>
            </a:r>
          </a:p>
        </p:txBody>
      </p:sp>
      <p:sp>
        <p:nvSpPr>
          <p:cNvPr id="3" name="TextBox 1"/>
          <p:cNvSpPr txBox="1"/>
          <p:nvPr/>
        </p:nvSpPr>
        <p:spPr>
          <a:xfrm>
            <a:off x="76201" y="4400550"/>
            <a:ext cx="9101455" cy="738664"/>
          </a:xfrm>
          <a:prstGeom prst="rect">
            <a:avLst/>
          </a:prstGeom>
          <a:noFill/>
        </p:spPr>
        <p:txBody>
          <a:bodyPr wrap="square" rtlCol="0">
            <a:spAutoFit/>
          </a:bodyPr>
          <a:lstStyle/>
          <a:p>
            <a:pPr algn="just"/>
            <a:r>
              <a:rPr sz="1400" dirty="0">
                <a:solidFill>
                  <a:srgbClr val="000000"/>
                </a:solidFill>
                <a:latin typeface="Times New Roman" panose="02020603050405020304"/>
                <a:ea typeface="Times New Roman" panose="02020603050405020304"/>
              </a:rPr>
              <a:t>Việc tổ chức lễ hội được coi là một phương tiện giáo dục nhiều mặt cho trẻ mầm </a:t>
            </a:r>
            <a:r>
              <a:rPr lang="vi-VN" sz="1400" dirty="0">
                <a:solidFill>
                  <a:srgbClr val="000000"/>
                </a:solidFill>
                <a:latin typeface="Times New Roman" panose="02020603050405020304"/>
                <a:ea typeface="Times New Roman" panose="02020603050405020304"/>
              </a:rPr>
              <a:t>n</a:t>
            </a:r>
            <a:r>
              <a:rPr sz="1400" dirty="0">
                <a:solidFill>
                  <a:srgbClr val="000000"/>
                </a:solidFill>
                <a:latin typeface="Times New Roman" panose="02020603050405020304"/>
                <a:ea typeface="Times New Roman" panose="02020603050405020304"/>
              </a:rPr>
              <a:t>on. Vì khi tham gia vào các hoạt động kỷ niệm đem lại cho trẻ những niềm vui chung, giúp trẻ trở nên cởi mở, gần gũi nhau hơn, có những hành vi lịch sự hơn, biết quan tâm, biết yêu thương với nhau </a:t>
            </a:r>
          </a:p>
        </p:txBody>
      </p:sp>
      <p:sp>
        <p:nvSpPr>
          <p:cNvPr id="2" name="Content Placeholder 1"/>
          <p:cNvSpPr>
            <a:spLocks noGrp="1"/>
          </p:cNvSpPr>
          <p:nvPr>
            <p:ph sz="half" idx="2"/>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b="1">
                <a:solidFill>
                  <a:srgbClr val="FF0000"/>
                </a:solidFill>
                <a:latin typeface="Times New Roman" panose="02020603050405020304" pitchFamily="18" charset="0"/>
                <a:cs typeface="Calibri" panose="020F0502020204030204" pitchFamily="34" charset="0"/>
                <a:sym typeface="+mn-ea"/>
              </a:rPr>
              <a:t>* Dạy trẻ biết yêu thương, chia sẻ thông qua các ngày lễ hội</a:t>
            </a:r>
            <a:endParaRPr lang="en-US" altLang="en-US" sz="2400" b="1" dirty="0">
              <a:solidFill>
                <a:srgbClr val="FF0000"/>
              </a:solidFill>
              <a:latin typeface="Times New Roman" panose="02020603050405020304" pitchFamily="18" charset="0"/>
              <a:cs typeface="Calibri" panose="020F0502020204030204" pitchFamily="34" charset="0"/>
              <a:sym typeface="+mn-ea"/>
            </a:endParaRPr>
          </a:p>
        </p:txBody>
      </p:sp>
      <p:sp>
        <p:nvSpPr>
          <p:cNvPr id="4" name="Text Box 3"/>
          <p:cNvSpPr txBox="1"/>
          <p:nvPr/>
        </p:nvSpPr>
        <p:spPr>
          <a:xfrm>
            <a:off x="1" y="4095750"/>
            <a:ext cx="9157335" cy="954107"/>
          </a:xfrm>
          <a:prstGeom prst="rect">
            <a:avLst/>
          </a:prstGeom>
          <a:noFill/>
          <a:ln w="9525">
            <a:noFill/>
          </a:ln>
        </p:spPr>
        <p:txBody>
          <a:bodyPr wrap="square">
            <a:spAutoFit/>
          </a:bodyPr>
          <a:lstStyle/>
          <a:p>
            <a:pPr algn="ctr"/>
            <a:r>
              <a:rPr lang="vi-VN" altLang="en-US" sz="1400" dirty="0">
                <a:solidFill>
                  <a:srgbClr val="000000"/>
                </a:solidFill>
                <a:latin typeface="Times New Roman" panose="02020603050405020304" pitchFamily="18" charset="0"/>
                <a:cs typeface="Calibri" panose="020F0502020204030204" pitchFamily="34" charset="0"/>
              </a:rPr>
              <a:t>Trong năm có rất nhiều ngày lễ, ngày hội mà trẻ trực tiếp được tham gia nhận quà của MTQ, của lãnh đạo cấp trên, của nhà trường như ngày tết trung thu, ngày tết nguyên đán, ngày tết thiếu nhi 1/6, qua đó để cảm nhận được tình yêu thương của người lớn dành cho trẻ em, từ đó mà trẻ biết cố gắng trở thành những đứa trẻ biết nghe lời, chăm ngoan, hay hơn thế là trẻ biết yêu thương, chia sẻ những món quà nhỏ như hộp bánh, cái kẹo, đôi </a:t>
            </a:r>
            <a:r>
              <a:rPr lang="vi-VN" altLang="en-US" sz="1400" dirty="0" smtClean="0">
                <a:solidFill>
                  <a:srgbClr val="000000"/>
                </a:solidFill>
                <a:latin typeface="Times New Roman" panose="02020603050405020304" pitchFamily="18" charset="0"/>
                <a:cs typeface="Calibri" panose="020F0502020204030204" pitchFamily="34" charset="0"/>
              </a:rPr>
              <a:t>dép,... </a:t>
            </a:r>
            <a:r>
              <a:rPr lang="vi-VN" altLang="en-US" sz="1400" dirty="0">
                <a:solidFill>
                  <a:srgbClr val="000000"/>
                </a:solidFill>
                <a:latin typeface="Times New Roman" panose="02020603050405020304" pitchFamily="18" charset="0"/>
                <a:cs typeface="Calibri" panose="020F0502020204030204" pitchFamily="34" charset="0"/>
              </a:rPr>
              <a:t>tới những bạn khó khăn hơn mình</a:t>
            </a:r>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sz="2400" b="1">
                <a:solidFill>
                  <a:srgbClr val="FF0000"/>
                </a:solidFill>
                <a:latin typeface="Times New Roman" panose="02020603050405020304" pitchFamily="18" charset="0"/>
                <a:cs typeface="Calibri" panose="020F0502020204030204" pitchFamily="34" charset="0"/>
                <a:sym typeface="+mn-ea"/>
              </a:rPr>
              <a:t>* Dạy trẻ biết yêu thương, chia sẻ thông qua các ngày lễ hội</a:t>
            </a:r>
            <a:endParaRPr lang="en-US" altLang="en-US" sz="2400" b="1" dirty="0">
              <a:solidFill>
                <a:srgbClr val="FF0000"/>
              </a:solidFill>
              <a:latin typeface="Times New Roman" panose="02020603050405020304" pitchFamily="18" charset="0"/>
              <a:cs typeface="Calibri" panose="020F0502020204030204" pitchFamily="34" charset="0"/>
              <a:sym typeface="+mn-ea"/>
            </a:endParaRPr>
          </a:p>
        </p:txBody>
      </p:sp>
      <p:sp>
        <p:nvSpPr>
          <p:cNvPr id="4" name="Text Box 3"/>
          <p:cNvSpPr txBox="1"/>
          <p:nvPr/>
        </p:nvSpPr>
        <p:spPr>
          <a:xfrm>
            <a:off x="76201" y="4451985"/>
            <a:ext cx="9157335" cy="738664"/>
          </a:xfrm>
          <a:prstGeom prst="rect">
            <a:avLst/>
          </a:prstGeom>
          <a:noFill/>
          <a:ln w="9525">
            <a:noFill/>
          </a:ln>
        </p:spPr>
        <p:txBody>
          <a:bodyPr wrap="square">
            <a:spAutoFit/>
          </a:bodyPr>
          <a:lstStyle/>
          <a:p>
            <a:pPr algn="ctr"/>
            <a:r>
              <a:rPr lang="vi-VN" altLang="en-US" sz="1400" dirty="0">
                <a:solidFill>
                  <a:srgbClr val="000000"/>
                </a:solidFill>
                <a:latin typeface="Times New Roman" panose="02020603050405020304" pitchFamily="18" charset="0"/>
                <a:cs typeface="Calibri" panose="020F0502020204030204" pitchFamily="34" charset="0"/>
              </a:rPr>
              <a:t>Hay trong những ngày 8/3; 20/10; 20/11 cô giáo dạy trẻ ý nghĩa những ngày lễ, qua đó cho trẻ tự tay làm những tấm thiệp để tặng bà, tặng mẹ, tặng cô giáo, tặng bạn gái,... để thể hiện sự yêu thương, quan tâm của mình đến những người sinh thành, nuôi dưỡng, dạy dỗ mình</a:t>
            </a:r>
          </a:p>
        </p:txBody>
      </p:sp>
      <p:sp>
        <p:nvSpPr>
          <p:cNvPr id="2" name="Content Placeholder 1"/>
          <p:cNvSpPr>
            <a:spLocks noGrp="1"/>
          </p:cNvSpPr>
          <p:nvPr>
            <p:ph/>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sz="2400" b="1" dirty="0">
                <a:solidFill>
                  <a:srgbClr val="FF0000"/>
                </a:solidFill>
                <a:latin typeface="Times New Roman" panose="02020603050405020304" pitchFamily="18" charset="0"/>
                <a:cs typeface="Times New Roman" panose="02020603050405020304" pitchFamily="18" charset="0"/>
                <a:sym typeface="+mn-ea"/>
              </a:rPr>
              <a:t>* </a:t>
            </a:r>
            <a:r>
              <a:rPr altLang="en-US" sz="2400" b="1" dirty="0">
                <a:solidFill>
                  <a:srgbClr val="FF0000"/>
                </a:solidFill>
                <a:latin typeface="Times New Roman" panose="02020603050405020304" pitchFamily="18" charset="0"/>
                <a:cs typeface="Times New Roman" panose="02020603050405020304" pitchFamily="18" charset="0"/>
                <a:sym typeface="+mn-ea"/>
              </a:rPr>
              <a:t>Dạy trẻ biết yêu thương, chia sẻ qua các hoạt động</a:t>
            </a:r>
            <a:r>
              <a:rPr lang="vi-VN" sz="2400" b="1" dirty="0">
                <a:solidFill>
                  <a:srgbClr val="FF0000"/>
                </a:solidFill>
                <a:latin typeface="Times New Roman" panose="02020603050405020304" pitchFamily="18" charset="0"/>
                <a:cs typeface="Times New Roman" panose="02020603050405020304" pitchFamily="18" charset="0"/>
                <a:sym typeface="+mn-ea"/>
              </a:rPr>
              <a:t> động chơi</a:t>
            </a:r>
          </a:p>
        </p:txBody>
      </p:sp>
      <p:sp>
        <p:nvSpPr>
          <p:cNvPr id="2" name="Content Placeholder 1"/>
          <p:cNvSpPr>
            <a:spLocks noGrp="1"/>
          </p:cNvSpPr>
          <p:nvPr>
            <p:ph sz="half" idx="2"/>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2" name="Flowchart: Terminator 1"/>
          <p:cNvSpPr/>
          <p:nvPr/>
        </p:nvSpPr>
        <p:spPr>
          <a:xfrm>
            <a:off x="2381250" y="171450"/>
            <a:ext cx="4095750" cy="5095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6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 Cơ sở lý luận</a:t>
            </a:r>
          </a:p>
        </p:txBody>
      </p:sp>
      <p:sp>
        <p:nvSpPr>
          <p:cNvPr id="5" name="Rounded Rectangle 4"/>
          <p:cNvSpPr/>
          <p:nvPr/>
        </p:nvSpPr>
        <p:spPr>
          <a:xfrm>
            <a:off x="76200" y="857250"/>
            <a:ext cx="8991600" cy="12449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ClrTx/>
              <a:buSzTx/>
              <a:buFontTx/>
              <a:buNone/>
            </a:pPr>
            <a:r>
              <a:rPr lang="vi-VN" sz="2800" dirty="0">
                <a:latin typeface="Times New Roman" panose="02020603050405020304" pitchFamily="18" charset="0"/>
                <a:cs typeface="Times New Roman" panose="02020603050405020304" pitchFamily="18" charset="0"/>
              </a:rPr>
              <a:t>Căn cứ kế hoạch số 413/KH-PGDĐT - GDMN ngày 22 tháng 9 năm 2022 </a:t>
            </a:r>
            <a:r>
              <a:rPr lang="vi-VN" sz="2800" dirty="0" smtClean="0">
                <a:latin typeface="Times New Roman" panose="02020603050405020304" pitchFamily="18" charset="0"/>
                <a:cs typeface="Times New Roman" panose="02020603050405020304" pitchFamily="18" charset="0"/>
              </a:rPr>
              <a:t>của PGD&amp;ĐT huyện Thanh Trì </a:t>
            </a:r>
            <a:r>
              <a:rPr lang="vi-VN" sz="2800" dirty="0">
                <a:latin typeface="Times New Roman" panose="02020603050405020304" pitchFamily="18" charset="0"/>
                <a:cs typeface="Times New Roman" panose="02020603050405020304" pitchFamily="18" charset="0"/>
              </a:rPr>
              <a:t>về việc thực hiện nhiệm vụ Giáo dục mầm non năm học 2022 - 2023</a:t>
            </a:r>
          </a:p>
        </p:txBody>
      </p:sp>
      <p:sp>
        <p:nvSpPr>
          <p:cNvPr id="10" name="Rounded Rectangle 9"/>
          <p:cNvSpPr/>
          <p:nvPr/>
        </p:nvSpPr>
        <p:spPr>
          <a:xfrm>
            <a:off x="76200" y="2343150"/>
            <a:ext cx="8991600" cy="121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ClrTx/>
              <a:buSzTx/>
              <a:buFontTx/>
              <a:buNone/>
            </a:pPr>
            <a:r>
              <a:rPr lang="vi-VN" sz="2800" dirty="0">
                <a:latin typeface="Times New Roman" panose="02020603050405020304" pitchFamily="18" charset="0"/>
                <a:cs typeface="Times New Roman" panose="02020603050405020304" pitchFamily="18" charset="0"/>
              </a:rPr>
              <a:t>Căn cứ kế hoạch số </a:t>
            </a:r>
            <a:r>
              <a:rPr lang="vi-VN" sz="2800" dirty="0" smtClean="0">
                <a:latin typeface="Times New Roman" panose="02020603050405020304" pitchFamily="18" charset="0"/>
                <a:cs typeface="Times New Roman" panose="02020603050405020304" pitchFamily="18" charset="0"/>
              </a:rPr>
              <a:t>56/KH-MNBNH </a:t>
            </a:r>
            <a:r>
              <a:rPr lang="vi-VN" sz="2800" dirty="0">
                <a:latin typeface="Times New Roman" panose="02020603050405020304" pitchFamily="18" charset="0"/>
                <a:cs typeface="Times New Roman" panose="02020603050405020304" pitchFamily="18" charset="0"/>
              </a:rPr>
              <a:t>ngày 30 tháng 9 năm 2022 về việc thực hiện nhiệm vụ Giáo dục mầm non năm học 2022 - 2023</a:t>
            </a:r>
          </a:p>
        </p:txBody>
      </p:sp>
      <p:sp>
        <p:nvSpPr>
          <p:cNvPr id="12" name="Rounded Rectangle 11"/>
          <p:cNvSpPr/>
          <p:nvPr/>
        </p:nvSpPr>
        <p:spPr>
          <a:xfrm>
            <a:off x="76201" y="3771900"/>
            <a:ext cx="8991600" cy="12163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sz="2800" dirty="0">
                <a:latin typeface="Times New Roman" panose="02020603050405020304" pitchFamily="18" charset="0"/>
                <a:cs typeface="Times New Roman" panose="02020603050405020304" pitchFamily="18" charset="0"/>
              </a:rPr>
              <a:t>Căn cứ kế hoạch số 62/KH-CMHG ngày 04 tháng 10 năm 2022 về việc xây dựng trường Mầm non lấy trẻ làm trung tâm</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0" grpId="0" bldLvl="0" animBg="1"/>
      <p:bldP spid="12"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3" name="Flowchart: Terminator 22"/>
          <p:cNvSpPr/>
          <p:nvPr/>
        </p:nvSpPr>
        <p:spPr>
          <a:xfrm>
            <a:off x="1295400" y="73819"/>
            <a:ext cx="693420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sz="2400" b="1" dirty="0">
                <a:solidFill>
                  <a:srgbClr val="FF0000"/>
                </a:solidFill>
                <a:latin typeface="Times New Roman" panose="02020603050405020304" pitchFamily="18" charset="0"/>
                <a:cs typeface="Times New Roman" panose="02020603050405020304" pitchFamily="18" charset="0"/>
                <a:sym typeface="+mn-ea"/>
              </a:rPr>
              <a:t>* </a:t>
            </a:r>
            <a:r>
              <a:rPr altLang="en-US" sz="2400" b="1" dirty="0">
                <a:solidFill>
                  <a:srgbClr val="FF0000"/>
                </a:solidFill>
                <a:latin typeface="Times New Roman" panose="02020603050405020304" pitchFamily="18" charset="0"/>
                <a:cs typeface="Times New Roman" panose="02020603050405020304" pitchFamily="18" charset="0"/>
                <a:sym typeface="+mn-ea"/>
              </a:rPr>
              <a:t>Dạy trẻ biết yêu thương, chia sẻ qua các hoạt động</a:t>
            </a:r>
            <a:r>
              <a:rPr lang="vi-VN" sz="2400" b="1" dirty="0">
                <a:solidFill>
                  <a:srgbClr val="FF0000"/>
                </a:solidFill>
                <a:latin typeface="Times New Roman" panose="02020603050405020304" pitchFamily="18" charset="0"/>
                <a:cs typeface="Times New Roman" panose="02020603050405020304" pitchFamily="18" charset="0"/>
                <a:sym typeface="+mn-ea"/>
              </a:rPr>
              <a:t> động chơi</a:t>
            </a:r>
          </a:p>
        </p:txBody>
      </p:sp>
      <p:sp>
        <p:nvSpPr>
          <p:cNvPr id="8" name="Rectangles 7"/>
          <p:cNvSpPr/>
          <p:nvPr/>
        </p:nvSpPr>
        <p:spPr>
          <a:xfrm>
            <a:off x="52658" y="4514851"/>
            <a:ext cx="9038051" cy="461665"/>
          </a:xfrm>
          <a:prstGeom prst="rect">
            <a:avLst/>
          </a:prstGeom>
          <a:noFill/>
          <a:ln>
            <a:noFill/>
          </a:ln>
        </p:spPr>
        <p:txBody>
          <a:bodyPr wrap="none" rtlCol="0" anchor="t">
            <a:spAutoFit/>
          </a:bodyPr>
          <a:lstStyle/>
          <a:p>
            <a:pPr algn="ctr"/>
            <a:r>
              <a:rPr lang="vi-VN" alt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Tổ chức chơi ngoài trời, chơi, hoạt động ở các góc, chơi theo ý thích</a:t>
            </a:r>
          </a:p>
        </p:txBody>
      </p:sp>
      <p:sp>
        <p:nvSpPr>
          <p:cNvPr id="2" name="Content Placeholder 1"/>
          <p:cNvSpPr>
            <a:spLocks noGrp="1"/>
          </p:cNvSpPr>
          <p:nvPr>
            <p:ph sz="half"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vert="horz" wrap="square" lIns="91440" tIns="45720" rIns="91440" bIns="45720" anchor="ctr" anchorCtr="0"/>
          <a:lstStyle/>
          <a:p>
            <a:endParaRPr lang="en-US" altLang="en-US" dirty="0"/>
          </a:p>
        </p:txBody>
      </p:sp>
      <p:sp>
        <p:nvSpPr>
          <p:cNvPr id="25603" name="Content Placeholder 2"/>
          <p:cNvSpPr>
            <a:spLocks noGrp="1"/>
          </p:cNvSpPr>
          <p:nvPr>
            <p:ph idx="1"/>
          </p:nvPr>
        </p:nvSpPr>
        <p:spPr/>
        <p:txBody>
          <a:bodyPr vert="horz" wrap="square" lIns="91440" tIns="45720" rIns="91440" bIns="45720" anchor="t" anchorCtr="0"/>
          <a:lstStyle/>
          <a:p>
            <a:endParaRPr lang="en-US" altLang="en-US" dirty="0"/>
          </a:p>
        </p:txBody>
      </p:sp>
      <p:pic>
        <p:nvPicPr>
          <p:cNvPr id="25604" name="Picture 2" descr="C:\Users\Admin\Desktop\images (3).jpg"/>
          <p:cNvPicPr>
            <a:picLocks noChangeAspect="1"/>
          </p:cNvPicPr>
          <p:nvPr/>
        </p:nvPicPr>
        <p:blipFill>
          <a:blip r:embed="rId2"/>
          <a:stretch>
            <a:fillRect/>
          </a:stretch>
        </p:blipFill>
        <p:spPr>
          <a:xfrm>
            <a:off x="0" y="0"/>
            <a:ext cx="9296400" cy="5257800"/>
          </a:xfrm>
          <a:prstGeom prst="rect">
            <a:avLst/>
          </a:prstGeom>
          <a:noFill/>
          <a:ln w="9525">
            <a:noFill/>
          </a:ln>
        </p:spPr>
      </p:pic>
      <p:sp>
        <p:nvSpPr>
          <p:cNvPr id="25605" name="WordArt 3"/>
          <p:cNvSpPr>
            <a:spLocks noTextEdit="1"/>
          </p:cNvSpPr>
          <p:nvPr/>
        </p:nvSpPr>
        <p:spPr>
          <a:xfrm>
            <a:off x="1600200" y="1485900"/>
            <a:ext cx="6705600" cy="1589485"/>
          </a:xfrm>
          <a:prstGeom prst="rect">
            <a:avLst/>
          </a:prstGeom>
        </p:spPr>
        <p:txBody>
          <a:bodyPr wrap="none" fromWordArt="1">
            <a:prstTxWarp prst="textPlain">
              <a:avLst>
                <a:gd name="adj" fmla="val 50000"/>
              </a:avLst>
            </a:prstTxWarp>
            <a:normAutofit/>
          </a:bodyPr>
          <a:lstStyle/>
          <a:p>
            <a:pPr algn="ctr"/>
            <a:r>
              <a:rPr lang="vi-VN" altLang="en-US" sz="2400" b="1">
                <a:solidFill>
                  <a:srgbClr val="FF0000"/>
                </a:solidFill>
                <a:latin typeface="Times New Roman" panose="02020603050405020304" pitchFamily="18" charset="0"/>
                <a:ea typeface="Times New Roman" panose="02020603050405020304" pitchFamily="18" charset="0"/>
              </a:rPr>
              <a:t> Kết quả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p:cTn id="7" dur="1000" fill="hold"/>
                                        <p:tgtEl>
                                          <p:spTgt spid="25605"/>
                                        </p:tgtEl>
                                        <p:attrNameLst>
                                          <p:attrName>ppt_x</p:attrName>
                                        </p:attrNameLst>
                                      </p:cBhvr>
                                      <p:tavLst>
                                        <p:tav tm="0">
                                          <p:val>
                                            <p:strVal val="#ppt_x-.2"/>
                                          </p:val>
                                        </p:tav>
                                        <p:tav tm="100000">
                                          <p:val>
                                            <p:strVal val="#ppt_x"/>
                                          </p:val>
                                        </p:tav>
                                      </p:tavLst>
                                    </p:anim>
                                    <p:anim calcmode="lin" valueType="num">
                                      <p:cBhvr>
                                        <p:cTn id="8"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5"/>
                                        </p:tgtEl>
                                      </p:cBhvr>
                                    </p:animEffect>
                                  </p:childTnLst>
                                </p:cTn>
                              </p:par>
                              <p:par>
                                <p:cTn id="10" presetID="22" presetClass="emph" presetSubtype="0" repeatCount="indefinite" fill="hold" nodeType="withEffect">
                                  <p:stCondLst>
                                    <p:cond delay="0"/>
                                  </p:stCondLst>
                                  <p:childTnLst>
                                    <p:animClr clrSpc="hsl" dir="cw">
                                      <p:cBhvr override="childStyle">
                                        <p:cTn id="11" dur="500" fill="hold"/>
                                        <p:tgtEl>
                                          <p:spTgt spid="25605"/>
                                        </p:tgtEl>
                                        <p:attrNameLst>
                                          <p:attrName>style.color</p:attrName>
                                        </p:attrNameLst>
                                      </p:cBhvr>
                                      <p:by>
                                        <p:hsl h="-7200000" s="0" l="0"/>
                                      </p:by>
                                    </p:animClr>
                                    <p:animClr clrSpc="hsl" dir="cw">
                                      <p:cBhvr>
                                        <p:cTn id="12" dur="500" fill="hold"/>
                                        <p:tgtEl>
                                          <p:spTgt spid="25605"/>
                                        </p:tgtEl>
                                        <p:attrNameLst>
                                          <p:attrName>fillcolor</p:attrName>
                                        </p:attrNameLst>
                                      </p:cBhvr>
                                      <p:by>
                                        <p:hsl h="-7200000" s="0" l="0"/>
                                      </p:by>
                                    </p:animClr>
                                    <p:animClr clrSpc="hsl" dir="cw">
                                      <p:cBhvr>
                                        <p:cTn id="13" dur="500" fill="hold"/>
                                        <p:tgtEl>
                                          <p:spTgt spid="25605"/>
                                        </p:tgtEl>
                                        <p:attrNameLst>
                                          <p:attrName>stroke.color</p:attrName>
                                        </p:attrNameLst>
                                      </p:cBhvr>
                                      <p:by>
                                        <p:hsl h="-7200000" s="0" l="0"/>
                                      </p:by>
                                    </p:animClr>
                                    <p:set>
                                      <p:cBhvr>
                                        <p:cTn id="14" dur="500" fill="hold"/>
                                        <p:tgtEl>
                                          <p:spTgt spid="256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636" y="0"/>
            <a:ext cx="9143365" cy="5143500"/>
          </a:xfrm>
          <a:prstGeom prst="rect">
            <a:avLst/>
          </a:prstGeom>
          <a:noFill/>
          <a:ln w="9525">
            <a:noFill/>
          </a:ln>
        </p:spPr>
      </p:pic>
      <p:sp>
        <p:nvSpPr>
          <p:cNvPr id="26626" name="WordArt 3"/>
          <p:cNvSpPr>
            <a:spLocks noTextEdit="1"/>
          </p:cNvSpPr>
          <p:nvPr/>
        </p:nvSpPr>
        <p:spPr>
          <a:xfrm>
            <a:off x="1920875" y="342901"/>
            <a:ext cx="5029200" cy="375047"/>
          </a:xfrm>
          <a:prstGeom prst="rect">
            <a:avLst/>
          </a:prstGeom>
        </p:spPr>
        <p:txBody>
          <a:bodyPr wrap="none" fromWordArt="1">
            <a:prstTxWarp prst="textPlain">
              <a:avLst>
                <a:gd name="adj" fmla="val 50000"/>
              </a:avLst>
            </a:prstTxWarp>
            <a:normAutofit fontScale="92500" lnSpcReduction="20000"/>
          </a:bodyPr>
          <a:lstStyle/>
          <a:p>
            <a:pPr algn="ctr"/>
            <a:endParaRPr lang="en-US" sz="2400" b="1">
              <a:solidFill>
                <a:srgbClr val="FF0000"/>
              </a:solidFill>
              <a:latin typeface="Times New Roman" panose="02020603050405020304" pitchFamily="18" charset="0"/>
              <a:ea typeface="Times New Roman" panose="02020603050405020304" pitchFamily="18" charset="0"/>
            </a:endParaRPr>
          </a:p>
        </p:txBody>
      </p:sp>
      <p:sp>
        <p:nvSpPr>
          <p:cNvPr id="15" name="Flowchart: Terminator 14"/>
          <p:cNvSpPr/>
          <p:nvPr/>
        </p:nvSpPr>
        <p:spPr>
          <a:xfrm>
            <a:off x="2203450" y="79772"/>
            <a:ext cx="449580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solidFill>
                  <a:srgbClr val="FF0000"/>
                </a:solidFill>
                <a:latin typeface="Times New Roman" panose="02020603050405020304" pitchFamily="18" charset="0"/>
                <a:ea typeface="Times New Roman" panose="02020603050405020304" pitchFamily="18" charset="0"/>
                <a:sym typeface="+mn-ea"/>
              </a:rPr>
              <a:t> Kết quả </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5" name="Rounded Rectangle 4"/>
          <p:cNvSpPr/>
          <p:nvPr/>
        </p:nvSpPr>
        <p:spPr>
          <a:xfrm>
            <a:off x="1295401" y="857251"/>
            <a:ext cx="5979795" cy="1465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vi-VN" altLang="en-US" sz="1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Về phía giáo viên: nâng cao được trình độ chuyên môn nghiệp vụ, có thêm kinh nghiệm về phương pháp giảng dạy; biết lựa chọn nội dung phù hợp với việc dạy và học; Các hoạt động trong lớp đầy đủ, lô gic, lôi cuốn, hấp dẫn trẻ hơn. Được phụ huynh quan tâm, tin tưởng</a:t>
            </a:r>
          </a:p>
        </p:txBody>
      </p:sp>
      <p:sp>
        <p:nvSpPr>
          <p:cNvPr id="10" name="Rounded Rectangle 9"/>
          <p:cNvSpPr/>
          <p:nvPr/>
        </p:nvSpPr>
        <p:spPr>
          <a:xfrm>
            <a:off x="1253490" y="2400300"/>
            <a:ext cx="6129020" cy="161877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1400" b="1" dirty="0">
                <a:gradFill>
                  <a:gsLst>
                    <a:gs pos="0">
                      <a:srgbClr val="14CD68"/>
                    </a:gs>
                    <a:gs pos="100000">
                      <a:srgbClr val="0B6E38"/>
                    </a:gs>
                  </a:gsLst>
                  <a:lin scaled="0"/>
                </a:gradFill>
                <a:latin typeface="Times New Roman" panose="02020603050405020304" pitchFamily="18" charset="0"/>
                <a:cs typeface="Times New Roman" panose="02020603050405020304" pitchFamily="18" charset="0"/>
                <a:sym typeface="+mn-ea"/>
              </a:rPr>
              <a:t>Về phía phụ huynh: nắm bắt được tầm quan trong của việc dạy trẻ yêu thương, chia sẻ ngay khi trẻ còn nhỏ, hài lòng với kết quả của con mình đạt được; quan tâm, phối hợp nhiệt tình với giáo viên, nhà trường trong việc chăm sóc, dạy dỗ con em mình. Luôn có những đóng góp, tinh thần xây dựng với thái độ đúng mực, tạo sự tin tưởng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up)">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0" grpId="0" bldLvl="0" animBg="1"/>
      <p:bldP spid="1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 name="Picture 100"/>
          <p:cNvPicPr/>
          <p:nvPr/>
        </p:nvPicPr>
        <p:blipFill>
          <a:blip r:embed="rId2"/>
          <a:stretch>
            <a:fillRect/>
          </a:stretch>
        </p:blipFill>
        <p:spPr>
          <a:xfrm>
            <a:off x="1" y="1"/>
            <a:ext cx="9143365" cy="5143976"/>
          </a:xfrm>
          <a:prstGeom prst="rect">
            <a:avLst/>
          </a:prstGeom>
          <a:noFill/>
          <a:ln w="9525">
            <a:noFill/>
          </a:ln>
        </p:spPr>
      </p:pic>
      <p:sp>
        <p:nvSpPr>
          <p:cNvPr id="26626" name="WordArt 3"/>
          <p:cNvSpPr>
            <a:spLocks noTextEdit="1"/>
          </p:cNvSpPr>
          <p:nvPr/>
        </p:nvSpPr>
        <p:spPr>
          <a:xfrm>
            <a:off x="1920875" y="342901"/>
            <a:ext cx="5029200" cy="375047"/>
          </a:xfrm>
          <a:prstGeom prst="rect">
            <a:avLst/>
          </a:prstGeom>
        </p:spPr>
        <p:txBody>
          <a:bodyPr wrap="none" fromWordArt="1">
            <a:prstTxWarp prst="textPlain">
              <a:avLst>
                <a:gd name="adj" fmla="val 50000"/>
              </a:avLst>
            </a:prstTxWarp>
            <a:normAutofit fontScale="92500" lnSpcReduction="20000"/>
          </a:bodyPr>
          <a:lstStyle/>
          <a:p>
            <a:pPr algn="ctr"/>
            <a:endParaRPr lang="en-US" sz="2400" b="1">
              <a:solidFill>
                <a:srgbClr val="FF0000"/>
              </a:solidFill>
              <a:latin typeface="Times New Roman" panose="02020603050405020304" pitchFamily="18" charset="0"/>
              <a:ea typeface="Times New Roman" panose="02020603050405020304" pitchFamily="18" charset="0"/>
            </a:endParaRPr>
          </a:p>
        </p:txBody>
      </p:sp>
      <p:sp>
        <p:nvSpPr>
          <p:cNvPr id="15" name="Flowchart: Terminator 14"/>
          <p:cNvSpPr/>
          <p:nvPr/>
        </p:nvSpPr>
        <p:spPr>
          <a:xfrm>
            <a:off x="2187575" y="562452"/>
            <a:ext cx="4495800" cy="409099"/>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2400" b="1" dirty="0">
                <a:solidFill>
                  <a:srgbClr val="FF0000"/>
                </a:solidFill>
                <a:latin typeface="Times New Roman" panose="02020603050405020304" pitchFamily="18" charset="0"/>
                <a:cs typeface="Times New Roman" panose="02020603050405020304" pitchFamily="18" charset="0"/>
              </a:rPr>
              <a:t>Kết quả </a:t>
            </a:r>
          </a:p>
        </p:txBody>
      </p:sp>
      <p:sp>
        <p:nvSpPr>
          <p:cNvPr id="5" name="Rounded Rectangle 4"/>
          <p:cNvSpPr/>
          <p:nvPr/>
        </p:nvSpPr>
        <p:spPr>
          <a:xfrm>
            <a:off x="838200" y="1314451"/>
            <a:ext cx="7608570" cy="14097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vi-VN" altLang="en-US" sz="1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Trẻ tự tin, vui vẻ, hứng thú khi đến lớp</a:t>
            </a:r>
          </a:p>
          <a:p>
            <a:pPr lvl="0" algn="just">
              <a:buNone/>
            </a:pPr>
            <a:r>
              <a:rPr lang="vi-VN" altLang="en-US" sz="1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Trẻ đoàn kết, thân thiện, biết chia sẻ đồ chơi, đồ chơi,... với bạn bè</a:t>
            </a:r>
          </a:p>
          <a:p>
            <a:pPr lvl="0" algn="just">
              <a:buNone/>
            </a:pPr>
            <a:r>
              <a:rPr lang="vi-VN" altLang="en-US" sz="1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Trẻ biết hỏi thăm, quan tâm người gặp hoạn nạn, ốm đau</a:t>
            </a:r>
          </a:p>
          <a:p>
            <a:pPr lvl="0" algn="just">
              <a:buNone/>
            </a:pPr>
            <a:r>
              <a:rPr lang="vi-VN" altLang="en-US" sz="14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rPr>
              <a:t>Trẻ biết cảm ơn, xin lỗi,.. biết chia sẻ động viên mọi người đúng lúc</a:t>
            </a:r>
          </a:p>
          <a:p>
            <a:pPr lvl="0" algn="just">
              <a:buNone/>
            </a:pPr>
            <a:endParaRPr lang="vi-VN" altLang="en-US" sz="2000" b="1" dirty="0">
              <a:gradFill>
                <a:gsLst>
                  <a:gs pos="0">
                    <a:srgbClr val="012D86"/>
                  </a:gs>
                  <a:gs pos="100000">
                    <a:srgbClr val="0E2557"/>
                  </a:gs>
                </a:gsLst>
                <a:lin scaled="0"/>
              </a:gradFill>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0" y="0"/>
            <a:ext cx="9144000" cy="5143500"/>
          </a:xfrm>
          <a:prstGeom prst="rect">
            <a:avLst/>
          </a:prstGeom>
          <a:noFill/>
          <a:ln w="9525">
            <a:noFill/>
          </a:ln>
        </p:spPr>
      </p:pic>
      <p:sp>
        <p:nvSpPr>
          <p:cNvPr id="15" name="Flowchart: Terminator 14"/>
          <p:cNvSpPr/>
          <p:nvPr/>
        </p:nvSpPr>
        <p:spPr>
          <a:xfrm>
            <a:off x="2209800" y="57150"/>
            <a:ext cx="4495800" cy="59436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x-none" sz="2400" b="1" dirty="0">
                <a:solidFill>
                  <a:srgbClr val="FF0000"/>
                </a:solidFill>
                <a:latin typeface="Times New Roman" panose="02020603050405020304" pitchFamily="18" charset="0"/>
                <a:cs typeface="Times New Roman" panose="02020603050405020304" pitchFamily="18" charset="0"/>
              </a:rPr>
              <a:t> Kết quả </a:t>
            </a:r>
          </a:p>
        </p:txBody>
      </p:sp>
      <p:sp>
        <p:nvSpPr>
          <p:cNvPr id="3" name="Flowchart: Terminator 2"/>
          <p:cNvSpPr/>
          <p:nvPr/>
        </p:nvSpPr>
        <p:spPr>
          <a:xfrm>
            <a:off x="1981200" y="857250"/>
            <a:ext cx="4648200" cy="285750"/>
          </a:xfrm>
          <a:prstGeom prst="flowChartTerminator">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b="1" dirty="0">
                <a:latin typeface="Times New Roman" panose="02020603050405020304" pitchFamily="18" charset="0"/>
                <a:cs typeface="Times New Roman" panose="02020603050405020304" pitchFamily="18" charset="0"/>
              </a:rPr>
              <a:t>Bảng khảo sát </a:t>
            </a:r>
            <a:r>
              <a:rPr lang="vi-VN" b="1" dirty="0">
                <a:latin typeface="Times New Roman" panose="02020603050405020304" pitchFamily="18" charset="0"/>
                <a:cs typeface="Times New Roman" panose="02020603050405020304" pitchFamily="18" charset="0"/>
              </a:rPr>
              <a:t>thời điểm hiện tại</a:t>
            </a:r>
          </a:p>
        </p:txBody>
      </p:sp>
      <p:graphicFrame>
        <p:nvGraphicFramePr>
          <p:cNvPr id="2" name="Table 1"/>
          <p:cNvGraphicFramePr/>
          <p:nvPr/>
        </p:nvGraphicFramePr>
        <p:xfrm>
          <a:off x="76201" y="1200150"/>
          <a:ext cx="8943975" cy="3604262"/>
        </p:xfrm>
        <a:graphic>
          <a:graphicData uri="http://schemas.openxmlformats.org/drawingml/2006/table">
            <a:tbl>
              <a:tblPr firstRow="1" bandRow="1">
                <a:tableStyleId>{5C22544A-7EE6-4342-B048-85BDC9FD1C3A}</a:tableStyleId>
              </a:tblPr>
              <a:tblGrid>
                <a:gridCol w="744220">
                  <a:extLst>
                    <a:ext uri="{9D8B030D-6E8A-4147-A177-3AD203B41FA5}">
                      <a16:colId xmlns:a16="http://schemas.microsoft.com/office/drawing/2014/main" val="20000"/>
                    </a:ext>
                  </a:extLst>
                </a:gridCol>
                <a:gridCol w="4693285">
                  <a:extLst>
                    <a:ext uri="{9D8B030D-6E8A-4147-A177-3AD203B41FA5}">
                      <a16:colId xmlns:a16="http://schemas.microsoft.com/office/drawing/2014/main" val="20001"/>
                    </a:ext>
                  </a:extLst>
                </a:gridCol>
                <a:gridCol w="876935">
                  <a:extLst>
                    <a:ext uri="{9D8B030D-6E8A-4147-A177-3AD203B41FA5}">
                      <a16:colId xmlns:a16="http://schemas.microsoft.com/office/drawing/2014/main" val="20002"/>
                    </a:ext>
                  </a:extLst>
                </a:gridCol>
                <a:gridCol w="882650">
                  <a:extLst>
                    <a:ext uri="{9D8B030D-6E8A-4147-A177-3AD203B41FA5}">
                      <a16:colId xmlns:a16="http://schemas.microsoft.com/office/drawing/2014/main" val="20003"/>
                    </a:ext>
                  </a:extLst>
                </a:gridCol>
                <a:gridCol w="873760">
                  <a:extLst>
                    <a:ext uri="{9D8B030D-6E8A-4147-A177-3AD203B41FA5}">
                      <a16:colId xmlns:a16="http://schemas.microsoft.com/office/drawing/2014/main" val="20004"/>
                    </a:ext>
                  </a:extLst>
                </a:gridCol>
                <a:gridCol w="873125">
                  <a:extLst>
                    <a:ext uri="{9D8B030D-6E8A-4147-A177-3AD203B41FA5}">
                      <a16:colId xmlns:a16="http://schemas.microsoft.com/office/drawing/2014/main" val="20005"/>
                    </a:ext>
                  </a:extLst>
                </a:gridCol>
              </a:tblGrid>
              <a:tr h="505778">
                <a:tc rowSpan="2">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Tiêu chí</a:t>
                      </a:r>
                      <a:r>
                        <a:rPr lang="en-US" sz="1500" b="1" i="1">
                          <a:latin typeface="Times New Roman" panose="02020603050405020304" pitchFamily="18" charset="0"/>
                          <a:cs typeface="Times New Roman" panose="02020603050405020304" pitchFamily="18" charset="0"/>
                        </a:rPr>
                        <a:t> </a:t>
                      </a:r>
                    </a:p>
                    <a:p>
                      <a:pPr indent="0" algn="ctr">
                        <a:buNone/>
                      </a:pPr>
                      <a:r>
                        <a:rPr lang="en-US" altLang="zh-CN" sz="1500" b="1" i="1">
                          <a:latin typeface="Times New Roman" panose="02020603050405020304" pitchFamily="18" charset="0"/>
                        </a:rPr>
                        <a:t> </a:t>
                      </a:r>
                      <a:endParaRPr lang="en-US" sz="1500" b="1" i="1">
                        <a:latin typeface="Times New Roman" panose="02020603050405020304" pitchFamily="18" charset="0"/>
                        <a:cs typeface="Times New Roman" panose="02020603050405020304" pitchFamily="18" charset="0"/>
                      </a:endParaRPr>
                    </a:p>
                  </a:txBody>
                  <a:tcPr marL="0" marR="0" marT="0" marB="0" anchor="ctr"/>
                </a:tc>
                <a:tc rowSpan="2">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Nội dung tiêu chí</a:t>
                      </a:r>
                      <a:r>
                        <a:rPr lang="en-US" sz="1500" b="1" i="1">
                          <a:latin typeface="Times New Roman" panose="02020603050405020304" pitchFamily="18" charset="0"/>
                          <a:cs typeface="Times New Roman" panose="02020603050405020304" pitchFamily="18" charset="0"/>
                        </a:rPr>
                        <a:t> </a:t>
                      </a:r>
                    </a:p>
                    <a:p>
                      <a:pPr indent="0" algn="ctr">
                        <a:buNone/>
                      </a:pPr>
                      <a:r>
                        <a:rPr lang="en-US" altLang="zh-CN" sz="1500" b="1" i="1">
                          <a:latin typeface="Times New Roman" panose="02020603050405020304" pitchFamily="18" charset="0"/>
                        </a:rPr>
                        <a:t> </a:t>
                      </a:r>
                      <a:endParaRPr lang="en-US" sz="1500" b="1" i="1">
                        <a:latin typeface="Times New Roman" panose="02020603050405020304" pitchFamily="18" charset="0"/>
                        <a:cs typeface="Times New Roman" panose="02020603050405020304" pitchFamily="18" charset="0"/>
                      </a:endParaRPr>
                    </a:p>
                  </a:txBody>
                  <a:tcPr marL="0" marR="0" marT="0" marB="0" anchor="ctr"/>
                </a:tc>
                <a:tc gridSpan="2">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Thường xuyên</a:t>
                      </a:r>
                    </a:p>
                    <a:p>
                      <a:pPr indent="0" algn="ctr">
                        <a:buNone/>
                      </a:pPr>
                      <a:endParaRPr lang="en-US" sz="1500" b="1">
                        <a:solidFill>
                          <a:srgbClr val="212529"/>
                        </a:solidFill>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marL="0" marR="0" marT="0" marB="0" anchor="ctr"/>
                </a:tc>
                <a:tc gridSpan="2">
                  <a:txBody>
                    <a:bodyPr/>
                    <a:lstStyle/>
                    <a:p>
                      <a:pPr indent="0" algn="ctr">
                        <a:buNone/>
                      </a:pPr>
                      <a:r>
                        <a:rPr lang="en-US" altLang="zh-CN" sz="1500" b="1">
                          <a:solidFill>
                            <a:srgbClr val="212529"/>
                          </a:solidFill>
                          <a:latin typeface="Times New Roman" panose="02020603050405020304" pitchFamily="18" charset="0"/>
                        </a:rPr>
                        <a:t>Không thường xuyên</a:t>
                      </a:r>
                      <a:endParaRPr lang="en-US" altLang="zh-CN" sz="15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hMerge="1">
                  <a:txBody>
                    <a:bodyPr/>
                    <a:lstStyle/>
                    <a:p>
                      <a:endParaRPr lang="en-US"/>
                    </a:p>
                  </a:txBody>
                  <a:tcPr marL="0" marR="0" marT="0" marB="0" anchor="ctr"/>
                </a:tc>
                <a:extLst>
                  <a:ext uri="{0D108BD9-81ED-4DB2-BD59-A6C34878D82A}">
                    <a16:rowId xmlns:a16="http://schemas.microsoft.com/office/drawing/2014/main" val="10000"/>
                  </a:ext>
                </a:extLst>
              </a:tr>
              <a:tr h="505778">
                <a:tc vMerge="1">
                  <a:txBody>
                    <a:bodyPr/>
                    <a:lstStyle/>
                    <a:p>
                      <a:endParaRPr lang="en-US"/>
                    </a:p>
                  </a:txBody>
                  <a:tcPr marL="0" marR="0" marT="0" marB="0" anchor="ctr"/>
                </a:tc>
                <a:tc vMerge="1">
                  <a:txBody>
                    <a:bodyPr/>
                    <a:lstStyle/>
                    <a:p>
                      <a:endParaRPr lang="en-US"/>
                    </a:p>
                  </a:txBody>
                  <a:tcPr marL="0" marR="0" marT="0" marB="0" anchor="ctr"/>
                </a:tc>
                <a:tc>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Số lượng</a:t>
                      </a:r>
                      <a:endParaRPr lang="en-US" sz="15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a:solidFill>
                            <a:srgbClr val="212529"/>
                          </a:solidFill>
                          <a:latin typeface="Times New Roman" panose="02020603050405020304" pitchFamily="18" charset="0"/>
                          <a:cs typeface="Times New Roman" panose="02020603050405020304" pitchFamily="18" charset="0"/>
                        </a:rPr>
                        <a:t>Số lượng</a:t>
                      </a:r>
                      <a:endParaRPr lang="en-US" sz="1500" b="1">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500" b="1" i="1">
                          <a:latin typeface="Times New Roman" panose="02020603050405020304" pitchFamily="18" charset="0"/>
                          <a:cs typeface="Times New Roman" panose="02020603050405020304" pitchFamily="18" charset="0"/>
                        </a:rPr>
                        <a:t>%</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316230">
                <a:tc>
                  <a:txBody>
                    <a:bodyPr/>
                    <a:lstStyle/>
                    <a:p>
                      <a:pPr indent="0" algn="ctr">
                        <a:buNone/>
                      </a:pPr>
                      <a:r>
                        <a:rPr lang="en-US" sz="1500" b="1" i="1">
                          <a:latin typeface="Times New Roman" panose="02020603050405020304" pitchFamily="18" charset="0"/>
                          <a:cs typeface="Times New Roman" panose="02020603050405020304" pitchFamily="18" charset="0"/>
                        </a:rPr>
                        <a:t>1</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a:solidFill>
                            <a:srgbClr val="212529"/>
                          </a:solidFill>
                          <a:latin typeface="Times New Roman" panose="02020603050405020304" pitchFamily="18" charset="0"/>
                          <a:cs typeface="Times New Roman" panose="02020603050405020304" pitchFamily="18" charset="0"/>
                        </a:rPr>
                        <a:t>Trẻ vui vẻ, tự tin, thân thiện với mọi người</a:t>
                      </a:r>
                      <a:endParaRPr lang="en-US" sz="1500" b="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400" b="1">
                          <a:latin typeface="Times New Roman" panose="02020603050405020304" pitchFamily="18" charset="0"/>
                          <a:cs typeface="Times New Roman" panose="02020603050405020304" pitchFamily="18" charset="0"/>
                        </a:rPr>
                        <a:t>18</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78</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5</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22</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506254">
                <a:tc>
                  <a:txBody>
                    <a:bodyPr/>
                    <a:lstStyle/>
                    <a:p>
                      <a:pPr indent="0" algn="ctr">
                        <a:buNone/>
                      </a:pPr>
                      <a:r>
                        <a:rPr lang="en-US" sz="1500" b="1" i="1">
                          <a:latin typeface="Times New Roman" panose="02020603050405020304" pitchFamily="18" charset="0"/>
                          <a:cs typeface="Times New Roman" panose="02020603050405020304" pitchFamily="18" charset="0"/>
                        </a:rPr>
                        <a:t>2</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a:solidFill>
                            <a:srgbClr val="212529"/>
                          </a:solidFill>
                          <a:latin typeface="Times New Roman" panose="02020603050405020304" pitchFamily="18" charset="0"/>
                          <a:cs typeface="Times New Roman" panose="02020603050405020304" pitchFamily="18" charset="0"/>
                        </a:rPr>
                        <a:t>Trẻ nói được lời yêu thương với cha mẹ, cô giáo, bạn bè</a:t>
                      </a:r>
                      <a:endParaRPr lang="en-US" sz="1500" b="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400" b="1">
                          <a:latin typeface="Times New Roman" panose="02020603050405020304" pitchFamily="18" charset="0"/>
                          <a:cs typeface="Times New Roman" panose="02020603050405020304" pitchFamily="18" charset="0"/>
                        </a:rPr>
                        <a:t>17</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74</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6</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26</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505778">
                <a:tc>
                  <a:txBody>
                    <a:bodyPr/>
                    <a:lstStyle/>
                    <a:p>
                      <a:pPr indent="0" algn="ctr">
                        <a:buNone/>
                      </a:pPr>
                      <a:r>
                        <a:rPr lang="en-US" sz="1500" b="1" i="1">
                          <a:latin typeface="Times New Roman" panose="02020603050405020304" pitchFamily="18" charset="0"/>
                          <a:cs typeface="Times New Roman" panose="02020603050405020304" pitchFamily="18" charset="0"/>
                        </a:rPr>
                        <a:t>3</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a:solidFill>
                            <a:srgbClr val="212529"/>
                          </a:solidFill>
                          <a:latin typeface="Times New Roman" panose="02020603050405020304" pitchFamily="18" charset="0"/>
                          <a:cs typeface="Times New Roman" panose="02020603050405020304" pitchFamily="18" charset="0"/>
                        </a:rPr>
                        <a:t>Trẻ biết quan tâm, chăm sóc, chia sẻ với cha mẹ, cô giáo, bạn bè.</a:t>
                      </a:r>
                      <a:endParaRPr lang="en-US" sz="1500" b="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400" b="1">
                          <a:latin typeface="Times New Roman" panose="02020603050405020304" pitchFamily="18" charset="0"/>
                          <a:cs typeface="Times New Roman" panose="02020603050405020304" pitchFamily="18" charset="0"/>
                        </a:rPr>
                        <a:t>16</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70</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7</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30</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758666">
                <a:tc>
                  <a:txBody>
                    <a:bodyPr/>
                    <a:lstStyle/>
                    <a:p>
                      <a:pPr indent="0" algn="ctr">
                        <a:buNone/>
                      </a:pPr>
                      <a:r>
                        <a:rPr lang="en-US" sz="1500" b="1" i="1">
                          <a:latin typeface="Times New Roman" panose="02020603050405020304" pitchFamily="18" charset="0"/>
                          <a:cs typeface="Times New Roman" panose="02020603050405020304" pitchFamily="18" charset="0"/>
                        </a:rPr>
                        <a:t>4</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a:solidFill>
                            <a:srgbClr val="212529"/>
                          </a:solidFill>
                          <a:latin typeface="Times New Roman" panose="02020603050405020304" pitchFamily="18" charset="0"/>
                          <a:cs typeface="Times New Roman" panose="02020603050405020304" pitchFamily="18" charset="0"/>
                        </a:rPr>
                        <a:t>Trẻ biết thể hiện cảm xúccủa bản thân,</a:t>
                      </a:r>
                      <a:r>
                        <a:rPr lang="vi-VN" altLang="en-US" sz="1500" b="0">
                          <a:solidFill>
                            <a:srgbClr val="212529"/>
                          </a:solidFill>
                          <a:latin typeface="Times New Roman" panose="02020603050405020304" pitchFamily="18" charset="0"/>
                          <a:cs typeface="Times New Roman" panose="02020603050405020304" pitchFamily="18" charset="0"/>
                        </a:rPr>
                        <a:t> </a:t>
                      </a:r>
                      <a:r>
                        <a:rPr lang="en-US" sz="1500" b="0">
                          <a:solidFill>
                            <a:srgbClr val="212529"/>
                          </a:solidFill>
                          <a:latin typeface="Times New Roman" panose="02020603050405020304" pitchFamily="18" charset="0"/>
                          <a:cs typeface="Times New Roman" panose="02020603050405020304" pitchFamily="18" charset="0"/>
                        </a:rPr>
                        <a:t>biết</a:t>
                      </a:r>
                      <a:r>
                        <a:rPr lang="vi-VN" altLang="en-US" sz="1500" b="0">
                          <a:solidFill>
                            <a:srgbClr val="212529"/>
                          </a:solidFill>
                          <a:latin typeface="Times New Roman" panose="02020603050405020304" pitchFamily="18" charset="0"/>
                          <a:cs typeface="Times New Roman" panose="02020603050405020304" pitchFamily="18" charset="0"/>
                        </a:rPr>
                        <a:t> </a:t>
                      </a:r>
                      <a:r>
                        <a:rPr lang="en-US" sz="1500" b="0">
                          <a:solidFill>
                            <a:srgbClr val="212529"/>
                          </a:solidFill>
                          <a:latin typeface="Times New Roman" panose="02020603050405020304" pitchFamily="18" charset="0"/>
                          <a:cs typeface="Times New Roman" panose="02020603050405020304" pitchFamily="18" charset="0"/>
                        </a:rPr>
                        <a:t>đồng cảm trước những gì thể hiện tình thương yêu, chia sẻ.</a:t>
                      </a:r>
                      <a:endParaRPr lang="en-US" sz="1500" b="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400" b="1">
                          <a:latin typeface="Times New Roman" panose="02020603050405020304" pitchFamily="18" charset="0"/>
                          <a:cs typeface="Times New Roman" panose="02020603050405020304" pitchFamily="18" charset="0"/>
                        </a:rPr>
                        <a:t>16</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70</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7</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30</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505778">
                <a:tc>
                  <a:txBody>
                    <a:bodyPr/>
                    <a:lstStyle/>
                    <a:p>
                      <a:pPr indent="0" algn="ctr">
                        <a:buNone/>
                      </a:pPr>
                      <a:r>
                        <a:rPr lang="en-US" sz="1500" b="1" i="1">
                          <a:latin typeface="Times New Roman" panose="02020603050405020304" pitchFamily="18" charset="0"/>
                          <a:cs typeface="Times New Roman" panose="02020603050405020304" pitchFamily="18" charset="0"/>
                        </a:rPr>
                        <a:t>5</a:t>
                      </a:r>
                      <a:endParaRPr lang="en-US" sz="1500" b="1" i="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buNone/>
                      </a:pPr>
                      <a:r>
                        <a:rPr lang="en-US" sz="1500" b="0">
                          <a:solidFill>
                            <a:srgbClr val="212529"/>
                          </a:solidFill>
                          <a:latin typeface="Times New Roman" panose="02020603050405020304" pitchFamily="18" charset="0"/>
                          <a:cs typeface="Times New Roman" panose="02020603050405020304" pitchFamily="18" charset="0"/>
                        </a:rPr>
                        <a:t>Trẻ có những h</a:t>
                      </a:r>
                      <a:r>
                        <a:rPr lang="vi-VN" altLang="en-US" sz="1500" b="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sz="1500" b="0">
                          <a:solidFill>
                            <a:srgbClr val="212529"/>
                          </a:solidFill>
                          <a:latin typeface="Times New Roman" panose="02020603050405020304" pitchFamily="18" charset="0"/>
                          <a:cs typeface="Times New Roman" panose="02020603050405020304" pitchFamily="18" charset="0"/>
                        </a:rPr>
                        <a:t>nh động yêu thương, chia sẻ mọi lúc, mọi nơi.</a:t>
                      </a:r>
                      <a:endParaRPr lang="en-US" sz="1500" b="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indent="0" algn="ctr">
                        <a:buNone/>
                      </a:pPr>
                      <a:r>
                        <a:rPr lang="en-US" sz="1400" b="1">
                          <a:latin typeface="Times New Roman" panose="02020603050405020304" pitchFamily="18" charset="0"/>
                          <a:cs typeface="Times New Roman" panose="02020603050405020304" pitchFamily="18" charset="0"/>
                        </a:rPr>
                        <a:t>17</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74</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6</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26</a:t>
                      </a:r>
                      <a:endParaRPr 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vert="horz" wrap="square" lIns="91440" tIns="45720" rIns="91440" bIns="45720" anchor="ctr" anchorCtr="0"/>
          <a:lstStyle/>
          <a:p>
            <a:endParaRPr lang="en-US" altLang="en-US" dirty="0"/>
          </a:p>
        </p:txBody>
      </p:sp>
      <p:sp>
        <p:nvSpPr>
          <p:cNvPr id="27651" name="Content Placeholder 2"/>
          <p:cNvSpPr>
            <a:spLocks noGrp="1"/>
          </p:cNvSpPr>
          <p:nvPr>
            <p:ph idx="1"/>
          </p:nvPr>
        </p:nvSpPr>
        <p:spPr/>
        <p:txBody>
          <a:bodyPr vert="horz" wrap="square" lIns="91440" tIns="45720" rIns="91440" bIns="45720" anchor="t" anchorCtr="0"/>
          <a:lstStyle/>
          <a:p>
            <a:endParaRPr lang="en-US" altLang="en-US" dirty="0"/>
          </a:p>
        </p:txBody>
      </p:sp>
      <p:pic>
        <p:nvPicPr>
          <p:cNvPr id="27652" name="Picture 2" descr="C:\Users\Admin\Desktop\images (3).jpg"/>
          <p:cNvPicPr>
            <a:picLocks noChangeAspect="1"/>
          </p:cNvPicPr>
          <p:nvPr/>
        </p:nvPicPr>
        <p:blipFill>
          <a:blip r:embed="rId2"/>
          <a:stretch>
            <a:fillRect/>
          </a:stretch>
        </p:blipFill>
        <p:spPr>
          <a:xfrm>
            <a:off x="0" y="0"/>
            <a:ext cx="9296400" cy="5257800"/>
          </a:xfrm>
          <a:prstGeom prst="rect">
            <a:avLst/>
          </a:prstGeom>
          <a:noFill/>
          <a:ln w="9525">
            <a:noFill/>
          </a:ln>
        </p:spPr>
      </p:pic>
      <p:sp>
        <p:nvSpPr>
          <p:cNvPr id="27653" name="WordArt 3"/>
          <p:cNvSpPr>
            <a:spLocks noTextEdit="1"/>
          </p:cNvSpPr>
          <p:nvPr/>
        </p:nvSpPr>
        <p:spPr>
          <a:xfrm>
            <a:off x="1828800" y="1543050"/>
            <a:ext cx="6477000" cy="1657350"/>
          </a:xfrm>
          <a:prstGeom prst="rect">
            <a:avLst/>
          </a:prstGeom>
        </p:spPr>
        <p:txBody>
          <a:bodyPr wrap="none" fromWordArt="1">
            <a:prstTxWarp prst="textPlain">
              <a:avLst>
                <a:gd name="adj" fmla="val 50000"/>
              </a:avLst>
            </a:prstTxWarp>
            <a:normAutofit/>
          </a:bodyPr>
          <a:lstStyle/>
          <a:p>
            <a:pPr algn="l"/>
            <a:r>
              <a:rPr lang="vi-VN" altLang="en-US" sz="2400" b="1">
                <a:solidFill>
                  <a:srgbClr val="FF0000"/>
                </a:solidFill>
                <a:latin typeface="Times New Roman" panose="02020603050405020304" pitchFamily="18" charset="0"/>
                <a:ea typeface="Times New Roman" panose="02020603050405020304" pitchFamily="18" charset="0"/>
              </a:rPr>
              <a:t> Bài học kinh nghiệm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1000" fill="hold"/>
                                        <p:tgtEl>
                                          <p:spTgt spid="27653"/>
                                        </p:tgtEl>
                                        <p:attrNameLst>
                                          <p:attrName>ppt_x</p:attrName>
                                        </p:attrNameLst>
                                      </p:cBhvr>
                                      <p:tavLst>
                                        <p:tav tm="0">
                                          <p:val>
                                            <p:strVal val="#ppt_x-.2"/>
                                          </p:val>
                                        </p:tav>
                                        <p:tav tm="100000">
                                          <p:val>
                                            <p:strVal val="#ppt_x"/>
                                          </p:val>
                                        </p:tav>
                                      </p:tavLst>
                                    </p:anim>
                                    <p:anim calcmode="lin" valueType="num">
                                      <p:cBhvr>
                                        <p:cTn id="8" dur="1000" fill="hold"/>
                                        <p:tgtEl>
                                          <p:spTgt spid="276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3"/>
                                        </p:tgtEl>
                                      </p:cBhvr>
                                    </p:animEffect>
                                  </p:childTnLst>
                                </p:cTn>
                              </p:par>
                              <p:par>
                                <p:cTn id="10" presetID="22" presetClass="emph" presetSubtype="0" repeatCount="indefinite" fill="hold" nodeType="withEffect">
                                  <p:stCondLst>
                                    <p:cond delay="0"/>
                                  </p:stCondLst>
                                  <p:childTnLst>
                                    <p:animClr clrSpc="hsl" dir="cw">
                                      <p:cBhvr override="childStyle">
                                        <p:cTn id="11" dur="500" fill="hold"/>
                                        <p:tgtEl>
                                          <p:spTgt spid="27653"/>
                                        </p:tgtEl>
                                        <p:attrNameLst>
                                          <p:attrName>style.color</p:attrName>
                                        </p:attrNameLst>
                                      </p:cBhvr>
                                      <p:by>
                                        <p:hsl h="-7200000" s="0" l="0"/>
                                      </p:by>
                                    </p:animClr>
                                    <p:animClr clrSpc="hsl" dir="cw">
                                      <p:cBhvr>
                                        <p:cTn id="12" dur="500" fill="hold"/>
                                        <p:tgtEl>
                                          <p:spTgt spid="27653"/>
                                        </p:tgtEl>
                                        <p:attrNameLst>
                                          <p:attrName>fillcolor</p:attrName>
                                        </p:attrNameLst>
                                      </p:cBhvr>
                                      <p:by>
                                        <p:hsl h="-7200000" s="0" l="0"/>
                                      </p:by>
                                    </p:animClr>
                                    <p:animClr clrSpc="hsl" dir="cw">
                                      <p:cBhvr>
                                        <p:cTn id="13" dur="500" fill="hold"/>
                                        <p:tgtEl>
                                          <p:spTgt spid="27653"/>
                                        </p:tgtEl>
                                        <p:attrNameLst>
                                          <p:attrName>stroke.color</p:attrName>
                                        </p:attrNameLst>
                                      </p:cBhvr>
                                      <p:by>
                                        <p:hsl h="-7200000" s="0" l="0"/>
                                      </p:by>
                                    </p:animClr>
                                    <p:set>
                                      <p:cBhvr>
                                        <p:cTn id="14" dur="500" fill="hold"/>
                                        <p:tgtEl>
                                          <p:spTgt spid="27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ounded Rectangle 5"/>
          <p:cNvSpPr/>
          <p:nvPr/>
        </p:nvSpPr>
        <p:spPr>
          <a:xfrm>
            <a:off x="1142365" y="114300"/>
            <a:ext cx="6859270" cy="7048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vi-VN" altLang="en-US" sz="1400" b="1" dirty="0">
                <a:solidFill>
                  <a:srgbClr val="FF0000"/>
                </a:solidFill>
                <a:latin typeface="Times New Roman" panose="02020603050405020304" pitchFamily="18" charset="0"/>
                <a:cs typeface="Times New Roman" panose="02020603050405020304" pitchFamily="18" charset="0"/>
                <a:sym typeface="+mn-ea"/>
              </a:rPr>
              <a:t>KẾT LUẬN</a:t>
            </a:r>
            <a:endParaRPr sz="1400" b="1" dirty="0">
              <a:solidFill>
                <a:srgbClr val="FF0000"/>
              </a:solidFill>
              <a:latin typeface="Times New Roman" panose="02020603050405020304" pitchFamily="18" charset="0"/>
              <a:cs typeface="Times New Roman" panose="02020603050405020304" pitchFamily="18" charset="0"/>
            </a:endParaRPr>
          </a:p>
          <a:p>
            <a:pPr lvl="0" algn="ctr">
              <a:buNone/>
            </a:pPr>
            <a:r>
              <a:rPr lang="en-US" altLang="en-US" sz="1400" b="1" dirty="0">
                <a:solidFill>
                  <a:srgbClr val="002060"/>
                </a:solidFill>
                <a:latin typeface="Times New Roman" panose="02020603050405020304" pitchFamily="18" charset="0"/>
                <a:cs typeface="Times New Roman" panose="02020603050405020304" pitchFamily="18" charset="0"/>
                <a:sym typeface="+mn-ea"/>
              </a:rPr>
              <a:t>Từ những kết quả thực tế tại lớp tôi nhận thấy</a:t>
            </a:r>
            <a:endParaRPr lang="en-US" altLang="en-US" sz="1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buNone/>
            </a:pPr>
            <a:r>
              <a:rPr lang="vi-VN" altLang="en-US" sz="1400" b="1" dirty="0">
                <a:solidFill>
                  <a:srgbClr val="FF0000"/>
                </a:solidFill>
                <a:latin typeface="Times New Roman" panose="02020603050405020304" pitchFamily="18" charset="0"/>
                <a:cs typeface="Times New Roman" panose="02020603050405020304" pitchFamily="18" charset="0"/>
              </a:rPr>
              <a:t>Cuộc sống này rất cần sự yêu thương và chia sẻ</a:t>
            </a:r>
          </a:p>
        </p:txBody>
      </p:sp>
      <p:pic>
        <p:nvPicPr>
          <p:cNvPr id="100" name="Content Placeholder 99"/>
          <p:cNvPicPr>
            <a:picLocks noGrp="1"/>
          </p:cNvPicPr>
          <p:nvPr>
            <p:ph/>
          </p:nvPr>
        </p:nvPicPr>
        <p:blipFill>
          <a:blip r:embed="rId3"/>
          <a:stretch>
            <a:fillRect/>
          </a:stretch>
        </p:blipFill>
        <p:spPr>
          <a:xfrm>
            <a:off x="0" y="848202"/>
            <a:ext cx="9144000" cy="4295299"/>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checkerboard(across)">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Rounded Rectangle 19"/>
          <p:cNvSpPr/>
          <p:nvPr/>
        </p:nvSpPr>
        <p:spPr>
          <a:xfrm>
            <a:off x="19878" y="4400550"/>
            <a:ext cx="9144000" cy="7210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1400" b="1" dirty="0">
                <a:solidFill>
                  <a:srgbClr val="0000FF"/>
                </a:solidFill>
                <a:latin typeface="Times New Roman" panose="02020603050405020304" pitchFamily="18" charset="0"/>
                <a:cs typeface="Times New Roman" panose="02020603050405020304" pitchFamily="18" charset="0"/>
              </a:rPr>
              <a:t> thể hiện được tình yêu thương giữa con người với con người luôn có những biểu hiện nhất định như qua lời nói ân cần, dịu dàng; qua ánh mắt trìu mến; qua nụ cười; qua cử chỉ thân thiện; qua những hành động quan tâm, giúp đỡ lẫn nha</a:t>
            </a:r>
            <a:r>
              <a:rPr lang="vi-VN" sz="1400" b="1" dirty="0">
                <a:solidFill>
                  <a:srgbClr val="0000FF"/>
                </a:solidFill>
                <a:latin typeface="Times New Roman" panose="02020603050405020304" pitchFamily="18" charset="0"/>
                <a:cs typeface="Times New Roman" panose="02020603050405020304" pitchFamily="18" charset="0"/>
              </a:rPr>
              <a:t>u</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 name="Rounded Rectangle 24"/>
          <p:cNvSpPr/>
          <p:nvPr/>
        </p:nvSpPr>
        <p:spPr>
          <a:xfrm>
            <a:off x="381000" y="4476750"/>
            <a:ext cx="8458200"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sz="2000" dirty="0">
                <a:solidFill>
                  <a:srgbClr val="FF0000"/>
                </a:solidFill>
                <a:latin typeface="Times New Roman" panose="02020603050405020304" pitchFamily="18" charset="0"/>
                <a:cs typeface="Times New Roman" panose="02020603050405020304" pitchFamily="18" charset="0"/>
              </a:rPr>
              <a:t>Tình yêu thương với thế giới xung quanh như con người sống thân thiện với thiên nhiên, giữ gìn, bảo vệ môi trường xung quanh</a:t>
            </a:r>
          </a:p>
        </p:txBody>
      </p:sp>
      <p:sp>
        <p:nvSpPr>
          <p:cNvPr id="2" name="AutoShape 6" descr="CÁC BÉ LỚP 4 TUỔI B TRƯỜNG MẦM NON ĐÔNG TRUNG THAM GIA HOẠT ĐỘNG BẢO VỆ MÔI  TRƯỜNG"/>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vert="horz" wrap="square" lIns="91440" tIns="45720" rIns="91440" bIns="45720" anchor="ctr" anchorCtr="0"/>
          <a:lstStyle/>
          <a:p>
            <a:endParaRPr lang="en-US" altLang="en-US" dirty="0"/>
          </a:p>
        </p:txBody>
      </p:sp>
      <p:sp>
        <p:nvSpPr>
          <p:cNvPr id="27651" name="Content Placeholder 2"/>
          <p:cNvSpPr>
            <a:spLocks noGrp="1"/>
          </p:cNvSpPr>
          <p:nvPr>
            <p:ph idx="1"/>
          </p:nvPr>
        </p:nvSpPr>
        <p:spPr/>
        <p:txBody>
          <a:bodyPr vert="horz" wrap="square" lIns="91440" tIns="45720" rIns="91440" bIns="45720" anchor="t" anchorCtr="0"/>
          <a:lstStyle/>
          <a:p>
            <a:endParaRPr lang="en-US" altLang="en-US" dirty="0"/>
          </a:p>
        </p:txBody>
      </p:sp>
      <p:pic>
        <p:nvPicPr>
          <p:cNvPr id="27652" name="Picture 2" descr="C:\Users\Admin\Desktop\images (3).jpg"/>
          <p:cNvPicPr>
            <a:picLocks noChangeAspect="1"/>
          </p:cNvPicPr>
          <p:nvPr/>
        </p:nvPicPr>
        <p:blipFill>
          <a:blip r:embed="rId2"/>
          <a:stretch>
            <a:fillRect/>
          </a:stretch>
        </p:blipFill>
        <p:spPr>
          <a:xfrm>
            <a:off x="0" y="0"/>
            <a:ext cx="9296400" cy="5257800"/>
          </a:xfrm>
          <a:prstGeom prst="rect">
            <a:avLst/>
          </a:prstGeom>
          <a:noFill/>
          <a:ln w="9525">
            <a:noFill/>
          </a:ln>
        </p:spPr>
      </p:pic>
      <p:sp>
        <p:nvSpPr>
          <p:cNvPr id="27653" name="WordArt 3"/>
          <p:cNvSpPr>
            <a:spLocks noTextEdit="1"/>
          </p:cNvSpPr>
          <p:nvPr/>
        </p:nvSpPr>
        <p:spPr>
          <a:xfrm>
            <a:off x="1828800" y="1543050"/>
            <a:ext cx="6477000" cy="1657350"/>
          </a:xfrm>
          <a:prstGeom prst="rect">
            <a:avLst/>
          </a:prstGeom>
        </p:spPr>
        <p:txBody>
          <a:bodyPr wrap="none" fromWordArt="1">
            <a:prstTxWarp prst="textPlain">
              <a:avLst>
                <a:gd name="adj" fmla="val 50000"/>
              </a:avLst>
            </a:prstTxWarp>
            <a:normAutofit/>
          </a:bodyPr>
          <a:lstStyle/>
          <a:p>
            <a:pPr algn="l"/>
            <a:r>
              <a:rPr lang="vi-VN" altLang="en-US" sz="2400" b="1">
                <a:solidFill>
                  <a:srgbClr val="FF0000"/>
                </a:solidFill>
                <a:latin typeface="Times New Roman" panose="02020603050405020304" pitchFamily="18" charset="0"/>
                <a:ea typeface="Times New Roman" panose="02020603050405020304" pitchFamily="18" charset="0"/>
              </a:rPr>
              <a:t>Kiến nghị, đề xuất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1000" fill="hold"/>
                                        <p:tgtEl>
                                          <p:spTgt spid="27653"/>
                                        </p:tgtEl>
                                        <p:attrNameLst>
                                          <p:attrName>ppt_x</p:attrName>
                                        </p:attrNameLst>
                                      </p:cBhvr>
                                      <p:tavLst>
                                        <p:tav tm="0">
                                          <p:val>
                                            <p:strVal val="#ppt_x-.2"/>
                                          </p:val>
                                        </p:tav>
                                        <p:tav tm="100000">
                                          <p:val>
                                            <p:strVal val="#ppt_x"/>
                                          </p:val>
                                        </p:tav>
                                      </p:tavLst>
                                    </p:anim>
                                    <p:anim calcmode="lin" valueType="num">
                                      <p:cBhvr>
                                        <p:cTn id="8" dur="1000" fill="hold"/>
                                        <p:tgtEl>
                                          <p:spTgt spid="276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3"/>
                                        </p:tgtEl>
                                      </p:cBhvr>
                                    </p:animEffect>
                                  </p:childTnLst>
                                </p:cTn>
                              </p:par>
                              <p:par>
                                <p:cTn id="10" presetID="22" presetClass="emph" presetSubtype="0" repeatCount="indefinite" fill="hold" nodeType="withEffect">
                                  <p:stCondLst>
                                    <p:cond delay="0"/>
                                  </p:stCondLst>
                                  <p:childTnLst>
                                    <p:animClr clrSpc="hsl" dir="cw">
                                      <p:cBhvr override="childStyle">
                                        <p:cTn id="11" dur="500" fill="hold"/>
                                        <p:tgtEl>
                                          <p:spTgt spid="27653"/>
                                        </p:tgtEl>
                                        <p:attrNameLst>
                                          <p:attrName>style.color</p:attrName>
                                        </p:attrNameLst>
                                      </p:cBhvr>
                                      <p:by>
                                        <p:hsl h="-7200000" s="0" l="0"/>
                                      </p:by>
                                    </p:animClr>
                                    <p:animClr clrSpc="hsl" dir="cw">
                                      <p:cBhvr>
                                        <p:cTn id="12" dur="500" fill="hold"/>
                                        <p:tgtEl>
                                          <p:spTgt spid="27653"/>
                                        </p:tgtEl>
                                        <p:attrNameLst>
                                          <p:attrName>fillcolor</p:attrName>
                                        </p:attrNameLst>
                                      </p:cBhvr>
                                      <p:by>
                                        <p:hsl h="-7200000" s="0" l="0"/>
                                      </p:by>
                                    </p:animClr>
                                    <p:animClr clrSpc="hsl" dir="cw">
                                      <p:cBhvr>
                                        <p:cTn id="13" dur="500" fill="hold"/>
                                        <p:tgtEl>
                                          <p:spTgt spid="27653"/>
                                        </p:tgtEl>
                                        <p:attrNameLst>
                                          <p:attrName>stroke.color</p:attrName>
                                        </p:attrNameLst>
                                      </p:cBhvr>
                                      <p:by>
                                        <p:hsl h="-7200000" s="0" l="0"/>
                                      </p:by>
                                    </p:animClr>
                                    <p:set>
                                      <p:cBhvr>
                                        <p:cTn id="14" dur="500" fill="hold"/>
                                        <p:tgtEl>
                                          <p:spTgt spid="276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vert="horz" wrap="square" lIns="91440" tIns="45720" rIns="91440" bIns="45720" anchor="ctr" anchorCtr="0"/>
          <a:lstStyle/>
          <a:p>
            <a:endParaRPr lang="en-US" altLang="en-US" dirty="0"/>
          </a:p>
        </p:txBody>
      </p:sp>
      <p:sp>
        <p:nvSpPr>
          <p:cNvPr id="5123" name="Content Placeholder 2"/>
          <p:cNvSpPr>
            <a:spLocks noGrp="1"/>
          </p:cNvSpPr>
          <p:nvPr>
            <p:ph idx="1"/>
          </p:nvPr>
        </p:nvSpPr>
        <p:spPr/>
        <p:txBody>
          <a:bodyPr vert="horz" wrap="square" lIns="91440" tIns="45720" rIns="91440" bIns="45720" anchor="t" anchorCtr="0"/>
          <a:lstStyle/>
          <a:p>
            <a:endParaRPr lang="en-US" altLang="en-US" dirty="0"/>
          </a:p>
        </p:txBody>
      </p:sp>
      <p:pic>
        <p:nvPicPr>
          <p:cNvPr id="5124" name="Picture 2" descr="C:\Users\Admin\Desktop\images (3).jpg"/>
          <p:cNvPicPr>
            <a:picLocks noChangeAspect="1"/>
          </p:cNvPicPr>
          <p:nvPr/>
        </p:nvPicPr>
        <p:blipFill>
          <a:blip r:embed="rId2"/>
          <a:stretch>
            <a:fillRect/>
          </a:stretch>
        </p:blipFill>
        <p:spPr>
          <a:xfrm>
            <a:off x="0" y="0"/>
            <a:ext cx="9296400" cy="5257800"/>
          </a:xfrm>
          <a:prstGeom prst="rect">
            <a:avLst/>
          </a:prstGeom>
          <a:noFill/>
          <a:ln w="9525">
            <a:noFill/>
          </a:ln>
        </p:spPr>
      </p:pic>
      <p:sp>
        <p:nvSpPr>
          <p:cNvPr id="5125" name="WordArt 3"/>
          <p:cNvSpPr>
            <a:spLocks noTextEdit="1"/>
          </p:cNvSpPr>
          <p:nvPr/>
        </p:nvSpPr>
        <p:spPr>
          <a:xfrm>
            <a:off x="1600200" y="1657350"/>
            <a:ext cx="6477000" cy="1428750"/>
          </a:xfrm>
          <a:prstGeom prst="rect">
            <a:avLst/>
          </a:prstGeom>
        </p:spPr>
        <p:txBody>
          <a:bodyPr wrap="none" fromWordArt="1">
            <a:prstTxWarp prst="textPlain">
              <a:avLst>
                <a:gd name="adj" fmla="val 50000"/>
              </a:avLst>
            </a:prstTxWarp>
            <a:normAutofit/>
          </a:body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rPr>
              <a:t> Thực trạng thực tiễn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1000" fill="hold"/>
                                        <p:tgtEl>
                                          <p:spTgt spid="5125"/>
                                        </p:tgtEl>
                                        <p:attrNameLst>
                                          <p:attrName>ppt_x</p:attrName>
                                        </p:attrNameLst>
                                      </p:cBhvr>
                                      <p:tavLst>
                                        <p:tav tm="0">
                                          <p:val>
                                            <p:strVal val="#ppt_x-.2"/>
                                          </p:val>
                                        </p:tav>
                                        <p:tav tm="100000">
                                          <p:val>
                                            <p:strVal val="#ppt_x"/>
                                          </p:val>
                                        </p:tav>
                                      </p:tavLst>
                                    </p:anim>
                                    <p:anim calcmode="lin" valueType="num">
                                      <p:cBhvr>
                                        <p:cTn id="8"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5"/>
                                        </p:tgtEl>
                                      </p:cBhvr>
                                    </p:animEffect>
                                  </p:childTnLst>
                                </p:cTn>
                              </p:par>
                              <p:par>
                                <p:cTn id="10" presetID="22" presetClass="emph" presetSubtype="0" repeatCount="indefinite" fill="hold" nodeType="withEffect">
                                  <p:stCondLst>
                                    <p:cond delay="0"/>
                                  </p:stCondLst>
                                  <p:childTnLst>
                                    <p:animClr clrSpc="hsl" dir="cw">
                                      <p:cBhvr override="childStyle">
                                        <p:cTn id="11" dur="500" fill="hold"/>
                                        <p:tgtEl>
                                          <p:spTgt spid="5125"/>
                                        </p:tgtEl>
                                        <p:attrNameLst>
                                          <p:attrName>style.color</p:attrName>
                                        </p:attrNameLst>
                                      </p:cBhvr>
                                      <p:by>
                                        <p:hsl h="-7200000" s="0" l="0"/>
                                      </p:by>
                                    </p:animClr>
                                    <p:animClr clrSpc="hsl" dir="cw">
                                      <p:cBhvr>
                                        <p:cTn id="12" dur="500" fill="hold"/>
                                        <p:tgtEl>
                                          <p:spTgt spid="5125"/>
                                        </p:tgtEl>
                                        <p:attrNameLst>
                                          <p:attrName>fillcolor</p:attrName>
                                        </p:attrNameLst>
                                      </p:cBhvr>
                                      <p:by>
                                        <p:hsl h="-7200000" s="0" l="0"/>
                                      </p:by>
                                    </p:animClr>
                                    <p:animClr clrSpc="hsl" dir="cw">
                                      <p:cBhvr>
                                        <p:cTn id="13" dur="500" fill="hold"/>
                                        <p:tgtEl>
                                          <p:spTgt spid="5125"/>
                                        </p:tgtEl>
                                        <p:attrNameLst>
                                          <p:attrName>stroke.color</p:attrName>
                                        </p:attrNameLst>
                                      </p:cBhvr>
                                      <p:by>
                                        <p:hsl h="-7200000" s="0" l="0"/>
                                      </p:by>
                                    </p:animClr>
                                    <p:set>
                                      <p:cBhvr>
                                        <p:cTn id="14" dur="500" fill="hold"/>
                                        <p:tgtEl>
                                          <p:spTgt spid="51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Flowchart: Terminator 13"/>
          <p:cNvSpPr/>
          <p:nvPr/>
        </p:nvSpPr>
        <p:spPr>
          <a:xfrm>
            <a:off x="1295400" y="73819"/>
            <a:ext cx="6934200" cy="638175"/>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solidFill>
                  <a:srgbClr val="FF0000"/>
                </a:solidFill>
                <a:latin typeface="Times New Roman" panose="02020603050405020304" pitchFamily="18" charset="0"/>
                <a:ea typeface="Times New Roman" panose="02020603050405020304" pitchFamily="18" charset="0"/>
                <a:sym typeface="+mn-ea"/>
              </a:rPr>
              <a:t>Kiến nghị, đề xuất</a:t>
            </a:r>
            <a:endParaRPr sz="2400" b="1" dirty="0">
              <a:solidFill>
                <a:srgbClr val="FF0000"/>
              </a:solidFill>
              <a:latin typeface="Times New Roman" panose="02020603050405020304" pitchFamily="18" charset="0"/>
              <a:ea typeface="Times New Roman" panose="02020603050405020304" pitchFamily="18" charset="0"/>
            </a:endParaRPr>
          </a:p>
        </p:txBody>
      </p:sp>
      <p:sp>
        <p:nvSpPr>
          <p:cNvPr id="15" name="Rounded Rectangle 14"/>
          <p:cNvSpPr/>
          <p:nvPr/>
        </p:nvSpPr>
        <p:spPr>
          <a:xfrm>
            <a:off x="377191" y="1967389"/>
            <a:ext cx="8615045" cy="18702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altLang="en-US" b="1" dirty="0">
                <a:latin typeface="Times New Roman" panose="02020603050405020304" pitchFamily="18" charset="0"/>
              </a:rPr>
              <a:t>Trong thời gian tới rất mong được lãnh đạo cấp trên và BGH nhà trường tổ chức thêm các buổi sinh hoạt chuyên môn, chuyên đề để những người giáo viên như tôi có cơ hội được học hỏi thêm; đầu tư thêm cơ sở vật chất, trang thiết bị dạy và học ở môi trường bên trong cũng như môi trường bên ngoài để trẻ được tiếp cận, được chơi, được học ở thế giới riêng của trẻ một cách tốt nhất</a:t>
            </a:r>
            <a:r>
              <a:rPr altLang="en-US" dirty="0">
                <a:latin typeface="Times New Roman" panose="020206030504050203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inhnen_san choi cua be"/>
          <p:cNvPicPr>
            <a:picLocks noChangeAspect="1"/>
          </p:cNvPicPr>
          <p:nvPr/>
        </p:nvPicPr>
        <p:blipFill>
          <a:blip r:embed="rId2"/>
          <a:stretch>
            <a:fillRect/>
          </a:stretch>
        </p:blipFill>
        <p:spPr>
          <a:xfrm>
            <a:off x="0" y="0"/>
            <a:ext cx="9144000" cy="5143500"/>
          </a:xfrm>
          <a:prstGeom prst="rect">
            <a:avLst/>
          </a:prstGeom>
          <a:noFill/>
          <a:ln w="9525">
            <a:noFill/>
          </a:ln>
        </p:spPr>
      </p:pic>
      <p:sp>
        <p:nvSpPr>
          <p:cNvPr id="32771" name="WordArt 6"/>
          <p:cNvSpPr>
            <a:spLocks noTextEdit="1"/>
          </p:cNvSpPr>
          <p:nvPr/>
        </p:nvSpPr>
        <p:spPr>
          <a:xfrm>
            <a:off x="152400" y="0"/>
            <a:ext cx="9144000" cy="1771650"/>
          </a:xfrm>
          <a:prstGeom prst="rect">
            <a:avLst/>
          </a:prstGeom>
        </p:spPr>
        <p:txBody>
          <a:bodyPr wrap="none" fromWordArt="1">
            <a:prstTxWarp prst="textPlain">
              <a:avLst>
                <a:gd name="adj" fmla="val 50000"/>
              </a:avLst>
            </a:prstTxWarp>
            <a:normAutofit/>
          </a:bodyPr>
          <a:lstStyle/>
          <a:p>
            <a:pPr algn="ctr"/>
            <a:r>
              <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Chân thành cảm ơn sự lắng nghe của ban giám khảo</a:t>
            </a:r>
          </a:p>
          <a:p>
            <a:pPr algn="ctr"/>
            <a:r>
              <a:rPr lang="en-US" sz="3600" b="1">
                <a:ln w="19050" cap="flat" cmpd="sng">
                  <a:solidFill>
                    <a:srgbClr val="FF0000"/>
                  </a:solidFill>
                  <a:prstDash val="solid"/>
                  <a:headEnd type="none" w="med" len="med"/>
                  <a:tailEnd type="none" w="med" len="med"/>
                </a:ln>
                <a:solidFill>
                  <a:srgbClr val="FF0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vị ban giám khảo nhiều sức khỏe, thành công hơn 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edge">
                                      <p:cBhvr>
                                        <p:cTn id="7"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pic>
        <p:nvPicPr>
          <p:cNvPr id="100" name="Content Placeholder 99"/>
          <p:cNvPicPr>
            <a:picLocks noGrp="1" noChangeAspect="1"/>
          </p:cNvPicPr>
          <p:nvPr>
            <p:ph sz="half" idx="1"/>
          </p:nvPr>
        </p:nvPicPr>
        <p:blipFill>
          <a:blip r:embed="rId2"/>
          <a:stretch>
            <a:fillRect/>
          </a:stretch>
        </p:blipFill>
        <p:spPr>
          <a:xfrm>
            <a:off x="0" y="2514600"/>
            <a:ext cx="4038600" cy="2633663"/>
          </a:xfrm>
          <a:prstGeom prst="rect">
            <a:avLst/>
          </a:prstGeom>
          <a:noFill/>
          <a:ln w="9525">
            <a:noFill/>
          </a:ln>
        </p:spPr>
      </p:pic>
      <p:pic>
        <p:nvPicPr>
          <p:cNvPr id="101" name="Content Placeholder 100"/>
          <p:cNvPicPr>
            <a:picLocks noGrp="1"/>
          </p:cNvPicPr>
          <p:nvPr>
            <p:ph sz="half" idx="2"/>
          </p:nvPr>
        </p:nvPicPr>
        <p:blipFill>
          <a:blip r:embed="rId3"/>
          <a:stretch>
            <a:fillRect/>
          </a:stretch>
        </p:blipFill>
        <p:spPr>
          <a:xfrm>
            <a:off x="0" y="0"/>
            <a:ext cx="4038600" cy="2376488"/>
          </a:xfrm>
          <a:prstGeom prst="rect">
            <a:avLst/>
          </a:prstGeom>
          <a:noFill/>
          <a:ln w="9525">
            <a:noFill/>
          </a:ln>
        </p:spPr>
      </p:pic>
      <p:pic>
        <p:nvPicPr>
          <p:cNvPr id="102" name="Picture 101"/>
          <p:cNvPicPr/>
          <p:nvPr/>
        </p:nvPicPr>
        <p:blipFill>
          <a:blip r:embed="rId4"/>
          <a:stretch>
            <a:fillRect/>
          </a:stretch>
        </p:blipFill>
        <p:spPr>
          <a:xfrm>
            <a:off x="4495801" y="2800350"/>
            <a:ext cx="4647565" cy="2343150"/>
          </a:xfrm>
          <a:prstGeom prst="rect">
            <a:avLst/>
          </a:prstGeom>
          <a:noFill/>
          <a:ln w="9525">
            <a:noFill/>
          </a:ln>
        </p:spPr>
      </p:pic>
      <p:sp>
        <p:nvSpPr>
          <p:cNvPr id="11" name="Oval Callout 10"/>
          <p:cNvSpPr/>
          <p:nvPr/>
        </p:nvSpPr>
        <p:spPr>
          <a:xfrm>
            <a:off x="3962400" y="0"/>
            <a:ext cx="5181600" cy="2571750"/>
          </a:xfrm>
          <a:prstGeom prst="wedgeEllipseCallout">
            <a:avLst>
              <a:gd name="adj1" fmla="val -57779"/>
              <a:gd name="adj2" fmla="val 6279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dirty="0">
              <a:solidFill>
                <a:srgbClr val="FF0000"/>
              </a:solidFill>
              <a:latin typeface="Times New Roman" panose="02020603050405020304" pitchFamily="18" charset="0"/>
              <a:cs typeface="Times New Roman" panose="02020603050405020304" pitchFamily="18" charset="0"/>
              <a:sym typeface="+mn-ea"/>
            </a:endParaRPr>
          </a:p>
          <a:p>
            <a:pPr algn="just"/>
            <a:endParaRPr dirty="0">
              <a:solidFill>
                <a:srgbClr val="FF0000"/>
              </a:solidFill>
              <a:latin typeface="Times New Roman" panose="02020603050405020304" pitchFamily="18" charset="0"/>
              <a:cs typeface="Times New Roman" panose="02020603050405020304" pitchFamily="18" charset="0"/>
              <a:sym typeface="+mn-ea"/>
            </a:endParaRPr>
          </a:p>
          <a:p>
            <a:pPr algn="just"/>
            <a:r>
              <a:rPr sz="1400" b="1" dirty="0">
                <a:solidFill>
                  <a:srgbClr val="FF0000"/>
                </a:solidFill>
                <a:latin typeface="Times New Roman" panose="02020603050405020304" pitchFamily="18" charset="0"/>
                <a:cs typeface="Times New Roman" panose="02020603050405020304" pitchFamily="18" charset="0"/>
                <a:sym typeface="+mn-ea"/>
              </a:rPr>
              <a:t>Cuộc sống hiện đại hối hả</a:t>
            </a:r>
            <a:r>
              <a:rPr lang="vi-VN" sz="1400" b="1" dirty="0">
                <a:solidFill>
                  <a:srgbClr val="FF0000"/>
                </a:solidFill>
                <a:latin typeface="Times New Roman" panose="02020603050405020304" pitchFamily="18" charset="0"/>
                <a:cs typeface="Times New Roman" panose="02020603050405020304" pitchFamily="18" charset="0"/>
                <a:sym typeface="+mn-ea"/>
              </a:rPr>
              <a:t>,</a:t>
            </a:r>
            <a:r>
              <a:rPr sz="1400" b="1" dirty="0">
                <a:solidFill>
                  <a:srgbClr val="FF0000"/>
                </a:solidFill>
                <a:latin typeface="Times New Roman" panose="02020603050405020304" pitchFamily="18" charset="0"/>
                <a:cs typeface="Times New Roman" panose="02020603050405020304" pitchFamily="18" charset="0"/>
                <a:sym typeface="+mn-ea"/>
              </a:rPr>
              <a:t> con người bận rộn, gấp gáp</a:t>
            </a:r>
            <a:r>
              <a:rPr lang="vi-VN" sz="1400" b="1" dirty="0">
                <a:solidFill>
                  <a:srgbClr val="FF0000"/>
                </a:solidFill>
                <a:latin typeface="Times New Roman" panose="02020603050405020304" pitchFamily="18" charset="0"/>
                <a:cs typeface="Times New Roman" panose="02020603050405020304" pitchFamily="18" charset="0"/>
                <a:sym typeface="+mn-ea"/>
              </a:rPr>
              <a:t> hơn nên</a:t>
            </a:r>
            <a:r>
              <a:rPr sz="1400" b="1" dirty="0">
                <a:solidFill>
                  <a:srgbClr val="FF0000"/>
                </a:solidFill>
                <a:latin typeface="Times New Roman" panose="02020603050405020304" pitchFamily="18" charset="0"/>
                <a:cs typeface="Times New Roman" panose="02020603050405020304" pitchFamily="18" charset="0"/>
                <a:sym typeface="+mn-ea"/>
              </a:rPr>
              <a:t> vô tình bỏ lại phía sau sự yêu thương, chia sẻ của mình đối với</a:t>
            </a:r>
            <a:r>
              <a:rPr lang="vi-VN" sz="1400" b="1" dirty="0">
                <a:solidFill>
                  <a:srgbClr val="FF0000"/>
                </a:solidFill>
                <a:latin typeface="Times New Roman" panose="02020603050405020304" pitchFamily="18" charset="0"/>
                <a:cs typeface="Times New Roman" panose="02020603050405020304" pitchFamily="18" charset="0"/>
                <a:sym typeface="+mn-ea"/>
              </a:rPr>
              <a:t> </a:t>
            </a:r>
            <a:r>
              <a:rPr sz="1400" b="1" dirty="0">
                <a:solidFill>
                  <a:srgbClr val="FF0000"/>
                </a:solidFill>
                <a:latin typeface="Times New Roman" panose="02020603050405020304" pitchFamily="18" charset="0"/>
                <a:cs typeface="Times New Roman" panose="02020603050405020304" pitchFamily="18" charset="0"/>
                <a:sym typeface="+mn-ea"/>
              </a:rPr>
              <a:t>những người thân trong gia đình và cả những con người khác trong </a:t>
            </a:r>
            <a:r>
              <a:rPr lang="vi-VN" sz="1400" b="1" dirty="0">
                <a:solidFill>
                  <a:srgbClr val="FF0000"/>
                </a:solidFill>
                <a:latin typeface="Times New Roman" panose="02020603050405020304" pitchFamily="18" charset="0"/>
                <a:cs typeface="Times New Roman" panose="02020603050405020304" pitchFamily="18" charset="0"/>
                <a:sym typeface="+mn-ea"/>
              </a:rPr>
              <a:t>XH</a:t>
            </a:r>
            <a:r>
              <a:rPr sz="1400" b="1" dirty="0">
                <a:solidFill>
                  <a:srgbClr val="FF0000"/>
                </a:solidFill>
                <a:latin typeface="Times New Roman" panose="02020603050405020304" pitchFamily="18" charset="0"/>
                <a:cs typeface="Times New Roman" panose="02020603050405020304" pitchFamily="18" charset="0"/>
                <a:sym typeface="+mn-ea"/>
              </a:rPr>
              <a:t>. </a:t>
            </a:r>
            <a:r>
              <a:rPr lang="vi-VN" sz="1400" b="1" dirty="0">
                <a:solidFill>
                  <a:srgbClr val="FF0000"/>
                </a:solidFill>
                <a:latin typeface="Times New Roman" panose="02020603050405020304" pitchFamily="18" charset="0"/>
                <a:cs typeface="Times New Roman" panose="02020603050405020304" pitchFamily="18" charset="0"/>
                <a:sym typeface="+mn-ea"/>
              </a:rPr>
              <a:t>Mà sự</a:t>
            </a:r>
            <a:r>
              <a:rPr sz="1400" b="1" dirty="0">
                <a:solidFill>
                  <a:srgbClr val="FF0000"/>
                </a:solidFill>
                <a:latin typeface="Times New Roman" panose="02020603050405020304" pitchFamily="18" charset="0"/>
                <a:cs typeface="Times New Roman" panose="02020603050405020304" pitchFamily="18" charset="0"/>
                <a:sym typeface="+mn-ea"/>
              </a:rPr>
              <a:t> yêu thương</a:t>
            </a:r>
            <a:r>
              <a:rPr lang="vi-VN" sz="1400" b="1" dirty="0">
                <a:solidFill>
                  <a:srgbClr val="FF0000"/>
                </a:solidFill>
                <a:latin typeface="Times New Roman" panose="02020603050405020304" pitchFamily="18" charset="0"/>
                <a:cs typeface="Times New Roman" panose="02020603050405020304" pitchFamily="18" charset="0"/>
                <a:sym typeface="+mn-ea"/>
              </a:rPr>
              <a:t>, </a:t>
            </a:r>
            <a:r>
              <a:rPr sz="1400" b="1" dirty="0">
                <a:solidFill>
                  <a:srgbClr val="FF0000"/>
                </a:solidFill>
                <a:latin typeface="Times New Roman" panose="02020603050405020304" pitchFamily="18" charset="0"/>
                <a:cs typeface="Times New Roman" panose="02020603050405020304" pitchFamily="18" charset="0"/>
                <a:sym typeface="+mn-ea"/>
              </a:rPr>
              <a:t>chia sẻ là điều cần thiết giúp con người vượt qua khó khăn của cuộc sống</a:t>
            </a:r>
            <a:r>
              <a:rPr lang="vi-VN" sz="1400" b="1" dirty="0">
                <a:solidFill>
                  <a:srgbClr val="FF0000"/>
                </a:solidFill>
                <a:latin typeface="Times New Roman" panose="02020603050405020304" pitchFamily="18" charset="0"/>
                <a:cs typeface="Times New Roman" panose="02020603050405020304" pitchFamily="18" charset="0"/>
                <a:sym typeface="+mn-ea"/>
              </a:rPr>
              <a:t>, </a:t>
            </a:r>
            <a:r>
              <a:rPr sz="1400" b="1" dirty="0">
                <a:solidFill>
                  <a:srgbClr val="FF0000"/>
                </a:solidFill>
                <a:latin typeface="Times New Roman" panose="02020603050405020304" pitchFamily="18" charset="0"/>
                <a:cs typeface="Times New Roman" panose="02020603050405020304" pitchFamily="18" charset="0"/>
                <a:sym typeface="+mn-ea"/>
              </a:rPr>
              <a:t>là sợi dây nhân ái gắn kết người với người, nhà với nhà và toàn xã hội.</a:t>
            </a:r>
            <a:endParaRPr sz="1400" b="1" dirty="0">
              <a:solidFill>
                <a:srgbClr val="FF0000"/>
              </a:solidFill>
              <a:latin typeface="Times New Roman" panose="02020603050405020304" pitchFamily="18" charset="0"/>
              <a:cs typeface="Times New Roman" panose="02020603050405020304" pitchFamily="18" charset="0"/>
            </a:endParaRPr>
          </a:p>
          <a:p>
            <a:pPr algn="just"/>
            <a:endParaRPr lang="en-US" sz="1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p:cTn id="11" dur="500" fill="hold"/>
                                        <p:tgtEl>
                                          <p:spTgt spid="102"/>
                                        </p:tgtEl>
                                        <p:attrNameLst>
                                          <p:attrName>ppt_w</p:attrName>
                                        </p:attrNameLst>
                                      </p:cBhvr>
                                      <p:tavLst>
                                        <p:tav tm="0">
                                          <p:val>
                                            <p:fltVal val="0"/>
                                          </p:val>
                                        </p:tav>
                                        <p:tav tm="100000">
                                          <p:val>
                                            <p:strVal val="#ppt_w"/>
                                          </p:val>
                                        </p:tav>
                                      </p:tavLst>
                                    </p:anim>
                                    <p:anim calcmode="lin" valueType="num">
                                      <p:cBhvr>
                                        <p:cTn id="12" dur="500" fill="hold"/>
                                        <p:tgtEl>
                                          <p:spTgt spid="102"/>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edge">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pic>
        <p:nvPicPr>
          <p:cNvPr id="103" name="Content Placeholder 102"/>
          <p:cNvPicPr>
            <a:picLocks noGrp="1" noChangeAspect="1"/>
          </p:cNvPicPr>
          <p:nvPr>
            <p:ph sz="half" idx="1"/>
          </p:nvPr>
        </p:nvPicPr>
        <p:blipFill>
          <a:blip r:embed="rId2"/>
          <a:stretch>
            <a:fillRect/>
          </a:stretch>
        </p:blipFill>
        <p:spPr>
          <a:xfrm>
            <a:off x="1" y="2811780"/>
            <a:ext cx="4053205" cy="2331720"/>
          </a:xfrm>
          <a:prstGeom prst="rect">
            <a:avLst/>
          </a:prstGeom>
          <a:noFill/>
          <a:ln w="9525">
            <a:noFill/>
          </a:ln>
        </p:spPr>
      </p:pic>
      <p:pic>
        <p:nvPicPr>
          <p:cNvPr id="104" name="Content Placeholder 103"/>
          <p:cNvPicPr>
            <a:picLocks noGrp="1"/>
          </p:cNvPicPr>
          <p:nvPr>
            <p:ph sz="half" idx="2"/>
          </p:nvPr>
        </p:nvPicPr>
        <p:blipFill>
          <a:blip r:embed="rId3"/>
          <a:stretch>
            <a:fillRect/>
          </a:stretch>
        </p:blipFill>
        <p:spPr>
          <a:xfrm>
            <a:off x="4572001" y="2822734"/>
            <a:ext cx="4556125" cy="2320766"/>
          </a:xfrm>
          <a:prstGeom prst="rect">
            <a:avLst/>
          </a:prstGeom>
          <a:noFill/>
          <a:ln w="9525">
            <a:noFill/>
          </a:ln>
        </p:spPr>
      </p:pic>
      <p:pic>
        <p:nvPicPr>
          <p:cNvPr id="105" name="Picture 104"/>
          <p:cNvPicPr/>
          <p:nvPr/>
        </p:nvPicPr>
        <p:blipFill>
          <a:blip r:embed="rId4"/>
          <a:stretch>
            <a:fillRect/>
          </a:stretch>
        </p:blipFill>
        <p:spPr>
          <a:xfrm>
            <a:off x="5106671" y="-7620"/>
            <a:ext cx="3961765" cy="2667000"/>
          </a:xfrm>
          <a:prstGeom prst="rect">
            <a:avLst/>
          </a:prstGeom>
          <a:noFill/>
          <a:ln w="9525">
            <a:noFill/>
          </a:ln>
        </p:spPr>
      </p:pic>
      <p:sp>
        <p:nvSpPr>
          <p:cNvPr id="4" name="Oval Callout 3"/>
          <p:cNvSpPr/>
          <p:nvPr/>
        </p:nvSpPr>
        <p:spPr>
          <a:xfrm>
            <a:off x="41276" y="0"/>
            <a:ext cx="4987924" cy="2876550"/>
          </a:xfrm>
          <a:prstGeom prst="wedgeEllipseCallout">
            <a:avLst>
              <a:gd name="adj1" fmla="val 54189"/>
              <a:gd name="adj2" fmla="val 9104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dirty="0">
              <a:solidFill>
                <a:srgbClr val="FF0000"/>
              </a:solidFill>
              <a:latin typeface="Times New Roman" panose="02020603050405020304" pitchFamily="18" charset="0"/>
              <a:cs typeface="Times New Roman" panose="02020603050405020304" pitchFamily="18" charset="0"/>
              <a:sym typeface="+mn-ea"/>
            </a:endParaRPr>
          </a:p>
          <a:p>
            <a:pPr algn="just"/>
            <a:r>
              <a:rPr lang="vi-VN" dirty="0">
                <a:solidFill>
                  <a:srgbClr val="FF0000"/>
                </a:solidFill>
                <a:latin typeface="Times New Roman" panose="02020603050405020304" pitchFamily="18" charset="0"/>
                <a:cs typeface="Times New Roman" panose="02020603050405020304" pitchFamily="18" charset="0"/>
                <a:sym typeface="+mn-ea"/>
              </a:rPr>
              <a:t>	Những đứa trẻ sinh ra </a:t>
            </a:r>
          </a:p>
          <a:p>
            <a:pPr algn="just"/>
            <a:r>
              <a:rPr lang="vi-VN" dirty="0">
                <a:solidFill>
                  <a:srgbClr val="FF0000"/>
                </a:solidFill>
                <a:latin typeface="Times New Roman" panose="02020603050405020304" pitchFamily="18" charset="0"/>
                <a:cs typeface="Times New Roman" panose="02020603050405020304" pitchFamily="18" charset="0"/>
                <a:sym typeface="+mn-ea"/>
              </a:rPr>
              <a:t>mang theo mơ ước, niềm tin của cha mẹ mong rằng con cái của mình sẽ khỏe mạnh, trở thành những người tốt, hiếu thảo với cha mẹ, sống có ích cho XH. Tuy vậy có những đứa trẻ trưởng thành thành công và cũng có những đứa trẻ có lối sống lệch </a:t>
            </a:r>
            <a:r>
              <a:rPr lang="en-US" smtClean="0">
                <a:solidFill>
                  <a:srgbClr val="FF0000"/>
                </a:solidFill>
                <a:latin typeface="Times New Roman" panose="02020603050405020304" pitchFamily="18" charset="0"/>
                <a:cs typeface="Times New Roman" panose="02020603050405020304" pitchFamily="18" charset="0"/>
                <a:sym typeface="+mn-ea"/>
              </a:rPr>
              <a:t>	</a:t>
            </a:r>
            <a:r>
              <a:rPr lang="vi-VN" smtClean="0">
                <a:solidFill>
                  <a:srgbClr val="FF0000"/>
                </a:solidFill>
                <a:latin typeface="Times New Roman" panose="02020603050405020304" pitchFamily="18" charset="0"/>
                <a:cs typeface="Times New Roman" panose="02020603050405020304" pitchFamily="18" charset="0"/>
                <a:sym typeface="+mn-ea"/>
              </a:rPr>
              <a:t>lạc về </a:t>
            </a:r>
            <a:r>
              <a:rPr lang="vi-VN" dirty="0">
                <a:solidFill>
                  <a:srgbClr val="FF0000"/>
                </a:solidFill>
                <a:latin typeface="Times New Roman" panose="02020603050405020304" pitchFamily="18" charset="0"/>
                <a:cs typeface="Times New Roman" panose="02020603050405020304" pitchFamily="18" charset="0"/>
                <a:sym typeface="+mn-ea"/>
              </a:rPr>
              <a:t>chuẩn mực đạo đức</a:t>
            </a:r>
            <a:endParaRPr lang="vi-VN" dirty="0">
              <a:solidFill>
                <a:srgbClr val="FF0000"/>
              </a:solidFill>
              <a:latin typeface="Times New Roman" panose="02020603050405020304" pitchFamily="18" charset="0"/>
              <a:cs typeface="Times New Roman" panose="02020603050405020304" pitchFamily="18" charset="0"/>
            </a:endParaRPr>
          </a:p>
          <a:p>
            <a:pPr algn="just"/>
            <a:endParaRPr lang="vi-VN"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heel(1)">
                                      <p:cBhvr>
                                        <p:cTn id="7" dur="2000"/>
                                        <p:tgtEl>
                                          <p:spTgt spid="103"/>
                                        </p:tgtEl>
                                      </p:cBhvr>
                                    </p:animEffect>
                                  </p:childTnLst>
                                </p:cTn>
                              </p:par>
                              <p:par>
                                <p:cTn id="8" presetID="21" presetClass="entr" presetSubtype="1"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wheel(1)">
                                      <p:cBhvr>
                                        <p:cTn id="10" dur="2000"/>
                                        <p:tgtEl>
                                          <p:spTgt spid="104"/>
                                        </p:tgtEl>
                                      </p:cBhvr>
                                    </p:animEffect>
                                  </p:childTnLst>
                                </p:cTn>
                              </p:par>
                              <p:par>
                                <p:cTn id="11" presetID="21" presetClass="entr" presetSubtype="1"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wheel(1)">
                                      <p:cBhvr>
                                        <p:cTn id="13" dur="2000"/>
                                        <p:tgtEl>
                                          <p:spTgt spid="105"/>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3" name="Cloud Callout 2"/>
          <p:cNvSpPr/>
          <p:nvPr/>
        </p:nvSpPr>
        <p:spPr>
          <a:xfrm>
            <a:off x="4495800" y="57150"/>
            <a:ext cx="4724400" cy="2287905"/>
          </a:xfrm>
          <a:prstGeom prst="cloudCallout">
            <a:avLst>
              <a:gd name="adj1" fmla="val -65416"/>
              <a:gd name="adj2" fmla="val 5713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None/>
            </a:pPr>
            <a:r>
              <a:rPr lang="vi-VN" dirty="0">
                <a:solidFill>
                  <a:srgbClr val="FF0000"/>
                </a:solidFill>
                <a:latin typeface="Times New Roman" panose="02020603050405020304" pitchFamily="18" charset="0"/>
                <a:cs typeface="Times New Roman" panose="02020603050405020304" pitchFamily="18" charset="0"/>
                <a:sym typeface="+mn-ea"/>
              </a:rPr>
              <a:t>	</a:t>
            </a:r>
            <a:r>
              <a:rPr lang="vi-VN" sz="1400" dirty="0">
                <a:solidFill>
                  <a:srgbClr val="FF0000"/>
                </a:solidFill>
                <a:latin typeface="Times New Roman" panose="02020603050405020304" pitchFamily="18" charset="0"/>
                <a:cs typeface="Times New Roman" panose="02020603050405020304" pitchFamily="18" charset="0"/>
                <a:sym typeface="+mn-ea"/>
              </a:rPr>
              <a:t>Là GVMN, Tôi cũng như bao phụ huynh luôn mong học trò lớn lên thành người có đạo đức, thành đạt, tài giỏi và mầm non là tiền đề để hình thành cho trẻ làm người qua việc chăm sóc giáo dục, đặc biệt là giáo dục sự yêu thương chia sẻ</a:t>
            </a:r>
          </a:p>
        </p:txBody>
      </p:sp>
      <p:sp>
        <p:nvSpPr>
          <p:cNvPr id="2" name="Content Placeholder 1"/>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2" name="Flowchart: Terminator 1"/>
          <p:cNvSpPr/>
          <p:nvPr/>
        </p:nvSpPr>
        <p:spPr>
          <a:xfrm>
            <a:off x="2381250" y="171450"/>
            <a:ext cx="4095750" cy="5095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6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 Thực trạng thực tiễn</a:t>
            </a:r>
            <a:endParaRPr lang="vi-VN" altLang="en-US" sz="2600" b="1" dirty="0">
              <a:solidFill>
                <a:srgbClr val="FF0000"/>
              </a:solidFill>
              <a:latin typeface="Times New Roman" panose="02020603050405020304" pitchFamily="18" charset="0"/>
              <a:ea typeface="Times New Roman" panose="02020603050405020304" pitchFamily="18" charset="0"/>
            </a:endParaRPr>
          </a:p>
        </p:txBody>
      </p:sp>
      <p:sp>
        <p:nvSpPr>
          <p:cNvPr id="4" name="Vertical Scroll 3"/>
          <p:cNvSpPr/>
          <p:nvPr/>
        </p:nvSpPr>
        <p:spPr>
          <a:xfrm>
            <a:off x="0" y="681037"/>
            <a:ext cx="1447800" cy="42910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en-US" altLang="en-US" sz="2800" b="1" dirty="0">
                <a:latin typeface="Times New Roman" panose="02020603050405020304" pitchFamily="18" charset="0"/>
                <a:cs typeface="Times New Roman" panose="02020603050405020304" pitchFamily="18" charset="0"/>
              </a:rPr>
              <a:t>Bản thân nhận thấy</a:t>
            </a:r>
            <a:endParaRPr sz="2800" b="1" dirty="0">
              <a:latin typeface="Arial" panose="020B0604020202020204" pitchFamily="34" charset="0"/>
            </a:endParaRPr>
          </a:p>
        </p:txBody>
      </p:sp>
      <p:sp>
        <p:nvSpPr>
          <p:cNvPr id="5" name="Rounded Rectangle 4"/>
          <p:cNvSpPr/>
          <p:nvPr/>
        </p:nvSpPr>
        <p:spPr>
          <a:xfrm>
            <a:off x="1636713" y="845344"/>
            <a:ext cx="3240088" cy="1783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vi-VN" altLang="en-US" dirty="0">
                <a:latin typeface="Times New Roman" panose="02020603050405020304" pitchFamily="18" charset="0"/>
                <a:cs typeface="Times New Roman" panose="02020603050405020304" pitchFamily="18" charset="0"/>
                <a:sym typeface="+mn-ea"/>
              </a:rPr>
              <a:t>Thực tế: Ở trường MN phần lớn việc dạy trẻ biết yêu thương chia sẻ còn nằm ở việc tích hợp trong các tiết học như kể chuyện, thơ hay 1 vài tình huống xảy ra tại lớp,...</a:t>
            </a:r>
            <a:r>
              <a:rPr lang="vi-VN" altLang="en-US" u="heavy" dirty="0">
                <a:latin typeface="Times New Roman" panose="02020603050405020304" pitchFamily="18" charset="0"/>
                <a:cs typeface="Times New Roman" panose="02020603050405020304" pitchFamily="18" charset="0"/>
                <a:sym typeface="+mn-ea"/>
              </a:rPr>
              <a:t> </a:t>
            </a:r>
            <a:endParaRPr lang="vi-VN" altLang="en-US" dirty="0">
              <a:latin typeface="Times New Roman" panose="02020603050405020304" pitchFamily="18" charset="0"/>
              <a:cs typeface="Times New Roman" panose="02020603050405020304" pitchFamily="18" charset="0"/>
              <a:sym typeface="+mn-ea"/>
            </a:endParaRPr>
          </a:p>
        </p:txBody>
      </p:sp>
      <p:sp>
        <p:nvSpPr>
          <p:cNvPr id="10" name="Rounded Rectangle 9"/>
          <p:cNvSpPr/>
          <p:nvPr/>
        </p:nvSpPr>
        <p:spPr>
          <a:xfrm>
            <a:off x="1636713" y="2826544"/>
            <a:ext cx="3240088" cy="20312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endParaRPr dirty="0">
              <a:latin typeface="Times New Roman" panose="02020603050405020304" pitchFamily="18" charset="0"/>
              <a:cs typeface="Times New Roman" panose="02020603050405020304" pitchFamily="18" charset="0"/>
            </a:endParaRPr>
          </a:p>
          <a:p>
            <a:pPr lvl="0" algn="just">
              <a:buNone/>
            </a:pPr>
            <a:r>
              <a:rPr lang="vi-VN" altLang="en-US" dirty="0">
                <a:latin typeface="Times New Roman" panose="02020603050405020304" pitchFamily="18" charset="0"/>
                <a:cs typeface="Times New Roman" panose="02020603050405020304" pitchFamily="18" charset="0"/>
                <a:sym typeface="+mn-ea"/>
              </a:rPr>
              <a:t>Cha mẹ chưa quan tâm đến giáo dục kĩ năng cho trẻ, phần lớn quan tâm con mình lên kí hay xuống kí, học chữ cái gì, đến số mấy</a:t>
            </a:r>
          </a:p>
        </p:txBody>
      </p:sp>
      <p:cxnSp>
        <p:nvCxnSpPr>
          <p:cNvPr id="7" name="Straight Arrow Connector 6"/>
          <p:cNvCxnSpPr>
            <a:stCxn id="4" idx="3"/>
          </p:cNvCxnSpPr>
          <p:nvPr/>
        </p:nvCxnSpPr>
        <p:spPr>
          <a:xfrm flipV="1">
            <a:off x="1266826" y="1588294"/>
            <a:ext cx="398463" cy="1238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a:stCxn id="4" idx="3"/>
          </p:cNvCxnSpPr>
          <p:nvPr/>
        </p:nvCxnSpPr>
        <p:spPr>
          <a:xfrm>
            <a:off x="1266825" y="2826544"/>
            <a:ext cx="369888" cy="8882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ight Arrow 7"/>
          <p:cNvSpPr/>
          <p:nvPr/>
        </p:nvSpPr>
        <p:spPr>
          <a:xfrm>
            <a:off x="4876800" y="2228850"/>
            <a:ext cx="1447800" cy="1028700"/>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ounded Rectangle 10"/>
          <p:cNvSpPr/>
          <p:nvPr/>
        </p:nvSpPr>
        <p:spPr>
          <a:xfrm>
            <a:off x="6324600" y="1200150"/>
            <a:ext cx="2590800" cy="3352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buNone/>
            </a:pPr>
            <a:r>
              <a:rPr lang="vi-VN" altLang="x-none" dirty="0">
                <a:latin typeface="Times New Roman" panose="02020603050405020304" pitchFamily="18" charset="0"/>
                <a:cs typeface="Times New Roman" panose="02020603050405020304" pitchFamily="18" charset="0"/>
              </a:rPr>
              <a:t>Để góp một phần công sức của mình trong việc hình thành nên những đứa trẻ có đạo đức và thành công trong tương lai nên tôi đã mạnh dạn nghiên cứu: “ </a:t>
            </a:r>
            <a:r>
              <a:rPr lang="vi-VN" altLang="en-US" b="1" dirty="0">
                <a:latin typeface="Times New Roman" panose="02020603050405020304" pitchFamily="18" charset="0"/>
                <a:sym typeface="+mn-ea"/>
              </a:rPr>
              <a:t>B</a:t>
            </a:r>
            <a:r>
              <a:rPr lang="en-US" altLang="en-US" b="1" dirty="0">
                <a:latin typeface="Times New Roman" panose="02020603050405020304" pitchFamily="18" charset="0"/>
                <a:sym typeface="+mn-ea"/>
              </a:rPr>
              <a:t>iện pháp dạy trẻ</a:t>
            </a:r>
            <a:r>
              <a:rPr lang="vi-VN" altLang="en-US" b="1" dirty="0">
                <a:latin typeface="Times New Roman" panose="02020603050405020304" pitchFamily="18" charset="0"/>
                <a:sym typeface="+mn-ea"/>
              </a:rPr>
              <a:t> </a:t>
            </a:r>
            <a:r>
              <a:rPr lang="en-US" altLang="en-US" b="1" dirty="0">
                <a:latin typeface="Times New Roman" panose="02020603050405020304" pitchFamily="18" charset="0"/>
                <a:sym typeface="+mn-ea"/>
              </a:rPr>
              <a:t>biết yêu thương chia sẻ ở</a:t>
            </a:r>
            <a:r>
              <a:rPr lang="vi-VN" altLang="en-US" b="1" dirty="0">
                <a:latin typeface="Times New Roman" panose="02020603050405020304" pitchFamily="18" charset="0"/>
                <a:sym typeface="+mn-ea"/>
              </a:rPr>
              <a:t> </a:t>
            </a:r>
            <a:r>
              <a:rPr lang="en-US" altLang="en-US" b="1" dirty="0" err="1" smtClean="0">
                <a:latin typeface="Times New Roman" panose="02020603050405020304" pitchFamily="18" charset="0"/>
                <a:sym typeface="+mn-ea"/>
              </a:rPr>
              <a:t>lớ</a:t>
            </a:r>
            <a:r>
              <a:rPr lang="vi-VN" altLang="en-US" b="1" dirty="0" smtClean="0">
                <a:latin typeface="Times New Roman" panose="02020603050405020304" pitchFamily="18" charset="0"/>
                <a:sym typeface="+mn-ea"/>
              </a:rPr>
              <a:t>p mgb</a:t>
            </a:r>
            <a:r>
              <a:rPr lang="en-US" altLang="en-US" b="1" dirty="0" smtClean="0">
                <a:latin typeface="Times New Roman" panose="02020603050405020304" pitchFamily="18" charset="0"/>
                <a:sym typeface="+mn-ea"/>
              </a:rPr>
              <a:t> </a:t>
            </a:r>
            <a:r>
              <a:rPr lang="en-US" altLang="en-US" b="1" dirty="0">
                <a:latin typeface="Times New Roman" panose="02020603050405020304" pitchFamily="18" charset="0"/>
                <a:sym typeface="+mn-ea"/>
              </a:rPr>
              <a:t>trường mầm non </a:t>
            </a:r>
            <a:r>
              <a:rPr lang="vi-VN" altLang="en-US" b="1" dirty="0" smtClean="0">
                <a:latin typeface="Times New Roman" panose="02020603050405020304" pitchFamily="18" charset="0"/>
                <a:sym typeface="+mn-ea"/>
              </a:rPr>
              <a:t>b xã Ngũ Hiệp</a:t>
            </a:r>
            <a:r>
              <a:rPr lang="en-US" altLang="en-US" b="1" dirty="0" smtClean="0">
                <a:latin typeface="Times New Roman" panose="02020603050405020304" pitchFamily="18" charset="0"/>
                <a:sym typeface="+mn-ea"/>
              </a:rPr>
              <a:t> </a:t>
            </a:r>
            <a:r>
              <a:rPr lang="en-US" altLang="en-US" b="1" dirty="0">
                <a:latin typeface="Times New Roman" panose="02020603050405020304" pitchFamily="18" charset="0"/>
                <a:sym typeface="+mn-ea"/>
              </a:rPr>
              <a:t> </a:t>
            </a:r>
            <a:r>
              <a:rPr lang="vi-VN" altLang="x-none"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ea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0" grpId="0" bldLvl="0" animBg="1"/>
      <p:bldP spid="8" grpId="0" bldLvl="0" animBg="1"/>
      <p:bldP spid="1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FBFE"/>
        </a:solidFill>
        <a:effectLst/>
      </p:bgPr>
    </p:bg>
    <p:spTree>
      <p:nvGrpSpPr>
        <p:cNvPr id="1" name=""/>
        <p:cNvGrpSpPr/>
        <p:nvPr/>
      </p:nvGrpSpPr>
      <p:grpSpPr>
        <a:xfrm>
          <a:off x="0" y="0"/>
          <a:ext cx="0" cy="0"/>
          <a:chOff x="0" y="0"/>
          <a:chExt cx="0" cy="0"/>
        </a:xfrm>
      </p:grpSpPr>
      <p:sp>
        <p:nvSpPr>
          <p:cNvPr id="14" name="Flowchart: Terminator 13"/>
          <p:cNvSpPr/>
          <p:nvPr/>
        </p:nvSpPr>
        <p:spPr>
          <a:xfrm>
            <a:off x="2438401" y="0"/>
            <a:ext cx="4094163" cy="50958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algn="ctr"/>
            <a:r>
              <a:rPr lang="vi-VN" altLang="en-US" sz="2400" b="1">
                <a:ln w="12700" cap="flat" cmpd="sng">
                  <a:solidFill>
                    <a:srgbClr val="FF0066"/>
                  </a:solidFill>
                  <a:prstDash val="solid"/>
                  <a:headEnd type="none" w="med" len="med"/>
                  <a:tailEnd type="none" w="med" len="med"/>
                </a:ln>
                <a:solidFill>
                  <a:srgbClr val="FF0066"/>
                </a:solidFill>
                <a:latin typeface="Times New Roman" panose="02020603050405020304" pitchFamily="18" charset="0"/>
                <a:ea typeface="Times New Roman" panose="02020603050405020304" pitchFamily="18" charset="0"/>
                <a:sym typeface="+mn-ea"/>
              </a:rPr>
              <a:t> Thực trạng thực tiễn</a:t>
            </a:r>
            <a:endParaRPr lang="vi-VN" altLang="en-US" sz="2400" b="1" dirty="0">
              <a:solidFill>
                <a:srgbClr val="FF0000"/>
              </a:solidFill>
              <a:latin typeface="Times New Roman" panose="02020603050405020304" pitchFamily="18" charset="0"/>
              <a:ea typeface="Times New Roman" panose="02020603050405020304" pitchFamily="18" charset="0"/>
            </a:endParaRPr>
          </a:p>
        </p:txBody>
      </p:sp>
      <p:sp>
        <p:nvSpPr>
          <p:cNvPr id="6" name="Rounded Rectangle 5"/>
          <p:cNvSpPr/>
          <p:nvPr/>
        </p:nvSpPr>
        <p:spPr>
          <a:xfrm>
            <a:off x="152400" y="4400549"/>
            <a:ext cx="8839200" cy="7429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buNone/>
            </a:pPr>
            <a:r>
              <a:rPr lang="pt-BR" altLang="en-US" sz="1400" dirty="0">
                <a:latin typeface="Times New Roman" panose="02020603050405020304" pitchFamily="18" charset="0"/>
              </a:rPr>
              <a:t>Năm học 2022 - 2023 tôi được nhà trường phân công dạy lớp </a:t>
            </a:r>
            <a:r>
              <a:rPr lang="vi-VN" altLang="en-US" sz="1400" dirty="0" smtClean="0">
                <a:latin typeface="Times New Roman" panose="02020603050405020304" pitchFamily="18" charset="0"/>
              </a:rPr>
              <a:t>MGB</a:t>
            </a:r>
            <a:r>
              <a:rPr lang="pt-BR" altLang="en-US" sz="1400" dirty="0" smtClean="0">
                <a:latin typeface="Times New Roman" panose="02020603050405020304" pitchFamily="18" charset="0"/>
              </a:rPr>
              <a:t>. </a:t>
            </a:r>
            <a:r>
              <a:rPr lang="pt-BR" altLang="en-US" sz="1400" dirty="0">
                <a:latin typeface="Times New Roman" panose="02020603050405020304" pitchFamily="18" charset="0"/>
              </a:rPr>
              <a:t>Tổng số học sinh là 23 cháu trong đó có 10 học sinh nữ và 13 học sinh nam. </a:t>
            </a:r>
          </a:p>
        </p:txBody>
      </p:sp>
      <p:sp>
        <p:nvSpPr>
          <p:cNvPr id="2" name="Content Placeholder 1"/>
          <p:cNvSpPr>
            <a:spLocks noGrp="1"/>
          </p:cNvSpPr>
          <p:nvPr>
            <p:ph/>
          </p:nvPr>
        </p:nvSpPr>
        <p:spPr/>
        <p:txBody>
          <a:bodyPr/>
          <a:lstStyle/>
          <a:p>
            <a:endParaRPr lang="en-US"/>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2338</Words>
  <Application>Microsoft Office PowerPoint</Application>
  <PresentationFormat>On-screen Show (16:9)</PresentationFormat>
  <Paragraphs>177</Paragraphs>
  <Slides>41</Slides>
  <Notes>4</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41</vt:i4>
      </vt:variant>
    </vt:vector>
  </HeadingPairs>
  <TitlesOfParts>
    <vt:vector size="48" baseType="lpstr">
      <vt:lpstr>Arial</vt:lpstr>
      <vt:lpstr>Calibri</vt:lpstr>
      <vt:lpstr>Calibri Light</vt:lpstr>
      <vt:lpstr>Times New Roman</vt:lpstr>
      <vt:lpstr>Default Design</vt:lpstr>
      <vt:lpstr>Custom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34TRIEUKHUC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Huy Khanh</dc:creator>
  <cp:lastModifiedBy>DELL</cp:lastModifiedBy>
  <cp:revision>352</cp:revision>
  <dcterms:created xsi:type="dcterms:W3CDTF">2002-12-31T19:34:00Z</dcterms:created>
  <dcterms:modified xsi:type="dcterms:W3CDTF">2024-04-29T04:56:55Z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8B394017A614402DB341D95885502CE9</vt:lpwstr>
  </property>
  <property fmtid="{D5CDD505-2E9C-101B-9397-08002B2CF9AE}" pid="3" name="KSOProductBuildVer">
    <vt:lpwstr>1033-11.2.0.11486</vt:lpwstr>
  </property>
</Properties>
</file>