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7"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FE917-3D29-4112-A590-71327CDEB613}" type="datetimeFigureOut">
              <a:rPr lang="vi-VN" smtClean="0"/>
              <a:t>29/04/2024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78412-137C-46E4-BB0A-3BB621FCC8F5}" type="slidenum">
              <a:rPr lang="vi-VN" smtClean="0"/>
              <a:t>‹#›</a:t>
            </a:fld>
            <a:endParaRPr lang="vi-VN"/>
          </a:p>
        </p:txBody>
      </p:sp>
    </p:spTree>
    <p:extLst>
      <p:ext uri="{BB962C8B-B14F-4D97-AF65-F5344CB8AC3E}">
        <p14:creationId xmlns:p14="http://schemas.microsoft.com/office/powerpoint/2010/main" val="344258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6946F0C-698D-4C9F-83B4-D2E1BDF34C61}" type="slidenum">
              <a:rPr lang="vi-VN" smtClean="0"/>
              <a:t>11</a:t>
            </a:fld>
            <a:endParaRPr lang="vi-VN"/>
          </a:p>
        </p:txBody>
      </p:sp>
    </p:spTree>
    <p:extLst>
      <p:ext uri="{BB962C8B-B14F-4D97-AF65-F5344CB8AC3E}">
        <p14:creationId xmlns:p14="http://schemas.microsoft.com/office/powerpoint/2010/main" val="414115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9E07F2B-0157-41DF-B787-FA4B6F64BEAE}" type="datetimeFigureOut">
              <a:rPr lang="vi-VN" smtClean="0"/>
              <a:t>29/04/2024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332908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9E07F2B-0157-41DF-B787-FA4B6F64BEAE}" type="datetimeFigureOut">
              <a:rPr lang="vi-VN" smtClean="0"/>
              <a:t>29/04/2024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4462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9E07F2B-0157-41DF-B787-FA4B6F64BEAE}" type="datetimeFigureOut">
              <a:rPr lang="vi-VN" smtClean="0"/>
              <a:t>29/04/2024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39965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9E07F2B-0157-41DF-B787-FA4B6F64BEAE}" type="datetimeFigureOut">
              <a:rPr lang="vi-VN" smtClean="0"/>
              <a:t>29/04/2024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162355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07F2B-0157-41DF-B787-FA4B6F64BEAE}" type="datetimeFigureOut">
              <a:rPr lang="vi-VN" smtClean="0"/>
              <a:t>29/04/2024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209489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9E07F2B-0157-41DF-B787-FA4B6F64BEAE}" type="datetimeFigureOut">
              <a:rPr lang="vi-VN" smtClean="0"/>
              <a:t>29/04/2024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336436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9E07F2B-0157-41DF-B787-FA4B6F64BEAE}" type="datetimeFigureOut">
              <a:rPr lang="vi-VN" smtClean="0"/>
              <a:t>29/04/2024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51333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9E07F2B-0157-41DF-B787-FA4B6F64BEAE}" type="datetimeFigureOut">
              <a:rPr lang="vi-VN" smtClean="0"/>
              <a:t>29/04/2024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216031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07F2B-0157-41DF-B787-FA4B6F64BEAE}" type="datetimeFigureOut">
              <a:rPr lang="vi-VN" smtClean="0"/>
              <a:t>29/04/2024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415553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07F2B-0157-41DF-B787-FA4B6F64BEAE}" type="datetimeFigureOut">
              <a:rPr lang="vi-VN" smtClean="0"/>
              <a:t>29/04/2024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20597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07F2B-0157-41DF-B787-FA4B6F64BEAE}" type="datetimeFigureOut">
              <a:rPr lang="vi-VN" smtClean="0"/>
              <a:t>29/04/2024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A9DA9CE-611D-41E2-B49C-F4787A6622ED}" type="slidenum">
              <a:rPr lang="vi-VN" smtClean="0"/>
              <a:t>‹#›</a:t>
            </a:fld>
            <a:endParaRPr lang="vi-VN"/>
          </a:p>
        </p:txBody>
      </p:sp>
    </p:spTree>
    <p:extLst>
      <p:ext uri="{BB962C8B-B14F-4D97-AF65-F5344CB8AC3E}">
        <p14:creationId xmlns:p14="http://schemas.microsoft.com/office/powerpoint/2010/main" val="402603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07F2B-0157-41DF-B787-FA4B6F64BEAE}" type="datetimeFigureOut">
              <a:rPr lang="vi-VN" smtClean="0"/>
              <a:t>29/04/2024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DA9CE-611D-41E2-B49C-F4787A6622ED}" type="slidenum">
              <a:rPr lang="vi-VN" smtClean="0"/>
              <a:t>‹#›</a:t>
            </a:fld>
            <a:endParaRPr lang="vi-VN"/>
          </a:p>
        </p:txBody>
      </p:sp>
    </p:spTree>
    <p:extLst>
      <p:ext uri="{BB962C8B-B14F-4D97-AF65-F5344CB8AC3E}">
        <p14:creationId xmlns:p14="http://schemas.microsoft.com/office/powerpoint/2010/main" val="8702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611560" y="548680"/>
            <a:ext cx="7776864" cy="5539978"/>
          </a:xfrm>
          <a:prstGeom prst="rect">
            <a:avLst/>
          </a:prstGeom>
          <a:noFill/>
        </p:spPr>
        <p:txBody>
          <a:bodyPr wrap="square" rtlCol="0">
            <a:spAutoFit/>
          </a:bodyPr>
          <a:lstStyle/>
          <a:p>
            <a:pPr algn="ctr"/>
            <a:r>
              <a:rPr lang="vi-VN" dirty="0" smtClean="0">
                <a:latin typeface="Times New Roman" pitchFamily="18" charset="0"/>
                <a:cs typeface="Times New Roman" pitchFamily="18" charset="0"/>
              </a:rPr>
              <a:t>UBND HUYỆN THANH TRÌ</a:t>
            </a:r>
            <a:endParaRPr lang="en-US"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TRƯỜNG MẦM NON</a:t>
            </a:r>
            <a:r>
              <a:rPr lang="vi-VN" b="1" dirty="0" smtClean="0">
                <a:latin typeface="Times New Roman" pitchFamily="18" charset="0"/>
                <a:cs typeface="Times New Roman" pitchFamily="18" charset="0"/>
              </a:rPr>
              <a:t> B XÃ NGŨ HIỆP</a:t>
            </a:r>
            <a:endParaRPr lang="en-US" b="1" dirty="0" smtClean="0">
              <a:latin typeface="Times New Roman" pitchFamily="18" charset="0"/>
              <a:cs typeface="Times New Roman" pitchFamily="18" charset="0"/>
            </a:endParaRPr>
          </a:p>
          <a:p>
            <a:pPr algn="ctr"/>
            <a:endParaRPr lang="en-US" dirty="0" smtClean="0">
              <a:solidFill>
                <a:srgbClr val="C00000"/>
              </a:solidFill>
              <a:latin typeface="Times New Roman" pitchFamily="18" charset="0"/>
              <a:cs typeface="Times New Roman" pitchFamily="18" charset="0"/>
            </a:endParaRPr>
          </a:p>
          <a:p>
            <a:pPr algn="ctr"/>
            <a:endParaRPr lang="en-US" dirty="0">
              <a:solidFill>
                <a:srgbClr val="C00000"/>
              </a:solidFill>
              <a:latin typeface="Times New Roman" pitchFamily="18" charset="0"/>
              <a:cs typeface="Times New Roman" pitchFamily="18" charset="0"/>
            </a:endParaRPr>
          </a:p>
          <a:p>
            <a:pPr algn="ct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BIỆN PHÁP DỰ THI</a:t>
            </a:r>
          </a:p>
          <a:p>
            <a:pPr algn="ctr"/>
            <a:r>
              <a:rPr lang="en-US"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NÂNG CAO CHẤT LƯỢNG CHĂM SÓC GIÁO DỤC TRẺ</a:t>
            </a:r>
          </a:p>
          <a:p>
            <a:pPr algn="ctr"/>
            <a:endParaRPr lang="en-US" sz="2000" b="1" dirty="0" smtClean="0">
              <a:latin typeface="Times New Roman" pitchFamily="18" charset="0"/>
              <a:cs typeface="Times New Roman" pitchFamily="18" charset="0"/>
            </a:endParaRPr>
          </a:p>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MỘT SỐ BIỆN PHÁP PHÒNG TRÁNH TAI NẠN THƯƠNG TÍCH</a:t>
            </a:r>
          </a:p>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CHO TRẺ LỚP MẪU GIÁO </a:t>
            </a:r>
            <a:r>
              <a:rPr lang="vi-V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3-4</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TUỔI </a:t>
            </a:r>
            <a:r>
              <a:rPr lang="vi-V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c3</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TRƯỜNG </a:t>
            </a: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MẦM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a:t>
            </a:r>
            <a:r>
              <a:rPr lang="vi-VN"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 XÃ NGŨ HIỆP</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lnSpc>
                <a:spcPct val="200000"/>
              </a:lnSpc>
            </a:pP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sz="36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b="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vi-VN"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Nguyễn Thị Bình</a:t>
            </a:r>
            <a:endPar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vi-VN" b="1" i="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Straight Connector 4"/>
          <p:cNvCxnSpPr/>
          <p:nvPr/>
        </p:nvCxnSpPr>
        <p:spPr>
          <a:xfrm>
            <a:off x="3599892" y="1116724"/>
            <a:ext cx="194421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060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771800" y="836711"/>
            <a:ext cx="5688632" cy="4247317"/>
          </a:xfrm>
          <a:prstGeom prst="rect">
            <a:avLst/>
          </a:prstGeom>
          <a:noFill/>
        </p:spPr>
        <p:txBody>
          <a:bodyPr wrap="square" rtlCol="0">
            <a:spAutoFit/>
          </a:bodyPr>
          <a:lstStyle/>
          <a:p>
            <a:pPr algn="just"/>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Biện</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pháp</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3:</a:t>
            </a:r>
          </a:p>
          <a:p>
            <a:pPr algn="just"/>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Đồ</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dùng</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đồ</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sử</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dụng</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cho</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trẻ</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và</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học</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phải</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đảm</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bảo</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an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toàn</a:t>
            </a:r>
            <a:endParaRPr lang="vi-V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95101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356040"/>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chơi</a:t>
            </a:r>
            <a:r>
              <a:rPr lang="en-US" sz="1400" b="1" dirty="0" smtClean="0">
                <a:latin typeface="Times New Roman" pitchFamily="18" charset="0"/>
                <a:cs typeface="Times New Roman" pitchFamily="18" charset="0"/>
              </a:rPr>
              <a:t> an </a:t>
            </a:r>
            <a:r>
              <a:rPr lang="en-US" sz="1400" b="1" dirty="0" err="1" smtClean="0">
                <a:latin typeface="Times New Roman" pitchFamily="18" charset="0"/>
                <a:cs typeface="Times New Roman" pitchFamily="18" charset="0"/>
              </a:rPr>
              <a:t>toàn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với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trẻ</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297090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356040"/>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chơi</a:t>
            </a:r>
            <a:r>
              <a:rPr lang="en-US" sz="1400" b="1" dirty="0" smtClean="0">
                <a:latin typeface="Times New Roman" pitchFamily="18" charset="0"/>
                <a:cs typeface="Times New Roman" pitchFamily="18" charset="0"/>
              </a:rPr>
              <a:t> an </a:t>
            </a:r>
            <a:r>
              <a:rPr lang="en-US" sz="1400" b="1" dirty="0" err="1" smtClean="0">
                <a:latin typeface="Times New Roman" pitchFamily="18" charset="0"/>
                <a:cs typeface="Times New Roman" pitchFamily="18" charset="0"/>
              </a:rPr>
              <a:t>toàn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với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trẻ</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60593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907704" y="1124744"/>
            <a:ext cx="6120680" cy="3416320"/>
          </a:xfrm>
          <a:prstGeom prst="rect">
            <a:avLst/>
          </a:prstGeom>
          <a:noFill/>
        </p:spPr>
        <p:txBody>
          <a:bodyPr wrap="square" rtlCol="0">
            <a:spAutoFit/>
          </a:bodyPr>
          <a:lstStyle/>
          <a:p>
            <a:pPr algn="just"/>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Biện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pháp</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4:</a:t>
            </a:r>
          </a:p>
          <a:p>
            <a:pPr algn="just"/>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Phòng</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tránh</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tai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nạn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thương</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tích</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cho</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trẻ</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mọi</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lúc</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mọi</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nơi</a:t>
            </a:r>
            <a:endParaRPr lang="vi-V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081251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356040"/>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Kiểm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tủ</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cá</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nhân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trẻ</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1421785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356040"/>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Giáo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viên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bao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quát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khi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trẻ</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chơi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ngoài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trời</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610103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49"/>
            <a:ext cx="9144000" cy="6864096"/>
          </a:xfrm>
          <a:prstGeom prst="rect">
            <a:avLst/>
          </a:prstGeom>
        </p:spPr>
      </p:pic>
      <p:sp>
        <p:nvSpPr>
          <p:cNvPr id="4" name="TextBox 3"/>
          <p:cNvSpPr txBox="1"/>
          <p:nvPr/>
        </p:nvSpPr>
        <p:spPr>
          <a:xfrm>
            <a:off x="971600" y="1556792"/>
            <a:ext cx="7560840" cy="2308324"/>
          </a:xfrm>
          <a:prstGeom prst="rect">
            <a:avLst/>
          </a:prstGeom>
          <a:noFill/>
        </p:spPr>
        <p:txBody>
          <a:bodyPr wrap="square" rtlCol="0">
            <a:spAutoFit/>
          </a:bodyPr>
          <a:lstStyle/>
          <a:p>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Biện</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pháp</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5:</a:t>
            </a:r>
          </a:p>
          <a:p>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Thống</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nhất</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với</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giáo</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viên</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trong</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lớp</a:t>
            </a:r>
            <a:endParaRPr lang="vi-V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16559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6184687"/>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Giữ</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môi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trường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khô</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ráo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chống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trơn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trượt</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116161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043608" y="980728"/>
            <a:ext cx="7056784" cy="378565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Biện</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pháp</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6:</a:t>
            </a:r>
          </a:p>
          <a:p>
            <a:pPr algn="just"/>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Phối</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hợp</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với</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phụ</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huynh</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phòng</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tránh</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tai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nạn</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thương</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tích</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cho</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trẻ</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tại</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gia</a:t>
            </a:r>
            <a:r>
              <a:rPr lang="en-US" sz="4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 </a:t>
            </a:r>
            <a:r>
              <a:rPr lang="en-US" sz="4800" b="1" spc="50" dirty="0" err="1"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đình</a:t>
            </a:r>
            <a:endParaRPr lang="vi-VN" sz="48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889743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340826"/>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Trao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đổi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thông</a:t>
            </a:r>
            <a:r>
              <a:rPr lang="en-US" sz="1400" b="1" dirty="0" smtClean="0">
                <a:latin typeface="Times New Roman" pitchFamily="18" charset="0"/>
                <a:cs typeface="Times New Roman" pitchFamily="18" charset="0"/>
              </a:rPr>
              <a:t> tin </a:t>
            </a:r>
            <a:r>
              <a:rPr lang="en-US" sz="1400" b="1" dirty="0" err="1" smtClean="0">
                <a:latin typeface="Times New Roman" pitchFamily="18" charset="0"/>
                <a:cs typeface="Times New Roman" pitchFamily="18" charset="0"/>
              </a:rPr>
              <a:t>với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phụ</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huynh</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83874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0"/>
          <p:cNvGrpSpPr>
            <a:grpSpLocks/>
          </p:cNvGrpSpPr>
          <p:nvPr/>
        </p:nvGrpSpPr>
        <p:grpSpPr bwMode="auto">
          <a:xfrm flipH="1">
            <a:off x="6742210" y="4386263"/>
            <a:ext cx="1047750" cy="493712"/>
            <a:chOff x="1714500" y="3094038"/>
            <a:chExt cx="1047750" cy="551111"/>
          </a:xfrm>
        </p:grpSpPr>
        <p:sp>
          <p:nvSpPr>
            <p:cNvPr id="52" name="Freeform 5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Freeform 52"/>
            <p:cNvSpPr/>
            <p:nvPr/>
          </p:nvSpPr>
          <p:spPr>
            <a:xfrm>
              <a:off x="1816100" y="3152516"/>
              <a:ext cx="919162" cy="43770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099" name="Group 41"/>
          <p:cNvGrpSpPr>
            <a:grpSpLocks/>
          </p:cNvGrpSpPr>
          <p:nvPr/>
        </p:nvGrpSpPr>
        <p:grpSpPr bwMode="auto">
          <a:xfrm flipH="1">
            <a:off x="6708775" y="5835650"/>
            <a:ext cx="1047750" cy="495300"/>
            <a:chOff x="1714500" y="3094038"/>
            <a:chExt cx="1047750" cy="551111"/>
          </a:xfrm>
        </p:grpSpPr>
        <p:sp>
          <p:nvSpPr>
            <p:cNvPr id="46" name="Freeform 4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Freeform 46"/>
            <p:cNvSpPr/>
            <p:nvPr/>
          </p:nvSpPr>
          <p:spPr>
            <a:xfrm>
              <a:off x="1816100" y="3154095"/>
              <a:ext cx="919162"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0" name="Group 14"/>
          <p:cNvGrpSpPr>
            <a:grpSpLocks/>
          </p:cNvGrpSpPr>
          <p:nvPr/>
        </p:nvGrpSpPr>
        <p:grpSpPr bwMode="auto">
          <a:xfrm>
            <a:off x="1236663" y="3003550"/>
            <a:ext cx="1047750" cy="493713"/>
            <a:chOff x="1714500" y="3094038"/>
            <a:chExt cx="1047750" cy="551111"/>
          </a:xfrm>
        </p:grpSpPr>
        <p:sp>
          <p:nvSpPr>
            <p:cNvPr id="17" name="Freeform 16"/>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AD04">
                    <a:lumMod val="95000"/>
                    <a:lumOff val="5000"/>
                  </a:srgbClr>
                </a:gs>
                <a:gs pos="21000">
                  <a:srgbClr val="FFAD04">
                    <a:lumMod val="85000"/>
                  </a:srgbClr>
                </a:gs>
                <a:gs pos="52000">
                  <a:srgbClr val="FFAD04">
                    <a:lumMod val="90000"/>
                  </a:srgbClr>
                </a:gs>
                <a:gs pos="100000">
                  <a:srgbClr val="FFAD04">
                    <a:lumMod val="77000"/>
                  </a:srgbClr>
                </a:gs>
                <a:gs pos="86000">
                  <a:srgbClr val="FFAD04">
                    <a:lumMod val="8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Freeform 17"/>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1" name="Group 3"/>
          <p:cNvGrpSpPr>
            <a:grpSpLocks/>
          </p:cNvGrpSpPr>
          <p:nvPr/>
        </p:nvGrpSpPr>
        <p:grpSpPr bwMode="auto">
          <a:xfrm>
            <a:off x="2194725" y="3043998"/>
            <a:ext cx="4651375" cy="1219200"/>
            <a:chOff x="2530645" y="2460171"/>
            <a:chExt cx="4651820" cy="1219014"/>
          </a:xfrm>
        </p:grpSpPr>
        <p:pic>
          <p:nvPicPr>
            <p:cNvPr id="4143"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4" name="Group 11"/>
            <p:cNvGrpSpPr>
              <a:grpSpLocks/>
            </p:cNvGrpSpPr>
            <p:nvPr/>
          </p:nvGrpSpPr>
          <p:grpSpPr bwMode="auto">
            <a:xfrm>
              <a:off x="2530645" y="2460171"/>
              <a:ext cx="4651820" cy="1011238"/>
              <a:chOff x="2671148" y="1311915"/>
              <a:chExt cx="3938587" cy="1011238"/>
            </a:xfrm>
          </p:grpSpPr>
          <p:pic>
            <p:nvPicPr>
              <p:cNvPr id="41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2762555" y="1386516"/>
                <a:ext cx="3777280" cy="86188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2" name="Group 1"/>
          <p:cNvGrpSpPr>
            <a:grpSpLocks/>
          </p:cNvGrpSpPr>
          <p:nvPr/>
        </p:nvGrpSpPr>
        <p:grpSpPr bwMode="auto">
          <a:xfrm>
            <a:off x="1236663" y="1882647"/>
            <a:ext cx="6519862" cy="560387"/>
            <a:chOff x="1631147" y="1316985"/>
            <a:chExt cx="5761832" cy="559049"/>
          </a:xfrm>
        </p:grpSpPr>
        <p:sp>
          <p:nvSpPr>
            <p:cNvPr id="5" name="Freeform 4"/>
            <p:cNvSpPr/>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1000">
                  <a:srgbClr val="EA9C00"/>
                </a:gs>
                <a:gs pos="14000">
                  <a:srgbClr val="BC7D00"/>
                </a:gs>
                <a:gs pos="50000">
                  <a:srgbClr val="EA9C00"/>
                </a:gs>
                <a:gs pos="99000">
                  <a:srgbClr val="EA9C00"/>
                </a:gs>
                <a:gs pos="86000">
                  <a:srgbClr val="BC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7"/>
            <p:cNvSpPr/>
            <p:nvPr/>
          </p:nvSpPr>
          <p:spPr>
            <a:xfrm>
              <a:off x="1732158" y="1373999"/>
              <a:ext cx="5562616" cy="45294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FDB9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3" name="Group 2"/>
          <p:cNvGrpSpPr>
            <a:grpSpLocks/>
          </p:cNvGrpSpPr>
          <p:nvPr/>
        </p:nvGrpSpPr>
        <p:grpSpPr bwMode="auto">
          <a:xfrm>
            <a:off x="2152883" y="1658016"/>
            <a:ext cx="4651375" cy="1219200"/>
            <a:chOff x="2530645" y="1066800"/>
            <a:chExt cx="4651820" cy="1220177"/>
          </a:xfrm>
        </p:grpSpPr>
        <p:pic>
          <p:nvPicPr>
            <p:cNvPr id="4137"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31272" y="2040885"/>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8" name="Group 6"/>
            <p:cNvGrpSpPr>
              <a:grpSpLocks/>
            </p:cNvGrpSpPr>
            <p:nvPr/>
          </p:nvGrpSpPr>
          <p:grpSpPr bwMode="auto">
            <a:xfrm>
              <a:off x="2530645" y="1066800"/>
              <a:ext cx="4651820" cy="1011238"/>
              <a:chOff x="2671148" y="1311915"/>
              <a:chExt cx="3938587" cy="1011238"/>
            </a:xfrm>
          </p:grpSpPr>
          <p:pic>
            <p:nvPicPr>
              <p:cNvPr id="41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762555" y="1386588"/>
                <a:ext cx="3777280" cy="86111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4" name="Group 15"/>
          <p:cNvGrpSpPr>
            <a:grpSpLocks/>
          </p:cNvGrpSpPr>
          <p:nvPr/>
        </p:nvGrpSpPr>
        <p:grpSpPr bwMode="auto">
          <a:xfrm>
            <a:off x="1920875" y="2760663"/>
            <a:ext cx="1819275" cy="663575"/>
            <a:chOff x="2452688" y="2863775"/>
            <a:chExt cx="1819275" cy="662858"/>
          </a:xfrm>
        </p:grpSpPr>
        <p:sp>
          <p:nvSpPr>
            <p:cNvPr id="10" name="Freeform 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105" name="Group 8"/>
          <p:cNvGrpSpPr>
            <a:grpSpLocks/>
          </p:cNvGrpSpPr>
          <p:nvPr/>
        </p:nvGrpSpPr>
        <p:grpSpPr bwMode="auto">
          <a:xfrm>
            <a:off x="2150439" y="4318794"/>
            <a:ext cx="4651375" cy="1239837"/>
            <a:chOff x="2530645" y="3933371"/>
            <a:chExt cx="4651820" cy="1238901"/>
          </a:xfrm>
        </p:grpSpPr>
        <p:pic>
          <p:nvPicPr>
            <p:cNvPr id="4129"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30" name="Group 23"/>
            <p:cNvGrpSpPr>
              <a:grpSpLocks/>
            </p:cNvGrpSpPr>
            <p:nvPr/>
          </p:nvGrpSpPr>
          <p:grpSpPr bwMode="auto">
            <a:xfrm>
              <a:off x="2530645" y="3933371"/>
              <a:ext cx="4651820" cy="1011238"/>
              <a:chOff x="2671148" y="1311915"/>
              <a:chExt cx="3938587" cy="1011238"/>
            </a:xfrm>
          </p:grpSpPr>
          <p:pic>
            <p:nvPicPr>
              <p:cNvPr id="4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2762555" y="1386471"/>
                <a:ext cx="3777280"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6" name="Group 18"/>
          <p:cNvGrpSpPr>
            <a:grpSpLocks/>
          </p:cNvGrpSpPr>
          <p:nvPr/>
        </p:nvGrpSpPr>
        <p:grpSpPr bwMode="auto">
          <a:xfrm>
            <a:off x="2209554" y="5626462"/>
            <a:ext cx="4651375" cy="1225550"/>
            <a:chOff x="2530645" y="5343071"/>
            <a:chExt cx="4651820" cy="1224998"/>
          </a:xfrm>
        </p:grpSpPr>
        <p:pic>
          <p:nvPicPr>
            <p:cNvPr id="412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6321977"/>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26" name="Group 37"/>
            <p:cNvGrpSpPr>
              <a:grpSpLocks/>
            </p:cNvGrpSpPr>
            <p:nvPr/>
          </p:nvGrpSpPr>
          <p:grpSpPr bwMode="auto">
            <a:xfrm>
              <a:off x="2530645" y="5343071"/>
              <a:ext cx="4651820" cy="1011238"/>
              <a:chOff x="2671148" y="1311915"/>
              <a:chExt cx="3938587" cy="1011238"/>
            </a:xfrm>
          </p:grpSpPr>
          <p:pic>
            <p:nvPicPr>
              <p:cNvPr id="41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2762555" y="1386493"/>
                <a:ext cx="3777280" cy="861624"/>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4108" name="Group 53"/>
          <p:cNvGrpSpPr>
            <a:grpSpLocks/>
          </p:cNvGrpSpPr>
          <p:nvPr/>
        </p:nvGrpSpPr>
        <p:grpSpPr bwMode="auto">
          <a:xfrm>
            <a:off x="1961799" y="4140133"/>
            <a:ext cx="1819275" cy="661988"/>
            <a:chOff x="2452688" y="2863775"/>
            <a:chExt cx="1819275" cy="662858"/>
          </a:xfrm>
        </p:grpSpPr>
        <p:sp>
          <p:nvSpPr>
            <p:cNvPr id="55" name="Freeform 54"/>
            <p:cNvSpPr/>
            <p:nvPr/>
          </p:nvSpPr>
          <p:spPr>
            <a:xfrm>
              <a:off x="2452688" y="2863775"/>
              <a:ext cx="1819275" cy="584968"/>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FAD04"/>
                </a:gs>
                <a:gs pos="0">
                  <a:srgbClr val="FFAD04">
                    <a:lumMod val="80000"/>
                    <a:lumOff val="20000"/>
                  </a:srgbClr>
                </a:gs>
                <a:gs pos="49000">
                  <a:srgbClr val="FFAD04">
                    <a:lumMod val="90000"/>
                  </a:srgbClr>
                </a:gs>
                <a:gs pos="60000">
                  <a:srgbClr val="FFAD04"/>
                </a:gs>
                <a:gs pos="100000">
                  <a:srgbClr val="FFAD04">
                    <a:lumMod val="80000"/>
                  </a:srgbClr>
                </a:gs>
                <a:gs pos="84000">
                  <a:srgbClr val="FFAD04">
                    <a:lumMod val="50000"/>
                    <a:lumOff val="50000"/>
                  </a:srgbClr>
                </a:gs>
                <a:gs pos="80000">
                  <a:srgbClr val="FFAD04">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6" name="Freeform 55"/>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0" name="TextBox 19"/>
          <p:cNvSpPr txBox="1"/>
          <p:nvPr/>
        </p:nvSpPr>
        <p:spPr>
          <a:xfrm>
            <a:off x="2455326" y="1997532"/>
            <a:ext cx="4076757" cy="338554"/>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a typeface="Verdana" pitchFamily="34" charset="0"/>
                <a:cs typeface="Verdana" pitchFamily="34" charset="0"/>
              </a:rPr>
              <a:t>I. LÝ DO HÌNH THÀNH BIỆN PHÁP</a:t>
            </a:r>
            <a:endParaRPr lang="en-US"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51" name="TextBox 50"/>
          <p:cNvSpPr txBox="1"/>
          <p:nvPr/>
        </p:nvSpPr>
        <p:spPr>
          <a:xfrm>
            <a:off x="2699239" y="3424238"/>
            <a:ext cx="3642344" cy="338554"/>
          </a:xfrm>
          <a:prstGeom prst="rect">
            <a:avLst/>
          </a:prstGeom>
          <a:noFill/>
        </p:spPr>
        <p:txBody>
          <a:bodyPr wrap="none">
            <a:spAutoFit/>
          </a:bodyPr>
          <a:lstStyle/>
          <a:p>
            <a:pPr algn="ctr" eaLnBrk="1" fontAlgn="auto" hangingPunct="1">
              <a:spcBef>
                <a:spcPts val="0"/>
              </a:spcBef>
              <a:spcAft>
                <a:spcPts val="0"/>
              </a:spcAft>
              <a:defRPr/>
            </a:pPr>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rPr>
              <a:t>II. NỘI DUNG CÁC BIỆN PHÁP</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endParaRPr>
          </a:p>
        </p:txBody>
      </p:sp>
      <p:sp>
        <p:nvSpPr>
          <p:cNvPr id="54" name="TextBox 53"/>
          <p:cNvSpPr txBox="1"/>
          <p:nvPr/>
        </p:nvSpPr>
        <p:spPr>
          <a:xfrm>
            <a:off x="2112722" y="4779785"/>
            <a:ext cx="4726807" cy="338554"/>
          </a:xfrm>
          <a:prstGeom prst="rect">
            <a:avLst/>
          </a:prstGeom>
          <a:noFill/>
        </p:spPr>
        <p:txBody>
          <a:bodyPr wrap="none">
            <a:spAutoFit/>
          </a:bodyPr>
          <a:lstStyle/>
          <a:p>
            <a:pPr algn="ctr" eaLnBrk="1" fontAlgn="auto" hangingPunct="1">
              <a:spcBef>
                <a:spcPts val="0"/>
              </a:spcBef>
              <a:spcAft>
                <a:spcPts val="0"/>
              </a:spcAft>
              <a:defRPr/>
            </a:pP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Verdana" pitchFamily="34" charset="0"/>
                <a:cs typeface="Times New Roman" pitchFamily="18" charset="0"/>
              </a:rPr>
              <a:t>III. HIỆU QUẢ CỦA VIỆC ÁP DỤNG BIỆN PHÁP</a:t>
            </a:r>
            <a:endParaRPr 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Verdana" pitchFamily="34" charset="0"/>
              <a:cs typeface="Times New Roman" pitchFamily="18" charset="0"/>
            </a:endParaRPr>
          </a:p>
        </p:txBody>
      </p:sp>
      <p:sp>
        <p:nvSpPr>
          <p:cNvPr id="58" name="TextBox 57"/>
          <p:cNvSpPr txBox="1"/>
          <p:nvPr/>
        </p:nvSpPr>
        <p:spPr>
          <a:xfrm>
            <a:off x="3516773" y="5830238"/>
            <a:ext cx="200728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b="1" spc="50" dirty="0" smtClean="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rPr>
              <a:t>IV. KẾT LUẬN</a:t>
            </a:r>
            <a:endParaRPr lang="en-US"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endParaRPr>
          </a:p>
        </p:txBody>
      </p:sp>
      <p:sp>
        <p:nvSpPr>
          <p:cNvPr id="2" name="Rectangle 1"/>
          <p:cNvSpPr/>
          <p:nvPr/>
        </p:nvSpPr>
        <p:spPr>
          <a:xfrm>
            <a:off x="457200" y="228600"/>
            <a:ext cx="8382000" cy="1200329"/>
          </a:xfrm>
          <a:prstGeom prst="rect">
            <a:avLst/>
          </a:prstGeom>
        </p:spPr>
        <p:txBody>
          <a:bodyPr wrap="square">
            <a:spAutoFit/>
          </a:bodyPr>
          <a:lstStyle/>
          <a:p>
            <a:pPr algn="ctr"/>
            <a:r>
              <a:rPr lang="en-US" sz="2400" b="1" cap="none" spc="50" dirty="0" smtClean="0">
                <a:ln w="11430"/>
                <a:solidFill>
                  <a:schemeClr val="accent5">
                    <a:lumMod val="50000"/>
                  </a:schemeClr>
                </a:solidFill>
              </a:rPr>
              <a:t>MỘT SỐ BIỆN PHÁP PHÒNG TRÁNH TAI NẠN THƯƠNG TÍCH</a:t>
            </a:r>
          </a:p>
          <a:p>
            <a:pPr algn="ctr"/>
            <a:r>
              <a:rPr lang="en-US" sz="2400" b="1" spc="50" dirty="0" smtClean="0">
                <a:ln w="11430"/>
                <a:solidFill>
                  <a:schemeClr val="accent5">
                    <a:lumMod val="50000"/>
                  </a:schemeClr>
                </a:solidFill>
              </a:rPr>
              <a:t>CHO TRẺ LỚP MẪU GIÁO</a:t>
            </a:r>
            <a:r>
              <a:rPr lang="vi-VN" sz="2400" b="1" spc="50" dirty="0" smtClean="0">
                <a:ln w="11430"/>
                <a:solidFill>
                  <a:schemeClr val="accent5">
                    <a:lumMod val="50000"/>
                  </a:schemeClr>
                </a:solidFill>
              </a:rPr>
              <a:t> 3-4 tuổi C3</a:t>
            </a:r>
            <a:r>
              <a:rPr lang="en-US" sz="2400" b="1" spc="50" dirty="0" smtClean="0">
                <a:ln w="11430"/>
                <a:solidFill>
                  <a:schemeClr val="accent5">
                    <a:lumMod val="50000"/>
                  </a:schemeClr>
                </a:solidFill>
              </a:rPr>
              <a:t>, </a:t>
            </a:r>
          </a:p>
          <a:p>
            <a:pPr algn="ctr"/>
            <a:r>
              <a:rPr lang="en-US" sz="2400" b="1" spc="50" dirty="0" smtClean="0">
                <a:ln w="11430"/>
                <a:solidFill>
                  <a:schemeClr val="accent5">
                    <a:lumMod val="50000"/>
                  </a:schemeClr>
                </a:solidFill>
              </a:rPr>
              <a:t>TRƯỜNG MẦM NON</a:t>
            </a:r>
            <a:r>
              <a:rPr lang="vi-VN" sz="2400" b="1" spc="50" dirty="0" smtClean="0">
                <a:ln w="11430"/>
                <a:solidFill>
                  <a:schemeClr val="accent5">
                    <a:lumMod val="50000"/>
                  </a:schemeClr>
                </a:solidFill>
              </a:rPr>
              <a:t> B xã Ngũ Hiệp</a:t>
            </a:r>
            <a:endParaRPr lang="en-US" sz="2400" b="1" cap="none" spc="50" dirty="0">
              <a:ln w="11430"/>
              <a:solidFill>
                <a:schemeClr val="accent5">
                  <a:lumMod val="50000"/>
                </a:schemeClr>
              </a:solidFill>
            </a:endParaRPr>
          </a:p>
        </p:txBody>
      </p:sp>
    </p:spTree>
    <p:extLst>
      <p:ext uri="{BB962C8B-B14F-4D97-AF65-F5344CB8AC3E}">
        <p14:creationId xmlns:p14="http://schemas.microsoft.com/office/powerpoint/2010/main" val="71148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6016" cy="328498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7" y="1"/>
            <a:ext cx="4427983" cy="32849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84984"/>
            <a:ext cx="4716016" cy="31609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579" y="3284984"/>
            <a:ext cx="4403421" cy="3160936"/>
          </a:xfrm>
          <a:prstGeom prst="rect">
            <a:avLst/>
          </a:prstGeom>
        </p:spPr>
      </p:pic>
      <p:sp>
        <p:nvSpPr>
          <p:cNvPr id="7" name="TextBox 6"/>
          <p:cNvSpPr txBox="1"/>
          <p:nvPr/>
        </p:nvSpPr>
        <p:spPr>
          <a:xfrm>
            <a:off x="539552" y="6434416"/>
            <a:ext cx="8352928" cy="307777"/>
          </a:xfrm>
          <a:prstGeom prst="rect">
            <a:avLst/>
          </a:prstGeom>
          <a:noFill/>
        </p:spPr>
        <p:txBody>
          <a:bodyPr wrap="square" rtlCol="0">
            <a:spAutoFit/>
          </a:bodyPr>
          <a:lstStyle/>
          <a:p>
            <a:pPr algn="ctr"/>
            <a:r>
              <a:rPr lang="en-US" sz="1400" b="1" dirty="0" err="1" smtClean="0">
                <a:latin typeface="Times New Roman" pitchFamily="18" charset="0"/>
                <a:cs typeface="Times New Roman" pitchFamily="18" charset="0"/>
              </a:rPr>
              <a:t>Hình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ảnh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những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dùng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đồ</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chơi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trường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hợp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gây</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nguy</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hiểm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với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trẻ</a:t>
            </a:r>
            <a:endParaRPr lang="vi-VN"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747333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619672" y="2708920"/>
            <a:ext cx="6480720" cy="2800767"/>
          </a:xfrm>
          <a:prstGeom prst="rect">
            <a:avLst/>
          </a:prstGeom>
          <a:noFill/>
        </p:spPr>
        <p:txBody>
          <a:bodyPr wrap="square" rtlCol="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HIỆU QUẢ CỦA VIỆC ÁP DỤNG BIỆN PHÁP TRONG THỰC TẾ </a:t>
            </a:r>
          </a:p>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DẠY HỌC TẠI ĐƠN VỊ</a:t>
            </a:r>
            <a:endPar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207460" y="476672"/>
            <a:ext cx="806489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rPr>
              <a:t>MỘT SỐ BIỆN PHÁP PHÒNG TRÁNH TAI NẠN THƯƠNG TÍCH</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rPr>
              <a:t>CHO TRẺ LỚP MẪU GIÁO 5 – 6 TUỔI A2 ĐỒNG MỎ, TRƯỜNG MẦM NON NAM HÒA</a:t>
            </a:r>
            <a:endParaRPr lang="en-US" sz="2400" b="1"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72540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32656"/>
            <a:ext cx="4896544" cy="369332"/>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Bảng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khảo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thời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tháng</a:t>
            </a:r>
            <a:r>
              <a:rPr lang="en-US" b="1" i="1" dirty="0" smtClean="0">
                <a:latin typeface="Times New Roman" pitchFamily="18" charset="0"/>
                <a:cs typeface="Times New Roman" pitchFamily="18" charset="0"/>
              </a:rPr>
              <a:t> 11/2020</a:t>
            </a:r>
            <a:endParaRPr lang="vi-VN" b="1" i="1" dirty="0">
              <a:latin typeface="Times New Roman" pitchFamily="18" charset="0"/>
              <a:cs typeface="Times New Roman" pitchFamily="18" charset="0"/>
            </a:endParaRPr>
          </a:p>
        </p:txBody>
      </p:sp>
      <p:sp>
        <p:nvSpPr>
          <p:cNvPr id="8" name="TextBox 7"/>
          <p:cNvSpPr txBox="1"/>
          <p:nvPr/>
        </p:nvSpPr>
        <p:spPr>
          <a:xfrm>
            <a:off x="1331640" y="1268760"/>
            <a:ext cx="3672408" cy="369332"/>
          </a:xfrm>
          <a:prstGeom prst="rect">
            <a:avLst/>
          </a:prstGeom>
          <a:noFill/>
        </p:spPr>
        <p:txBody>
          <a:bodyPr wrap="square" rtlCol="0">
            <a:spAutoFit/>
          </a:bodyPr>
          <a:lstStyle/>
          <a:p>
            <a:endParaRPr lang="vi-VN" dirty="0"/>
          </a:p>
        </p:txBody>
      </p:sp>
      <p:graphicFrame>
        <p:nvGraphicFramePr>
          <p:cNvPr id="11" name="Table 10"/>
          <p:cNvGraphicFramePr>
            <a:graphicFrameLocks noGrp="1"/>
          </p:cNvGraphicFramePr>
          <p:nvPr>
            <p:extLst>
              <p:ext uri="{D42A27DB-BD31-4B8C-83A1-F6EECF244321}">
                <p14:modId xmlns:p14="http://schemas.microsoft.com/office/powerpoint/2010/main" val="2919719997"/>
              </p:ext>
            </p:extLst>
          </p:nvPr>
        </p:nvGraphicFramePr>
        <p:xfrm>
          <a:off x="467544" y="1124745"/>
          <a:ext cx="8280919" cy="4625108"/>
        </p:xfrm>
        <a:graphic>
          <a:graphicData uri="http://schemas.openxmlformats.org/drawingml/2006/table">
            <a:tbl>
              <a:tblPr firstRow="1" firstCol="1" bandRow="1"/>
              <a:tblGrid>
                <a:gridCol w="776390">
                  <a:extLst>
                    <a:ext uri="{9D8B030D-6E8A-4147-A177-3AD203B41FA5}">
                      <a16:colId xmlns:a16="http://schemas.microsoft.com/office/drawing/2014/main" val="20000"/>
                    </a:ext>
                  </a:extLst>
                </a:gridCol>
                <a:gridCol w="3667654">
                  <a:extLst>
                    <a:ext uri="{9D8B030D-6E8A-4147-A177-3AD203B41FA5}">
                      <a16:colId xmlns:a16="http://schemas.microsoft.com/office/drawing/2014/main" val="20001"/>
                    </a:ext>
                  </a:extLst>
                </a:gridCol>
                <a:gridCol w="713461">
                  <a:extLst>
                    <a:ext uri="{9D8B030D-6E8A-4147-A177-3AD203B41FA5}">
                      <a16:colId xmlns:a16="http://schemas.microsoft.com/office/drawing/2014/main" val="20002"/>
                    </a:ext>
                  </a:extLst>
                </a:gridCol>
                <a:gridCol w="776390">
                  <a:extLst>
                    <a:ext uri="{9D8B030D-6E8A-4147-A177-3AD203B41FA5}">
                      <a16:colId xmlns:a16="http://schemas.microsoft.com/office/drawing/2014/main" val="20003"/>
                    </a:ext>
                  </a:extLst>
                </a:gridCol>
                <a:gridCol w="863126">
                  <a:extLst>
                    <a:ext uri="{9D8B030D-6E8A-4147-A177-3AD203B41FA5}">
                      <a16:colId xmlns:a16="http://schemas.microsoft.com/office/drawing/2014/main" val="20004"/>
                    </a:ext>
                  </a:extLst>
                </a:gridCol>
                <a:gridCol w="863126">
                  <a:extLst>
                    <a:ext uri="{9D8B030D-6E8A-4147-A177-3AD203B41FA5}">
                      <a16:colId xmlns:a16="http://schemas.microsoft.com/office/drawing/2014/main" val="20005"/>
                    </a:ext>
                  </a:extLst>
                </a:gridCol>
                <a:gridCol w="620772">
                  <a:extLst>
                    <a:ext uri="{9D8B030D-6E8A-4147-A177-3AD203B41FA5}">
                      <a16:colId xmlns:a16="http://schemas.microsoft.com/office/drawing/2014/main" val="20006"/>
                    </a:ext>
                  </a:extLst>
                </a:gridCol>
              </a:tblGrid>
              <a:tr h="864095">
                <a:tc rowSpan="2">
                  <a:txBody>
                    <a:bodyPr/>
                    <a:lstStyle/>
                    <a:p>
                      <a:pPr algn="ctr">
                        <a:lnSpc>
                          <a:spcPct val="150000"/>
                        </a:lnSpc>
                        <a:spcAft>
                          <a:spcPts val="0"/>
                        </a:spcAft>
                      </a:pPr>
                      <a:r>
                        <a:rPr lang="en-US" sz="1800" b="1" dirty="0" smtClean="0">
                          <a:effectLst/>
                          <a:latin typeface="Times New Roman"/>
                          <a:ea typeface="Times New Roman"/>
                          <a:cs typeface="Times New Roman"/>
                        </a:rPr>
                        <a:t>STT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800" b="1" dirty="0" err="1" smtClean="0">
                          <a:effectLst/>
                          <a:latin typeface="Times New Roman"/>
                          <a:ea typeface="Times New Roman"/>
                          <a:cs typeface="Times New Roman"/>
                        </a:rPr>
                        <a:t>Nội</a:t>
                      </a:r>
                      <a:r>
                        <a:rPr lang="en-US" sz="1800" b="1" dirty="0" smtClean="0">
                          <a:effectLst/>
                          <a:latin typeface="Times New Roman"/>
                          <a:ea typeface="Times New Roman"/>
                          <a:cs typeface="Times New Roman"/>
                        </a:rPr>
                        <a:t> </a:t>
                      </a:r>
                      <a:r>
                        <a:rPr lang="en-US" sz="1800" b="1" dirty="0">
                          <a:effectLst/>
                          <a:latin typeface="Times New Roman"/>
                          <a:ea typeface="Times New Roman"/>
                          <a:cs typeface="Times New Roman"/>
                        </a:rPr>
                        <a:t>dung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800" b="1" dirty="0" err="1" smtClean="0">
                          <a:effectLst/>
                          <a:latin typeface="Times New Roman"/>
                          <a:ea typeface="Times New Roman"/>
                          <a:cs typeface="Times New Roman"/>
                        </a:rPr>
                        <a:t>Tổng</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số</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trẻ</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1800" b="1" dirty="0" err="1" smtClean="0">
                          <a:effectLst/>
                          <a:latin typeface="Times New Roman"/>
                          <a:ea typeface="Times New Roman"/>
                          <a:cs typeface="Times New Roman"/>
                        </a:rPr>
                        <a:t>Đạt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gridSpan="2">
                  <a:txBody>
                    <a:bodyPr/>
                    <a:lstStyle/>
                    <a:p>
                      <a:pPr algn="ctr">
                        <a:lnSpc>
                          <a:spcPct val="150000"/>
                        </a:lnSpc>
                        <a:spcAft>
                          <a:spcPts val="0"/>
                        </a:spcAft>
                      </a:pPr>
                      <a:r>
                        <a:rPr lang="en-US" sz="1800" b="1" dirty="0" err="1" smtClean="0">
                          <a:effectLst/>
                          <a:latin typeface="Times New Roman"/>
                          <a:ea typeface="Times New Roman"/>
                          <a:cs typeface="Times New Roman"/>
                        </a:rPr>
                        <a:t>Chưa</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đạt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0"/>
                  </a:ext>
                </a:extLst>
              </a:tr>
              <a:tr h="792088">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50000"/>
                        </a:lnSpc>
                        <a:spcAft>
                          <a:spcPts val="0"/>
                        </a:spcAft>
                      </a:pPr>
                      <a:r>
                        <a:rPr lang="en-US" sz="1800" b="1" dirty="0" err="1" smtClean="0">
                          <a:effectLst/>
                          <a:latin typeface="Times New Roman"/>
                          <a:ea typeface="Times New Roman"/>
                          <a:cs typeface="Times New Roman"/>
                        </a:rPr>
                        <a:t>Số</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lượng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Tỷ</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lệ</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Số</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lượng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Tỷ</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lệ</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2208">
                <a:tc>
                  <a:txBody>
                    <a:bodyPr/>
                    <a:lstStyle/>
                    <a:p>
                      <a:pPr algn="ctr">
                        <a:lnSpc>
                          <a:spcPct val="150000"/>
                        </a:lnSpc>
                        <a:spcAft>
                          <a:spcPts val="0"/>
                        </a:spcAft>
                      </a:pPr>
                      <a:r>
                        <a:rPr lang="en-US" sz="1800" b="0" dirty="0" smtClean="0">
                          <a:effectLst/>
                          <a:latin typeface="Times New Roman"/>
                          <a:ea typeface="Times New Roman"/>
                          <a:cs typeface="Times New Roman"/>
                        </a:rPr>
                        <a:t>1</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0" dirty="0" err="1" smtClean="0">
                          <a:effectLst/>
                          <a:latin typeface="Times New Roman"/>
                          <a:ea typeface="Times New Roman"/>
                          <a:cs typeface="Times New Roman"/>
                        </a:rPr>
                        <a:t>Trẻ</a:t>
                      </a:r>
                      <a:r>
                        <a:rPr lang="en-US" sz="2000" b="0" dirty="0" smtClean="0">
                          <a:effectLst/>
                          <a:latin typeface="Times New Roman"/>
                          <a:ea typeface="Times New Roman"/>
                          <a:cs typeface="Times New Roman"/>
                        </a:rPr>
                        <a:t> </a:t>
                      </a:r>
                      <a:r>
                        <a:rPr lang="en-US" sz="2000" b="0" dirty="0" err="1">
                          <a:effectLst/>
                          <a:latin typeface="Times New Roman"/>
                          <a:ea typeface="Times New Roman"/>
                          <a:cs typeface="Times New Roman"/>
                        </a:rPr>
                        <a:t>nhận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biết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và</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phòng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tránh</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được</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hành</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động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nguy</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hiểm</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nơi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không</a:t>
                      </a:r>
                      <a:r>
                        <a:rPr lang="en-US" sz="2000" b="0" dirty="0">
                          <a:effectLst/>
                          <a:latin typeface="Times New Roman"/>
                          <a:ea typeface="Times New Roman"/>
                          <a:cs typeface="Times New Roman"/>
                        </a:rPr>
                        <a:t> an </a:t>
                      </a:r>
                      <a:r>
                        <a:rPr lang="en-US" sz="2000" b="0" dirty="0" err="1">
                          <a:effectLst/>
                          <a:latin typeface="Times New Roman"/>
                          <a:ea typeface="Times New Roman"/>
                          <a:cs typeface="Times New Roman"/>
                        </a:rPr>
                        <a:t>toàn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vật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dụng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nguy</a:t>
                      </a:r>
                      <a:r>
                        <a:rPr lang="en-US" sz="2000" b="0" dirty="0">
                          <a:effectLst/>
                          <a:latin typeface="Times New Roman"/>
                          <a:ea typeface="Times New Roman"/>
                          <a:cs typeface="Times New Roman"/>
                        </a:rPr>
                        <a:t> </a:t>
                      </a:r>
                      <a:r>
                        <a:rPr lang="en-US" sz="2000" b="0" dirty="0" err="1" smtClean="0">
                          <a:effectLst/>
                          <a:latin typeface="Times New Roman"/>
                          <a:ea typeface="Times New Roman"/>
                          <a:cs typeface="Times New Roman"/>
                        </a:rPr>
                        <a:t>hiểm</a:t>
                      </a:r>
                      <a:endParaRPr lang="vi-VN"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38</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150000"/>
                        </a:lnSpc>
                        <a:spcAft>
                          <a:spcPts val="0"/>
                        </a:spcAft>
                      </a:pPr>
                      <a:r>
                        <a:rPr lang="en-US" sz="1800" b="0" dirty="0" smtClean="0">
                          <a:effectLst/>
                          <a:latin typeface="Times New Roman"/>
                          <a:ea typeface="Times New Roman"/>
                          <a:cs typeface="Times New Roman"/>
                        </a:rPr>
                        <a:t>32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84%</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6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16%</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5845">
                <a:tc>
                  <a:txBody>
                    <a:bodyPr/>
                    <a:lstStyle/>
                    <a:p>
                      <a:pPr algn="ctr">
                        <a:lnSpc>
                          <a:spcPct val="150000"/>
                        </a:lnSpc>
                        <a:spcAft>
                          <a:spcPts val="0"/>
                        </a:spcAft>
                      </a:pPr>
                      <a:r>
                        <a:rPr lang="en-US" sz="1800" b="0" dirty="0" smtClean="0">
                          <a:effectLst/>
                          <a:latin typeface="Times New Roman"/>
                          <a:ea typeface="Times New Roman"/>
                          <a:cs typeface="Times New Roman"/>
                        </a:rPr>
                        <a:t>2</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0" dirty="0" err="1" smtClean="0">
                          <a:effectLst/>
                          <a:latin typeface="Times New Roman"/>
                          <a:ea typeface="Times New Roman"/>
                          <a:cs typeface="Times New Roman"/>
                        </a:rPr>
                        <a:t>Trẻ</a:t>
                      </a:r>
                      <a:r>
                        <a:rPr lang="en-US" sz="2000" b="0" dirty="0" smtClean="0">
                          <a:effectLst/>
                          <a:latin typeface="Times New Roman"/>
                          <a:ea typeface="Times New Roman"/>
                          <a:cs typeface="Times New Roman"/>
                        </a:rPr>
                        <a:t> </a:t>
                      </a:r>
                      <a:r>
                        <a:rPr lang="en-US" sz="2000" b="0" dirty="0" err="1">
                          <a:effectLst/>
                          <a:latin typeface="Times New Roman"/>
                          <a:ea typeface="Times New Roman"/>
                          <a:cs typeface="Times New Roman"/>
                        </a:rPr>
                        <a:t>biết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một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số</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trường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hợp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khẩn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cấp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và</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gọi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người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giúp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đỡ</a:t>
                      </a:r>
                      <a:endParaRPr lang="vi-VN"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38</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27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71%</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11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29%</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0627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84800" y="620688"/>
            <a:ext cx="8892480" cy="5262979"/>
          </a:xfrm>
          <a:prstGeom prst="rect">
            <a:avLst/>
          </a:prstGeom>
          <a:noFill/>
        </p:spPr>
        <p:txBody>
          <a:bodyPr wrap="square" rtlCol="0">
            <a:spAutoFit/>
          </a:bodyPr>
          <a:lstStyle/>
          <a:p>
            <a:pPr algn="ctr"/>
            <a:r>
              <a:rPr lang="en-US" sz="2800" b="1" dirty="0" smtClean="0">
                <a:latin typeface="Times New Roman" pitchFamily="18" charset="0"/>
                <a:ea typeface="Times New Roman"/>
                <a:cs typeface="Times New Roman" pitchFamily="18" charset="0"/>
              </a:rPr>
              <a:t>HIỆU QUẢ</a:t>
            </a:r>
            <a:r>
              <a:rPr lang="en-US" sz="2800" dirty="0" smtClean="0">
                <a:latin typeface="Times New Roman" pitchFamily="18" charset="0"/>
                <a:ea typeface="Times New Roman"/>
                <a:cs typeface="Times New Roman" pitchFamily="18" charset="0"/>
              </a:rPr>
              <a:t>	</a:t>
            </a:r>
          </a:p>
          <a:p>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Số</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trẻ</a:t>
            </a:r>
            <a:r>
              <a:rPr lang="en-US" sz="2800" dirty="0" smtClean="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nhận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biết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và</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phòng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tránh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được</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những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hành</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động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nguy</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hiểm</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những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nơi</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không</a:t>
            </a:r>
            <a:r>
              <a:rPr lang="en-US" sz="2800" dirty="0">
                <a:latin typeface="Times New Roman" pitchFamily="18" charset="0"/>
                <a:ea typeface="Times New Roman"/>
                <a:cs typeface="Times New Roman" pitchFamily="18" charset="0"/>
              </a:rPr>
              <a:t> an </a:t>
            </a:r>
            <a:r>
              <a:rPr lang="en-US" sz="2800" dirty="0" err="1">
                <a:latin typeface="Times New Roman" pitchFamily="18" charset="0"/>
                <a:ea typeface="Times New Roman"/>
                <a:cs typeface="Times New Roman" pitchFamily="18" charset="0"/>
              </a:rPr>
              <a:t>toàn</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những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vật</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dụng</a:t>
            </a:r>
            <a:r>
              <a:rPr lang="en-US" sz="2800" dirty="0">
                <a:latin typeface="Times New Roman" pitchFamily="18" charset="0"/>
                <a:ea typeface="Times New Roman"/>
                <a:cs typeface="Times New Roman" pitchFamily="18" charset="0"/>
              </a:rPr>
              <a:t> </a:t>
            </a:r>
            <a:r>
              <a:rPr lang="en-US" sz="2800" dirty="0" err="1">
                <a:latin typeface="Times New Roman" pitchFamily="18" charset="0"/>
                <a:ea typeface="Times New Roman"/>
                <a:cs typeface="Times New Roman" pitchFamily="18" charset="0"/>
              </a:rPr>
              <a:t>nguy</a:t>
            </a:r>
            <a:r>
              <a:rPr lang="en-US" sz="2800" dirty="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hiểm</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đã</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tăng</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lên</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rõ</a:t>
            </a:r>
            <a:r>
              <a:rPr lang="en-US" sz="2800" dirty="0" smtClean="0">
                <a:latin typeface="Times New Roman" pitchFamily="18" charset="0"/>
                <a:ea typeface="Times New Roman"/>
                <a:cs typeface="Times New Roman" pitchFamily="18" charset="0"/>
              </a:rPr>
              <a:t> </a:t>
            </a:r>
            <a:r>
              <a:rPr lang="en-US" sz="2800" dirty="0" err="1" smtClean="0">
                <a:latin typeface="Times New Roman" pitchFamily="18" charset="0"/>
                <a:ea typeface="Times New Roman"/>
                <a:cs typeface="Times New Roman" pitchFamily="18" charset="0"/>
              </a:rPr>
              <a:t>rệt</a:t>
            </a:r>
            <a:r>
              <a:rPr lang="en-US" sz="2800" dirty="0" smtClean="0">
                <a:latin typeface="Times New Roman" pitchFamily="18" charset="0"/>
                <a:ea typeface="Times New Roman"/>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tai </a:t>
            </a:r>
            <a:r>
              <a:rPr lang="en-US" sz="2800" dirty="0" err="1" smtClean="0">
                <a:latin typeface="Times New Roman" pitchFamily="18" charset="0"/>
                <a:cs typeface="Times New Roman" pitchFamily="18" charset="0"/>
              </a:rPr>
              <a:t>nạn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quanh</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tai </a:t>
            </a:r>
            <a:r>
              <a:rPr lang="en-US" sz="2800" dirty="0" err="1" smtClean="0">
                <a:latin typeface="Times New Roman" pitchFamily="18" charset="0"/>
                <a:cs typeface="Times New Roman" pitchFamily="18" charset="0"/>
              </a:rPr>
              <a:t>nạn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lồng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875808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331640" y="1268760"/>
            <a:ext cx="8064896" cy="1015663"/>
          </a:xfrm>
          <a:prstGeom prst="rect">
            <a:avLst/>
          </a:prstGeom>
          <a:noFill/>
        </p:spPr>
        <p:txBody>
          <a:bodyPr wrap="squar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MỘT SỐ BIỆN PHÁP PHÒNG TRÁNH TAI NẠN THƯƠNG TÍCH</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CHO TRẺ LỚP MẪU GIÁO 5 – 6 TUỔI A2 ĐỒNG MỎ, </a:t>
            </a:r>
          </a:p>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MẦM NON NAM HÒA</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2627784" y="2963281"/>
            <a:ext cx="4680520" cy="92333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KẾT LUẬN</a:t>
            </a:r>
            <a:endParaRPr lang="vi-V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51148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2" y="0"/>
            <a:ext cx="9104877" cy="6858000"/>
          </a:xfrm>
          <a:prstGeom prst="rect">
            <a:avLst/>
          </a:prstGeom>
        </p:spPr>
      </p:pic>
      <p:sp>
        <p:nvSpPr>
          <p:cNvPr id="4" name="Rectangle 3"/>
          <p:cNvSpPr/>
          <p:nvPr/>
        </p:nvSpPr>
        <p:spPr>
          <a:xfrm>
            <a:off x="199072" y="582067"/>
            <a:ext cx="8784976" cy="5693866"/>
          </a:xfrm>
          <a:prstGeom prst="rect">
            <a:avLst/>
          </a:prstGeom>
        </p:spPr>
        <p:txBody>
          <a:bodyPr wrap="square">
            <a:spAutoFit/>
          </a:bodyPr>
          <a:lstStyle/>
          <a:p>
            <a:pPr algn="just"/>
            <a:r>
              <a:rPr lang="pt-BR" sz="2800" dirty="0" smtClean="0">
                <a:latin typeface="Times New Roman" pitchFamily="18" charset="0"/>
                <a:cs typeface="Times New Roman" pitchFamily="18" charset="0"/>
              </a:rPr>
              <a:t>	Việc </a:t>
            </a:r>
            <a:r>
              <a:rPr lang="pt-BR" sz="2800" dirty="0">
                <a:latin typeface="Times New Roman" pitchFamily="18" charset="0"/>
                <a:cs typeface="Times New Roman" pitchFamily="18" charset="0"/>
              </a:rPr>
              <a:t>thực hiện áp dụng các biện pháp phòng tránh tai nạn thương tích cho trẻ đã mang lại những hiệu quả rõ rệt, trẻ được an toàn khỏe mạnh và được phát triển toàn diện dưới mái trường mầm non. Bản thân tôi sau khi thực hành áp dụng các biện pháp đó thì cũng đã nâng cao hiểu biết hơn, có nhiều kĩ năng phòng tránh tai nạn thương tích cho trẻ hơn, công tác chăm sóc giáo dục trẻ đạt hiệu quả cao và không gặp bất kì tai nạn nghề nghiệp nào. Đối với phụ huynh thì đã nhận thức được tầm quan trọng của việc xây dựng trường học an toàn, phòng chống tai nạn thương tích cho trẻ là rất cần thiết. Từ đó đã phối hợp chặt chẽ với giáo viên chủ nhiệm, thường xuyên trao đổi thông tin với giáo viên để cùng có biện pháp chăm sóc cho trẻ.</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861419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2" y="0"/>
            <a:ext cx="9104877" cy="6858000"/>
          </a:xfrm>
          <a:prstGeom prst="rect">
            <a:avLst/>
          </a:prstGeom>
        </p:spPr>
      </p:pic>
      <p:sp>
        <p:nvSpPr>
          <p:cNvPr id="4" name="Rectangle 3"/>
          <p:cNvSpPr/>
          <p:nvPr/>
        </p:nvSpPr>
        <p:spPr>
          <a:xfrm>
            <a:off x="199072" y="151179"/>
            <a:ext cx="8784976" cy="6555641"/>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spc="80" dirty="0" smtClean="0">
                <a:latin typeface="Times New Roman" pitchFamily="18" charset="0"/>
                <a:cs typeface="Times New Roman" pitchFamily="18" charset="0"/>
              </a:rPr>
              <a:t>Tôi </a:t>
            </a:r>
            <a:r>
              <a:rPr lang="vi-VN" sz="2800" spc="80" dirty="0">
                <a:latin typeface="Times New Roman" pitchFamily="18" charset="0"/>
                <a:cs typeface="Times New Roman" pitchFamily="18" charset="0"/>
              </a:rPr>
              <a:t>khẳng định những biện pháp này có khả năng áp dụng và phát triển rộng rãi ở tất cả các trường mầm non </a:t>
            </a:r>
            <a:r>
              <a:rPr lang="pt-BR" sz="2800" spc="80" dirty="0">
                <a:latin typeface="Times New Roman" pitchFamily="18" charset="0"/>
                <a:cs typeface="Times New Roman" pitchFamily="18" charset="0"/>
              </a:rPr>
              <a:t>chứ không chỉ riêng ở lớp tôi</a:t>
            </a:r>
            <a:r>
              <a:rPr lang="vi-VN" sz="2800" spc="80" dirty="0">
                <a:latin typeface="Times New Roman" pitchFamily="18" charset="0"/>
                <a:cs typeface="Times New Roman" pitchFamily="18" charset="0"/>
              </a:rPr>
              <a:t>. Với từng điều kiện thực tế của nhà trường, tùy vào khả năng của giáo viên và học sinh mà mức độ áp dụng sao cho phù hợp, trong mỗi biện pháp tôi đã trình bày rất chi tiết giúp giáo viên có thể dễ dàng thực hiện. </a:t>
            </a:r>
          </a:p>
          <a:p>
            <a:pPr algn="just"/>
            <a:r>
              <a:rPr lang="vi-VN" sz="2800" dirty="0">
                <a:latin typeface="Times New Roman" pitchFamily="18" charset="0"/>
                <a:cs typeface="Times New Roman" pitchFamily="18" charset="0"/>
              </a:rPr>
              <a:t>	</a:t>
            </a:r>
            <a:r>
              <a:rPr lang="pt-BR" sz="2800" dirty="0">
                <a:latin typeface="Times New Roman" pitchFamily="18" charset="0"/>
                <a:cs typeface="Times New Roman" pitchFamily="18" charset="0"/>
              </a:rPr>
              <a:t>Cuối cùng, để thực hiện tốt nhiệm vụ chăm sóc, giáo dục trẻ, tôi mong rằng sẽ nhận được sự quan tâm hơn nữa từ phía lãnh đạo nhà trường, phòng Giáo dục Đào tạo và các ban ngành khác, thường xuyên mở các lớp tập huấn, các buổi chuyên đề cho giáo viên để nâng cao kiến thức kĩ năng phòng tránh tai nạn thương tích cho trẻ, trang bị đầy đủ cơ sở vật chất cần thiết cho các lớp học để đảm bảo một môi trường giáo dục an toàn, thân thiện</a:t>
            </a:r>
            <a:r>
              <a:rPr lang="pt-BR"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18114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915816" y="4077072"/>
            <a:ext cx="3816424" cy="369332"/>
          </a:xfrm>
          <a:prstGeom prst="rect">
            <a:avLst/>
          </a:prstGeom>
          <a:noFill/>
        </p:spPr>
        <p:txBody>
          <a:bodyPr wrap="square" rtlCol="0">
            <a:spAutoFit/>
          </a:bodyPr>
          <a:lstStyle/>
          <a:p>
            <a:endParaRPr lang="vi-V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933056"/>
            <a:ext cx="6048672" cy="1943100"/>
          </a:xfrm>
          <a:prstGeom prst="rect">
            <a:avLst/>
          </a:prstGeom>
        </p:spPr>
      </p:pic>
      <p:sp>
        <p:nvSpPr>
          <p:cNvPr id="7" name="TextBox 6"/>
          <p:cNvSpPr txBox="1"/>
          <p:nvPr/>
        </p:nvSpPr>
        <p:spPr>
          <a:xfrm>
            <a:off x="179512" y="3429000"/>
            <a:ext cx="8640960"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CẢM ƠN QUÝ BAN GIÁM KHẢO ĐÃ LẮNG NGHE!</a:t>
            </a:r>
            <a:endParaRPr lang="vi-VN"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644842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1" y="0"/>
            <a:ext cx="9139943" cy="6858000"/>
          </a:xfrm>
          <a:prstGeom prst="rect">
            <a:avLst/>
          </a:prstGeom>
        </p:spPr>
      </p:pic>
      <p:sp>
        <p:nvSpPr>
          <p:cNvPr id="5" name="Rectangle 4"/>
          <p:cNvSpPr/>
          <p:nvPr/>
        </p:nvSpPr>
        <p:spPr>
          <a:xfrm>
            <a:off x="286747" y="404664"/>
            <a:ext cx="806489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2400" b="1" spc="50" dirty="0">
                <a:ln w="11430"/>
                <a:solidFill>
                  <a:srgbClr val="4BACC6">
                    <a:lumMod val="50000"/>
                  </a:srgbClr>
                </a:solidFill>
              </a:rPr>
              <a:t>MỘT SỐ BIỆN PHÁP PHÒNG TRÁNH TAI NẠN THƯƠNG TÍCH</a:t>
            </a:r>
          </a:p>
          <a:p>
            <a:pPr lvl="0" algn="ctr"/>
            <a:r>
              <a:rPr lang="en-US" sz="2400" b="1" spc="50" dirty="0">
                <a:ln w="11430"/>
                <a:solidFill>
                  <a:srgbClr val="4BACC6">
                    <a:lumMod val="50000"/>
                  </a:srgbClr>
                </a:solidFill>
              </a:rPr>
              <a:t>CHO TRẺ LỚP MẪU GIÁO</a:t>
            </a:r>
            <a:r>
              <a:rPr lang="vi-VN" sz="2400" b="1" spc="50" dirty="0">
                <a:ln w="11430"/>
                <a:solidFill>
                  <a:srgbClr val="4BACC6">
                    <a:lumMod val="50000"/>
                  </a:srgbClr>
                </a:solidFill>
              </a:rPr>
              <a:t> 3-4 tuổi C3</a:t>
            </a:r>
            <a:r>
              <a:rPr lang="en-US" sz="2400" b="1" spc="50" dirty="0">
                <a:ln w="11430"/>
                <a:solidFill>
                  <a:srgbClr val="4BACC6">
                    <a:lumMod val="50000"/>
                  </a:srgbClr>
                </a:solidFill>
              </a:rPr>
              <a:t>, </a:t>
            </a:r>
          </a:p>
          <a:p>
            <a:pPr lvl="0" algn="ctr"/>
            <a:r>
              <a:rPr lang="en-US" sz="2400" b="1" spc="50" dirty="0">
                <a:ln w="11430"/>
                <a:solidFill>
                  <a:srgbClr val="4BACC6">
                    <a:lumMod val="50000"/>
                  </a:srgbClr>
                </a:solidFill>
              </a:rPr>
              <a:t>TRƯỜNG MẦM NON</a:t>
            </a:r>
            <a:r>
              <a:rPr lang="vi-VN" sz="2400" b="1" spc="50" dirty="0">
                <a:ln w="11430"/>
                <a:solidFill>
                  <a:srgbClr val="4BACC6">
                    <a:lumMod val="50000"/>
                  </a:srgbClr>
                </a:solidFill>
              </a:rPr>
              <a:t> B xã Ngũ Hiệp</a:t>
            </a:r>
            <a:endParaRPr lang="en-US" sz="2400" b="1" spc="50" dirty="0">
              <a:ln w="11430"/>
              <a:solidFill>
                <a:srgbClr val="4BACC6">
                  <a:lumMod val="50000"/>
                </a:srgbClr>
              </a:solidFill>
            </a:endParaRPr>
          </a:p>
        </p:txBody>
      </p:sp>
      <p:sp>
        <p:nvSpPr>
          <p:cNvPr id="6" name="Hexagon 5"/>
          <p:cNvSpPr/>
          <p:nvPr/>
        </p:nvSpPr>
        <p:spPr>
          <a:xfrm>
            <a:off x="2964712" y="1779199"/>
            <a:ext cx="3028806" cy="216024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8" name="Rectangle 7"/>
          <p:cNvSpPr/>
          <p:nvPr/>
        </p:nvSpPr>
        <p:spPr>
          <a:xfrm>
            <a:off x="3070488" y="1999034"/>
            <a:ext cx="2817253" cy="1754326"/>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LÝ DO </a:t>
            </a:r>
          </a:p>
          <a:p>
            <a:pPr algn="ctr"/>
            <a:r>
              <a:rPr lang="en-US" sz="36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HÌNH THÀNH</a:t>
            </a:r>
          </a:p>
          <a:p>
            <a:pPr algn="ctr"/>
            <a:r>
              <a:rPr lang="en-US" sz="3600" b="1" cap="all"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BIỆN PHÁP</a:t>
            </a:r>
            <a:endParaRPr lang="en-US" sz="3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
        <p:nvSpPr>
          <p:cNvPr id="10" name="Rounded Rectangle 9"/>
          <p:cNvSpPr/>
          <p:nvPr/>
        </p:nvSpPr>
        <p:spPr>
          <a:xfrm>
            <a:off x="251520" y="4437112"/>
            <a:ext cx="2713192" cy="15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1" name="Rounded Rectangle 10"/>
          <p:cNvSpPr/>
          <p:nvPr/>
        </p:nvSpPr>
        <p:spPr>
          <a:xfrm>
            <a:off x="3150399" y="4437112"/>
            <a:ext cx="2817254"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THỰC TRẠNG</a:t>
            </a:r>
          </a:p>
          <a:p>
            <a:pPr algn="ctr"/>
            <a:r>
              <a:rPr lang="en-US"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VẤN ĐỀ</a:t>
            </a:r>
            <a:endParaRPr lang="vi-VN" dirty="0">
              <a:solidFill>
                <a:srgbClr val="002060"/>
              </a:solidFill>
              <a:effectLst>
                <a:outerShdw blurRad="38100" dist="38100" dir="2700000" algn="tl">
                  <a:srgbClr val="000000">
                    <a:alpha val="43137"/>
                  </a:srgbClr>
                </a:outerShdw>
              </a:effectLst>
              <a:latin typeface="Segoe UI Black" pitchFamily="34" charset="0"/>
              <a:ea typeface="Segoe UI Black" pitchFamily="34" charset="0"/>
            </a:endParaRPr>
          </a:p>
        </p:txBody>
      </p:sp>
      <p:sp>
        <p:nvSpPr>
          <p:cNvPr id="12" name="Rounded Rectangle 11"/>
          <p:cNvSpPr/>
          <p:nvPr/>
        </p:nvSpPr>
        <p:spPr>
          <a:xfrm>
            <a:off x="6170880" y="4467944"/>
            <a:ext cx="2735932"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VAI TRÒ, Ý NGHĨA</a:t>
            </a:r>
          </a:p>
          <a:p>
            <a:pPr algn="ctr"/>
            <a:r>
              <a:rPr lang="en-US"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CỦA BIỆN PHÁP</a:t>
            </a:r>
            <a:endParaRPr lang="vi-VN" dirty="0">
              <a:solidFill>
                <a:srgbClr val="002060"/>
              </a:solidFill>
              <a:effectLst>
                <a:outerShdw blurRad="38100" dist="38100" dir="2700000" algn="tl">
                  <a:srgbClr val="000000">
                    <a:alpha val="43137"/>
                  </a:srgbClr>
                </a:outerShdw>
              </a:effectLst>
              <a:latin typeface="Segoe UI Black" pitchFamily="34" charset="0"/>
              <a:ea typeface="Segoe UI Black" pitchFamily="34" charset="0"/>
            </a:endParaRPr>
          </a:p>
        </p:txBody>
      </p:sp>
      <p:cxnSp>
        <p:nvCxnSpPr>
          <p:cNvPr id="14" name="Straight Arrow Connector 13"/>
          <p:cNvCxnSpPr/>
          <p:nvPr/>
        </p:nvCxnSpPr>
        <p:spPr>
          <a:xfrm flipH="1">
            <a:off x="1475656" y="3429000"/>
            <a:ext cx="1700609"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39269" y="3939439"/>
            <a:ext cx="0" cy="497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24128" y="3249304"/>
            <a:ext cx="1944216" cy="118780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520" y="4653136"/>
            <a:ext cx="2713192" cy="1015663"/>
          </a:xfrm>
          <a:prstGeom prst="rect">
            <a:avLst/>
          </a:prstGeom>
          <a:noFill/>
        </p:spPr>
        <p:txBody>
          <a:bodyPr wrap="square" rtlCol="0">
            <a:spAutoFit/>
          </a:bodyPr>
          <a:lstStyle/>
          <a:p>
            <a:pPr algn="ctr"/>
            <a:r>
              <a:rPr lang="en-US" sz="2000"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CƠ SỞ LÝ LUẬN, </a:t>
            </a:r>
          </a:p>
          <a:p>
            <a:pPr algn="ctr"/>
            <a:r>
              <a:rPr lang="en-US" sz="2000"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CƠ SỞ THỰC TIỄN </a:t>
            </a:r>
          </a:p>
          <a:p>
            <a:pPr algn="ctr"/>
            <a:r>
              <a:rPr lang="en-US" sz="2000" dirty="0" smtClean="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CỦA BIỆN PHÁP</a:t>
            </a:r>
            <a:endParaRPr lang="vi-VN" sz="2000" dirty="0">
              <a:solidFill>
                <a:srgbClr val="002060"/>
              </a:solidFill>
              <a:effectLst>
                <a:outerShdw blurRad="38100" dist="38100" dir="2700000" algn="tl">
                  <a:srgbClr val="000000">
                    <a:alpha val="43137"/>
                  </a:srgbClr>
                </a:outerShdw>
              </a:effectLst>
              <a:latin typeface="Segoe UI Black" pitchFamily="34" charset="0"/>
              <a:ea typeface="Segoe UI Black" pitchFamily="34" charset="0"/>
            </a:endParaRPr>
          </a:p>
        </p:txBody>
      </p:sp>
    </p:spTree>
    <p:extLst>
      <p:ext uri="{BB962C8B-B14F-4D97-AF65-F5344CB8AC3E}">
        <p14:creationId xmlns:p14="http://schemas.microsoft.com/office/powerpoint/2010/main" val="1687730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1124744"/>
            <a:ext cx="8424936" cy="4832092"/>
          </a:xfrm>
          <a:prstGeom prst="rect">
            <a:avLst/>
          </a:prstGeom>
          <a:noFill/>
        </p:spPr>
        <p:txBody>
          <a:bodyPr wrap="square" rtlCol="0">
            <a:spAutoFit/>
          </a:bodyPr>
          <a:lstStyle/>
          <a:p>
            <a:pPr marL="342900" indent="-342900" algn="just">
              <a:buAutoNum type="arabicPeriod"/>
            </a:pPr>
            <a:r>
              <a:rPr lang="en-US" sz="2800" b="1" u="sng" dirty="0" err="1" smtClean="0">
                <a:latin typeface="Times New Roman" pitchFamily="18" charset="0"/>
                <a:cs typeface="Times New Roman" pitchFamily="18" charset="0"/>
              </a:rPr>
              <a:t>Cơ</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sở</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lý</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luận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cơ</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sở</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thực</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tiễn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của</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biện</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pháp</a:t>
            </a:r>
            <a:endParaRPr lang="en-US" sz="2800" b="1" u="sng" dirty="0" smtClean="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mầm</a:t>
            </a:r>
            <a:r>
              <a:rPr lang="en-US" sz="2800" dirty="0" smtClean="0">
                <a:latin typeface="Times New Roman" pitchFamily="18" charset="0"/>
                <a:cs typeface="Times New Roman" pitchFamily="18" charset="0"/>
              </a:rPr>
              <a:t> non,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a:t>
            </a:r>
            <a:r>
              <a:rPr lang="en-US" sz="2800" dirty="0" smtClean="0">
                <a:latin typeface="Times New Roman" pitchFamily="18" charset="0"/>
                <a:cs typeface="Times New Roman" pitchFamily="18" charset="0"/>
              </a:rPr>
              <a:t> ơ,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tai </a:t>
            </a:r>
            <a:r>
              <a:rPr lang="en-US" sz="2800" dirty="0" err="1" smtClean="0">
                <a:latin typeface="Times New Roman" pitchFamily="18" charset="0"/>
                <a:cs typeface="Times New Roman" pitchFamily="18" charset="0"/>
              </a:rPr>
              <a:t>nạn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tai </a:t>
            </a:r>
            <a:r>
              <a:rPr lang="en-US" sz="2800" dirty="0" err="1" smtClean="0">
                <a:latin typeface="Times New Roman" pitchFamily="18" charset="0"/>
                <a:cs typeface="Times New Roman" pitchFamily="18" charset="0"/>
              </a:rPr>
              <a:t>nạn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trẻ</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mầm</a:t>
            </a:r>
            <a:r>
              <a:rPr lang="en-US" sz="2800" dirty="0" smtClean="0">
                <a:latin typeface="Times New Roman" pitchFamily="18" charset="0"/>
                <a:cs typeface="Times New Roman" pitchFamily="18" charset="0"/>
              </a:rPr>
              <a:t> non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chung</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82178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1"/>
          </p:nvPr>
        </p:nvSpPr>
        <p:spPr>
          <a:xfrm>
            <a:off x="6781800" y="6477000"/>
            <a:ext cx="2111375" cy="217488"/>
          </a:xfrm>
          <a:noFill/>
        </p:spPr>
        <p: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r>
              <a:rPr lang="en-US" sz="1200" smtClean="0">
                <a:solidFill>
                  <a:schemeClr val="bg1"/>
                </a:solidFill>
              </a:rPr>
              <a:t>http://blogcongdong.com</a:t>
            </a:r>
          </a:p>
        </p:txBody>
      </p:sp>
      <p:sp>
        <p:nvSpPr>
          <p:cNvPr id="8195" name="Rectangle 2"/>
          <p:cNvSpPr>
            <a:spLocks noGrp="1" noChangeArrowheads="1"/>
          </p:cNvSpPr>
          <p:nvPr>
            <p:ph type="title"/>
          </p:nvPr>
        </p:nvSpPr>
        <p:spPr>
          <a:xfrm>
            <a:off x="457200" y="274638"/>
            <a:ext cx="8229600" cy="922114"/>
          </a:xfrm>
        </p:spPr>
        <p:txBody>
          <a:bodyPr>
            <a:normAutofit/>
          </a:bodyPr>
          <a:lstStyle/>
          <a:p>
            <a:pPr algn="l" eaLnBrk="1" hangingPunct="1"/>
            <a:r>
              <a:rPr lang="en-US" sz="2000" dirty="0" smtClean="0">
                <a:latin typeface="Times New Roman" pitchFamily="18" charset="0"/>
                <a:cs typeface="Times New Roman" pitchFamily="18" charset="0"/>
              </a:rPr>
              <a:t> </a:t>
            </a:r>
            <a:r>
              <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rPr>
              <a:t>2. </a:t>
            </a:r>
            <a:r>
              <a:rPr lang="en-US" sz="2800" b="1" u="sng" dirty="0" err="1" smtClean="0">
                <a:effectLst>
                  <a:outerShdw blurRad="38100" dist="38100" dir="2700000" algn="tl">
                    <a:srgbClr val="000000">
                      <a:alpha val="43137"/>
                    </a:srgbClr>
                  </a:outerShdw>
                </a:effectLst>
                <a:latin typeface="Times New Roman" pitchFamily="18" charset="0"/>
                <a:cs typeface="Times New Roman" pitchFamily="18" charset="0"/>
              </a:rPr>
              <a:t>Thực</a:t>
            </a:r>
            <a:r>
              <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err="1" smtClean="0">
                <a:effectLst>
                  <a:outerShdw blurRad="38100" dist="38100" dir="2700000" algn="tl">
                    <a:srgbClr val="000000">
                      <a:alpha val="43137"/>
                    </a:srgbClr>
                  </a:outerShdw>
                </a:effectLst>
                <a:latin typeface="Times New Roman" pitchFamily="18" charset="0"/>
                <a:cs typeface="Times New Roman" pitchFamily="18" charset="0"/>
              </a:rPr>
              <a:t>trạng</a:t>
            </a:r>
            <a:r>
              <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err="1" smtClean="0">
                <a:effectLst>
                  <a:outerShdw blurRad="38100" dist="38100" dir="2700000" algn="tl">
                    <a:srgbClr val="000000">
                      <a:alpha val="43137"/>
                    </a:srgbClr>
                  </a:outerShdw>
                </a:effectLst>
                <a:latin typeface="Times New Roman" pitchFamily="18" charset="0"/>
                <a:cs typeface="Times New Roman" pitchFamily="18" charset="0"/>
              </a:rPr>
              <a:t>vấn</a:t>
            </a:r>
            <a:r>
              <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err="1" smtClean="0">
                <a:effectLst>
                  <a:outerShdw blurRad="38100" dist="38100" dir="2700000" algn="tl">
                    <a:srgbClr val="000000">
                      <a:alpha val="43137"/>
                    </a:srgbClr>
                  </a:outerShdw>
                </a:effectLst>
                <a:latin typeface="Times New Roman" pitchFamily="18" charset="0"/>
                <a:cs typeface="Times New Roman" pitchFamily="18" charset="0"/>
              </a:rPr>
              <a:t>đề</a:t>
            </a:r>
            <a:endParaRPr lang="en-US" sz="2800" b="1" u="sng"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8196" name="Group 3"/>
          <p:cNvGrpSpPr>
            <a:grpSpLocks/>
          </p:cNvGrpSpPr>
          <p:nvPr/>
        </p:nvGrpSpPr>
        <p:grpSpPr bwMode="auto">
          <a:xfrm>
            <a:off x="467679" y="1196032"/>
            <a:ext cx="7739514" cy="4954223"/>
            <a:chOff x="781" y="1121"/>
            <a:chExt cx="4307" cy="2757"/>
          </a:xfrm>
        </p:grpSpPr>
        <p:sp>
          <p:nvSpPr>
            <p:cNvPr id="82948" name="Freeform 4"/>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6000"/>
                  </a:schemeClr>
                </a:gs>
                <a:gs pos="100000">
                  <a:schemeClr val="bg2"/>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pPr eaLnBrk="1" hangingPunct="1">
                <a:defRPr/>
              </a:pPr>
              <a:endParaRPr lang="en-US">
                <a:latin typeface="Arial" panose="020B0604020202020204" pitchFamily="34" charset="0"/>
              </a:endParaRPr>
            </a:p>
          </p:txBody>
        </p:sp>
        <p:sp>
          <p:nvSpPr>
            <p:cNvPr id="8198" name="Oval 5"/>
            <p:cNvSpPr>
              <a:spLocks noChangeArrowheads="1"/>
            </p:cNvSpPr>
            <p:nvPr/>
          </p:nvSpPr>
          <p:spPr bwMode="gray">
            <a:xfrm rot="-1543677">
              <a:off x="2784" y="1680"/>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8199" name="Oval 6"/>
            <p:cNvSpPr>
              <a:spLocks noChangeArrowheads="1"/>
            </p:cNvSpPr>
            <p:nvPr/>
          </p:nvSpPr>
          <p:spPr bwMode="gray">
            <a:xfrm rot="-1543677">
              <a:off x="4416" y="182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8200" name="Oval 7"/>
            <p:cNvSpPr>
              <a:spLocks noChangeArrowheads="1"/>
            </p:cNvSpPr>
            <p:nvPr/>
          </p:nvSpPr>
          <p:spPr bwMode="gray">
            <a:xfrm rot="-1543677">
              <a:off x="1872" y="3456"/>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8201" name="Oval 8"/>
            <p:cNvSpPr>
              <a:spLocks noChangeArrowheads="1"/>
            </p:cNvSpPr>
            <p:nvPr/>
          </p:nvSpPr>
          <p:spPr bwMode="gray">
            <a:xfrm rot="-1543677">
              <a:off x="3456" y="310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8202" name="Oval 9"/>
            <p:cNvSpPr>
              <a:spLocks noChangeArrowheads="1"/>
            </p:cNvSpPr>
            <p:nvPr/>
          </p:nvSpPr>
          <p:spPr bwMode="gray">
            <a:xfrm rot="-1543677">
              <a:off x="1344" y="2544"/>
              <a:ext cx="672" cy="192"/>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82954" name="Oval 10"/>
            <p:cNvSpPr>
              <a:spLocks noChangeArrowheads="1"/>
            </p:cNvSpPr>
            <p:nvPr/>
          </p:nvSpPr>
          <p:spPr bwMode="gray">
            <a:xfrm>
              <a:off x="1864" y="1341"/>
              <a:ext cx="896" cy="785"/>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latin typeface="Arial" panose="020B0604020202020204" pitchFamily="34" charset="0"/>
              </a:endParaRPr>
            </a:p>
          </p:txBody>
        </p:sp>
        <p:sp>
          <p:nvSpPr>
            <p:cNvPr id="82955" name="Oval 11"/>
            <p:cNvSpPr>
              <a:spLocks noChangeArrowheads="1"/>
            </p:cNvSpPr>
            <p:nvPr/>
          </p:nvSpPr>
          <p:spPr bwMode="gray">
            <a:xfrm>
              <a:off x="781" y="2126"/>
              <a:ext cx="937" cy="842"/>
            </a:xfrm>
            <a:prstGeom prst="ellipse">
              <a:avLst/>
            </a:prstGeom>
            <a:ln/>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endParaRPr lang="en-US">
                <a:latin typeface="Arial" panose="020B0604020202020204" pitchFamily="34" charset="0"/>
              </a:endParaRPr>
            </a:p>
          </p:txBody>
        </p:sp>
        <p:sp>
          <p:nvSpPr>
            <p:cNvPr id="82956" name="Oval 12"/>
            <p:cNvSpPr>
              <a:spLocks noChangeArrowheads="1"/>
            </p:cNvSpPr>
            <p:nvPr/>
          </p:nvSpPr>
          <p:spPr bwMode="gray">
            <a:xfrm>
              <a:off x="1493" y="3050"/>
              <a:ext cx="906" cy="828"/>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a:latin typeface="Arial" panose="020B0604020202020204" pitchFamily="34" charset="0"/>
              </a:endParaRPr>
            </a:p>
          </p:txBody>
        </p:sp>
        <p:sp>
          <p:nvSpPr>
            <p:cNvPr id="82957" name="Oval 13"/>
            <p:cNvSpPr>
              <a:spLocks noChangeArrowheads="1"/>
            </p:cNvSpPr>
            <p:nvPr/>
          </p:nvSpPr>
          <p:spPr bwMode="gray">
            <a:xfrm>
              <a:off x="2796" y="2968"/>
              <a:ext cx="891" cy="902"/>
            </a:xfrm>
            <a:prstGeom prst="ellipse">
              <a:avLst/>
            </a:prstGeom>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defRPr/>
              </a:pPr>
              <a:endParaRPr lang="en-US">
                <a:latin typeface="Arial" panose="020B0604020202020204" pitchFamily="34" charset="0"/>
              </a:endParaRPr>
            </a:p>
          </p:txBody>
        </p:sp>
        <p:sp>
          <p:nvSpPr>
            <p:cNvPr id="82958" name="Oval 14"/>
            <p:cNvSpPr>
              <a:spLocks noChangeArrowheads="1"/>
            </p:cNvSpPr>
            <p:nvPr/>
          </p:nvSpPr>
          <p:spPr bwMode="gray">
            <a:xfrm>
              <a:off x="3220" y="1121"/>
              <a:ext cx="823" cy="799"/>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p>
              <a:pPr algn="ctr" eaLnBrk="1" hangingPunct="1">
                <a:defRPr/>
              </a:pPr>
              <a:endParaRPr lang="en-US" b="1">
                <a:latin typeface="Arial" panose="020B0604020202020204" pitchFamily="34" charset="0"/>
              </a:endParaRPr>
            </a:p>
          </p:txBody>
        </p:sp>
        <p:sp>
          <p:nvSpPr>
            <p:cNvPr id="8208" name="Text Box 15"/>
            <p:cNvSpPr txBox="1">
              <a:spLocks noChangeArrowheads="1"/>
            </p:cNvSpPr>
            <p:nvPr/>
          </p:nvSpPr>
          <p:spPr bwMode="gray">
            <a:xfrm>
              <a:off x="886" y="2316"/>
              <a:ext cx="726"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a:r>
                <a:rPr lang="en-US" sz="2000" b="1" dirty="0" smtClean="0">
                  <a:solidFill>
                    <a:srgbClr val="FFFF00"/>
                  </a:solidFill>
                  <a:latin typeface="Verdana" pitchFamily="34" charset="0"/>
                </a:rPr>
                <a:t>ĐUỐI NƯỚC</a:t>
              </a:r>
              <a:endParaRPr lang="en-US" sz="2000" b="1" dirty="0">
                <a:solidFill>
                  <a:srgbClr val="FFFF00"/>
                </a:solidFill>
                <a:latin typeface="Verdana" pitchFamily="34" charset="0"/>
              </a:endParaRPr>
            </a:p>
          </p:txBody>
        </p:sp>
        <p:sp>
          <p:nvSpPr>
            <p:cNvPr id="8209" name="Text Box 16"/>
            <p:cNvSpPr txBox="1">
              <a:spLocks noChangeArrowheads="1"/>
            </p:cNvSpPr>
            <p:nvPr/>
          </p:nvSpPr>
          <p:spPr bwMode="gray">
            <a:xfrm>
              <a:off x="2086" y="1622"/>
              <a:ext cx="45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r>
                <a:rPr lang="en-US" sz="2000" b="1" dirty="0">
                  <a:solidFill>
                    <a:schemeClr val="bg1"/>
                  </a:solidFill>
                  <a:latin typeface="Verdana" pitchFamily="34" charset="0"/>
                </a:rPr>
                <a:t>NGÃ</a:t>
              </a:r>
            </a:p>
          </p:txBody>
        </p:sp>
        <p:sp>
          <p:nvSpPr>
            <p:cNvPr id="8212" name="Text Box 19"/>
            <p:cNvSpPr txBox="1">
              <a:spLocks noChangeArrowheads="1"/>
            </p:cNvSpPr>
            <p:nvPr/>
          </p:nvSpPr>
          <p:spPr bwMode="gray">
            <a:xfrm>
              <a:off x="1562" y="3353"/>
              <a:ext cx="767"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a:r>
                <a:rPr lang="en-US" sz="2000" b="1" dirty="0" smtClean="0">
                  <a:solidFill>
                    <a:schemeClr val="bg1"/>
                  </a:solidFill>
                  <a:latin typeface="Verdana" pitchFamily="34" charset="0"/>
                </a:rPr>
                <a:t>BỎNG</a:t>
              </a:r>
              <a:endParaRPr lang="en-US" sz="2000" b="1" dirty="0">
                <a:solidFill>
                  <a:schemeClr val="bg1"/>
                </a:solidFill>
                <a:latin typeface="Verdana" pitchFamily="34" charset="0"/>
              </a:endParaRPr>
            </a:p>
          </p:txBody>
        </p:sp>
        <p:sp>
          <p:nvSpPr>
            <p:cNvPr id="8213" name="Text Box 20"/>
            <p:cNvSpPr txBox="1">
              <a:spLocks noChangeArrowheads="1"/>
            </p:cNvSpPr>
            <p:nvPr/>
          </p:nvSpPr>
          <p:spPr bwMode="gray">
            <a:xfrm>
              <a:off x="2160" y="2304"/>
              <a:ext cx="14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a:endParaRPr lang="en-US" b="1" dirty="0"/>
            </a:p>
          </p:txBody>
        </p:sp>
      </p:grpSp>
      <p:sp>
        <p:nvSpPr>
          <p:cNvPr id="25" name="Oval 13"/>
          <p:cNvSpPr>
            <a:spLocks noChangeArrowheads="1"/>
          </p:cNvSpPr>
          <p:nvPr/>
        </p:nvSpPr>
        <p:spPr bwMode="gray">
          <a:xfrm>
            <a:off x="6084168" y="3809385"/>
            <a:ext cx="1519246" cy="1514227"/>
          </a:xfrm>
          <a:prstGeom prst="ellipse">
            <a:avLst/>
          </a:prstGeom>
          <a:ln/>
          <a:extLst/>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defRPr/>
            </a:pPr>
            <a:endParaRPr lang="en-US">
              <a:latin typeface="Arial" panose="020B0604020202020204" pitchFamily="34" charset="0"/>
            </a:endParaRPr>
          </a:p>
        </p:txBody>
      </p:sp>
      <p:sp>
        <p:nvSpPr>
          <p:cNvPr id="62" name="Oval 13"/>
          <p:cNvSpPr>
            <a:spLocks noChangeArrowheads="1"/>
          </p:cNvSpPr>
          <p:nvPr/>
        </p:nvSpPr>
        <p:spPr bwMode="gray">
          <a:xfrm>
            <a:off x="6824040" y="2110686"/>
            <a:ext cx="1492048" cy="1425373"/>
          </a:xfrm>
          <a:prstGeom prst="ellipse">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defRPr/>
            </a:pPr>
            <a:endParaRPr lang="en-US">
              <a:latin typeface="Arial" panose="020B0604020202020204" pitchFamily="34" charset="0"/>
            </a:endParaRPr>
          </a:p>
        </p:txBody>
      </p:sp>
      <p:sp>
        <p:nvSpPr>
          <p:cNvPr id="2" name="Rectangle 1"/>
          <p:cNvSpPr/>
          <p:nvPr/>
        </p:nvSpPr>
        <p:spPr>
          <a:xfrm>
            <a:off x="5140365" y="1679532"/>
            <a:ext cx="1188805" cy="707886"/>
          </a:xfrm>
          <a:prstGeom prst="rect">
            <a:avLst/>
          </a:prstGeom>
        </p:spPr>
        <p:txBody>
          <a:bodyPr wrap="square">
            <a:spAutoFit/>
          </a:bodyPr>
          <a:lstStyle/>
          <a:p>
            <a:r>
              <a:rPr lang="en-US" sz="2000" b="1" dirty="0" smtClean="0">
                <a:solidFill>
                  <a:schemeClr val="bg1"/>
                </a:solidFill>
                <a:latin typeface="Verdana" pitchFamily="34" charset="0"/>
              </a:rPr>
              <a:t>ĐIỆN GIẬT</a:t>
            </a:r>
            <a:endParaRPr lang="en-US" sz="2000" b="1" dirty="0">
              <a:solidFill>
                <a:schemeClr val="bg1"/>
              </a:solidFill>
              <a:latin typeface="Verdana" pitchFamily="34" charset="0"/>
            </a:endParaRPr>
          </a:p>
        </p:txBody>
      </p:sp>
      <p:sp>
        <p:nvSpPr>
          <p:cNvPr id="3" name="Rectangle 2"/>
          <p:cNvSpPr/>
          <p:nvPr/>
        </p:nvSpPr>
        <p:spPr>
          <a:xfrm>
            <a:off x="6843791" y="2564649"/>
            <a:ext cx="1247661" cy="707886"/>
          </a:xfrm>
          <a:prstGeom prst="rect">
            <a:avLst/>
          </a:prstGeom>
        </p:spPr>
        <p:txBody>
          <a:bodyPr wrap="square">
            <a:spAutoFit/>
          </a:bodyPr>
          <a:lstStyle/>
          <a:p>
            <a:pPr algn="ctr"/>
            <a:r>
              <a:rPr lang="en-US" sz="2000" b="1" dirty="0" smtClean="0">
                <a:solidFill>
                  <a:schemeClr val="tx1">
                    <a:lumMod val="95000"/>
                    <a:lumOff val="5000"/>
                  </a:schemeClr>
                </a:solidFill>
                <a:latin typeface="Verdana" pitchFamily="34" charset="0"/>
              </a:rPr>
              <a:t>BẠO LỰC</a:t>
            </a:r>
            <a:endParaRPr lang="en-US" sz="2000" b="1" dirty="0">
              <a:solidFill>
                <a:schemeClr val="tx1">
                  <a:lumMod val="95000"/>
                  <a:lumOff val="5000"/>
                </a:schemeClr>
              </a:solidFill>
              <a:latin typeface="Verdana" pitchFamily="34" charset="0"/>
            </a:endParaRPr>
          </a:p>
        </p:txBody>
      </p:sp>
      <p:sp>
        <p:nvSpPr>
          <p:cNvPr id="4" name="Rectangle 3"/>
          <p:cNvSpPr/>
          <p:nvPr/>
        </p:nvSpPr>
        <p:spPr>
          <a:xfrm>
            <a:off x="6141442" y="4131277"/>
            <a:ext cx="1474833" cy="1015663"/>
          </a:xfrm>
          <a:prstGeom prst="rect">
            <a:avLst/>
          </a:prstGeom>
        </p:spPr>
        <p:txBody>
          <a:bodyPr wrap="square">
            <a:spAutoFit/>
          </a:bodyPr>
          <a:lstStyle/>
          <a:p>
            <a:pPr algn="ctr"/>
            <a:r>
              <a:rPr lang="en-US" sz="2000" b="1" dirty="0" smtClean="0">
                <a:solidFill>
                  <a:schemeClr val="tx2">
                    <a:lumMod val="50000"/>
                  </a:schemeClr>
                </a:solidFill>
                <a:latin typeface="Verdana" pitchFamily="34" charset="0"/>
              </a:rPr>
              <a:t>HÓC, SẶC DỊ VẬT</a:t>
            </a:r>
            <a:endParaRPr lang="en-US" sz="2000" b="1" dirty="0">
              <a:solidFill>
                <a:schemeClr val="tx2">
                  <a:lumMod val="50000"/>
                </a:schemeClr>
              </a:solidFill>
              <a:latin typeface="Verdana" pitchFamily="34" charset="0"/>
            </a:endParaRPr>
          </a:p>
        </p:txBody>
      </p:sp>
      <p:sp>
        <p:nvSpPr>
          <p:cNvPr id="5" name="Rectangle 4"/>
          <p:cNvSpPr/>
          <p:nvPr/>
        </p:nvSpPr>
        <p:spPr>
          <a:xfrm>
            <a:off x="4043437" y="4855968"/>
            <a:ext cx="1691331" cy="1015663"/>
          </a:xfrm>
          <a:prstGeom prst="rect">
            <a:avLst/>
          </a:prstGeom>
        </p:spPr>
        <p:txBody>
          <a:bodyPr wrap="square">
            <a:spAutoFit/>
          </a:bodyPr>
          <a:lstStyle/>
          <a:p>
            <a:pPr algn="ctr"/>
            <a:r>
              <a:rPr lang="en-US" sz="2000" b="1" dirty="0" smtClean="0">
                <a:solidFill>
                  <a:srgbClr val="002060"/>
                </a:solidFill>
                <a:latin typeface="Verdana" pitchFamily="34" charset="0"/>
              </a:rPr>
              <a:t>VÂT SẮC NHỌN ĐÂM</a:t>
            </a:r>
            <a:endParaRPr lang="en-US" sz="2000" b="1" dirty="0">
              <a:solidFill>
                <a:srgbClr val="002060"/>
              </a:solidFill>
              <a:latin typeface="Verdana" pitchFamily="34" charset="0"/>
            </a:endParaRPr>
          </a:p>
        </p:txBody>
      </p:sp>
      <p:sp>
        <p:nvSpPr>
          <p:cNvPr id="7" name="Rectangle 6"/>
          <p:cNvSpPr/>
          <p:nvPr/>
        </p:nvSpPr>
        <p:spPr>
          <a:xfrm>
            <a:off x="3031942" y="3111614"/>
            <a:ext cx="3052225" cy="1200329"/>
          </a:xfrm>
          <a:prstGeom prst="rect">
            <a:avLst/>
          </a:prstGeom>
        </p:spPr>
        <p:txBody>
          <a:bodyPr wrap="square">
            <a:spAutoFit/>
          </a:bodyPr>
          <a:lstStyle/>
          <a:p>
            <a:pPr algn="ctr"/>
            <a:r>
              <a:rPr lang="en-US" sz="2400" b="1" dirty="0">
                <a:effectLst>
                  <a:outerShdw blurRad="38100" dist="38100" dir="2700000" algn="tl">
                    <a:srgbClr val="000000">
                      <a:alpha val="43137"/>
                    </a:srgbClr>
                  </a:outerShdw>
                </a:effectLst>
              </a:rPr>
              <a:t>CÁC NHÓM TAI NẠN THƯƠNG TÍCH THƯỜNG GẶP Ở TRẺ</a:t>
            </a:r>
            <a:endParaRPr lang="vi-VN" sz="2400" dirty="0"/>
          </a:p>
        </p:txBody>
      </p:sp>
    </p:spTree>
    <p:extLst>
      <p:ext uri="{BB962C8B-B14F-4D97-AF65-F5344CB8AC3E}">
        <p14:creationId xmlns:p14="http://schemas.microsoft.com/office/powerpoint/2010/main" val="3071653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
        <p:nvSpPr>
          <p:cNvPr id="4" name="TextBox 3"/>
          <p:cNvSpPr txBox="1"/>
          <p:nvPr/>
        </p:nvSpPr>
        <p:spPr>
          <a:xfrm>
            <a:off x="467544" y="332656"/>
            <a:ext cx="4896544" cy="369332"/>
          </a:xfrm>
          <a:prstGeom prst="rect">
            <a:avLst/>
          </a:prstGeom>
          <a:noFill/>
        </p:spPr>
        <p:txBody>
          <a:bodyPr wrap="square" rtlCol="0">
            <a:spAutoFit/>
          </a:bodyPr>
          <a:lstStyle/>
          <a:p>
            <a:r>
              <a:rPr lang="en-US" b="1" i="1" dirty="0" err="1" smtClean="0">
                <a:latin typeface="Times New Roman" pitchFamily="18" charset="0"/>
                <a:cs typeface="Times New Roman" pitchFamily="18" charset="0"/>
              </a:rPr>
              <a:t>Bảng</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khảo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đầu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học</a:t>
            </a:r>
            <a:endParaRPr lang="vi-VN" b="1" i="1" dirty="0">
              <a:latin typeface="Times New Roman" pitchFamily="18" charset="0"/>
              <a:cs typeface="Times New Roman" pitchFamily="18" charset="0"/>
            </a:endParaRPr>
          </a:p>
        </p:txBody>
      </p:sp>
      <p:sp>
        <p:nvSpPr>
          <p:cNvPr id="8" name="TextBox 7"/>
          <p:cNvSpPr txBox="1"/>
          <p:nvPr/>
        </p:nvSpPr>
        <p:spPr>
          <a:xfrm>
            <a:off x="1331640" y="1268760"/>
            <a:ext cx="3672408" cy="369332"/>
          </a:xfrm>
          <a:prstGeom prst="rect">
            <a:avLst/>
          </a:prstGeom>
          <a:noFill/>
        </p:spPr>
        <p:txBody>
          <a:bodyPr wrap="square" rtlCol="0">
            <a:spAutoFit/>
          </a:bodyPr>
          <a:lstStyle/>
          <a:p>
            <a:endParaRPr lang="vi-VN" dirty="0"/>
          </a:p>
        </p:txBody>
      </p:sp>
      <p:graphicFrame>
        <p:nvGraphicFramePr>
          <p:cNvPr id="11" name="Table 10"/>
          <p:cNvGraphicFramePr>
            <a:graphicFrameLocks noGrp="1"/>
          </p:cNvGraphicFramePr>
          <p:nvPr>
            <p:extLst>
              <p:ext uri="{D42A27DB-BD31-4B8C-83A1-F6EECF244321}">
                <p14:modId xmlns:p14="http://schemas.microsoft.com/office/powerpoint/2010/main" val="220847809"/>
              </p:ext>
            </p:extLst>
          </p:nvPr>
        </p:nvGraphicFramePr>
        <p:xfrm>
          <a:off x="467544" y="1124745"/>
          <a:ext cx="8280919" cy="4625108"/>
        </p:xfrm>
        <a:graphic>
          <a:graphicData uri="http://schemas.openxmlformats.org/drawingml/2006/table">
            <a:tbl>
              <a:tblPr firstRow="1" firstCol="1" bandRow="1"/>
              <a:tblGrid>
                <a:gridCol w="776390">
                  <a:extLst>
                    <a:ext uri="{9D8B030D-6E8A-4147-A177-3AD203B41FA5}">
                      <a16:colId xmlns:a16="http://schemas.microsoft.com/office/drawing/2014/main" val="20000"/>
                    </a:ext>
                  </a:extLst>
                </a:gridCol>
                <a:gridCol w="3667654">
                  <a:extLst>
                    <a:ext uri="{9D8B030D-6E8A-4147-A177-3AD203B41FA5}">
                      <a16:colId xmlns:a16="http://schemas.microsoft.com/office/drawing/2014/main" val="20001"/>
                    </a:ext>
                  </a:extLst>
                </a:gridCol>
                <a:gridCol w="713461">
                  <a:extLst>
                    <a:ext uri="{9D8B030D-6E8A-4147-A177-3AD203B41FA5}">
                      <a16:colId xmlns:a16="http://schemas.microsoft.com/office/drawing/2014/main" val="20002"/>
                    </a:ext>
                  </a:extLst>
                </a:gridCol>
                <a:gridCol w="776390">
                  <a:extLst>
                    <a:ext uri="{9D8B030D-6E8A-4147-A177-3AD203B41FA5}">
                      <a16:colId xmlns:a16="http://schemas.microsoft.com/office/drawing/2014/main" val="20003"/>
                    </a:ext>
                  </a:extLst>
                </a:gridCol>
                <a:gridCol w="863126">
                  <a:extLst>
                    <a:ext uri="{9D8B030D-6E8A-4147-A177-3AD203B41FA5}">
                      <a16:colId xmlns:a16="http://schemas.microsoft.com/office/drawing/2014/main" val="20004"/>
                    </a:ext>
                  </a:extLst>
                </a:gridCol>
                <a:gridCol w="863126">
                  <a:extLst>
                    <a:ext uri="{9D8B030D-6E8A-4147-A177-3AD203B41FA5}">
                      <a16:colId xmlns:a16="http://schemas.microsoft.com/office/drawing/2014/main" val="20005"/>
                    </a:ext>
                  </a:extLst>
                </a:gridCol>
                <a:gridCol w="620772">
                  <a:extLst>
                    <a:ext uri="{9D8B030D-6E8A-4147-A177-3AD203B41FA5}">
                      <a16:colId xmlns:a16="http://schemas.microsoft.com/office/drawing/2014/main" val="20006"/>
                    </a:ext>
                  </a:extLst>
                </a:gridCol>
              </a:tblGrid>
              <a:tr h="864095">
                <a:tc rowSpan="2">
                  <a:txBody>
                    <a:bodyPr/>
                    <a:lstStyle/>
                    <a:p>
                      <a:pPr algn="ctr">
                        <a:lnSpc>
                          <a:spcPct val="150000"/>
                        </a:lnSpc>
                        <a:spcAft>
                          <a:spcPts val="0"/>
                        </a:spcAft>
                      </a:pPr>
                      <a:r>
                        <a:rPr lang="en-US" sz="1800" b="1" dirty="0" smtClean="0">
                          <a:effectLst/>
                          <a:latin typeface="Times New Roman"/>
                          <a:ea typeface="Times New Roman"/>
                          <a:cs typeface="Times New Roman"/>
                        </a:rPr>
                        <a:t>STT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800" b="1" dirty="0" err="1" smtClean="0">
                          <a:effectLst/>
                          <a:latin typeface="Times New Roman"/>
                          <a:ea typeface="Times New Roman"/>
                          <a:cs typeface="Times New Roman"/>
                        </a:rPr>
                        <a:t>Nội</a:t>
                      </a:r>
                      <a:r>
                        <a:rPr lang="en-US" sz="1800" b="1" dirty="0" smtClean="0">
                          <a:effectLst/>
                          <a:latin typeface="Times New Roman"/>
                          <a:ea typeface="Times New Roman"/>
                          <a:cs typeface="Times New Roman"/>
                        </a:rPr>
                        <a:t> </a:t>
                      </a:r>
                      <a:r>
                        <a:rPr lang="en-US" sz="1800" b="1" dirty="0">
                          <a:effectLst/>
                          <a:latin typeface="Times New Roman"/>
                          <a:ea typeface="Times New Roman"/>
                          <a:cs typeface="Times New Roman"/>
                        </a:rPr>
                        <a:t>dung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800" b="1" dirty="0" err="1" smtClean="0">
                          <a:effectLst/>
                          <a:latin typeface="Times New Roman"/>
                          <a:ea typeface="Times New Roman"/>
                          <a:cs typeface="Times New Roman"/>
                        </a:rPr>
                        <a:t>Tổng</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số</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trẻ</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1800" b="1" dirty="0" err="1" smtClean="0">
                          <a:effectLst/>
                          <a:latin typeface="Times New Roman"/>
                          <a:ea typeface="Times New Roman"/>
                          <a:cs typeface="Times New Roman"/>
                        </a:rPr>
                        <a:t>Đạt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gridSpan="2">
                  <a:txBody>
                    <a:bodyPr/>
                    <a:lstStyle/>
                    <a:p>
                      <a:pPr algn="ctr">
                        <a:lnSpc>
                          <a:spcPct val="150000"/>
                        </a:lnSpc>
                        <a:spcAft>
                          <a:spcPts val="0"/>
                        </a:spcAft>
                      </a:pPr>
                      <a:r>
                        <a:rPr lang="en-US" sz="1800" b="1" dirty="0" err="1" smtClean="0">
                          <a:effectLst/>
                          <a:latin typeface="Times New Roman"/>
                          <a:ea typeface="Times New Roman"/>
                          <a:cs typeface="Times New Roman"/>
                        </a:rPr>
                        <a:t>Chưa</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đạt</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0"/>
                  </a:ext>
                </a:extLst>
              </a:tr>
              <a:tr h="792088">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150000"/>
                        </a:lnSpc>
                        <a:spcAft>
                          <a:spcPts val="0"/>
                        </a:spcAft>
                      </a:pPr>
                      <a:r>
                        <a:rPr lang="en-US" sz="1800" b="1" dirty="0" err="1" smtClean="0">
                          <a:effectLst/>
                          <a:latin typeface="Times New Roman"/>
                          <a:ea typeface="Times New Roman"/>
                          <a:cs typeface="Times New Roman"/>
                        </a:rPr>
                        <a:t>Số</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lượng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Tỷ</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lệ</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Số</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lượng</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smtClean="0">
                          <a:effectLst/>
                          <a:latin typeface="Times New Roman"/>
                          <a:ea typeface="Times New Roman"/>
                          <a:cs typeface="Times New Roman"/>
                        </a:rPr>
                        <a:t>Tỷ</a:t>
                      </a:r>
                      <a:r>
                        <a:rPr lang="en-US" sz="1800" b="1" dirty="0" smtClean="0">
                          <a:effectLst/>
                          <a:latin typeface="Times New Roman"/>
                          <a:ea typeface="Times New Roman"/>
                          <a:cs typeface="Times New Roman"/>
                        </a:rPr>
                        <a:t> </a:t>
                      </a:r>
                      <a:r>
                        <a:rPr lang="en-US" sz="1800" b="1" dirty="0" err="1">
                          <a:effectLst/>
                          <a:latin typeface="Times New Roman"/>
                          <a:ea typeface="Times New Roman"/>
                          <a:cs typeface="Times New Roman"/>
                        </a:rPr>
                        <a:t>lệ</a:t>
                      </a:r>
                      <a:endParaRPr lang="vi-VN"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2208">
                <a:tc>
                  <a:txBody>
                    <a:bodyPr/>
                    <a:lstStyle/>
                    <a:p>
                      <a:pPr algn="ctr">
                        <a:lnSpc>
                          <a:spcPct val="150000"/>
                        </a:lnSpc>
                        <a:spcAft>
                          <a:spcPts val="0"/>
                        </a:spcAft>
                      </a:pPr>
                      <a:r>
                        <a:rPr lang="en-US" sz="1800" b="0" dirty="0" smtClean="0">
                          <a:effectLst/>
                          <a:latin typeface="Times New Roman"/>
                          <a:ea typeface="Times New Roman"/>
                          <a:cs typeface="Times New Roman"/>
                        </a:rPr>
                        <a:t>1</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0" dirty="0" err="1" smtClean="0">
                          <a:effectLst/>
                          <a:latin typeface="Times New Roman"/>
                          <a:ea typeface="Times New Roman"/>
                          <a:cs typeface="Times New Roman"/>
                        </a:rPr>
                        <a:t>Trẻ</a:t>
                      </a:r>
                      <a:r>
                        <a:rPr lang="en-US" sz="2000" b="0" dirty="0" smtClean="0">
                          <a:effectLst/>
                          <a:latin typeface="Times New Roman"/>
                          <a:ea typeface="Times New Roman"/>
                          <a:cs typeface="Times New Roman"/>
                        </a:rPr>
                        <a:t> </a:t>
                      </a:r>
                      <a:r>
                        <a:rPr lang="en-US" sz="2000" b="0" dirty="0" err="1">
                          <a:effectLst/>
                          <a:latin typeface="Times New Roman"/>
                          <a:ea typeface="Times New Roman"/>
                          <a:cs typeface="Times New Roman"/>
                        </a:rPr>
                        <a:t>nhận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biết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và</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phòng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tránh</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được</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hành</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động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nguy</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hiểm</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nơi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không</a:t>
                      </a:r>
                      <a:r>
                        <a:rPr lang="en-US" sz="2000" b="0" dirty="0">
                          <a:effectLst/>
                          <a:latin typeface="Times New Roman"/>
                          <a:ea typeface="Times New Roman"/>
                          <a:cs typeface="Times New Roman"/>
                        </a:rPr>
                        <a:t> an </a:t>
                      </a:r>
                      <a:r>
                        <a:rPr lang="en-US" sz="2000" b="0" dirty="0" err="1">
                          <a:effectLst/>
                          <a:latin typeface="Times New Roman"/>
                          <a:ea typeface="Times New Roman"/>
                          <a:cs typeface="Times New Roman"/>
                        </a:rPr>
                        <a:t>toàn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những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vật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dụng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nguy</a:t>
                      </a:r>
                      <a:r>
                        <a:rPr lang="en-US" sz="2000" b="0" dirty="0">
                          <a:effectLst/>
                          <a:latin typeface="Times New Roman"/>
                          <a:ea typeface="Times New Roman"/>
                          <a:cs typeface="Times New Roman"/>
                        </a:rPr>
                        <a:t> </a:t>
                      </a:r>
                      <a:r>
                        <a:rPr lang="en-US" sz="2000" b="0" dirty="0" err="1" smtClean="0">
                          <a:effectLst/>
                          <a:latin typeface="Times New Roman"/>
                          <a:ea typeface="Times New Roman"/>
                          <a:cs typeface="Times New Roman"/>
                        </a:rPr>
                        <a:t>hiểm</a:t>
                      </a:r>
                      <a:endParaRPr lang="vi-VN"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38</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8580" algn="ctr">
                        <a:lnSpc>
                          <a:spcPct val="150000"/>
                        </a:lnSpc>
                        <a:spcAft>
                          <a:spcPts val="0"/>
                        </a:spcAft>
                      </a:pPr>
                      <a:r>
                        <a:rPr lang="en-US" sz="1800" b="0" dirty="0" smtClean="0">
                          <a:effectLst/>
                          <a:latin typeface="Times New Roman"/>
                          <a:ea typeface="Times New Roman"/>
                          <a:cs typeface="Times New Roman"/>
                        </a:rPr>
                        <a:t>10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26</a:t>
                      </a:r>
                      <a:r>
                        <a:rPr lang="en-US" sz="1800" b="0" dirty="0">
                          <a:effectLst/>
                          <a:latin typeface="Times New Roman"/>
                          <a:ea typeface="Times New Roman"/>
                          <a:cs typeface="Times New Roman"/>
                        </a:rPr>
                        <a:t>%</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28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74</a:t>
                      </a:r>
                      <a:r>
                        <a:rPr lang="en-US" sz="1800" b="0" dirty="0">
                          <a:effectLst/>
                          <a:latin typeface="Times New Roman"/>
                          <a:ea typeface="Times New Roman"/>
                          <a:cs typeface="Times New Roman"/>
                        </a:rPr>
                        <a:t>%</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5845">
                <a:tc>
                  <a:txBody>
                    <a:bodyPr/>
                    <a:lstStyle/>
                    <a:p>
                      <a:pPr algn="ctr">
                        <a:lnSpc>
                          <a:spcPct val="150000"/>
                        </a:lnSpc>
                        <a:spcAft>
                          <a:spcPts val="0"/>
                        </a:spcAft>
                      </a:pPr>
                      <a:r>
                        <a:rPr lang="en-US" sz="1800" b="0" dirty="0" smtClean="0">
                          <a:effectLst/>
                          <a:latin typeface="Times New Roman"/>
                          <a:ea typeface="Times New Roman"/>
                          <a:cs typeface="Times New Roman"/>
                        </a:rPr>
                        <a:t>2</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000" b="0" dirty="0" err="1" smtClean="0">
                          <a:effectLst/>
                          <a:latin typeface="Times New Roman"/>
                          <a:ea typeface="Times New Roman"/>
                          <a:cs typeface="Times New Roman"/>
                        </a:rPr>
                        <a:t>Trẻ</a:t>
                      </a:r>
                      <a:r>
                        <a:rPr lang="en-US" sz="2000" b="0" dirty="0" smtClean="0">
                          <a:effectLst/>
                          <a:latin typeface="Times New Roman"/>
                          <a:ea typeface="Times New Roman"/>
                          <a:cs typeface="Times New Roman"/>
                        </a:rPr>
                        <a:t> </a:t>
                      </a:r>
                      <a:r>
                        <a:rPr lang="en-US" sz="2000" b="0" dirty="0" err="1">
                          <a:effectLst/>
                          <a:latin typeface="Times New Roman"/>
                          <a:ea typeface="Times New Roman"/>
                          <a:cs typeface="Times New Roman"/>
                        </a:rPr>
                        <a:t>biết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một</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số</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trường</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hợp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khẩn</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cấp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và</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gọi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người</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giúp</a:t>
                      </a:r>
                      <a:r>
                        <a:rPr lang="en-US" sz="2000" b="0" dirty="0">
                          <a:effectLst/>
                          <a:latin typeface="Times New Roman"/>
                          <a:ea typeface="Times New Roman"/>
                          <a:cs typeface="Times New Roman"/>
                        </a:rPr>
                        <a:t> </a:t>
                      </a:r>
                      <a:r>
                        <a:rPr lang="en-US" sz="2000" b="0" dirty="0" err="1">
                          <a:effectLst/>
                          <a:latin typeface="Times New Roman"/>
                          <a:ea typeface="Times New Roman"/>
                          <a:cs typeface="Times New Roman"/>
                        </a:rPr>
                        <a:t>đỡ</a:t>
                      </a:r>
                      <a:endParaRPr lang="vi-VN" sz="20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38</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7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18</a:t>
                      </a:r>
                      <a:r>
                        <a:rPr lang="en-US" sz="1800" b="0" dirty="0">
                          <a:effectLst/>
                          <a:latin typeface="Times New Roman"/>
                          <a:ea typeface="Times New Roman"/>
                          <a:cs typeface="Times New Roman"/>
                        </a:rPr>
                        <a:t>%</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31 </a:t>
                      </a:r>
                      <a:r>
                        <a:rPr lang="en-US" sz="1800" b="0" dirty="0" err="1">
                          <a:effectLst/>
                          <a:latin typeface="Times New Roman"/>
                          <a:ea typeface="Times New Roman"/>
                          <a:cs typeface="Times New Roman"/>
                        </a:rPr>
                        <a:t>trẻ</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0" dirty="0" smtClean="0">
                          <a:effectLst/>
                          <a:latin typeface="Times New Roman"/>
                          <a:ea typeface="Times New Roman"/>
                          <a:cs typeface="Times New Roman"/>
                        </a:rPr>
                        <a:t>82</a:t>
                      </a:r>
                      <a:r>
                        <a:rPr lang="en-US" sz="1800" b="0" dirty="0">
                          <a:effectLst/>
                          <a:latin typeface="Times New Roman"/>
                          <a:ea typeface="Times New Roman"/>
                          <a:cs typeface="Times New Roman"/>
                        </a:rPr>
                        <a:t>%</a:t>
                      </a:r>
                      <a:endParaRPr lang="vi-VN" sz="1800" b="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808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1" y="-45418"/>
            <a:ext cx="9139943" cy="6858000"/>
          </a:xfrm>
          <a:prstGeom prst="rect">
            <a:avLst/>
          </a:prstGeom>
        </p:spPr>
      </p:pic>
      <p:sp>
        <p:nvSpPr>
          <p:cNvPr id="5" name="Rectangle 4"/>
          <p:cNvSpPr/>
          <p:nvPr/>
        </p:nvSpPr>
        <p:spPr>
          <a:xfrm>
            <a:off x="207460" y="404664"/>
            <a:ext cx="806489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2400" b="1" spc="50" dirty="0">
                <a:ln w="11430"/>
                <a:solidFill>
                  <a:srgbClr val="4BACC6">
                    <a:lumMod val="50000"/>
                  </a:srgbClr>
                </a:solidFill>
              </a:rPr>
              <a:t>MỘT SỐ BIỆN PHÁP PHÒNG TRÁNH TAI NẠN THƯƠNG TÍCH</a:t>
            </a:r>
          </a:p>
          <a:p>
            <a:pPr lvl="0" algn="ctr"/>
            <a:r>
              <a:rPr lang="en-US" sz="2400" b="1" spc="50" dirty="0">
                <a:ln w="11430"/>
                <a:solidFill>
                  <a:srgbClr val="4BACC6">
                    <a:lumMod val="50000"/>
                  </a:srgbClr>
                </a:solidFill>
              </a:rPr>
              <a:t>CHO TRẺ LỚP MẪU GIÁO</a:t>
            </a:r>
            <a:r>
              <a:rPr lang="vi-VN" sz="2400" b="1" spc="50" dirty="0">
                <a:ln w="11430"/>
                <a:solidFill>
                  <a:srgbClr val="4BACC6">
                    <a:lumMod val="50000"/>
                  </a:srgbClr>
                </a:solidFill>
              </a:rPr>
              <a:t> 3-4 tuổi C3</a:t>
            </a:r>
            <a:r>
              <a:rPr lang="en-US" sz="2400" b="1" spc="50" dirty="0">
                <a:ln w="11430"/>
                <a:solidFill>
                  <a:srgbClr val="4BACC6">
                    <a:lumMod val="50000"/>
                  </a:srgbClr>
                </a:solidFill>
              </a:rPr>
              <a:t>, </a:t>
            </a:r>
          </a:p>
          <a:p>
            <a:pPr lvl="0" algn="ctr"/>
            <a:r>
              <a:rPr lang="en-US" sz="2400" b="1" spc="50" dirty="0">
                <a:ln w="11430"/>
                <a:solidFill>
                  <a:srgbClr val="4BACC6">
                    <a:lumMod val="50000"/>
                  </a:srgbClr>
                </a:solidFill>
              </a:rPr>
              <a:t>TRƯỜNG MẦM NON</a:t>
            </a:r>
            <a:r>
              <a:rPr lang="vi-VN" sz="2400" b="1" spc="50" dirty="0">
                <a:ln w="11430"/>
                <a:solidFill>
                  <a:srgbClr val="4BACC6">
                    <a:lumMod val="50000"/>
                  </a:srgbClr>
                </a:solidFill>
              </a:rPr>
              <a:t> B xã Ngũ Hiệp</a:t>
            </a:r>
            <a:endParaRPr lang="en-US" sz="2400" b="1" spc="50" dirty="0">
              <a:ln w="11430"/>
              <a:solidFill>
                <a:srgbClr val="4BACC6">
                  <a:lumMod val="50000"/>
                </a:srgbClr>
              </a:solidFill>
            </a:endParaRPr>
          </a:p>
        </p:txBody>
      </p:sp>
      <p:sp>
        <p:nvSpPr>
          <p:cNvPr id="2" name="Horizontal Scroll 1"/>
          <p:cNvSpPr/>
          <p:nvPr/>
        </p:nvSpPr>
        <p:spPr>
          <a:xfrm>
            <a:off x="2991860" y="1604993"/>
            <a:ext cx="2819226" cy="141727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solidFill>
                  <a:srgbClr val="002060"/>
                </a:solidFill>
                <a:effectLst>
                  <a:outerShdw blurRad="38100" dist="38100" dir="2700000" algn="tl">
                    <a:srgbClr val="000000">
                      <a:alpha val="43137"/>
                    </a:srgbClr>
                  </a:outerShdw>
                </a:effectLst>
                <a:latin typeface="Segoe UI Black" pitchFamily="34" charset="0"/>
                <a:ea typeface="Segoe UI Black" pitchFamily="34" charset="0"/>
              </a:rPr>
              <a:t>NỘI DUNG BIỆN PHÁP</a:t>
            </a:r>
            <a:endParaRPr lang="vi-VN" sz="3200" dirty="0">
              <a:solidFill>
                <a:srgbClr val="002060"/>
              </a:solidFill>
              <a:effectLst>
                <a:outerShdw blurRad="38100" dist="38100" dir="2700000" algn="tl">
                  <a:srgbClr val="000000">
                    <a:alpha val="43137"/>
                  </a:srgbClr>
                </a:outerShdw>
              </a:effectLst>
              <a:latin typeface="Segoe UI Black" pitchFamily="34" charset="0"/>
              <a:ea typeface="Segoe UI Black" pitchFamily="34" charset="0"/>
            </a:endParaRPr>
          </a:p>
        </p:txBody>
      </p:sp>
      <p:grpSp>
        <p:nvGrpSpPr>
          <p:cNvPr id="18" name="Group 3"/>
          <p:cNvGrpSpPr>
            <a:grpSpLocks/>
          </p:cNvGrpSpPr>
          <p:nvPr/>
        </p:nvGrpSpPr>
        <p:grpSpPr bwMode="auto">
          <a:xfrm>
            <a:off x="194048" y="1366878"/>
            <a:ext cx="1537256" cy="3165475"/>
            <a:chOff x="720" y="1296"/>
            <a:chExt cx="1444" cy="2542"/>
          </a:xfrm>
        </p:grpSpPr>
        <p:sp>
          <p:nvSpPr>
            <p:cNvPr id="1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35" name="Group 10"/>
            <p:cNvGrpSpPr>
              <a:grpSpLocks/>
            </p:cNvGrpSpPr>
            <p:nvPr/>
          </p:nvGrpSpPr>
          <p:grpSpPr bwMode="auto">
            <a:xfrm>
              <a:off x="1189" y="1296"/>
              <a:ext cx="405" cy="405"/>
              <a:chOff x="1289" y="582"/>
              <a:chExt cx="668" cy="668"/>
            </a:xfrm>
          </p:grpSpPr>
          <p:sp>
            <p:nvSpPr>
              <p:cNvPr id="38"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3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4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4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4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36" name="Text Box 16"/>
            <p:cNvSpPr txBox="1">
              <a:spLocks noChangeArrowheads="1"/>
            </p:cNvSpPr>
            <p:nvPr/>
          </p:nvSpPr>
          <p:spPr bwMode="gray">
            <a:xfrm>
              <a:off x="1220"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a:solidFill>
                    <a:srgbClr val="000000"/>
                  </a:solidFill>
                </a:rPr>
                <a:t>1</a:t>
              </a:r>
              <a:endParaRPr lang="en-US" sz="1800" b="1" dirty="0"/>
            </a:p>
          </p:txBody>
        </p:sp>
        <p:sp>
          <p:nvSpPr>
            <p:cNvPr id="37" name="Text Box 17"/>
            <p:cNvSpPr txBox="1">
              <a:spLocks noChangeArrowheads="1"/>
            </p:cNvSpPr>
            <p:nvPr/>
          </p:nvSpPr>
          <p:spPr bwMode="gray">
            <a:xfrm>
              <a:off x="720" y="1776"/>
              <a:ext cx="1444" cy="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rgbClr val="000000"/>
                  </a:solidFill>
                  <a:latin typeface="Verdana" pitchFamily="34" charset="0"/>
                </a:rPr>
                <a:t>Xây</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dựng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môi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trường</a:t>
              </a:r>
              <a:r>
                <a:rPr lang="en-US" sz="1600" b="1" dirty="0" smtClean="0">
                  <a:solidFill>
                    <a:srgbClr val="000000"/>
                  </a:solidFill>
                  <a:latin typeface="Verdana" pitchFamily="34" charset="0"/>
                </a:rPr>
                <a:t> an </a:t>
              </a:r>
              <a:r>
                <a:rPr lang="en-US" sz="1600" b="1" dirty="0" err="1" smtClean="0">
                  <a:solidFill>
                    <a:srgbClr val="000000"/>
                  </a:solidFill>
                  <a:latin typeface="Verdana" pitchFamily="34" charset="0"/>
                </a:rPr>
                <a:t>toàn</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trong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và</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ngoài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lớp</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học</a:t>
              </a:r>
              <a:endParaRPr lang="en-US" sz="2000" b="1" dirty="0"/>
            </a:p>
          </p:txBody>
        </p:sp>
      </p:grpSp>
      <p:grpSp>
        <p:nvGrpSpPr>
          <p:cNvPr id="43" name="Group 3"/>
          <p:cNvGrpSpPr>
            <a:grpSpLocks/>
          </p:cNvGrpSpPr>
          <p:nvPr/>
        </p:nvGrpSpPr>
        <p:grpSpPr bwMode="auto">
          <a:xfrm>
            <a:off x="962798" y="3699510"/>
            <a:ext cx="1517029" cy="3165475"/>
            <a:chOff x="662" y="1296"/>
            <a:chExt cx="1425" cy="2542"/>
          </a:xfrm>
        </p:grpSpPr>
        <p:sp>
          <p:nvSpPr>
            <p:cNvPr id="4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45"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4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47"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4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4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50" name="Group 10"/>
            <p:cNvGrpSpPr>
              <a:grpSpLocks/>
            </p:cNvGrpSpPr>
            <p:nvPr/>
          </p:nvGrpSpPr>
          <p:grpSpPr bwMode="auto">
            <a:xfrm>
              <a:off x="1189" y="1296"/>
              <a:ext cx="405" cy="405"/>
              <a:chOff x="1289" y="582"/>
              <a:chExt cx="668" cy="668"/>
            </a:xfrm>
          </p:grpSpPr>
          <p:sp>
            <p:nvSpPr>
              <p:cNvPr id="5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5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5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5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5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51" name="Text Box 16"/>
            <p:cNvSpPr txBox="1">
              <a:spLocks noChangeArrowheads="1"/>
            </p:cNvSpPr>
            <p:nvPr/>
          </p:nvSpPr>
          <p:spPr bwMode="gray">
            <a:xfrm>
              <a:off x="1221"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smtClean="0">
                  <a:solidFill>
                    <a:srgbClr val="000000"/>
                  </a:solidFill>
                </a:rPr>
                <a:t>2</a:t>
              </a:r>
              <a:endParaRPr lang="en-US" sz="1800" b="1" dirty="0"/>
            </a:p>
          </p:txBody>
        </p:sp>
        <p:sp>
          <p:nvSpPr>
            <p:cNvPr id="52" name="Text Box 17"/>
            <p:cNvSpPr txBox="1">
              <a:spLocks noChangeArrowheads="1"/>
            </p:cNvSpPr>
            <p:nvPr/>
          </p:nvSpPr>
          <p:spPr bwMode="gray">
            <a:xfrm>
              <a:off x="662" y="1776"/>
              <a:ext cx="1425" cy="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chemeClr val="tx1">
                      <a:lumMod val="95000"/>
                      <a:lumOff val="5000"/>
                    </a:schemeClr>
                  </a:solidFill>
                  <a:latin typeface="Verdana" pitchFamily="34" charset="0"/>
                </a:rPr>
                <a:t>Lồng</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ghép</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nội</a:t>
              </a:r>
              <a:r>
                <a:rPr lang="en-US" sz="1600" b="1" dirty="0" smtClean="0">
                  <a:solidFill>
                    <a:schemeClr val="tx1">
                      <a:lumMod val="95000"/>
                      <a:lumOff val="5000"/>
                    </a:schemeClr>
                  </a:solidFill>
                  <a:latin typeface="Verdana" pitchFamily="34" charset="0"/>
                </a:rPr>
                <a:t> dung </a:t>
              </a:r>
              <a:r>
                <a:rPr lang="en-US" sz="1600" b="1" dirty="0" err="1" smtClean="0">
                  <a:solidFill>
                    <a:schemeClr val="tx1">
                      <a:lumMod val="95000"/>
                      <a:lumOff val="5000"/>
                    </a:schemeClr>
                  </a:solidFill>
                  <a:latin typeface="Verdana" pitchFamily="34" charset="0"/>
                </a:rPr>
                <a:t>giáo</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dục</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phòng</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tránh</a:t>
              </a:r>
              <a:r>
                <a:rPr lang="en-US" sz="1600" b="1" dirty="0" smtClean="0">
                  <a:solidFill>
                    <a:schemeClr val="tx1">
                      <a:lumMod val="95000"/>
                      <a:lumOff val="5000"/>
                    </a:schemeClr>
                  </a:solidFill>
                  <a:latin typeface="Verdana" pitchFamily="34" charset="0"/>
                </a:rPr>
                <a:t> TNTT </a:t>
              </a:r>
              <a:r>
                <a:rPr lang="en-US" sz="1600" b="1" dirty="0" err="1" smtClean="0">
                  <a:solidFill>
                    <a:schemeClr val="tx1">
                      <a:lumMod val="95000"/>
                      <a:lumOff val="5000"/>
                    </a:schemeClr>
                  </a:solidFill>
                  <a:latin typeface="Verdana" pitchFamily="34" charset="0"/>
                </a:rPr>
                <a:t>vào</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hoạt</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động</a:t>
              </a:r>
              <a:r>
                <a:rPr lang="en-US" sz="1600" b="1" dirty="0" smtClean="0">
                  <a:solidFill>
                    <a:schemeClr val="tx1">
                      <a:lumMod val="95000"/>
                      <a:lumOff val="5000"/>
                    </a:schemeClr>
                  </a:solidFill>
                  <a:latin typeface="Verdana" pitchFamily="34" charset="0"/>
                </a:rPr>
                <a:t> </a:t>
              </a:r>
              <a:r>
                <a:rPr lang="en-US" sz="1600" b="1" dirty="0" err="1" smtClean="0">
                  <a:solidFill>
                    <a:schemeClr val="tx1">
                      <a:lumMod val="95000"/>
                      <a:lumOff val="5000"/>
                    </a:schemeClr>
                  </a:solidFill>
                  <a:latin typeface="Verdana" pitchFamily="34" charset="0"/>
                </a:rPr>
                <a:t>học</a:t>
              </a:r>
              <a:endParaRPr lang="en-US" sz="2000" b="1" dirty="0">
                <a:solidFill>
                  <a:schemeClr val="tx1">
                    <a:lumMod val="95000"/>
                    <a:lumOff val="5000"/>
                  </a:schemeClr>
                </a:solidFill>
              </a:endParaRPr>
            </a:p>
          </p:txBody>
        </p:sp>
      </p:grpSp>
      <p:grpSp>
        <p:nvGrpSpPr>
          <p:cNvPr id="58" name="Group 3"/>
          <p:cNvGrpSpPr>
            <a:grpSpLocks/>
          </p:cNvGrpSpPr>
          <p:nvPr/>
        </p:nvGrpSpPr>
        <p:grpSpPr bwMode="auto">
          <a:xfrm>
            <a:off x="2520152" y="3644386"/>
            <a:ext cx="1570258" cy="3165475"/>
            <a:chOff x="650" y="1296"/>
            <a:chExt cx="1475" cy="2542"/>
          </a:xfrm>
        </p:grpSpPr>
        <p:sp>
          <p:nvSpPr>
            <p:cNvPr id="5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60"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6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6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6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6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65" name="Group 10"/>
            <p:cNvGrpSpPr>
              <a:grpSpLocks/>
            </p:cNvGrpSpPr>
            <p:nvPr/>
          </p:nvGrpSpPr>
          <p:grpSpPr bwMode="auto">
            <a:xfrm>
              <a:off x="1189" y="1296"/>
              <a:ext cx="405" cy="405"/>
              <a:chOff x="1289" y="582"/>
              <a:chExt cx="668" cy="668"/>
            </a:xfrm>
          </p:grpSpPr>
          <p:sp>
            <p:nvSpPr>
              <p:cNvPr id="68"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6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7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7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7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66" name="Text Box 16"/>
            <p:cNvSpPr txBox="1">
              <a:spLocks noChangeArrowheads="1"/>
            </p:cNvSpPr>
            <p:nvPr/>
          </p:nvSpPr>
          <p:spPr bwMode="gray">
            <a:xfrm>
              <a:off x="1220"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smtClean="0">
                  <a:solidFill>
                    <a:srgbClr val="000000"/>
                  </a:solidFill>
                </a:rPr>
                <a:t>3</a:t>
              </a:r>
              <a:endParaRPr lang="en-US" sz="1800" b="1" dirty="0"/>
            </a:p>
          </p:txBody>
        </p:sp>
        <p:sp>
          <p:nvSpPr>
            <p:cNvPr id="67" name="Text Box 17"/>
            <p:cNvSpPr txBox="1">
              <a:spLocks noChangeArrowheads="1"/>
            </p:cNvSpPr>
            <p:nvPr/>
          </p:nvSpPr>
          <p:spPr bwMode="gray">
            <a:xfrm>
              <a:off x="650" y="1811"/>
              <a:ext cx="1475" cy="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rgbClr val="000000"/>
                  </a:solidFill>
                  <a:latin typeface="Verdana" pitchFamily="34" charset="0"/>
                </a:rPr>
                <a:t>Sử</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dụng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đồ</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dùng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đồ</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chơi</a:t>
              </a:r>
              <a:r>
                <a:rPr lang="en-US" sz="1600" b="1" dirty="0" smtClean="0">
                  <a:solidFill>
                    <a:srgbClr val="000000"/>
                  </a:solidFill>
                  <a:latin typeface="Verdana" pitchFamily="34" charset="0"/>
                </a:rPr>
                <a:t> an </a:t>
              </a:r>
              <a:r>
                <a:rPr lang="en-US" sz="1600" b="1" dirty="0" err="1" smtClean="0">
                  <a:solidFill>
                    <a:srgbClr val="000000"/>
                  </a:solidFill>
                  <a:latin typeface="Verdana" pitchFamily="34" charset="0"/>
                </a:rPr>
                <a:t>toàn</a:t>
              </a:r>
              <a:r>
                <a:rPr lang="en-US" sz="1600" b="1" dirty="0" smtClean="0">
                  <a:solidFill>
                    <a:srgbClr val="000000"/>
                  </a:solidFill>
                  <a:latin typeface="Verdana" pitchFamily="34" charset="0"/>
                </a:rPr>
                <a:t> </a:t>
              </a:r>
            </a:p>
            <a:p>
              <a:pPr algn="ctr" eaLnBrk="1" hangingPunct="1"/>
              <a:r>
                <a:rPr lang="en-US" sz="1600" b="1" dirty="0" err="1" smtClean="0">
                  <a:solidFill>
                    <a:srgbClr val="000000"/>
                  </a:solidFill>
                  <a:latin typeface="Verdana" pitchFamily="34" charset="0"/>
                </a:rPr>
                <a:t>cho</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trẻ</a:t>
              </a:r>
              <a:endParaRPr lang="en-US" sz="2000" b="1" dirty="0"/>
            </a:p>
          </p:txBody>
        </p:sp>
      </p:grpSp>
      <p:grpSp>
        <p:nvGrpSpPr>
          <p:cNvPr id="73" name="Group 3"/>
          <p:cNvGrpSpPr>
            <a:grpSpLocks/>
          </p:cNvGrpSpPr>
          <p:nvPr/>
        </p:nvGrpSpPr>
        <p:grpSpPr bwMode="auto">
          <a:xfrm>
            <a:off x="4172540" y="3684816"/>
            <a:ext cx="1455283" cy="3165475"/>
            <a:chOff x="720" y="1296"/>
            <a:chExt cx="1367" cy="2542"/>
          </a:xfrm>
        </p:grpSpPr>
        <p:sp>
          <p:nvSpPr>
            <p:cNvPr id="7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75"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7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77"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7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7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80" name="Group 10"/>
            <p:cNvGrpSpPr>
              <a:grpSpLocks/>
            </p:cNvGrpSpPr>
            <p:nvPr/>
          </p:nvGrpSpPr>
          <p:grpSpPr bwMode="auto">
            <a:xfrm>
              <a:off x="1189" y="1296"/>
              <a:ext cx="405" cy="405"/>
              <a:chOff x="1289" y="582"/>
              <a:chExt cx="668" cy="668"/>
            </a:xfrm>
          </p:grpSpPr>
          <p:sp>
            <p:nvSpPr>
              <p:cNvPr id="8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8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8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8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8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81" name="Text Box 16"/>
            <p:cNvSpPr txBox="1">
              <a:spLocks noChangeArrowheads="1"/>
            </p:cNvSpPr>
            <p:nvPr/>
          </p:nvSpPr>
          <p:spPr bwMode="gray">
            <a:xfrm>
              <a:off x="1221"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smtClean="0">
                  <a:solidFill>
                    <a:srgbClr val="000000"/>
                  </a:solidFill>
                </a:rPr>
                <a:t>4</a:t>
              </a:r>
              <a:endParaRPr lang="en-US" sz="1800" b="1" dirty="0"/>
            </a:p>
          </p:txBody>
        </p:sp>
        <p:sp>
          <p:nvSpPr>
            <p:cNvPr id="82" name="Text Box 17"/>
            <p:cNvSpPr txBox="1">
              <a:spLocks noChangeArrowheads="1"/>
            </p:cNvSpPr>
            <p:nvPr/>
          </p:nvSpPr>
          <p:spPr bwMode="gray">
            <a:xfrm>
              <a:off x="768" y="1776"/>
              <a:ext cx="1296" cy="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rgbClr val="000000"/>
                  </a:solidFill>
                  <a:latin typeface="Verdana" pitchFamily="34" charset="0"/>
                </a:rPr>
                <a:t>Phòng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tránh</a:t>
              </a:r>
              <a:r>
                <a:rPr lang="en-US" sz="1600" b="1" dirty="0" smtClean="0">
                  <a:solidFill>
                    <a:srgbClr val="000000"/>
                  </a:solidFill>
                  <a:latin typeface="Verdana" pitchFamily="34" charset="0"/>
                </a:rPr>
                <a:t> TNTT </a:t>
              </a:r>
              <a:r>
                <a:rPr lang="en-US" sz="1600" b="1" dirty="0" err="1" smtClean="0">
                  <a:solidFill>
                    <a:srgbClr val="000000"/>
                  </a:solidFill>
                  <a:latin typeface="Verdana" pitchFamily="34" charset="0"/>
                </a:rPr>
                <a:t>mọi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lúc</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mọi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nơi</a:t>
              </a:r>
              <a:endParaRPr lang="en-US" sz="2000" b="1" dirty="0"/>
            </a:p>
          </p:txBody>
        </p:sp>
      </p:grpSp>
      <p:grpSp>
        <p:nvGrpSpPr>
          <p:cNvPr id="103" name="Group 3"/>
          <p:cNvGrpSpPr>
            <a:grpSpLocks/>
          </p:cNvGrpSpPr>
          <p:nvPr/>
        </p:nvGrpSpPr>
        <p:grpSpPr bwMode="auto">
          <a:xfrm>
            <a:off x="6436394" y="1352734"/>
            <a:ext cx="1768270" cy="3165475"/>
            <a:chOff x="588" y="1296"/>
            <a:chExt cx="1661" cy="2542"/>
          </a:xfrm>
        </p:grpSpPr>
        <p:sp>
          <p:nvSpPr>
            <p:cNvPr id="10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05"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0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07"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0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0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10" name="Group 10"/>
            <p:cNvGrpSpPr>
              <a:grpSpLocks/>
            </p:cNvGrpSpPr>
            <p:nvPr/>
          </p:nvGrpSpPr>
          <p:grpSpPr bwMode="auto">
            <a:xfrm>
              <a:off x="1189" y="1296"/>
              <a:ext cx="405" cy="405"/>
              <a:chOff x="1289" y="582"/>
              <a:chExt cx="668" cy="668"/>
            </a:xfrm>
          </p:grpSpPr>
          <p:sp>
            <p:nvSpPr>
              <p:cNvPr id="113"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11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1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1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1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111" name="Text Box 16"/>
            <p:cNvSpPr txBox="1">
              <a:spLocks noChangeArrowheads="1"/>
            </p:cNvSpPr>
            <p:nvPr/>
          </p:nvSpPr>
          <p:spPr bwMode="gray">
            <a:xfrm>
              <a:off x="1221"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smtClean="0">
                  <a:solidFill>
                    <a:srgbClr val="000000"/>
                  </a:solidFill>
                </a:rPr>
                <a:t>6</a:t>
              </a:r>
              <a:endParaRPr lang="en-US" sz="1800" b="1" dirty="0"/>
            </a:p>
          </p:txBody>
        </p:sp>
        <p:sp>
          <p:nvSpPr>
            <p:cNvPr id="112" name="Text Box 17"/>
            <p:cNvSpPr txBox="1">
              <a:spLocks noChangeArrowheads="1"/>
            </p:cNvSpPr>
            <p:nvPr/>
          </p:nvSpPr>
          <p:spPr bwMode="gray">
            <a:xfrm>
              <a:off x="588" y="1776"/>
              <a:ext cx="1661" cy="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rgbClr val="000000"/>
                  </a:solidFill>
                  <a:latin typeface="Verdana" pitchFamily="34" charset="0"/>
                </a:rPr>
                <a:t>Phối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hợp</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với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phụ</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huynh</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phòng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tránh</a:t>
              </a:r>
              <a:r>
                <a:rPr lang="en-US" sz="1600" b="1" dirty="0" smtClean="0">
                  <a:solidFill>
                    <a:srgbClr val="000000"/>
                  </a:solidFill>
                  <a:latin typeface="Verdana" pitchFamily="34" charset="0"/>
                </a:rPr>
                <a:t> TNTT </a:t>
              </a:r>
              <a:r>
                <a:rPr lang="en-US" sz="1600" b="1" dirty="0" err="1" smtClean="0">
                  <a:solidFill>
                    <a:srgbClr val="000000"/>
                  </a:solidFill>
                  <a:latin typeface="Verdana" pitchFamily="34" charset="0"/>
                </a:rPr>
                <a:t>cho</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trẻ</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tại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gia</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đình</a:t>
              </a:r>
              <a:endParaRPr lang="en-US" sz="2000" b="1" dirty="0"/>
            </a:p>
          </p:txBody>
        </p:sp>
      </p:grpSp>
      <p:grpSp>
        <p:nvGrpSpPr>
          <p:cNvPr id="118" name="Group 3"/>
          <p:cNvGrpSpPr>
            <a:grpSpLocks/>
          </p:cNvGrpSpPr>
          <p:nvPr/>
        </p:nvGrpSpPr>
        <p:grpSpPr bwMode="auto">
          <a:xfrm>
            <a:off x="5796047" y="3671611"/>
            <a:ext cx="1455283" cy="3165475"/>
            <a:chOff x="720" y="1296"/>
            <a:chExt cx="1367" cy="2542"/>
          </a:xfrm>
        </p:grpSpPr>
        <p:sp>
          <p:nvSpPr>
            <p:cNvPr id="119"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20" name="AutoShape 5"/>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21"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22"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23"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124"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25" name="Group 10"/>
            <p:cNvGrpSpPr>
              <a:grpSpLocks/>
            </p:cNvGrpSpPr>
            <p:nvPr/>
          </p:nvGrpSpPr>
          <p:grpSpPr bwMode="auto">
            <a:xfrm>
              <a:off x="1189" y="1296"/>
              <a:ext cx="405" cy="405"/>
              <a:chOff x="1289" y="582"/>
              <a:chExt cx="668" cy="668"/>
            </a:xfrm>
          </p:grpSpPr>
          <p:sp>
            <p:nvSpPr>
              <p:cNvPr id="128"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sp>
            <p:nvSpPr>
              <p:cNvPr id="129"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30"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31"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sp>
            <p:nvSpPr>
              <p:cNvPr id="132"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vi-VN"/>
              </a:p>
            </p:txBody>
          </p:sp>
        </p:grpSp>
        <p:sp>
          <p:nvSpPr>
            <p:cNvPr id="126" name="Text Box 16"/>
            <p:cNvSpPr txBox="1">
              <a:spLocks noChangeArrowheads="1"/>
            </p:cNvSpPr>
            <p:nvPr/>
          </p:nvSpPr>
          <p:spPr bwMode="gray">
            <a:xfrm>
              <a:off x="1221" y="1354"/>
              <a:ext cx="335"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2400" b="1" dirty="0" smtClean="0">
                  <a:solidFill>
                    <a:srgbClr val="000000"/>
                  </a:solidFill>
                </a:rPr>
                <a:t>5</a:t>
              </a:r>
              <a:endParaRPr lang="en-US" sz="1800" b="1" dirty="0"/>
            </a:p>
          </p:txBody>
        </p:sp>
        <p:sp>
          <p:nvSpPr>
            <p:cNvPr id="127" name="Text Box 17"/>
            <p:cNvSpPr txBox="1">
              <a:spLocks noChangeArrowheads="1"/>
            </p:cNvSpPr>
            <p:nvPr/>
          </p:nvSpPr>
          <p:spPr bwMode="gray">
            <a:xfrm>
              <a:off x="768" y="1776"/>
              <a:ext cx="1296"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Bef>
                  <a:spcPct val="20000"/>
                </a:spcBef>
                <a:spcAft>
                  <a:spcPct val="0"/>
                </a:spcAft>
                <a:buChar char="»"/>
                <a:defRPr>
                  <a:solidFill>
                    <a:schemeClr val="tx1"/>
                  </a:solidFill>
                  <a:latin typeface="Arial" charset="0"/>
                </a:defRPr>
              </a:lvl6pPr>
              <a:lvl7pPr eaLnBrk="0" fontAlgn="base" hangingPunct="0">
                <a:spcBef>
                  <a:spcPct val="20000"/>
                </a:spcBef>
                <a:spcAft>
                  <a:spcPct val="0"/>
                </a:spcAft>
                <a:buChar char="»"/>
                <a:defRPr>
                  <a:solidFill>
                    <a:schemeClr val="tx1"/>
                  </a:solidFill>
                  <a:latin typeface="Arial" charset="0"/>
                </a:defRPr>
              </a:lvl7pPr>
              <a:lvl8pPr eaLnBrk="0" fontAlgn="base" hangingPunct="0">
                <a:spcBef>
                  <a:spcPct val="20000"/>
                </a:spcBef>
                <a:spcAft>
                  <a:spcPct val="0"/>
                </a:spcAft>
                <a:buChar char="»"/>
                <a:defRPr>
                  <a:solidFill>
                    <a:schemeClr val="tx1"/>
                  </a:solidFill>
                  <a:latin typeface="Arial" charset="0"/>
                </a:defRPr>
              </a:lvl8pPr>
              <a:lvl9pPr eaLnBrk="0" fontAlgn="base" hangingPunct="0">
                <a:spcBef>
                  <a:spcPct val="20000"/>
                </a:spcBef>
                <a:spcAft>
                  <a:spcPct val="0"/>
                </a:spcAft>
                <a:buChar char="»"/>
                <a:defRPr>
                  <a:solidFill>
                    <a:schemeClr val="tx1"/>
                  </a:solidFill>
                  <a:latin typeface="Arial" charset="0"/>
                </a:defRPr>
              </a:lvl9pPr>
            </a:lstStyle>
            <a:p>
              <a:pPr algn="ctr" eaLnBrk="1" hangingPunct="1"/>
              <a:r>
                <a:rPr lang="en-US" sz="1600" b="1" dirty="0" err="1" smtClean="0">
                  <a:solidFill>
                    <a:srgbClr val="000000"/>
                  </a:solidFill>
                  <a:latin typeface="Verdana" pitchFamily="34" charset="0"/>
                </a:rPr>
                <a:t>Thống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nhất</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với</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giáo</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viên</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trong</a:t>
              </a:r>
              <a:r>
                <a:rPr lang="en-US" sz="1600" b="1" dirty="0" smtClean="0">
                  <a:solidFill>
                    <a:srgbClr val="000000"/>
                  </a:solidFill>
                  <a:latin typeface="Verdana" pitchFamily="34" charset="0"/>
                </a:rPr>
                <a:t> </a:t>
              </a:r>
              <a:r>
                <a:rPr lang="en-US" sz="1600" b="1" dirty="0" err="1" smtClean="0">
                  <a:solidFill>
                    <a:srgbClr val="000000"/>
                  </a:solidFill>
                  <a:latin typeface="Verdana" pitchFamily="34" charset="0"/>
                </a:rPr>
                <a:t>lớp</a:t>
              </a:r>
              <a:endParaRPr lang="en-US" sz="2000" b="1" dirty="0"/>
            </a:p>
          </p:txBody>
        </p:sp>
      </p:grpSp>
      <p:cxnSp>
        <p:nvCxnSpPr>
          <p:cNvPr id="8" name="Straight Connector 7"/>
          <p:cNvCxnSpPr>
            <a:endCxn id="2" idx="1"/>
          </p:cNvCxnSpPr>
          <p:nvPr/>
        </p:nvCxnSpPr>
        <p:spPr>
          <a:xfrm flipV="1">
            <a:off x="1649331" y="2313629"/>
            <a:ext cx="1342529" cy="179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51720" y="2845106"/>
            <a:ext cx="1423053" cy="1099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35896" y="2845106"/>
            <a:ext cx="604012" cy="1030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 idx="2"/>
          </p:cNvCxnSpPr>
          <p:nvPr/>
        </p:nvCxnSpPr>
        <p:spPr>
          <a:xfrm>
            <a:off x="4401473" y="2845106"/>
            <a:ext cx="183419" cy="1058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364088" y="2845106"/>
            <a:ext cx="847945" cy="1106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847147" y="2173366"/>
            <a:ext cx="729772" cy="3195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9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9" y="0"/>
            <a:ext cx="9144000" cy="6858000"/>
          </a:xfrm>
          <a:prstGeom prst="rect">
            <a:avLst/>
          </a:prstGeom>
        </p:spPr>
      </p:pic>
      <p:sp>
        <p:nvSpPr>
          <p:cNvPr id="4" name="TextBox 3"/>
          <p:cNvSpPr txBox="1"/>
          <p:nvPr/>
        </p:nvSpPr>
        <p:spPr>
          <a:xfrm>
            <a:off x="2267744" y="2132856"/>
            <a:ext cx="7056784"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Biện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pháp</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1: </a:t>
            </a:r>
          </a:p>
          <a:p>
            <a:pPr algn="just"/>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Xây</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dựng</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môi</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trường</a:t>
            </a: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endParaRPr>
          </a:p>
          <a:p>
            <a:pPr algn="just"/>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an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toàn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trong</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và</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ngoài</a:t>
            </a: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endParaRPr>
          </a:p>
          <a:p>
            <a:pPr algn="just"/>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lớp</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rPr>
              <a:t>học</a:t>
            </a:r>
            <a:endParaRPr lang="vi-V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endParaRPr>
          </a:p>
        </p:txBody>
      </p:sp>
    </p:spTree>
    <p:extLst>
      <p:ext uri="{BB962C8B-B14F-4D97-AF65-F5344CB8AC3E}">
        <p14:creationId xmlns:p14="http://schemas.microsoft.com/office/powerpoint/2010/main" val="55908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
            <a:ext cx="9144000" cy="6848856"/>
          </a:xfrm>
          <a:prstGeom prst="rect">
            <a:avLst/>
          </a:prstGeom>
        </p:spPr>
      </p:pic>
      <p:sp>
        <p:nvSpPr>
          <p:cNvPr id="4" name="TextBox 3"/>
          <p:cNvSpPr txBox="1"/>
          <p:nvPr/>
        </p:nvSpPr>
        <p:spPr>
          <a:xfrm>
            <a:off x="1547664" y="1412776"/>
            <a:ext cx="6768752" cy="3785652"/>
          </a:xfrm>
          <a:prstGeom prst="rect">
            <a:avLst/>
          </a:prstGeom>
          <a:noFill/>
        </p:spPr>
        <p:txBody>
          <a:bodyPr wrap="square" rtlCol="0">
            <a:spAutoFit/>
          </a:bodyPr>
          <a:lstStyle/>
          <a:p>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Biện</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pháp</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a:t>
            </a:r>
          </a:p>
          <a:p>
            <a:pPr algn="just"/>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Lồng</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ghép</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nội</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dung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phòng</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tránh</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tai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nạn</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thương</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tích</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vào</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hoạt</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động</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học</a:t>
            </a:r>
            <a:endPar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vi-V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966276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741</Words>
  <Application>Microsoft Office PowerPoint</Application>
  <PresentationFormat>On-screen Show (4:3)</PresentationFormat>
  <Paragraphs>151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Segoe UI Black</vt:lpstr>
      <vt:lpstr>Times New Roman</vt:lpstr>
      <vt:lpstr>Verdana</vt:lpstr>
      <vt:lpstr>Office Theme</vt:lpstr>
      <vt:lpstr>PowerPoint Presentation</vt:lpstr>
      <vt:lpstr>PowerPoint Presentation</vt:lpstr>
      <vt:lpstr>PowerPoint Presentation</vt:lpstr>
      <vt:lpstr>PowerPoint Presentation</vt:lpstr>
      <vt:lpstr> 2. Thực trạng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 Chinh</dc:creator>
  <cp:lastModifiedBy>DELL</cp:lastModifiedBy>
  <cp:revision>3</cp:revision>
  <dcterms:created xsi:type="dcterms:W3CDTF">2020-12-04T06:21:35Z</dcterms:created>
  <dcterms:modified xsi:type="dcterms:W3CDTF">2024-04-29T04:53:14Z</dcterms:modified>
</cp:coreProperties>
</file>