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9"/>
  </p:notesMasterIdLst>
  <p:sldIdLst>
    <p:sldId id="343" r:id="rId2"/>
    <p:sldId id="344" r:id="rId3"/>
    <p:sldId id="334" r:id="rId4"/>
    <p:sldId id="339" r:id="rId5"/>
    <p:sldId id="338" r:id="rId6"/>
    <p:sldId id="340" r:id="rId7"/>
    <p:sldId id="287" r:id="rId8"/>
    <p:sldId id="288" r:id="rId9"/>
    <p:sldId id="341" r:id="rId10"/>
    <p:sldId id="290" r:id="rId11"/>
    <p:sldId id="333" r:id="rId12"/>
    <p:sldId id="328" r:id="rId13"/>
    <p:sldId id="270" r:id="rId14"/>
    <p:sldId id="293" r:id="rId15"/>
    <p:sldId id="294" r:id="rId16"/>
    <p:sldId id="279" r:id="rId17"/>
    <p:sldId id="271" r:id="rId18"/>
    <p:sldId id="335" r:id="rId19"/>
    <p:sldId id="295" r:id="rId20"/>
    <p:sldId id="296" r:id="rId21"/>
    <p:sldId id="301" r:id="rId22"/>
    <p:sldId id="304" r:id="rId23"/>
    <p:sldId id="332" r:id="rId24"/>
    <p:sldId id="317" r:id="rId25"/>
    <p:sldId id="337" r:id="rId26"/>
    <p:sldId id="310" r:id="rId27"/>
    <p:sldId id="33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D1D9"/>
    <a:srgbClr val="FFFF66"/>
    <a:srgbClr val="FF66CC"/>
    <a:srgbClr val="0000FF"/>
    <a:srgbClr val="CCECFF"/>
    <a:srgbClr val="D11FC4"/>
    <a:srgbClr val="3366FF"/>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2" autoAdjust="0"/>
  </p:normalViewPr>
  <p:slideViewPr>
    <p:cSldViewPr>
      <p:cViewPr varScale="1">
        <p:scale>
          <a:sx n="83" d="100"/>
          <a:sy n="83" d="100"/>
        </p:scale>
        <p:origin x="162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AF2BD3-E323-4598-9BA1-1BE551D2ABE5}" type="datetimeFigureOut">
              <a:rPr lang="en-US" smtClean="0"/>
              <a:t>4/29/2024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CA9D9C-429F-41D1-870B-080B1C701330}" type="slidenum">
              <a:rPr lang="en-US" smtClean="0"/>
              <a:t>‹#›</a:t>
            </a:fld>
            <a:endParaRPr lang="en-US"/>
          </a:p>
        </p:txBody>
      </p:sp>
    </p:spTree>
    <p:extLst>
      <p:ext uri="{BB962C8B-B14F-4D97-AF65-F5344CB8AC3E}">
        <p14:creationId xmlns:p14="http://schemas.microsoft.com/office/powerpoint/2010/main" val="3391954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smtClean="0">
              <a:latin typeface="Calibri" pitchFamily="34" charset="0"/>
            </a:endParaRPr>
          </a:p>
        </p:txBody>
      </p:sp>
      <p:sp>
        <p:nvSpPr>
          <p:cNvPr id="2150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400" b="1">
                <a:solidFill>
                  <a:schemeClr val="tx1"/>
                </a:solidFill>
                <a:latin typeface=".VnAvant" pitchFamily="34" charset="0"/>
              </a:defRPr>
            </a:lvl1pPr>
            <a:lvl2pPr marL="742950" indent="-285750" eaLnBrk="0" hangingPunct="0">
              <a:defRPr sz="1400" b="1">
                <a:solidFill>
                  <a:schemeClr val="tx1"/>
                </a:solidFill>
                <a:latin typeface=".VnAvant" pitchFamily="34" charset="0"/>
              </a:defRPr>
            </a:lvl2pPr>
            <a:lvl3pPr marL="1143000" indent="-228600" eaLnBrk="0" hangingPunct="0">
              <a:defRPr sz="1400" b="1">
                <a:solidFill>
                  <a:schemeClr val="tx1"/>
                </a:solidFill>
                <a:latin typeface=".VnAvant" pitchFamily="34" charset="0"/>
              </a:defRPr>
            </a:lvl3pPr>
            <a:lvl4pPr marL="1600200" indent="-228600" eaLnBrk="0" hangingPunct="0">
              <a:defRPr sz="1400" b="1">
                <a:solidFill>
                  <a:schemeClr val="tx1"/>
                </a:solidFill>
                <a:latin typeface=".VnAvant" pitchFamily="34" charset="0"/>
              </a:defRPr>
            </a:lvl4pPr>
            <a:lvl5pPr marL="2057400" indent="-228600" eaLnBrk="0" hangingPunct="0">
              <a:defRPr sz="1400" b="1">
                <a:solidFill>
                  <a:schemeClr val="tx1"/>
                </a:solidFill>
                <a:latin typeface=".VnAvant" pitchFamily="34" charset="0"/>
              </a:defRPr>
            </a:lvl5pPr>
            <a:lvl6pPr marL="2514600" indent="-228600" eaLnBrk="0" fontAlgn="base" hangingPunct="0">
              <a:spcBef>
                <a:spcPct val="0"/>
              </a:spcBef>
              <a:spcAft>
                <a:spcPct val="0"/>
              </a:spcAft>
              <a:defRPr sz="1400" b="1">
                <a:solidFill>
                  <a:schemeClr val="tx1"/>
                </a:solidFill>
                <a:latin typeface=".VnAvant" pitchFamily="34" charset="0"/>
              </a:defRPr>
            </a:lvl6pPr>
            <a:lvl7pPr marL="2971800" indent="-228600" eaLnBrk="0" fontAlgn="base" hangingPunct="0">
              <a:spcBef>
                <a:spcPct val="0"/>
              </a:spcBef>
              <a:spcAft>
                <a:spcPct val="0"/>
              </a:spcAft>
              <a:defRPr sz="1400" b="1">
                <a:solidFill>
                  <a:schemeClr val="tx1"/>
                </a:solidFill>
                <a:latin typeface=".VnAvant" pitchFamily="34" charset="0"/>
              </a:defRPr>
            </a:lvl7pPr>
            <a:lvl8pPr marL="3429000" indent="-228600" eaLnBrk="0" fontAlgn="base" hangingPunct="0">
              <a:spcBef>
                <a:spcPct val="0"/>
              </a:spcBef>
              <a:spcAft>
                <a:spcPct val="0"/>
              </a:spcAft>
              <a:defRPr sz="1400" b="1">
                <a:solidFill>
                  <a:schemeClr val="tx1"/>
                </a:solidFill>
                <a:latin typeface=".VnAvant" pitchFamily="34" charset="0"/>
              </a:defRPr>
            </a:lvl8pPr>
            <a:lvl9pPr marL="3886200" indent="-228600" eaLnBrk="0" fontAlgn="base" hangingPunct="0">
              <a:spcBef>
                <a:spcPct val="0"/>
              </a:spcBef>
              <a:spcAft>
                <a:spcPct val="0"/>
              </a:spcAft>
              <a:defRPr sz="1400" b="1">
                <a:solidFill>
                  <a:schemeClr val="tx1"/>
                </a:solidFill>
                <a:latin typeface=".VnAvant" pitchFamily="34" charset="0"/>
              </a:defRPr>
            </a:lvl9pPr>
          </a:lstStyle>
          <a:p>
            <a:pPr algn="r" eaLnBrk="1" hangingPunct="1"/>
            <a:fld id="{E865AD99-961A-4776-BA64-3D5266EE2007}" type="slidenum">
              <a:rPr lang="en-US" sz="1200" b="0">
                <a:latin typeface="Arial" charset="0"/>
              </a:rPr>
              <a:pPr algn="r" eaLnBrk="1" hangingPunct="1"/>
              <a:t>23</a:t>
            </a:fld>
            <a:endParaRPr lang="en-US" sz="1200" b="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B0912F-988C-483E-8090-40E6E02EE1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3394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B8B890-7F68-4AC8-97EC-FBC7C4B461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94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2F93CF-667D-40DC-BD0C-B516999F9E8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15217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55C54A6B-49DC-4CB2-9793-2B983B1F7DB7}" type="datetimeFigureOut">
              <a:rPr lang="en-US"/>
              <a:pPr>
                <a:defRPr/>
              </a:pPr>
              <a:t>4/29/2024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4351C3D-1A38-434C-8DA6-B7289867645D}" type="slidenum">
              <a:rPr lang="en-US"/>
              <a:pPr>
                <a:defRPr/>
              </a:pPr>
              <a:t>‹#›</a:t>
            </a:fld>
            <a:endParaRPr lang="en-US"/>
          </a:p>
        </p:txBody>
      </p:sp>
    </p:spTree>
    <p:extLst>
      <p:ext uri="{BB962C8B-B14F-4D97-AF65-F5344CB8AC3E}">
        <p14:creationId xmlns:p14="http://schemas.microsoft.com/office/powerpoint/2010/main" val="2315313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1CFA1D-2230-4B73-9A6D-6AAA684AE3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0512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3EA204-D18D-495D-9B78-5598435212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167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2A6E5E3-FFC3-4AE7-B47A-7B06CE3AA3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41873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2579E4A-CFDB-4627-8F85-5F11F31AE9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2594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84C1C58-B1B5-44E2-8E3A-ED5B1C38F67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8268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F774D0C-175A-4ABF-B446-E0B6ABA592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392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BF525B-D5E0-4652-A9BD-B3268A1DA2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1830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B272764-3651-4CB6-AED0-A8B9139FAC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7385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18A40F4F-1F0F-4FD8-83D8-FDB0036AF8B6}"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9944430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71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6.png"/><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hyperlink" Target="Ti&#7871;ng%20k&#234;u%20c&#7911;a%20con%20Voi%20-%20The%20sound%20and%20picture%20of%20the%20elephant%20-%20sound%20and%20picture%20of%20elephant.mp3" TargetMode="External"/><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2.png"/><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7.vml"/><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8.vml"/><Relationship Id="rId4" Type="http://schemas.openxmlformats.org/officeDocument/2006/relationships/image" Target="../media/image6.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9.vml"/><Relationship Id="rId5" Type="http://schemas.openxmlformats.org/officeDocument/2006/relationships/image" Target="../media/image13.png"/><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vmlDrawing" Target="../drawings/vmlDrawing10.vml"/><Relationship Id="rId4" Type="http://schemas.openxmlformats.org/officeDocument/2006/relationships/image" Target="../media/image6.emf"/></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2.xml"/><Relationship Id="rId1" Type="http://schemas.openxmlformats.org/officeDocument/2006/relationships/vmlDrawing" Target="../drawings/vmlDrawing11.vml"/><Relationship Id="rId4" Type="http://schemas.openxmlformats.org/officeDocument/2006/relationships/image" Target="../media/image18.emf"/></Relationships>
</file>

<file path=ppt/slides/_rels/slide2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5"/>
          <p:cNvSpPr>
            <a:spLocks noChangeArrowheads="1"/>
          </p:cNvSpPr>
          <p:nvPr/>
        </p:nvSpPr>
        <p:spPr bwMode="auto">
          <a:xfrm>
            <a:off x="762000" y="2808982"/>
            <a:ext cx="8001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nl-NL" sz="3200" b="1" dirty="0" smtClean="0">
                <a:solidFill>
                  <a:srgbClr val="FF0000"/>
                </a:solidFill>
                <a:latin typeface="Times New Roman" pitchFamily="18" charset="0"/>
                <a:cs typeface="Times New Roman" pitchFamily="18" charset="0"/>
              </a:rPr>
              <a:t>Đề tài: Một </a:t>
            </a:r>
            <a:r>
              <a:rPr lang="nl-NL" sz="3200" b="1" dirty="0">
                <a:solidFill>
                  <a:srgbClr val="FF0000"/>
                </a:solidFill>
                <a:latin typeface="Times New Roman" pitchFamily="18" charset="0"/>
                <a:cs typeface="Times New Roman" pitchFamily="18" charset="0"/>
              </a:rPr>
              <a:t>số biện pháp Ư</a:t>
            </a:r>
            <a:r>
              <a:rPr lang="nl-NL" sz="3200" b="1" dirty="0" smtClean="0">
                <a:solidFill>
                  <a:srgbClr val="FF0000"/>
                </a:solidFill>
                <a:latin typeface="Times New Roman" pitchFamily="18" charset="0"/>
                <a:cs typeface="Times New Roman" pitchFamily="18" charset="0"/>
              </a:rPr>
              <a:t>DCNTT nhằm </a:t>
            </a:r>
            <a:r>
              <a:rPr lang="nl-NL" sz="3200" b="1" dirty="0">
                <a:solidFill>
                  <a:srgbClr val="FF0000"/>
                </a:solidFill>
                <a:latin typeface="Times New Roman" pitchFamily="18" charset="0"/>
                <a:cs typeface="Times New Roman" pitchFamily="18" charset="0"/>
              </a:rPr>
              <a:t>nâng cao chất lượng giáo dục cho trẻ </a:t>
            </a:r>
            <a:r>
              <a:rPr lang="vi-VN" sz="3200" b="1" dirty="0" smtClean="0">
                <a:solidFill>
                  <a:srgbClr val="FF0000"/>
                </a:solidFill>
                <a:latin typeface="Times New Roman" pitchFamily="18" charset="0"/>
                <a:cs typeface="Times New Roman" pitchFamily="18" charset="0"/>
              </a:rPr>
              <a:t>3-4</a:t>
            </a:r>
            <a:r>
              <a:rPr lang="nl-NL" sz="3200" b="1" dirty="0" smtClean="0">
                <a:solidFill>
                  <a:srgbClr val="FF0000"/>
                </a:solidFill>
                <a:latin typeface="Times New Roman" pitchFamily="18" charset="0"/>
                <a:cs typeface="Times New Roman" pitchFamily="18" charset="0"/>
              </a:rPr>
              <a:t> </a:t>
            </a:r>
            <a:r>
              <a:rPr lang="nl-NL" sz="3200" b="1" dirty="0">
                <a:solidFill>
                  <a:srgbClr val="FF0000"/>
                </a:solidFill>
                <a:latin typeface="Times New Roman" pitchFamily="18" charset="0"/>
                <a:cs typeface="Times New Roman" pitchFamily="18" charset="0"/>
              </a:rPr>
              <a:t>tuổi</a:t>
            </a:r>
            <a:endParaRPr lang="en-US" sz="3200" b="1" dirty="0">
              <a:solidFill>
                <a:srgbClr val="FF0000"/>
              </a:solidFill>
              <a:latin typeface="Times New Roman" pitchFamily="18" charset="0"/>
              <a:cs typeface="Times New Roman" pitchFamily="18" charset="0"/>
            </a:endParaRPr>
          </a:p>
        </p:txBody>
      </p:sp>
      <p:pic>
        <p:nvPicPr>
          <p:cNvPr id="6149" name="Picture 7" descr="nhom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81075" y="-82867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7" descr="nhom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533400"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nhom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33675" y="-82867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7" descr="nhom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333875" y="-82867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7" descr="nhom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162675" y="-82867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7" descr="nhom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991475" y="-82867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7" descr="nhom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78192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7" descr="nhom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01027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7" descr="nhom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25767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7" descr="nhom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42887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7" descr="nhom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0007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7" descr="nhom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7" descr="nhom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2004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7" descr="nhom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66725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7" descr="nhom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3048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7" descr="nhom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19812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7" descr="nhom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48006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6" name="Picture 7" descr="nhom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32766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7" name="Picture 20" descr="nhom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8" name="Picture 19" descr="nhom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0"/>
            <a:ext cx="7620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676400" y="1150203"/>
            <a:ext cx="6167458" cy="830997"/>
          </a:xfrm>
          <a:prstGeom prst="rect">
            <a:avLst/>
          </a:prstGeom>
        </p:spPr>
        <p:txBody>
          <a:bodyPr wrap="none">
            <a:spAutoFit/>
          </a:bodyPr>
          <a:lstStyle/>
          <a:p>
            <a:r>
              <a:rPr lang="en-US" sz="4800" b="1" dirty="0" smtClean="0">
                <a:solidFill>
                  <a:srgbClr val="0000FF"/>
                </a:solidFill>
                <a:latin typeface="Times New Roman" pitchFamily="18" charset="0"/>
                <a:cs typeface="Times New Roman" pitchFamily="18" charset="0"/>
              </a:rPr>
              <a:t>BÀI THUYẾT TRÌNH</a:t>
            </a:r>
            <a:endParaRPr lang="en-US" sz="4800" dirty="0">
              <a:solidFill>
                <a:srgbClr val="0000FF"/>
              </a:solidFill>
            </a:endParaRPr>
          </a:p>
        </p:txBody>
      </p:sp>
      <p:sp>
        <p:nvSpPr>
          <p:cNvPr id="26" name="Rectangle 25"/>
          <p:cNvSpPr/>
          <p:nvPr/>
        </p:nvSpPr>
        <p:spPr>
          <a:xfrm>
            <a:off x="914400" y="3922693"/>
            <a:ext cx="7848600" cy="523220"/>
          </a:xfrm>
          <a:prstGeom prst="rect">
            <a:avLst/>
          </a:prstGeom>
        </p:spPr>
        <p:txBody>
          <a:bodyPr wrap="square">
            <a:spAutoFit/>
          </a:bodyPr>
          <a:lstStyle/>
          <a:p>
            <a:endParaRPr lang="en-US" sz="2800" b="1" dirty="0">
              <a:solidFill>
                <a:srgbClr val="0070C0"/>
              </a:solidFill>
              <a:latin typeface="Times New Roman" pitchFamily="18" charset="0"/>
              <a:cs typeface="Times New Roman" pitchFamily="18" charset="0"/>
            </a:endParaRPr>
          </a:p>
        </p:txBody>
      </p:sp>
      <p:sp>
        <p:nvSpPr>
          <p:cNvPr id="27" name="Rectangle 26"/>
          <p:cNvSpPr/>
          <p:nvPr/>
        </p:nvSpPr>
        <p:spPr>
          <a:xfrm>
            <a:off x="1371600" y="4572000"/>
            <a:ext cx="6472258" cy="954107"/>
          </a:xfrm>
          <a:prstGeom prst="rect">
            <a:avLst/>
          </a:prstGeom>
        </p:spPr>
        <p:txBody>
          <a:bodyPr wrap="square">
            <a:spAutoFit/>
          </a:bodyPr>
          <a:lstStyle/>
          <a:p>
            <a:r>
              <a:rPr lang="en-US" sz="2800" b="1" dirty="0" err="1">
                <a:latin typeface="Times New Roman" pitchFamily="18" charset="0"/>
                <a:cs typeface="Times New Roman" pitchFamily="18" charset="0"/>
              </a:rPr>
              <a:t>Người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hiện</a:t>
            </a:r>
            <a:r>
              <a:rPr lang="en-US" sz="2800" b="1" dirty="0">
                <a:latin typeface="Times New Roman" pitchFamily="18" charset="0"/>
                <a:cs typeface="Times New Roman" pitchFamily="18" charset="0"/>
              </a:rPr>
              <a:t>: </a:t>
            </a:r>
            <a:r>
              <a:rPr lang="vi-VN" sz="2800" b="1" dirty="0" smtClean="0">
                <a:latin typeface="Times New Roman" pitchFamily="18" charset="0"/>
                <a:cs typeface="Times New Roman" pitchFamily="18" charset="0"/>
              </a:rPr>
              <a:t>Nguyễn Thị Bình</a:t>
            </a:r>
            <a:endParaRPr lang="en-US" sz="2800" b="1" dirty="0">
              <a:latin typeface="Times New Roman" pitchFamily="18" charset="0"/>
              <a:cs typeface="Times New Roman" pitchFamily="18" charset="0"/>
            </a:endParaRPr>
          </a:p>
          <a:p>
            <a:r>
              <a:rPr lang="en-US" sz="2800" b="1" dirty="0" err="1">
                <a:latin typeface="Times New Roman" pitchFamily="18" charset="0"/>
                <a:cs typeface="Times New Roman" pitchFamily="18" charset="0"/>
              </a:rPr>
              <a:t>Đơn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Trường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mầm</a:t>
            </a: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non</a:t>
            </a:r>
            <a:r>
              <a:rPr lang="vi-VN" sz="2800" b="1" dirty="0" smtClean="0">
                <a:latin typeface="Times New Roman" pitchFamily="18" charset="0"/>
                <a:cs typeface="Times New Roman" pitchFamily="18" charset="0"/>
              </a:rPr>
              <a:t> B xã Ngũ Hiệp</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844104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809205184"/>
              </p:ext>
            </p:extLst>
          </p:nvPr>
        </p:nvGraphicFramePr>
        <p:xfrm>
          <a:off x="-152400" y="-171450"/>
          <a:ext cx="9601200" cy="7029450"/>
        </p:xfrm>
        <a:graphic>
          <a:graphicData uri="http://schemas.openxmlformats.org/presentationml/2006/ole">
            <mc:AlternateContent xmlns:mc="http://schemas.openxmlformats.org/markup-compatibility/2006">
              <mc:Choice xmlns:v="urn:schemas-microsoft-com:vml" Requires="v">
                <p:oleObj spid="_x0000_s12379" name="Slide" r:id="rId3" imgW="4572042" imgH="3428869" progId="PowerPoint.Slide.8">
                  <p:embed/>
                </p:oleObj>
              </mc:Choice>
              <mc:Fallback>
                <p:oleObj name="Slide" r:id="rId3" imgW="4572042" imgH="3428869"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71450"/>
                        <a:ext cx="9601200" cy="7029450"/>
                      </a:xfrm>
                      <a:prstGeom prst="rect">
                        <a:avLst/>
                      </a:prstGeom>
                      <a:noFill/>
                      <a:ln w="9525">
                        <a:solidFill>
                          <a:schemeClr val="bg1"/>
                        </a:solidFill>
                        <a:miter lim="800000"/>
                        <a:headEnd/>
                        <a:tailEnd/>
                      </a:ln>
                      <a:effectLst/>
                      <a:extLst/>
                    </p:spPr>
                  </p:pic>
                </p:oleObj>
              </mc:Fallback>
            </mc:AlternateContent>
          </a:graphicData>
        </a:graphic>
      </p:graphicFrame>
      <p:sp>
        <p:nvSpPr>
          <p:cNvPr id="4" name="Rectangle 3"/>
          <p:cNvSpPr/>
          <p:nvPr/>
        </p:nvSpPr>
        <p:spPr>
          <a:xfrm>
            <a:off x="304800" y="9942"/>
            <a:ext cx="8458200" cy="1323439"/>
          </a:xfrm>
          <a:prstGeom prst="rect">
            <a:avLst/>
          </a:prstGeom>
        </p:spPr>
        <p:txBody>
          <a:bodyPr wrap="square">
            <a:spAutoFit/>
          </a:bodyPr>
          <a:lstStyle/>
          <a:p>
            <a:pPr algn="ctr"/>
            <a:r>
              <a:rPr lang="nl-NL" sz="3200" b="1" dirty="0" smtClean="0">
                <a:solidFill>
                  <a:srgbClr val="FF0000"/>
                </a:solidFill>
                <a:latin typeface="Times New Roman" pitchFamily="18" charset="0"/>
                <a:cs typeface="Times New Roman" pitchFamily="18" charset="0"/>
              </a:rPr>
              <a:t> </a:t>
            </a:r>
            <a:r>
              <a:rPr lang="nl-NL" sz="4000" b="1" dirty="0" smtClean="0">
                <a:solidFill>
                  <a:srgbClr val="0000FF"/>
                </a:solidFill>
                <a:latin typeface="Times New Roman" pitchFamily="18" charset="0"/>
                <a:cs typeface="Times New Roman" pitchFamily="18" charset="0"/>
              </a:rPr>
              <a:t>Sử </a:t>
            </a:r>
            <a:r>
              <a:rPr lang="nl-NL" sz="4000" b="1" dirty="0">
                <a:solidFill>
                  <a:srgbClr val="0000FF"/>
                </a:solidFill>
                <a:latin typeface="Times New Roman" pitchFamily="18" charset="0"/>
                <a:cs typeface="Times New Roman" pitchFamily="18" charset="0"/>
              </a:rPr>
              <a:t>dụng phần mềm power point trong tổ chức cho trẻ </a:t>
            </a:r>
            <a:r>
              <a:rPr lang="nl-NL" sz="3600" b="1" dirty="0" smtClean="0">
                <a:solidFill>
                  <a:srgbClr val="0000FF"/>
                </a:solidFill>
                <a:latin typeface="Times New Roman" pitchFamily="18" charset="0"/>
                <a:cs typeface="Times New Roman" pitchFamily="18" charset="0"/>
              </a:rPr>
              <a:t>KPKH</a:t>
            </a:r>
            <a:endParaRPr lang="en-US" sz="3600" b="1" dirty="0">
              <a:solidFill>
                <a:srgbClr val="0000FF"/>
              </a:solidFill>
              <a:latin typeface="Times New Roman" pitchFamily="18" charset="0"/>
              <a:cs typeface="Times New Roman" pitchFamily="18" charset="0"/>
            </a:endParaRPr>
          </a:p>
        </p:txBody>
      </p:sp>
      <p:sp>
        <p:nvSpPr>
          <p:cNvPr id="5" name="Rectangle 4"/>
          <p:cNvSpPr/>
          <p:nvPr/>
        </p:nvSpPr>
        <p:spPr>
          <a:xfrm>
            <a:off x="76200" y="1447800"/>
            <a:ext cx="9053513" cy="2062103"/>
          </a:xfrm>
          <a:prstGeom prst="rect">
            <a:avLst/>
          </a:prstGeom>
        </p:spPr>
        <p:txBody>
          <a:bodyPr wrap="square">
            <a:spAutoFit/>
          </a:bodyPr>
          <a:lstStyle/>
          <a:p>
            <a:r>
              <a:rPr lang="nl-NL" sz="3200" b="1" i="1" dirty="0" smtClean="0">
                <a:latin typeface="Times New Roman" pitchFamily="18" charset="0"/>
                <a:cs typeface="Times New Roman" pitchFamily="18" charset="0"/>
              </a:rPr>
              <a:t> 	</a:t>
            </a:r>
            <a:r>
              <a:rPr lang="nl-NL" sz="3200" dirty="0" smtClean="0">
                <a:latin typeface="Times New Roman" pitchFamily="18" charset="0"/>
                <a:cs typeface="Times New Roman" pitchFamily="18" charset="0"/>
              </a:rPr>
              <a:t>Môn </a:t>
            </a:r>
            <a:r>
              <a:rPr lang="nl-NL" sz="3200" dirty="0">
                <a:latin typeface="Times New Roman" pitchFamily="18" charset="0"/>
                <a:cs typeface="Times New Roman" pitchFamily="18" charset="0"/>
              </a:rPr>
              <a:t>khám phá khoa học đối với trẻ vô cùng rộng lớn khó </a:t>
            </a:r>
            <a:r>
              <a:rPr lang="nl-NL" sz="3200" dirty="0" smtClean="0">
                <a:latin typeface="Times New Roman" pitchFamily="18" charset="0"/>
                <a:cs typeface="Times New Roman" pitchFamily="18" charset="0"/>
              </a:rPr>
              <a:t>hiểu, </a:t>
            </a:r>
            <a:r>
              <a:rPr lang="nl-NL" sz="3200" dirty="0">
                <a:latin typeface="Times New Roman" pitchFamily="18" charset="0"/>
                <a:cs typeface="Times New Roman" pitchFamily="18" charset="0"/>
              </a:rPr>
              <a:t>trẻ lại rất tò mò hiếu động, trẻ </a:t>
            </a:r>
            <a:r>
              <a:rPr lang="nl-NL" sz="3200" dirty="0" smtClean="0">
                <a:latin typeface="Times New Roman" pitchFamily="18" charset="0"/>
                <a:cs typeface="Times New Roman" pitchFamily="18" charset="0"/>
              </a:rPr>
              <a:t>đặt </a:t>
            </a:r>
            <a:r>
              <a:rPr lang="nl-NL" sz="3200" dirty="0">
                <a:latin typeface="Times New Roman" pitchFamily="18" charset="0"/>
                <a:cs typeface="Times New Roman" pitchFamily="18" charset="0"/>
              </a:rPr>
              <a:t>ra vô vàn câu hỏi : Nó là cái gì? Nó như thế nào ? Vì sao nó lại như vậy?.....</a:t>
            </a:r>
            <a:endParaRPr lang="en-US" sz="3200" dirty="0">
              <a:latin typeface="Times New Roman" pitchFamily="18" charset="0"/>
              <a:cs typeface="Times New Roman" pitchFamily="18" charset="0"/>
            </a:endParaRPr>
          </a:p>
        </p:txBody>
      </p:sp>
      <p:sp>
        <p:nvSpPr>
          <p:cNvPr id="7" name="Rectangle 6"/>
          <p:cNvSpPr/>
          <p:nvPr/>
        </p:nvSpPr>
        <p:spPr>
          <a:xfrm>
            <a:off x="76200" y="3581400"/>
            <a:ext cx="9053513" cy="3539430"/>
          </a:xfrm>
          <a:prstGeom prst="rect">
            <a:avLst/>
          </a:prstGeom>
        </p:spPr>
        <p:txBody>
          <a:bodyPr wrap="square">
            <a:spAutoFit/>
          </a:bodyPr>
          <a:lstStyle/>
          <a:p>
            <a:r>
              <a:rPr lang="nl-NL" sz="3200" dirty="0" smtClean="0">
                <a:latin typeface="Times New Roman" pitchFamily="18" charset="0"/>
                <a:cs typeface="Times New Roman" pitchFamily="18" charset="0"/>
              </a:rPr>
              <a:t>	Việc </a:t>
            </a:r>
            <a:r>
              <a:rPr lang="nl-NL" sz="3200" dirty="0">
                <a:latin typeface="Times New Roman" pitchFamily="18" charset="0"/>
                <a:cs typeface="Times New Roman" pitchFamily="18" charset="0"/>
              </a:rPr>
              <a:t>tổ chức cho trẻ cần được linh hoạt, hệ thống, khoa học với những màu sắc, hình ảnh rõ nét, âm thanh “thật” thì sẽ giúp trẻ lĩnh hội kiến thức tốt hơn. Cũng có nhiều giờ hoạt động </a:t>
            </a:r>
            <a:r>
              <a:rPr lang="nl-NL" sz="3200" dirty="0" smtClean="0">
                <a:latin typeface="Times New Roman" pitchFamily="18" charset="0"/>
                <a:cs typeface="Times New Roman" pitchFamily="18" charset="0"/>
              </a:rPr>
              <a:t>KPKH, </a:t>
            </a:r>
            <a:r>
              <a:rPr lang="nl-NL" sz="3200" dirty="0">
                <a:latin typeface="Times New Roman" pitchFamily="18" charset="0"/>
                <a:cs typeface="Times New Roman" pitchFamily="18" charset="0"/>
              </a:rPr>
              <a:t>giáo viên không thể có đủ điều kiện để cho trẻ được cầm nắm hay quan sát trực tiếp .</a:t>
            </a:r>
            <a:endParaRPr lang="en-US" sz="3200" dirty="0">
              <a:latin typeface="Times New Roman" pitchFamily="18" charset="0"/>
              <a:cs typeface="Times New Roman" pitchFamily="18" charset="0"/>
            </a:endParaRPr>
          </a:p>
          <a:p>
            <a:r>
              <a:rPr lang="nl-NL" sz="3200" b="1" i="1" dirty="0" smtClean="0">
                <a:latin typeface="Arial" pitchFamily="34" charset="0"/>
                <a:cs typeface="Arial" pitchFamily="34" charset="0"/>
              </a:rPr>
              <a:t> </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125858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747567104"/>
              </p:ext>
            </p:extLst>
          </p:nvPr>
        </p:nvGraphicFramePr>
        <p:xfrm>
          <a:off x="-304800" y="-171450"/>
          <a:ext cx="9753600" cy="7029450"/>
        </p:xfrm>
        <a:graphic>
          <a:graphicData uri="http://schemas.openxmlformats.org/presentationml/2006/ole">
            <mc:AlternateContent xmlns:mc="http://schemas.openxmlformats.org/markup-compatibility/2006">
              <mc:Choice xmlns:v="urn:schemas-microsoft-com:vml" Requires="v">
                <p:oleObj spid="_x0000_s43042" name="Slide" r:id="rId3" imgW="4572042" imgH="3428869" progId="PowerPoint.Slide.8">
                  <p:embed/>
                </p:oleObj>
              </mc:Choice>
              <mc:Fallback>
                <p:oleObj name="Slide" r:id="rId3" imgW="4572042" imgH="3428869"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71450"/>
                        <a:ext cx="9753600" cy="7029450"/>
                      </a:xfrm>
                      <a:prstGeom prst="rect">
                        <a:avLst/>
                      </a:prstGeom>
                      <a:noFill/>
                      <a:ln w="9525">
                        <a:solidFill>
                          <a:schemeClr val="bg1"/>
                        </a:solidFill>
                        <a:miter lim="800000"/>
                        <a:headEnd/>
                        <a:tailEnd/>
                      </a:ln>
                      <a:effectLst/>
                      <a:extLst/>
                    </p:spPr>
                  </p:pic>
                </p:oleObj>
              </mc:Fallback>
            </mc:AlternateContent>
          </a:graphicData>
        </a:graphic>
      </p:graphicFrame>
      <p:sp>
        <p:nvSpPr>
          <p:cNvPr id="5" name="Rectangle 4"/>
          <p:cNvSpPr/>
          <p:nvPr/>
        </p:nvSpPr>
        <p:spPr>
          <a:xfrm>
            <a:off x="228600" y="152400"/>
            <a:ext cx="8686800" cy="2554545"/>
          </a:xfrm>
          <a:prstGeom prst="rect">
            <a:avLst/>
          </a:prstGeom>
          <a:solidFill>
            <a:srgbClr val="33D1D9"/>
          </a:solidFill>
        </p:spPr>
        <p:txBody>
          <a:bodyPr wrap="square">
            <a:spAutoFit/>
          </a:bodyPr>
          <a:lstStyle/>
          <a:p>
            <a:r>
              <a:rPr lang="nl-NL" sz="3200" b="1" i="1" dirty="0" smtClean="0">
                <a:latin typeface="Arial" pitchFamily="34" charset="0"/>
                <a:cs typeface="Arial" pitchFamily="34" charset="0"/>
              </a:rPr>
              <a:t> </a:t>
            </a:r>
            <a:r>
              <a:rPr lang="nl-NL" sz="3200" b="1" i="1" dirty="0" smtClean="0">
                <a:latin typeface="Times New Roman" pitchFamily="18" charset="0"/>
                <a:cs typeface="Times New Roman" pitchFamily="18" charset="0"/>
              </a:rPr>
              <a:t>- </a:t>
            </a:r>
            <a:r>
              <a:rPr lang="nl-NL" sz="3200" dirty="0">
                <a:latin typeface="Times New Roman" pitchFamily="18" charset="0"/>
                <a:cs typeface="Times New Roman" pitchFamily="18" charset="0"/>
              </a:rPr>
              <a:t>Ví dụ: </a:t>
            </a:r>
            <a:r>
              <a:rPr lang="vi-VN" sz="3200" dirty="0">
                <a:latin typeface="Times New Roman" pitchFamily="18" charset="0"/>
                <a:cs typeface="Times New Roman" pitchFamily="18" charset="0"/>
              </a:rPr>
              <a:t>Khi dạy trẻ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“T</a:t>
            </a:r>
            <a:r>
              <a:rPr lang="vi-VN" sz="3200" dirty="0">
                <a:latin typeface="Times New Roman" pitchFamily="18" charset="0"/>
                <a:cs typeface="Times New Roman" pitchFamily="18" charset="0"/>
              </a:rPr>
              <a:t>ìm hiểu một số con vật sống trong rừng</a:t>
            </a:r>
            <a:r>
              <a:rPr lang="en-US" sz="3200" dirty="0">
                <a:latin typeface="Times New Roman" pitchFamily="18" charset="0"/>
                <a:cs typeface="Times New Roman" pitchFamily="18" charset="0"/>
              </a:rPr>
              <a:t>”</a:t>
            </a:r>
            <a:r>
              <a:rPr lang="vi-VN" sz="3200" dirty="0">
                <a:latin typeface="Times New Roman" pitchFamily="18" charset="0"/>
                <a:cs typeface="Times New Roman" pitchFamily="18" charset="0"/>
              </a:rPr>
              <a:t>. Nếu sử dụng tranh sẽ rất hạn </a:t>
            </a:r>
            <a:r>
              <a:rPr lang="vi-VN" sz="3200" dirty="0" smtClean="0">
                <a:latin typeface="Times New Roman" pitchFamily="18" charset="0"/>
                <a:cs typeface="Times New Roman" pitchFamily="18" charset="0"/>
              </a:rPr>
              <a:t>chế</a:t>
            </a:r>
            <a:r>
              <a:rPr lang="en-US" sz="3200" dirty="0" smtClean="0">
                <a:latin typeface="Times New Roman" pitchFamily="18" charset="0"/>
                <a:cs typeface="Times New Roman" pitchFamily="18" charset="0"/>
              </a:rPr>
              <a:t> trẻ không biết được con vật đó ăn, hoạt động như thế nào</a:t>
            </a:r>
            <a:r>
              <a:rPr lang="vi-VN"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T</a:t>
            </a:r>
            <a:r>
              <a:rPr lang="vi-VN" sz="3200" dirty="0">
                <a:latin typeface="Times New Roman" pitchFamily="18" charset="0"/>
                <a:cs typeface="Times New Roman" pitchFamily="18" charset="0"/>
              </a:rPr>
              <a:t>ôi đã tìm tư liệu và xây dựng tiết dạy trên Powerpoint. </a:t>
            </a:r>
            <a:endParaRPr lang="en-US" sz="3200" dirty="0">
              <a:latin typeface="Times New Roman" pitchFamily="18" charset="0"/>
              <a:cs typeface="Times New Roman" pitchFamily="18" charset="0"/>
            </a:endParaRPr>
          </a:p>
        </p:txBody>
      </p:sp>
      <p:sp>
        <p:nvSpPr>
          <p:cNvPr id="3" name="Rounded Rectangle 2"/>
          <p:cNvSpPr/>
          <p:nvPr/>
        </p:nvSpPr>
        <p:spPr>
          <a:xfrm>
            <a:off x="609600" y="3429000"/>
            <a:ext cx="2057400" cy="32004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u="sng" dirty="0">
                <a:solidFill>
                  <a:srgbClr val="FF0000"/>
                </a:solidFill>
                <a:latin typeface="Times New Roman" pitchFamily="18" charset="0"/>
                <a:cs typeface="Times New Roman" pitchFamily="18" charset="0"/>
              </a:rPr>
              <a:t>Bước 1</a:t>
            </a:r>
            <a:r>
              <a:rPr lang="nl-NL" sz="2400" dirty="0">
                <a:solidFill>
                  <a:srgbClr val="FF0000"/>
                </a:solidFill>
                <a:latin typeface="Times New Roman" pitchFamily="18" charset="0"/>
                <a:cs typeface="Times New Roman" pitchFamily="18" charset="0"/>
              </a:rPr>
              <a:t>: Lên mạng vào trang ‘‘Động vật sống trong rừng” copy hình ảnh con voi , con gấu , con khỉ...</a:t>
            </a:r>
            <a:endParaRPr lang="en-US" sz="2400" dirty="0">
              <a:solidFill>
                <a:srgbClr val="FF0000"/>
              </a:solidFill>
            </a:endParaRPr>
          </a:p>
        </p:txBody>
      </p:sp>
      <mc:AlternateContent xmlns:mc="http://schemas.openxmlformats.org/markup-compatibility/2006" xmlns:a14="http://schemas.microsoft.com/office/drawing/2010/main">
        <mc:Choice Requires="a14">
          <p:sp>
            <p:nvSpPr>
              <p:cNvPr id="10" name="Rounded Rectangle 9"/>
              <p:cNvSpPr/>
              <p:nvPr/>
            </p:nvSpPr>
            <p:spPr>
              <a:xfrm>
                <a:off x="3200400" y="3429000"/>
                <a:ext cx="3276600" cy="32004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u="sng" dirty="0" smtClean="0">
                    <a:solidFill>
                      <a:schemeClr val="tx1"/>
                    </a:solidFill>
                    <a:latin typeface="Times New Roman" pitchFamily="18" charset="0"/>
                    <a:cs typeface="Times New Roman" pitchFamily="18" charset="0"/>
                  </a:rPr>
                  <a:t>Bước </a:t>
                </a:r>
                <a:r>
                  <a:rPr lang="nl-NL" sz="2400" u="sng" dirty="0">
                    <a:solidFill>
                      <a:schemeClr val="tx1"/>
                    </a:solidFill>
                    <a:latin typeface="Times New Roman" pitchFamily="18" charset="0"/>
                    <a:cs typeface="Times New Roman" pitchFamily="18" charset="0"/>
                  </a:rPr>
                  <a:t>2</a:t>
                </a:r>
                <a:r>
                  <a:rPr lang="nl-NL" sz="2400" dirty="0">
                    <a:solidFill>
                      <a:schemeClr val="tx1"/>
                    </a:solidFill>
                    <a:latin typeface="Times New Roman" pitchFamily="18" charset="0"/>
                    <a:cs typeface="Times New Roman" pitchFamily="18" charset="0"/>
                  </a:rPr>
                  <a:t>: Thiết kế bài giảng vào phần power point chọn slide show </a:t>
                </a:r>
                <a14:m>
                  <m:oMath xmlns:m="http://schemas.openxmlformats.org/officeDocument/2006/math">
                    <m:r>
                      <a:rPr lang="nl-NL" sz="2400" i="1">
                        <a:solidFill>
                          <a:schemeClr val="tx1"/>
                        </a:solidFill>
                        <a:latin typeface="Cambria Math"/>
                      </a:rPr>
                      <m:t>→</m:t>
                    </m:r>
                  </m:oMath>
                </a14:m>
                <a:r>
                  <a:rPr lang="nl-NL" sz="2400" dirty="0">
                    <a:solidFill>
                      <a:schemeClr val="tx1"/>
                    </a:solidFill>
                    <a:latin typeface="Times New Roman" pitchFamily="18" charset="0"/>
                    <a:cs typeface="Times New Roman" pitchFamily="18" charset="0"/>
                  </a:rPr>
                  <a:t> chọn hiệu ứng từng con vật </a:t>
                </a:r>
                <a14:m>
                  <m:oMath xmlns:m="http://schemas.openxmlformats.org/officeDocument/2006/math">
                    <m:r>
                      <a:rPr lang="nl-NL" sz="2400" i="1">
                        <a:solidFill>
                          <a:schemeClr val="tx1"/>
                        </a:solidFill>
                        <a:latin typeface="Cambria Math"/>
                      </a:rPr>
                      <m:t>→</m:t>
                    </m:r>
                  </m:oMath>
                </a14:m>
                <a:r>
                  <a:rPr lang="nl-NL" sz="2400" dirty="0">
                    <a:solidFill>
                      <a:schemeClr val="tx1"/>
                    </a:solidFill>
                    <a:latin typeface="Times New Roman" pitchFamily="18" charset="0"/>
                    <a:cs typeface="Times New Roman" pitchFamily="18" charset="0"/>
                  </a:rPr>
                  <a:t> liên kết video về hoạt động của con vật, tiếng kêu.... và lưu lại . </a:t>
                </a:r>
                <a:endParaRPr lang="en-US" sz="2400" dirty="0">
                  <a:solidFill>
                    <a:schemeClr val="tx1"/>
                  </a:solidFill>
                  <a:latin typeface="Times New Roman" pitchFamily="18" charset="0"/>
                  <a:cs typeface="Times New Roman" pitchFamily="18" charset="0"/>
                </a:endParaRPr>
              </a:p>
            </p:txBody>
          </p:sp>
        </mc:Choice>
        <mc:Fallback xmlns="">
          <p:sp>
            <p:nvSpPr>
              <p:cNvPr id="10" name="Rounded Rectangle 9"/>
              <p:cNvSpPr>
                <a:spLocks noRot="1" noChangeAspect="1" noMove="1" noResize="1" noEditPoints="1" noAdjustHandles="1" noChangeArrowheads="1" noChangeShapeType="1" noTextEdit="1"/>
              </p:cNvSpPr>
              <p:nvPr/>
            </p:nvSpPr>
            <p:spPr>
              <a:xfrm>
                <a:off x="3200400" y="3429000"/>
                <a:ext cx="3276600" cy="3200400"/>
              </a:xfrm>
              <a:prstGeom prst="roundRect">
                <a:avLst/>
              </a:prstGeom>
              <a:blipFill rotWithShape="1">
                <a:blip r:embed="rId5"/>
                <a:stretch>
                  <a:fillRect b="-945"/>
                </a:stretch>
              </a:blipFill>
            </p:spPr>
            <p:txBody>
              <a:bodyPr/>
              <a:lstStyle/>
              <a:p>
                <a:r>
                  <a:rPr lang="en-US">
                    <a:noFill/>
                  </a:rPr>
                  <a:t> </a:t>
                </a:r>
              </a:p>
            </p:txBody>
          </p:sp>
        </mc:Fallback>
      </mc:AlternateContent>
      <p:sp>
        <p:nvSpPr>
          <p:cNvPr id="11" name="Rounded Rectangle 10"/>
          <p:cNvSpPr/>
          <p:nvPr/>
        </p:nvSpPr>
        <p:spPr>
          <a:xfrm>
            <a:off x="6858000" y="3429000"/>
            <a:ext cx="2057400" cy="32004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u="sng" dirty="0">
                <a:solidFill>
                  <a:srgbClr val="0000FF"/>
                </a:solidFill>
                <a:latin typeface="Times New Roman" pitchFamily="18" charset="0"/>
                <a:cs typeface="Times New Roman" pitchFamily="18" charset="0"/>
              </a:rPr>
              <a:t>Bước 3</a:t>
            </a:r>
            <a:r>
              <a:rPr lang="nl-NL" sz="2400" dirty="0">
                <a:solidFill>
                  <a:srgbClr val="0000FF"/>
                </a:solidFill>
                <a:latin typeface="Times New Roman" pitchFamily="18" charset="0"/>
                <a:cs typeface="Times New Roman" pitchFamily="18" charset="0"/>
              </a:rPr>
              <a:t>: Áp dụng vào hoạt động dạy học</a:t>
            </a:r>
            <a:endParaRPr lang="en-US" sz="2400" dirty="0">
              <a:solidFill>
                <a:srgbClr val="0000FF"/>
              </a:solidFill>
              <a:latin typeface="Times New Roman" pitchFamily="18" charset="0"/>
              <a:cs typeface="Times New Roman" pitchFamily="18" charset="0"/>
            </a:endParaRPr>
          </a:p>
        </p:txBody>
      </p:sp>
      <p:sp>
        <p:nvSpPr>
          <p:cNvPr id="6" name="Down Arrow 5"/>
          <p:cNvSpPr/>
          <p:nvPr/>
        </p:nvSpPr>
        <p:spPr>
          <a:xfrm>
            <a:off x="4412456" y="2667000"/>
            <a:ext cx="159544" cy="762000"/>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3170226" flipH="1">
            <a:off x="3422256" y="2323530"/>
            <a:ext cx="176224" cy="1765808"/>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17377730">
            <a:off x="5710283" y="2042691"/>
            <a:ext cx="120211" cy="2104751"/>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940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childTnLst>
                                </p:cTn>
                              </p:par>
                              <p:par>
                                <p:cTn id="16" presetID="23"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childTnLst>
                                </p:cTn>
                              </p:par>
                              <p:par>
                                <p:cTn id="20" presetID="23"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circle(in)">
                                      <p:cBhvr>
                                        <p:cTn id="35" dur="2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edge">
                                      <p:cBhvr>
                                        <p:cTn id="4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10" grpId="0" animBg="1"/>
      <p:bldP spid="11" grpId="0" animBg="1"/>
      <p:bldP spid="6" grpId="0" animBg="1"/>
      <p:bldP spid="13"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descr="C:\Users\HP\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8674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914400" y="5867401"/>
            <a:ext cx="6096000" cy="990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smtClean="0">
                <a:latin typeface="Arial" pitchFamily="34" charset="0"/>
                <a:cs typeface="Arial" pitchFamily="34" charset="0"/>
              </a:rPr>
              <a:t>Con </a:t>
            </a:r>
            <a:r>
              <a:rPr lang="en-US" sz="6000" b="1" dirty="0" err="1" smtClean="0">
                <a:latin typeface="Arial" pitchFamily="34" charset="0"/>
                <a:cs typeface="Arial" pitchFamily="34" charset="0"/>
              </a:rPr>
              <a:t>voi</a:t>
            </a:r>
            <a:endParaRPr lang="en-US" sz="6000" b="1" dirty="0">
              <a:latin typeface="Arial" pitchFamily="34" charset="0"/>
              <a:cs typeface="Arial" pitchFamily="34" charset="0"/>
            </a:endParaRPr>
          </a:p>
        </p:txBody>
      </p:sp>
      <p:pic>
        <p:nvPicPr>
          <p:cNvPr id="39940" name="Picture 4">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513"/>
            <a:ext cx="9296400" cy="689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158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fill="hold" nodeType="clickEffect">
                                  <p:stCondLst>
                                    <p:cond delay="0"/>
                                  </p:stCondLst>
                                  <p:childTnLst>
                                    <p:animEffect transition="out" filter="wedge">
                                      <p:cBhvr>
                                        <p:cTn id="6" dur="2000"/>
                                        <p:tgtEl>
                                          <p:spTgt spid="39940"/>
                                        </p:tgtEl>
                                      </p:cBhvr>
                                    </p:animEffect>
                                    <p:set>
                                      <p:cBhvr>
                                        <p:cTn id="7" dur="1" fill="hold">
                                          <p:stCondLst>
                                            <p:cond delay="1999"/>
                                          </p:stCondLst>
                                        </p:cTn>
                                        <p:tgtEl>
                                          <p:spTgt spid="399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7200" y="6248400"/>
            <a:ext cx="8077200" cy="523220"/>
          </a:xfrm>
          <a:prstGeom prst="rect">
            <a:avLst/>
          </a:prstGeom>
        </p:spPr>
        <p:txBody>
          <a:bodyPr wrap="square">
            <a:spAutoFit/>
          </a:bodyPr>
          <a:lstStyle/>
          <a:p>
            <a:r>
              <a:rPr lang="nl-NL" sz="2800" i="1" dirty="0" smtClean="0">
                <a:latin typeface="Times New Roman" pitchFamily="18" charset="0"/>
                <a:cs typeface="Times New Roman" pitchFamily="18" charset="0"/>
              </a:rPr>
              <a:t>          (</a:t>
            </a:r>
            <a:r>
              <a:rPr lang="nl-NL" sz="2800" i="1" dirty="0">
                <a:latin typeface="Times New Roman" pitchFamily="18" charset="0"/>
                <a:cs typeface="Times New Roman" pitchFamily="18" charset="0"/>
              </a:rPr>
              <a:t>Hình ảnh cô và trẻ trong hoạt động </a:t>
            </a:r>
            <a:r>
              <a:rPr lang="nl-NL" sz="2800" i="1" dirty="0" smtClean="0">
                <a:latin typeface="Times New Roman" pitchFamily="18" charset="0"/>
                <a:cs typeface="Times New Roman" pitchFamily="18" charset="0"/>
              </a:rPr>
              <a:t>KPKH)</a:t>
            </a:r>
            <a:endParaRPr lang="en-US" sz="2800" dirty="0">
              <a:latin typeface="Times New Roman" pitchFamily="18" charset="0"/>
              <a:cs typeface="Times New Roman" pitchFamily="18" charset="0"/>
            </a:endParaRPr>
          </a:p>
        </p:txBody>
      </p:sp>
      <p:sp>
        <p:nvSpPr>
          <p:cNvPr id="2" name="Content Placeholder 1"/>
          <p:cNvSpPr>
            <a:spLocks noGrp="1"/>
          </p:cNvSpPr>
          <p:nvPr>
            <p:ph sz="half" idx="1"/>
          </p:nvPr>
        </p:nvSpPr>
        <p:spPr/>
        <p:txBody>
          <a:bodyPr/>
          <a:lstStyle/>
          <a:p>
            <a:endParaRPr lang="en-US"/>
          </a:p>
        </p:txBody>
      </p:sp>
    </p:spTree>
    <p:extLst>
      <p:ext uri="{BB962C8B-B14F-4D97-AF65-F5344CB8AC3E}">
        <p14:creationId xmlns:p14="http://schemas.microsoft.com/office/powerpoint/2010/main" val="2332839239"/>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067297539"/>
              </p:ext>
            </p:extLst>
          </p:nvPr>
        </p:nvGraphicFramePr>
        <p:xfrm>
          <a:off x="0" y="-95250"/>
          <a:ext cx="9144000" cy="7029450"/>
        </p:xfrm>
        <a:graphic>
          <a:graphicData uri="http://schemas.openxmlformats.org/presentationml/2006/ole">
            <mc:AlternateContent xmlns:mc="http://schemas.openxmlformats.org/markup-compatibility/2006">
              <mc:Choice xmlns:v="urn:schemas-microsoft-com:vml" Requires="v">
                <p:oleObj spid="_x0000_s16471" name="Slide" r:id="rId3" imgW="4572042" imgH="3428869" progId="PowerPoint.Slide.8">
                  <p:embed/>
                </p:oleObj>
              </mc:Choice>
              <mc:Fallback>
                <p:oleObj name="Slide" r:id="rId3" imgW="4572042" imgH="3428869"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5250"/>
                        <a:ext cx="9144000" cy="70294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319087" y="685800"/>
            <a:ext cx="8520113" cy="3970318"/>
          </a:xfrm>
          <a:prstGeom prst="rect">
            <a:avLst/>
          </a:prstGeom>
        </p:spPr>
        <p:txBody>
          <a:bodyPr wrap="square">
            <a:spAutoFit/>
          </a:bodyPr>
          <a:lstStyle/>
          <a:p>
            <a:r>
              <a:rPr lang="nl-NL" sz="3600" b="1" i="1" dirty="0" smtClean="0"/>
              <a:t> 	</a:t>
            </a:r>
            <a:r>
              <a:rPr lang="en-US" sz="4400" dirty="0" err="1" smtClean="0">
                <a:latin typeface="Times New Roman" pitchFamily="18" charset="0"/>
                <a:cs typeface="Times New Roman" pitchFamily="18" charset="0"/>
              </a:rPr>
              <a:t>Với</a:t>
            </a:r>
            <a:r>
              <a:rPr lang="en-US" sz="4400" dirty="0" smtClean="0">
                <a:latin typeface="Times New Roman" pitchFamily="18" charset="0"/>
                <a:cs typeface="Times New Roman" pitchFamily="18" charset="0"/>
              </a:rPr>
              <a:t> </a:t>
            </a:r>
            <a:r>
              <a:rPr lang="en-US" sz="4400" dirty="0">
                <a:latin typeface="Times New Roman" pitchFamily="18" charset="0"/>
                <a:cs typeface="Times New Roman" pitchFamily="18" charset="0"/>
              </a:rPr>
              <a:t>PowerPoint, giáo viên đưa vào nội dung bài giảng </a:t>
            </a:r>
            <a:r>
              <a:rPr lang="en-US" sz="4400" dirty="0" smtClean="0">
                <a:latin typeface="Times New Roman" pitchFamily="18" charset="0"/>
                <a:cs typeface="Times New Roman" pitchFamily="18" charset="0"/>
              </a:rPr>
              <a:t>n</a:t>
            </a:r>
            <a:r>
              <a:rPr lang="vi-VN" sz="4400" dirty="0" smtClean="0">
                <a:latin typeface="Times New Roman" pitchFamily="18" charset="0"/>
                <a:cs typeface="Times New Roman" pitchFamily="18" charset="0"/>
              </a:rPr>
              <a:t>hững </a:t>
            </a:r>
            <a:r>
              <a:rPr lang="vi-VN" sz="4400" dirty="0">
                <a:latin typeface="Times New Roman" pitchFamily="18" charset="0"/>
                <a:cs typeface="Times New Roman" pitchFamily="18" charset="0"/>
              </a:rPr>
              <a:t>hình ảnh sắc nét, </a:t>
            </a:r>
            <a:r>
              <a:rPr lang="vi-VN" sz="4400" dirty="0" smtClean="0">
                <a:latin typeface="Times New Roman" pitchFamily="18" charset="0"/>
                <a:cs typeface="Times New Roman" pitchFamily="18" charset="0"/>
              </a:rPr>
              <a:t>video </a:t>
            </a:r>
            <a:r>
              <a:rPr lang="vi-VN" sz="4400" dirty="0">
                <a:latin typeface="Times New Roman" pitchFamily="18" charset="0"/>
                <a:cs typeface="Times New Roman" pitchFamily="18" charset="0"/>
              </a:rPr>
              <a:t>sống động; âm thanh rõ ràng, chân thực </a:t>
            </a:r>
            <a:r>
              <a:rPr lang="vi-VN" sz="4400" dirty="0" smtClean="0">
                <a:latin typeface="Times New Roman" pitchFamily="18" charset="0"/>
                <a:cs typeface="Times New Roman" pitchFamily="18" charset="0"/>
              </a:rPr>
              <a:t>giúp </a:t>
            </a:r>
            <a:r>
              <a:rPr lang="vi-VN" sz="4400" dirty="0">
                <a:latin typeface="Times New Roman" pitchFamily="18" charset="0"/>
                <a:cs typeface="Times New Roman" pitchFamily="18" charset="0"/>
              </a:rPr>
              <a:t>trẻ dễ dàng hình dung sự vật, hiện tượng. </a:t>
            </a:r>
            <a:endParaRPr lang="en-US" sz="4400" dirty="0">
              <a:latin typeface="Times New Roman" pitchFamily="18" charset="0"/>
              <a:cs typeface="Times New Roman" pitchFamily="18" charset="0"/>
            </a:endParaRPr>
          </a:p>
          <a:p>
            <a:endParaRPr lang="en-US" sz="3200" dirty="0"/>
          </a:p>
        </p:txBody>
      </p:sp>
      <p:sp>
        <p:nvSpPr>
          <p:cNvPr id="7" name="Rectangle 6"/>
          <p:cNvSpPr/>
          <p:nvPr/>
        </p:nvSpPr>
        <p:spPr>
          <a:xfrm>
            <a:off x="228600" y="4435257"/>
            <a:ext cx="8520113" cy="3108543"/>
          </a:xfrm>
          <a:prstGeom prst="rect">
            <a:avLst/>
          </a:prstGeom>
        </p:spPr>
        <p:txBody>
          <a:bodyPr wrap="square">
            <a:spAutoFit/>
          </a:bodyPr>
          <a:lstStyle/>
          <a:p>
            <a:r>
              <a:rPr lang="nl-NL" sz="3200" b="1" i="1" dirty="0" smtClean="0"/>
              <a:t> 	</a:t>
            </a:r>
            <a:r>
              <a:rPr lang="vi-VN" sz="4400" dirty="0" smtClean="0">
                <a:latin typeface="Times New Roman" pitchFamily="18" charset="0"/>
                <a:cs typeface="Times New Roman" pitchFamily="18" charset="0"/>
              </a:rPr>
              <a:t>Từ </a:t>
            </a:r>
            <a:r>
              <a:rPr lang="vi-VN" sz="4400" dirty="0">
                <a:latin typeface="Times New Roman" pitchFamily="18" charset="0"/>
                <a:cs typeface="Times New Roman" pitchFamily="18" charset="0"/>
              </a:rPr>
              <a:t>đó kích thích sự phát triển toàn diện về các giác quan và tư duy của trẻ</a:t>
            </a:r>
            <a:endParaRPr lang="en-US" sz="4400" dirty="0">
              <a:latin typeface="Times New Roman" pitchFamily="18" charset="0"/>
              <a:cs typeface="Times New Roman" pitchFamily="18" charset="0"/>
            </a:endParaRPr>
          </a:p>
          <a:p>
            <a:endParaRPr lang="en-US" sz="3200" dirty="0"/>
          </a:p>
          <a:p>
            <a:endParaRPr lang="en-US" sz="3200" dirty="0"/>
          </a:p>
        </p:txBody>
      </p:sp>
    </p:spTree>
    <p:extLst>
      <p:ext uri="{BB962C8B-B14F-4D97-AF65-F5344CB8AC3E}">
        <p14:creationId xmlns:p14="http://schemas.microsoft.com/office/powerpoint/2010/main" val="91075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760248593"/>
              </p:ext>
            </p:extLst>
          </p:nvPr>
        </p:nvGraphicFramePr>
        <p:xfrm>
          <a:off x="0" y="-171450"/>
          <a:ext cx="9144000" cy="7029450"/>
        </p:xfrm>
        <a:graphic>
          <a:graphicData uri="http://schemas.openxmlformats.org/presentationml/2006/ole">
            <mc:AlternateContent xmlns:mc="http://schemas.openxmlformats.org/markup-compatibility/2006">
              <mc:Choice xmlns:v="urn:schemas-microsoft-com:vml" Requires="v">
                <p:oleObj spid="_x0000_s17500" name="Slide" r:id="rId3" imgW="4572042" imgH="3428869" progId="PowerPoint.Slide.8">
                  <p:embed/>
                </p:oleObj>
              </mc:Choice>
              <mc:Fallback>
                <p:oleObj name="Slide" r:id="rId3" imgW="4572042" imgH="3428869"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450"/>
                        <a:ext cx="9144000" cy="70294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a:xfrm>
            <a:off x="304800" y="9942"/>
            <a:ext cx="8458200" cy="2123658"/>
          </a:xfrm>
          <a:prstGeom prst="rect">
            <a:avLst/>
          </a:prstGeom>
        </p:spPr>
        <p:txBody>
          <a:bodyPr wrap="square">
            <a:spAutoFit/>
          </a:bodyPr>
          <a:lstStyle/>
          <a:p>
            <a:pPr algn="ctr"/>
            <a:r>
              <a:rPr lang="nl-NL" sz="4400" b="1" dirty="0" smtClean="0">
                <a:solidFill>
                  <a:srgbClr val="FF0000"/>
                </a:solidFill>
                <a:latin typeface="Times New Roman" pitchFamily="18" charset="0"/>
                <a:cs typeface="Times New Roman" pitchFamily="18" charset="0"/>
              </a:rPr>
              <a:t> </a:t>
            </a:r>
            <a:r>
              <a:rPr lang="nl-NL" sz="4400" b="1" dirty="0">
                <a:solidFill>
                  <a:srgbClr val="0000FF"/>
                </a:solidFill>
                <a:latin typeface="Times New Roman" pitchFamily="18" charset="0"/>
                <a:cs typeface="Times New Roman" pitchFamily="18" charset="0"/>
              </a:rPr>
              <a:t>Tổ chức cho trẻ hoạt </a:t>
            </a:r>
            <a:r>
              <a:rPr lang="nl-NL" sz="4400" b="1" dirty="0" smtClean="0">
                <a:solidFill>
                  <a:srgbClr val="0000FF"/>
                </a:solidFill>
                <a:latin typeface="Times New Roman" pitchFamily="18" charset="0"/>
                <a:cs typeface="Times New Roman" pitchFamily="18" charset="0"/>
              </a:rPr>
              <a:t>động</a:t>
            </a:r>
          </a:p>
          <a:p>
            <a:pPr algn="ctr"/>
            <a:r>
              <a:rPr lang="nl-NL" sz="4400" b="1" dirty="0" smtClean="0">
                <a:solidFill>
                  <a:srgbClr val="0000FF"/>
                </a:solidFill>
                <a:latin typeface="Times New Roman" pitchFamily="18" charset="0"/>
                <a:cs typeface="Times New Roman" pitchFamily="18" charset="0"/>
              </a:rPr>
              <a:t> </a:t>
            </a:r>
            <a:r>
              <a:rPr lang="nl-NL" sz="4400" b="1" dirty="0">
                <a:solidFill>
                  <a:srgbClr val="0000FF"/>
                </a:solidFill>
                <a:latin typeface="Times New Roman" pitchFamily="18" charset="0"/>
                <a:cs typeface="Times New Roman" pitchFamily="18" charset="0"/>
              </a:rPr>
              <a:t>làm quen với toán:</a:t>
            </a:r>
            <a:endParaRPr lang="en-US" sz="4400" b="1" dirty="0">
              <a:solidFill>
                <a:srgbClr val="0000FF"/>
              </a:solidFill>
              <a:latin typeface="Times New Roman" pitchFamily="18" charset="0"/>
              <a:cs typeface="Times New Roman" pitchFamily="18" charset="0"/>
            </a:endParaRPr>
          </a:p>
          <a:p>
            <a:endParaRPr lang="en-US" sz="4400" dirty="0">
              <a:solidFill>
                <a:srgbClr val="FF0000"/>
              </a:solidFill>
            </a:endParaRPr>
          </a:p>
        </p:txBody>
      </p:sp>
      <p:sp>
        <p:nvSpPr>
          <p:cNvPr id="13" name="Rectangle 12"/>
          <p:cNvSpPr/>
          <p:nvPr/>
        </p:nvSpPr>
        <p:spPr>
          <a:xfrm>
            <a:off x="304800" y="1325940"/>
            <a:ext cx="8382000" cy="1569660"/>
          </a:xfrm>
          <a:prstGeom prst="rect">
            <a:avLst/>
          </a:prstGeom>
        </p:spPr>
        <p:txBody>
          <a:bodyPr wrap="square">
            <a:spAutoFit/>
          </a:bodyPr>
          <a:lstStyle/>
          <a:p>
            <a:r>
              <a:rPr lang="nl-NL" sz="3200" dirty="0" smtClean="0">
                <a:latin typeface="Times New Roman" pitchFamily="18" charset="0"/>
                <a:cs typeface="Times New Roman" pitchFamily="18" charset="0"/>
              </a:rPr>
              <a:t>	Hoạt động làm quen với toán cung cấp cho trẻ kĩ năng nhận biết so sánh màu sắc, hình dạng, kích thước, tạo nhóm…</a:t>
            </a:r>
            <a:endParaRPr lang="en-US" sz="3200" dirty="0">
              <a:latin typeface="Times New Roman" pitchFamily="18" charset="0"/>
              <a:cs typeface="Times New Roman" pitchFamily="18" charset="0"/>
            </a:endParaRPr>
          </a:p>
        </p:txBody>
      </p:sp>
      <p:sp>
        <p:nvSpPr>
          <p:cNvPr id="14" name="Rectangle 13"/>
          <p:cNvSpPr/>
          <p:nvPr/>
        </p:nvSpPr>
        <p:spPr>
          <a:xfrm>
            <a:off x="304800" y="2885182"/>
            <a:ext cx="8382000" cy="1077218"/>
          </a:xfrm>
          <a:prstGeom prst="rect">
            <a:avLst/>
          </a:prstGeom>
        </p:spPr>
        <p:txBody>
          <a:bodyPr wrap="square">
            <a:spAutoFit/>
          </a:bodyPr>
          <a:lstStyle/>
          <a:p>
            <a:r>
              <a:rPr lang="nl-NL" sz="3200" i="1" dirty="0" smtClean="0">
                <a:latin typeface="Times New Roman" pitchFamily="18" charset="0"/>
                <a:cs typeface="Times New Roman" pitchFamily="18" charset="0"/>
              </a:rPr>
              <a:t>	VD:  Số 8 tiết 1 Chủ đề: Thực vật</a:t>
            </a:r>
            <a:endParaRPr lang="en-US" sz="3200" dirty="0">
              <a:latin typeface="Times New Roman" pitchFamily="18" charset="0"/>
              <a:cs typeface="Times New Roman" pitchFamily="18" charset="0"/>
            </a:endParaRPr>
          </a:p>
          <a:p>
            <a:r>
              <a:rPr lang="nl-NL" sz="3200"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5" name="Rectangle 4"/>
          <p:cNvSpPr/>
          <p:nvPr/>
        </p:nvSpPr>
        <p:spPr>
          <a:xfrm>
            <a:off x="1524000" y="3581400"/>
            <a:ext cx="7010400" cy="6858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smtClean="0">
                <a:solidFill>
                  <a:schemeClr val="tx1"/>
                </a:solidFill>
                <a:latin typeface="Times New Roman" pitchFamily="18" charset="0"/>
                <a:cs typeface="Times New Roman" pitchFamily="18" charset="0"/>
              </a:rPr>
              <a:t>Sưu </a:t>
            </a:r>
            <a:r>
              <a:rPr lang="nl-NL" sz="2400" dirty="0">
                <a:solidFill>
                  <a:schemeClr val="tx1"/>
                </a:solidFill>
                <a:latin typeface="Times New Roman" pitchFamily="18" charset="0"/>
                <a:cs typeface="Times New Roman" pitchFamily="18" charset="0"/>
              </a:rPr>
              <a:t>tầm tranh ảnh về hoa, quả... ở trên mạng internet</a:t>
            </a:r>
            <a:endParaRPr lang="en-US" sz="2400" dirty="0">
              <a:solidFill>
                <a:schemeClr val="tx1"/>
              </a:solidFill>
              <a:latin typeface="Times New Roman" pitchFamily="18" charset="0"/>
              <a:cs typeface="Times New Roman" pitchFamily="18" charset="0"/>
            </a:endParaRPr>
          </a:p>
          <a:p>
            <a:pPr algn="ctr"/>
            <a:endParaRPr lang="en-US" dirty="0">
              <a:solidFill>
                <a:schemeClr val="tx1"/>
              </a:solidFill>
            </a:endParaRPr>
          </a:p>
        </p:txBody>
      </p:sp>
      <p:sp>
        <p:nvSpPr>
          <p:cNvPr id="11" name="Rounded Rectangle 10"/>
          <p:cNvSpPr/>
          <p:nvPr/>
        </p:nvSpPr>
        <p:spPr>
          <a:xfrm>
            <a:off x="381000" y="3657600"/>
            <a:ext cx="1219200" cy="457200"/>
          </a:xfrm>
          <a:prstGeom prst="roundRect">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u="sng" dirty="0">
                <a:solidFill>
                  <a:schemeClr val="tx1"/>
                </a:solidFill>
                <a:latin typeface="Times New Roman" pitchFamily="18" charset="0"/>
                <a:cs typeface="Times New Roman" pitchFamily="18" charset="0"/>
              </a:rPr>
              <a:t>Bước 1</a:t>
            </a:r>
            <a:endParaRPr lang="en-US" sz="2000" dirty="0">
              <a:solidFill>
                <a:schemeClr val="tx1"/>
              </a:solidFill>
            </a:endParaRPr>
          </a:p>
        </p:txBody>
      </p:sp>
      <mc:AlternateContent xmlns:mc="http://schemas.openxmlformats.org/markup-compatibility/2006" xmlns:a14="http://schemas.microsoft.com/office/drawing/2010/main">
        <mc:Choice Requires="a14">
          <p:sp>
            <p:nvSpPr>
              <p:cNvPr id="12" name="Rectangle 11"/>
              <p:cNvSpPr/>
              <p:nvPr/>
            </p:nvSpPr>
            <p:spPr>
              <a:xfrm>
                <a:off x="1524000" y="4419600"/>
                <a:ext cx="7010400" cy="1143000"/>
              </a:xfrm>
              <a:prstGeom prst="rect">
                <a:avLst/>
              </a:prstGeom>
              <a:solidFill>
                <a:srgbClr val="33D1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smtClean="0">
                    <a:solidFill>
                      <a:schemeClr val="tx1"/>
                    </a:solidFill>
                    <a:latin typeface="Times New Roman" pitchFamily="18" charset="0"/>
                    <a:cs typeface="Times New Roman" pitchFamily="18" charset="0"/>
                  </a:rPr>
                  <a:t>Thiết kế bài dạy trẻ phần lập số mới và phần chơi củng cố. ( </a:t>
                </a:r>
                <a:r>
                  <a:rPr lang="nl-NL" sz="2400" dirty="0">
                    <a:solidFill>
                      <a:schemeClr val="tx1"/>
                    </a:solidFill>
                    <a:latin typeface="Times New Roman" pitchFamily="18" charset="0"/>
                    <a:cs typeface="Times New Roman" pitchFamily="18" charset="0"/>
                  </a:rPr>
                  <a:t>Chọn đối tượng  </a:t>
                </a:r>
                <a14:m>
                  <m:oMath xmlns:m="http://schemas.openxmlformats.org/officeDocument/2006/math">
                    <m:r>
                      <a:rPr lang="nl-NL" sz="2400" i="1">
                        <a:solidFill>
                          <a:schemeClr val="tx1"/>
                        </a:solidFill>
                        <a:latin typeface="Cambria Math"/>
                      </a:rPr>
                      <m:t>→</m:t>
                    </m:r>
                  </m:oMath>
                </a14:m>
                <a:r>
                  <a:rPr lang="nl-NL" sz="2400" dirty="0">
                    <a:solidFill>
                      <a:schemeClr val="tx1"/>
                    </a:solidFill>
                    <a:latin typeface="Times New Roman" pitchFamily="18" charset="0"/>
                    <a:cs typeface="Times New Roman" pitchFamily="18" charset="0"/>
                  </a:rPr>
                  <a:t> Animations </a:t>
                </a:r>
                <a14:m>
                  <m:oMath xmlns:m="http://schemas.openxmlformats.org/officeDocument/2006/math">
                    <m:r>
                      <a:rPr lang="nl-NL" sz="2400" i="1">
                        <a:solidFill>
                          <a:schemeClr val="tx1"/>
                        </a:solidFill>
                        <a:latin typeface="Cambria Math"/>
                      </a:rPr>
                      <m:t>→</m:t>
                    </m:r>
                  </m:oMath>
                </a14:m>
                <a:r>
                  <a:rPr lang="nl-NL" sz="2400" dirty="0">
                    <a:solidFill>
                      <a:schemeClr val="tx1"/>
                    </a:solidFill>
                    <a:latin typeface="Times New Roman" pitchFamily="18" charset="0"/>
                    <a:cs typeface="Times New Roman" pitchFamily="18" charset="0"/>
                  </a:rPr>
                  <a:t> Addanimation </a:t>
                </a:r>
                <a14:m>
                  <m:oMath xmlns:m="http://schemas.openxmlformats.org/officeDocument/2006/math">
                    <m:r>
                      <a:rPr lang="nl-NL" sz="2400" i="1">
                        <a:solidFill>
                          <a:schemeClr val="tx1"/>
                        </a:solidFill>
                        <a:latin typeface="Cambria Math"/>
                      </a:rPr>
                      <m:t>→</m:t>
                    </m:r>
                  </m:oMath>
                </a14:m>
                <a:r>
                  <a:rPr lang="nl-NL" sz="2400" dirty="0">
                    <a:solidFill>
                      <a:schemeClr val="tx1"/>
                    </a:solidFill>
                    <a:latin typeface="Times New Roman" pitchFamily="18" charset="0"/>
                    <a:cs typeface="Times New Roman" pitchFamily="18" charset="0"/>
                  </a:rPr>
                  <a:t> chọn hiệu ứng</a:t>
                </a:r>
                <a:r>
                  <a:rPr lang="nl-NL" dirty="0">
                    <a:solidFill>
                      <a:schemeClr val="tx1"/>
                    </a:solidFill>
                    <a:latin typeface="Times New Roman" pitchFamily="18" charset="0"/>
                    <a:cs typeface="Times New Roman" pitchFamily="18" charset="0"/>
                  </a:rPr>
                  <a:t>)</a:t>
                </a:r>
                <a:endParaRPr lang="en-US" dirty="0">
                  <a:solidFill>
                    <a:schemeClr val="tx1"/>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1524000" y="4419600"/>
                <a:ext cx="7010400" cy="1143000"/>
              </a:xfrm>
              <a:prstGeom prst="rect">
                <a:avLst/>
              </a:prstGeom>
              <a:blipFill rotWithShape="1">
                <a:blip r:embed="rId5"/>
                <a:stretch>
                  <a:fillRect l="-173" t="-5208" r="-1386" b="-12500"/>
                </a:stretch>
              </a:blipFill>
            </p:spPr>
            <p:txBody>
              <a:bodyPr/>
              <a:lstStyle/>
              <a:p>
                <a:r>
                  <a:rPr lang="en-US">
                    <a:noFill/>
                  </a:rPr>
                  <a:t> </a:t>
                </a:r>
              </a:p>
            </p:txBody>
          </p:sp>
        </mc:Fallback>
      </mc:AlternateContent>
      <p:sp>
        <p:nvSpPr>
          <p:cNvPr id="18" name="Rounded Rectangle 17"/>
          <p:cNvSpPr/>
          <p:nvPr/>
        </p:nvSpPr>
        <p:spPr>
          <a:xfrm>
            <a:off x="381000" y="4572000"/>
            <a:ext cx="1295400" cy="457200"/>
          </a:xfrm>
          <a:prstGeom prst="roundRec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u="sng" dirty="0">
                <a:solidFill>
                  <a:schemeClr val="tx1"/>
                </a:solidFill>
                <a:latin typeface="Times New Roman" pitchFamily="18" charset="0"/>
                <a:cs typeface="Times New Roman" pitchFamily="18" charset="0"/>
              </a:rPr>
              <a:t>Bước </a:t>
            </a:r>
            <a:r>
              <a:rPr lang="nl-NL" u="sng" dirty="0" smtClean="0">
                <a:solidFill>
                  <a:schemeClr val="tx1"/>
                </a:solidFill>
                <a:latin typeface="Times New Roman" pitchFamily="18" charset="0"/>
                <a:cs typeface="Times New Roman" pitchFamily="18" charset="0"/>
              </a:rPr>
              <a:t>2</a:t>
            </a:r>
            <a:endParaRPr lang="en-US" dirty="0">
              <a:solidFill>
                <a:schemeClr val="tx1"/>
              </a:solidFill>
            </a:endParaRPr>
          </a:p>
        </p:txBody>
      </p:sp>
      <p:sp>
        <p:nvSpPr>
          <p:cNvPr id="19" name="Rectangle 18"/>
          <p:cNvSpPr/>
          <p:nvPr/>
        </p:nvSpPr>
        <p:spPr>
          <a:xfrm>
            <a:off x="1600200" y="5715000"/>
            <a:ext cx="6934200" cy="685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solidFill>
                  <a:schemeClr val="tx1"/>
                </a:solidFill>
                <a:latin typeface="Times New Roman" pitchFamily="18" charset="0"/>
                <a:cs typeface="Times New Roman" pitchFamily="18" charset="0"/>
              </a:rPr>
              <a:t>Áp dụng bài giảng vào tiết học</a:t>
            </a:r>
            <a:r>
              <a:rPr lang="nl-NL" sz="2800" dirty="0" smtClean="0">
                <a:solidFill>
                  <a:schemeClr val="tx1"/>
                </a:solidFill>
                <a:latin typeface="Times New Roman" pitchFamily="18" charset="0"/>
                <a:cs typeface="Times New Roman" pitchFamily="18" charset="0"/>
              </a:rPr>
              <a:t>.</a:t>
            </a:r>
            <a:endParaRPr lang="en-US" sz="2800" dirty="0">
              <a:solidFill>
                <a:schemeClr val="tx1"/>
              </a:solidFill>
            </a:endParaRPr>
          </a:p>
        </p:txBody>
      </p:sp>
      <p:sp>
        <p:nvSpPr>
          <p:cNvPr id="20" name="Rounded Rectangle 19"/>
          <p:cNvSpPr/>
          <p:nvPr/>
        </p:nvSpPr>
        <p:spPr>
          <a:xfrm>
            <a:off x="457200" y="5715000"/>
            <a:ext cx="1295400" cy="457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u="sng" dirty="0">
                <a:solidFill>
                  <a:schemeClr val="tx1"/>
                </a:solidFill>
                <a:latin typeface="Times New Roman" pitchFamily="18" charset="0"/>
                <a:cs typeface="Times New Roman" pitchFamily="18" charset="0"/>
              </a:rPr>
              <a:t>Bước </a:t>
            </a:r>
            <a:r>
              <a:rPr lang="nl-NL" u="sng" dirty="0" smtClean="0">
                <a:solidFill>
                  <a:schemeClr val="tx1"/>
                </a:solidFill>
                <a:latin typeface="Times New Roman" pitchFamily="18" charset="0"/>
                <a:cs typeface="Times New Roman" pitchFamily="18" charset="0"/>
              </a:rPr>
              <a:t>3</a:t>
            </a:r>
            <a:endParaRPr lang="en-US" dirty="0">
              <a:solidFill>
                <a:schemeClr val="tx1"/>
              </a:solidFill>
            </a:endParaRPr>
          </a:p>
        </p:txBody>
      </p:sp>
    </p:spTree>
    <p:extLst>
      <p:ext uri="{BB962C8B-B14F-4D97-AF65-F5344CB8AC3E}">
        <p14:creationId xmlns:p14="http://schemas.microsoft.com/office/powerpoint/2010/main" val="282120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anim calcmode="lin" valueType="num">
                                      <p:cBhvr>
                                        <p:cTn id="53" dur="1000" fill="hold"/>
                                        <p:tgtEl>
                                          <p:spTgt spid="20"/>
                                        </p:tgtEl>
                                        <p:attrNameLst>
                                          <p:attrName>ppt_x</p:attrName>
                                        </p:attrNameLst>
                                      </p:cBhvr>
                                      <p:tavLst>
                                        <p:tav tm="0">
                                          <p:val>
                                            <p:strVal val="#ppt_x"/>
                                          </p:val>
                                        </p:tav>
                                        <p:tav tm="100000">
                                          <p:val>
                                            <p:strVal val="#ppt_x"/>
                                          </p:val>
                                        </p:tav>
                                      </p:tavLst>
                                    </p:anim>
                                    <p:anim calcmode="lin" valueType="num">
                                      <p:cBhvr>
                                        <p:cTn id="54" dur="1000" fill="hold"/>
                                        <p:tgtEl>
                                          <p:spTgt spid="2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p:bldP spid="5" grpId="0" animBg="1"/>
      <p:bldP spid="11" grpId="0" animBg="1"/>
      <p:bldP spid="12" grpId="0" animBg="1"/>
      <p:bldP spid="18"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775281033"/>
              </p:ext>
            </p:extLst>
          </p:nvPr>
        </p:nvGraphicFramePr>
        <p:xfrm>
          <a:off x="76200" y="0"/>
          <a:ext cx="9144000" cy="6858000"/>
        </p:xfrm>
        <a:graphic>
          <a:graphicData uri="http://schemas.openxmlformats.org/presentationml/2006/ole">
            <mc:AlternateContent xmlns:mc="http://schemas.openxmlformats.org/markup-compatibility/2006">
              <mc:Choice xmlns:v="urn:schemas-microsoft-com:vml" Requires="v">
                <p:oleObj spid="_x0000_s18521" name="Slide" r:id="rId3" imgW="3998828" imgH="2996250" progId="PowerPoint.Slide.8">
                  <p:embed/>
                </p:oleObj>
              </mc:Choice>
              <mc:Fallback>
                <p:oleObj name="Slide" r:id="rId3" imgW="3998828" imgH="2996250" progId="PowerPoint.Slide.8">
                  <p:embed/>
                  <p:pic>
                    <p:nvPicPr>
                      <p:cNvPr id="0" name="Object 1"/>
                      <p:cNvPicPr>
                        <a:picLocks noChangeAspect="1" noChangeArrowheads="1"/>
                      </p:cNvPicPr>
                      <p:nvPr/>
                    </p:nvPicPr>
                    <p:blipFill>
                      <a:blip r:embed="rId4"/>
                      <a:srcRect/>
                      <a:stretch>
                        <a:fillRect/>
                      </a:stretch>
                    </p:blipFill>
                    <p:spPr bwMode="auto">
                      <a:xfrm>
                        <a:off x="76200" y="0"/>
                        <a:ext cx="9144000" cy="6858000"/>
                      </a:xfrm>
                      <a:prstGeom prst="rect">
                        <a:avLst/>
                      </a:prstGeom>
                      <a:noFill/>
                      <a:ln w="9525">
                        <a:solidFill>
                          <a:schemeClr val="bg1"/>
                        </a:solidFill>
                        <a:miter lim="800000"/>
                        <a:headEnd/>
                        <a:tailEnd/>
                      </a:ln>
                      <a:effectLst/>
                    </p:spPr>
                  </p:pic>
                </p:oleObj>
              </mc:Fallback>
            </mc:AlternateContent>
          </a:graphicData>
        </a:graphic>
      </p:graphicFrame>
      <p:sp>
        <p:nvSpPr>
          <p:cNvPr id="4" name="Rectangle 3"/>
          <p:cNvSpPr/>
          <p:nvPr/>
        </p:nvSpPr>
        <p:spPr>
          <a:xfrm>
            <a:off x="457200" y="914400"/>
            <a:ext cx="8382000" cy="2862322"/>
          </a:xfrm>
          <a:prstGeom prst="rect">
            <a:avLst/>
          </a:prstGeom>
        </p:spPr>
        <p:txBody>
          <a:bodyPr wrap="square">
            <a:spAutoFit/>
          </a:bodyPr>
          <a:lstStyle/>
          <a:p>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Khi</a:t>
            </a:r>
            <a:r>
              <a:rPr lang="en-US" sz="3600" dirty="0" smtClean="0">
                <a:latin typeface="Times New Roman" pitchFamily="18" charset="0"/>
                <a:cs typeface="Times New Roman" pitchFamily="18" charset="0"/>
              </a:rPr>
              <a:t> ứng </a:t>
            </a:r>
            <a:r>
              <a:rPr lang="en-US" sz="3600" dirty="0">
                <a:latin typeface="Times New Roman" pitchFamily="18" charset="0"/>
                <a:cs typeface="Times New Roman" pitchFamily="18" charset="0"/>
              </a:rPr>
              <a:t>dụng </a:t>
            </a:r>
            <a:r>
              <a:rPr lang="en-US" sz="3200" dirty="0">
                <a:latin typeface="Times New Roman" pitchFamily="18" charset="0"/>
                <a:cs typeface="Times New Roman" pitchFamily="18" charset="0"/>
              </a:rPr>
              <a:t>CNTT</a:t>
            </a:r>
            <a:r>
              <a:rPr lang="vi-VN"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thể</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thực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hiện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bài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dạy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máy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tính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với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hình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ảnh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xuất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hiện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rõ</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nét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tôi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đã</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thiết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kế</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trò</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bài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giảng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giúp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trẻ</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tham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hứng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thú</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hơn</a:t>
            </a:r>
            <a:r>
              <a:rPr lang="en-US" sz="3600" dirty="0" smtClean="0">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sp>
        <p:nvSpPr>
          <p:cNvPr id="5" name="Rectangle 4"/>
          <p:cNvSpPr/>
          <p:nvPr/>
        </p:nvSpPr>
        <p:spPr>
          <a:xfrm>
            <a:off x="457200" y="3732074"/>
            <a:ext cx="8382000" cy="2308324"/>
          </a:xfrm>
          <a:prstGeom prst="rect">
            <a:avLst/>
          </a:prstGeom>
        </p:spPr>
        <p:txBody>
          <a:bodyPr wrap="square">
            <a:spAutoFit/>
          </a:bodyPr>
          <a:lstStyle/>
          <a:p>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Giảm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tải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được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việc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quá</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nhiều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đồ</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dùng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đồ</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trong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tổ</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chức</a:t>
            </a:r>
            <a:r>
              <a:rPr lang="en-US" sz="3600" dirty="0" smtClean="0">
                <a:latin typeface="Times New Roman" pitchFamily="18" charset="0"/>
                <a:cs typeface="Times New Roman" pitchFamily="18" charset="0"/>
              </a:rPr>
              <a:t> 1 </a:t>
            </a:r>
            <a:r>
              <a:rPr lang="en-US" sz="3600" dirty="0" err="1" smtClean="0">
                <a:latin typeface="Times New Roman" pitchFamily="18" charset="0"/>
                <a:cs typeface="Times New Roman" pitchFamily="18" charset="0"/>
              </a:rPr>
              <a:t>hoạt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cô</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thì</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nhiều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thời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gian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nghiên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cứu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bài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giảng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hơn</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38598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quarter" idx="2"/>
          </p:nvPr>
        </p:nvSpPr>
        <p:spPr/>
        <p:txBody>
          <a:bodyPr/>
          <a:lstStyle/>
          <a:p>
            <a:endParaRPr lang="en-US"/>
          </a:p>
        </p:txBody>
      </p:sp>
      <p:sp>
        <p:nvSpPr>
          <p:cNvPr id="5" name="Content Placeholder 4"/>
          <p:cNvSpPr>
            <a:spLocks noGrp="1"/>
          </p:cNvSpPr>
          <p:nvPr>
            <p:ph sz="quarter" idx="3"/>
          </p:nvPr>
        </p:nvSpPr>
        <p:spPr/>
        <p:txBody>
          <a:bodyPr/>
          <a:lstStyle/>
          <a:p>
            <a:endParaRPr lang="en-US"/>
          </a:p>
        </p:txBody>
      </p:sp>
      <p:sp>
        <p:nvSpPr>
          <p:cNvPr id="7" name="Rectangle 6"/>
          <p:cNvSpPr/>
          <p:nvPr/>
        </p:nvSpPr>
        <p:spPr>
          <a:xfrm>
            <a:off x="457200" y="6172200"/>
            <a:ext cx="8077200" cy="523220"/>
          </a:xfrm>
          <a:prstGeom prst="rect">
            <a:avLst/>
          </a:prstGeom>
        </p:spPr>
        <p:txBody>
          <a:bodyPr wrap="square">
            <a:spAutoFit/>
          </a:bodyPr>
          <a:lstStyle/>
          <a:p>
            <a:r>
              <a:rPr lang="nl-NL" sz="2800" i="1" dirty="0">
                <a:latin typeface="Times New Roman" pitchFamily="18" charset="0"/>
                <a:cs typeface="Times New Roman" pitchFamily="18" charset="0"/>
              </a:rPr>
              <a:t>(Hình ảnh cô và trẻ trong hoạt động LQVT: Số 8 tiết 1)</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042986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39038129"/>
              </p:ext>
            </p:extLst>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44061" name="Slide" r:id="rId3" imgW="4572042" imgH="3428869" progId="PowerPoint.Slide.8">
                  <p:embed/>
                </p:oleObj>
              </mc:Choice>
              <mc:Fallback>
                <p:oleObj name="Slide" r:id="rId3" imgW="4572042" imgH="3428869"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76200" y="533400"/>
            <a:ext cx="8748713" cy="584775"/>
          </a:xfrm>
          <a:prstGeom prst="rect">
            <a:avLst/>
          </a:prstGeom>
        </p:spPr>
        <p:txBody>
          <a:bodyPr wrap="square">
            <a:spAutoFit/>
          </a:bodyPr>
          <a:lstStyle/>
          <a:p>
            <a:pPr algn="ctr"/>
            <a:r>
              <a:rPr lang="en-US" sz="3200" dirty="0">
                <a:latin typeface="Times New Roman" pitchFamily="18" charset="0"/>
                <a:cs typeface="Times New Roman" pitchFamily="18" charset="0"/>
              </a:rPr>
              <a:t> </a:t>
            </a:r>
            <a:r>
              <a:rPr lang="nl-NL" sz="3200" b="1" i="1" dirty="0" smtClean="0">
                <a:latin typeface="Times New Roman" pitchFamily="18" charset="0"/>
                <a:cs typeface="Times New Roman" pitchFamily="18" charset="0"/>
              </a:rPr>
              <a:t>     </a:t>
            </a:r>
            <a:endParaRPr lang="en-US" sz="4400" dirty="0">
              <a:solidFill>
                <a:srgbClr val="FF0000"/>
              </a:solidFill>
              <a:latin typeface="Times New Roman" pitchFamily="18" charset="0"/>
              <a:cs typeface="Times New Roman" pitchFamily="18" charset="0"/>
            </a:endParaRPr>
          </a:p>
        </p:txBody>
      </p:sp>
      <p:sp>
        <p:nvSpPr>
          <p:cNvPr id="3" name="Rounded Rectangle 2"/>
          <p:cNvSpPr/>
          <p:nvPr/>
        </p:nvSpPr>
        <p:spPr>
          <a:xfrm>
            <a:off x="304800" y="2286000"/>
            <a:ext cx="2209800" cy="41148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dirty="0" smtClean="0">
                <a:solidFill>
                  <a:srgbClr val="002060"/>
                </a:solidFill>
                <a:latin typeface="Times New Roman" pitchFamily="18" charset="0"/>
                <a:cs typeface="Times New Roman" pitchFamily="18" charset="0"/>
              </a:rPr>
              <a:t>Với những bức tranh cô vẽ trên giấy, tô màu sáp (màu nước) đã thành quen thuộc với trẻ</a:t>
            </a:r>
            <a:endParaRPr lang="en-US" sz="2800" dirty="0" smtClean="0">
              <a:solidFill>
                <a:srgbClr val="002060"/>
              </a:solidFill>
              <a:latin typeface="Times New Roman" pitchFamily="18" charset="0"/>
              <a:cs typeface="Times New Roman" pitchFamily="18" charset="0"/>
            </a:endParaRPr>
          </a:p>
          <a:p>
            <a:endParaRPr lang="en-US" sz="2800" dirty="0">
              <a:solidFill>
                <a:srgbClr val="002060"/>
              </a:solidFill>
            </a:endParaRPr>
          </a:p>
        </p:txBody>
      </p:sp>
      <p:sp>
        <p:nvSpPr>
          <p:cNvPr id="13" name="Rounded Rectangle 12"/>
          <p:cNvSpPr/>
          <p:nvPr/>
        </p:nvSpPr>
        <p:spPr>
          <a:xfrm>
            <a:off x="2667000" y="2286000"/>
            <a:ext cx="3352800" cy="4191000"/>
          </a:xfrm>
          <a:prstGeom prst="roundRec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rgbClr val="002060"/>
                </a:solidFill>
                <a:latin typeface="Times New Roman" pitchFamily="18" charset="0"/>
                <a:cs typeface="Times New Roman" pitchFamily="18" charset="0"/>
              </a:rPr>
              <a:t>Trong phần mềm paint có đầy đủ tiện ích phục vụ cho môn tạo hình đặc biệt là môn vẽ, khi vẽ xong sẽ sử dụng việc tô mầu để tạo nên bức tranh đẹp và hấp dẫn.</a:t>
            </a:r>
            <a:endParaRPr lang="en-US" sz="2800" dirty="0">
              <a:solidFill>
                <a:srgbClr val="002060"/>
              </a:solidFill>
              <a:latin typeface="Times New Roman" pitchFamily="18" charset="0"/>
              <a:cs typeface="Times New Roman" pitchFamily="18" charset="0"/>
            </a:endParaRPr>
          </a:p>
        </p:txBody>
      </p:sp>
      <p:sp>
        <p:nvSpPr>
          <p:cNvPr id="14" name="Rounded Rectangle 13"/>
          <p:cNvSpPr/>
          <p:nvPr/>
        </p:nvSpPr>
        <p:spPr>
          <a:xfrm>
            <a:off x="6248399" y="2362200"/>
            <a:ext cx="2576513" cy="4191000"/>
          </a:xfrm>
          <a:prstGeom prst="roundRect">
            <a:avLst/>
          </a:prstGeom>
          <a:solidFill>
            <a:srgbClr val="33D1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smtClean="0">
              <a:latin typeface="+mj-lt"/>
              <a:ea typeface="Times New Roman"/>
              <a:cs typeface="Arial" pitchFamily="34" charset="0"/>
            </a:endParaRPr>
          </a:p>
          <a:p>
            <a:r>
              <a:rPr lang="vi-VN" sz="2800" dirty="0" smtClean="0">
                <a:solidFill>
                  <a:srgbClr val="002060"/>
                </a:solidFill>
                <a:latin typeface="Times New Roman" pitchFamily="18" charset="0"/>
                <a:ea typeface="Times New Roman"/>
                <a:cs typeface="Times New Roman" pitchFamily="18" charset="0"/>
              </a:rPr>
              <a:t>Để </a:t>
            </a:r>
            <a:r>
              <a:rPr lang="vi-VN" sz="2800" dirty="0">
                <a:solidFill>
                  <a:srgbClr val="002060"/>
                </a:solidFill>
                <a:latin typeface="Times New Roman" pitchFamily="18" charset="0"/>
                <a:ea typeface="Times New Roman"/>
                <a:cs typeface="Times New Roman" pitchFamily="18" charset="0"/>
              </a:rPr>
              <a:t>vẽ về ngôi nhà của bé.</a:t>
            </a:r>
            <a:r>
              <a:rPr lang="en-US" sz="2800" dirty="0">
                <a:solidFill>
                  <a:srgbClr val="002060"/>
                </a:solidFill>
                <a:latin typeface="+mj-lt"/>
                <a:ea typeface="Times New Roman"/>
                <a:cs typeface="Arial" pitchFamily="34" charset="0"/>
              </a:rPr>
              <a:t> </a:t>
            </a:r>
            <a:r>
              <a:rPr lang="en-US" sz="2800" dirty="0" err="1">
                <a:solidFill>
                  <a:srgbClr val="002060"/>
                </a:solidFill>
                <a:latin typeface="Times New Roman" pitchFamily="18" charset="0"/>
                <a:ea typeface="Times New Roman"/>
                <a:cs typeface="Times New Roman" pitchFamily="18" charset="0"/>
              </a:rPr>
              <a:t>Tôi</a:t>
            </a:r>
            <a:r>
              <a:rPr lang="en-US" sz="2800" dirty="0">
                <a:solidFill>
                  <a:srgbClr val="002060"/>
                </a:solidFill>
                <a:latin typeface="Times New Roman" pitchFamily="18" charset="0"/>
                <a:ea typeface="Times New Roman"/>
                <a:cs typeface="Times New Roman" pitchFamily="18" charset="0"/>
              </a:rPr>
              <a:t> </a:t>
            </a:r>
            <a:r>
              <a:rPr lang="en-US" sz="2800" dirty="0" err="1">
                <a:solidFill>
                  <a:srgbClr val="002060"/>
                </a:solidFill>
                <a:latin typeface="Times New Roman" pitchFamily="18" charset="0"/>
                <a:ea typeface="Times New Roman"/>
                <a:cs typeface="Times New Roman" pitchFamily="18" charset="0"/>
              </a:rPr>
              <a:t>vào</a:t>
            </a:r>
            <a:r>
              <a:rPr lang="en-US" sz="2800" dirty="0">
                <a:solidFill>
                  <a:srgbClr val="002060"/>
                </a:solidFill>
                <a:latin typeface="Times New Roman" pitchFamily="18" charset="0"/>
                <a:ea typeface="Times New Roman"/>
                <a:cs typeface="Times New Roman" pitchFamily="18" charset="0"/>
              </a:rPr>
              <a:t> </a:t>
            </a:r>
            <a:r>
              <a:rPr lang="en-US" sz="2800" dirty="0" err="1">
                <a:solidFill>
                  <a:srgbClr val="002060"/>
                </a:solidFill>
                <a:latin typeface="Times New Roman" pitchFamily="18" charset="0"/>
                <a:ea typeface="Times New Roman"/>
                <a:cs typeface="Times New Roman" pitchFamily="18" charset="0"/>
              </a:rPr>
              <a:t>phần</a:t>
            </a:r>
            <a:r>
              <a:rPr lang="en-US" sz="2800" dirty="0">
                <a:solidFill>
                  <a:srgbClr val="002060"/>
                </a:solidFill>
                <a:latin typeface="Times New Roman" pitchFamily="18" charset="0"/>
                <a:ea typeface="Times New Roman"/>
                <a:cs typeface="Times New Roman" pitchFamily="18" charset="0"/>
              </a:rPr>
              <a:t> </a:t>
            </a:r>
            <a:r>
              <a:rPr lang="en-US" sz="2800" dirty="0" err="1">
                <a:solidFill>
                  <a:srgbClr val="002060"/>
                </a:solidFill>
                <a:latin typeface="Times New Roman" pitchFamily="18" charset="0"/>
                <a:ea typeface="Times New Roman"/>
                <a:cs typeface="Times New Roman" pitchFamily="18" charset="0"/>
              </a:rPr>
              <a:t>mềm</a:t>
            </a:r>
            <a:r>
              <a:rPr lang="en-US" sz="2800" dirty="0">
                <a:solidFill>
                  <a:srgbClr val="002060"/>
                </a:solidFill>
                <a:latin typeface="Times New Roman" pitchFamily="18" charset="0"/>
                <a:ea typeface="Times New Roman"/>
                <a:cs typeface="Times New Roman" pitchFamily="18" charset="0"/>
              </a:rPr>
              <a:t> Paint, </a:t>
            </a:r>
            <a:r>
              <a:rPr lang="en-US" sz="2800" dirty="0" err="1">
                <a:solidFill>
                  <a:srgbClr val="002060"/>
                </a:solidFill>
                <a:latin typeface="Times New Roman" pitchFamily="18" charset="0"/>
                <a:ea typeface="Times New Roman"/>
                <a:cs typeface="Times New Roman" pitchFamily="18" charset="0"/>
              </a:rPr>
              <a:t>trọn</a:t>
            </a:r>
            <a:r>
              <a:rPr lang="en-US" sz="2800" dirty="0">
                <a:solidFill>
                  <a:srgbClr val="002060"/>
                </a:solidFill>
                <a:latin typeface="Times New Roman" pitchFamily="18" charset="0"/>
                <a:ea typeface="Times New Roman"/>
                <a:cs typeface="Times New Roman" pitchFamily="18" charset="0"/>
              </a:rPr>
              <a:t> </a:t>
            </a:r>
            <a:r>
              <a:rPr lang="en-US" sz="2800" dirty="0" err="1">
                <a:solidFill>
                  <a:srgbClr val="002060"/>
                </a:solidFill>
                <a:latin typeface="Times New Roman" pitchFamily="18" charset="0"/>
                <a:ea typeface="Times New Roman"/>
                <a:cs typeface="Times New Roman" pitchFamily="18" charset="0"/>
              </a:rPr>
              <a:t>bút</a:t>
            </a:r>
            <a:r>
              <a:rPr lang="en-US" sz="2800" dirty="0">
                <a:solidFill>
                  <a:srgbClr val="002060"/>
                </a:solidFill>
                <a:latin typeface="Times New Roman" pitchFamily="18" charset="0"/>
                <a:ea typeface="Times New Roman"/>
                <a:cs typeface="Times New Roman" pitchFamily="18" charset="0"/>
              </a:rPr>
              <a:t> </a:t>
            </a:r>
            <a:r>
              <a:rPr lang="en-US" sz="2800" dirty="0" err="1">
                <a:solidFill>
                  <a:srgbClr val="002060"/>
                </a:solidFill>
                <a:latin typeface="Times New Roman" pitchFamily="18" charset="0"/>
                <a:ea typeface="Times New Roman"/>
                <a:cs typeface="Times New Roman" pitchFamily="18" charset="0"/>
              </a:rPr>
              <a:t>vẽ</a:t>
            </a:r>
            <a:r>
              <a:rPr lang="en-US" sz="2800" dirty="0">
                <a:solidFill>
                  <a:srgbClr val="002060"/>
                </a:solidFill>
                <a:latin typeface="Times New Roman" pitchFamily="18" charset="0"/>
                <a:ea typeface="Times New Roman"/>
                <a:cs typeface="Times New Roman" pitchFamily="18" charset="0"/>
              </a:rPr>
              <a:t> </a:t>
            </a:r>
            <a:r>
              <a:rPr lang="en-US" sz="2800" dirty="0" err="1">
                <a:solidFill>
                  <a:srgbClr val="002060"/>
                </a:solidFill>
                <a:latin typeface="Times New Roman" pitchFamily="18" charset="0"/>
                <a:ea typeface="Times New Roman"/>
                <a:cs typeface="Times New Roman" pitchFamily="18" charset="0"/>
              </a:rPr>
              <a:t>sau</a:t>
            </a:r>
            <a:r>
              <a:rPr lang="en-US" sz="2800" dirty="0">
                <a:solidFill>
                  <a:srgbClr val="002060"/>
                </a:solidFill>
                <a:latin typeface="Times New Roman" pitchFamily="18" charset="0"/>
                <a:ea typeface="Times New Roman"/>
                <a:cs typeface="Times New Roman" pitchFamily="18" charset="0"/>
              </a:rPr>
              <a:t> </a:t>
            </a:r>
            <a:r>
              <a:rPr lang="en-US" sz="2800" dirty="0" err="1">
                <a:solidFill>
                  <a:srgbClr val="002060"/>
                </a:solidFill>
                <a:latin typeface="Times New Roman" pitchFamily="18" charset="0"/>
                <a:ea typeface="Times New Roman"/>
                <a:cs typeface="Times New Roman" pitchFamily="18" charset="0"/>
              </a:rPr>
              <a:t>đó</a:t>
            </a:r>
            <a:r>
              <a:rPr lang="en-US" sz="2800" dirty="0">
                <a:solidFill>
                  <a:srgbClr val="002060"/>
                </a:solidFill>
                <a:latin typeface="Times New Roman" pitchFamily="18" charset="0"/>
                <a:ea typeface="Times New Roman"/>
                <a:cs typeface="Times New Roman" pitchFamily="18" charset="0"/>
              </a:rPr>
              <a:t> </a:t>
            </a:r>
            <a:r>
              <a:rPr lang="en-US" sz="2800" dirty="0" err="1">
                <a:solidFill>
                  <a:srgbClr val="002060"/>
                </a:solidFill>
                <a:latin typeface="Times New Roman" pitchFamily="18" charset="0"/>
                <a:ea typeface="Times New Roman"/>
                <a:cs typeface="Times New Roman" pitchFamily="18" charset="0"/>
              </a:rPr>
              <a:t>thực</a:t>
            </a:r>
            <a:r>
              <a:rPr lang="en-US" sz="2800" dirty="0">
                <a:solidFill>
                  <a:srgbClr val="002060"/>
                </a:solidFill>
                <a:latin typeface="Times New Roman" pitchFamily="18" charset="0"/>
                <a:ea typeface="Times New Roman"/>
                <a:cs typeface="Times New Roman" pitchFamily="18" charset="0"/>
              </a:rPr>
              <a:t> </a:t>
            </a:r>
            <a:r>
              <a:rPr lang="en-US" sz="2800" dirty="0" err="1">
                <a:solidFill>
                  <a:srgbClr val="002060"/>
                </a:solidFill>
                <a:latin typeface="Times New Roman" pitchFamily="18" charset="0"/>
                <a:ea typeface="Times New Roman"/>
                <a:cs typeface="Times New Roman" pitchFamily="18" charset="0"/>
              </a:rPr>
              <a:t>hiện</a:t>
            </a:r>
            <a:r>
              <a:rPr lang="en-US" sz="2800" dirty="0">
                <a:solidFill>
                  <a:srgbClr val="002060"/>
                </a:solidFill>
                <a:latin typeface="Times New Roman" pitchFamily="18" charset="0"/>
                <a:ea typeface="Times New Roman"/>
                <a:cs typeface="Times New Roman" pitchFamily="18" charset="0"/>
              </a:rPr>
              <a:t> </a:t>
            </a:r>
            <a:r>
              <a:rPr lang="en-US" sz="2800" dirty="0" err="1">
                <a:solidFill>
                  <a:srgbClr val="002060"/>
                </a:solidFill>
                <a:latin typeface="Times New Roman" pitchFamily="18" charset="0"/>
                <a:ea typeface="Times New Roman"/>
                <a:cs typeface="Times New Roman" pitchFamily="18" charset="0"/>
              </a:rPr>
              <a:t>vẽ</a:t>
            </a:r>
            <a:r>
              <a:rPr lang="en-US" sz="2800" dirty="0">
                <a:solidFill>
                  <a:srgbClr val="002060"/>
                </a:solidFill>
                <a:latin typeface="Times New Roman" pitchFamily="18" charset="0"/>
                <a:ea typeface="Times New Roman"/>
                <a:cs typeface="Times New Roman" pitchFamily="18" charset="0"/>
              </a:rPr>
              <a:t> </a:t>
            </a:r>
            <a:r>
              <a:rPr lang="en-US" sz="2800" dirty="0" err="1">
                <a:solidFill>
                  <a:srgbClr val="002060"/>
                </a:solidFill>
                <a:latin typeface="Times New Roman" pitchFamily="18" charset="0"/>
                <a:ea typeface="Times New Roman"/>
                <a:cs typeface="Times New Roman" pitchFamily="18" charset="0"/>
              </a:rPr>
              <a:t>sau</a:t>
            </a:r>
            <a:r>
              <a:rPr lang="en-US" sz="2800" dirty="0">
                <a:solidFill>
                  <a:srgbClr val="002060"/>
                </a:solidFill>
                <a:latin typeface="Times New Roman" pitchFamily="18" charset="0"/>
                <a:ea typeface="Times New Roman"/>
                <a:cs typeface="Times New Roman" pitchFamily="18" charset="0"/>
              </a:rPr>
              <a:t> </a:t>
            </a:r>
            <a:r>
              <a:rPr lang="en-US" sz="2800" dirty="0" err="1">
                <a:solidFill>
                  <a:srgbClr val="002060"/>
                </a:solidFill>
                <a:latin typeface="Times New Roman" pitchFamily="18" charset="0"/>
                <a:ea typeface="Times New Roman"/>
                <a:cs typeface="Times New Roman" pitchFamily="18" charset="0"/>
              </a:rPr>
              <a:t>khi</a:t>
            </a:r>
            <a:r>
              <a:rPr lang="en-US" sz="2800" dirty="0">
                <a:solidFill>
                  <a:srgbClr val="002060"/>
                </a:solidFill>
                <a:latin typeface="Times New Roman" pitchFamily="18" charset="0"/>
                <a:ea typeface="Times New Roman"/>
                <a:cs typeface="Times New Roman" pitchFamily="18" charset="0"/>
              </a:rPr>
              <a:t> </a:t>
            </a:r>
            <a:r>
              <a:rPr lang="en-US" sz="2800" dirty="0" err="1">
                <a:solidFill>
                  <a:srgbClr val="002060"/>
                </a:solidFill>
                <a:latin typeface="Times New Roman" pitchFamily="18" charset="0"/>
                <a:ea typeface="Times New Roman"/>
                <a:cs typeface="Times New Roman" pitchFamily="18" charset="0"/>
              </a:rPr>
              <a:t>vẽ</a:t>
            </a:r>
            <a:r>
              <a:rPr lang="en-US" sz="2800" dirty="0">
                <a:solidFill>
                  <a:srgbClr val="002060"/>
                </a:solidFill>
                <a:latin typeface="Times New Roman" pitchFamily="18" charset="0"/>
                <a:ea typeface="Times New Roman"/>
                <a:cs typeface="Times New Roman" pitchFamily="18" charset="0"/>
              </a:rPr>
              <a:t> </a:t>
            </a:r>
            <a:r>
              <a:rPr lang="en-US" sz="2800" dirty="0" err="1">
                <a:solidFill>
                  <a:srgbClr val="002060"/>
                </a:solidFill>
                <a:latin typeface="Times New Roman" pitchFamily="18" charset="0"/>
                <a:ea typeface="Times New Roman"/>
                <a:cs typeface="Times New Roman" pitchFamily="18" charset="0"/>
              </a:rPr>
              <a:t>xong</a:t>
            </a:r>
            <a:r>
              <a:rPr lang="en-US" sz="2800" dirty="0">
                <a:solidFill>
                  <a:srgbClr val="002060"/>
                </a:solidFill>
                <a:latin typeface="Times New Roman" pitchFamily="18" charset="0"/>
                <a:ea typeface="Times New Roman"/>
                <a:cs typeface="Times New Roman" pitchFamily="18" charset="0"/>
              </a:rPr>
              <a:t> </a:t>
            </a:r>
            <a:r>
              <a:rPr lang="en-US" sz="2800" dirty="0" err="1">
                <a:solidFill>
                  <a:srgbClr val="002060"/>
                </a:solidFill>
                <a:latin typeface="Times New Roman" pitchFamily="18" charset="0"/>
                <a:ea typeface="Times New Roman"/>
                <a:cs typeface="Times New Roman" pitchFamily="18" charset="0"/>
              </a:rPr>
              <a:t>sẽ</a:t>
            </a:r>
            <a:r>
              <a:rPr lang="en-US" sz="2800" dirty="0">
                <a:solidFill>
                  <a:srgbClr val="002060"/>
                </a:solidFill>
                <a:latin typeface="Times New Roman" pitchFamily="18" charset="0"/>
                <a:ea typeface="Times New Roman"/>
                <a:cs typeface="Times New Roman" pitchFamily="18" charset="0"/>
              </a:rPr>
              <a:t> </a:t>
            </a:r>
            <a:r>
              <a:rPr lang="en-US" sz="2800" dirty="0" err="1">
                <a:solidFill>
                  <a:srgbClr val="002060"/>
                </a:solidFill>
                <a:latin typeface="Times New Roman" pitchFamily="18" charset="0"/>
                <a:ea typeface="Times New Roman"/>
                <a:cs typeface="Times New Roman" pitchFamily="18" charset="0"/>
              </a:rPr>
              <a:t>thực</a:t>
            </a:r>
            <a:r>
              <a:rPr lang="en-US" sz="2800" dirty="0">
                <a:solidFill>
                  <a:srgbClr val="002060"/>
                </a:solidFill>
                <a:latin typeface="Times New Roman" pitchFamily="18" charset="0"/>
                <a:ea typeface="Times New Roman"/>
                <a:cs typeface="Times New Roman" pitchFamily="18" charset="0"/>
              </a:rPr>
              <a:t> </a:t>
            </a:r>
            <a:r>
              <a:rPr lang="en-US" sz="2800" dirty="0" err="1">
                <a:solidFill>
                  <a:srgbClr val="002060"/>
                </a:solidFill>
                <a:latin typeface="Times New Roman" pitchFamily="18" charset="0"/>
                <a:ea typeface="Times New Roman"/>
                <a:cs typeface="Times New Roman" pitchFamily="18" charset="0"/>
              </a:rPr>
              <a:t>hiện</a:t>
            </a:r>
            <a:r>
              <a:rPr lang="en-US" sz="2800" dirty="0">
                <a:solidFill>
                  <a:srgbClr val="002060"/>
                </a:solidFill>
                <a:latin typeface="Times New Roman" pitchFamily="18" charset="0"/>
                <a:ea typeface="Times New Roman"/>
                <a:cs typeface="Times New Roman" pitchFamily="18" charset="0"/>
              </a:rPr>
              <a:t> </a:t>
            </a:r>
            <a:r>
              <a:rPr lang="en-US" sz="2800" dirty="0" err="1">
                <a:solidFill>
                  <a:srgbClr val="002060"/>
                </a:solidFill>
                <a:latin typeface="Times New Roman" pitchFamily="18" charset="0"/>
                <a:ea typeface="Times New Roman"/>
                <a:cs typeface="Times New Roman" pitchFamily="18" charset="0"/>
              </a:rPr>
              <a:t>tô</a:t>
            </a:r>
            <a:r>
              <a:rPr lang="en-US" sz="2800" dirty="0">
                <a:solidFill>
                  <a:srgbClr val="002060"/>
                </a:solidFill>
                <a:latin typeface="Times New Roman" pitchFamily="18" charset="0"/>
                <a:ea typeface="Times New Roman"/>
                <a:cs typeface="Times New Roman" pitchFamily="18" charset="0"/>
              </a:rPr>
              <a:t> </a:t>
            </a:r>
            <a:r>
              <a:rPr lang="en-US" sz="2800" dirty="0" err="1">
                <a:solidFill>
                  <a:srgbClr val="002060"/>
                </a:solidFill>
                <a:latin typeface="Times New Roman" pitchFamily="18" charset="0"/>
                <a:ea typeface="Times New Roman"/>
                <a:cs typeface="Times New Roman" pitchFamily="18" charset="0"/>
              </a:rPr>
              <a:t>màu</a:t>
            </a:r>
            <a:r>
              <a:rPr lang="en-US" sz="2800" dirty="0">
                <a:solidFill>
                  <a:srgbClr val="002060"/>
                </a:solidFill>
                <a:latin typeface="Times New Roman" pitchFamily="18" charset="0"/>
                <a:ea typeface="Times New Roman"/>
                <a:cs typeface="Times New Roman" pitchFamily="18" charset="0"/>
              </a:rPr>
              <a:t> </a:t>
            </a:r>
            <a:endParaRPr lang="en-US" sz="2800" dirty="0">
              <a:solidFill>
                <a:srgbClr val="002060"/>
              </a:solidFill>
              <a:latin typeface="Times New Roman" pitchFamily="18" charset="0"/>
              <a:cs typeface="Times New Roman" pitchFamily="18" charset="0"/>
            </a:endParaRPr>
          </a:p>
          <a:p>
            <a:endParaRPr lang="en-US" sz="2800" dirty="0">
              <a:solidFill>
                <a:srgbClr val="002060"/>
              </a:solidFill>
            </a:endParaRPr>
          </a:p>
        </p:txBody>
      </p:sp>
      <p:sp>
        <p:nvSpPr>
          <p:cNvPr id="4" name="Rounded Rectangle 3"/>
          <p:cNvSpPr/>
          <p:nvPr/>
        </p:nvSpPr>
        <p:spPr>
          <a:xfrm>
            <a:off x="457200" y="533400"/>
            <a:ext cx="8367713" cy="1524000"/>
          </a:xfrm>
          <a:prstGeom prst="roundRect">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5400" b="1" dirty="0">
                <a:solidFill>
                  <a:srgbClr val="002060"/>
                </a:solidFill>
                <a:latin typeface="Times New Roman" pitchFamily="18" charset="0"/>
                <a:cs typeface="Times New Roman" pitchFamily="18" charset="0"/>
              </a:rPr>
              <a:t>Sử dụng phần mềm Paint hoạt động tạo hình</a:t>
            </a:r>
            <a:endParaRPr lang="en-US" sz="5400" dirty="0">
              <a:solidFill>
                <a:srgbClr val="002060"/>
              </a:solidFill>
            </a:endParaRPr>
          </a:p>
        </p:txBody>
      </p:sp>
    </p:spTree>
    <p:extLst>
      <p:ext uri="{BB962C8B-B14F-4D97-AF65-F5344CB8AC3E}">
        <p14:creationId xmlns:p14="http://schemas.microsoft.com/office/powerpoint/2010/main" val="106155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606035908"/>
              </p:ext>
            </p:extLst>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22608" name="Slide" r:id="rId3" imgW="4572042" imgH="3428869" progId="PowerPoint.Slide.8">
                  <p:embed/>
                </p:oleObj>
              </mc:Choice>
              <mc:Fallback>
                <p:oleObj name="Slide" r:id="rId3" imgW="4572042" imgH="3428869"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457200" y="304800"/>
            <a:ext cx="8153400" cy="1077218"/>
          </a:xfrm>
          <a:prstGeom prst="rect">
            <a:avLst/>
          </a:prstGeom>
        </p:spPr>
        <p:txBody>
          <a:bodyPr wrap="square">
            <a:spAutoFit/>
          </a:body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Kết</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hữu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tôi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mình</a:t>
            </a:r>
            <a:r>
              <a:rPr lang="en-US" sz="3200" dirty="0">
                <a:latin typeface="Times New Roman" pitchFamily="18" charset="0"/>
                <a:cs typeface="Times New Roman" pitchFamily="18" charset="0"/>
              </a:rPr>
              <a:t>.</a:t>
            </a:r>
          </a:p>
        </p:txBody>
      </p:sp>
      <p:pic>
        <p:nvPicPr>
          <p:cNvPr id="5" name="Picture 4"/>
          <p:cNvPicPr/>
          <p:nvPr/>
        </p:nvPicPr>
        <p:blipFill>
          <a:blip r:embed="rId5"/>
          <a:stretch>
            <a:fillRect/>
          </a:stretch>
        </p:blipFill>
        <p:spPr>
          <a:xfrm>
            <a:off x="381000" y="1524000"/>
            <a:ext cx="8077200" cy="4648200"/>
          </a:xfrm>
          <a:prstGeom prst="rect">
            <a:avLst/>
          </a:prstGeom>
        </p:spPr>
      </p:pic>
      <p:sp>
        <p:nvSpPr>
          <p:cNvPr id="6" name="Rectangle 5"/>
          <p:cNvSpPr/>
          <p:nvPr/>
        </p:nvSpPr>
        <p:spPr>
          <a:xfrm>
            <a:off x="457200" y="6172200"/>
            <a:ext cx="8229600" cy="400110"/>
          </a:xfrm>
          <a:prstGeom prst="rect">
            <a:avLst/>
          </a:prstGeom>
        </p:spPr>
        <p:txBody>
          <a:bodyPr wrap="square">
            <a:spAutoFit/>
          </a:bodyPr>
          <a:lstStyle/>
          <a:p>
            <a:r>
              <a:rPr lang="en-US" dirty="0" smtClean="0">
                <a:latin typeface="Arial" pitchFamily="34" charset="0"/>
                <a:cs typeface="Arial" pitchFamily="34" charset="0"/>
              </a:rPr>
              <a:t> </a:t>
            </a:r>
            <a:r>
              <a:rPr lang="en-US" sz="2000" dirty="0" smtClean="0">
                <a:latin typeface="Times New Roman" pitchFamily="18" charset="0"/>
                <a:cs typeface="Times New Roman" pitchFamily="18" charset="0"/>
              </a:rPr>
              <a:t>(</a:t>
            </a:r>
            <a:r>
              <a:rPr lang="en-US" sz="2000" i="1" dirty="0">
                <a:latin typeface="Times New Roman" pitchFamily="18" charset="0"/>
                <a:cs typeface="Times New Roman" pitchFamily="18" charset="0"/>
              </a:rPr>
              <a:t>Hình ảnh sử </a:t>
            </a:r>
            <a:r>
              <a:rPr lang="en-US" sz="2000" i="1" dirty="0" smtClean="0">
                <a:latin typeface="Times New Roman" pitchFamily="18" charset="0"/>
                <a:cs typeface="Times New Roman" pitchFamily="18" charset="0"/>
              </a:rPr>
              <a:t>dụng phần </a:t>
            </a:r>
            <a:r>
              <a:rPr lang="en-US" sz="2000" i="1" dirty="0">
                <a:latin typeface="Times New Roman" pitchFamily="18" charset="0"/>
                <a:cs typeface="Times New Roman" pitchFamily="18" charset="0"/>
              </a:rPr>
              <a:t>mềm Paint trong dạy tạo hình “Vẽ ngôi nhà”)</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99053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7" descr="nhom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81075" y="-82867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7" descr="nhom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533400"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nhom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33675" y="-82867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7" descr="nhom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333875" y="-82867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7" descr="nhom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162675" y="-82867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7" descr="nhom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991475" y="-82867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7" descr="nhom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78192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7" descr="nhom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01027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7" descr="nhom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25767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7" descr="nhom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42887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7" descr="nhom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0007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7" descr="nhom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7" descr="nhom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2004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7" descr="nhom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66725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7" descr="nhom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3048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7" descr="nhom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19812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7" descr="nhom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48006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6" name="Picture 7" descr="nhom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32766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7" name="Picture 20" descr="nhom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8" name="Picture 19" descr="nhom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0"/>
            <a:ext cx="7620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a:xfrm>
            <a:off x="914400" y="3922693"/>
            <a:ext cx="7848600" cy="523220"/>
          </a:xfrm>
          <a:prstGeom prst="rect">
            <a:avLst/>
          </a:prstGeom>
        </p:spPr>
        <p:txBody>
          <a:bodyPr wrap="square">
            <a:spAutoFit/>
          </a:bodyPr>
          <a:lstStyle/>
          <a:p>
            <a:endParaRPr lang="en-US" sz="2800" b="1" dirty="0">
              <a:solidFill>
                <a:srgbClr val="0070C0"/>
              </a:solidFill>
              <a:latin typeface="Times New Roman" pitchFamily="18" charset="0"/>
              <a:cs typeface="Times New Roman" pitchFamily="18" charset="0"/>
            </a:endParaRPr>
          </a:p>
        </p:txBody>
      </p:sp>
      <p:sp>
        <p:nvSpPr>
          <p:cNvPr id="3" name="Rounded Rectangle 2"/>
          <p:cNvSpPr/>
          <p:nvPr/>
        </p:nvSpPr>
        <p:spPr bwMode="auto">
          <a:xfrm>
            <a:off x="1828800" y="838200"/>
            <a:ext cx="5791200" cy="990600"/>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3200" b="1" dirty="0" smtClean="0">
                <a:solidFill>
                  <a:srgbClr val="FF0000"/>
                </a:solidFill>
                <a:latin typeface="Times New Roman" pitchFamily="18" charset="0"/>
                <a:cs typeface="Times New Roman" pitchFamily="18" charset="0"/>
              </a:rPr>
              <a:t>LĨNH </a:t>
            </a:r>
            <a:r>
              <a:rPr lang="en-US" sz="3200" b="1" dirty="0">
                <a:solidFill>
                  <a:srgbClr val="FF0000"/>
                </a:solidFill>
                <a:latin typeface="Times New Roman" pitchFamily="18" charset="0"/>
                <a:cs typeface="Times New Roman" pitchFamily="18" charset="0"/>
              </a:rPr>
              <a:t>VỰC ÁP DỤNG</a:t>
            </a:r>
            <a:endParaRPr lang="en-US" sz="3200" dirty="0">
              <a:solidFill>
                <a:srgbClr val="FF0000"/>
              </a:solidFill>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cxnSp>
        <p:nvCxnSpPr>
          <p:cNvPr id="6" name="Straight Arrow Connector 5"/>
          <p:cNvCxnSpPr/>
          <p:nvPr/>
        </p:nvCxnSpPr>
        <p:spPr bwMode="auto">
          <a:xfrm flipH="1">
            <a:off x="2543175" y="1828800"/>
            <a:ext cx="1847850" cy="9906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p:cNvCxnSpPr/>
          <p:nvPr/>
        </p:nvCxnSpPr>
        <p:spPr bwMode="auto">
          <a:xfrm>
            <a:off x="4391025" y="1828800"/>
            <a:ext cx="0" cy="1066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p:nvPr/>
        </p:nvCxnSpPr>
        <p:spPr bwMode="auto">
          <a:xfrm>
            <a:off x="4391025" y="1828800"/>
            <a:ext cx="2238375" cy="1066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ounded Rectangle 11"/>
          <p:cNvSpPr/>
          <p:nvPr/>
        </p:nvSpPr>
        <p:spPr bwMode="auto">
          <a:xfrm>
            <a:off x="1371600" y="2895600"/>
            <a:ext cx="1447800" cy="3019425"/>
          </a:xfrm>
          <a:prstGeom prst="roundRect">
            <a:avLst/>
          </a:prstGeom>
          <a:solidFill>
            <a:srgbClr val="FF66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Lĩnh</a:t>
            </a:r>
            <a:r>
              <a:rPr kumimoji="0" lang="en-US" sz="2800" b="0" i="0" u="none" strike="noStrike" cap="none" normalizeH="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dirty="0" err="1" smtClean="0">
                <a:ln>
                  <a:noFill/>
                </a:ln>
                <a:solidFill>
                  <a:schemeClr val="tx1"/>
                </a:solidFill>
                <a:effectLst/>
                <a:latin typeface="Times New Roman" pitchFamily="18" charset="0"/>
                <a:cs typeface="Times New Roman" pitchFamily="18" charset="0"/>
              </a:rPr>
              <a:t>vực</a:t>
            </a:r>
            <a:r>
              <a:rPr kumimoji="0" lang="en-US" sz="2800" b="0" i="0" u="none" strike="noStrike" cap="none" normalizeH="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dirty="0" err="1" smtClean="0">
                <a:ln>
                  <a:noFill/>
                </a:ln>
                <a:solidFill>
                  <a:schemeClr val="tx1"/>
                </a:solidFill>
                <a:effectLst/>
                <a:latin typeface="Times New Roman" pitchFamily="18" charset="0"/>
                <a:cs typeface="Times New Roman" pitchFamily="18" charset="0"/>
              </a:rPr>
              <a:t>phát</a:t>
            </a:r>
            <a:r>
              <a:rPr kumimoji="0" lang="en-US" sz="2800" b="0" i="0" u="none" strike="noStrike" cap="none" normalizeH="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dirty="0" err="1" smtClean="0">
                <a:ln>
                  <a:noFill/>
                </a:ln>
                <a:solidFill>
                  <a:schemeClr val="tx1"/>
                </a:solidFill>
                <a:effectLst/>
                <a:latin typeface="Times New Roman" pitchFamily="18" charset="0"/>
                <a:cs typeface="Times New Roman" pitchFamily="18" charset="0"/>
              </a:rPr>
              <a:t>triển</a:t>
            </a:r>
            <a:r>
              <a:rPr kumimoji="0" lang="en-US" sz="2800" b="0" i="0" u="none" strike="noStrike" cap="none" normalizeH="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dirty="0" err="1" smtClean="0">
                <a:ln>
                  <a:noFill/>
                </a:ln>
                <a:solidFill>
                  <a:schemeClr val="tx1"/>
                </a:solidFill>
                <a:effectLst/>
                <a:latin typeface="Times New Roman" pitchFamily="18" charset="0"/>
                <a:cs typeface="Times New Roman" pitchFamily="18" charset="0"/>
              </a:rPr>
              <a:t>nhận</a:t>
            </a:r>
            <a:r>
              <a:rPr kumimoji="0" lang="en-US" sz="2800" b="0" i="0" u="none" strike="noStrike" cap="none" normalizeH="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dirty="0" err="1" smtClean="0">
                <a:ln>
                  <a:noFill/>
                </a:ln>
                <a:solidFill>
                  <a:schemeClr val="tx1"/>
                </a:solidFill>
                <a:effectLst/>
                <a:latin typeface="Times New Roman" pitchFamily="18" charset="0"/>
                <a:cs typeface="Times New Roman" pitchFamily="18" charset="0"/>
              </a:rPr>
              <a:t>thức</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8" name="Rounded Rectangle 37"/>
          <p:cNvSpPr/>
          <p:nvPr/>
        </p:nvSpPr>
        <p:spPr bwMode="auto">
          <a:xfrm>
            <a:off x="3829050" y="2971800"/>
            <a:ext cx="1504950" cy="3019425"/>
          </a:xfrm>
          <a:prstGeom prst="roundRect">
            <a:avLst/>
          </a:prstGeom>
          <a:solidFill>
            <a:srgbClr val="FFFF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Lĩnh</a:t>
            </a:r>
            <a:r>
              <a:rPr kumimoji="0" lang="en-US" sz="2800" b="0" i="0" u="none" strike="noStrike" cap="none" normalizeH="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dirty="0" err="1" smtClean="0">
                <a:ln>
                  <a:noFill/>
                </a:ln>
                <a:solidFill>
                  <a:schemeClr val="tx1"/>
                </a:solidFill>
                <a:effectLst/>
                <a:latin typeface="Times New Roman" pitchFamily="18" charset="0"/>
                <a:cs typeface="Times New Roman" pitchFamily="18" charset="0"/>
              </a:rPr>
              <a:t>vực</a:t>
            </a:r>
            <a:r>
              <a:rPr kumimoji="0" lang="en-US" sz="2800" b="0" i="0" u="none" strike="noStrike" cap="none" normalizeH="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dirty="0" err="1" smtClean="0">
                <a:ln>
                  <a:noFill/>
                </a:ln>
                <a:solidFill>
                  <a:schemeClr val="tx1"/>
                </a:solidFill>
                <a:effectLst/>
                <a:latin typeface="Times New Roman" pitchFamily="18" charset="0"/>
                <a:cs typeface="Times New Roman" pitchFamily="18" charset="0"/>
              </a:rPr>
              <a:t>phát</a:t>
            </a:r>
            <a:r>
              <a:rPr kumimoji="0" lang="en-US" sz="2800" b="0" i="0" u="none" strike="noStrike" cap="none" normalizeH="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dirty="0" err="1" smtClean="0">
                <a:ln>
                  <a:noFill/>
                </a:ln>
                <a:solidFill>
                  <a:schemeClr val="tx1"/>
                </a:solidFill>
                <a:effectLst/>
                <a:latin typeface="Times New Roman" pitchFamily="18" charset="0"/>
                <a:cs typeface="Times New Roman" pitchFamily="18" charset="0"/>
              </a:rPr>
              <a:t>triển</a:t>
            </a:r>
            <a:r>
              <a:rPr kumimoji="0" lang="en-US" sz="2800" b="0" i="0" u="none" strike="noStrike" cap="none" normalizeH="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dirty="0" err="1" smtClean="0">
                <a:ln>
                  <a:noFill/>
                </a:ln>
                <a:solidFill>
                  <a:schemeClr val="tx1"/>
                </a:solidFill>
                <a:effectLst/>
                <a:latin typeface="Times New Roman" pitchFamily="18" charset="0"/>
                <a:cs typeface="Times New Roman" pitchFamily="18" charset="0"/>
              </a:rPr>
              <a:t>ngôn</a:t>
            </a:r>
            <a:r>
              <a:rPr kumimoji="0" lang="en-US" sz="2800" b="0" i="0" u="none" strike="noStrike" cap="none" normalizeH="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dirty="0" err="1" smtClean="0">
                <a:ln>
                  <a:noFill/>
                </a:ln>
                <a:solidFill>
                  <a:schemeClr val="tx1"/>
                </a:solidFill>
                <a:effectLst/>
                <a:latin typeface="Times New Roman" pitchFamily="18" charset="0"/>
                <a:cs typeface="Times New Roman" pitchFamily="18" charset="0"/>
              </a:rPr>
              <a:t>ngữ</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9" name="Rounded Rectangle 38"/>
          <p:cNvSpPr/>
          <p:nvPr/>
        </p:nvSpPr>
        <p:spPr bwMode="auto">
          <a:xfrm>
            <a:off x="6038850" y="3048000"/>
            <a:ext cx="1485900" cy="3019425"/>
          </a:xfrm>
          <a:prstGeom prst="roundRect">
            <a:avLst/>
          </a:prstGeom>
          <a:solidFill>
            <a:srgbClr val="33D1D9"/>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Lĩnh</a:t>
            </a:r>
            <a:r>
              <a:rPr kumimoji="0" lang="en-US" sz="2800" b="0" i="0" u="none" strike="noStrike" cap="none" normalizeH="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dirty="0" err="1" smtClean="0">
                <a:ln>
                  <a:noFill/>
                </a:ln>
                <a:solidFill>
                  <a:schemeClr val="tx1"/>
                </a:solidFill>
                <a:effectLst/>
                <a:latin typeface="Times New Roman" pitchFamily="18" charset="0"/>
                <a:cs typeface="Times New Roman" pitchFamily="18" charset="0"/>
              </a:rPr>
              <a:t>vực</a:t>
            </a:r>
            <a:r>
              <a:rPr kumimoji="0" lang="en-US" sz="2800" b="0" i="0" u="none" strike="noStrike" cap="none" normalizeH="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dirty="0" err="1" smtClean="0">
                <a:ln>
                  <a:noFill/>
                </a:ln>
                <a:solidFill>
                  <a:schemeClr val="tx1"/>
                </a:solidFill>
                <a:effectLst/>
                <a:latin typeface="Times New Roman" pitchFamily="18" charset="0"/>
                <a:cs typeface="Times New Roman" pitchFamily="18" charset="0"/>
              </a:rPr>
              <a:t>phát</a:t>
            </a:r>
            <a:r>
              <a:rPr kumimoji="0" lang="en-US" sz="2800" b="0" i="0" u="none" strike="noStrike" cap="none" normalizeH="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dirty="0" err="1" smtClean="0">
                <a:ln>
                  <a:noFill/>
                </a:ln>
                <a:solidFill>
                  <a:schemeClr val="tx1"/>
                </a:solidFill>
                <a:effectLst/>
                <a:latin typeface="Times New Roman" pitchFamily="18" charset="0"/>
                <a:cs typeface="Times New Roman" pitchFamily="18" charset="0"/>
              </a:rPr>
              <a:t>triển</a:t>
            </a:r>
            <a:r>
              <a:rPr kumimoji="0" lang="en-US" sz="2800" b="0" i="0" u="none" strike="noStrike" cap="none" normalizeH="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dirty="0" err="1" smtClean="0">
                <a:ln>
                  <a:noFill/>
                </a:ln>
                <a:solidFill>
                  <a:schemeClr val="tx1"/>
                </a:solidFill>
                <a:effectLst/>
                <a:latin typeface="Times New Roman" pitchFamily="18" charset="0"/>
                <a:cs typeface="Times New Roman" pitchFamily="18" charset="0"/>
              </a:rPr>
              <a:t>thẩm</a:t>
            </a:r>
            <a:r>
              <a:rPr kumimoji="0" lang="en-US" sz="2800" b="0" i="0" u="none" strike="noStrike" cap="none" normalizeH="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dirty="0" err="1" smtClean="0">
                <a:ln>
                  <a:noFill/>
                </a:ln>
                <a:solidFill>
                  <a:schemeClr val="tx1"/>
                </a:solidFill>
                <a:effectLst/>
                <a:latin typeface="Times New Roman" pitchFamily="18" charset="0"/>
                <a:cs typeface="Times New Roman" pitchFamily="18" charset="0"/>
              </a:rPr>
              <a:t>mỹ</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40699116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538741379"/>
              </p:ext>
            </p:extLst>
          </p:nvPr>
        </p:nvGraphicFramePr>
        <p:xfrm>
          <a:off x="0" y="76200"/>
          <a:ext cx="9144000" cy="6858000"/>
        </p:xfrm>
        <a:graphic>
          <a:graphicData uri="http://schemas.openxmlformats.org/presentationml/2006/ole">
            <mc:AlternateContent xmlns:mc="http://schemas.openxmlformats.org/markup-compatibility/2006">
              <mc:Choice xmlns:v="urn:schemas-microsoft-com:vml" Requires="v">
                <p:oleObj spid="_x0000_s23634" name="Slide" r:id="rId3" imgW="4572042" imgH="3428869" progId="PowerPoint.Slide.8">
                  <p:embed/>
                </p:oleObj>
              </mc:Choice>
              <mc:Fallback>
                <p:oleObj name="Slide" r:id="rId3" imgW="4572042" imgH="3428869"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200"/>
                        <a:ext cx="9144000" cy="6858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76200" y="533400"/>
            <a:ext cx="8748713" cy="1138773"/>
          </a:xfrm>
          <a:prstGeom prst="rect">
            <a:avLst/>
          </a:prstGeom>
        </p:spPr>
        <p:txBody>
          <a:bodyPr wrap="square">
            <a:spAutoFit/>
          </a:bodyPr>
          <a:lstStyle/>
          <a:p>
            <a:r>
              <a:rPr lang="en-US" sz="2800" dirty="0"/>
              <a:t> </a:t>
            </a:r>
            <a:r>
              <a:rPr lang="nl-NL" sz="2800" b="1" i="1" dirty="0" smtClean="0"/>
              <a:t>     </a:t>
            </a:r>
            <a:r>
              <a:rPr lang="nl-NL" sz="4000" b="1" dirty="0">
                <a:solidFill>
                  <a:srgbClr val="0000FF"/>
                </a:solidFill>
                <a:latin typeface="Times New Roman" pitchFamily="18" charset="0"/>
                <a:cs typeface="Times New Roman" pitchFamily="18" charset="0"/>
              </a:rPr>
              <a:t>Tổ chức hoạt động âm nhạc cho trẻ: </a:t>
            </a:r>
            <a:r>
              <a:rPr lang="nl-NL" sz="4000" b="1" dirty="0" smtClean="0">
                <a:solidFill>
                  <a:srgbClr val="0000FF"/>
                </a:solidFill>
                <a:latin typeface="Times New Roman" pitchFamily="18" charset="0"/>
                <a:cs typeface="Times New Roman" pitchFamily="18" charset="0"/>
              </a:rPr>
              <a:t> </a:t>
            </a:r>
            <a:endParaRPr lang="en-US" sz="4000" b="1" dirty="0">
              <a:solidFill>
                <a:srgbClr val="0000FF"/>
              </a:solidFill>
              <a:latin typeface="Times New Roman" pitchFamily="18" charset="0"/>
              <a:cs typeface="Times New Roman" pitchFamily="18" charset="0"/>
            </a:endParaRPr>
          </a:p>
          <a:p>
            <a:r>
              <a:rPr lang="en-US" sz="2800" dirty="0" smtClean="0">
                <a:solidFill>
                  <a:srgbClr val="FF0000"/>
                </a:solidFill>
              </a:rPr>
              <a:t>	</a:t>
            </a:r>
            <a:endParaRPr lang="en-US" sz="2800" dirty="0">
              <a:solidFill>
                <a:srgbClr val="FF0000"/>
              </a:solidFill>
            </a:endParaRPr>
          </a:p>
        </p:txBody>
      </p:sp>
      <p:sp>
        <p:nvSpPr>
          <p:cNvPr id="10" name="Rectangle 9"/>
          <p:cNvSpPr/>
          <p:nvPr/>
        </p:nvSpPr>
        <p:spPr>
          <a:xfrm>
            <a:off x="304800" y="1219200"/>
            <a:ext cx="8382000" cy="1200329"/>
          </a:xfrm>
          <a:prstGeom prst="rect">
            <a:avLst/>
          </a:prstGeom>
        </p:spPr>
        <p:txBody>
          <a:bodyPr wrap="square">
            <a:spAutoFit/>
          </a:bodyPr>
          <a:lstStyle/>
          <a:p>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Ví</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dụ</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tài</a:t>
            </a:r>
            <a:r>
              <a:rPr lang="en-US" sz="3600" dirty="0">
                <a:latin typeface="Times New Roman" pitchFamily="18" charset="0"/>
                <a:cs typeface="Times New Roman" pitchFamily="18" charset="0"/>
              </a:rPr>
              <a:t> “ Cho </a:t>
            </a:r>
            <a:r>
              <a:rPr lang="en-US" sz="3600" dirty="0" err="1">
                <a:latin typeface="Times New Roman" pitchFamily="18" charset="0"/>
                <a:cs typeface="Times New Roman" pitchFamily="18" charset="0"/>
              </a:rPr>
              <a:t>tôi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mưa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chủ</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tượng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tự</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nhiên</a:t>
            </a:r>
            <a:r>
              <a:rPr lang="en-US" sz="3600" dirty="0">
                <a:latin typeface="Times New Roman" pitchFamily="18" charset="0"/>
                <a:cs typeface="Times New Roman" pitchFamily="18" charset="0"/>
              </a:rPr>
              <a:t>. </a:t>
            </a:r>
          </a:p>
        </p:txBody>
      </p:sp>
      <p:sp>
        <p:nvSpPr>
          <p:cNvPr id="6" name="Rectangle 5"/>
          <p:cNvSpPr/>
          <p:nvPr/>
        </p:nvSpPr>
        <p:spPr>
          <a:xfrm>
            <a:off x="1455934" y="2619342"/>
            <a:ext cx="7078466" cy="1266858"/>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u="sng" dirty="0" smtClean="0">
              <a:latin typeface="Times New Roman" pitchFamily="18" charset="0"/>
              <a:cs typeface="Times New Roman" pitchFamily="18" charset="0"/>
            </a:endParaRPr>
          </a:p>
          <a:p>
            <a:pPr algn="ctr"/>
            <a:r>
              <a:rPr lang="en-US" sz="2400" dirty="0" err="1" smtClean="0">
                <a:solidFill>
                  <a:schemeClr val="tx1"/>
                </a:solidFill>
                <a:latin typeface="Times New Roman" pitchFamily="18" charset="0"/>
                <a:cs typeface="Times New Roman" pitchFamily="18" charset="0"/>
              </a:rPr>
              <a:t>Chọn</a:t>
            </a:r>
            <a:r>
              <a:rPr lang="en-US" sz="2400" dirty="0" smtClean="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các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hình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ảnh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liên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quan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đến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chủ</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đề</a:t>
            </a:r>
            <a:r>
              <a:rPr lang="en-US" sz="2400" dirty="0">
                <a:solidFill>
                  <a:schemeClr val="tx1"/>
                </a:solidFill>
                <a:latin typeface="Times New Roman" pitchFamily="18" charset="0"/>
                <a:cs typeface="Times New Roman" pitchFamily="18" charset="0"/>
              </a:rPr>
              <a:t> ( </a:t>
            </a:r>
            <a:r>
              <a:rPr lang="en-US" sz="2400" dirty="0" err="1">
                <a:solidFill>
                  <a:schemeClr val="tx1"/>
                </a:solidFill>
                <a:latin typeface="Times New Roman" pitchFamily="18" charset="0"/>
                <a:cs typeface="Times New Roman" pitchFamily="18" charset="0"/>
              </a:rPr>
              <a:t>Mưa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gió</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sấm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chớp</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cầu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vồng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và</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nhạc</a:t>
            </a:r>
            <a:r>
              <a:rPr lang="en-US" sz="2400" dirty="0">
                <a:solidFill>
                  <a:schemeClr val="tx1"/>
                </a:solidFill>
                <a:latin typeface="Times New Roman" pitchFamily="18" charset="0"/>
                <a:cs typeface="Times New Roman" pitchFamily="18" charset="0"/>
              </a:rPr>
              <a:t> beat </a:t>
            </a:r>
            <a:r>
              <a:rPr lang="en-US" sz="2400" dirty="0" err="1">
                <a:solidFill>
                  <a:schemeClr val="tx1"/>
                </a:solidFill>
                <a:latin typeface="Times New Roman" pitchFamily="18" charset="0"/>
                <a:cs typeface="Times New Roman" pitchFamily="18" charset="0"/>
              </a:rPr>
              <a:t>các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bài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hát</a:t>
            </a:r>
            <a:r>
              <a:rPr lang="en-US" sz="2400" dirty="0">
                <a:solidFill>
                  <a:schemeClr val="tx1"/>
                </a:solidFill>
                <a:latin typeface="Times New Roman" pitchFamily="18" charset="0"/>
                <a:cs typeface="Times New Roman" pitchFamily="18" charset="0"/>
              </a:rPr>
              <a:t> “Cho </a:t>
            </a:r>
            <a:r>
              <a:rPr lang="en-US" sz="2400" dirty="0" err="1">
                <a:solidFill>
                  <a:schemeClr val="tx1"/>
                </a:solidFill>
                <a:latin typeface="Times New Roman" pitchFamily="18" charset="0"/>
                <a:cs typeface="Times New Roman" pitchFamily="18" charset="0"/>
              </a:rPr>
              <a:t>tôi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làm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mưa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với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hạt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mưa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và</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em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bé</a:t>
            </a:r>
            <a:r>
              <a:rPr lang="en-US" sz="2400" dirty="0">
                <a:solidFill>
                  <a:schemeClr val="tx1"/>
                </a:solidFill>
                <a:latin typeface="Times New Roman" pitchFamily="18" charset="0"/>
                <a:cs typeface="Times New Roman" pitchFamily="18" charset="0"/>
              </a:rPr>
              <a:t>”…..</a:t>
            </a:r>
          </a:p>
          <a:p>
            <a:pPr algn="ctr"/>
            <a:endParaRPr lang="en-US" dirty="0"/>
          </a:p>
          <a:p>
            <a:pPr algn="ctr"/>
            <a:endParaRPr lang="en-US" dirty="0"/>
          </a:p>
        </p:txBody>
      </p:sp>
      <p:sp>
        <p:nvSpPr>
          <p:cNvPr id="11" name="Rectangle 10"/>
          <p:cNvSpPr/>
          <p:nvPr/>
        </p:nvSpPr>
        <p:spPr>
          <a:xfrm>
            <a:off x="1455934" y="3962400"/>
            <a:ext cx="7078466" cy="184791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u="sng" dirty="0" smtClean="0">
              <a:solidFill>
                <a:schemeClr val="tx1"/>
              </a:solidFill>
              <a:latin typeface="Times New Roman" pitchFamily="18" charset="0"/>
              <a:cs typeface="Times New Roman" pitchFamily="18" charset="0"/>
            </a:endParaRPr>
          </a:p>
          <a:p>
            <a:r>
              <a:rPr lang="en-US" sz="2000" u="sng" dirty="0" err="1" smtClean="0">
                <a:solidFill>
                  <a:schemeClr val="tx1"/>
                </a:solidFill>
                <a:latin typeface="Times New Roman" pitchFamily="18" charset="0"/>
                <a:cs typeface="Times New Roman" pitchFamily="18" charset="0"/>
              </a:rPr>
              <a:t>Bước</a:t>
            </a:r>
            <a:r>
              <a:rPr lang="en-US" sz="2000" u="sng" dirty="0" smtClean="0">
                <a:solidFill>
                  <a:schemeClr val="tx1"/>
                </a:solidFill>
                <a:latin typeface="Times New Roman" pitchFamily="18" charset="0"/>
                <a:cs typeface="Times New Roman" pitchFamily="18" charset="0"/>
              </a:rPr>
              <a:t> </a:t>
            </a:r>
            <a:r>
              <a:rPr lang="en-US" sz="2000" u="sng" dirty="0">
                <a:solidFill>
                  <a:schemeClr val="tx1"/>
                </a:solidFill>
                <a:latin typeface="Times New Roman" pitchFamily="18" charset="0"/>
                <a:cs typeface="Times New Roman" pitchFamily="18" charset="0"/>
              </a:rPr>
              <a:t>2</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Thiết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kế</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bài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giảng</a:t>
            </a:r>
            <a:endParaRPr lang="en-US" sz="2000" dirty="0">
              <a:solidFill>
                <a:schemeClr val="tx1"/>
              </a:solidFill>
              <a:latin typeface="Times New Roman" pitchFamily="18" charset="0"/>
              <a:cs typeface="Times New Roman" pitchFamily="18" charset="0"/>
            </a:endParaRPr>
          </a:p>
          <a:p>
            <a:r>
              <a:rPr lang="en-US" sz="2000" dirty="0">
                <a:solidFill>
                  <a:schemeClr val="tx1"/>
                </a:solidFill>
                <a:latin typeface="Times New Roman" pitchFamily="18" charset="0"/>
                <a:cs typeface="Times New Roman" pitchFamily="18" charset="0"/>
              </a:rPr>
              <a:t>- </a:t>
            </a:r>
            <a:r>
              <a:rPr lang="vi-VN" sz="2000" dirty="0">
                <a:solidFill>
                  <a:schemeClr val="tx1"/>
                </a:solidFill>
                <a:latin typeface="Times New Roman" pitchFamily="18" charset="0"/>
                <a:cs typeface="Times New Roman" pitchFamily="18" charset="0"/>
              </a:rPr>
              <a:t>Tạo slide mới,insert -&gt;new slide</a:t>
            </a:r>
            <a:r>
              <a:rPr lang="en-US" sz="2000" dirty="0">
                <a:solidFill>
                  <a:schemeClr val="tx1"/>
                </a:solidFill>
                <a:latin typeface="Times New Roman" pitchFamily="18" charset="0"/>
                <a:cs typeface="Times New Roman" pitchFamily="18" charset="0"/>
              </a:rPr>
              <a:t> -&gt; </a:t>
            </a:r>
            <a:r>
              <a:rPr lang="en-US" sz="2000" dirty="0" err="1">
                <a:solidFill>
                  <a:schemeClr val="tx1"/>
                </a:solidFill>
                <a:latin typeface="Times New Roman" pitchFamily="18" charset="0"/>
                <a:cs typeface="Times New Roman" pitchFamily="18" charset="0"/>
              </a:rPr>
              <a:t>Dán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hình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ảnh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và</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làm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hiệu</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ứng</a:t>
            </a:r>
            <a:r>
              <a:rPr lang="en-US" sz="2000" dirty="0">
                <a:solidFill>
                  <a:schemeClr val="tx1"/>
                </a:solidFill>
                <a:latin typeface="Times New Roman" pitchFamily="18" charset="0"/>
                <a:cs typeface="Times New Roman" pitchFamily="18" charset="0"/>
              </a:rPr>
              <a:t> -&gt; </a:t>
            </a:r>
            <a:r>
              <a:rPr lang="en-US" sz="2000" dirty="0" err="1">
                <a:solidFill>
                  <a:schemeClr val="tx1"/>
                </a:solidFill>
                <a:latin typeface="Times New Roman" pitchFamily="18" charset="0"/>
                <a:cs typeface="Times New Roman" pitchFamily="18" charset="0"/>
              </a:rPr>
              <a:t>Liên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kết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nhạc</a:t>
            </a:r>
            <a:endParaRPr lang="en-US" sz="2000" dirty="0">
              <a:solidFill>
                <a:schemeClr val="tx1"/>
              </a:solidFill>
              <a:latin typeface="Times New Roman" pitchFamily="18" charset="0"/>
              <a:cs typeface="Times New Roman" pitchFamily="18" charset="0"/>
            </a:endParaRPr>
          </a:p>
          <a:p>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Trò</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chơi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âm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nhạc</a:t>
            </a:r>
            <a:r>
              <a:rPr lang="en-US" sz="2000" dirty="0">
                <a:solidFill>
                  <a:schemeClr val="tx1"/>
                </a:solidFill>
                <a:latin typeface="Times New Roman" pitchFamily="18" charset="0"/>
                <a:cs typeface="Times New Roman" pitchFamily="18" charset="0"/>
              </a:rPr>
              <a:t>: C</a:t>
            </a:r>
            <a:r>
              <a:rPr lang="vi-VN" sz="2000" dirty="0">
                <a:solidFill>
                  <a:schemeClr val="tx1"/>
                </a:solidFill>
                <a:latin typeface="Times New Roman" pitchFamily="18" charset="0"/>
                <a:cs typeface="Times New Roman" pitchFamily="18" charset="0"/>
              </a:rPr>
              <a:t>hia slide thành 4 ô</a:t>
            </a:r>
            <a:r>
              <a:rPr lang="en-US" sz="2000" dirty="0">
                <a:solidFill>
                  <a:schemeClr val="tx1"/>
                </a:solidFill>
                <a:latin typeface="Times New Roman" pitchFamily="18" charset="0"/>
                <a:cs typeface="Times New Roman" pitchFamily="18" charset="0"/>
              </a:rPr>
              <a:t>, d</a:t>
            </a:r>
            <a:r>
              <a:rPr lang="vi-VN" sz="2000" dirty="0">
                <a:solidFill>
                  <a:schemeClr val="tx1"/>
                </a:solidFill>
                <a:latin typeface="Times New Roman" pitchFamily="18" charset="0"/>
                <a:cs typeface="Times New Roman" pitchFamily="18" charset="0"/>
              </a:rPr>
              <a:t>ưới mỗi ô là một hình ảnh </a:t>
            </a:r>
            <a:r>
              <a:rPr lang="en-US" sz="2000" dirty="0">
                <a:solidFill>
                  <a:schemeClr val="tx1"/>
                </a:solidFill>
                <a:latin typeface="Times New Roman" pitchFamily="18" charset="0"/>
                <a:cs typeface="Times New Roman" pitchFamily="18" charset="0"/>
              </a:rPr>
              <a:t>1 (</a:t>
            </a:r>
            <a:r>
              <a:rPr lang="en-US" sz="2000" dirty="0" err="1">
                <a:solidFill>
                  <a:schemeClr val="tx1"/>
                </a:solidFill>
                <a:latin typeface="Times New Roman" pitchFamily="18" charset="0"/>
                <a:cs typeface="Times New Roman" pitchFamily="18" charset="0"/>
              </a:rPr>
              <a:t>Mặt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trời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mây</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mưa</a:t>
            </a:r>
            <a:r>
              <a:rPr lang="vi-VN" sz="2000" dirty="0">
                <a:solidFill>
                  <a:schemeClr val="tx1"/>
                </a:solidFill>
                <a:latin typeface="Times New Roman" pitchFamily="18" charset="0"/>
                <a:cs typeface="Times New Roman" pitchFamily="18" charset="0"/>
              </a:rPr>
              <a: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gió</a:t>
            </a:r>
            <a:r>
              <a:rPr lang="en-US" sz="2000" dirty="0">
                <a:solidFill>
                  <a:schemeClr val="tx1"/>
                </a:solidFill>
                <a:latin typeface="Times New Roman" pitchFamily="18" charset="0"/>
                <a:cs typeface="Times New Roman" pitchFamily="18" charset="0"/>
              </a:rPr>
              <a:t>…) </a:t>
            </a:r>
            <a:r>
              <a:rPr lang="vi-VN" sz="2000" dirty="0">
                <a:solidFill>
                  <a:schemeClr val="tx1"/>
                </a:solidFill>
                <a:latin typeface="Times New Roman" pitchFamily="18" charset="0"/>
                <a:cs typeface="Times New Roman" pitchFamily="18" charset="0"/>
              </a:rPr>
              <a:t>chọn hình ảnh </a:t>
            </a:r>
            <a:r>
              <a:rPr lang="vi-VN" sz="2000" dirty="0" smtClean="0">
                <a:solidFill>
                  <a:schemeClr val="tx1"/>
                </a:solidFill>
                <a:latin typeface="Times New Roman" pitchFamily="18" charset="0"/>
                <a:cs typeface="Times New Roman" pitchFamily="18" charset="0"/>
              </a:rPr>
              <a:t>-&gt;</a:t>
            </a:r>
            <a:r>
              <a:rPr lang="vi-VN" sz="2000" dirty="0">
                <a:solidFill>
                  <a:schemeClr val="tx1"/>
                </a:solidFill>
                <a:latin typeface="Times New Roman" pitchFamily="18" charset="0"/>
                <a:cs typeface="Times New Roman" pitchFamily="18" charset="0"/>
              </a:rPr>
              <a:t>copy-&gt;paste (4 hình ảnh)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và</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làm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hiệu</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ứng</a:t>
            </a:r>
            <a:endParaRPr lang="en-US" sz="2000" dirty="0">
              <a:solidFill>
                <a:schemeClr val="tx1"/>
              </a:solidFill>
              <a:latin typeface="Times New Roman" pitchFamily="18" charset="0"/>
              <a:cs typeface="Times New Roman" pitchFamily="18" charset="0"/>
            </a:endParaRPr>
          </a:p>
          <a:p>
            <a:pPr algn="ctr"/>
            <a:endParaRPr lang="en-US" dirty="0"/>
          </a:p>
        </p:txBody>
      </p:sp>
      <p:sp>
        <p:nvSpPr>
          <p:cNvPr id="12" name="Rectangle 11"/>
          <p:cNvSpPr/>
          <p:nvPr/>
        </p:nvSpPr>
        <p:spPr>
          <a:xfrm>
            <a:off x="1455934" y="5943600"/>
            <a:ext cx="7078466" cy="7620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smtClean="0">
              <a:solidFill>
                <a:schemeClr val="tx1"/>
              </a:solidFill>
              <a:latin typeface="Times New Roman" pitchFamily="18" charset="0"/>
              <a:cs typeface="Times New Roman" pitchFamily="18" charset="0"/>
            </a:endParaRPr>
          </a:p>
          <a:p>
            <a:r>
              <a:rPr lang="en-US" sz="2400" dirty="0" err="1" smtClean="0">
                <a:solidFill>
                  <a:schemeClr val="tx1"/>
                </a:solidFill>
                <a:latin typeface="Times New Roman" pitchFamily="18" charset="0"/>
                <a:cs typeface="Times New Roman" pitchFamily="18" charset="0"/>
              </a:rPr>
              <a:t>Áp</a:t>
            </a:r>
            <a:r>
              <a:rPr lang="en-US" sz="2400" dirty="0" smtClean="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dụng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vào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hoạt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động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dạy</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trẻ</a:t>
            </a:r>
            <a:endParaRPr lang="en-US" sz="2400" dirty="0">
              <a:solidFill>
                <a:schemeClr val="tx1"/>
              </a:solidFill>
              <a:latin typeface="Times New Roman" pitchFamily="18" charset="0"/>
              <a:cs typeface="Times New Roman" pitchFamily="18" charset="0"/>
            </a:endParaRPr>
          </a:p>
          <a:p>
            <a:pPr algn="ctr"/>
            <a:endParaRPr lang="en-US" sz="2400" dirty="0"/>
          </a:p>
        </p:txBody>
      </p:sp>
      <p:sp>
        <p:nvSpPr>
          <p:cNvPr id="16" name="Rectangle 15"/>
          <p:cNvSpPr/>
          <p:nvPr/>
        </p:nvSpPr>
        <p:spPr>
          <a:xfrm rot="3050932">
            <a:off x="385067" y="4295742"/>
            <a:ext cx="914400" cy="838200"/>
          </a:xfrm>
          <a:prstGeom prst="rec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u="sng" dirty="0" err="1" smtClean="0">
                <a:solidFill>
                  <a:schemeClr val="tx1"/>
                </a:solidFill>
                <a:latin typeface="Times New Roman" pitchFamily="18" charset="0"/>
                <a:cs typeface="Times New Roman" pitchFamily="18" charset="0"/>
              </a:rPr>
              <a:t>Bước</a:t>
            </a:r>
            <a:r>
              <a:rPr lang="en-US" u="sng" dirty="0" smtClean="0">
                <a:solidFill>
                  <a:schemeClr val="tx1"/>
                </a:solidFill>
                <a:latin typeface="Times New Roman" pitchFamily="18" charset="0"/>
                <a:cs typeface="Times New Roman" pitchFamily="18" charset="0"/>
              </a:rPr>
              <a:t> 2</a:t>
            </a:r>
            <a:endParaRPr lang="en-US" dirty="0">
              <a:solidFill>
                <a:schemeClr val="tx1"/>
              </a:solidFill>
            </a:endParaRPr>
          </a:p>
        </p:txBody>
      </p:sp>
      <p:sp>
        <p:nvSpPr>
          <p:cNvPr id="17" name="Rectangle 16"/>
          <p:cNvSpPr/>
          <p:nvPr/>
        </p:nvSpPr>
        <p:spPr>
          <a:xfrm rot="3050932">
            <a:off x="385067" y="5743542"/>
            <a:ext cx="9144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u="sng" dirty="0" err="1" smtClean="0">
                <a:solidFill>
                  <a:schemeClr val="tx1"/>
                </a:solidFill>
                <a:latin typeface="Times New Roman" pitchFamily="18" charset="0"/>
                <a:cs typeface="Times New Roman" pitchFamily="18" charset="0"/>
              </a:rPr>
              <a:t>Bước</a:t>
            </a:r>
            <a:r>
              <a:rPr lang="en-US" u="sng" dirty="0" smtClean="0">
                <a:solidFill>
                  <a:schemeClr val="tx1"/>
                </a:solidFill>
                <a:latin typeface="Times New Roman" pitchFamily="18" charset="0"/>
                <a:cs typeface="Times New Roman" pitchFamily="18" charset="0"/>
              </a:rPr>
              <a:t> 3</a:t>
            </a:r>
            <a:endParaRPr lang="en-US" dirty="0">
              <a:solidFill>
                <a:schemeClr val="tx1"/>
              </a:solidFill>
            </a:endParaRPr>
          </a:p>
        </p:txBody>
      </p:sp>
      <p:sp>
        <p:nvSpPr>
          <p:cNvPr id="20" name="Rectangle 19"/>
          <p:cNvSpPr/>
          <p:nvPr/>
        </p:nvSpPr>
        <p:spPr>
          <a:xfrm rot="3050932">
            <a:off x="385067" y="2847942"/>
            <a:ext cx="914400" cy="838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u="sng" dirty="0" err="1" smtClean="0">
                <a:solidFill>
                  <a:schemeClr val="tx1"/>
                </a:solidFill>
                <a:latin typeface="Times New Roman" pitchFamily="18" charset="0"/>
                <a:cs typeface="Times New Roman" pitchFamily="18" charset="0"/>
              </a:rPr>
              <a:t>Bước</a:t>
            </a:r>
            <a:r>
              <a:rPr lang="en-US" u="sng" dirty="0" smtClean="0">
                <a:solidFill>
                  <a:schemeClr val="tx1"/>
                </a:solidFill>
                <a:latin typeface="Times New Roman" pitchFamily="18" charset="0"/>
                <a:cs typeface="Times New Roman" pitchFamily="18" charset="0"/>
              </a:rPr>
              <a:t> 1</a:t>
            </a:r>
            <a:endParaRPr lang="en-US" dirty="0">
              <a:solidFill>
                <a:schemeClr val="tx1"/>
              </a:solidFill>
            </a:endParaRPr>
          </a:p>
        </p:txBody>
      </p:sp>
    </p:spTree>
    <p:extLst>
      <p:ext uri="{BB962C8B-B14F-4D97-AF65-F5344CB8AC3E}">
        <p14:creationId xmlns:p14="http://schemas.microsoft.com/office/powerpoint/2010/main" val="138789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6" grpId="0" animBg="1"/>
      <p:bldP spid="11" grpId="0" animBg="1"/>
      <p:bldP spid="12" grpId="0" animBg="1"/>
      <p:bldP spid="16" grpId="0" animBg="1"/>
      <p:bldP spid="1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Truyện Cô Mây. | Mầm non, Nón, Power poin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Truyện Cô Mây. | Mầm non, Nón, Power point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17420929"/>
              </p:ext>
            </p:extLst>
          </p:nvPr>
        </p:nvGraphicFramePr>
        <p:xfrm>
          <a:off x="0" y="0"/>
          <a:ext cx="9144000" cy="685800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3429000">
                <a:tc>
                  <a:txBody>
                    <a:bodyPr/>
                    <a:lstStyle/>
                    <a:p>
                      <a:endParaRPr lang="en-US" dirty="0"/>
                    </a:p>
                  </a:txBody>
                  <a:tcPr>
                    <a:solidFill>
                      <a:srgbClr val="0000FF"/>
                    </a:solidFill>
                  </a:tcPr>
                </a:tc>
                <a:tc>
                  <a:txBody>
                    <a:bodyPr/>
                    <a:lstStyle/>
                    <a:p>
                      <a:endParaRPr lang="en-US" dirty="0"/>
                    </a:p>
                  </a:txBody>
                  <a:tcPr>
                    <a:solidFill>
                      <a:srgbClr val="FF0000"/>
                    </a:solidFill>
                  </a:tcPr>
                </a:tc>
                <a:extLst>
                  <a:ext uri="{0D108BD9-81ED-4DB2-BD59-A6C34878D82A}">
                    <a16:rowId xmlns:a16="http://schemas.microsoft.com/office/drawing/2014/main" val="10000"/>
                  </a:ext>
                </a:extLst>
              </a:tr>
              <a:tr h="3429000">
                <a:tc>
                  <a:txBody>
                    <a:bodyPr/>
                    <a:lstStyle/>
                    <a:p>
                      <a:endParaRPr lang="en-US" dirty="0"/>
                    </a:p>
                  </a:txBody>
                  <a:tcPr>
                    <a:solidFill>
                      <a:srgbClr val="FF0000"/>
                    </a:solidFill>
                  </a:tcPr>
                </a:tc>
                <a:tc>
                  <a:txBody>
                    <a:bodyPr/>
                    <a:lstStyle/>
                    <a:p>
                      <a:endParaRPr lang="en-US" dirty="0"/>
                    </a:p>
                  </a:txBody>
                  <a:tcPr>
                    <a:solidFill>
                      <a:srgbClr val="FF0000"/>
                    </a:solidFill>
                  </a:tcPr>
                </a:tc>
                <a:extLst>
                  <a:ext uri="{0D108BD9-81ED-4DB2-BD59-A6C34878D82A}">
                    <a16:rowId xmlns:a16="http://schemas.microsoft.com/office/drawing/2014/main" val="10001"/>
                  </a:ext>
                </a:extLst>
              </a:tr>
            </a:tbl>
          </a:graphicData>
        </a:graphic>
      </p:graphicFrame>
      <p:pic>
        <p:nvPicPr>
          <p:cNvPr id="9" name="Picture 2" descr="Trắc nghiệm hình ảnh qua biểu tượng mặt trời | EL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1"/>
            <a:ext cx="4267200" cy="31606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 y="3429000"/>
            <a:ext cx="4559808" cy="323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8" descr="Truyện Cô Mây. | Mầm non, Nón, Power poi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3735" y="7937"/>
            <a:ext cx="4480265" cy="330510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10 bài thơ con cóc về mưa, hay, dễ nhớ dành cho các bé"/>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505200"/>
            <a:ext cx="4495800" cy="33147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1" y="7938"/>
            <a:ext cx="4572000" cy="330510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096000" y="914400"/>
            <a:ext cx="1447800" cy="14478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solidFill>
                  <a:schemeClr val="tx1"/>
                </a:solidFill>
                <a:latin typeface="Arial" pitchFamily="34" charset="0"/>
                <a:cs typeface="Arial" pitchFamily="34" charset="0"/>
              </a:rPr>
              <a:t>2</a:t>
            </a:r>
            <a:endParaRPr lang="en-US" sz="6600" b="1" dirty="0">
              <a:solidFill>
                <a:schemeClr val="tx1"/>
              </a:solidFill>
              <a:latin typeface="Arial" pitchFamily="34" charset="0"/>
              <a:cs typeface="Arial" pitchFamily="34" charset="0"/>
            </a:endParaRPr>
          </a:p>
        </p:txBody>
      </p:sp>
      <p:sp>
        <p:nvSpPr>
          <p:cNvPr id="20" name="Rectangle 19"/>
          <p:cNvSpPr/>
          <p:nvPr/>
        </p:nvSpPr>
        <p:spPr>
          <a:xfrm>
            <a:off x="4572001" y="3313044"/>
            <a:ext cx="4572000" cy="345750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096000" y="4371906"/>
            <a:ext cx="1447800" cy="14478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solidFill>
                  <a:schemeClr val="tx1"/>
                </a:solidFill>
                <a:latin typeface="Arial" pitchFamily="34" charset="0"/>
                <a:cs typeface="Arial" pitchFamily="34" charset="0"/>
              </a:rPr>
              <a:t>4</a:t>
            </a:r>
            <a:endParaRPr lang="en-US" sz="6600" b="1" dirty="0">
              <a:solidFill>
                <a:schemeClr val="tx1"/>
              </a:solidFill>
              <a:latin typeface="Arial" pitchFamily="34" charset="0"/>
              <a:cs typeface="Arial" pitchFamily="34" charset="0"/>
            </a:endParaRPr>
          </a:p>
        </p:txBody>
      </p:sp>
      <p:sp>
        <p:nvSpPr>
          <p:cNvPr id="22" name="Rectangle 21"/>
          <p:cNvSpPr/>
          <p:nvPr/>
        </p:nvSpPr>
        <p:spPr>
          <a:xfrm>
            <a:off x="0" y="0"/>
            <a:ext cx="4572000" cy="330510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523999" y="906462"/>
            <a:ext cx="1447800" cy="1447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solidFill>
                  <a:schemeClr val="tx1"/>
                </a:solidFill>
                <a:latin typeface="Arial" pitchFamily="34" charset="0"/>
                <a:cs typeface="Arial" pitchFamily="34" charset="0"/>
              </a:rPr>
              <a:t>1</a:t>
            </a:r>
            <a:endParaRPr lang="en-US" sz="6600" b="1" dirty="0">
              <a:solidFill>
                <a:schemeClr val="tx1"/>
              </a:solidFill>
              <a:latin typeface="Arial" pitchFamily="34" charset="0"/>
              <a:cs typeface="Arial" pitchFamily="34" charset="0"/>
            </a:endParaRPr>
          </a:p>
        </p:txBody>
      </p:sp>
      <p:sp>
        <p:nvSpPr>
          <p:cNvPr id="24" name="Rectangle 23"/>
          <p:cNvSpPr/>
          <p:nvPr/>
        </p:nvSpPr>
        <p:spPr>
          <a:xfrm>
            <a:off x="0" y="3313044"/>
            <a:ext cx="4572000" cy="346875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523999" y="4311469"/>
            <a:ext cx="1447800" cy="15194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solidFill>
                  <a:schemeClr val="tx1"/>
                </a:solidFill>
                <a:latin typeface="Arial" pitchFamily="34" charset="0"/>
                <a:cs typeface="Arial" pitchFamily="34" charset="0"/>
              </a:rPr>
              <a:t>3</a:t>
            </a:r>
            <a:endParaRPr lang="en-US" sz="66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8758666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0" presetClass="exit" presetSubtype="0" fill="hold" grpId="0" nodeType="clickEffect">
                                  <p:stCondLst>
                                    <p:cond delay="0"/>
                                  </p:stCondLst>
                                  <p:childTnLst>
                                    <p:animEffect transition="out" filter="wedg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par>
                                <p:cTn id="8" presetID="20" presetClass="exit" presetSubtype="0" fill="hold" grpId="0" nodeType="withEffect">
                                  <p:stCondLst>
                                    <p:cond delay="0"/>
                                  </p:stCondLst>
                                  <p:childTnLst>
                                    <p:animEffect transition="out" filter="wedge">
                                      <p:cBhvr>
                                        <p:cTn id="9" dur="2000"/>
                                        <p:tgtEl>
                                          <p:spTgt spid="7"/>
                                        </p:tgtEl>
                                      </p:cBhvr>
                                    </p:animEffect>
                                    <p:set>
                                      <p:cBhvr>
                                        <p:cTn id="10"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1" restart="whenNotActive" fill="hold" evtFilter="cancelBubble" nodeType="interactiveSeq">
                <p:stCondLst>
                  <p:cond evt="onClick" delay="0">
                    <p:tgtEl>
                      <p:spTgt spid="21"/>
                    </p:tgtEl>
                  </p:cond>
                </p:stCondLst>
                <p:endSync evt="end" delay="0">
                  <p:rtn val="all"/>
                </p:endSync>
                <p:childTnLst>
                  <p:par>
                    <p:cTn id="12" fill="hold">
                      <p:stCondLst>
                        <p:cond delay="0"/>
                      </p:stCondLst>
                      <p:childTnLst>
                        <p:par>
                          <p:cTn id="13" fill="hold">
                            <p:stCondLst>
                              <p:cond delay="0"/>
                            </p:stCondLst>
                            <p:childTnLst>
                              <p:par>
                                <p:cTn id="14" presetID="20" presetClass="exit" presetSubtype="0" fill="hold" grpId="0" nodeType="clickEffect">
                                  <p:stCondLst>
                                    <p:cond delay="0"/>
                                  </p:stCondLst>
                                  <p:childTnLst>
                                    <p:animEffect transition="out" filter="wedge">
                                      <p:cBhvr>
                                        <p:cTn id="15" dur="2000"/>
                                        <p:tgtEl>
                                          <p:spTgt spid="20"/>
                                        </p:tgtEl>
                                      </p:cBhvr>
                                    </p:animEffect>
                                    <p:set>
                                      <p:cBhvr>
                                        <p:cTn id="16" dur="1" fill="hold">
                                          <p:stCondLst>
                                            <p:cond delay="1999"/>
                                          </p:stCondLst>
                                        </p:cTn>
                                        <p:tgtEl>
                                          <p:spTgt spid="20"/>
                                        </p:tgtEl>
                                        <p:attrNameLst>
                                          <p:attrName>style.visibility</p:attrName>
                                        </p:attrNameLst>
                                      </p:cBhvr>
                                      <p:to>
                                        <p:strVal val="hidden"/>
                                      </p:to>
                                    </p:set>
                                  </p:childTnLst>
                                </p:cTn>
                              </p:par>
                              <p:par>
                                <p:cTn id="17" presetID="20" presetClass="exit" presetSubtype="0" fill="hold" grpId="0" nodeType="withEffect">
                                  <p:stCondLst>
                                    <p:cond delay="0"/>
                                  </p:stCondLst>
                                  <p:childTnLst>
                                    <p:animEffect transition="out" filter="wedge">
                                      <p:cBhvr>
                                        <p:cTn id="18" dur="2000"/>
                                        <p:tgtEl>
                                          <p:spTgt spid="21"/>
                                        </p:tgtEl>
                                      </p:cBhvr>
                                    </p:animEffect>
                                    <p:set>
                                      <p:cBhvr>
                                        <p:cTn id="19" dur="1" fill="hold">
                                          <p:stCondLst>
                                            <p:cond delay="1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0" restart="whenNotActive" fill="hold" evtFilter="cancelBubble" nodeType="interactiveSeq">
                <p:stCondLst>
                  <p:cond evt="onClick" delay="0">
                    <p:tgtEl>
                      <p:spTgt spid="23"/>
                    </p:tgtEl>
                  </p:cond>
                </p:stCondLst>
                <p:endSync evt="end" delay="0">
                  <p:rtn val="all"/>
                </p:endSync>
                <p:childTnLst>
                  <p:par>
                    <p:cTn id="21" fill="hold">
                      <p:stCondLst>
                        <p:cond delay="0"/>
                      </p:stCondLst>
                      <p:childTnLst>
                        <p:par>
                          <p:cTn id="22" fill="hold">
                            <p:stCondLst>
                              <p:cond delay="0"/>
                            </p:stCondLst>
                            <p:childTnLst>
                              <p:par>
                                <p:cTn id="23" presetID="20" presetClass="exit" presetSubtype="0" fill="hold" grpId="0" nodeType="clickEffect">
                                  <p:stCondLst>
                                    <p:cond delay="0"/>
                                  </p:stCondLst>
                                  <p:childTnLst>
                                    <p:animEffect transition="out" filter="wedge">
                                      <p:cBhvr>
                                        <p:cTn id="24" dur="2000"/>
                                        <p:tgtEl>
                                          <p:spTgt spid="22"/>
                                        </p:tgtEl>
                                      </p:cBhvr>
                                    </p:animEffect>
                                    <p:set>
                                      <p:cBhvr>
                                        <p:cTn id="25" dur="1" fill="hold">
                                          <p:stCondLst>
                                            <p:cond delay="1999"/>
                                          </p:stCondLst>
                                        </p:cTn>
                                        <p:tgtEl>
                                          <p:spTgt spid="22"/>
                                        </p:tgtEl>
                                        <p:attrNameLst>
                                          <p:attrName>style.visibility</p:attrName>
                                        </p:attrNameLst>
                                      </p:cBhvr>
                                      <p:to>
                                        <p:strVal val="hidden"/>
                                      </p:to>
                                    </p:set>
                                  </p:childTnLst>
                                </p:cTn>
                              </p:par>
                              <p:par>
                                <p:cTn id="26" presetID="20" presetClass="exit" presetSubtype="0" fill="hold" grpId="0" nodeType="withEffect">
                                  <p:stCondLst>
                                    <p:cond delay="0"/>
                                  </p:stCondLst>
                                  <p:childTnLst>
                                    <p:animEffect transition="out" filter="wedge">
                                      <p:cBhvr>
                                        <p:cTn id="27" dur="2000"/>
                                        <p:tgtEl>
                                          <p:spTgt spid="23"/>
                                        </p:tgtEl>
                                      </p:cBhvr>
                                    </p:animEffect>
                                    <p:set>
                                      <p:cBhvr>
                                        <p:cTn id="28" dur="1" fill="hold">
                                          <p:stCondLst>
                                            <p:cond delay="1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9" restart="whenNotActive" fill="hold" evtFilter="cancelBubble" nodeType="interactiveSeq">
                <p:stCondLst>
                  <p:cond evt="onClick" delay="0">
                    <p:tgtEl>
                      <p:spTgt spid="25"/>
                    </p:tgtEl>
                  </p:cond>
                </p:stCondLst>
                <p:endSync evt="end" delay="0">
                  <p:rtn val="all"/>
                </p:endSync>
                <p:childTnLst>
                  <p:par>
                    <p:cTn id="30" fill="hold">
                      <p:stCondLst>
                        <p:cond delay="0"/>
                      </p:stCondLst>
                      <p:childTnLst>
                        <p:par>
                          <p:cTn id="31" fill="hold">
                            <p:stCondLst>
                              <p:cond delay="0"/>
                            </p:stCondLst>
                            <p:childTnLst>
                              <p:par>
                                <p:cTn id="32" presetID="20" presetClass="exit" presetSubtype="0" fill="hold" grpId="0" nodeType="clickEffect">
                                  <p:stCondLst>
                                    <p:cond delay="0"/>
                                  </p:stCondLst>
                                  <p:childTnLst>
                                    <p:animEffect transition="out" filter="wedge">
                                      <p:cBhvr>
                                        <p:cTn id="33" dur="2000"/>
                                        <p:tgtEl>
                                          <p:spTgt spid="24"/>
                                        </p:tgtEl>
                                      </p:cBhvr>
                                    </p:animEffect>
                                    <p:set>
                                      <p:cBhvr>
                                        <p:cTn id="34" dur="1" fill="hold">
                                          <p:stCondLst>
                                            <p:cond delay="1999"/>
                                          </p:stCondLst>
                                        </p:cTn>
                                        <p:tgtEl>
                                          <p:spTgt spid="24"/>
                                        </p:tgtEl>
                                        <p:attrNameLst>
                                          <p:attrName>style.visibility</p:attrName>
                                        </p:attrNameLst>
                                      </p:cBhvr>
                                      <p:to>
                                        <p:strVal val="hidden"/>
                                      </p:to>
                                    </p:set>
                                  </p:childTnLst>
                                </p:cTn>
                              </p:par>
                              <p:par>
                                <p:cTn id="35" presetID="20" presetClass="exit" presetSubtype="0" fill="hold" grpId="0" nodeType="withEffect">
                                  <p:stCondLst>
                                    <p:cond delay="0"/>
                                  </p:stCondLst>
                                  <p:childTnLst>
                                    <p:animEffect transition="out" filter="wedge">
                                      <p:cBhvr>
                                        <p:cTn id="36" dur="2000"/>
                                        <p:tgtEl>
                                          <p:spTgt spid="25"/>
                                        </p:tgtEl>
                                      </p:cBhvr>
                                    </p:animEffect>
                                    <p:set>
                                      <p:cBhvr>
                                        <p:cTn id="37" dur="1" fill="hold">
                                          <p:stCondLst>
                                            <p:cond delay="1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5" grpId="0" animBg="1"/>
      <p:bldP spid="7" grpId="0" animBg="1"/>
      <p:bldP spid="20" grpId="0" animBg="1"/>
      <p:bldP spid="21" grpId="0" animBg="1"/>
      <p:bldP spid="22" grpId="0" animBg="1"/>
      <p:bldP spid="23" grpId="0" animBg="1"/>
      <p:bldP spid="24" grpId="0" animBg="1"/>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566062355"/>
              </p:ext>
            </p:extLst>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31822" name="Slide" r:id="rId3" imgW="4570610" imgH="3427576" progId="PowerPoint.Slide.8">
                  <p:embed/>
                </p:oleObj>
              </mc:Choice>
              <mc:Fallback>
                <p:oleObj name="Slide" r:id="rId3" imgW="4570610" imgH="3427576" progId="PowerPoint.Slide.8">
                  <p:embed/>
                  <p:pic>
                    <p:nvPicPr>
                      <p:cNvPr id="0" name=""/>
                      <p:cNvPicPr>
                        <a:picLocks noChangeAspect="1" noChangeArrowheads="1"/>
                      </p:cNvPicPr>
                      <p:nvPr/>
                    </p:nvPicPr>
                    <p:blipFill>
                      <a:blip r:embed="rId4"/>
                      <a:srcRect/>
                      <a:stretch>
                        <a:fillRect/>
                      </a:stretch>
                    </p:blipFill>
                    <p:spPr bwMode="auto">
                      <a:xfrm>
                        <a:off x="0" y="0"/>
                        <a:ext cx="9144000" cy="6858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76200" y="304800"/>
            <a:ext cx="8748713" cy="1569660"/>
          </a:xfrm>
          <a:prstGeom prst="rect">
            <a:avLst/>
          </a:prstGeom>
        </p:spPr>
        <p:txBody>
          <a:bodyPr wrap="square">
            <a:spAutoFit/>
          </a:bodyPr>
          <a:lstStyle/>
          <a:p>
            <a:pPr algn="ctr"/>
            <a:r>
              <a:rPr lang="nl-NL" sz="2800" b="1" dirty="0" smtClean="0">
                <a:solidFill>
                  <a:srgbClr val="CC00FF"/>
                </a:solidFill>
                <a:latin typeface="Arial" pitchFamily="34" charset="0"/>
                <a:cs typeface="Arial" pitchFamily="34" charset="0"/>
              </a:rPr>
              <a:t> </a:t>
            </a:r>
            <a:r>
              <a:rPr lang="nl-NL" sz="4800" b="1" dirty="0">
                <a:solidFill>
                  <a:srgbClr val="CC00FF"/>
                </a:solidFill>
                <a:latin typeface="Times New Roman" pitchFamily="18" charset="0"/>
                <a:cs typeface="Times New Roman" pitchFamily="18" charset="0"/>
              </a:rPr>
              <a:t>Ứng dụng công nghệ thông tin vào dạy thơ </a:t>
            </a:r>
            <a:r>
              <a:rPr lang="nl-NL" sz="4800" b="1" dirty="0" smtClean="0">
                <a:solidFill>
                  <a:srgbClr val="CC00FF"/>
                </a:solidFill>
                <a:latin typeface="Times New Roman" pitchFamily="18" charset="0"/>
                <a:cs typeface="Times New Roman" pitchFamily="18" charset="0"/>
              </a:rPr>
              <a:t>truyện</a:t>
            </a:r>
            <a:endParaRPr lang="en-US" sz="4800" b="1" dirty="0">
              <a:solidFill>
                <a:srgbClr val="FF0000"/>
              </a:solidFill>
              <a:latin typeface="Times New Roman" pitchFamily="18" charset="0"/>
              <a:cs typeface="Times New Roman" pitchFamily="18" charset="0"/>
            </a:endParaRPr>
          </a:p>
        </p:txBody>
      </p:sp>
      <p:sp>
        <p:nvSpPr>
          <p:cNvPr id="11" name="Rectangle 10"/>
          <p:cNvSpPr/>
          <p:nvPr/>
        </p:nvSpPr>
        <p:spPr>
          <a:xfrm>
            <a:off x="235493" y="1828800"/>
            <a:ext cx="8382000" cy="3046988"/>
          </a:xfrm>
          <a:prstGeom prst="rect">
            <a:avLst/>
          </a:prstGeom>
        </p:spPr>
        <p:txBody>
          <a:bodyPr wrap="square">
            <a:spAutoFit/>
          </a:bodyPr>
          <a:lstStyle/>
          <a:p>
            <a:r>
              <a:rPr lang="nl-NL" sz="3200" dirty="0" smtClean="0">
                <a:latin typeface="Times New Roman" pitchFamily="18" charset="0"/>
                <a:cs typeface="Times New Roman" pitchFamily="18" charset="0"/>
              </a:rPr>
              <a:t>	Tôi </a:t>
            </a:r>
            <a:r>
              <a:rPr lang="nl-NL" sz="3200" dirty="0">
                <a:latin typeface="Times New Roman" pitchFamily="18" charset="0"/>
                <a:cs typeface="Times New Roman" pitchFamily="18" charset="0"/>
              </a:rPr>
              <a:t>sử dụng phầm mềm Photoshop để sử lý những ảnh </a:t>
            </a:r>
            <a:r>
              <a:rPr lang="nl-NL" sz="3200" dirty="0" smtClean="0">
                <a:latin typeface="Times New Roman" pitchFamily="18" charset="0"/>
                <a:cs typeface="Times New Roman" pitchFamily="18" charset="0"/>
              </a:rPr>
              <a:t>của chuyện, thơ chuyển </a:t>
            </a:r>
            <a:r>
              <a:rPr lang="nl-NL" sz="3200" dirty="0">
                <a:latin typeface="Times New Roman" pitchFamily="18" charset="0"/>
                <a:cs typeface="Times New Roman" pitchFamily="18" charset="0"/>
              </a:rPr>
              <a:t>từ ảnh tĩnh sang ảnh động cho phù hợp với  nội dung câu </a:t>
            </a:r>
            <a:r>
              <a:rPr lang="nl-NL" sz="3200" dirty="0" smtClean="0">
                <a:latin typeface="Times New Roman" pitchFamily="18" charset="0"/>
                <a:cs typeface="Times New Roman" pitchFamily="18" charset="0"/>
              </a:rPr>
              <a:t>chuyện, bài thơ, ngoài ra tôi còn sử dụng truyện qua video để dạy</a:t>
            </a:r>
            <a:endParaRPr lang="en-US" sz="3200" dirty="0">
              <a:latin typeface="Times New Roman" pitchFamily="18" charset="0"/>
              <a:cs typeface="Times New Roman" pitchFamily="18" charset="0"/>
            </a:endParaRPr>
          </a:p>
          <a:p>
            <a:endParaRPr lang="en-US" sz="3200" dirty="0">
              <a:latin typeface="Arial" pitchFamily="34" charset="0"/>
              <a:cs typeface="Arial" pitchFamily="34" charset="0"/>
            </a:endParaRPr>
          </a:p>
        </p:txBody>
      </p:sp>
      <p:sp>
        <p:nvSpPr>
          <p:cNvPr id="9" name="Rectangle 8"/>
          <p:cNvSpPr/>
          <p:nvPr/>
        </p:nvSpPr>
        <p:spPr>
          <a:xfrm>
            <a:off x="304800" y="4338697"/>
            <a:ext cx="8382000" cy="2062103"/>
          </a:xfrm>
          <a:prstGeom prst="rect">
            <a:avLst/>
          </a:prstGeom>
        </p:spPr>
        <p:txBody>
          <a:bodyPr wrap="square">
            <a:spAutoFit/>
          </a:bodyPr>
          <a:lstStyle/>
          <a:p>
            <a:r>
              <a:rPr lang="nl-NL" sz="3200" dirty="0" smtClean="0">
                <a:latin typeface="Times New Roman" pitchFamily="18" charset="0"/>
                <a:cs typeface="Times New Roman" pitchFamily="18" charset="0"/>
              </a:rPr>
              <a:t>	Qua </a:t>
            </a:r>
            <a:r>
              <a:rPr lang="nl-NL" sz="3200" dirty="0">
                <a:latin typeface="Times New Roman" pitchFamily="18" charset="0"/>
                <a:cs typeface="Times New Roman" pitchFamily="18" charset="0"/>
              </a:rPr>
              <a:t>việc ứng dụng công nghệ thông tin, tôi nhận thấy trẻ rất thích chăm chú nghe và theo dõi từng cử động của các nhân vật trong </a:t>
            </a:r>
            <a:r>
              <a:rPr lang="nl-NL" sz="3200" dirty="0" smtClean="0">
                <a:latin typeface="Times New Roman" pitchFamily="18" charset="0"/>
                <a:cs typeface="Times New Roman" pitchFamily="18" charset="0"/>
              </a:rPr>
              <a:t>truyện, thơ </a:t>
            </a:r>
            <a:r>
              <a:rPr lang="nl-NL" sz="3200" dirty="0">
                <a:latin typeface="Times New Roman" pitchFamily="18" charset="0"/>
                <a:cs typeface="Times New Roman" pitchFamily="18" charset="0"/>
              </a:rPr>
              <a:t>nên kết quả </a:t>
            </a:r>
            <a:r>
              <a:rPr lang="nl-NL" sz="3200" dirty="0" smtClean="0">
                <a:latin typeface="Times New Roman" pitchFamily="18" charset="0"/>
                <a:cs typeface="Times New Roman" pitchFamily="18" charset="0"/>
              </a:rPr>
              <a:t>giờ học đạt </a:t>
            </a:r>
            <a:r>
              <a:rPr lang="nl-NL" sz="3200" dirty="0">
                <a:latin typeface="Times New Roman" pitchFamily="18" charset="0"/>
                <a:cs typeface="Times New Roman" pitchFamily="18" charset="0"/>
              </a:rPr>
              <a:t>rất </a:t>
            </a:r>
            <a:r>
              <a:rPr lang="nl-NL" sz="3200" dirty="0" smtClean="0">
                <a:latin typeface="Times New Roman" pitchFamily="18" charset="0"/>
                <a:cs typeface="Times New Roman" pitchFamily="18" charset="0"/>
              </a:rPr>
              <a:t>cao</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8777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9144000" cy="6858000"/>
          </a:xfrm>
          <a:prstGeom prst="rect">
            <a:avLst/>
          </a:prstGeom>
          <a:gradFill rotWithShape="1">
            <a:gsLst>
              <a:gs pos="0">
                <a:srgbClr val="FF9999"/>
              </a:gs>
              <a:gs pos="100000">
                <a:schemeClr val="bg1"/>
              </a:gs>
            </a:gsLst>
            <a:path path="rect">
              <a:fillToRect r="100000" b="100000"/>
            </a:path>
          </a:gradFill>
          <a:ln w="9525">
            <a:solidFill>
              <a:schemeClr val="tx1"/>
            </a:solidFill>
            <a:miter lim="800000"/>
            <a:headEnd/>
            <a:tailEnd/>
          </a:ln>
        </p:spPr>
        <p:txBody>
          <a:bodyPr wrap="none" anchor="ctr"/>
          <a:lstStyle/>
          <a:p>
            <a:endParaRPr lang="vi-VN">
              <a:latin typeface="Arial" charset="0"/>
            </a:endParaRPr>
          </a:p>
        </p:txBody>
      </p:sp>
      <p:pic>
        <p:nvPicPr>
          <p:cNvPr id="5123" name="Picture 1" descr="Untitled 3b copy.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1752600"/>
            <a:ext cx="21050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descr="tay 2.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004885">
            <a:off x="5988844" y="1783556"/>
            <a:ext cx="1603375"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6" descr="than ga 2.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819400"/>
            <a:ext cx="1817688"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anh ga.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3200400"/>
            <a:ext cx="1155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VIT O DAU.gif"/>
          <p:cNvPicPr>
            <a:picLocks noChangeAspect="1"/>
          </p:cNvPicPr>
          <p:nvPr/>
        </p:nvPicPr>
        <p:blipFill>
          <a:blip r:embed="rId7"/>
          <a:srcRect t="30912"/>
          <a:stretch>
            <a:fillRect/>
          </a:stretch>
        </p:blipFill>
        <p:spPr>
          <a:xfrm>
            <a:off x="1219200" y="3505200"/>
            <a:ext cx="2438400" cy="1851025"/>
          </a:xfrm>
          <a:prstGeom prst="rect">
            <a:avLst/>
          </a:prstGeom>
          <a:effectLst>
            <a:outerShdw blurRad="50800" dist="38100" dir="2700000" algn="tl" rotWithShape="0">
              <a:prstClr val="black">
                <a:alpha val="40000"/>
              </a:prstClr>
            </a:outerShdw>
          </a:effectLst>
        </p:spPr>
      </p:pic>
      <p:pic>
        <p:nvPicPr>
          <p:cNvPr id="10" name="Picture 9" descr="CANH VIT.gif"/>
          <p:cNvPicPr>
            <a:picLocks noChangeAspect="1"/>
          </p:cNvPicPr>
          <p:nvPr/>
        </p:nvPicPr>
        <p:blipFill>
          <a:blip r:embed="rId8"/>
          <a:stretch>
            <a:fillRect/>
          </a:stretch>
        </p:blipFill>
        <p:spPr>
          <a:xfrm>
            <a:off x="1295400" y="3581400"/>
            <a:ext cx="1233488" cy="838200"/>
          </a:xfrm>
          <a:prstGeom prst="rect">
            <a:avLst/>
          </a:prstGeom>
          <a:effectLst>
            <a:outerShdw blurRad="50800" dist="38100" dir="8100000" algn="tr" rotWithShape="0">
              <a:prstClr val="black">
                <a:alpha val="40000"/>
              </a:prstClr>
            </a:outerShdw>
          </a:effectLst>
        </p:spPr>
      </p:pic>
      <p:grpSp>
        <p:nvGrpSpPr>
          <p:cNvPr id="2" name="Group 12"/>
          <p:cNvGrpSpPr>
            <a:grpSpLocks/>
          </p:cNvGrpSpPr>
          <p:nvPr/>
        </p:nvGrpSpPr>
        <p:grpSpPr bwMode="auto">
          <a:xfrm>
            <a:off x="2438400" y="2438400"/>
            <a:ext cx="1103313" cy="2057400"/>
            <a:chOff x="1676400" y="2895600"/>
            <a:chExt cx="1104014" cy="2057400"/>
          </a:xfrm>
        </p:grpSpPr>
        <p:pic>
          <p:nvPicPr>
            <p:cNvPr id="11" name="Picture 10" descr="DAU VIT.gif"/>
            <p:cNvPicPr>
              <a:picLocks noChangeAspect="1"/>
            </p:cNvPicPr>
            <p:nvPr/>
          </p:nvPicPr>
          <p:blipFill>
            <a:blip r:embed="rId9"/>
            <a:stretch>
              <a:fillRect/>
            </a:stretch>
          </p:blipFill>
          <p:spPr>
            <a:xfrm>
              <a:off x="1676400" y="2895600"/>
              <a:ext cx="1104014" cy="1319213"/>
            </a:xfrm>
            <a:prstGeom prst="rect">
              <a:avLst/>
            </a:prstGeom>
            <a:effectLst>
              <a:outerShdw blurRad="50800" dist="38100" dir="2700000" algn="tl" rotWithShape="0">
                <a:prstClr val="black">
                  <a:alpha val="40000"/>
                </a:prstClr>
              </a:outerShdw>
            </a:effectLst>
          </p:spPr>
        </p:pic>
        <p:sp>
          <p:nvSpPr>
            <p:cNvPr id="12" name="Rectangle 11"/>
            <p:cNvSpPr/>
            <p:nvPr/>
          </p:nvSpPr>
          <p:spPr>
            <a:xfrm>
              <a:off x="1828897" y="4038600"/>
              <a:ext cx="381242"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a:p>
          </p:txBody>
        </p:sp>
      </p:grpSp>
      <p:grpSp>
        <p:nvGrpSpPr>
          <p:cNvPr id="3" name="Group 14"/>
          <p:cNvGrpSpPr>
            <a:grpSpLocks/>
          </p:cNvGrpSpPr>
          <p:nvPr/>
        </p:nvGrpSpPr>
        <p:grpSpPr bwMode="auto">
          <a:xfrm rot="-376223">
            <a:off x="4343400" y="2209800"/>
            <a:ext cx="1295400" cy="2209800"/>
            <a:chOff x="3200400" y="3352800"/>
            <a:chExt cx="1295400" cy="2209800"/>
          </a:xfrm>
        </p:grpSpPr>
        <p:pic>
          <p:nvPicPr>
            <p:cNvPr id="5139" name="Picture 5" descr="dau ga.gi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00400" y="3352800"/>
              <a:ext cx="1295400" cy="150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3733421" y="4647653"/>
              <a:ext cx="3810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a:p>
          </p:txBody>
        </p:sp>
      </p:grpSp>
      <p:grpSp>
        <p:nvGrpSpPr>
          <p:cNvPr id="4" name="Group 16"/>
          <p:cNvGrpSpPr>
            <a:grpSpLocks/>
          </p:cNvGrpSpPr>
          <p:nvPr/>
        </p:nvGrpSpPr>
        <p:grpSpPr bwMode="auto">
          <a:xfrm>
            <a:off x="6629400" y="457200"/>
            <a:ext cx="1458913" cy="2743200"/>
            <a:chOff x="6048778" y="1600200"/>
            <a:chExt cx="1458529" cy="2743200"/>
          </a:xfrm>
        </p:grpSpPr>
        <p:pic>
          <p:nvPicPr>
            <p:cNvPr id="5137" name="Picture 4" descr="dau be.gif"/>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48778" y="1600200"/>
              <a:ext cx="1458529" cy="1669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6705830" y="3200400"/>
              <a:ext cx="53326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a:p>
          </p:txBody>
        </p:sp>
      </p:grpSp>
      <p:grpSp>
        <p:nvGrpSpPr>
          <p:cNvPr id="5" name="Group 18"/>
          <p:cNvGrpSpPr>
            <a:grpSpLocks/>
          </p:cNvGrpSpPr>
          <p:nvPr/>
        </p:nvGrpSpPr>
        <p:grpSpPr bwMode="auto">
          <a:xfrm rot="643786">
            <a:off x="6705600" y="1371600"/>
            <a:ext cx="2867025" cy="1898650"/>
            <a:chOff x="6048778" y="2438400"/>
            <a:chExt cx="2866622" cy="1898650"/>
          </a:xfrm>
        </p:grpSpPr>
        <p:pic>
          <p:nvPicPr>
            <p:cNvPr id="5135" name="Picture 3" descr="tay be.gi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048778" y="3124200"/>
              <a:ext cx="1594981"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7450633" y="2424201"/>
              <a:ext cx="1447596"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a:p>
          </p:txBody>
        </p:sp>
      </p:grpSp>
      <p:pic>
        <p:nvPicPr>
          <p:cNvPr id="21" name="Picture 20" descr="Untitled 2.bmp"/>
          <p:cNvPicPr>
            <a:picLocks noChangeAspect="1"/>
          </p:cNvPicPr>
          <p:nvPr/>
        </p:nvPicPr>
        <p:blipFill>
          <a:blip r:embed="rId13" cstate="print"/>
          <a:stretch>
            <a:fillRect/>
          </a:stretch>
        </p:blipFill>
        <p:spPr>
          <a:xfrm>
            <a:off x="9525" y="-6349"/>
            <a:ext cx="3810000" cy="2910418"/>
          </a:xfrm>
          <a:prstGeom prst="cloudCallout">
            <a:avLst>
              <a:gd name="adj1" fmla="val 65857"/>
              <a:gd name="adj2" fmla="val 39911"/>
            </a:avLst>
          </a:prstGeom>
        </p:spPr>
      </p:pic>
      <p:sp>
        <p:nvSpPr>
          <p:cNvPr id="23" name="Title 1"/>
          <p:cNvSpPr txBox="1">
            <a:spLocks/>
          </p:cNvSpPr>
          <p:nvPr/>
        </p:nvSpPr>
        <p:spPr>
          <a:xfrm>
            <a:off x="726403" y="5464175"/>
            <a:ext cx="3540797" cy="1470025"/>
          </a:xfrm>
          <a:prstGeom prst="rect">
            <a:avLst/>
          </a:prstGeom>
        </p:spPr>
        <p:txBody>
          <a:bodyP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kern="10" dirty="0" err="1" smtClean="0">
                <a:ln w="9525">
                  <a:solidFill>
                    <a:schemeClr val="hlink"/>
                  </a:solidFill>
                  <a:round/>
                  <a:headEnd/>
                  <a:tailEnd/>
                </a:ln>
                <a:solidFill>
                  <a:schemeClr val="hlink"/>
                </a:solidFill>
                <a:latin typeface="Century Gothic" pitchFamily="34" charset="0"/>
              </a:rPr>
              <a:t>Này</a:t>
            </a:r>
            <a:r>
              <a:rPr lang="en-US" kern="10" dirty="0" smtClean="0">
                <a:ln w="9525">
                  <a:solidFill>
                    <a:schemeClr val="hlink"/>
                  </a:solidFill>
                  <a:round/>
                  <a:headEnd/>
                  <a:tailEnd/>
                </a:ln>
                <a:solidFill>
                  <a:schemeClr val="hlink"/>
                </a:solidFill>
                <a:latin typeface="Century Gothic" pitchFamily="34" charset="0"/>
              </a:rPr>
              <a:t> </a:t>
            </a:r>
            <a:r>
              <a:rPr lang="en-US" kern="10" dirty="0" err="1" smtClean="0">
                <a:ln w="9525">
                  <a:solidFill>
                    <a:schemeClr val="hlink"/>
                  </a:solidFill>
                  <a:round/>
                  <a:headEnd/>
                  <a:tailEnd/>
                </a:ln>
                <a:solidFill>
                  <a:schemeClr val="hlink"/>
                </a:solidFill>
                <a:latin typeface="Century Gothic" pitchFamily="34" charset="0"/>
              </a:rPr>
              <a:t>ch</a:t>
            </a:r>
            <a:r>
              <a:rPr lang="en-US" kern="10" dirty="0" err="1" smtClean="0">
                <a:ln w="9525">
                  <a:solidFill>
                    <a:schemeClr val="hlink"/>
                  </a:solidFill>
                  <a:round/>
                  <a:headEnd/>
                  <a:tailEnd/>
                </a:ln>
                <a:solidFill>
                  <a:schemeClr val="hlink"/>
                </a:solidFill>
                <a:latin typeface="Arial" pitchFamily="34" charset="0"/>
                <a:cs typeface="Arial" pitchFamily="34" charset="0"/>
              </a:rPr>
              <a:t>ú</a:t>
            </a:r>
            <a:r>
              <a:rPr lang="en-US" kern="10" dirty="0" smtClean="0">
                <a:ln w="9525">
                  <a:solidFill>
                    <a:schemeClr val="hlink"/>
                  </a:solidFill>
                  <a:round/>
                  <a:headEnd/>
                  <a:tailEnd/>
                </a:ln>
                <a:solidFill>
                  <a:schemeClr val="hlink"/>
                </a:solidFill>
                <a:latin typeface="Century Gothic" pitchFamily="34" charset="0"/>
              </a:rPr>
              <a:t> </a:t>
            </a:r>
            <a:r>
              <a:rPr lang="en-US" kern="10" dirty="0" err="1" smtClean="0">
                <a:ln w="9525">
                  <a:solidFill>
                    <a:schemeClr val="hlink"/>
                  </a:solidFill>
                  <a:round/>
                  <a:headEnd/>
                  <a:tailEnd/>
                </a:ln>
                <a:solidFill>
                  <a:schemeClr val="hlink"/>
                </a:solidFill>
                <a:latin typeface="Century Gothic" pitchFamily="34" charset="0"/>
              </a:rPr>
              <a:t>gà</a:t>
            </a:r>
            <a:r>
              <a:rPr lang="en-US" kern="10" dirty="0" smtClean="0">
                <a:ln w="9525">
                  <a:solidFill>
                    <a:schemeClr val="hlink"/>
                  </a:solidFill>
                  <a:round/>
                  <a:headEnd/>
                  <a:tailEnd/>
                </a:ln>
                <a:solidFill>
                  <a:schemeClr val="hlink"/>
                </a:solidFill>
                <a:latin typeface="Century Gothic" pitchFamily="34" charset="0"/>
              </a:rPr>
              <a:t> </a:t>
            </a:r>
            <a:r>
              <a:rPr lang="en-US" kern="10" dirty="0" err="1" smtClean="0">
                <a:ln w="9525">
                  <a:solidFill>
                    <a:schemeClr val="hlink"/>
                  </a:solidFill>
                  <a:round/>
                  <a:headEnd/>
                  <a:tailEnd/>
                </a:ln>
                <a:solidFill>
                  <a:schemeClr val="hlink"/>
                </a:solidFill>
                <a:latin typeface="Century Gothic" pitchFamily="34" charset="0"/>
              </a:rPr>
              <a:t>nâ</a:t>
            </a:r>
            <a:r>
              <a:rPr lang="en-US" kern="10" dirty="0" err="1" smtClean="0">
                <a:ln w="9525">
                  <a:solidFill>
                    <a:schemeClr val="hlink"/>
                  </a:solidFill>
                  <a:round/>
                  <a:headEnd/>
                  <a:tailEnd/>
                </a:ln>
                <a:solidFill>
                  <a:schemeClr val="hlink"/>
                </a:solidFill>
                <a:latin typeface="Arial" pitchFamily="34" charset="0"/>
                <a:cs typeface="Arial" pitchFamily="34" charset="0"/>
              </a:rPr>
              <a:t>u</a:t>
            </a:r>
            <a:r>
              <a:rPr lang="en-US" kern="10" dirty="0" smtClean="0">
                <a:ln w="9525">
                  <a:solidFill>
                    <a:schemeClr val="hlink"/>
                  </a:solidFill>
                  <a:round/>
                  <a:headEnd/>
                  <a:tailEnd/>
                </a:ln>
                <a:solidFill>
                  <a:schemeClr val="hlink"/>
                </a:solidFill>
                <a:latin typeface="Century Gothic" pitchFamily="34" charset="0"/>
              </a:rPr>
              <a:t/>
            </a:r>
            <a:br>
              <a:rPr lang="en-US" kern="10" dirty="0" smtClean="0">
                <a:ln w="9525">
                  <a:solidFill>
                    <a:schemeClr val="hlink"/>
                  </a:solidFill>
                  <a:round/>
                  <a:headEnd/>
                  <a:tailEnd/>
                </a:ln>
                <a:solidFill>
                  <a:schemeClr val="hlink"/>
                </a:solidFill>
                <a:latin typeface="Century Gothic" pitchFamily="34" charset="0"/>
              </a:rPr>
            </a:br>
            <a:r>
              <a:rPr lang="en-US" kern="10" dirty="0" err="1" smtClean="0">
                <a:ln w="9525">
                  <a:solidFill>
                    <a:schemeClr val="hlink"/>
                  </a:solidFill>
                  <a:round/>
                  <a:headEnd/>
                  <a:tailEnd/>
                </a:ln>
                <a:solidFill>
                  <a:schemeClr val="hlink"/>
                </a:solidFill>
                <a:latin typeface="Century Gothic" pitchFamily="34" charset="0"/>
              </a:rPr>
              <a:t>Cãi</a:t>
            </a:r>
            <a:r>
              <a:rPr lang="en-US" kern="10" dirty="0" smtClean="0">
                <a:ln w="9525">
                  <a:solidFill>
                    <a:schemeClr val="hlink"/>
                  </a:solidFill>
                  <a:round/>
                  <a:headEnd/>
                  <a:tailEnd/>
                </a:ln>
                <a:solidFill>
                  <a:schemeClr val="hlink"/>
                </a:solidFill>
                <a:latin typeface="Century Gothic" pitchFamily="34" charset="0"/>
              </a:rPr>
              <a:t> </a:t>
            </a:r>
            <a:r>
              <a:rPr lang="en-US" kern="10" dirty="0" err="1" smtClean="0">
                <a:ln w="9525">
                  <a:solidFill>
                    <a:schemeClr val="hlink"/>
                  </a:solidFill>
                  <a:round/>
                  <a:headEnd/>
                  <a:tailEnd/>
                </a:ln>
                <a:solidFill>
                  <a:schemeClr val="hlink"/>
                </a:solidFill>
                <a:latin typeface="Century Gothic" pitchFamily="34" charset="0"/>
              </a:rPr>
              <a:t>nha</a:t>
            </a:r>
            <a:r>
              <a:rPr lang="en-US" kern="10" dirty="0" err="1" smtClean="0">
                <a:ln w="9525">
                  <a:solidFill>
                    <a:schemeClr val="hlink"/>
                  </a:solidFill>
                  <a:round/>
                  <a:headEnd/>
                  <a:tailEnd/>
                </a:ln>
                <a:solidFill>
                  <a:schemeClr val="hlink"/>
                </a:solidFill>
                <a:latin typeface="Arial" pitchFamily="34" charset="0"/>
                <a:cs typeface="Arial" pitchFamily="34" charset="0"/>
              </a:rPr>
              <a:t>u</a:t>
            </a:r>
            <a:r>
              <a:rPr lang="en-US" kern="10" dirty="0" smtClean="0">
                <a:ln w="9525">
                  <a:solidFill>
                    <a:schemeClr val="hlink"/>
                  </a:solidFill>
                  <a:round/>
                  <a:headEnd/>
                  <a:tailEnd/>
                </a:ln>
                <a:solidFill>
                  <a:schemeClr val="hlink"/>
                </a:solidFill>
                <a:latin typeface="Century Gothic" pitchFamily="34" charset="0"/>
              </a:rPr>
              <a:t> </a:t>
            </a:r>
            <a:r>
              <a:rPr lang="en-US" kern="10" dirty="0" err="1" smtClean="0">
                <a:ln w="9525">
                  <a:solidFill>
                    <a:schemeClr val="hlink"/>
                  </a:solidFill>
                  <a:round/>
                  <a:headEnd/>
                  <a:tailEnd/>
                </a:ln>
                <a:solidFill>
                  <a:schemeClr val="hlink"/>
                </a:solidFill>
                <a:latin typeface="Century Gothic" pitchFamily="34" charset="0"/>
              </a:rPr>
              <a:t>gì</a:t>
            </a:r>
            <a:r>
              <a:rPr lang="en-US" kern="10" dirty="0" smtClean="0">
                <a:ln w="9525">
                  <a:solidFill>
                    <a:schemeClr val="hlink"/>
                  </a:solidFill>
                  <a:round/>
                  <a:headEnd/>
                  <a:tailEnd/>
                </a:ln>
                <a:solidFill>
                  <a:schemeClr val="hlink"/>
                </a:solidFill>
                <a:latin typeface="Century Gothic" pitchFamily="34" charset="0"/>
              </a:rPr>
              <a:t> </a:t>
            </a:r>
            <a:r>
              <a:rPr lang="en-US" kern="10" dirty="0" err="1" smtClean="0">
                <a:ln w="9525">
                  <a:solidFill>
                    <a:schemeClr val="hlink"/>
                  </a:solidFill>
                  <a:round/>
                  <a:headEnd/>
                  <a:tailEnd/>
                </a:ln>
                <a:solidFill>
                  <a:schemeClr val="hlink"/>
                </a:solidFill>
                <a:latin typeface="Century Gothic" pitchFamily="34" charset="0"/>
              </a:rPr>
              <a:t>thế</a:t>
            </a:r>
            <a:r>
              <a:rPr lang="en-US" kern="10" dirty="0" smtClean="0">
                <a:ln w="9525">
                  <a:solidFill>
                    <a:schemeClr val="hlink"/>
                  </a:solidFill>
                  <a:round/>
                  <a:headEnd/>
                  <a:tailEnd/>
                </a:ln>
                <a:solidFill>
                  <a:schemeClr val="hlink"/>
                </a:solidFill>
                <a:latin typeface="Century Gothic" pitchFamily="34" charset="0"/>
              </a:rPr>
              <a:t/>
            </a:r>
            <a:br>
              <a:rPr lang="en-US" kern="10" dirty="0" smtClean="0">
                <a:ln w="9525">
                  <a:solidFill>
                    <a:schemeClr val="hlink"/>
                  </a:solidFill>
                  <a:round/>
                  <a:headEnd/>
                  <a:tailEnd/>
                </a:ln>
                <a:solidFill>
                  <a:schemeClr val="hlink"/>
                </a:solidFill>
                <a:latin typeface="Century Gothic" pitchFamily="34" charset="0"/>
              </a:rPr>
            </a:br>
            <a:r>
              <a:rPr lang="en-US" kern="10" dirty="0" err="1" smtClean="0">
                <a:ln w="9525">
                  <a:solidFill>
                    <a:schemeClr val="hlink"/>
                  </a:solidFill>
                  <a:round/>
                  <a:headEnd/>
                  <a:tailEnd/>
                </a:ln>
                <a:solidFill>
                  <a:schemeClr val="hlink"/>
                </a:solidFill>
                <a:latin typeface="Century Gothic" pitchFamily="34" charset="0"/>
              </a:rPr>
              <a:t>Này</a:t>
            </a:r>
            <a:r>
              <a:rPr lang="en-US" kern="10" dirty="0" smtClean="0">
                <a:ln w="9525">
                  <a:solidFill>
                    <a:schemeClr val="hlink"/>
                  </a:solidFill>
                  <a:round/>
                  <a:headEnd/>
                  <a:tailEnd/>
                </a:ln>
                <a:solidFill>
                  <a:schemeClr val="hlink"/>
                </a:solidFill>
                <a:latin typeface="Century Gothic" pitchFamily="34" charset="0"/>
              </a:rPr>
              <a:t> </a:t>
            </a:r>
            <a:r>
              <a:rPr lang="en-US" kern="10" dirty="0" err="1" smtClean="0">
                <a:ln w="9525">
                  <a:solidFill>
                    <a:schemeClr val="hlink"/>
                  </a:solidFill>
                  <a:round/>
                  <a:headEnd/>
                  <a:tailEnd/>
                </a:ln>
                <a:solidFill>
                  <a:schemeClr val="hlink"/>
                </a:solidFill>
                <a:latin typeface="Century Gothic" pitchFamily="34" charset="0"/>
              </a:rPr>
              <a:t>chị</a:t>
            </a:r>
            <a:r>
              <a:rPr lang="en-US" kern="10" dirty="0" smtClean="0">
                <a:ln w="9525">
                  <a:solidFill>
                    <a:schemeClr val="hlink"/>
                  </a:solidFill>
                  <a:round/>
                  <a:headEnd/>
                  <a:tailEnd/>
                </a:ln>
                <a:solidFill>
                  <a:schemeClr val="hlink"/>
                </a:solidFill>
                <a:latin typeface="Century Gothic" pitchFamily="34" charset="0"/>
              </a:rPr>
              <a:t> </a:t>
            </a:r>
            <a:r>
              <a:rPr lang="en-US" kern="10" dirty="0" err="1" smtClean="0">
                <a:ln w="9525">
                  <a:solidFill>
                    <a:schemeClr val="hlink"/>
                  </a:solidFill>
                  <a:round/>
                  <a:headEnd/>
                  <a:tailEnd/>
                </a:ln>
                <a:solidFill>
                  <a:schemeClr val="hlink"/>
                </a:solidFill>
                <a:latin typeface="Century Gothic" pitchFamily="34" charset="0"/>
              </a:rPr>
              <a:t>vịt</a:t>
            </a:r>
            <a:r>
              <a:rPr lang="en-US" kern="10" dirty="0" smtClean="0">
                <a:ln w="9525">
                  <a:solidFill>
                    <a:schemeClr val="hlink"/>
                  </a:solidFill>
                  <a:round/>
                  <a:headEnd/>
                  <a:tailEnd/>
                </a:ln>
                <a:solidFill>
                  <a:schemeClr val="hlink"/>
                </a:solidFill>
                <a:latin typeface="Century Gothic" pitchFamily="34" charset="0"/>
              </a:rPr>
              <a:t> </a:t>
            </a:r>
            <a:r>
              <a:rPr lang="en-US" kern="10" dirty="0" err="1" smtClean="0">
                <a:ln w="9525">
                  <a:solidFill>
                    <a:schemeClr val="hlink"/>
                  </a:solidFill>
                  <a:round/>
                  <a:headEnd/>
                  <a:tailEnd/>
                </a:ln>
                <a:solidFill>
                  <a:schemeClr val="hlink"/>
                </a:solidFill>
                <a:latin typeface="Century Gothic" pitchFamily="34" charset="0"/>
              </a:rPr>
              <a:t>bầ</a:t>
            </a:r>
            <a:r>
              <a:rPr lang="en-US" kern="10" dirty="0" err="1" smtClean="0">
                <a:ln w="9525">
                  <a:solidFill>
                    <a:schemeClr val="hlink"/>
                  </a:solidFill>
                  <a:round/>
                  <a:headEnd/>
                  <a:tailEnd/>
                </a:ln>
                <a:solidFill>
                  <a:schemeClr val="hlink"/>
                </a:solidFill>
                <a:latin typeface="Arial" pitchFamily="34" charset="0"/>
                <a:cs typeface="Arial" pitchFamily="34" charset="0"/>
              </a:rPr>
              <a:t>u</a:t>
            </a:r>
            <a:r>
              <a:rPr lang="en-US" kern="10" dirty="0" smtClean="0">
                <a:ln w="9525">
                  <a:solidFill>
                    <a:schemeClr val="hlink"/>
                  </a:solidFill>
                  <a:round/>
                  <a:headEnd/>
                  <a:tailEnd/>
                </a:ln>
                <a:solidFill>
                  <a:schemeClr val="hlink"/>
                </a:solidFill>
                <a:latin typeface="Century Gothic" pitchFamily="34" charset="0"/>
              </a:rPr>
              <a:t/>
            </a:r>
            <a:br>
              <a:rPr lang="en-US" kern="10" dirty="0" smtClean="0">
                <a:ln w="9525">
                  <a:solidFill>
                    <a:schemeClr val="hlink"/>
                  </a:solidFill>
                  <a:round/>
                  <a:headEnd/>
                  <a:tailEnd/>
                </a:ln>
                <a:solidFill>
                  <a:schemeClr val="hlink"/>
                </a:solidFill>
                <a:latin typeface="Century Gothic" pitchFamily="34" charset="0"/>
              </a:rPr>
            </a:br>
            <a:r>
              <a:rPr lang="en-US" kern="10" dirty="0" err="1" smtClean="0">
                <a:ln w="9525">
                  <a:solidFill>
                    <a:schemeClr val="hlink"/>
                  </a:solidFill>
                  <a:round/>
                  <a:headEnd/>
                  <a:tailEnd/>
                </a:ln>
                <a:solidFill>
                  <a:schemeClr val="hlink"/>
                </a:solidFill>
                <a:latin typeface="Century Gothic" pitchFamily="34" charset="0"/>
              </a:rPr>
              <a:t>Chớ</a:t>
            </a:r>
            <a:r>
              <a:rPr lang="en-US" kern="10" dirty="0" smtClean="0">
                <a:ln w="9525">
                  <a:solidFill>
                    <a:schemeClr val="hlink"/>
                  </a:solidFill>
                  <a:round/>
                  <a:headEnd/>
                  <a:tailEnd/>
                </a:ln>
                <a:solidFill>
                  <a:schemeClr val="hlink"/>
                </a:solidFill>
                <a:latin typeface="Century Gothic" pitchFamily="34" charset="0"/>
              </a:rPr>
              <a:t> </a:t>
            </a:r>
            <a:r>
              <a:rPr lang="en-US" kern="10" dirty="0" err="1" smtClean="0">
                <a:ln w="9525">
                  <a:solidFill>
                    <a:schemeClr val="hlink"/>
                  </a:solidFill>
                  <a:round/>
                  <a:headEnd/>
                  <a:tailEnd/>
                </a:ln>
                <a:solidFill>
                  <a:schemeClr val="hlink"/>
                </a:solidFill>
                <a:latin typeface="Century Gothic" pitchFamily="34" charset="0"/>
              </a:rPr>
              <a:t>gào</a:t>
            </a:r>
            <a:r>
              <a:rPr lang="en-US" kern="10" dirty="0" smtClean="0">
                <a:ln w="9525">
                  <a:solidFill>
                    <a:schemeClr val="hlink"/>
                  </a:solidFill>
                  <a:round/>
                  <a:headEnd/>
                  <a:tailEnd/>
                </a:ln>
                <a:solidFill>
                  <a:schemeClr val="hlink"/>
                </a:solidFill>
                <a:latin typeface="Century Gothic" pitchFamily="34" charset="0"/>
              </a:rPr>
              <a:t> </a:t>
            </a:r>
            <a:r>
              <a:rPr lang="en-US" kern="10" dirty="0" err="1" smtClean="0">
                <a:ln w="9525">
                  <a:solidFill>
                    <a:schemeClr val="hlink"/>
                  </a:solidFill>
                  <a:round/>
                  <a:headEnd/>
                  <a:tailEnd/>
                </a:ln>
                <a:solidFill>
                  <a:schemeClr val="hlink"/>
                </a:solidFill>
                <a:latin typeface="Century Gothic" pitchFamily="34" charset="0"/>
              </a:rPr>
              <a:t>ầm</a:t>
            </a:r>
            <a:r>
              <a:rPr lang="en-US" kern="10" dirty="0" smtClean="0">
                <a:ln w="9525">
                  <a:solidFill>
                    <a:schemeClr val="hlink"/>
                  </a:solidFill>
                  <a:round/>
                  <a:headEnd/>
                  <a:tailEnd/>
                </a:ln>
                <a:solidFill>
                  <a:schemeClr val="hlink"/>
                </a:solidFill>
                <a:latin typeface="Century Gothic" pitchFamily="34" charset="0"/>
              </a:rPr>
              <a:t> ĩ</a:t>
            </a:r>
            <a:endParaRPr lang="en-US" kern="10" dirty="0">
              <a:ln w="9525">
                <a:solidFill>
                  <a:schemeClr val="hlink"/>
                </a:solidFill>
                <a:round/>
                <a:headEnd/>
                <a:tailEnd/>
              </a:ln>
              <a:solidFill>
                <a:schemeClr val="hlink"/>
              </a:solidFill>
              <a:latin typeface="Century Gothic" pitchFamily="34" charset="0"/>
            </a:endParaRPr>
          </a:p>
        </p:txBody>
      </p:sp>
      <p:sp>
        <p:nvSpPr>
          <p:cNvPr id="24" name="Title 1"/>
          <p:cNvSpPr txBox="1">
            <a:spLocks/>
          </p:cNvSpPr>
          <p:nvPr/>
        </p:nvSpPr>
        <p:spPr>
          <a:xfrm>
            <a:off x="5298403" y="5410200"/>
            <a:ext cx="3540797" cy="1470025"/>
          </a:xfrm>
          <a:prstGeom prst="rect">
            <a:avLst/>
          </a:prstGeom>
        </p:spPr>
        <p:txBody>
          <a:bodyP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kern="10" dirty="0" err="1" smtClean="0">
                <a:ln w="9525">
                  <a:solidFill>
                    <a:schemeClr val="hlink"/>
                  </a:solidFill>
                  <a:round/>
                  <a:headEnd/>
                  <a:tailEnd/>
                </a:ln>
                <a:solidFill>
                  <a:schemeClr val="hlink"/>
                </a:solidFill>
                <a:latin typeface="Century Gothic" pitchFamily="34" charset="0"/>
              </a:rPr>
              <a:t>Bà</a:t>
            </a:r>
            <a:r>
              <a:rPr lang="en-US" kern="10" dirty="0" smtClean="0">
                <a:ln w="9525">
                  <a:solidFill>
                    <a:schemeClr val="hlink"/>
                  </a:solidFill>
                  <a:round/>
                  <a:headEnd/>
                  <a:tailEnd/>
                </a:ln>
                <a:solidFill>
                  <a:schemeClr val="hlink"/>
                </a:solidFill>
                <a:latin typeface="Century Gothic" pitchFamily="34" charset="0"/>
              </a:rPr>
              <a:t> </a:t>
            </a:r>
            <a:r>
              <a:rPr lang="en-US" kern="10" dirty="0" err="1" smtClean="0">
                <a:ln w="9525">
                  <a:solidFill>
                    <a:schemeClr val="hlink"/>
                  </a:solidFill>
                  <a:round/>
                  <a:headEnd/>
                  <a:tailEnd/>
                </a:ln>
                <a:solidFill>
                  <a:schemeClr val="hlink"/>
                </a:solidFill>
                <a:latin typeface="Century Gothic" pitchFamily="34" charset="0"/>
              </a:rPr>
              <a:t>tớ</a:t>
            </a:r>
            <a:r>
              <a:rPr lang="en-US" kern="10" dirty="0" smtClean="0">
                <a:ln w="9525">
                  <a:solidFill>
                    <a:schemeClr val="hlink"/>
                  </a:solidFill>
                  <a:round/>
                  <a:headEnd/>
                  <a:tailEnd/>
                </a:ln>
                <a:solidFill>
                  <a:schemeClr val="hlink"/>
                </a:solidFill>
                <a:latin typeface="Century Gothic" pitchFamily="34" charset="0"/>
              </a:rPr>
              <a:t> </a:t>
            </a:r>
            <a:r>
              <a:rPr lang="en-US" kern="10" dirty="0" err="1" smtClean="0">
                <a:ln w="9525">
                  <a:solidFill>
                    <a:schemeClr val="hlink"/>
                  </a:solidFill>
                  <a:round/>
                  <a:headEnd/>
                  <a:tailEnd/>
                </a:ln>
                <a:solidFill>
                  <a:schemeClr val="hlink"/>
                </a:solidFill>
                <a:latin typeface="Century Gothic" pitchFamily="34" charset="0"/>
              </a:rPr>
              <a:t>ốm</a:t>
            </a:r>
            <a:r>
              <a:rPr lang="en-US" kern="10" dirty="0" smtClean="0">
                <a:ln w="9525">
                  <a:solidFill>
                    <a:schemeClr val="hlink"/>
                  </a:solidFill>
                  <a:round/>
                  <a:headEnd/>
                  <a:tailEnd/>
                </a:ln>
                <a:solidFill>
                  <a:schemeClr val="hlink"/>
                </a:solidFill>
                <a:latin typeface="Century Gothic" pitchFamily="34" charset="0"/>
              </a:rPr>
              <a:t> </a:t>
            </a:r>
            <a:r>
              <a:rPr lang="en-US" kern="10" dirty="0" err="1" smtClean="0">
                <a:ln w="9525">
                  <a:solidFill>
                    <a:schemeClr val="hlink"/>
                  </a:solidFill>
                  <a:round/>
                  <a:headEnd/>
                  <a:tailEnd/>
                </a:ln>
                <a:solidFill>
                  <a:schemeClr val="hlink"/>
                </a:solidFill>
                <a:latin typeface="Century Gothic" pitchFamily="34" charset="0"/>
              </a:rPr>
              <a:t>rồi</a:t>
            </a:r>
            <a:r>
              <a:rPr lang="en-US" kern="10" dirty="0" smtClean="0">
                <a:ln w="9525">
                  <a:solidFill>
                    <a:schemeClr val="hlink"/>
                  </a:solidFill>
                  <a:round/>
                  <a:headEnd/>
                  <a:tailEnd/>
                </a:ln>
                <a:solidFill>
                  <a:schemeClr val="hlink"/>
                </a:solidFill>
                <a:latin typeface="Century Gothic" pitchFamily="34" charset="0"/>
              </a:rPr>
              <a:t/>
            </a:r>
            <a:br>
              <a:rPr lang="en-US" kern="10" dirty="0" smtClean="0">
                <a:ln w="9525">
                  <a:solidFill>
                    <a:schemeClr val="hlink"/>
                  </a:solidFill>
                  <a:round/>
                  <a:headEnd/>
                  <a:tailEnd/>
                </a:ln>
                <a:solidFill>
                  <a:schemeClr val="hlink"/>
                </a:solidFill>
                <a:latin typeface="Century Gothic" pitchFamily="34" charset="0"/>
              </a:rPr>
            </a:br>
            <a:r>
              <a:rPr lang="en-US" kern="10" dirty="0" err="1" smtClean="0">
                <a:ln w="9525">
                  <a:solidFill>
                    <a:schemeClr val="hlink"/>
                  </a:solidFill>
                  <a:round/>
                  <a:headEnd/>
                  <a:tailEnd/>
                </a:ln>
                <a:solidFill>
                  <a:schemeClr val="hlink"/>
                </a:solidFill>
                <a:latin typeface="Century Gothic" pitchFamily="34" charset="0"/>
              </a:rPr>
              <a:t>Cánh</a:t>
            </a:r>
            <a:r>
              <a:rPr lang="en-US" kern="10" dirty="0" smtClean="0">
                <a:ln w="9525">
                  <a:solidFill>
                    <a:schemeClr val="hlink"/>
                  </a:solidFill>
                  <a:round/>
                  <a:headEnd/>
                  <a:tailEnd/>
                </a:ln>
                <a:solidFill>
                  <a:schemeClr val="hlink"/>
                </a:solidFill>
                <a:latin typeface="Century Gothic" pitchFamily="34" charset="0"/>
              </a:rPr>
              <a:t> </a:t>
            </a:r>
            <a:r>
              <a:rPr lang="en-US" kern="10" dirty="0" err="1" smtClean="0">
                <a:ln w="9525">
                  <a:solidFill>
                    <a:schemeClr val="hlink"/>
                  </a:solidFill>
                  <a:round/>
                  <a:headEnd/>
                  <a:tailEnd/>
                </a:ln>
                <a:solidFill>
                  <a:schemeClr val="hlink"/>
                </a:solidFill>
                <a:latin typeface="Century Gothic" pitchFamily="34" charset="0"/>
              </a:rPr>
              <a:t>màn</a:t>
            </a:r>
            <a:r>
              <a:rPr lang="en-US" kern="10" dirty="0" smtClean="0">
                <a:ln w="9525">
                  <a:solidFill>
                    <a:schemeClr val="hlink"/>
                  </a:solidFill>
                  <a:round/>
                  <a:headEnd/>
                  <a:tailEnd/>
                </a:ln>
                <a:solidFill>
                  <a:schemeClr val="hlink"/>
                </a:solidFill>
                <a:latin typeface="Century Gothic" pitchFamily="34" charset="0"/>
              </a:rPr>
              <a:t> </a:t>
            </a:r>
            <a:r>
              <a:rPr lang="en-US" kern="10" dirty="0" err="1" smtClean="0">
                <a:ln w="9525">
                  <a:solidFill>
                    <a:schemeClr val="hlink"/>
                  </a:solidFill>
                  <a:round/>
                  <a:headEnd/>
                  <a:tailEnd/>
                </a:ln>
                <a:solidFill>
                  <a:schemeClr val="hlink"/>
                </a:solidFill>
                <a:latin typeface="Century Gothic" pitchFamily="34" charset="0"/>
              </a:rPr>
              <a:t>khép</a:t>
            </a:r>
            <a:r>
              <a:rPr lang="en-US" kern="10" dirty="0" smtClean="0">
                <a:ln w="9525">
                  <a:solidFill>
                    <a:schemeClr val="hlink"/>
                  </a:solidFill>
                  <a:round/>
                  <a:headEnd/>
                  <a:tailEnd/>
                </a:ln>
                <a:solidFill>
                  <a:schemeClr val="hlink"/>
                </a:solidFill>
                <a:latin typeface="Century Gothic" pitchFamily="34" charset="0"/>
              </a:rPr>
              <a:t> </a:t>
            </a:r>
            <a:r>
              <a:rPr lang="en-US" kern="10" dirty="0" err="1" smtClean="0">
                <a:ln w="9525">
                  <a:solidFill>
                    <a:schemeClr val="hlink"/>
                  </a:solidFill>
                  <a:round/>
                  <a:headEnd/>
                  <a:tailEnd/>
                </a:ln>
                <a:solidFill>
                  <a:schemeClr val="hlink"/>
                </a:solidFill>
                <a:latin typeface="Century Gothic" pitchFamily="34" charset="0"/>
              </a:rPr>
              <a:t>rủ</a:t>
            </a:r>
            <a:r>
              <a:rPr lang="en-US" kern="10" dirty="0" smtClean="0">
                <a:ln w="9525">
                  <a:solidFill>
                    <a:schemeClr val="hlink"/>
                  </a:solidFill>
                  <a:round/>
                  <a:headEnd/>
                  <a:tailEnd/>
                </a:ln>
                <a:solidFill>
                  <a:schemeClr val="hlink"/>
                </a:solidFill>
                <a:latin typeface="Century Gothic" pitchFamily="34" charset="0"/>
              </a:rPr>
              <a:t/>
            </a:r>
            <a:br>
              <a:rPr lang="en-US" kern="10" dirty="0" smtClean="0">
                <a:ln w="9525">
                  <a:solidFill>
                    <a:schemeClr val="hlink"/>
                  </a:solidFill>
                  <a:round/>
                  <a:headEnd/>
                  <a:tailEnd/>
                </a:ln>
                <a:solidFill>
                  <a:schemeClr val="hlink"/>
                </a:solidFill>
                <a:latin typeface="Century Gothic" pitchFamily="34" charset="0"/>
              </a:rPr>
            </a:br>
            <a:r>
              <a:rPr lang="en-US" kern="10" dirty="0" err="1" smtClean="0">
                <a:ln w="9525">
                  <a:solidFill>
                    <a:schemeClr val="hlink"/>
                  </a:solidFill>
                  <a:round/>
                  <a:headEnd/>
                  <a:tailEnd/>
                </a:ln>
                <a:solidFill>
                  <a:schemeClr val="hlink"/>
                </a:solidFill>
                <a:latin typeface="Century Gothic" pitchFamily="34" charset="0"/>
              </a:rPr>
              <a:t>Hãy</a:t>
            </a:r>
            <a:r>
              <a:rPr lang="en-US" kern="10" dirty="0" smtClean="0">
                <a:ln w="9525">
                  <a:solidFill>
                    <a:schemeClr val="hlink"/>
                  </a:solidFill>
                  <a:round/>
                  <a:headEnd/>
                  <a:tailEnd/>
                </a:ln>
                <a:solidFill>
                  <a:schemeClr val="hlink"/>
                </a:solidFill>
                <a:latin typeface="Century Gothic" pitchFamily="34" charset="0"/>
              </a:rPr>
              <a:t> </a:t>
            </a:r>
            <a:r>
              <a:rPr lang="en-US" kern="10" dirty="0" err="1" smtClean="0">
                <a:ln w="9525">
                  <a:solidFill>
                    <a:schemeClr val="hlink"/>
                  </a:solidFill>
                  <a:round/>
                  <a:headEnd/>
                  <a:tailEnd/>
                </a:ln>
                <a:solidFill>
                  <a:schemeClr val="hlink"/>
                </a:solidFill>
                <a:latin typeface="Century Gothic" pitchFamily="34" charset="0"/>
              </a:rPr>
              <a:t>yên</a:t>
            </a:r>
            <a:r>
              <a:rPr lang="en-US" kern="10" dirty="0" smtClean="0">
                <a:ln w="9525">
                  <a:solidFill>
                    <a:schemeClr val="hlink"/>
                  </a:solidFill>
                  <a:round/>
                  <a:headEnd/>
                  <a:tailEnd/>
                </a:ln>
                <a:solidFill>
                  <a:schemeClr val="hlink"/>
                </a:solidFill>
                <a:latin typeface="Century Gothic" pitchFamily="34" charset="0"/>
              </a:rPr>
              <a:t> </a:t>
            </a:r>
            <a:r>
              <a:rPr lang="en-US" kern="10" dirty="0" err="1" smtClean="0">
                <a:ln w="9525">
                  <a:solidFill>
                    <a:schemeClr val="hlink"/>
                  </a:solidFill>
                  <a:round/>
                  <a:headEnd/>
                  <a:tailEnd/>
                </a:ln>
                <a:solidFill>
                  <a:schemeClr val="hlink"/>
                </a:solidFill>
                <a:latin typeface="Century Gothic" pitchFamily="34" charset="0"/>
              </a:rPr>
              <a:t>lặng</a:t>
            </a:r>
            <a:r>
              <a:rPr lang="en-US" kern="10" dirty="0" smtClean="0">
                <a:ln w="9525">
                  <a:solidFill>
                    <a:schemeClr val="hlink"/>
                  </a:solidFill>
                  <a:round/>
                  <a:headEnd/>
                  <a:tailEnd/>
                </a:ln>
                <a:solidFill>
                  <a:schemeClr val="hlink"/>
                </a:solidFill>
                <a:latin typeface="Century Gothic" pitchFamily="34" charset="0"/>
              </a:rPr>
              <a:t> </a:t>
            </a:r>
            <a:r>
              <a:rPr lang="en-US" kern="10" dirty="0" err="1" smtClean="0">
                <a:ln w="9525">
                  <a:solidFill>
                    <a:schemeClr val="hlink"/>
                  </a:solidFill>
                  <a:round/>
                  <a:headEnd/>
                  <a:tailEnd/>
                </a:ln>
                <a:solidFill>
                  <a:schemeClr val="hlink"/>
                </a:solidFill>
                <a:latin typeface="Century Gothic" pitchFamily="34" charset="0"/>
              </a:rPr>
              <a:t>nào</a:t>
            </a:r>
            <a:r>
              <a:rPr lang="en-US" kern="10" dirty="0" smtClean="0">
                <a:ln w="9525">
                  <a:solidFill>
                    <a:schemeClr val="hlink"/>
                  </a:solidFill>
                  <a:round/>
                  <a:headEnd/>
                  <a:tailEnd/>
                </a:ln>
                <a:solidFill>
                  <a:schemeClr val="hlink"/>
                </a:solidFill>
                <a:latin typeface="Century Gothic" pitchFamily="34" charset="0"/>
              </a:rPr>
              <a:t/>
            </a:r>
            <a:br>
              <a:rPr lang="en-US" kern="10" dirty="0" smtClean="0">
                <a:ln w="9525">
                  <a:solidFill>
                    <a:schemeClr val="hlink"/>
                  </a:solidFill>
                  <a:round/>
                  <a:headEnd/>
                  <a:tailEnd/>
                </a:ln>
                <a:solidFill>
                  <a:schemeClr val="hlink"/>
                </a:solidFill>
                <a:latin typeface="Century Gothic" pitchFamily="34" charset="0"/>
              </a:rPr>
            </a:br>
            <a:r>
              <a:rPr lang="en-US" kern="10" dirty="0" smtClean="0">
                <a:ln w="9525">
                  <a:solidFill>
                    <a:schemeClr val="hlink"/>
                  </a:solidFill>
                  <a:round/>
                  <a:headEnd/>
                  <a:tailEnd/>
                </a:ln>
                <a:solidFill>
                  <a:schemeClr val="hlink"/>
                </a:solidFill>
                <a:latin typeface="Century Gothic" pitchFamily="34" charset="0"/>
              </a:rPr>
              <a:t>Cho </a:t>
            </a:r>
            <a:r>
              <a:rPr lang="en-US" kern="10" dirty="0" err="1" smtClean="0">
                <a:ln w="9525">
                  <a:solidFill>
                    <a:schemeClr val="hlink"/>
                  </a:solidFill>
                  <a:round/>
                  <a:headEnd/>
                  <a:tailEnd/>
                </a:ln>
                <a:solidFill>
                  <a:schemeClr val="hlink"/>
                </a:solidFill>
                <a:latin typeface="Century Gothic" pitchFamily="34" charset="0"/>
              </a:rPr>
              <a:t>bà</a:t>
            </a:r>
            <a:r>
              <a:rPr lang="en-US" kern="10" dirty="0" smtClean="0">
                <a:ln w="9525">
                  <a:solidFill>
                    <a:schemeClr val="hlink"/>
                  </a:solidFill>
                  <a:round/>
                  <a:headEnd/>
                  <a:tailEnd/>
                </a:ln>
                <a:solidFill>
                  <a:schemeClr val="hlink"/>
                </a:solidFill>
                <a:latin typeface="Century Gothic" pitchFamily="34" charset="0"/>
              </a:rPr>
              <a:t> </a:t>
            </a:r>
            <a:r>
              <a:rPr lang="en-US" kern="10" dirty="0" err="1" smtClean="0">
                <a:ln w="9525">
                  <a:solidFill>
                    <a:schemeClr val="hlink"/>
                  </a:solidFill>
                  <a:round/>
                  <a:headEnd/>
                  <a:tailEnd/>
                </a:ln>
                <a:solidFill>
                  <a:schemeClr val="hlink"/>
                </a:solidFill>
                <a:latin typeface="Century Gothic" pitchFamily="34" charset="0"/>
              </a:rPr>
              <a:t>tớ</a:t>
            </a:r>
            <a:r>
              <a:rPr lang="en-US" kern="10" dirty="0" smtClean="0">
                <a:ln w="9525">
                  <a:solidFill>
                    <a:schemeClr val="hlink"/>
                  </a:solidFill>
                  <a:round/>
                  <a:headEnd/>
                  <a:tailEnd/>
                </a:ln>
                <a:solidFill>
                  <a:schemeClr val="hlink"/>
                </a:solidFill>
                <a:latin typeface="Century Gothic" pitchFamily="34" charset="0"/>
              </a:rPr>
              <a:t> </a:t>
            </a:r>
            <a:r>
              <a:rPr lang="en-US" kern="10" dirty="0" err="1" smtClean="0">
                <a:ln w="9525">
                  <a:solidFill>
                    <a:schemeClr val="hlink"/>
                  </a:solidFill>
                  <a:round/>
                  <a:headEnd/>
                  <a:tailEnd/>
                </a:ln>
                <a:solidFill>
                  <a:schemeClr val="hlink"/>
                </a:solidFill>
                <a:latin typeface="Century Gothic" pitchFamily="34" charset="0"/>
              </a:rPr>
              <a:t>ngủ</a:t>
            </a:r>
            <a:endParaRPr lang="en-US" kern="10" dirty="0">
              <a:ln w="9525">
                <a:solidFill>
                  <a:schemeClr val="hlink"/>
                </a:solidFill>
                <a:round/>
                <a:headEnd/>
                <a:tailEnd/>
              </a:ln>
              <a:solidFill>
                <a:schemeClr val="hlink"/>
              </a:solidFill>
              <a:latin typeface="Century Gothic" pitchFamily="34" charset="0"/>
            </a:endParaRPr>
          </a:p>
        </p:txBody>
      </p:sp>
    </p:spTree>
    <p:extLst>
      <p:ext uri="{BB962C8B-B14F-4D97-AF65-F5344CB8AC3E}">
        <p14:creationId xmlns:p14="http://schemas.microsoft.com/office/powerpoint/2010/main" val="149990266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Clr clrSpc="rgb" dir="cw">
                                      <p:cBhvr override="childStyle">
                                        <p:cTn id="6" dur="100" fill="hold"/>
                                        <p:tgtEl>
                                          <p:spTgt spid="2"/>
                                        </p:tgtEl>
                                        <p:attrNameLst>
                                          <p:attrName>style.color</p:attrName>
                                        </p:attrNameLst>
                                      </p:cBhvr>
                                      <p:to>
                                        <a:schemeClr val="bg1"/>
                                      </p:to>
                                    </p:animClr>
                                    <p:animClr clrSpc="rgb" dir="cw">
                                      <p:cBhvr>
                                        <p:cTn id="7" dur="100" fill="hold"/>
                                        <p:tgtEl>
                                          <p:spTgt spid="2"/>
                                        </p:tgtEl>
                                        <p:attrNameLst>
                                          <p:attrName>fillcolor</p:attrName>
                                        </p:attrNameLst>
                                      </p:cBhvr>
                                      <p:to>
                                        <a:schemeClr val="bg1"/>
                                      </p:to>
                                    </p:animClr>
                                    <p:set>
                                      <p:cBhvr>
                                        <p:cTn id="8" dur="100" fill="hold"/>
                                        <p:tgtEl>
                                          <p:spTgt spid="2"/>
                                        </p:tgtEl>
                                        <p:attrNameLst>
                                          <p:attrName>fill.type</p:attrName>
                                        </p:attrNameLst>
                                      </p:cBhvr>
                                      <p:to>
                                        <p:strVal val="solid"/>
                                      </p:to>
                                    </p:set>
                                    <p:set>
                                      <p:cBhvr>
                                        <p:cTn id="9" dur="100" fill="hold"/>
                                        <p:tgtEl>
                                          <p:spTgt spid="2"/>
                                        </p:tgtEl>
                                        <p:attrNameLst>
                                          <p:attrName>fill.on</p:attrName>
                                        </p:attrNameLst>
                                      </p:cBhvr>
                                      <p:to>
                                        <p:strVal val="true"/>
                                      </p:to>
                                    </p:set>
                                    <p:animRot by="120000">
                                      <p:cBhvr>
                                        <p:cTn id="10" dur="100" fill="hold">
                                          <p:stCondLst>
                                            <p:cond delay="0"/>
                                          </p:stCondLst>
                                        </p:cTn>
                                        <p:tgtEl>
                                          <p:spTgt spid="2"/>
                                        </p:tgtEl>
                                        <p:attrNameLst>
                                          <p:attrName>r</p:attrName>
                                        </p:attrNameLst>
                                      </p:cBhvr>
                                    </p:animRot>
                                    <p:animRot by="-240000">
                                      <p:cBhvr>
                                        <p:cTn id="11" dur="200" fill="hold">
                                          <p:stCondLst>
                                            <p:cond delay="200"/>
                                          </p:stCondLst>
                                        </p:cTn>
                                        <p:tgtEl>
                                          <p:spTgt spid="2"/>
                                        </p:tgtEl>
                                        <p:attrNameLst>
                                          <p:attrName>r</p:attrName>
                                        </p:attrNameLst>
                                      </p:cBhvr>
                                    </p:animRot>
                                    <p:animRot by="240000">
                                      <p:cBhvr>
                                        <p:cTn id="12" dur="200" fill="hold">
                                          <p:stCondLst>
                                            <p:cond delay="400"/>
                                          </p:stCondLst>
                                        </p:cTn>
                                        <p:tgtEl>
                                          <p:spTgt spid="2"/>
                                        </p:tgtEl>
                                        <p:attrNameLst>
                                          <p:attrName>r</p:attrName>
                                        </p:attrNameLst>
                                      </p:cBhvr>
                                    </p:animRot>
                                    <p:animRot by="-240000">
                                      <p:cBhvr>
                                        <p:cTn id="13" dur="200" fill="hold">
                                          <p:stCondLst>
                                            <p:cond delay="600"/>
                                          </p:stCondLst>
                                        </p:cTn>
                                        <p:tgtEl>
                                          <p:spTgt spid="2"/>
                                        </p:tgtEl>
                                        <p:attrNameLst>
                                          <p:attrName>r</p:attrName>
                                        </p:attrNameLst>
                                      </p:cBhvr>
                                    </p:animRot>
                                    <p:animRot by="120000">
                                      <p:cBhvr>
                                        <p:cTn id="14" dur="200" fill="hold">
                                          <p:stCondLst>
                                            <p:cond delay="800"/>
                                          </p:stCondLst>
                                        </p:cTn>
                                        <p:tgtEl>
                                          <p:spTgt spid="2"/>
                                        </p:tgtEl>
                                        <p:attrNameLst>
                                          <p:attrName>r</p:attrName>
                                        </p:attrNameLst>
                                      </p:cBhvr>
                                    </p:animRot>
                                  </p:childTnLst>
                                </p:cTn>
                              </p:par>
                              <p:par>
                                <p:cTn id="15" presetID="6" presetClass="emph" presetSubtype="0" repeatCount="indefinite" fill="hold" nodeType="withEffect">
                                  <p:stCondLst>
                                    <p:cond delay="0"/>
                                  </p:stCondLst>
                                  <p:endCondLst>
                                    <p:cond evt="onNext" delay="0">
                                      <p:tgtEl>
                                        <p:sldTgt/>
                                      </p:tgtEl>
                                    </p:cond>
                                  </p:endCondLst>
                                  <p:childTnLst>
                                    <p:animScale>
                                      <p:cBhvr>
                                        <p:cTn id="16" dur="2000" fill="hold"/>
                                        <p:tgtEl>
                                          <p:spTgt spid="10"/>
                                        </p:tgtEl>
                                      </p:cBhvr>
                                      <p:by x="120000" y="120000"/>
                                    </p:animScale>
                                  </p:childTnLst>
                                </p:cTn>
                              </p:par>
                              <p:par>
                                <p:cTn id="17" presetID="6" presetClass="emph" presetSubtype="0" repeatCount="indefinite" fill="hold" nodeType="withEffect">
                                  <p:stCondLst>
                                    <p:cond delay="0"/>
                                  </p:stCondLst>
                                  <p:endCondLst>
                                    <p:cond evt="onNext" delay="0">
                                      <p:tgtEl>
                                        <p:sldTgt/>
                                      </p:tgtEl>
                                    </p:cond>
                                  </p:endCondLst>
                                  <p:childTnLst>
                                    <p:animScale>
                                      <p:cBhvr>
                                        <p:cTn id="18" dur="2000" fill="hold"/>
                                        <p:tgtEl>
                                          <p:spTgt spid="8"/>
                                        </p:tgtEl>
                                      </p:cBhvr>
                                      <p:by x="120000" y="120000"/>
                                    </p:animScale>
                                  </p:childTnLst>
                                </p:cTn>
                              </p:par>
                              <p:par>
                                <p:cTn id="19" presetID="8" presetClass="emph" presetSubtype="0" repeatCount="indefinite" fill="hold" nodeType="withEffect">
                                  <p:stCondLst>
                                    <p:cond delay="0"/>
                                  </p:stCondLst>
                                  <p:endCondLst>
                                    <p:cond evt="onNext" delay="0">
                                      <p:tgtEl>
                                        <p:sldTgt/>
                                      </p:tgtEl>
                                    </p:cond>
                                  </p:endCondLst>
                                  <p:childTnLst>
                                    <p:animRot by="1200000">
                                      <p:cBhvr>
                                        <p:cTn id="20" dur="2000" fill="hold"/>
                                        <p:tgtEl>
                                          <p:spTgt spid="3"/>
                                        </p:tgtEl>
                                        <p:attrNameLst>
                                          <p:attrName>r</p:attrName>
                                        </p:attrNameLst>
                                      </p:cBhvr>
                                    </p:animRot>
                                  </p:childTnLst>
                                </p:cTn>
                              </p:par>
                              <p:par>
                                <p:cTn id="21" presetID="8" presetClass="emph" presetSubtype="0" repeatCount="indefinite" fill="hold" nodeType="withEffect">
                                  <p:stCondLst>
                                    <p:cond delay="0"/>
                                  </p:stCondLst>
                                  <p:endCondLst>
                                    <p:cond evt="onNext" delay="0">
                                      <p:tgtEl>
                                        <p:sldTgt/>
                                      </p:tgtEl>
                                    </p:cond>
                                  </p:endCondLst>
                                  <p:childTnLst>
                                    <p:animRot by="-900000">
                                      <p:cBhvr>
                                        <p:cTn id="22" dur="2000" fill="hold"/>
                                        <p:tgtEl>
                                          <p:spTgt spid="4"/>
                                        </p:tgtEl>
                                        <p:attrNameLst>
                                          <p:attrName>r</p:attrName>
                                        </p:attrNameLst>
                                      </p:cBhvr>
                                    </p:animRot>
                                  </p:childTnLst>
                                </p:cTn>
                              </p:par>
                              <p:par>
                                <p:cTn id="23" presetID="8" presetClass="emph" presetSubtype="0" repeatCount="indefinite" fill="hold" nodeType="withEffect">
                                  <p:stCondLst>
                                    <p:cond delay="0"/>
                                  </p:stCondLst>
                                  <p:endCondLst>
                                    <p:cond evt="onNext" delay="0">
                                      <p:tgtEl>
                                        <p:sldTgt/>
                                      </p:tgtEl>
                                    </p:cond>
                                  </p:endCondLst>
                                  <p:childTnLst>
                                    <p:animRot by="-900000">
                                      <p:cBhvr>
                                        <p:cTn id="24" dur="2000" fill="hold"/>
                                        <p:tgtEl>
                                          <p:spTgt spid="5"/>
                                        </p:tgtEl>
                                        <p:attrNameLst>
                                          <p:attrName>r</p:attrName>
                                        </p:attrNameLst>
                                      </p:cBhvr>
                                    </p:animRot>
                                  </p:childTnLst>
                                </p:cTn>
                              </p:par>
                            </p:childTnLst>
                          </p:cTn>
                        </p:par>
                        <p:par>
                          <p:cTn id="25" fill="hold" nodeType="afterGroup">
                            <p:stCondLst>
                              <p:cond delay="2000"/>
                            </p:stCondLst>
                            <p:childTnLst>
                              <p:par>
                                <p:cTn id="26" presetID="10" presetClass="entr" presetSubtype="0"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6264610"/>
            <a:ext cx="8458200" cy="461665"/>
          </a:xfrm>
          <a:prstGeom prst="rect">
            <a:avLst/>
          </a:prstGeom>
        </p:spPr>
        <p:txBody>
          <a:bodyPr wrap="square">
            <a:spAutoFit/>
          </a:bodyPr>
          <a:lstStyle/>
          <a:p>
            <a:r>
              <a:rPr lang="nl-NL" sz="2400" i="1" dirty="0">
                <a:latin typeface="Times New Roman" pitchFamily="18" charset="0"/>
                <a:cs typeface="Times New Roman" pitchFamily="18" charset="0"/>
              </a:rPr>
              <a:t>Hình ảnh cô và trẻ trong hoạt động LQVH: Truyện chú Dê Đen</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5813597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Rounded Rectangle 2"/>
          <p:cNvSpPr/>
          <p:nvPr/>
        </p:nvSpPr>
        <p:spPr>
          <a:xfrm>
            <a:off x="1981200" y="0"/>
            <a:ext cx="5791200" cy="9906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800" b="1" dirty="0" smtClean="0">
                <a:solidFill>
                  <a:srgbClr val="FF0000"/>
                </a:solidFill>
                <a:latin typeface="Times New Roman" pitchFamily="18" charset="0"/>
                <a:cs typeface="Times New Roman" pitchFamily="18" charset="0"/>
              </a:rPr>
              <a:t>Kết </a:t>
            </a:r>
            <a:r>
              <a:rPr lang="nl-NL" sz="4800" b="1" dirty="0">
                <a:solidFill>
                  <a:srgbClr val="FF0000"/>
                </a:solidFill>
                <a:latin typeface="Times New Roman" pitchFamily="18" charset="0"/>
                <a:cs typeface="Times New Roman" pitchFamily="18" charset="0"/>
              </a:rPr>
              <a:t>quả đạt được</a:t>
            </a:r>
            <a:endParaRPr lang="en-US" sz="4800" dirty="0">
              <a:solidFill>
                <a:srgbClr val="FF0000"/>
              </a:solidFill>
              <a:latin typeface="Times New Roman" pitchFamily="18" charset="0"/>
              <a:cs typeface="Times New Roman" pitchFamily="18" charset="0"/>
            </a:endParaRPr>
          </a:p>
          <a:p>
            <a:pPr algn="ctr"/>
            <a:endParaRPr lang="en-US" dirty="0"/>
          </a:p>
        </p:txBody>
      </p:sp>
      <p:sp>
        <p:nvSpPr>
          <p:cNvPr id="2" name="Flowchart: Alternate Process 1"/>
          <p:cNvSpPr/>
          <p:nvPr/>
        </p:nvSpPr>
        <p:spPr>
          <a:xfrm>
            <a:off x="152400" y="1295400"/>
            <a:ext cx="2057400" cy="3962400"/>
          </a:xfrm>
          <a:prstGeom prst="flowChartAlternateProcess">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dirty="0" smtClean="0">
              <a:latin typeface="Times New Roman" pitchFamily="18" charset="0"/>
              <a:cs typeface="Times New Roman" pitchFamily="18" charset="0"/>
            </a:endParaRPr>
          </a:p>
          <a:p>
            <a:pPr algn="ctr"/>
            <a:r>
              <a:rPr lang="nl-NL" sz="2000" dirty="0" smtClean="0">
                <a:solidFill>
                  <a:schemeClr val="bg2">
                    <a:lumMod val="10000"/>
                  </a:schemeClr>
                </a:solidFill>
                <a:latin typeface="Times New Roman" pitchFamily="18" charset="0"/>
                <a:cs typeface="Times New Roman" pitchFamily="18" charset="0"/>
              </a:rPr>
              <a:t>UDCNTT </a:t>
            </a:r>
            <a:r>
              <a:rPr lang="nl-NL" sz="2000" dirty="0">
                <a:solidFill>
                  <a:schemeClr val="bg2">
                    <a:lumMod val="10000"/>
                  </a:schemeClr>
                </a:solidFill>
                <a:latin typeface="Times New Roman" pitchFamily="18" charset="0"/>
                <a:cs typeface="Times New Roman" pitchFamily="18" charset="0"/>
              </a:rPr>
              <a:t>góp phần làm mới tiết học, tạo hứng thú cho trẻ, giúp trẻ tiếp thu 1 cách nhẹ nhàng thoải mái</a:t>
            </a:r>
            <a:r>
              <a:rPr lang="nl-NL" sz="2000" dirty="0" smtClean="0">
                <a:solidFill>
                  <a:schemeClr val="bg2">
                    <a:lumMod val="10000"/>
                  </a:schemeClr>
                </a:solidFill>
                <a:latin typeface="Times New Roman" pitchFamily="18" charset="0"/>
                <a:cs typeface="Times New Roman" pitchFamily="18" charset="0"/>
              </a:rPr>
              <a:t>, cho trẻ cái nhìn trực quan sinh động về bài học</a:t>
            </a:r>
            <a:endParaRPr lang="en-US" sz="2000" dirty="0">
              <a:solidFill>
                <a:schemeClr val="bg2">
                  <a:lumMod val="10000"/>
                </a:schemeClr>
              </a:solidFill>
            </a:endParaRPr>
          </a:p>
        </p:txBody>
      </p:sp>
      <p:sp>
        <p:nvSpPr>
          <p:cNvPr id="4" name="Oval 3"/>
          <p:cNvSpPr/>
          <p:nvPr/>
        </p:nvSpPr>
        <p:spPr>
          <a:xfrm>
            <a:off x="152400" y="1143000"/>
            <a:ext cx="19812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rgbClr val="FF0000"/>
                </a:solidFill>
                <a:latin typeface="Times New Roman" pitchFamily="18" charset="0"/>
                <a:cs typeface="Times New Roman" pitchFamily="18" charset="0"/>
              </a:rPr>
              <a:t>Tính mới</a:t>
            </a:r>
            <a:endParaRPr lang="en-US" b="1" dirty="0"/>
          </a:p>
        </p:txBody>
      </p:sp>
      <p:sp>
        <p:nvSpPr>
          <p:cNvPr id="7" name="Flowchart: Alternate Process 6"/>
          <p:cNvSpPr/>
          <p:nvPr/>
        </p:nvSpPr>
        <p:spPr>
          <a:xfrm>
            <a:off x="6858000" y="2590800"/>
            <a:ext cx="2209800" cy="4191000"/>
          </a:xfrm>
          <a:prstGeom prst="flowChartAlternateProcess">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latin typeface="Times New Roman" pitchFamily="18" charset="0"/>
                <a:cs typeface="Times New Roman" pitchFamily="18" charset="0"/>
              </a:rPr>
              <a:t>:</a:t>
            </a:r>
          </a:p>
          <a:p>
            <a:r>
              <a:rPr lang="nl-NL" sz="2000" dirty="0">
                <a:solidFill>
                  <a:schemeClr val="tx1"/>
                </a:solidFill>
                <a:latin typeface="Times New Roman" pitchFamily="18" charset="0"/>
                <a:cs typeface="Times New Roman" pitchFamily="18" charset="0"/>
              </a:rPr>
              <a:t>Trẻ tích cực tham gia các hoạt động. trẻ đạt được mục đích, yêu cầu của tiết dạy. </a:t>
            </a:r>
            <a:r>
              <a:rPr lang="vi-VN" sz="2000" dirty="0">
                <a:solidFill>
                  <a:schemeClr val="tx1"/>
                </a:solidFill>
                <a:latin typeface="Times New Roman" pitchFamily="18" charset="0"/>
                <a:cs typeface="Times New Roman" pitchFamily="18" charset="0"/>
              </a:rPr>
              <a:t>Đã nâng cao chất lượng giáo dục, góp phần vào việc phát triển toàn diện cho trẻ</a:t>
            </a:r>
            <a:endParaRPr lang="en-US" sz="2000" dirty="0">
              <a:solidFill>
                <a:schemeClr val="tx1"/>
              </a:solidFill>
              <a:latin typeface="Times New Roman" pitchFamily="18" charset="0"/>
              <a:cs typeface="Times New Roman" pitchFamily="18" charset="0"/>
            </a:endParaRPr>
          </a:p>
        </p:txBody>
      </p:sp>
      <p:sp>
        <p:nvSpPr>
          <p:cNvPr id="8" name="Oval 7"/>
          <p:cNvSpPr/>
          <p:nvPr/>
        </p:nvSpPr>
        <p:spPr>
          <a:xfrm>
            <a:off x="6858000" y="2514600"/>
            <a:ext cx="2209800" cy="53340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rgbClr val="0000FF"/>
                </a:solidFill>
                <a:latin typeface="Times New Roman" pitchFamily="18" charset="0"/>
                <a:cs typeface="Times New Roman" pitchFamily="18" charset="0"/>
              </a:rPr>
              <a:t>Kết quả</a:t>
            </a:r>
            <a:endParaRPr lang="en-US" b="1" dirty="0">
              <a:solidFill>
                <a:srgbClr val="0000FF"/>
              </a:solidFill>
            </a:endParaRPr>
          </a:p>
        </p:txBody>
      </p:sp>
      <p:sp>
        <p:nvSpPr>
          <p:cNvPr id="9" name="Flowchart: Alternate Process 8"/>
          <p:cNvSpPr/>
          <p:nvPr/>
        </p:nvSpPr>
        <p:spPr>
          <a:xfrm>
            <a:off x="4648200" y="2209800"/>
            <a:ext cx="2057400" cy="3962400"/>
          </a:xfrm>
          <a:prstGeom prst="flowChartAlternateProcess">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smtClean="0">
              <a:solidFill>
                <a:schemeClr val="tx1"/>
              </a:solidFill>
              <a:latin typeface="Times New Roman" pitchFamily="18" charset="0"/>
              <a:cs typeface="Times New Roman" pitchFamily="18" charset="0"/>
            </a:endParaRPr>
          </a:p>
          <a:p>
            <a:pPr algn="ctr"/>
            <a:endParaRPr lang="nl-NL" sz="2000" dirty="0" smtClean="0">
              <a:solidFill>
                <a:schemeClr val="tx1"/>
              </a:solidFill>
              <a:latin typeface="Times New Roman" pitchFamily="18" charset="0"/>
              <a:cs typeface="Times New Roman" pitchFamily="18" charset="0"/>
            </a:endParaRPr>
          </a:p>
          <a:p>
            <a:pPr algn="ctr"/>
            <a:r>
              <a:rPr lang="nl-NL" sz="2000" dirty="0" smtClean="0">
                <a:solidFill>
                  <a:schemeClr val="tx1"/>
                </a:solidFill>
                <a:latin typeface="Times New Roman" pitchFamily="18" charset="0"/>
                <a:cs typeface="Times New Roman" pitchFamily="18" charset="0"/>
              </a:rPr>
              <a:t>Việc UDCNTT vào tiết học hoàn toàn có ích và mang lại hiệu quả thiết thực trong việc phát triển toàn diện, kĩ năng sống và nhiều mặt khác cho trẻ</a:t>
            </a:r>
            <a:endParaRPr lang="en-US" sz="2000" dirty="0">
              <a:solidFill>
                <a:schemeClr val="tx1"/>
              </a:solidFill>
            </a:endParaRPr>
          </a:p>
        </p:txBody>
      </p:sp>
      <p:sp>
        <p:nvSpPr>
          <p:cNvPr id="10" name="Oval 9"/>
          <p:cNvSpPr/>
          <p:nvPr/>
        </p:nvSpPr>
        <p:spPr>
          <a:xfrm>
            <a:off x="4648200" y="2133600"/>
            <a:ext cx="2057400" cy="609600"/>
          </a:xfrm>
          <a:prstGeom prst="ellipse">
            <a:avLst/>
          </a:prstGeom>
          <a:solidFill>
            <a:srgbClr val="33D1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rgbClr val="FF0000"/>
                </a:solidFill>
                <a:latin typeface="Times New Roman" pitchFamily="18" charset="0"/>
                <a:cs typeface="Times New Roman" pitchFamily="18" charset="0"/>
              </a:rPr>
              <a:t>Hiệu quả</a:t>
            </a:r>
            <a:endParaRPr lang="en-US" b="1" dirty="0"/>
          </a:p>
        </p:txBody>
      </p:sp>
      <p:sp>
        <p:nvSpPr>
          <p:cNvPr id="11" name="Flowchart: Alternate Process 10"/>
          <p:cNvSpPr/>
          <p:nvPr/>
        </p:nvSpPr>
        <p:spPr>
          <a:xfrm>
            <a:off x="2438400" y="1828800"/>
            <a:ext cx="2057400" cy="3962400"/>
          </a:xfrm>
          <a:prstGeom prst="flowChartAlternateProcess">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latin typeface="Times New Roman" pitchFamily="18" charset="0"/>
                <a:cs typeface="Times New Roman" pitchFamily="18" charset="0"/>
              </a:rPr>
              <a:t>:</a:t>
            </a:r>
          </a:p>
          <a:p>
            <a:pPr algn="ctr"/>
            <a:endParaRPr lang="nl-NL" dirty="0" smtClean="0">
              <a:solidFill>
                <a:schemeClr val="tx1"/>
              </a:solidFill>
              <a:latin typeface="Times New Roman" pitchFamily="18" charset="0"/>
              <a:cs typeface="Times New Roman" pitchFamily="18" charset="0"/>
            </a:endParaRPr>
          </a:p>
          <a:p>
            <a:pPr algn="ctr"/>
            <a:r>
              <a:rPr lang="nl-NL" dirty="0" smtClean="0">
                <a:solidFill>
                  <a:schemeClr val="tx1"/>
                </a:solidFill>
                <a:latin typeface="Times New Roman" pitchFamily="18" charset="0"/>
                <a:cs typeface="Times New Roman" pitchFamily="18" charset="0"/>
              </a:rPr>
              <a:t>Với </a:t>
            </a:r>
            <a:r>
              <a:rPr lang="nl-NL" dirty="0">
                <a:solidFill>
                  <a:schemeClr val="tx1"/>
                </a:solidFill>
                <a:latin typeface="Times New Roman" pitchFamily="18" charset="0"/>
                <a:cs typeface="Times New Roman" pitchFamily="18" charset="0"/>
              </a:rPr>
              <a:t>việc sử dụng UDCNTT kết hợp đồ dùng đồ chơi sẵn có của lớp tôi đã tổ chức cho trẻ những giờ hoạt động </a:t>
            </a:r>
            <a:r>
              <a:rPr lang="nl-NL" dirty="0" smtClean="0">
                <a:solidFill>
                  <a:schemeClr val="tx1"/>
                </a:solidFill>
                <a:latin typeface="Times New Roman" pitchFamily="18" charset="0"/>
                <a:cs typeface="Times New Roman" pitchFamily="18" charset="0"/>
              </a:rPr>
              <a:t>hấp </a:t>
            </a:r>
            <a:r>
              <a:rPr lang="nl-NL" dirty="0">
                <a:solidFill>
                  <a:schemeClr val="tx1"/>
                </a:solidFill>
                <a:latin typeface="Times New Roman" pitchFamily="18" charset="0"/>
                <a:cs typeface="Times New Roman" pitchFamily="18" charset="0"/>
              </a:rPr>
              <a:t>dẫn, thu hút sự tập trung chú ý của trẻ</a:t>
            </a:r>
            <a:r>
              <a:rPr lang="nl-NL" b="1" dirty="0">
                <a:solidFill>
                  <a:schemeClr val="tx1"/>
                </a:solidFill>
                <a:latin typeface="Times New Roman" pitchFamily="18" charset="0"/>
                <a:cs typeface="Times New Roman" pitchFamily="18" charset="0"/>
              </a:rPr>
              <a:t>  </a:t>
            </a:r>
            <a:r>
              <a:rPr lang="nl-NL" dirty="0">
                <a:solidFill>
                  <a:schemeClr val="tx1"/>
                </a:solidFill>
                <a:latin typeface="Times New Roman" pitchFamily="18" charset="0"/>
                <a:cs typeface="Times New Roman" pitchFamily="18" charset="0"/>
              </a:rPr>
              <a:t>bởi những hình ảnh, âm thanh sống động</a:t>
            </a:r>
            <a:endParaRPr lang="en-US" dirty="0">
              <a:solidFill>
                <a:schemeClr val="tx1"/>
              </a:solidFill>
            </a:endParaRPr>
          </a:p>
        </p:txBody>
      </p:sp>
      <p:sp>
        <p:nvSpPr>
          <p:cNvPr id="12" name="Oval 11"/>
          <p:cNvSpPr/>
          <p:nvPr/>
        </p:nvSpPr>
        <p:spPr>
          <a:xfrm>
            <a:off x="2438400" y="1752600"/>
            <a:ext cx="2057400" cy="609600"/>
          </a:xfrm>
          <a:prstGeom prst="ellipse">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rgbClr val="0000FF"/>
                </a:solidFill>
                <a:latin typeface="Times New Roman" pitchFamily="18" charset="0"/>
                <a:cs typeface="Times New Roman" pitchFamily="18" charset="0"/>
              </a:rPr>
              <a:t>Tính </a:t>
            </a:r>
            <a:r>
              <a:rPr lang="nl-NL" b="1" dirty="0" smtClean="0">
                <a:solidFill>
                  <a:srgbClr val="0000FF"/>
                </a:solidFill>
                <a:latin typeface="Times New Roman" pitchFamily="18" charset="0"/>
                <a:cs typeface="Times New Roman" pitchFamily="18" charset="0"/>
              </a:rPr>
              <a:t>sáng tạo</a:t>
            </a:r>
            <a:endParaRPr lang="en-US" b="1" dirty="0">
              <a:solidFill>
                <a:srgbClr val="0000FF"/>
              </a:solidFill>
            </a:endParaRPr>
          </a:p>
        </p:txBody>
      </p:sp>
    </p:spTree>
    <p:extLst>
      <p:ext uri="{BB962C8B-B14F-4D97-AF65-F5344CB8AC3E}">
        <p14:creationId xmlns:p14="http://schemas.microsoft.com/office/powerpoint/2010/main" val="342136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750" fill="hold"/>
                                        <p:tgtEl>
                                          <p:spTgt spid="2"/>
                                        </p:tgtEl>
                                        <p:attrNameLst>
                                          <p:attrName>ppt_w</p:attrName>
                                        </p:attrNameLst>
                                      </p:cBhvr>
                                      <p:tavLst>
                                        <p:tav tm="0">
                                          <p:val>
                                            <p:fltVal val="0"/>
                                          </p:val>
                                        </p:tav>
                                        <p:tav tm="100000">
                                          <p:val>
                                            <p:strVal val="#ppt_w"/>
                                          </p:val>
                                        </p:tav>
                                      </p:tavLst>
                                    </p:anim>
                                    <p:anim calcmode="lin" valueType="num">
                                      <p:cBhvr>
                                        <p:cTn id="15" dur="750" fill="hold"/>
                                        <p:tgtEl>
                                          <p:spTgt spid="2"/>
                                        </p:tgtEl>
                                        <p:attrNameLst>
                                          <p:attrName>ppt_h</p:attrName>
                                        </p:attrNameLst>
                                      </p:cBhvr>
                                      <p:tavLst>
                                        <p:tav tm="0">
                                          <p:val>
                                            <p:fltVal val="0"/>
                                          </p:val>
                                        </p:tav>
                                        <p:tav tm="100000">
                                          <p:val>
                                            <p:strVal val="#ppt_h"/>
                                          </p:val>
                                        </p:tav>
                                      </p:tavLst>
                                    </p:anim>
                                    <p:animEffect transition="in" filter="fade">
                                      <p:cBhvr>
                                        <p:cTn id="16" dur="750"/>
                                        <p:tgtEl>
                                          <p:spTgt spid="2"/>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750" fill="hold"/>
                                        <p:tgtEl>
                                          <p:spTgt spid="4"/>
                                        </p:tgtEl>
                                        <p:attrNameLst>
                                          <p:attrName>ppt_w</p:attrName>
                                        </p:attrNameLst>
                                      </p:cBhvr>
                                      <p:tavLst>
                                        <p:tav tm="0">
                                          <p:val>
                                            <p:fltVal val="0"/>
                                          </p:val>
                                        </p:tav>
                                        <p:tav tm="100000">
                                          <p:val>
                                            <p:strVal val="#ppt_w"/>
                                          </p:val>
                                        </p:tav>
                                      </p:tavLst>
                                    </p:anim>
                                    <p:anim calcmode="lin" valueType="num">
                                      <p:cBhvr>
                                        <p:cTn id="20" dur="750" fill="hold"/>
                                        <p:tgtEl>
                                          <p:spTgt spid="4"/>
                                        </p:tgtEl>
                                        <p:attrNameLst>
                                          <p:attrName>ppt_h</p:attrName>
                                        </p:attrNameLst>
                                      </p:cBhvr>
                                      <p:tavLst>
                                        <p:tav tm="0">
                                          <p:val>
                                            <p:fltVal val="0"/>
                                          </p:val>
                                        </p:tav>
                                        <p:tav tm="100000">
                                          <p:val>
                                            <p:strVal val="#ppt_h"/>
                                          </p:val>
                                        </p:tav>
                                      </p:tavLst>
                                    </p:anim>
                                    <p:animEffect transition="in" filter="fade">
                                      <p:cBhvr>
                                        <p:cTn id="21" dur="75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ppt_w</p:attrName>
                                        </p:attrNameLst>
                                      </p:cBhvr>
                                      <p:tavLst>
                                        <p:tav tm="0">
                                          <p:val>
                                            <p:fltVal val="0"/>
                                          </p:val>
                                        </p:tav>
                                        <p:tav tm="100000">
                                          <p:val>
                                            <p:strVal val="#ppt_w"/>
                                          </p:val>
                                        </p:tav>
                                      </p:tavLst>
                                    </p:anim>
                                    <p:anim calcmode="lin" valueType="num">
                                      <p:cBhvr>
                                        <p:cTn id="27" dur="1000" fill="hold"/>
                                        <p:tgtEl>
                                          <p:spTgt spid="12"/>
                                        </p:tgtEl>
                                        <p:attrNameLst>
                                          <p:attrName>ppt_h</p:attrName>
                                        </p:attrNameLst>
                                      </p:cBhvr>
                                      <p:tavLst>
                                        <p:tav tm="0">
                                          <p:val>
                                            <p:fltVal val="0"/>
                                          </p:val>
                                        </p:tav>
                                        <p:tav tm="100000">
                                          <p:val>
                                            <p:strVal val="#ppt_h"/>
                                          </p:val>
                                        </p:tav>
                                      </p:tavLst>
                                    </p:anim>
                                    <p:anim calcmode="lin" valueType="num">
                                      <p:cBhvr>
                                        <p:cTn id="28" dur="1000" fill="hold"/>
                                        <p:tgtEl>
                                          <p:spTgt spid="12"/>
                                        </p:tgtEl>
                                        <p:attrNameLst>
                                          <p:attrName>style.rotation</p:attrName>
                                        </p:attrNameLst>
                                      </p:cBhvr>
                                      <p:tavLst>
                                        <p:tav tm="0">
                                          <p:val>
                                            <p:fltVal val="90"/>
                                          </p:val>
                                        </p:tav>
                                        <p:tav tm="100000">
                                          <p:val>
                                            <p:fltVal val="0"/>
                                          </p:val>
                                        </p:tav>
                                      </p:tavLst>
                                    </p:anim>
                                    <p:animEffect transition="in" filter="fade">
                                      <p:cBhvr>
                                        <p:cTn id="29" dur="1000"/>
                                        <p:tgtEl>
                                          <p:spTgt spid="12"/>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1000" fill="hold"/>
                                        <p:tgtEl>
                                          <p:spTgt spid="11"/>
                                        </p:tgtEl>
                                        <p:attrNameLst>
                                          <p:attrName>ppt_w</p:attrName>
                                        </p:attrNameLst>
                                      </p:cBhvr>
                                      <p:tavLst>
                                        <p:tav tm="0">
                                          <p:val>
                                            <p:fltVal val="0"/>
                                          </p:val>
                                        </p:tav>
                                        <p:tav tm="100000">
                                          <p:val>
                                            <p:strVal val="#ppt_w"/>
                                          </p:val>
                                        </p:tav>
                                      </p:tavLst>
                                    </p:anim>
                                    <p:anim calcmode="lin" valueType="num">
                                      <p:cBhvr>
                                        <p:cTn id="33" dur="1000" fill="hold"/>
                                        <p:tgtEl>
                                          <p:spTgt spid="11"/>
                                        </p:tgtEl>
                                        <p:attrNameLst>
                                          <p:attrName>ppt_h</p:attrName>
                                        </p:attrNameLst>
                                      </p:cBhvr>
                                      <p:tavLst>
                                        <p:tav tm="0">
                                          <p:val>
                                            <p:fltVal val="0"/>
                                          </p:val>
                                        </p:tav>
                                        <p:tav tm="100000">
                                          <p:val>
                                            <p:strVal val="#ppt_h"/>
                                          </p:val>
                                        </p:tav>
                                      </p:tavLst>
                                    </p:anim>
                                    <p:anim calcmode="lin" valueType="num">
                                      <p:cBhvr>
                                        <p:cTn id="34" dur="1000" fill="hold"/>
                                        <p:tgtEl>
                                          <p:spTgt spid="11"/>
                                        </p:tgtEl>
                                        <p:attrNameLst>
                                          <p:attrName>style.rotation</p:attrName>
                                        </p:attrNameLst>
                                      </p:cBhvr>
                                      <p:tavLst>
                                        <p:tav tm="0">
                                          <p:val>
                                            <p:fltVal val="90"/>
                                          </p:val>
                                        </p:tav>
                                        <p:tav tm="100000">
                                          <p:val>
                                            <p:fltVal val="0"/>
                                          </p:val>
                                        </p:tav>
                                      </p:tavLst>
                                    </p:anim>
                                    <p:animEffect transition="in" filter="fade">
                                      <p:cBhvr>
                                        <p:cTn id="35" dur="1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ppt_w</p:attrName>
                                        </p:attrNameLst>
                                      </p:cBhvr>
                                      <p:tavLst>
                                        <p:tav tm="0">
                                          <p:val>
                                            <p:fltVal val="0"/>
                                          </p:val>
                                        </p:tav>
                                        <p:tav tm="100000">
                                          <p:val>
                                            <p:strVal val="#ppt_w"/>
                                          </p:val>
                                        </p:tav>
                                      </p:tavLst>
                                    </p:anim>
                                    <p:anim calcmode="lin" valueType="num">
                                      <p:cBhvr>
                                        <p:cTn id="41" dur="1000" fill="hold"/>
                                        <p:tgtEl>
                                          <p:spTgt spid="9"/>
                                        </p:tgtEl>
                                        <p:attrNameLst>
                                          <p:attrName>ppt_h</p:attrName>
                                        </p:attrNameLst>
                                      </p:cBhvr>
                                      <p:tavLst>
                                        <p:tav tm="0">
                                          <p:val>
                                            <p:fltVal val="0"/>
                                          </p:val>
                                        </p:tav>
                                        <p:tav tm="100000">
                                          <p:val>
                                            <p:strVal val="#ppt_h"/>
                                          </p:val>
                                        </p:tav>
                                      </p:tavLst>
                                    </p:anim>
                                    <p:anim calcmode="lin" valueType="num">
                                      <p:cBhvr>
                                        <p:cTn id="42" dur="1000" fill="hold"/>
                                        <p:tgtEl>
                                          <p:spTgt spid="9"/>
                                        </p:tgtEl>
                                        <p:attrNameLst>
                                          <p:attrName>style.rotation</p:attrName>
                                        </p:attrNameLst>
                                      </p:cBhvr>
                                      <p:tavLst>
                                        <p:tav tm="0">
                                          <p:val>
                                            <p:fltVal val="90"/>
                                          </p:val>
                                        </p:tav>
                                        <p:tav tm="100000">
                                          <p:val>
                                            <p:fltVal val="0"/>
                                          </p:val>
                                        </p:tav>
                                      </p:tavLst>
                                    </p:anim>
                                    <p:animEffect transition="in" filter="fade">
                                      <p:cBhvr>
                                        <p:cTn id="43" dur="1000"/>
                                        <p:tgtEl>
                                          <p:spTgt spid="9"/>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1000" fill="hold"/>
                                        <p:tgtEl>
                                          <p:spTgt spid="10"/>
                                        </p:tgtEl>
                                        <p:attrNameLst>
                                          <p:attrName>ppt_w</p:attrName>
                                        </p:attrNameLst>
                                      </p:cBhvr>
                                      <p:tavLst>
                                        <p:tav tm="0">
                                          <p:val>
                                            <p:fltVal val="0"/>
                                          </p:val>
                                        </p:tav>
                                        <p:tav tm="100000">
                                          <p:val>
                                            <p:strVal val="#ppt_w"/>
                                          </p:val>
                                        </p:tav>
                                      </p:tavLst>
                                    </p:anim>
                                    <p:anim calcmode="lin" valueType="num">
                                      <p:cBhvr>
                                        <p:cTn id="47" dur="1000" fill="hold"/>
                                        <p:tgtEl>
                                          <p:spTgt spid="10"/>
                                        </p:tgtEl>
                                        <p:attrNameLst>
                                          <p:attrName>ppt_h</p:attrName>
                                        </p:attrNameLst>
                                      </p:cBhvr>
                                      <p:tavLst>
                                        <p:tav tm="0">
                                          <p:val>
                                            <p:fltVal val="0"/>
                                          </p:val>
                                        </p:tav>
                                        <p:tav tm="100000">
                                          <p:val>
                                            <p:strVal val="#ppt_h"/>
                                          </p:val>
                                        </p:tav>
                                      </p:tavLst>
                                    </p:anim>
                                    <p:anim calcmode="lin" valueType="num">
                                      <p:cBhvr>
                                        <p:cTn id="48" dur="1000" fill="hold"/>
                                        <p:tgtEl>
                                          <p:spTgt spid="10"/>
                                        </p:tgtEl>
                                        <p:attrNameLst>
                                          <p:attrName>style.rotation</p:attrName>
                                        </p:attrNameLst>
                                      </p:cBhvr>
                                      <p:tavLst>
                                        <p:tav tm="0">
                                          <p:val>
                                            <p:fltVal val="90"/>
                                          </p:val>
                                        </p:tav>
                                        <p:tav tm="100000">
                                          <p:val>
                                            <p:fltVal val="0"/>
                                          </p:val>
                                        </p:tav>
                                      </p:tavLst>
                                    </p:anim>
                                    <p:animEffect transition="in" filter="fade">
                                      <p:cBhvr>
                                        <p:cTn id="49" dur="10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1000" fill="hold"/>
                                        <p:tgtEl>
                                          <p:spTgt spid="8"/>
                                        </p:tgtEl>
                                        <p:attrNameLst>
                                          <p:attrName>ppt_w</p:attrName>
                                        </p:attrNameLst>
                                      </p:cBhvr>
                                      <p:tavLst>
                                        <p:tav tm="0">
                                          <p:val>
                                            <p:fltVal val="0"/>
                                          </p:val>
                                        </p:tav>
                                        <p:tav tm="100000">
                                          <p:val>
                                            <p:strVal val="#ppt_w"/>
                                          </p:val>
                                        </p:tav>
                                      </p:tavLst>
                                    </p:anim>
                                    <p:anim calcmode="lin" valueType="num">
                                      <p:cBhvr>
                                        <p:cTn id="55" dur="1000" fill="hold"/>
                                        <p:tgtEl>
                                          <p:spTgt spid="8"/>
                                        </p:tgtEl>
                                        <p:attrNameLst>
                                          <p:attrName>ppt_h</p:attrName>
                                        </p:attrNameLst>
                                      </p:cBhvr>
                                      <p:tavLst>
                                        <p:tav tm="0">
                                          <p:val>
                                            <p:fltVal val="0"/>
                                          </p:val>
                                        </p:tav>
                                        <p:tav tm="100000">
                                          <p:val>
                                            <p:strVal val="#ppt_h"/>
                                          </p:val>
                                        </p:tav>
                                      </p:tavLst>
                                    </p:anim>
                                    <p:anim calcmode="lin" valueType="num">
                                      <p:cBhvr>
                                        <p:cTn id="56" dur="1000" fill="hold"/>
                                        <p:tgtEl>
                                          <p:spTgt spid="8"/>
                                        </p:tgtEl>
                                        <p:attrNameLst>
                                          <p:attrName>style.rotation</p:attrName>
                                        </p:attrNameLst>
                                      </p:cBhvr>
                                      <p:tavLst>
                                        <p:tav tm="0">
                                          <p:val>
                                            <p:fltVal val="90"/>
                                          </p:val>
                                        </p:tav>
                                        <p:tav tm="100000">
                                          <p:val>
                                            <p:fltVal val="0"/>
                                          </p:val>
                                        </p:tav>
                                      </p:tavLst>
                                    </p:anim>
                                    <p:animEffect transition="in" filter="fade">
                                      <p:cBhvr>
                                        <p:cTn id="57" dur="1000"/>
                                        <p:tgtEl>
                                          <p:spTgt spid="8"/>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animBg="1"/>
      <p:bldP spid="7" grpId="0" animBg="1"/>
      <p:bldP spid="8" grpId="0" animBg="1"/>
      <p:bldP spid="9" grpId="0" animBg="1"/>
      <p:bldP spid="10" grpId="0" animBg="1"/>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lstStyle/>
          <a:p>
            <a:pPr lvl="0"/>
            <a:endParaRPr lang="en-US" dirty="0">
              <a:latin typeface="Tahoma" pitchFamily="34" charset="0"/>
              <a:ea typeface="Tahoma" pitchFamily="34" charset="0"/>
              <a:cs typeface="Tahoma" pitchFamily="34" charset="0"/>
            </a:endParaRPr>
          </a:p>
        </p:txBody>
      </p:sp>
      <p:pic>
        <p:nvPicPr>
          <p:cNvPr id="10" name="Picture 2" descr="C:\Users\HP\Desktop\hinh-nen-powerpoint-don-gian-dep-80_0454112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438400" y="892314"/>
            <a:ext cx="5715000" cy="769441"/>
          </a:xfrm>
          <a:prstGeom prst="rect">
            <a:avLst/>
          </a:prstGeom>
        </p:spPr>
        <p:txBody>
          <a:bodyPr wrap="square">
            <a:spAutoFit/>
          </a:bodyPr>
          <a:lstStyle/>
          <a:p>
            <a:r>
              <a:rPr lang="nl-NL" sz="4400" b="1" dirty="0">
                <a:solidFill>
                  <a:srgbClr val="FF0000"/>
                </a:solidFill>
                <a:latin typeface="Times New Roman" pitchFamily="18" charset="0"/>
                <a:cs typeface="Times New Roman" pitchFamily="18" charset="0"/>
              </a:rPr>
              <a:t>PHẠM VI ÁP </a:t>
            </a:r>
            <a:r>
              <a:rPr lang="nl-NL" sz="4400" b="1" dirty="0" smtClean="0">
                <a:solidFill>
                  <a:srgbClr val="FF0000"/>
                </a:solidFill>
                <a:latin typeface="Times New Roman" pitchFamily="18" charset="0"/>
                <a:cs typeface="Times New Roman" pitchFamily="18" charset="0"/>
              </a:rPr>
              <a:t>DỤNG</a:t>
            </a:r>
            <a:endParaRPr lang="en-US" sz="4400" dirty="0">
              <a:solidFill>
                <a:srgbClr val="FF0000"/>
              </a:solidFill>
              <a:latin typeface="Times New Roman" pitchFamily="18" charset="0"/>
              <a:cs typeface="Times New Roman" pitchFamily="18" charset="0"/>
            </a:endParaRPr>
          </a:p>
        </p:txBody>
      </p:sp>
      <p:sp>
        <p:nvSpPr>
          <p:cNvPr id="12" name="Rectangle 11"/>
          <p:cNvSpPr/>
          <p:nvPr/>
        </p:nvSpPr>
        <p:spPr>
          <a:xfrm>
            <a:off x="14287" y="2398455"/>
            <a:ext cx="9053513" cy="2554545"/>
          </a:xfrm>
          <a:prstGeom prst="rect">
            <a:avLst/>
          </a:prstGeom>
          <a:solidFill>
            <a:schemeClr val="bg1"/>
          </a:solidFill>
        </p:spPr>
        <p:txBody>
          <a:bodyPr wrap="square">
            <a:spAutoFit/>
          </a:bodyPr>
          <a:lstStyle/>
          <a:p>
            <a:r>
              <a:rPr lang="nl-NL" sz="3200" dirty="0" smtClean="0">
                <a:latin typeface="Times New Roman" pitchFamily="18" charset="0"/>
                <a:cs typeface="Times New Roman" pitchFamily="18" charset="0"/>
              </a:rPr>
              <a:t>	Qua việc UDCNTT vào giảng dạy của lớp mình đã đạt kết quả</a:t>
            </a:r>
            <a:r>
              <a:rPr lang="nl-NL" sz="3200" dirty="0">
                <a:latin typeface="Times New Roman" pitchFamily="18" charset="0"/>
                <a:cs typeface="Times New Roman" pitchFamily="18" charset="0"/>
              </a:rPr>
              <a:t>, tôi đã chia sẻ cùng chị em đồng nghiệp trong </a:t>
            </a:r>
            <a:r>
              <a:rPr lang="nl-NL" sz="3200" dirty="0" smtClean="0">
                <a:latin typeface="Times New Roman" pitchFamily="18" charset="0"/>
                <a:cs typeface="Times New Roman" pitchFamily="18" charset="0"/>
              </a:rPr>
              <a:t>những </a:t>
            </a:r>
            <a:r>
              <a:rPr lang="nl-NL" sz="3200" dirty="0">
                <a:latin typeface="Times New Roman" pitchFamily="18" charset="0"/>
                <a:cs typeface="Times New Roman" pitchFamily="18" charset="0"/>
              </a:rPr>
              <a:t>buổi sinh hoạt chuyên </a:t>
            </a:r>
            <a:r>
              <a:rPr lang="nl-NL" sz="3200" dirty="0" smtClean="0">
                <a:latin typeface="Times New Roman" pitchFamily="18" charset="0"/>
                <a:cs typeface="Times New Roman" pitchFamily="18" charset="0"/>
              </a:rPr>
              <a:t>môn, </a:t>
            </a:r>
            <a:r>
              <a:rPr lang="nl-NL" sz="3200" dirty="0">
                <a:latin typeface="Times New Roman" pitchFamily="18" charset="0"/>
                <a:cs typeface="Times New Roman" pitchFamily="18" charset="0"/>
              </a:rPr>
              <a:t>các lớp đã áp dụng công nghệ thông tin vào dạy học đạt được hiệu quả cao đã được ban giám hiệu nhà trường ghi nhận.</a:t>
            </a:r>
            <a:endParaRPr lang="en-US" sz="3200" b="1" dirty="0">
              <a:latin typeface="Times New Roman" pitchFamily="18" charset="0"/>
              <a:cs typeface="Times New Roman" pitchFamily="18" charset="0"/>
            </a:endParaRPr>
          </a:p>
        </p:txBody>
      </p:sp>
      <p:sp>
        <p:nvSpPr>
          <p:cNvPr id="13" name="Rectangle 12"/>
          <p:cNvSpPr/>
          <p:nvPr/>
        </p:nvSpPr>
        <p:spPr>
          <a:xfrm>
            <a:off x="14287" y="5059740"/>
            <a:ext cx="9129713" cy="1569660"/>
          </a:xfrm>
          <a:prstGeom prst="rect">
            <a:avLst/>
          </a:prstGeom>
          <a:solidFill>
            <a:schemeClr val="bg1"/>
          </a:solidFill>
        </p:spPr>
        <p:txBody>
          <a:bodyPr wrap="square">
            <a:spAutoFit/>
          </a:bodyPr>
          <a:lstStyle/>
          <a:p>
            <a:r>
              <a:rPr lang="nl-NL" sz="3200" dirty="0" smtClean="0">
                <a:latin typeface="Times New Roman" pitchFamily="18" charset="0"/>
                <a:cs typeface="Times New Roman" pitchFamily="18" charset="0"/>
              </a:rPr>
              <a:t>	UDCNTT có thể nhân </a:t>
            </a:r>
            <a:r>
              <a:rPr lang="nl-NL" sz="3200" dirty="0">
                <a:latin typeface="Times New Roman" pitchFamily="18" charset="0"/>
                <a:cs typeface="Times New Roman" pitchFamily="18" charset="0"/>
              </a:rPr>
              <a:t>rộng và </a:t>
            </a:r>
            <a:r>
              <a:rPr lang="nl-NL" sz="3200" dirty="0" smtClean="0">
                <a:latin typeface="Times New Roman" pitchFamily="18" charset="0"/>
                <a:cs typeface="Times New Roman" pitchFamily="18" charset="0"/>
              </a:rPr>
              <a:t>áp dụng ở tất các độ tuổi, cũng như các trường học để tiết học của trẻ hứng thú và đạt hiệu quả hơn </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47937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quarter" idx="2"/>
          </p:nvPr>
        </p:nvSpPr>
        <p:spPr/>
        <p:txBody>
          <a:bodyPr/>
          <a:lstStyle/>
          <a:p>
            <a:endParaRPr lang="en-US"/>
          </a:p>
        </p:txBody>
      </p:sp>
      <p:sp>
        <p:nvSpPr>
          <p:cNvPr id="5" name="Content Placeholder 4"/>
          <p:cNvSpPr>
            <a:spLocks noGrp="1"/>
          </p:cNvSpPr>
          <p:nvPr>
            <p:ph sz="quarter" idx="3"/>
          </p:nvPr>
        </p:nvSpPr>
        <p:spPr/>
        <p:txBody>
          <a:bodyPr/>
          <a:lstStyle/>
          <a:p>
            <a:endParaRPr lang="en-US"/>
          </a:p>
        </p:txBody>
      </p:sp>
      <p:pic>
        <p:nvPicPr>
          <p:cNvPr id="39939" name="Picture 3" descr="C:\Users\HP\Desktop\bo-hinh-nen-powerpoint-dep-don-gian-va-chuyen-nghiep11-800x5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xmaslight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246437" y="3246437"/>
            <a:ext cx="6858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xmaslight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6553200"/>
            <a:ext cx="90376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xmaslight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608638" y="3322637"/>
            <a:ext cx="68580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xmaslight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990600" y="2797314"/>
            <a:ext cx="7467600" cy="707886"/>
          </a:xfrm>
          <a:prstGeom prst="rect">
            <a:avLst/>
          </a:prstGeom>
        </p:spPr>
        <p:txBody>
          <a:bodyPr wrap="square">
            <a:spAutoFit/>
          </a:bodyPr>
          <a:lstStyle/>
          <a:p>
            <a:r>
              <a:rPr lang="nl-NL" sz="4000" b="1" i="1" dirty="0" smtClean="0">
                <a:solidFill>
                  <a:srgbClr val="0000FF"/>
                </a:solidFill>
              </a:rPr>
              <a:t>XIN CHÂN THÀNH CẢM ƠN!</a:t>
            </a:r>
            <a:endParaRPr lang="en-US" sz="4000" i="1" dirty="0">
              <a:solidFill>
                <a:srgbClr val="0000FF"/>
              </a:solidFill>
            </a:endParaRPr>
          </a:p>
        </p:txBody>
      </p:sp>
    </p:spTree>
    <p:extLst>
      <p:ext uri="{BB962C8B-B14F-4D97-AF65-F5344CB8AC3E}">
        <p14:creationId xmlns:p14="http://schemas.microsoft.com/office/powerpoint/2010/main" val="3845033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lstStyle/>
          <a:p>
            <a:pPr lvl="0"/>
            <a:endParaRPr lang="en-US" dirty="0">
              <a:latin typeface="Tahoma" pitchFamily="34" charset="0"/>
              <a:ea typeface="Tahoma" pitchFamily="34" charset="0"/>
              <a:cs typeface="Tahoma" pitchFamily="34" charset="0"/>
            </a:endParaRPr>
          </a:p>
        </p:txBody>
      </p:sp>
      <p:pic>
        <p:nvPicPr>
          <p:cNvPr id="10" name="Picture 2" descr="C:\Users\HP\Desktop\hinh-nen-powerpoint-don-gian-dep-80_0454112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819400" y="762000"/>
            <a:ext cx="4452901" cy="830997"/>
          </a:xfrm>
          <a:prstGeom prst="rect">
            <a:avLst/>
          </a:prstGeom>
        </p:spPr>
        <p:txBody>
          <a:bodyPr wrap="square">
            <a:spAutoFit/>
          </a:bodyPr>
          <a:lstStyle/>
          <a:p>
            <a:r>
              <a:rPr lang="nl-NL" sz="4800" b="1" dirty="0" smtClean="0">
                <a:solidFill>
                  <a:srgbClr val="0000FF"/>
                </a:solidFill>
                <a:latin typeface="Times New Roman" pitchFamily="18" charset="0"/>
                <a:ea typeface="Tahoma" pitchFamily="34" charset="0"/>
                <a:cs typeface="Times New Roman" pitchFamily="18" charset="0"/>
              </a:rPr>
              <a:t>1. Cơ sở lí luận</a:t>
            </a:r>
            <a:endParaRPr lang="en-US" sz="2400" dirty="0">
              <a:solidFill>
                <a:srgbClr val="0000FF"/>
              </a:solidFill>
              <a:latin typeface="Times New Roman" pitchFamily="18" charset="0"/>
              <a:cs typeface="Times New Roman" pitchFamily="18" charset="0"/>
            </a:endParaRPr>
          </a:p>
        </p:txBody>
      </p:sp>
      <p:sp>
        <p:nvSpPr>
          <p:cNvPr id="12" name="Rectangle 11"/>
          <p:cNvSpPr/>
          <p:nvPr/>
        </p:nvSpPr>
        <p:spPr>
          <a:xfrm>
            <a:off x="14287" y="2209800"/>
            <a:ext cx="9053513" cy="2139432"/>
          </a:xfrm>
          <a:prstGeom prst="rect">
            <a:avLst/>
          </a:prstGeom>
        </p:spPr>
        <p:txBody>
          <a:bodyPr wrap="square">
            <a:spAutoFit/>
          </a:bodyPr>
          <a:lstStyle/>
          <a:p>
            <a:r>
              <a:rPr lang="en-US" sz="3200" dirty="0" smtClean="0">
                <a:latin typeface="+mj-lt"/>
                <a:cs typeface="Arial" pitchFamily="34" charset="0"/>
              </a:rPr>
              <a:t>	</a:t>
            </a:r>
            <a:r>
              <a:rPr lang="vi-VN" sz="3200" dirty="0" smtClean="0">
                <a:latin typeface="Times New Roman" pitchFamily="18" charset="0"/>
                <a:cs typeface="Times New Roman" pitchFamily="18" charset="0"/>
              </a:rPr>
              <a:t>Theo </a:t>
            </a:r>
            <a:r>
              <a:rPr lang="en-US" sz="3200" dirty="0" err="1" smtClean="0">
                <a:latin typeface="Times New Roman" pitchFamily="18" charset="0"/>
                <a:cs typeface="Times New Roman" pitchFamily="18" charset="0"/>
              </a:rPr>
              <a:t>chỉ</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thị</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55/2008/CT-BG</a:t>
            </a:r>
            <a:r>
              <a:rPr lang="en-US" sz="3200" dirty="0" smtClean="0">
                <a:latin typeface="Times New Roman" pitchFamily="18" charset="0"/>
                <a:cs typeface="Times New Roman" pitchFamily="18" charset="0"/>
              </a:rPr>
              <a:t>&amp;</a:t>
            </a:r>
            <a:r>
              <a:rPr lang="vi-VN" sz="3200" dirty="0" smtClean="0">
                <a:latin typeface="Times New Roman" pitchFamily="18" charset="0"/>
                <a:cs typeface="Times New Roman" pitchFamily="18" charset="0"/>
              </a:rPr>
              <a:t>ĐT của Bộ giáo dục và đào tạo </a:t>
            </a:r>
            <a:r>
              <a:rPr lang="en-US" sz="3200" dirty="0" smtClean="0">
                <a:latin typeface="Times New Roman" pitchFamily="18" charset="0"/>
                <a:cs typeface="Times New Roman" pitchFamily="18" charset="0"/>
              </a:rPr>
              <a:t>v</a:t>
            </a:r>
            <a:r>
              <a:rPr lang="vi-VN" sz="3200" dirty="0" smtClean="0">
                <a:latin typeface="Times New Roman" pitchFamily="18" charset="0"/>
                <a:cs typeface="Times New Roman" pitchFamily="18" charset="0"/>
              </a:rPr>
              <a:t>ề tăng cường giảng dạy, đào tạo và ứng dụng công nghệ thông tin trong ngành giáo dục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giai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đoạn</a:t>
            </a:r>
            <a:r>
              <a:rPr lang="en-US" sz="3200" dirty="0" smtClean="0">
                <a:latin typeface="Times New Roman" pitchFamily="18" charset="0"/>
                <a:cs typeface="Times New Roman" pitchFamily="18" charset="0"/>
              </a:rPr>
              <a:t> 2008 - 2012</a:t>
            </a:r>
            <a:r>
              <a:rPr lang="vi-VN" sz="3200" b="1" dirty="0" smtClean="0">
                <a:latin typeface="Times New Roman" pitchFamily="18" charset="0"/>
                <a:cs typeface="Times New Roman" pitchFamily="18" charset="0"/>
              </a:rPr>
              <a:t>. </a:t>
            </a:r>
            <a:endParaRPr lang="en-US" sz="3200" b="1" dirty="0">
              <a:latin typeface="Times New Roman" pitchFamily="18" charset="0"/>
              <a:cs typeface="Times New Roman" pitchFamily="18" charset="0"/>
            </a:endParaRPr>
          </a:p>
        </p:txBody>
      </p:sp>
      <p:sp>
        <p:nvSpPr>
          <p:cNvPr id="13" name="Rectangle 12"/>
          <p:cNvSpPr/>
          <p:nvPr/>
        </p:nvSpPr>
        <p:spPr>
          <a:xfrm>
            <a:off x="14287" y="4283860"/>
            <a:ext cx="9129713" cy="2554545"/>
          </a:xfrm>
          <a:prstGeom prst="rect">
            <a:avLst/>
          </a:prstGeom>
        </p:spPr>
        <p:txBody>
          <a:bodyPr wrap="square">
            <a:spAutoFit/>
          </a:bodyPr>
          <a:lstStyle/>
          <a:p>
            <a:r>
              <a:rPr lang="en-US" sz="3200" dirty="0" smtClean="0">
                <a:latin typeface="+mj-lt"/>
                <a:cs typeface="Times New Roman" pitchFamily="18" charset="0"/>
              </a:rPr>
              <a:t>	</a:t>
            </a:r>
            <a:r>
              <a:rPr lang="vi-VN" sz="3200" dirty="0" smtClean="0">
                <a:latin typeface="Times New Roman" pitchFamily="18" charset="0"/>
                <a:cs typeface="Times New Roman" pitchFamily="18" charset="0"/>
              </a:rPr>
              <a:t>Việc triển khai áp dụng CNTT trong dạy và học, hỗ trợ đổi mới phương pháp giảng dạy, tích hợp ứng dụng CNTT ngay trong mỗi môn học một cách hiệu quả và sáng tạo ở những nơi có điều kiện thiết bị tin học</a:t>
            </a:r>
            <a:r>
              <a:rPr lang="en-US" sz="3200" dirty="0" smtClean="0">
                <a:latin typeface="Times New Roman" pitchFamily="18" charset="0"/>
                <a:cs typeface="Times New Roman" pitchFamily="18" charset="0"/>
              </a:rPr>
              <a:t>.</a:t>
            </a:r>
            <a:r>
              <a:rPr lang="vi-VN"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41793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lstStyle/>
          <a:p>
            <a:pPr lvl="0"/>
            <a:endParaRPr lang="en-US" dirty="0">
              <a:latin typeface="Tahoma" pitchFamily="34" charset="0"/>
              <a:ea typeface="Tahoma" pitchFamily="34" charset="0"/>
              <a:cs typeface="Tahoma" pitchFamily="34" charset="0"/>
            </a:endParaRPr>
          </a:p>
        </p:txBody>
      </p:sp>
      <p:pic>
        <p:nvPicPr>
          <p:cNvPr id="10" name="Picture 2" descr="C:\Users\HP\Desktop\hinh-nen-powerpoint-don-gian-dep-80_0454112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514600" y="892314"/>
            <a:ext cx="5105399" cy="707886"/>
          </a:xfrm>
          <a:prstGeom prst="rect">
            <a:avLst/>
          </a:prstGeom>
        </p:spPr>
        <p:txBody>
          <a:bodyPr wrap="square">
            <a:spAutoFit/>
          </a:bodyPr>
          <a:lstStyle/>
          <a:p>
            <a:r>
              <a:rPr lang="nl-NL" sz="4000" b="1" dirty="0">
                <a:solidFill>
                  <a:srgbClr val="0000FF"/>
                </a:solidFill>
                <a:latin typeface="Tahoma" pitchFamily="34" charset="0"/>
                <a:ea typeface="Tahoma" pitchFamily="34" charset="0"/>
                <a:cs typeface="Tahoma" pitchFamily="34" charset="0"/>
              </a:rPr>
              <a:t>2</a:t>
            </a:r>
            <a:r>
              <a:rPr lang="nl-NL" sz="4000" b="1" dirty="0" smtClean="0">
                <a:solidFill>
                  <a:srgbClr val="0000FF"/>
                </a:solidFill>
                <a:latin typeface="Tahoma" pitchFamily="34" charset="0"/>
                <a:ea typeface="Tahoma" pitchFamily="34" charset="0"/>
                <a:cs typeface="Tahoma" pitchFamily="34" charset="0"/>
              </a:rPr>
              <a:t>. Cơ sở thực tiễn</a:t>
            </a:r>
            <a:endParaRPr lang="en-US" dirty="0">
              <a:solidFill>
                <a:srgbClr val="0000FF"/>
              </a:solidFill>
            </a:endParaRPr>
          </a:p>
        </p:txBody>
      </p:sp>
      <p:sp>
        <p:nvSpPr>
          <p:cNvPr id="3" name="Rounded Rectangle 2"/>
          <p:cNvSpPr/>
          <p:nvPr/>
        </p:nvSpPr>
        <p:spPr>
          <a:xfrm>
            <a:off x="152400" y="2286000"/>
            <a:ext cx="2895600" cy="3505200"/>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solidFill>
                  <a:schemeClr val="tx1"/>
                </a:solidFill>
                <a:latin typeface="Times New Roman" pitchFamily="18" charset="0"/>
                <a:cs typeface="Times New Roman" pitchFamily="18" charset="0"/>
              </a:rPr>
              <a:t>Hiện nay giáo viên đã từng bước tiếp cận với công nghệ hiện đại, qua đó người giáo viên không những phát huy tối đa khả năng làm việc của mình mà còn phù hợp với sự phát triển trong thời đại công nghệ thông tin. </a:t>
            </a:r>
            <a:endParaRPr lang="en-US" sz="2000" dirty="0">
              <a:solidFill>
                <a:schemeClr val="tx1"/>
              </a:solidFill>
              <a:latin typeface="Times New Roman" pitchFamily="18" charset="0"/>
              <a:cs typeface="Times New Roman" pitchFamily="18" charset="0"/>
            </a:endParaRPr>
          </a:p>
          <a:p>
            <a:pPr algn="ctr"/>
            <a:endParaRPr lang="en-US" dirty="0"/>
          </a:p>
        </p:txBody>
      </p:sp>
      <p:sp>
        <p:nvSpPr>
          <p:cNvPr id="8" name="Rounded Rectangle 7"/>
          <p:cNvSpPr/>
          <p:nvPr/>
        </p:nvSpPr>
        <p:spPr>
          <a:xfrm>
            <a:off x="3200400" y="2286000"/>
            <a:ext cx="2895600" cy="3505200"/>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solidFill>
                <a:schemeClr val="tx1"/>
              </a:solidFill>
              <a:latin typeface="Times New Roman" pitchFamily="18" charset="0"/>
              <a:cs typeface="Times New Roman" pitchFamily="18" charset="0"/>
            </a:endParaRPr>
          </a:p>
          <a:p>
            <a:r>
              <a:rPr lang="pl-PL" sz="2000" dirty="0" smtClean="0">
                <a:solidFill>
                  <a:schemeClr val="tx1"/>
                </a:solidFill>
                <a:latin typeface="Times New Roman" pitchFamily="18" charset="0"/>
                <a:cs typeface="Times New Roman" pitchFamily="18" charset="0"/>
              </a:rPr>
              <a:t>Trên </a:t>
            </a:r>
            <a:r>
              <a:rPr lang="pl-PL" sz="2000" dirty="0">
                <a:solidFill>
                  <a:schemeClr val="tx1"/>
                </a:solidFill>
                <a:latin typeface="Times New Roman" pitchFamily="18" charset="0"/>
                <a:cs typeface="Times New Roman" pitchFamily="18" charset="0"/>
              </a:rPr>
              <a:t>thực tế, có những bài giảng nội dung kiến thức khó, đòi hỏi phải có hình ảnh trực quan sinh động và chính xác,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mà</a:t>
            </a:r>
            <a:r>
              <a:rPr lang="pl-PL" sz="2000" dirty="0">
                <a:solidFill>
                  <a:schemeClr val="tx1"/>
                </a:solidFill>
                <a:latin typeface="Times New Roman" pitchFamily="18" charset="0"/>
                <a:cs typeface="Times New Roman" pitchFamily="18" charset="0"/>
              </a:rPr>
              <a:t> giáo viên lại không có điều kiện cho trẻ đi tham quan thực tế thì việc </a:t>
            </a:r>
            <a:r>
              <a:rPr lang="en-US" sz="2000" dirty="0">
                <a:solidFill>
                  <a:schemeClr val="tx1"/>
                </a:solidFill>
                <a:latin typeface="Times New Roman" pitchFamily="18" charset="0"/>
                <a:cs typeface="Times New Roman" pitchFamily="18" charset="0"/>
              </a:rPr>
              <a:t>UDCNTT </a:t>
            </a:r>
            <a:r>
              <a:rPr lang="en-US" sz="2000" dirty="0" err="1">
                <a:solidFill>
                  <a:schemeClr val="tx1"/>
                </a:solidFill>
                <a:latin typeface="Times New Roman" pitchFamily="18" charset="0"/>
                <a:cs typeface="Times New Roman" pitchFamily="18" charset="0"/>
              </a:rPr>
              <a:t>vào</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bài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giảng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là</a:t>
            </a:r>
            <a:r>
              <a:rPr lang="en-US" sz="2000" dirty="0">
                <a:solidFill>
                  <a:schemeClr val="tx1"/>
                </a:solidFill>
                <a:latin typeface="Times New Roman" pitchFamily="18" charset="0"/>
                <a:cs typeface="Times New Roman" pitchFamily="18" charset="0"/>
              </a:rPr>
              <a:t> </a:t>
            </a:r>
            <a:r>
              <a:rPr lang="pl-PL" sz="2000" dirty="0">
                <a:solidFill>
                  <a:schemeClr val="tx1"/>
                </a:solidFill>
                <a:latin typeface="Times New Roman" pitchFamily="18" charset="0"/>
                <a:cs typeface="Times New Roman" pitchFamily="18" charset="0"/>
              </a:rPr>
              <a:t>một công cụ vô cùng hiệu quả.</a:t>
            </a:r>
            <a:endParaRPr lang="en-US" sz="2400" dirty="0">
              <a:solidFill>
                <a:schemeClr val="tx1"/>
              </a:solidFill>
              <a:latin typeface="Times New Roman" pitchFamily="18" charset="0"/>
              <a:cs typeface="Times New Roman" pitchFamily="18" charset="0"/>
            </a:endParaRPr>
          </a:p>
          <a:p>
            <a:pPr algn="ctr"/>
            <a:endParaRPr lang="en-US" dirty="0">
              <a:solidFill>
                <a:schemeClr val="tx1"/>
              </a:solidFill>
            </a:endParaRPr>
          </a:p>
        </p:txBody>
      </p:sp>
      <p:sp>
        <p:nvSpPr>
          <p:cNvPr id="9" name="Rounded Rectangle 8"/>
          <p:cNvSpPr/>
          <p:nvPr/>
        </p:nvSpPr>
        <p:spPr>
          <a:xfrm>
            <a:off x="6324600" y="2286000"/>
            <a:ext cx="2514600" cy="3505200"/>
          </a:xfrm>
          <a:prstGeom prst="round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chemeClr val="tx1"/>
                </a:solidFill>
                <a:latin typeface="Times New Roman" pitchFamily="18" charset="0"/>
                <a:cs typeface="Times New Roman" pitchFamily="18" charset="0"/>
              </a:rPr>
              <a:t>Nhận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thức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được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tầm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quan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trọng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của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việc</a:t>
            </a:r>
            <a:r>
              <a:rPr lang="en-US" sz="2000" dirty="0">
                <a:solidFill>
                  <a:schemeClr val="tx1"/>
                </a:solidFill>
                <a:latin typeface="Times New Roman" pitchFamily="18" charset="0"/>
                <a:cs typeface="Times New Roman" pitchFamily="18" charset="0"/>
              </a:rPr>
              <a:t> UDCNTT </a:t>
            </a:r>
            <a:r>
              <a:rPr lang="en-US" sz="2000" dirty="0" err="1">
                <a:solidFill>
                  <a:schemeClr val="tx1"/>
                </a:solidFill>
                <a:latin typeface="Times New Roman" pitchFamily="18" charset="0"/>
                <a:cs typeface="Times New Roman" pitchFamily="18" charset="0"/>
              </a:rPr>
              <a:t>vào</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trong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giảng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dạy</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Tôi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đã</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nghiên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cứu</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để</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tìm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ra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những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biện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pháp</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tốt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nhất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nhằm</a:t>
            </a:r>
            <a:r>
              <a:rPr lang="en-US" sz="2000" dirty="0">
                <a:solidFill>
                  <a:schemeClr val="tx1"/>
                </a:solidFill>
                <a:latin typeface="Times New Roman" pitchFamily="18" charset="0"/>
                <a:cs typeface="Times New Roman" pitchFamily="18" charset="0"/>
              </a:rPr>
              <a:t> UDCNTT </a:t>
            </a:r>
            <a:r>
              <a:rPr lang="en-US" sz="2000" dirty="0" err="1">
                <a:solidFill>
                  <a:schemeClr val="tx1"/>
                </a:solidFill>
                <a:latin typeface="Times New Roman" pitchFamily="18" charset="0"/>
                <a:cs typeface="Times New Roman" pitchFamily="18" charset="0"/>
              </a:rPr>
              <a:t>vào</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trong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giảng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dạy</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một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cách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hiệu</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quả</a:t>
            </a:r>
            <a:r>
              <a:rPr lang="en-US" sz="2000" dirty="0">
                <a:solidFill>
                  <a:schemeClr val="tx1"/>
                </a:solidFill>
                <a:latin typeface="Times New Roman" pitchFamily="18" charset="0"/>
                <a:cs typeface="Times New Roman" pitchFamily="18" charset="0"/>
              </a:rPr>
              <a:t>. </a:t>
            </a:r>
          </a:p>
          <a:p>
            <a:pPr algn="ctr"/>
            <a:endParaRPr lang="en-US" sz="2000" dirty="0"/>
          </a:p>
        </p:txBody>
      </p:sp>
      <p:sp>
        <p:nvSpPr>
          <p:cNvPr id="5" name="Rectangle 4"/>
          <p:cNvSpPr/>
          <p:nvPr/>
        </p:nvSpPr>
        <p:spPr>
          <a:xfrm>
            <a:off x="1600200" y="5943600"/>
            <a:ext cx="7239000" cy="762000"/>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Times New Roman" pitchFamily="18" charset="0"/>
              <a:cs typeface="Times New Roman" pitchFamily="18" charset="0"/>
            </a:endParaRPr>
          </a:p>
          <a:p>
            <a:pPr algn="ctr"/>
            <a:r>
              <a:rPr lang="en-US" sz="2000" dirty="0" err="1" smtClean="0">
                <a:solidFill>
                  <a:schemeClr val="tx1"/>
                </a:solidFill>
                <a:latin typeface="Times New Roman" pitchFamily="18" charset="0"/>
                <a:cs typeface="Times New Roman" pitchFamily="18" charset="0"/>
              </a:rPr>
              <a:t>Chính</a:t>
            </a:r>
            <a:r>
              <a:rPr lang="en-US" sz="2000" dirty="0" smtClean="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vì</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vậy</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tôi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đã</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mạnh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dạn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lựa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chọn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đề</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tài</a:t>
            </a:r>
            <a:r>
              <a:rPr lang="en-US" sz="2000" dirty="0">
                <a:solidFill>
                  <a:schemeClr val="tx1"/>
                </a:solidFill>
                <a:latin typeface="Times New Roman" pitchFamily="18" charset="0"/>
                <a:cs typeface="Times New Roman" pitchFamily="18" charset="0"/>
              </a:rPr>
              <a:t>:</a:t>
            </a:r>
            <a:r>
              <a:rPr lang="nl-NL" sz="2000" b="1" i="1" dirty="0">
                <a:solidFill>
                  <a:schemeClr val="tx1"/>
                </a:solidFill>
                <a:latin typeface="Times New Roman" pitchFamily="18" charset="0"/>
                <a:cs typeface="Times New Roman" pitchFamily="18" charset="0"/>
              </a:rPr>
              <a:t>“Một số biện pháp </a:t>
            </a:r>
            <a:r>
              <a:rPr lang="nl-NL" sz="2000" b="1" i="1" dirty="0" smtClean="0">
                <a:solidFill>
                  <a:schemeClr val="tx1"/>
                </a:solidFill>
                <a:latin typeface="Times New Roman" pitchFamily="18" charset="0"/>
                <a:cs typeface="Times New Roman" pitchFamily="18" charset="0"/>
              </a:rPr>
              <a:t>UDCNTT </a:t>
            </a:r>
            <a:r>
              <a:rPr lang="nl-NL" sz="2000" b="1" i="1" dirty="0">
                <a:solidFill>
                  <a:schemeClr val="tx1"/>
                </a:solidFill>
                <a:latin typeface="Times New Roman" pitchFamily="18" charset="0"/>
                <a:cs typeface="Times New Roman" pitchFamily="18" charset="0"/>
              </a:rPr>
              <a:t>nhằm nâng cao chất lượng giáo dục cho trẻ </a:t>
            </a:r>
            <a:r>
              <a:rPr lang="vi-VN" sz="2000" b="1" i="1" dirty="0" smtClean="0">
                <a:solidFill>
                  <a:schemeClr val="tx1"/>
                </a:solidFill>
                <a:latin typeface="Times New Roman" pitchFamily="18" charset="0"/>
                <a:cs typeface="Times New Roman" pitchFamily="18" charset="0"/>
              </a:rPr>
              <a:t>3-4</a:t>
            </a:r>
            <a:r>
              <a:rPr lang="nl-NL" sz="2000" b="1" i="1" dirty="0" smtClean="0">
                <a:solidFill>
                  <a:schemeClr val="tx1"/>
                </a:solidFill>
                <a:latin typeface="Times New Roman" pitchFamily="18" charset="0"/>
                <a:cs typeface="Times New Roman" pitchFamily="18" charset="0"/>
              </a:rPr>
              <a:t> </a:t>
            </a:r>
            <a:r>
              <a:rPr lang="nl-NL" sz="2000" b="1" i="1" dirty="0">
                <a:solidFill>
                  <a:schemeClr val="tx1"/>
                </a:solidFill>
                <a:latin typeface="Times New Roman" pitchFamily="18" charset="0"/>
                <a:cs typeface="Times New Roman" pitchFamily="18" charset="0"/>
              </a:rPr>
              <a:t>tuổi”</a:t>
            </a:r>
            <a:r>
              <a:rPr lang="nl-NL" sz="2000" dirty="0">
                <a:solidFill>
                  <a:schemeClr val="tx1"/>
                </a:solidFill>
                <a:latin typeface="Times New Roman" pitchFamily="18" charset="0"/>
                <a:cs typeface="Times New Roman" pitchFamily="18" charset="0"/>
              </a:rPr>
              <a:t>. </a:t>
            </a:r>
            <a:endParaRPr lang="en-US" sz="2000" dirty="0">
              <a:solidFill>
                <a:schemeClr val="tx1"/>
              </a:solidFill>
              <a:latin typeface="Times New Roman" pitchFamily="18" charset="0"/>
              <a:cs typeface="Times New Roman" pitchFamily="18" charset="0"/>
            </a:endParaRPr>
          </a:p>
          <a:p>
            <a:pPr algn="ctr"/>
            <a:endParaRPr lang="en-US" dirty="0"/>
          </a:p>
        </p:txBody>
      </p:sp>
      <p:sp>
        <p:nvSpPr>
          <p:cNvPr id="6" name="Striped Right Arrow 5"/>
          <p:cNvSpPr/>
          <p:nvPr/>
        </p:nvSpPr>
        <p:spPr>
          <a:xfrm>
            <a:off x="152400" y="5943600"/>
            <a:ext cx="1371600" cy="83820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50229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lstStyle/>
          <a:p>
            <a:pPr lvl="0"/>
            <a:endParaRPr lang="en-US" dirty="0">
              <a:latin typeface="Tahoma" pitchFamily="34" charset="0"/>
              <a:ea typeface="Tahoma" pitchFamily="34" charset="0"/>
              <a:cs typeface="Tahoma" pitchFamily="34" charset="0"/>
            </a:endParaRPr>
          </a:p>
        </p:txBody>
      </p:sp>
      <p:pic>
        <p:nvPicPr>
          <p:cNvPr id="10" name="Picture 2" descr="C:\Users\HP\Desktop\hinh-nen-powerpoint-don-gian-dep-80_0454112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44" y="1931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286000" y="533400"/>
            <a:ext cx="6477000" cy="1446550"/>
          </a:xfrm>
          <a:prstGeom prst="rect">
            <a:avLst/>
          </a:prstGeom>
        </p:spPr>
        <p:txBody>
          <a:bodyPr wrap="square">
            <a:spAutoFit/>
          </a:bodyPr>
          <a:lstStyle/>
          <a:p>
            <a:r>
              <a:rPr lang="nl-NL" sz="4400" b="1" dirty="0" smtClean="0">
                <a:solidFill>
                  <a:srgbClr val="0000FF"/>
                </a:solidFill>
                <a:latin typeface="Times New Roman" pitchFamily="18" charset="0"/>
                <a:ea typeface="Tahoma" pitchFamily="34" charset="0"/>
                <a:cs typeface="Times New Roman" pitchFamily="18" charset="0"/>
              </a:rPr>
              <a:t>3. Các biện pháp thực hiện, kết quả đạt được</a:t>
            </a:r>
          </a:p>
        </p:txBody>
      </p:sp>
      <p:cxnSp>
        <p:nvCxnSpPr>
          <p:cNvPr id="5" name="Elbow Connector 4"/>
          <p:cNvCxnSpPr/>
          <p:nvPr/>
        </p:nvCxnSpPr>
        <p:spPr>
          <a:xfrm>
            <a:off x="609600" y="3429000"/>
            <a:ext cx="7924800" cy="228600"/>
          </a:xfrm>
          <a:prstGeom prst="bentConnector3">
            <a:avLst>
              <a:gd name="adj1" fmla="val 13759"/>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609600" y="2514600"/>
            <a:ext cx="1066800" cy="914400"/>
          </a:xfrm>
          <a:prstGeom prst="ellipse">
            <a:avLst/>
          </a:prstGeom>
          <a:solidFill>
            <a:srgbClr val="FF66CC"/>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tx1"/>
              </a:solidFill>
              <a:latin typeface="Times New Roman" pitchFamily="18" charset="0"/>
              <a:cs typeface="Times New Roman" pitchFamily="18" charset="0"/>
            </a:endParaRPr>
          </a:p>
        </p:txBody>
      </p:sp>
      <p:sp>
        <p:nvSpPr>
          <p:cNvPr id="16" name="Oval 15"/>
          <p:cNvSpPr/>
          <p:nvPr/>
        </p:nvSpPr>
        <p:spPr>
          <a:xfrm>
            <a:off x="685800" y="2590800"/>
            <a:ext cx="914400" cy="762000"/>
          </a:xfrm>
          <a:prstGeom prst="ellipse">
            <a:avLst/>
          </a:prstGeom>
          <a:solidFill>
            <a:schemeClr val="bg1"/>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00FF"/>
                </a:solidFill>
                <a:latin typeface="Times New Roman" pitchFamily="18" charset="0"/>
                <a:cs typeface="Times New Roman" pitchFamily="18" charset="0"/>
              </a:rPr>
              <a:t>1</a:t>
            </a:r>
            <a:endParaRPr lang="en-US" sz="3600" b="1" dirty="0">
              <a:solidFill>
                <a:srgbClr val="0000FF"/>
              </a:solidFill>
              <a:latin typeface="Times New Roman" pitchFamily="18" charset="0"/>
              <a:cs typeface="Times New Roman" pitchFamily="18" charset="0"/>
            </a:endParaRPr>
          </a:p>
        </p:txBody>
      </p:sp>
      <p:cxnSp>
        <p:nvCxnSpPr>
          <p:cNvPr id="17" name="Elbow Connector 16"/>
          <p:cNvCxnSpPr/>
          <p:nvPr/>
        </p:nvCxnSpPr>
        <p:spPr>
          <a:xfrm>
            <a:off x="533400" y="4724400"/>
            <a:ext cx="7924800" cy="228600"/>
          </a:xfrm>
          <a:prstGeom prst="bentConnector3">
            <a:avLst>
              <a:gd name="adj1" fmla="val 13759"/>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533400" y="3810000"/>
            <a:ext cx="1066800" cy="914400"/>
          </a:xfrm>
          <a:prstGeom prst="ellipse">
            <a:avLst/>
          </a:prstGeom>
          <a:solidFill>
            <a:srgbClr val="FF66CC"/>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tx1"/>
              </a:solidFill>
              <a:latin typeface="Times New Roman" pitchFamily="18" charset="0"/>
              <a:cs typeface="Times New Roman" pitchFamily="18" charset="0"/>
            </a:endParaRPr>
          </a:p>
        </p:txBody>
      </p:sp>
      <p:sp>
        <p:nvSpPr>
          <p:cNvPr id="19" name="Oval 18"/>
          <p:cNvSpPr/>
          <p:nvPr/>
        </p:nvSpPr>
        <p:spPr>
          <a:xfrm>
            <a:off x="609600" y="3886200"/>
            <a:ext cx="914400" cy="762000"/>
          </a:xfrm>
          <a:prstGeom prst="ellipse">
            <a:avLst/>
          </a:prstGeom>
          <a:solidFill>
            <a:schemeClr val="bg1"/>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00FF"/>
                </a:solidFill>
                <a:latin typeface="Times New Roman" pitchFamily="18" charset="0"/>
                <a:cs typeface="Times New Roman" pitchFamily="18" charset="0"/>
              </a:rPr>
              <a:t>2</a:t>
            </a:r>
            <a:endParaRPr lang="en-US" sz="3600" b="1" dirty="0">
              <a:solidFill>
                <a:srgbClr val="0000FF"/>
              </a:solidFill>
              <a:latin typeface="Times New Roman" pitchFamily="18" charset="0"/>
              <a:cs typeface="Times New Roman" pitchFamily="18" charset="0"/>
            </a:endParaRPr>
          </a:p>
        </p:txBody>
      </p:sp>
      <p:cxnSp>
        <p:nvCxnSpPr>
          <p:cNvPr id="20" name="Elbow Connector 19"/>
          <p:cNvCxnSpPr/>
          <p:nvPr/>
        </p:nvCxnSpPr>
        <p:spPr>
          <a:xfrm>
            <a:off x="533400" y="5943600"/>
            <a:ext cx="7924800" cy="228600"/>
          </a:xfrm>
          <a:prstGeom prst="bentConnector3">
            <a:avLst>
              <a:gd name="adj1" fmla="val 13759"/>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533400" y="5029200"/>
            <a:ext cx="1066800" cy="914400"/>
          </a:xfrm>
          <a:prstGeom prst="ellipse">
            <a:avLst/>
          </a:prstGeom>
          <a:solidFill>
            <a:srgbClr val="FF66CC"/>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tx1"/>
              </a:solidFill>
              <a:latin typeface="Times New Roman" pitchFamily="18" charset="0"/>
              <a:cs typeface="Times New Roman" pitchFamily="18" charset="0"/>
            </a:endParaRPr>
          </a:p>
        </p:txBody>
      </p:sp>
      <p:sp>
        <p:nvSpPr>
          <p:cNvPr id="22" name="Oval 21"/>
          <p:cNvSpPr/>
          <p:nvPr/>
        </p:nvSpPr>
        <p:spPr>
          <a:xfrm>
            <a:off x="609600" y="5105400"/>
            <a:ext cx="914400" cy="762000"/>
          </a:xfrm>
          <a:prstGeom prst="ellipse">
            <a:avLst/>
          </a:prstGeom>
          <a:solidFill>
            <a:schemeClr val="bg1"/>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00FF"/>
                </a:solidFill>
                <a:latin typeface="Times New Roman" pitchFamily="18" charset="0"/>
                <a:cs typeface="Times New Roman" pitchFamily="18" charset="0"/>
              </a:rPr>
              <a:t>3</a:t>
            </a:r>
            <a:endParaRPr lang="en-US" sz="3600" b="1" dirty="0">
              <a:solidFill>
                <a:srgbClr val="0000FF"/>
              </a:solidFill>
              <a:latin typeface="Times New Roman" pitchFamily="18" charset="0"/>
              <a:cs typeface="Times New Roman" pitchFamily="18" charset="0"/>
            </a:endParaRPr>
          </a:p>
        </p:txBody>
      </p:sp>
      <p:sp>
        <p:nvSpPr>
          <p:cNvPr id="23" name="Rectangle 22"/>
          <p:cNvSpPr/>
          <p:nvPr/>
        </p:nvSpPr>
        <p:spPr>
          <a:xfrm>
            <a:off x="2035790" y="3210580"/>
            <a:ext cx="5812810" cy="461665"/>
          </a:xfrm>
          <a:prstGeom prst="rect">
            <a:avLst/>
          </a:prstGeom>
        </p:spPr>
        <p:txBody>
          <a:bodyPr wrap="none">
            <a:spAutoFit/>
          </a:bodyPr>
          <a:lstStyle/>
          <a:p>
            <a:r>
              <a:rPr lang="nl-NL" sz="2400" b="1" i="1" dirty="0">
                <a:latin typeface="Times New Roman" pitchFamily="18" charset="0"/>
                <a:cs typeface="Times New Roman" pitchFamily="18" charset="0"/>
              </a:rPr>
              <a:t>Khai thác các tư liệu hình ảnh trên internet </a:t>
            </a:r>
            <a:endParaRPr lang="en-US" sz="2400" dirty="0"/>
          </a:p>
        </p:txBody>
      </p:sp>
      <p:sp>
        <p:nvSpPr>
          <p:cNvPr id="24" name="Rectangle 23"/>
          <p:cNvSpPr/>
          <p:nvPr/>
        </p:nvSpPr>
        <p:spPr>
          <a:xfrm>
            <a:off x="1828800" y="4191000"/>
            <a:ext cx="7010400" cy="830997"/>
          </a:xfrm>
          <a:prstGeom prst="rect">
            <a:avLst/>
          </a:prstGeom>
        </p:spPr>
        <p:txBody>
          <a:bodyPr wrap="square">
            <a:spAutoFit/>
          </a:bodyPr>
          <a:lstStyle/>
          <a:p>
            <a:r>
              <a:rPr lang="nl-NL" sz="2400" b="1" i="1" dirty="0">
                <a:latin typeface="Times New Roman" pitchFamily="18" charset="0"/>
                <a:cs typeface="Times New Roman" pitchFamily="18" charset="0"/>
              </a:rPr>
              <a:t>Dùng kỹ xảo, hiệu ứng, thủ thuật, phù hợp </a:t>
            </a:r>
            <a:r>
              <a:rPr lang="nl-NL" sz="2400" b="1" i="1" dirty="0" smtClean="0">
                <a:latin typeface="Times New Roman" pitchFamily="18" charset="0"/>
                <a:cs typeface="Times New Roman" pitchFamily="18" charset="0"/>
              </a:rPr>
              <a:t>làm </a:t>
            </a:r>
            <a:r>
              <a:rPr lang="nl-NL" sz="2400" b="1" i="1" dirty="0">
                <a:latin typeface="Times New Roman" pitchFamily="18" charset="0"/>
                <a:cs typeface="Times New Roman" pitchFamily="18" charset="0"/>
              </a:rPr>
              <a:t>nổi bật nội dung cần chuyển tải</a:t>
            </a:r>
            <a:r>
              <a:rPr lang="pl-PL" sz="2400" dirty="0">
                <a:latin typeface="Times New Roman" pitchFamily="18" charset="0"/>
                <a:cs typeface="Times New Roman" pitchFamily="18" charset="0"/>
              </a:rPr>
              <a:t>. </a:t>
            </a:r>
            <a:endParaRPr lang="en-US" sz="2400" dirty="0"/>
          </a:p>
        </p:txBody>
      </p:sp>
      <p:sp>
        <p:nvSpPr>
          <p:cNvPr id="25" name="Rectangle 24"/>
          <p:cNvSpPr/>
          <p:nvPr/>
        </p:nvSpPr>
        <p:spPr>
          <a:xfrm>
            <a:off x="1905000" y="5786735"/>
            <a:ext cx="6553200" cy="461665"/>
          </a:xfrm>
          <a:prstGeom prst="rect">
            <a:avLst/>
          </a:prstGeom>
        </p:spPr>
        <p:txBody>
          <a:bodyPr wrap="square">
            <a:spAutoFit/>
          </a:bodyPr>
          <a:lstStyle/>
          <a:p>
            <a:r>
              <a:rPr lang="nl-NL" sz="2400" b="1" i="1" dirty="0">
                <a:latin typeface="Times New Roman" pitchFamily="18" charset="0"/>
                <a:cs typeface="Times New Roman" pitchFamily="18" charset="0"/>
              </a:rPr>
              <a:t>Ứng dụng công nghệ thông tin vào </a:t>
            </a:r>
            <a:r>
              <a:rPr lang="nl-NL" sz="2400" b="1" i="1" dirty="0" smtClean="0">
                <a:latin typeface="Times New Roman" pitchFamily="18" charset="0"/>
                <a:cs typeface="Times New Roman" pitchFamily="18" charset="0"/>
              </a:rPr>
              <a:t>các hoạt </a:t>
            </a:r>
            <a:r>
              <a:rPr lang="nl-NL" sz="2400" b="1" i="1" dirty="0">
                <a:latin typeface="Times New Roman" pitchFamily="18" charset="0"/>
                <a:cs typeface="Times New Roman" pitchFamily="18" charset="0"/>
              </a:rPr>
              <a:t>động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29058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1000"/>
                                        <p:tgtEl>
                                          <p:spTgt spid="24"/>
                                        </p:tgtEl>
                                      </p:cBhvr>
                                    </p:animEffect>
                                    <p:anim calcmode="lin" valueType="num">
                                      <p:cBhvr>
                                        <p:cTn id="40" dur="1000" fill="hold"/>
                                        <p:tgtEl>
                                          <p:spTgt spid="24"/>
                                        </p:tgtEl>
                                        <p:attrNameLst>
                                          <p:attrName>ppt_x</p:attrName>
                                        </p:attrNameLst>
                                      </p:cBhvr>
                                      <p:tavLst>
                                        <p:tav tm="0">
                                          <p:val>
                                            <p:strVal val="#ppt_x"/>
                                          </p:val>
                                        </p:tav>
                                        <p:tav tm="100000">
                                          <p:val>
                                            <p:strVal val="#ppt_x"/>
                                          </p:val>
                                        </p:tav>
                                      </p:tavLst>
                                    </p:anim>
                                    <p:anim calcmode="lin" valueType="num">
                                      <p:cBhvr>
                                        <p:cTn id="41" dur="1000" fill="hold"/>
                                        <p:tgtEl>
                                          <p:spTgt spid="24"/>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1000"/>
                                        <p:tgtEl>
                                          <p:spTgt spid="22"/>
                                        </p:tgtEl>
                                      </p:cBhvr>
                                    </p:animEffect>
                                    <p:anim calcmode="lin" valueType="num">
                                      <p:cBhvr>
                                        <p:cTn id="52" dur="1000" fill="hold"/>
                                        <p:tgtEl>
                                          <p:spTgt spid="22"/>
                                        </p:tgtEl>
                                        <p:attrNameLst>
                                          <p:attrName>ppt_x</p:attrName>
                                        </p:attrNameLst>
                                      </p:cBhvr>
                                      <p:tavLst>
                                        <p:tav tm="0">
                                          <p:val>
                                            <p:strVal val="#ppt_x"/>
                                          </p:val>
                                        </p:tav>
                                        <p:tav tm="100000">
                                          <p:val>
                                            <p:strVal val="#ppt_x"/>
                                          </p:val>
                                        </p:tav>
                                      </p:tavLst>
                                    </p:anim>
                                    <p:anim calcmode="lin" valueType="num">
                                      <p:cBhvr>
                                        <p:cTn id="53" dur="1000" fill="hold"/>
                                        <p:tgtEl>
                                          <p:spTgt spid="22"/>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1000"/>
                                        <p:tgtEl>
                                          <p:spTgt spid="21"/>
                                        </p:tgtEl>
                                      </p:cBhvr>
                                    </p:animEffect>
                                    <p:anim calcmode="lin" valueType="num">
                                      <p:cBhvr>
                                        <p:cTn id="57" dur="1000" fill="hold"/>
                                        <p:tgtEl>
                                          <p:spTgt spid="21"/>
                                        </p:tgtEl>
                                        <p:attrNameLst>
                                          <p:attrName>ppt_x</p:attrName>
                                        </p:attrNameLst>
                                      </p:cBhvr>
                                      <p:tavLst>
                                        <p:tav tm="0">
                                          <p:val>
                                            <p:strVal val="#ppt_x"/>
                                          </p:val>
                                        </p:tav>
                                        <p:tav tm="100000">
                                          <p:val>
                                            <p:strVal val="#ppt_x"/>
                                          </p:val>
                                        </p:tav>
                                      </p:tavLst>
                                    </p:anim>
                                    <p:anim calcmode="lin" valueType="num">
                                      <p:cBhvr>
                                        <p:cTn id="58" dur="1000" fill="hold"/>
                                        <p:tgtEl>
                                          <p:spTgt spid="21"/>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1000"/>
                                        <p:tgtEl>
                                          <p:spTgt spid="20"/>
                                        </p:tgtEl>
                                      </p:cBhvr>
                                    </p:animEffect>
                                    <p:anim calcmode="lin" valueType="num">
                                      <p:cBhvr>
                                        <p:cTn id="62" dur="1000" fill="hold"/>
                                        <p:tgtEl>
                                          <p:spTgt spid="20"/>
                                        </p:tgtEl>
                                        <p:attrNameLst>
                                          <p:attrName>ppt_x</p:attrName>
                                        </p:attrNameLst>
                                      </p:cBhvr>
                                      <p:tavLst>
                                        <p:tav tm="0">
                                          <p:val>
                                            <p:strVal val="#ppt_x"/>
                                          </p:val>
                                        </p:tav>
                                        <p:tav tm="100000">
                                          <p:val>
                                            <p:strVal val="#ppt_x"/>
                                          </p:val>
                                        </p:tav>
                                      </p:tavLst>
                                    </p:anim>
                                    <p:anim calcmode="lin" valueType="num">
                                      <p:cBhvr>
                                        <p:cTn id="63" dur="1000" fill="hold"/>
                                        <p:tgtEl>
                                          <p:spTgt spid="20"/>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1000"/>
                                        <p:tgtEl>
                                          <p:spTgt spid="25"/>
                                        </p:tgtEl>
                                      </p:cBhvr>
                                    </p:animEffect>
                                    <p:anim calcmode="lin" valueType="num">
                                      <p:cBhvr>
                                        <p:cTn id="67" dur="1000" fill="hold"/>
                                        <p:tgtEl>
                                          <p:spTgt spid="25"/>
                                        </p:tgtEl>
                                        <p:attrNameLst>
                                          <p:attrName>ppt_x</p:attrName>
                                        </p:attrNameLst>
                                      </p:cBhvr>
                                      <p:tavLst>
                                        <p:tav tm="0">
                                          <p:val>
                                            <p:strVal val="#ppt_x"/>
                                          </p:val>
                                        </p:tav>
                                        <p:tav tm="100000">
                                          <p:val>
                                            <p:strVal val="#ppt_x"/>
                                          </p:val>
                                        </p:tav>
                                      </p:tavLst>
                                    </p:anim>
                                    <p:anim calcmode="lin" valueType="num">
                                      <p:cBhvr>
                                        <p:cTn id="6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19" grpId="0" animBg="1"/>
      <p:bldP spid="21" grpId="0" animBg="1"/>
      <p:bldP spid="22" grpId="0" animBg="1"/>
      <p:bldP spid="23"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061091467"/>
              </p:ext>
            </p:extLst>
          </p:nvPr>
        </p:nvGraphicFramePr>
        <p:xfrm>
          <a:off x="-228600" y="-171450"/>
          <a:ext cx="9525000" cy="7181850"/>
        </p:xfrm>
        <a:graphic>
          <a:graphicData uri="http://schemas.openxmlformats.org/presentationml/2006/ole">
            <mc:AlternateContent xmlns:mc="http://schemas.openxmlformats.org/markup-compatibility/2006">
              <mc:Choice xmlns:v="urn:schemas-microsoft-com:vml" Requires="v">
                <p:oleObj spid="_x0000_s45071" name="Slide" r:id="rId3" imgW="4572042" imgH="3428869" progId="PowerPoint.Slide.8">
                  <p:embed/>
                </p:oleObj>
              </mc:Choice>
              <mc:Fallback>
                <p:oleObj name="Slide" r:id="rId3" imgW="4572042" imgH="3428869"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71450"/>
                        <a:ext cx="9525000" cy="7181850"/>
                      </a:xfrm>
                      <a:prstGeom prst="rect">
                        <a:avLst/>
                      </a:prstGeom>
                      <a:noFill/>
                      <a:ln w="9525">
                        <a:solidFill>
                          <a:schemeClr val="bg1"/>
                        </a:solidFill>
                        <a:miter lim="800000"/>
                        <a:headEnd/>
                        <a:tailEnd/>
                      </a:ln>
                      <a:effectLst/>
                      <a:extLst/>
                    </p:spPr>
                  </p:pic>
                </p:oleObj>
              </mc:Fallback>
            </mc:AlternateContent>
          </a:graphicData>
        </a:graphic>
      </p:graphicFrame>
      <p:sp>
        <p:nvSpPr>
          <p:cNvPr id="5" name="Rectangle 4"/>
          <p:cNvSpPr/>
          <p:nvPr/>
        </p:nvSpPr>
        <p:spPr>
          <a:xfrm>
            <a:off x="76200" y="1554540"/>
            <a:ext cx="9053513" cy="1569660"/>
          </a:xfrm>
          <a:prstGeom prst="rect">
            <a:avLst/>
          </a:prstGeom>
        </p:spPr>
        <p:txBody>
          <a:bodyPr wrap="square">
            <a:spAutoFit/>
          </a:bodyPr>
          <a:lstStyle/>
          <a:p>
            <a:r>
              <a:rPr lang="nl-NL" sz="3200" b="1" i="1" dirty="0" smtClean="0">
                <a:latin typeface="Times New Roman" pitchFamily="18" charset="0"/>
                <a:cs typeface="Times New Roman" pitchFamily="18" charset="0"/>
              </a:rPr>
              <a:t> 	</a:t>
            </a:r>
            <a:r>
              <a:rPr lang="nl-NL" sz="3200" dirty="0" smtClean="0">
                <a:latin typeface="Times New Roman" pitchFamily="18" charset="0"/>
                <a:cs typeface="Times New Roman" pitchFamily="18" charset="0"/>
              </a:rPr>
              <a:t>Khi </a:t>
            </a:r>
            <a:r>
              <a:rPr lang="nl-NL" sz="3200" dirty="0">
                <a:latin typeface="Times New Roman" pitchFamily="18" charset="0"/>
                <a:cs typeface="Times New Roman" pitchFamily="18" charset="0"/>
              </a:rPr>
              <a:t>tìm kiếm, lựa chọn tư liệu cho bài học điều quan trọng nhất là tính phù hợp, hình thức đa dạng </a:t>
            </a:r>
            <a:r>
              <a:rPr lang="nl-NL" sz="3200" dirty="0" smtClean="0">
                <a:latin typeface="Times New Roman" pitchFamily="18" charset="0"/>
                <a:cs typeface="Times New Roman" pitchFamily="18" charset="0"/>
              </a:rPr>
              <a:t>(hình </a:t>
            </a:r>
            <a:r>
              <a:rPr lang="nl-NL" sz="3200" dirty="0">
                <a:latin typeface="Times New Roman" pitchFamily="18" charset="0"/>
                <a:cs typeface="Times New Roman" pitchFamily="18" charset="0"/>
              </a:rPr>
              <a:t>ảnh, </a:t>
            </a:r>
            <a:r>
              <a:rPr lang="nl-NL" sz="3200" dirty="0" smtClean="0">
                <a:latin typeface="Times New Roman" pitchFamily="18" charset="0"/>
                <a:cs typeface="Times New Roman" pitchFamily="18" charset="0"/>
              </a:rPr>
              <a:t>video, âm thanh...)</a:t>
            </a:r>
            <a:r>
              <a:rPr lang="nl-NL" sz="3200" b="1" i="1"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6" name="Rectangle 5"/>
          <p:cNvSpPr/>
          <p:nvPr/>
        </p:nvSpPr>
        <p:spPr>
          <a:xfrm>
            <a:off x="76199" y="3043297"/>
            <a:ext cx="8915401" cy="2062103"/>
          </a:xfrm>
          <a:prstGeom prst="rect">
            <a:avLst/>
          </a:prstGeom>
        </p:spPr>
        <p:txBody>
          <a:bodyPr wrap="square">
            <a:spAutoFit/>
          </a:bodyPr>
          <a:lstStyle/>
          <a:p>
            <a:r>
              <a:rPr lang="nl-NL" sz="3200" b="1" i="1" dirty="0" smtClean="0">
                <a:latin typeface="Times New Roman" pitchFamily="18" charset="0"/>
                <a:cs typeface="Times New Roman" pitchFamily="18" charset="0"/>
              </a:rPr>
              <a:t> 	- </a:t>
            </a:r>
            <a:r>
              <a:rPr lang="vi-VN" sz="3200" dirty="0" smtClean="0">
                <a:latin typeface="Times New Roman" pitchFamily="18" charset="0"/>
                <a:cs typeface="Times New Roman" pitchFamily="18" charset="0"/>
              </a:rPr>
              <a:t>Ví dụ</a:t>
            </a:r>
            <a:r>
              <a:rPr lang="en-US" sz="3200" dirty="0" smtClean="0">
                <a:latin typeface="Times New Roman" pitchFamily="18" charset="0"/>
                <a:cs typeface="Times New Roman" pitchFamily="18" charset="0"/>
              </a:rPr>
              <a:t>: B</a:t>
            </a:r>
            <a:r>
              <a:rPr lang="vi-VN" sz="3200" dirty="0" smtClean="0">
                <a:latin typeface="Times New Roman" pitchFamily="18" charset="0"/>
                <a:cs typeface="Times New Roman" pitchFamily="18" charset="0"/>
              </a:rPr>
              <a:t>ài học quan sát các loài động vật sống </a:t>
            </a:r>
            <a:r>
              <a:rPr lang="en-US" sz="3200" dirty="0" err="1" smtClean="0">
                <a:latin typeface="Times New Roman" pitchFamily="18" charset="0"/>
                <a:cs typeface="Times New Roman" pitchFamily="18" charset="0"/>
              </a:rPr>
              <a:t>dưới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biển</a:t>
            </a:r>
            <a:r>
              <a:rPr lang="vi-VN" sz="3200"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giáo viên có thể cho trẻ xem video về cuộc sống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loài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vật</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dưới lòng đại dương.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trẻ</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hiểu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rõ</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về</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chúng</a:t>
            </a:r>
            <a:endParaRPr lang="en-US" sz="3200" dirty="0">
              <a:latin typeface="Times New Roman" pitchFamily="18" charset="0"/>
              <a:cs typeface="Times New Roman" pitchFamily="18" charset="0"/>
            </a:endParaRPr>
          </a:p>
        </p:txBody>
      </p:sp>
      <p:sp>
        <p:nvSpPr>
          <p:cNvPr id="7" name="Rectangle 6"/>
          <p:cNvSpPr/>
          <p:nvPr/>
        </p:nvSpPr>
        <p:spPr>
          <a:xfrm>
            <a:off x="0" y="5059740"/>
            <a:ext cx="9053513" cy="1569660"/>
          </a:xfrm>
          <a:prstGeom prst="rect">
            <a:avLst/>
          </a:prstGeom>
        </p:spPr>
        <p:txBody>
          <a:bodyPr wrap="square">
            <a:spAutoFit/>
          </a:bodyPr>
          <a:lstStyle/>
          <a:p>
            <a:r>
              <a:rPr lang="nl-NL" sz="2800" b="1" i="1" dirty="0" smtClean="0">
                <a:latin typeface="Arial" pitchFamily="34" charset="0"/>
                <a:cs typeface="Arial" pitchFamily="34" charset="0"/>
              </a:rPr>
              <a:t> 	</a:t>
            </a:r>
            <a:r>
              <a:rPr lang="nl-NL" sz="3200" dirty="0" smtClean="0">
                <a:latin typeface="Times New Roman" pitchFamily="18" charset="0"/>
                <a:cs typeface="Times New Roman" pitchFamily="18" charset="0"/>
              </a:rPr>
              <a:t>Việc </a:t>
            </a:r>
            <a:r>
              <a:rPr lang="nl-NL" sz="3200" dirty="0">
                <a:latin typeface="Times New Roman" pitchFamily="18" charset="0"/>
                <a:cs typeface="Times New Roman" pitchFamily="18" charset="0"/>
              </a:rPr>
              <a:t>khai thác các tư liệu hình ảnh trên internet giáo viên có thể chủ động </a:t>
            </a:r>
            <a:r>
              <a:rPr lang="nl-NL" sz="3200" dirty="0" smtClean="0">
                <a:latin typeface="Times New Roman" pitchFamily="18" charset="0"/>
                <a:cs typeface="Times New Roman" pitchFamily="18" charset="0"/>
              </a:rPr>
              <a:t>tìm </a:t>
            </a:r>
            <a:r>
              <a:rPr lang="nl-NL" sz="3200" dirty="0">
                <a:latin typeface="Times New Roman" pitchFamily="18" charset="0"/>
                <a:cs typeface="Times New Roman" pitchFamily="18" charset="0"/>
              </a:rPr>
              <a:t>kiếm nguồn tài nguyên </a:t>
            </a:r>
            <a:r>
              <a:rPr lang="nl-NL" sz="3200" dirty="0" smtClean="0">
                <a:latin typeface="Times New Roman" pitchFamily="18" charset="0"/>
                <a:cs typeface="Times New Roman" pitchFamily="18" charset="0"/>
              </a:rPr>
              <a:t>phong phú  có thể tiết </a:t>
            </a:r>
            <a:r>
              <a:rPr lang="nl-NL" sz="3200" dirty="0">
                <a:latin typeface="Times New Roman" pitchFamily="18" charset="0"/>
                <a:cs typeface="Times New Roman" pitchFamily="18" charset="0"/>
              </a:rPr>
              <a:t>kiệm thời gian </a:t>
            </a:r>
            <a:r>
              <a:rPr lang="nl-NL" sz="3200" dirty="0" smtClean="0">
                <a:latin typeface="Times New Roman" pitchFamily="18" charset="0"/>
                <a:cs typeface="Times New Roman" pitchFamily="18" charset="0"/>
              </a:rPr>
              <a:t>và </a:t>
            </a:r>
            <a:r>
              <a:rPr lang="nl-NL" sz="3200" dirty="0">
                <a:latin typeface="Times New Roman" pitchFamily="18" charset="0"/>
                <a:cs typeface="Times New Roman" pitchFamily="18" charset="0"/>
              </a:rPr>
              <a:t>chi </a:t>
            </a:r>
            <a:r>
              <a:rPr lang="nl-NL" sz="3200" dirty="0" smtClean="0">
                <a:latin typeface="Times New Roman" pitchFamily="18" charset="0"/>
                <a:cs typeface="Times New Roman" pitchFamily="18" charset="0"/>
              </a:rPr>
              <a:t>phí</a:t>
            </a:r>
            <a:endParaRPr lang="en-US" sz="3200" dirty="0">
              <a:latin typeface="Times New Roman" pitchFamily="18" charset="0"/>
              <a:cs typeface="Times New Roman" pitchFamily="18" charset="0"/>
            </a:endParaRPr>
          </a:p>
        </p:txBody>
      </p:sp>
      <p:sp>
        <p:nvSpPr>
          <p:cNvPr id="12" name="Rectangle 11"/>
          <p:cNvSpPr/>
          <p:nvPr/>
        </p:nvSpPr>
        <p:spPr>
          <a:xfrm>
            <a:off x="2362200" y="228600"/>
            <a:ext cx="6400800" cy="13716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b="1" dirty="0">
                <a:solidFill>
                  <a:srgbClr val="FF0000"/>
                </a:solidFill>
                <a:latin typeface="Times New Roman" pitchFamily="18" charset="0"/>
                <a:cs typeface="Times New Roman" pitchFamily="18" charset="0"/>
              </a:rPr>
              <a:t>Khai thác các tư liệu hình ảnh trên </a:t>
            </a:r>
            <a:r>
              <a:rPr lang="nl-NL" sz="3600" b="1" dirty="0" smtClean="0">
                <a:solidFill>
                  <a:srgbClr val="FF0000"/>
                </a:solidFill>
                <a:latin typeface="Times New Roman" pitchFamily="18" charset="0"/>
                <a:cs typeface="Times New Roman" pitchFamily="18" charset="0"/>
              </a:rPr>
              <a:t>internet</a:t>
            </a:r>
            <a:r>
              <a:rPr lang="pl-PL" sz="3600" dirty="0" smtClean="0">
                <a:solidFill>
                  <a:srgbClr val="FF0000"/>
                </a:solidFill>
                <a:latin typeface="Times New Roman" pitchFamily="18" charset="0"/>
                <a:cs typeface="Times New Roman" pitchFamily="18" charset="0"/>
              </a:rPr>
              <a:t>.</a:t>
            </a:r>
            <a:endParaRPr lang="nl-NL" sz="3600" b="1" dirty="0">
              <a:solidFill>
                <a:srgbClr val="FF0000"/>
              </a:solidFill>
              <a:latin typeface="Times New Roman" pitchFamily="18" charset="0"/>
              <a:ea typeface="Tahoma" pitchFamily="34" charset="0"/>
              <a:cs typeface="Times New Roman" pitchFamily="18" charset="0"/>
            </a:endParaRPr>
          </a:p>
          <a:p>
            <a:pPr algn="ctr"/>
            <a:endParaRPr lang="en-US" dirty="0"/>
          </a:p>
        </p:txBody>
      </p:sp>
      <p:sp>
        <p:nvSpPr>
          <p:cNvPr id="19" name="Oval 18"/>
          <p:cNvSpPr/>
          <p:nvPr/>
        </p:nvSpPr>
        <p:spPr>
          <a:xfrm>
            <a:off x="381000" y="76200"/>
            <a:ext cx="2133600" cy="1524000"/>
          </a:xfrm>
          <a:prstGeom prst="ellipse">
            <a:avLst/>
          </a:prstGeom>
          <a:solidFill>
            <a:srgbClr val="FF66CC"/>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533400" y="228600"/>
            <a:ext cx="1828800" cy="1219200"/>
          </a:xfrm>
          <a:prstGeom prst="ellipse">
            <a:avLst/>
          </a:prstGeom>
          <a:solidFill>
            <a:srgbClr val="92D050"/>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dirty="0">
                <a:solidFill>
                  <a:srgbClr val="FF0000"/>
                </a:solidFill>
                <a:latin typeface="Times New Roman" pitchFamily="18" charset="0"/>
                <a:cs typeface="Times New Roman" pitchFamily="18" charset="0"/>
              </a:rPr>
              <a:t>Biện pháp 1</a:t>
            </a:r>
            <a:endParaRPr lang="en-US" sz="2800" dirty="0">
              <a:solidFill>
                <a:srgbClr val="FF0000"/>
              </a:solidFill>
            </a:endParaRPr>
          </a:p>
        </p:txBody>
      </p:sp>
    </p:spTree>
    <p:extLst>
      <p:ext uri="{BB962C8B-B14F-4D97-AF65-F5344CB8AC3E}">
        <p14:creationId xmlns:p14="http://schemas.microsoft.com/office/powerpoint/2010/main" val="165919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2"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330633596"/>
              </p:ext>
            </p:extLst>
          </p:nvPr>
        </p:nvGraphicFramePr>
        <p:xfrm>
          <a:off x="-152400" y="-228600"/>
          <a:ext cx="9525000" cy="7086600"/>
        </p:xfrm>
        <a:graphic>
          <a:graphicData uri="http://schemas.openxmlformats.org/presentationml/2006/ole">
            <mc:AlternateContent xmlns:mc="http://schemas.openxmlformats.org/markup-compatibility/2006">
              <mc:Choice xmlns:v="urn:schemas-microsoft-com:vml" Requires="v">
                <p:oleObj spid="_x0000_s10329" name="Slide" r:id="rId3" imgW="4572042" imgH="3428869" progId="PowerPoint.Slide.8">
                  <p:embed/>
                </p:oleObj>
              </mc:Choice>
              <mc:Fallback>
                <p:oleObj name="Slide" r:id="rId3" imgW="4572042" imgH="3428869"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28600"/>
                        <a:ext cx="9525000" cy="7086600"/>
                      </a:xfrm>
                      <a:prstGeom prst="rect">
                        <a:avLst/>
                      </a:prstGeom>
                      <a:noFill/>
                      <a:ln w="9525">
                        <a:solidFill>
                          <a:schemeClr val="bg1"/>
                        </a:solidFill>
                        <a:miter lim="800000"/>
                        <a:headEnd/>
                        <a:tailEnd/>
                      </a:ln>
                      <a:effectLst/>
                      <a:extLst/>
                    </p:spPr>
                  </p:pic>
                </p:oleObj>
              </mc:Fallback>
            </mc:AlternateContent>
          </a:graphicData>
        </a:graphic>
      </p:graphicFrame>
      <p:sp>
        <p:nvSpPr>
          <p:cNvPr id="5" name="Rectangle 4"/>
          <p:cNvSpPr/>
          <p:nvPr/>
        </p:nvSpPr>
        <p:spPr>
          <a:xfrm>
            <a:off x="228600" y="2128897"/>
            <a:ext cx="8915400" cy="2308324"/>
          </a:xfrm>
          <a:prstGeom prst="rect">
            <a:avLst/>
          </a:prstGeom>
        </p:spPr>
        <p:txBody>
          <a:bodyPr wrap="square">
            <a:spAutoFit/>
          </a:bodyPr>
          <a:lstStyle/>
          <a:p>
            <a:r>
              <a:rPr lang="nl-NL" sz="2800" b="1" i="1"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sử</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dụng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kĩ</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xảo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thủ</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thuật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hiệu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ứng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trong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thiết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kế</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bài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dạy</a:t>
            </a:r>
            <a:r>
              <a:rPr lang="en-US" sz="3600" dirty="0" smtClean="0">
                <a:latin typeface="Times New Roman" pitchFamily="18" charset="0"/>
                <a:cs typeface="Times New Roman" pitchFamily="18" charset="0"/>
              </a:rPr>
              <a:t> g</a:t>
            </a:r>
            <a:r>
              <a:rPr lang="vi-VN" sz="3600" dirty="0" smtClean="0">
                <a:latin typeface="Times New Roman" pitchFamily="18" charset="0"/>
                <a:cs typeface="Times New Roman" pitchFamily="18" charset="0"/>
              </a:rPr>
              <a:t>iúp cho giáo viên có một phương tiện trực quan dễ sử dụng, phù hợp với thời đại công nghệ thông tin ngày nay</a:t>
            </a:r>
            <a:r>
              <a:rPr lang="en-US" sz="3600" dirty="0" smtClean="0">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sp>
        <p:nvSpPr>
          <p:cNvPr id="7" name="Rectangle 6"/>
          <p:cNvSpPr/>
          <p:nvPr/>
        </p:nvSpPr>
        <p:spPr>
          <a:xfrm>
            <a:off x="76200" y="4338697"/>
            <a:ext cx="9053513" cy="2800767"/>
          </a:xfrm>
          <a:prstGeom prst="rect">
            <a:avLst/>
          </a:prstGeom>
        </p:spPr>
        <p:txBody>
          <a:bodyPr wrap="square">
            <a:spAutoFit/>
          </a:bodyPr>
          <a:lstStyle/>
          <a:p>
            <a:r>
              <a:rPr lang="nl-NL" sz="2800" b="1" i="1" dirty="0">
                <a:latin typeface="Times New Roman" pitchFamily="18" charset="0"/>
                <a:cs typeface="Times New Roman" pitchFamily="18" charset="0"/>
              </a:rPr>
              <a:t>	</a:t>
            </a:r>
            <a:r>
              <a:rPr lang="vi-VN" sz="3600" dirty="0" smtClean="0">
                <a:latin typeface="Times New Roman" pitchFamily="18" charset="0"/>
                <a:cs typeface="Times New Roman" pitchFamily="18" charset="0"/>
              </a:rPr>
              <a:t>Độ </a:t>
            </a:r>
            <a:r>
              <a:rPr lang="vi-VN" sz="3600" dirty="0">
                <a:latin typeface="Times New Roman" pitchFamily="18" charset="0"/>
                <a:cs typeface="Times New Roman" pitchFamily="18" charset="0"/>
              </a:rPr>
              <a:t>chính xác của các kiến thức cung cấp cho trẻ cao, những hình ảnh sinh động với đầy đủ các yếu tố màu sắc, chuyển động, </a:t>
            </a:r>
            <a:r>
              <a:rPr lang="en-US" sz="3600" dirty="0" smtClean="0">
                <a:latin typeface="Times New Roman" pitchFamily="18" charset="0"/>
                <a:cs typeface="Times New Roman" pitchFamily="18" charset="0"/>
              </a:rPr>
              <a:t>đã</a:t>
            </a:r>
            <a:r>
              <a:rPr lang="vi-VN" sz="3600" dirty="0" smtClean="0">
                <a:latin typeface="Times New Roman" pitchFamily="18" charset="0"/>
                <a:cs typeface="Times New Roman" pitchFamily="18" charset="0"/>
              </a:rPr>
              <a:t> </a:t>
            </a:r>
            <a:r>
              <a:rPr lang="vi-VN" sz="3600" dirty="0">
                <a:latin typeface="Times New Roman" pitchFamily="18" charset="0"/>
                <a:cs typeface="Times New Roman" pitchFamily="18" charset="0"/>
              </a:rPr>
              <a:t>thu hút lôi cuốn </a:t>
            </a:r>
            <a:r>
              <a:rPr lang="vi-VN" sz="3600" dirty="0" smtClean="0">
                <a:latin typeface="Times New Roman" pitchFamily="18" charset="0"/>
                <a:cs typeface="Times New Roman" pitchFamily="18" charset="0"/>
              </a:rPr>
              <a:t>trẻ</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hơn</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a:p>
            <a:r>
              <a:rPr lang="nl-NL" sz="3200" b="1" i="1" dirty="0" smtClean="0">
                <a:latin typeface="Arial" pitchFamily="34" charset="0"/>
                <a:cs typeface="Arial" pitchFamily="34" charset="0"/>
              </a:rPr>
              <a:t> </a:t>
            </a:r>
            <a:endParaRPr lang="en-US" sz="3200" dirty="0">
              <a:latin typeface="Arial" pitchFamily="34" charset="0"/>
              <a:cs typeface="Arial" pitchFamily="34" charset="0"/>
            </a:endParaRPr>
          </a:p>
        </p:txBody>
      </p:sp>
      <p:sp>
        <p:nvSpPr>
          <p:cNvPr id="6" name="Rectangle 5"/>
          <p:cNvSpPr/>
          <p:nvPr/>
        </p:nvSpPr>
        <p:spPr>
          <a:xfrm>
            <a:off x="2362199" y="76200"/>
            <a:ext cx="6767513" cy="18288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000" b="1" dirty="0" smtClean="0">
                <a:solidFill>
                  <a:srgbClr val="FF0000"/>
                </a:solidFill>
                <a:latin typeface="Times New Roman" pitchFamily="18" charset="0"/>
                <a:cs typeface="Times New Roman" pitchFamily="18" charset="0"/>
              </a:rPr>
              <a:t> </a:t>
            </a:r>
            <a:r>
              <a:rPr lang="nl-NL" sz="3600" b="1" dirty="0">
                <a:solidFill>
                  <a:srgbClr val="FF0000"/>
                </a:solidFill>
                <a:latin typeface="Times New Roman" pitchFamily="18" charset="0"/>
                <a:cs typeface="Times New Roman" pitchFamily="18" charset="0"/>
              </a:rPr>
              <a:t>Dùng kỹ xảo, hiệu ứng, thủ thuật, phù hợp làm </a:t>
            </a:r>
            <a:r>
              <a:rPr lang="nl-NL" sz="3600" b="1" dirty="0" smtClean="0">
                <a:solidFill>
                  <a:srgbClr val="FF0000"/>
                </a:solidFill>
                <a:latin typeface="Times New Roman" pitchFamily="18" charset="0"/>
                <a:cs typeface="Times New Roman" pitchFamily="18" charset="0"/>
              </a:rPr>
              <a:t>nổi </a:t>
            </a:r>
            <a:r>
              <a:rPr lang="nl-NL" sz="3600" b="1" dirty="0">
                <a:solidFill>
                  <a:srgbClr val="FF0000"/>
                </a:solidFill>
                <a:latin typeface="Times New Roman" pitchFamily="18" charset="0"/>
                <a:cs typeface="Times New Roman" pitchFamily="18" charset="0"/>
              </a:rPr>
              <a:t>bật nội dung cần chuyển tải</a:t>
            </a:r>
            <a:r>
              <a:rPr lang="pl-PL" sz="3600" dirty="0">
                <a:latin typeface="Times New Roman" pitchFamily="18" charset="0"/>
                <a:cs typeface="Times New Roman" pitchFamily="18" charset="0"/>
              </a:rPr>
              <a:t> </a:t>
            </a:r>
            <a:endParaRPr lang="en-US" sz="3600" dirty="0">
              <a:latin typeface="Times New Roman" pitchFamily="18" charset="0"/>
              <a:cs typeface="Times New Roman" pitchFamily="18" charset="0"/>
            </a:endParaRPr>
          </a:p>
          <a:p>
            <a:pPr algn="ctr"/>
            <a:endParaRPr lang="en-US" dirty="0"/>
          </a:p>
        </p:txBody>
      </p:sp>
      <p:sp>
        <p:nvSpPr>
          <p:cNvPr id="8" name="Oval 7"/>
          <p:cNvSpPr/>
          <p:nvPr/>
        </p:nvSpPr>
        <p:spPr>
          <a:xfrm>
            <a:off x="228600" y="76200"/>
            <a:ext cx="2133600" cy="1524000"/>
          </a:xfrm>
          <a:prstGeom prst="ellipse">
            <a:avLst/>
          </a:prstGeom>
          <a:solidFill>
            <a:srgbClr val="FF66CC"/>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81000" y="228600"/>
            <a:ext cx="1828800" cy="1219200"/>
          </a:xfrm>
          <a:prstGeom prst="ellipse">
            <a:avLst/>
          </a:prstGeom>
          <a:solidFill>
            <a:srgbClr val="92D050"/>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dirty="0">
                <a:solidFill>
                  <a:srgbClr val="FF0000"/>
                </a:solidFill>
                <a:latin typeface="Times New Roman" pitchFamily="18" charset="0"/>
                <a:cs typeface="Times New Roman" pitchFamily="18" charset="0"/>
              </a:rPr>
              <a:t>Biện pháp </a:t>
            </a:r>
            <a:r>
              <a:rPr lang="nl-NL" sz="2800" b="1" dirty="0" smtClean="0">
                <a:solidFill>
                  <a:srgbClr val="FF0000"/>
                </a:solidFill>
                <a:latin typeface="Times New Roman" pitchFamily="18" charset="0"/>
                <a:cs typeface="Times New Roman" pitchFamily="18" charset="0"/>
              </a:rPr>
              <a:t>2</a:t>
            </a:r>
            <a:endParaRPr lang="en-US" sz="2800" dirty="0">
              <a:solidFill>
                <a:srgbClr val="FF0000"/>
              </a:solidFill>
            </a:endParaRPr>
          </a:p>
        </p:txBody>
      </p:sp>
    </p:spTree>
    <p:extLst>
      <p:ext uri="{BB962C8B-B14F-4D97-AF65-F5344CB8AC3E}">
        <p14:creationId xmlns:p14="http://schemas.microsoft.com/office/powerpoint/2010/main" val="63210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52400" y="76200"/>
            <a:ext cx="8763000" cy="6477001"/>
          </a:xfrm>
          <a:prstGeom prst="rect">
            <a:avLst/>
          </a:prstGeom>
        </p:spPr>
      </p:pic>
    </p:spTree>
    <p:extLst>
      <p:ext uri="{BB962C8B-B14F-4D97-AF65-F5344CB8AC3E}">
        <p14:creationId xmlns:p14="http://schemas.microsoft.com/office/powerpoint/2010/main" val="1723453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85800" y="1295400"/>
            <a:ext cx="1371600" cy="54864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itchFamily="18" charset="0"/>
                <a:cs typeface="Times New Roman" pitchFamily="18" charset="0"/>
              </a:rPr>
              <a:t>Ứng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dụng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công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nghệ</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thông</a:t>
            </a:r>
            <a:r>
              <a:rPr lang="en-US" sz="3200" b="1" dirty="0">
                <a:solidFill>
                  <a:schemeClr val="tx1"/>
                </a:solidFill>
                <a:latin typeface="Times New Roman" pitchFamily="18" charset="0"/>
                <a:cs typeface="Times New Roman" pitchFamily="18" charset="0"/>
              </a:rPr>
              <a:t> tin </a:t>
            </a:r>
            <a:r>
              <a:rPr lang="en-US" sz="3200" b="1" dirty="0" err="1">
                <a:solidFill>
                  <a:schemeClr val="tx1"/>
                </a:solidFill>
                <a:latin typeface="Times New Roman" pitchFamily="18" charset="0"/>
                <a:cs typeface="Times New Roman" pitchFamily="18" charset="0"/>
              </a:rPr>
              <a:t>vào</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trong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các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hoạt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động</a:t>
            </a:r>
            <a:endParaRPr lang="en-US" sz="3200" dirty="0">
              <a:solidFill>
                <a:schemeClr val="tx1"/>
              </a:solidFill>
              <a:latin typeface="Times New Roman" pitchFamily="18" charset="0"/>
              <a:cs typeface="Times New Roman" pitchFamily="18" charset="0"/>
            </a:endParaRPr>
          </a:p>
        </p:txBody>
      </p:sp>
      <p:sp>
        <p:nvSpPr>
          <p:cNvPr id="9" name="Oval 8"/>
          <p:cNvSpPr/>
          <p:nvPr/>
        </p:nvSpPr>
        <p:spPr>
          <a:xfrm>
            <a:off x="228599" y="19050"/>
            <a:ext cx="2133601" cy="1520190"/>
          </a:xfrm>
          <a:prstGeom prst="ellipse">
            <a:avLst/>
          </a:prstGeom>
          <a:solidFill>
            <a:srgbClr val="FF66CC"/>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81000" y="152400"/>
            <a:ext cx="1828800" cy="1216152"/>
          </a:xfrm>
          <a:prstGeom prst="ellipse">
            <a:avLst/>
          </a:prstGeom>
          <a:solidFill>
            <a:srgbClr val="92D050"/>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dirty="0">
                <a:solidFill>
                  <a:srgbClr val="FF0000"/>
                </a:solidFill>
                <a:latin typeface="Times New Roman" pitchFamily="18" charset="0"/>
                <a:cs typeface="Times New Roman" pitchFamily="18" charset="0"/>
              </a:rPr>
              <a:t>Biện pháp </a:t>
            </a:r>
            <a:r>
              <a:rPr lang="nl-NL" sz="2800" b="1" dirty="0" smtClean="0">
                <a:solidFill>
                  <a:srgbClr val="FF0000"/>
                </a:solidFill>
                <a:latin typeface="Times New Roman" pitchFamily="18" charset="0"/>
                <a:cs typeface="Times New Roman" pitchFamily="18" charset="0"/>
              </a:rPr>
              <a:t>3</a:t>
            </a:r>
            <a:endParaRPr lang="en-US" sz="2800" dirty="0">
              <a:solidFill>
                <a:srgbClr val="FF0000"/>
              </a:solidFill>
            </a:endParaRPr>
          </a:p>
        </p:txBody>
      </p:sp>
      <p:sp>
        <p:nvSpPr>
          <p:cNvPr id="3" name="Right Arrow 2"/>
          <p:cNvSpPr/>
          <p:nvPr/>
        </p:nvSpPr>
        <p:spPr>
          <a:xfrm rot="20370284">
            <a:off x="2235157" y="3380578"/>
            <a:ext cx="1041443" cy="677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7749591">
            <a:off x="1385046" y="2318646"/>
            <a:ext cx="2731170" cy="7458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18843566">
            <a:off x="2012071" y="2971419"/>
            <a:ext cx="1524000" cy="956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2175147">
            <a:off x="2133351" y="4067322"/>
            <a:ext cx="1524000" cy="76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3504239" flipV="1">
            <a:off x="1453597" y="4693564"/>
            <a:ext cx="2735886" cy="11138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382788" y="152400"/>
            <a:ext cx="5532612" cy="9906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800" dirty="0">
              <a:solidFill>
                <a:srgbClr val="0000FF"/>
              </a:solidFill>
              <a:latin typeface="Times New Roman" pitchFamily="18" charset="0"/>
              <a:cs typeface="Times New Roman" pitchFamily="18" charset="0"/>
            </a:endParaRPr>
          </a:p>
          <a:p>
            <a:pPr algn="ctr"/>
            <a:r>
              <a:rPr lang="nl-NL" sz="2800" dirty="0" smtClean="0">
                <a:solidFill>
                  <a:schemeClr val="bg2">
                    <a:lumMod val="10000"/>
                  </a:schemeClr>
                </a:solidFill>
                <a:latin typeface="Times New Roman" pitchFamily="18" charset="0"/>
                <a:cs typeface="Times New Roman" pitchFamily="18" charset="0"/>
              </a:rPr>
              <a:t>Sử </a:t>
            </a:r>
            <a:r>
              <a:rPr lang="nl-NL" sz="2800" dirty="0">
                <a:solidFill>
                  <a:schemeClr val="bg2">
                    <a:lumMod val="10000"/>
                  </a:schemeClr>
                </a:solidFill>
                <a:latin typeface="Times New Roman" pitchFamily="18" charset="0"/>
                <a:cs typeface="Times New Roman" pitchFamily="18" charset="0"/>
              </a:rPr>
              <a:t>dụng phần mềm power point trong tổ chức cho trẻ KPKH</a:t>
            </a:r>
            <a:endParaRPr lang="en-US" sz="2800" dirty="0">
              <a:solidFill>
                <a:schemeClr val="bg2">
                  <a:lumMod val="10000"/>
                </a:schemeClr>
              </a:solidFill>
              <a:latin typeface="Times New Roman" pitchFamily="18" charset="0"/>
              <a:cs typeface="Times New Roman" pitchFamily="18" charset="0"/>
            </a:endParaRPr>
          </a:p>
          <a:p>
            <a:pPr algn="ctr"/>
            <a:endParaRPr lang="en-US" dirty="0"/>
          </a:p>
        </p:txBody>
      </p:sp>
      <p:sp>
        <p:nvSpPr>
          <p:cNvPr id="21" name="Rounded Rectangle 20"/>
          <p:cNvSpPr/>
          <p:nvPr/>
        </p:nvSpPr>
        <p:spPr>
          <a:xfrm>
            <a:off x="3382788" y="1280160"/>
            <a:ext cx="5532612" cy="929640"/>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dirty="0" smtClean="0">
              <a:solidFill>
                <a:srgbClr val="0000FF"/>
              </a:solidFill>
              <a:latin typeface="Times New Roman" pitchFamily="18" charset="0"/>
              <a:cs typeface="Times New Roman" pitchFamily="18" charset="0"/>
            </a:endParaRPr>
          </a:p>
          <a:p>
            <a:r>
              <a:rPr lang="nl-NL" sz="2800" dirty="0" smtClean="0">
                <a:solidFill>
                  <a:schemeClr val="bg2">
                    <a:lumMod val="10000"/>
                  </a:schemeClr>
                </a:solidFill>
                <a:latin typeface="Times New Roman" pitchFamily="18" charset="0"/>
                <a:cs typeface="Times New Roman" pitchFamily="18" charset="0"/>
              </a:rPr>
              <a:t>Tổ </a:t>
            </a:r>
            <a:r>
              <a:rPr lang="nl-NL" sz="2800" dirty="0">
                <a:solidFill>
                  <a:schemeClr val="bg2">
                    <a:lumMod val="10000"/>
                  </a:schemeClr>
                </a:solidFill>
                <a:latin typeface="Times New Roman" pitchFamily="18" charset="0"/>
                <a:cs typeface="Times New Roman" pitchFamily="18" charset="0"/>
              </a:rPr>
              <a:t>chức cho trẻ hoạt động làm quen với toán:</a:t>
            </a:r>
            <a:endParaRPr lang="en-US" sz="2800" dirty="0">
              <a:solidFill>
                <a:schemeClr val="bg2">
                  <a:lumMod val="10000"/>
                </a:schemeClr>
              </a:solidFill>
              <a:latin typeface="Times New Roman" pitchFamily="18" charset="0"/>
              <a:cs typeface="Times New Roman" pitchFamily="18" charset="0"/>
            </a:endParaRPr>
          </a:p>
          <a:p>
            <a:pPr algn="ctr"/>
            <a:endParaRPr lang="en-US" dirty="0"/>
          </a:p>
        </p:txBody>
      </p:sp>
      <p:sp>
        <p:nvSpPr>
          <p:cNvPr id="22" name="Rounded Rectangle 21"/>
          <p:cNvSpPr/>
          <p:nvPr/>
        </p:nvSpPr>
        <p:spPr>
          <a:xfrm>
            <a:off x="3429000" y="2362200"/>
            <a:ext cx="5532612" cy="1040314"/>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800" dirty="0" smtClean="0">
              <a:solidFill>
                <a:srgbClr val="002060"/>
              </a:solidFill>
              <a:latin typeface="Times New Roman" pitchFamily="18" charset="0"/>
              <a:cs typeface="Times New Roman" pitchFamily="18" charset="0"/>
            </a:endParaRPr>
          </a:p>
          <a:p>
            <a:r>
              <a:rPr lang="nl-NL" sz="2800" dirty="0" smtClean="0">
                <a:solidFill>
                  <a:srgbClr val="002060"/>
                </a:solidFill>
                <a:latin typeface="Times New Roman" pitchFamily="18" charset="0"/>
                <a:cs typeface="Times New Roman" pitchFamily="18" charset="0"/>
              </a:rPr>
              <a:t>Sử </a:t>
            </a:r>
            <a:r>
              <a:rPr lang="nl-NL" sz="2800" dirty="0">
                <a:solidFill>
                  <a:srgbClr val="002060"/>
                </a:solidFill>
                <a:latin typeface="Times New Roman" pitchFamily="18" charset="0"/>
                <a:cs typeface="Times New Roman" pitchFamily="18" charset="0"/>
              </a:rPr>
              <a:t>dụng phần mềm Paint hoạt động tạo hình</a:t>
            </a:r>
            <a:endParaRPr lang="en-US" sz="2800" dirty="0">
              <a:solidFill>
                <a:srgbClr val="002060"/>
              </a:solidFill>
            </a:endParaRPr>
          </a:p>
          <a:p>
            <a:pPr algn="ctr"/>
            <a:endParaRPr lang="en-US" dirty="0"/>
          </a:p>
        </p:txBody>
      </p:sp>
      <p:sp>
        <p:nvSpPr>
          <p:cNvPr id="23" name="Rounded Rectangle 22"/>
          <p:cNvSpPr/>
          <p:nvPr/>
        </p:nvSpPr>
        <p:spPr>
          <a:xfrm>
            <a:off x="3505200" y="3581400"/>
            <a:ext cx="5532612" cy="938498"/>
          </a:xfrm>
          <a:prstGeom prst="round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dirty="0">
                <a:solidFill>
                  <a:schemeClr val="bg2">
                    <a:lumMod val="10000"/>
                  </a:schemeClr>
                </a:solidFill>
                <a:latin typeface="Times New Roman" pitchFamily="18" charset="0"/>
                <a:cs typeface="Times New Roman" pitchFamily="18" charset="0"/>
              </a:rPr>
              <a:t>Tổ chức hoạt động âm nhạc cho trẻ:  </a:t>
            </a:r>
            <a:endParaRPr lang="en-US" sz="2800" dirty="0">
              <a:solidFill>
                <a:schemeClr val="bg2">
                  <a:lumMod val="10000"/>
                </a:schemeClr>
              </a:solidFill>
              <a:latin typeface="Times New Roman" pitchFamily="18" charset="0"/>
              <a:cs typeface="Times New Roman" pitchFamily="18" charset="0"/>
            </a:endParaRPr>
          </a:p>
          <a:p>
            <a:pPr algn="ctr"/>
            <a:endParaRPr lang="en-US" dirty="0"/>
          </a:p>
        </p:txBody>
      </p:sp>
      <p:sp>
        <p:nvSpPr>
          <p:cNvPr id="24" name="Rounded Rectangle 23"/>
          <p:cNvSpPr/>
          <p:nvPr/>
        </p:nvSpPr>
        <p:spPr>
          <a:xfrm>
            <a:off x="3485292" y="4648200"/>
            <a:ext cx="5532612" cy="990600"/>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dirty="0">
                <a:solidFill>
                  <a:schemeClr val="bg2">
                    <a:lumMod val="10000"/>
                  </a:schemeClr>
                </a:solidFill>
                <a:latin typeface="Times New Roman" pitchFamily="18" charset="0"/>
                <a:cs typeface="Times New Roman" pitchFamily="18" charset="0"/>
              </a:rPr>
              <a:t>Ứng dụng công nghệ thông tin vào dạy thơ truyện</a:t>
            </a:r>
            <a:endParaRPr lang="en-US" sz="2800" dirty="0">
              <a:solidFill>
                <a:schemeClr val="bg2">
                  <a:lumMod val="10000"/>
                </a:schemeClr>
              </a:solidFill>
              <a:latin typeface="Times New Roman" pitchFamily="18" charset="0"/>
              <a:cs typeface="Times New Roman" pitchFamily="18" charset="0"/>
            </a:endParaRPr>
          </a:p>
        </p:txBody>
      </p:sp>
      <p:sp>
        <p:nvSpPr>
          <p:cNvPr id="25" name="Rounded Rectangle 24"/>
          <p:cNvSpPr/>
          <p:nvPr/>
        </p:nvSpPr>
        <p:spPr>
          <a:xfrm>
            <a:off x="3581400" y="5791200"/>
            <a:ext cx="5532612" cy="990600"/>
          </a:xfrm>
          <a:prstGeom prst="roundRect">
            <a:avLst/>
          </a:prstGeom>
          <a:gradFill flip="none" rotWithShape="1">
            <a:gsLst>
              <a:gs pos="0">
                <a:srgbClr val="D11FC4">
                  <a:tint val="66000"/>
                  <a:satMod val="160000"/>
                </a:srgbClr>
              </a:gs>
              <a:gs pos="50000">
                <a:srgbClr val="D11FC4">
                  <a:tint val="44500"/>
                  <a:satMod val="160000"/>
                </a:srgbClr>
              </a:gs>
              <a:gs pos="100000">
                <a:srgbClr val="D11FC4">
                  <a:tint val="23500"/>
                  <a:satMod val="160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dirty="0">
                <a:solidFill>
                  <a:schemeClr val="bg2">
                    <a:lumMod val="10000"/>
                  </a:schemeClr>
                </a:solidFill>
                <a:latin typeface="Times New Roman" pitchFamily="18" charset="0"/>
                <a:cs typeface="Times New Roman" pitchFamily="18" charset="0"/>
              </a:rPr>
              <a:t>Tổ chức cho trẻ hoạt động </a:t>
            </a:r>
            <a:r>
              <a:rPr lang="en-US" sz="2800" dirty="0">
                <a:solidFill>
                  <a:schemeClr val="bg2">
                    <a:lumMod val="10000"/>
                  </a:schemeClr>
                </a:solidFill>
                <a:latin typeface="Times New Roman" pitchFamily="18" charset="0"/>
                <a:cs typeface="Times New Roman" pitchFamily="18" charset="0"/>
              </a:rPr>
              <a:t>LQCC</a:t>
            </a:r>
          </a:p>
        </p:txBody>
      </p:sp>
      <p:sp>
        <p:nvSpPr>
          <p:cNvPr id="26" name="Right Arrow 25"/>
          <p:cNvSpPr/>
          <p:nvPr/>
        </p:nvSpPr>
        <p:spPr>
          <a:xfrm rot="574892">
            <a:off x="2209800" y="3667603"/>
            <a:ext cx="1041443" cy="677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677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1000"/>
                                        <p:tgtEl>
                                          <p:spTgt spid="4"/>
                                        </p:tgtEl>
                                      </p:cBhvr>
                                    </p:animEffect>
                                    <p:anim calcmode="lin" valueType="num">
                                      <p:cBhvr>
                                        <p:cTn id="57" dur="1000" fill="hold"/>
                                        <p:tgtEl>
                                          <p:spTgt spid="4"/>
                                        </p:tgtEl>
                                        <p:attrNameLst>
                                          <p:attrName>ppt_x</p:attrName>
                                        </p:attrNameLst>
                                      </p:cBhvr>
                                      <p:tavLst>
                                        <p:tav tm="0">
                                          <p:val>
                                            <p:strVal val="#ppt_x"/>
                                          </p:val>
                                        </p:tav>
                                        <p:tav tm="100000">
                                          <p:val>
                                            <p:strVal val="#ppt_x"/>
                                          </p:val>
                                        </p:tav>
                                      </p:tavLst>
                                    </p:anim>
                                    <p:anim calcmode="lin" valueType="num">
                                      <p:cBhvr>
                                        <p:cTn id="5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1000"/>
                                        <p:tgtEl>
                                          <p:spTgt spid="21"/>
                                        </p:tgtEl>
                                      </p:cBhvr>
                                    </p:animEffect>
                                    <p:anim calcmode="lin" valueType="num">
                                      <p:cBhvr>
                                        <p:cTn id="64" dur="1000" fill="hold"/>
                                        <p:tgtEl>
                                          <p:spTgt spid="21"/>
                                        </p:tgtEl>
                                        <p:attrNameLst>
                                          <p:attrName>ppt_x</p:attrName>
                                        </p:attrNameLst>
                                      </p:cBhvr>
                                      <p:tavLst>
                                        <p:tav tm="0">
                                          <p:val>
                                            <p:strVal val="#ppt_x"/>
                                          </p:val>
                                        </p:tav>
                                        <p:tav tm="100000">
                                          <p:val>
                                            <p:strVal val="#ppt_x"/>
                                          </p:val>
                                        </p:tav>
                                      </p:tavLst>
                                    </p:anim>
                                    <p:anim calcmode="lin" valueType="num">
                                      <p:cBhvr>
                                        <p:cTn id="6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1000"/>
                                        <p:tgtEl>
                                          <p:spTgt spid="22"/>
                                        </p:tgtEl>
                                      </p:cBhvr>
                                    </p:animEffect>
                                    <p:anim calcmode="lin" valueType="num">
                                      <p:cBhvr>
                                        <p:cTn id="71" dur="1000" fill="hold"/>
                                        <p:tgtEl>
                                          <p:spTgt spid="22"/>
                                        </p:tgtEl>
                                        <p:attrNameLst>
                                          <p:attrName>ppt_x</p:attrName>
                                        </p:attrNameLst>
                                      </p:cBhvr>
                                      <p:tavLst>
                                        <p:tav tm="0">
                                          <p:val>
                                            <p:strVal val="#ppt_x"/>
                                          </p:val>
                                        </p:tav>
                                        <p:tav tm="100000">
                                          <p:val>
                                            <p:strVal val="#ppt_x"/>
                                          </p:val>
                                        </p:tav>
                                      </p:tavLst>
                                    </p:anim>
                                    <p:anim calcmode="lin" valueType="num">
                                      <p:cBhvr>
                                        <p:cTn id="7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1000"/>
                                        <p:tgtEl>
                                          <p:spTgt spid="24"/>
                                        </p:tgtEl>
                                      </p:cBhvr>
                                    </p:animEffect>
                                    <p:anim calcmode="lin" valueType="num">
                                      <p:cBhvr>
                                        <p:cTn id="85" dur="1000" fill="hold"/>
                                        <p:tgtEl>
                                          <p:spTgt spid="24"/>
                                        </p:tgtEl>
                                        <p:attrNameLst>
                                          <p:attrName>ppt_x</p:attrName>
                                        </p:attrNameLst>
                                      </p:cBhvr>
                                      <p:tavLst>
                                        <p:tav tm="0">
                                          <p:val>
                                            <p:strVal val="#ppt_x"/>
                                          </p:val>
                                        </p:tav>
                                        <p:tav tm="100000">
                                          <p:val>
                                            <p:strVal val="#ppt_x"/>
                                          </p:val>
                                        </p:tav>
                                      </p:tavLst>
                                    </p:anim>
                                    <p:anim calcmode="lin" valueType="num">
                                      <p:cBhvr>
                                        <p:cTn id="8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1000"/>
                                        <p:tgtEl>
                                          <p:spTgt spid="25"/>
                                        </p:tgtEl>
                                      </p:cBhvr>
                                    </p:animEffect>
                                    <p:anim calcmode="lin" valueType="num">
                                      <p:cBhvr>
                                        <p:cTn id="92" dur="1000" fill="hold"/>
                                        <p:tgtEl>
                                          <p:spTgt spid="25"/>
                                        </p:tgtEl>
                                        <p:attrNameLst>
                                          <p:attrName>ppt_x</p:attrName>
                                        </p:attrNameLst>
                                      </p:cBhvr>
                                      <p:tavLst>
                                        <p:tav tm="0">
                                          <p:val>
                                            <p:strVal val="#ppt_x"/>
                                          </p:val>
                                        </p:tav>
                                        <p:tav tm="100000">
                                          <p:val>
                                            <p:strVal val="#ppt_x"/>
                                          </p:val>
                                        </p:tav>
                                      </p:tavLst>
                                    </p:anim>
                                    <p:anim calcmode="lin" valueType="num">
                                      <p:cBhvr>
                                        <p:cTn id="9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3" grpId="0" animBg="1"/>
      <p:bldP spid="15" grpId="0" animBg="1"/>
      <p:bldP spid="16" grpId="0" animBg="1"/>
      <p:bldP spid="17" grpId="0" animBg="1"/>
      <p:bldP spid="18" grpId="0" animBg="1"/>
      <p:bldP spid="4" grpId="0" animBg="1"/>
      <p:bldP spid="21" grpId="0" animBg="1"/>
      <p:bldP spid="22" grpId="0" animBg="1"/>
      <p:bldP spid="23" grpId="0" animBg="1"/>
      <p:bldP spid="24" grpId="0" animBg="1"/>
      <p:bldP spid="25" grpId="0" animBg="1"/>
      <p:bldP spid="26"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2053</TotalTime>
  <Words>1137</Words>
  <Application>Microsoft Office PowerPoint</Application>
  <PresentationFormat>On-screen Show (4:3)</PresentationFormat>
  <Paragraphs>124</Paragraphs>
  <Slides>27</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5" baseType="lpstr">
      <vt:lpstr>Arial</vt:lpstr>
      <vt:lpstr>Calibri</vt:lpstr>
      <vt:lpstr>Cambria Math</vt:lpstr>
      <vt:lpstr>Century Gothic</vt:lpstr>
      <vt:lpstr>Tahoma</vt:lpstr>
      <vt:lpstr>Times New Roman</vt:lpstr>
      <vt:lpstr>Default Design</vt:lpstr>
      <vt:lpstr>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dc:title>
  <dc:creator>HP</dc:creator>
  <cp:lastModifiedBy>DELL</cp:lastModifiedBy>
  <cp:revision>153</cp:revision>
  <dcterms:created xsi:type="dcterms:W3CDTF">2020-10-20T01:30:37Z</dcterms:created>
  <dcterms:modified xsi:type="dcterms:W3CDTF">2024-04-29T05:01:22Z</dcterms:modified>
</cp:coreProperties>
</file>