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61" r:id="rId3"/>
    <p:sldId id="263" r:id="rId4"/>
    <p:sldId id="284" r:id="rId5"/>
    <p:sldId id="264" r:id="rId6"/>
    <p:sldId id="265" r:id="rId7"/>
    <p:sldId id="289" r:id="rId8"/>
    <p:sldId id="296" r:id="rId9"/>
    <p:sldId id="293" r:id="rId10"/>
    <p:sldId id="287" r:id="rId11"/>
    <p:sldId id="292" r:id="rId12"/>
    <p:sldId id="290" r:id="rId13"/>
    <p:sldId id="286" r:id="rId14"/>
    <p:sldId id="294" r:id="rId15"/>
    <p:sldId id="295"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94265" autoAdjust="0"/>
  </p:normalViewPr>
  <p:slideViewPr>
    <p:cSldViewPr>
      <p:cViewPr varScale="1">
        <p:scale>
          <a:sx n="91" d="100"/>
          <a:sy n="91" d="100"/>
        </p:scale>
        <p:origin x="127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A12F9-BD23-4BBD-9F85-DFDB16548AD9}" type="datetimeFigureOut">
              <a:rPr lang="en-US" smtClean="0"/>
              <a:pPr/>
              <a:t>4/29/2024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87C11-6E34-4B34-A6AE-1E56FBB169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ECE55-9E85-4309-B458-AC82A011FDEC}"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ECE55-9E85-4309-B458-AC82A011FDEC}"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ECE55-9E85-4309-B458-AC82A011FDEC}"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ECE55-9E85-4309-B458-AC82A011FDEC}"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ECE55-9E85-4309-B458-AC82A011FDEC}"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ECE55-9E85-4309-B458-AC82A011FDEC}"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ECE55-9E85-4309-B458-AC82A011FDEC}" type="datetimeFigureOut">
              <a:rPr lang="en-US" smtClean="0"/>
              <a:pPr/>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ECE55-9E85-4309-B458-AC82A011FDEC}" type="datetimeFigureOut">
              <a:rPr lang="en-US" smtClean="0"/>
              <a:pPr/>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ECE55-9E85-4309-B458-AC82A011FDEC}" type="datetimeFigureOut">
              <a:rPr lang="en-US" smtClean="0"/>
              <a:pPr/>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ECE55-9E85-4309-B458-AC82A011FDEC}"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ECE55-9E85-4309-B458-AC82A011FDEC}"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ECE55-9E85-4309-B458-AC82A011FDEC}" type="datetimeFigureOut">
              <a:rPr lang="en-US" smtClean="0"/>
              <a:pPr/>
              <a:t>4/29/2024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932F5-DA44-4B8E-8DDA-994E0611DD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hung-hinh-dep-110-2.jpg"/>
          <p:cNvPicPr>
            <a:picLocks noChangeAspect="1"/>
          </p:cNvPicPr>
          <p:nvPr/>
        </p:nvPicPr>
        <p:blipFill>
          <a:blip r:embed="rId2"/>
          <a:stretch>
            <a:fillRect/>
          </a:stretch>
        </p:blipFill>
        <p:spPr>
          <a:xfrm>
            <a:off x="-1752600" y="0"/>
            <a:ext cx="12954000" cy="6858000"/>
          </a:xfrm>
          <a:prstGeom prst="rect">
            <a:avLst/>
          </a:prstGeom>
        </p:spPr>
      </p:pic>
      <p:sp>
        <p:nvSpPr>
          <p:cNvPr id="7" name="Rectangle 6"/>
          <p:cNvSpPr/>
          <p:nvPr/>
        </p:nvSpPr>
        <p:spPr>
          <a:xfrm>
            <a:off x="3304024" y="533400"/>
            <a:ext cx="2535951" cy="369332"/>
          </a:xfrm>
          <a:prstGeom prst="rect">
            <a:avLst/>
          </a:prstGeom>
        </p:spPr>
        <p:txBody>
          <a:bodyPr wrap="square">
            <a:spAutoFit/>
          </a:bodyPr>
          <a:lstStyle/>
          <a:p>
            <a:r>
              <a:rPr lang="en-US" b="1" smtClean="0">
                <a:latin typeface="Times New Roman" pitchFamily="18" charset="0"/>
                <a:cs typeface="Times New Roman" pitchFamily="18" charset="0"/>
              </a:rPr>
              <a:t>PHẦN I: ĐẶT VẤN ĐỀ</a:t>
            </a:r>
            <a:endParaRPr lang="en-US" b="1">
              <a:latin typeface="Times New Roman" pitchFamily="18" charset="0"/>
              <a:cs typeface="Times New Roman" pitchFamily="18" charset="0"/>
            </a:endParaRPr>
          </a:p>
        </p:txBody>
      </p:sp>
      <p:sp>
        <p:nvSpPr>
          <p:cNvPr id="8" name="Rectangle 7"/>
          <p:cNvSpPr/>
          <p:nvPr/>
        </p:nvSpPr>
        <p:spPr>
          <a:xfrm>
            <a:off x="-533400" y="914400"/>
            <a:ext cx="10439400" cy="5016758"/>
          </a:xfrm>
          <a:prstGeom prst="rect">
            <a:avLst/>
          </a:prstGeom>
        </p:spPr>
        <p:txBody>
          <a:bodyPr wrap="square">
            <a:spAutoFit/>
          </a:bodyPr>
          <a:lstStyle/>
          <a:p>
            <a:pPr lvl="0" indent="457200" algn="just" fontAlgn="base">
              <a:spcBef>
                <a:spcPct val="0"/>
              </a:spcBef>
              <a:spcAft>
                <a:spcPct val="0"/>
              </a:spcAft>
            </a:pPr>
            <a:r>
              <a:rPr lang="en-US" sz="2000" dirty="0" err="1" smtClean="0">
                <a:latin typeface="Times New Roman" pitchFamily="18" charset="0"/>
                <a:ea typeface="Times New Roman" pitchFamily="18" charset="0"/>
                <a:cs typeface="Times New Roman" pitchFamily="18" charset="0"/>
              </a:rPr>
              <a:t>Như</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chúng</a:t>
            </a:r>
            <a:r>
              <a:rPr lang="en-US" sz="2000" dirty="0" smtClean="0">
                <a:latin typeface="Times New Roman" pitchFamily="18" charset="0"/>
                <a:ea typeface="Times New Roman" pitchFamily="18" charset="0"/>
                <a:cs typeface="Times New Roman" pitchFamily="18" charset="0"/>
              </a:rPr>
              <a:t> ta </a:t>
            </a:r>
            <a:r>
              <a:rPr lang="en-US" sz="2000" dirty="0" err="1" smtClean="0">
                <a:latin typeface="Times New Roman" pitchFamily="18" charset="0"/>
                <a:ea typeface="Times New Roman" pitchFamily="18" charset="0"/>
                <a:cs typeface="Times New Roman" pitchFamily="18" charset="0"/>
              </a:rPr>
              <a:t>đã</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biết</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kỹ</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năng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sống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là</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những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kỹ</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năng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tâm</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lý</a:t>
            </a:r>
            <a:r>
              <a:rPr lang="en-US" sz="2000" dirty="0" smtClean="0">
                <a:latin typeface="Times New Roman" pitchFamily="18" charset="0"/>
                <a:ea typeface="Times New Roman" pitchFamily="18" charset="0"/>
                <a:cs typeface="Times New Roman" pitchFamily="18" charset="0"/>
              </a:rPr>
              <a:t> </a:t>
            </a:r>
            <a:r>
              <a:rPr lang="en-US" sz="2000" b="1" dirty="0" smtClean="0">
                <a:latin typeface="Times New Roman" pitchFamily="18" charset="0"/>
                <a:ea typeface="Times New Roman" pitchFamily="18" charset="0"/>
                <a:cs typeface="Times New Roman" pitchFamily="18" charset="0"/>
              </a:rPr>
              <a:t>-</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xã</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hội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cơ</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bản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giúp</a:t>
            </a:r>
            <a:r>
              <a:rPr lang="en-US" sz="2000" dirty="0" smtClean="0">
                <a:latin typeface="Times New Roman" pitchFamily="18" charset="0"/>
                <a:ea typeface="Times New Roman" pitchFamily="18" charset="0"/>
                <a:cs typeface="Times New Roman" pitchFamily="18" charset="0"/>
              </a:rPr>
              <a:t> con </a:t>
            </a:r>
            <a:r>
              <a:rPr lang="en-US" sz="2000" dirty="0" err="1" smtClean="0">
                <a:latin typeface="Times New Roman" pitchFamily="18" charset="0"/>
                <a:ea typeface="Times New Roman" pitchFamily="18" charset="0"/>
                <a:cs typeface="Times New Roman" pitchFamily="18" charset="0"/>
              </a:rPr>
              <a:t>người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tồn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tại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phát</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triển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và</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thích</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nghi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trong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cuộc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sống</a:t>
            </a:r>
            <a:r>
              <a:rPr lang="en-US" sz="2000" dirty="0" smtClean="0">
                <a:latin typeface="Times New Roman" pitchFamily="18" charset="0"/>
                <a:ea typeface="Times New Roman" pitchFamily="18" charset="0"/>
                <a:cs typeface="Times New Roman" pitchFamily="18" charset="0"/>
              </a:rPr>
              <a:t>.</a:t>
            </a:r>
          </a:p>
          <a:p>
            <a:pPr lvl="0" indent="457200" algn="just" eaLnBrk="0" fontAlgn="base" hangingPunct="0">
              <a:spcBef>
                <a:spcPct val="0"/>
              </a:spcBef>
              <a:spcAft>
                <a:spcPct val="0"/>
              </a:spcAft>
            </a:pPr>
            <a:r>
              <a:rPr lang="en-US" sz="2000" dirty="0" err="1" smtClean="0">
                <a:latin typeface="Times New Roman" pitchFamily="18" charset="0"/>
                <a:ea typeface="Times New Roman" pitchFamily="18" charset="0"/>
                <a:cs typeface="Times New Roman" pitchFamily="18" charset="0"/>
              </a:rPr>
              <a:t>Khi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xã</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hội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ngày</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càng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phát</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triển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giáo</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dục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kỹ</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năng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sống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đã</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trở</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thành</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một</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nhu</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cầu</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thiết</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yếu</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Bởi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sự</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bùng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nổ</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của</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thông</a:t>
            </a:r>
            <a:r>
              <a:rPr lang="en-US" sz="2000" dirty="0" smtClean="0">
                <a:latin typeface="Times New Roman" pitchFamily="18" charset="0"/>
                <a:ea typeface="Times New Roman" pitchFamily="18" charset="0"/>
                <a:cs typeface="Times New Roman" pitchFamily="18" charset="0"/>
              </a:rPr>
              <a:t> tin, </a:t>
            </a:r>
            <a:r>
              <a:rPr lang="en-US" sz="2000" dirty="0" err="1" smtClean="0">
                <a:latin typeface="Times New Roman" pitchFamily="18" charset="0"/>
                <a:ea typeface="Times New Roman" pitchFamily="18" charset="0"/>
                <a:cs typeface="Times New Roman" pitchFamily="18" charset="0"/>
              </a:rPr>
              <a:t>những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văn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hóa</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không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phù</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hợp</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thuần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phong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mỹ</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tục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của</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dân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tộc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suy</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thoái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về</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đạo</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đức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cùng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với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những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mặt</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trái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của</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công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nghệ</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thông</a:t>
            </a:r>
            <a:r>
              <a:rPr lang="en-US" sz="2000" dirty="0" smtClean="0">
                <a:latin typeface="Times New Roman" pitchFamily="18" charset="0"/>
                <a:ea typeface="Times New Roman" pitchFamily="18" charset="0"/>
                <a:cs typeface="Times New Roman" pitchFamily="18" charset="0"/>
              </a:rPr>
              <a:t> tin, </a:t>
            </a:r>
            <a:r>
              <a:rPr lang="en-US" sz="2000" dirty="0" err="1" smtClean="0">
                <a:latin typeface="Times New Roman" pitchFamily="18" charset="0"/>
                <a:ea typeface="Times New Roman" pitchFamily="18" charset="0"/>
                <a:cs typeface="Times New Roman" pitchFamily="18" charset="0"/>
              </a:rPr>
              <a:t>xã</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hội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với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muôn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ngàn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cạm</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bẫy</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Giới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trẻ</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hiện</a:t>
            </a:r>
            <a:r>
              <a:rPr lang="en-US" sz="2000" dirty="0" smtClean="0">
                <a:latin typeface="Times New Roman" pitchFamily="18" charset="0"/>
                <a:ea typeface="Times New Roman" pitchFamily="18" charset="0"/>
                <a:cs typeface="Times New Roman" pitchFamily="18" charset="0"/>
              </a:rPr>
              <a:t> nay </a:t>
            </a:r>
            <a:r>
              <a:rPr lang="en-US" sz="2000" dirty="0" err="1" smtClean="0">
                <a:latin typeface="Times New Roman" pitchFamily="18" charset="0"/>
                <a:ea typeface="Times New Roman" pitchFamily="18" charset="0"/>
                <a:cs typeface="Times New Roman" pitchFamily="18" charset="0"/>
              </a:rPr>
              <a:t>thường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xuyên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chịu</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tác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động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đan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xen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của</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những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yếu</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tố</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tích</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cực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và</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tiêu</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cực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luôn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bị</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đặt</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vào</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hoàn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cảnh</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phải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đương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đầu</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với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những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khó</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khăn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thách</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thức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những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áp</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lực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từ</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gia</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đình</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và</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xã</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hội</a:t>
            </a:r>
            <a:r>
              <a:rPr lang="en-US" sz="2000" dirty="0" smtClean="0">
                <a:latin typeface="Times New Roman" pitchFamily="18" charset="0"/>
                <a:ea typeface="Times New Roman" pitchFamily="18" charset="0"/>
                <a:cs typeface="Times New Roman" pitchFamily="18" charset="0"/>
              </a:rPr>
              <a:t>.</a:t>
            </a:r>
          </a:p>
          <a:p>
            <a:pPr fontAlgn="base"/>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Giáo</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dục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kỹ</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năng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sống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cho</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trẻ</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không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đơn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giản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là</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việc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dạy</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rèn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cho</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trẻ</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những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kỹ</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năng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cơ</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bản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mà</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cần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phải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được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nhìn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một</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cách</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toàn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diện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hơn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trong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đó</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yếu</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tố</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quan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trọng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nhất</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không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chỉ</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nằm</a:t>
            </a:r>
            <a:r>
              <a:rPr lang="en-US" sz="2000" dirty="0" smtClean="0">
                <a:latin typeface="Times New Roman" pitchFamily="18" charset="0"/>
                <a:ea typeface="Times New Roman" pitchFamily="18" charset="0"/>
                <a:cs typeface="Times New Roman" pitchFamily="18" charset="0"/>
              </a:rPr>
              <a:t> ở </a:t>
            </a:r>
            <a:r>
              <a:rPr lang="en-US" sz="2000" dirty="0" err="1" smtClean="0">
                <a:latin typeface="Times New Roman" pitchFamily="18" charset="0"/>
                <a:ea typeface="Times New Roman" pitchFamily="18" charset="0"/>
                <a:cs typeface="Times New Roman" pitchFamily="18" charset="0"/>
              </a:rPr>
              <a:t>cách</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thức</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phương</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pháp</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nội</a:t>
            </a:r>
            <a:r>
              <a:rPr lang="en-US" sz="2000" dirty="0" smtClean="0">
                <a:latin typeface="Times New Roman" pitchFamily="18" charset="0"/>
                <a:ea typeface="Times New Roman" pitchFamily="18" charset="0"/>
                <a:cs typeface="Times New Roman" pitchFamily="18" charset="0"/>
              </a:rPr>
              <a:t> dung </a:t>
            </a:r>
            <a:r>
              <a:rPr lang="en-US" sz="2000" dirty="0" err="1" smtClean="0">
                <a:latin typeface="Times New Roman" pitchFamily="18" charset="0"/>
                <a:ea typeface="Times New Roman" pitchFamily="18" charset="0"/>
                <a:cs typeface="Times New Roman" pitchFamily="18" charset="0"/>
              </a:rPr>
              <a:t>mà</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còn</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nằm</a:t>
            </a:r>
            <a:r>
              <a:rPr lang="en-US" sz="2000" dirty="0" smtClean="0">
                <a:latin typeface="Times New Roman" pitchFamily="18" charset="0"/>
                <a:ea typeface="Times New Roman" pitchFamily="18" charset="0"/>
                <a:cs typeface="Times New Roman" pitchFamily="18" charset="0"/>
              </a:rPr>
              <a:t> ở </a:t>
            </a:r>
            <a:r>
              <a:rPr lang="en-US" sz="2000" dirty="0" err="1" smtClean="0">
                <a:latin typeface="Times New Roman" pitchFamily="18" charset="0"/>
                <a:ea typeface="Times New Roman" pitchFamily="18" charset="0"/>
                <a:cs typeface="Times New Roman" pitchFamily="18" charset="0"/>
              </a:rPr>
              <a:t>thời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kỳ</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thời</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điểm</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thích</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hợp</a:t>
            </a:r>
            <a:r>
              <a:rPr lang="en-US" sz="2000" dirty="0" smtClean="0">
                <a:latin typeface="Times New Roman" pitchFamily="18" charset="0"/>
                <a:ea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đoạn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vàng</a:t>
            </a:r>
            <a:r>
              <a:rPr lang="en-US" sz="2000" dirty="0" smtClean="0">
                <a:latin typeface="Times New Roman" pitchFamily="18" charset="0"/>
                <a:cs typeface="Times New Roman" pitchFamily="18" charset="0"/>
              </a:rPr>
              <a:t> hay </a:t>
            </a:r>
            <a:r>
              <a:rPr lang="en-US" sz="2000" dirty="0" err="1" smtClean="0">
                <a:latin typeface="Times New Roman" pitchFamily="18" charset="0"/>
                <a:cs typeface="Times New Roman" pitchFamily="18" charset="0"/>
              </a:rPr>
              <a:t>còn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gọi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cửa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0 – 6 </a:t>
            </a:r>
            <a:r>
              <a:rPr lang="en-US" sz="2000" dirty="0" err="1" smtClean="0">
                <a:latin typeface="Times New Roman" pitchFamily="18" charset="0"/>
                <a:cs typeface="Times New Roman" pitchFamily="18" charset="0"/>
              </a:rPr>
              <a:t>tuổi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đoạn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giúp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tiềm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giúp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lẫn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thần</a:t>
            </a:r>
            <a:r>
              <a:rPr lang="en-US" sz="2000" dirty="0" smtClean="0">
                <a:latin typeface="Times New Roman" pitchFamily="18" charset="0"/>
                <a:cs typeface="Times New Roman" pitchFamily="18" charset="0"/>
              </a:rPr>
              <a:t>.</a:t>
            </a:r>
          </a:p>
          <a:p>
            <a:pPr fontAlgn="base"/>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thức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a:t>
            </a:r>
            <a:r>
              <a:rPr lang="vi-VN" sz="2000" dirty="0" smtClean="0">
                <a:latin typeface="Times New Roman" pitchFamily="18" charset="0"/>
                <a:cs typeface="Times New Roman" pitchFamily="18" charset="0"/>
              </a:rPr>
              <a:t>u </a:t>
            </a:r>
            <a:r>
              <a:rPr lang="en-US" sz="2000" dirty="0" err="1" smtClean="0">
                <a:latin typeface="Times New Roman" pitchFamily="18" charset="0"/>
                <a:cs typeface="Times New Roman" pitchFamily="18" charset="0"/>
              </a:rPr>
              <a:t>cầu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thiết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yếu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nghiệm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đúc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rút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cuộc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chọn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nghiệm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mẫu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giáo</a:t>
            </a: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3-4</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tuổi</a:t>
            </a:r>
            <a:r>
              <a:rPr lang="en-US" sz="2000" dirty="0" smtClean="0">
                <a:latin typeface="Times New Roman" pitchFamily="18" charset="0"/>
                <a:cs typeface="Times New Roman" pitchFamily="18" charset="0"/>
              </a:rPr>
              <a:t>.</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21.jpg"/>
          <p:cNvPicPr>
            <a:picLocks noChangeAspect="1"/>
          </p:cNvPicPr>
          <p:nvPr/>
        </p:nvPicPr>
        <p:blipFill>
          <a:blip r:embed="rId2"/>
          <a:stretch>
            <a:fillRect/>
          </a:stretch>
        </p:blipFill>
        <p:spPr>
          <a:xfrm>
            <a:off x="-1905000" y="-228600"/>
            <a:ext cx="12801600" cy="7086600"/>
          </a:xfrm>
          <a:prstGeom prst="rect">
            <a:avLst/>
          </a:prstGeom>
        </p:spPr>
      </p:pic>
      <p:sp>
        <p:nvSpPr>
          <p:cNvPr id="4" name="Rectangle 3"/>
          <p:cNvSpPr/>
          <p:nvPr/>
        </p:nvSpPr>
        <p:spPr>
          <a:xfrm>
            <a:off x="-1371600" y="1"/>
            <a:ext cx="5486400" cy="2862322"/>
          </a:xfrm>
          <a:prstGeom prst="rect">
            <a:avLst/>
          </a:prstGeom>
        </p:spPr>
        <p:txBody>
          <a:bodyPr wrap="square">
            <a:spAutoFit/>
          </a:bodyPr>
          <a:lstStyle/>
          <a:p>
            <a:pPr lvl="0" indent="457200" algn="just" eaLnBrk="0" fontAlgn="base" hangingPunct="0">
              <a:spcBef>
                <a:spcPct val="0"/>
              </a:spcBef>
              <a:spcAft>
                <a:spcPct val="0"/>
              </a:spcAft>
            </a:pPr>
            <a:r>
              <a:rPr lang="en-US" sz="2000" b="1" i="1" smtClean="0">
                <a:latin typeface="Times New Roman" pitchFamily="18" charset="0"/>
                <a:ea typeface="Times New Roman" pitchFamily="18" charset="0"/>
                <a:cs typeface="Times New Roman" pitchFamily="18" charset="0"/>
              </a:rPr>
              <a:t>* Thông qua giờ đón, trả trẻ:</a:t>
            </a:r>
          </a:p>
          <a:p>
            <a:pPr lvl="0" indent="457200" algn="just" eaLnBrk="0" fontAlgn="base" hangingPunct="0">
              <a:spcBef>
                <a:spcPct val="0"/>
              </a:spcBef>
              <a:spcAft>
                <a:spcPct val="0"/>
              </a:spcAft>
            </a:pPr>
            <a:r>
              <a:rPr lang="en-US" sz="2000" b="1" u="sng" smtClean="0">
                <a:latin typeface="Times New Roman" pitchFamily="18" charset="0"/>
                <a:ea typeface="Times New Roman" pitchFamily="18" charset="0"/>
                <a:cs typeface="Times New Roman" pitchFamily="18" charset="0"/>
              </a:rPr>
              <a:t>VD</a:t>
            </a:r>
            <a:r>
              <a:rPr lang="en-US" sz="2000" u="sng" smtClean="0">
                <a:latin typeface="Times New Roman" pitchFamily="18" charset="0"/>
                <a:ea typeface="Times New Roman" pitchFamily="18" charset="0"/>
                <a:cs typeface="Times New Roman" pitchFamily="18" charset="0"/>
              </a:rPr>
              <a:t>:</a:t>
            </a:r>
            <a:r>
              <a:rPr lang="en-US" sz="2000" smtClean="0">
                <a:latin typeface="Times New Roman" pitchFamily="18" charset="0"/>
                <a:ea typeface="Times New Roman" pitchFamily="18" charset="0"/>
                <a:cs typeface="Times New Roman" pitchFamily="18" charset="0"/>
              </a:rPr>
              <a:t> Trong giờ đón trẻ  hay trả trẻ tôi thường chú ý theo dõi trẻ xem trẻ đến lớp đã biết tự giác chào cô, chào bố mẹ rồi đi cất đồ dùng cá nhân ở tủ đồ ngay ngắn chưa?</a:t>
            </a:r>
            <a:endParaRPr lang="en-US" sz="2000" smtClean="0">
              <a:latin typeface="Times New Roman" pitchFamily="18" charset="0"/>
              <a:cs typeface="Times New Roman" pitchFamily="18" charset="0"/>
            </a:endParaRPr>
          </a:p>
          <a:p>
            <a:pPr lvl="0" indent="457200" algn="just" eaLnBrk="0" fontAlgn="base" hangingPunct="0">
              <a:spcBef>
                <a:spcPct val="0"/>
              </a:spcBef>
              <a:spcAft>
                <a:spcPct val="0"/>
              </a:spcAft>
            </a:pPr>
            <a:r>
              <a:rPr lang="en-US" sz="2000" smtClean="0">
                <a:latin typeface="Times New Roman" pitchFamily="18" charset="0"/>
                <a:ea typeface="Times New Roman" pitchFamily="18" charset="0"/>
                <a:cs typeface="Times New Roman" pitchFamily="18" charset="0"/>
              </a:rPr>
              <a:t>+ Nếu trẻ còn chưa tự giác làm những việc đó tôi sẽ nhắc nhở và động viên khuyến khích trẻ thực hiện .Dần dần sẽ tạo thành thói quen đến lớp chào cô, chào bố mẹ và cất đồ dùng ngay ngắn</a:t>
            </a:r>
            <a:r>
              <a:rPr lang="en-US" sz="2000" b="1" smtClean="0">
                <a:latin typeface="Times New Roman" pitchFamily="18" charset="0"/>
                <a:ea typeface="Times New Roman" pitchFamily="18" charset="0"/>
                <a:cs typeface="Times New Roman" pitchFamily="18" charset="0"/>
              </a:rPr>
              <a:t>.</a:t>
            </a:r>
            <a:endParaRPr lang="en-US" sz="200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Powerpoint-28.jpg"/>
          <p:cNvPicPr>
            <a:picLocks noChangeAspect="1"/>
          </p:cNvPicPr>
          <p:nvPr/>
        </p:nvPicPr>
        <p:blipFill>
          <a:blip r:embed="rId2"/>
          <a:stretch>
            <a:fillRect/>
          </a:stretch>
        </p:blipFill>
        <p:spPr>
          <a:xfrm>
            <a:off x="-1905000" y="0"/>
            <a:ext cx="12725400" cy="6858000"/>
          </a:xfrm>
          <a:prstGeom prst="rect">
            <a:avLst/>
          </a:prstGeom>
        </p:spPr>
      </p:pic>
      <p:sp>
        <p:nvSpPr>
          <p:cNvPr id="3" name="Rectangle 2"/>
          <p:cNvSpPr/>
          <p:nvPr/>
        </p:nvSpPr>
        <p:spPr>
          <a:xfrm>
            <a:off x="-1600200" y="1523999"/>
            <a:ext cx="5105400" cy="4154984"/>
          </a:xfrm>
          <a:prstGeom prst="rect">
            <a:avLst/>
          </a:prstGeom>
        </p:spPr>
        <p:txBody>
          <a:bodyPr wrap="square">
            <a:spAutoFit/>
          </a:bodyPr>
          <a:lstStyle/>
          <a:p>
            <a:pPr lvl="0" indent="457200" fontAlgn="base">
              <a:spcBef>
                <a:spcPct val="0"/>
              </a:spcBef>
              <a:spcAft>
                <a:spcPct val="0"/>
              </a:spcAft>
            </a:pPr>
            <a:r>
              <a:rPr lang="en-US" sz="2400" b="1" i="1" smtClean="0">
                <a:latin typeface="Times New Roman" pitchFamily="18" charset="0"/>
                <a:ea typeface="Times New Roman" pitchFamily="18" charset="0"/>
                <a:cs typeface="Times New Roman" pitchFamily="18" charset="0"/>
              </a:rPr>
              <a:t>* Thông qua giờ ăn:</a:t>
            </a:r>
          </a:p>
          <a:p>
            <a:pPr lvl="0" indent="457200" fontAlgn="base">
              <a:spcBef>
                <a:spcPct val="0"/>
              </a:spcBef>
              <a:spcAft>
                <a:spcPct val="0"/>
              </a:spcAft>
            </a:pPr>
            <a:r>
              <a:rPr lang="en-US" sz="2400" smtClean="0">
                <a:latin typeface="Times New Roman" pitchFamily="18" charset="0"/>
                <a:ea typeface="Times New Roman" pitchFamily="18" charset="0"/>
                <a:cs typeface="Times New Roman" pitchFamily="18" charset="0"/>
              </a:rPr>
              <a:t>+ Trong giờ ăn tôi rèn cho trẻ biết mời cô mời bạn trước khi ăn và trong khi ăn không nói chuyện, ăn ngọn gàng và ăn hết suất của mình. Ngoài ra, tôi còn dạy trẻ kỹ năng lao động tự phục vụ như: Biết tự rửa tay sạch sẽ trước khi ăn, biết cách sử dụng những đồ dùng, vật dụng trong ăn uống một cách đúng đắn, biết tự dọn, cất đúng chỗ, biết giúp cô dọn dẹp, …</a:t>
            </a:r>
            <a:endParaRPr lang="en-US" sz="240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21.jpg"/>
          <p:cNvPicPr>
            <a:picLocks noChangeAspect="1"/>
          </p:cNvPicPr>
          <p:nvPr/>
        </p:nvPicPr>
        <p:blipFill>
          <a:blip r:embed="rId2"/>
          <a:stretch>
            <a:fillRect/>
          </a:stretch>
        </p:blipFill>
        <p:spPr>
          <a:xfrm>
            <a:off x="-2057400" y="0"/>
            <a:ext cx="13258800" cy="6858000"/>
          </a:xfrm>
          <a:prstGeom prst="rect">
            <a:avLst/>
          </a:prstGeom>
        </p:spPr>
      </p:pic>
      <p:sp>
        <p:nvSpPr>
          <p:cNvPr id="4" name="Rectangle 3"/>
          <p:cNvSpPr/>
          <p:nvPr/>
        </p:nvSpPr>
        <p:spPr>
          <a:xfrm>
            <a:off x="-1219200" y="152400"/>
            <a:ext cx="11963400" cy="1200329"/>
          </a:xfrm>
          <a:prstGeom prst="rect">
            <a:avLst/>
          </a:prstGeom>
        </p:spPr>
        <p:txBody>
          <a:bodyPr wrap="square">
            <a:spAutoFit/>
          </a:bodyPr>
          <a:lstStyle/>
          <a:p>
            <a:pPr lvl="0" indent="457200" algn="just" fontAlgn="base">
              <a:spcBef>
                <a:spcPct val="0"/>
              </a:spcBef>
              <a:spcAft>
                <a:spcPct val="0"/>
              </a:spcAft>
            </a:pPr>
            <a:r>
              <a:rPr lang="en-US" b="1" i="1" smtClean="0">
                <a:latin typeface="Times New Roman" pitchFamily="18" charset="0"/>
                <a:ea typeface="Times New Roman" pitchFamily="18" charset="0"/>
                <a:cs typeface="Times New Roman" pitchFamily="18" charset="0"/>
              </a:rPr>
              <a:t>* Thông qua các hoạt động khác:</a:t>
            </a:r>
          </a:p>
          <a:p>
            <a:pPr lvl="0" indent="457200" algn="just" fontAlgn="base">
              <a:spcBef>
                <a:spcPct val="0"/>
              </a:spcBef>
              <a:spcAft>
                <a:spcPct val="0"/>
              </a:spcAft>
            </a:pPr>
            <a:r>
              <a:rPr lang="en-US" smtClean="0">
                <a:latin typeface="Times New Roman" pitchFamily="18" charset="0"/>
                <a:ea typeface="Times New Roman" pitchFamily="18" charset="0"/>
                <a:cs typeface="Times New Roman" pitchFamily="18" charset="0"/>
              </a:rPr>
              <a:t>Tôi rèn cho trẻ kỹ năng gọn gàng, ngăn nắp ở mọi hoạt động trong ngày. </a:t>
            </a:r>
            <a:endParaRPr lang="en-US" smtClean="0">
              <a:latin typeface="Times New Roman" pitchFamily="18" charset="0"/>
              <a:cs typeface="Times New Roman" pitchFamily="18" charset="0"/>
            </a:endParaRPr>
          </a:p>
          <a:p>
            <a:pPr lvl="0" indent="457200" algn="just" eaLnBrk="0" fontAlgn="base" hangingPunct="0">
              <a:spcBef>
                <a:spcPct val="0"/>
              </a:spcBef>
              <a:spcAft>
                <a:spcPct val="0"/>
              </a:spcAft>
            </a:pPr>
            <a:r>
              <a:rPr lang="en-US" b="1" u="sng" smtClean="0">
                <a:latin typeface="Times New Roman" pitchFamily="18" charset="0"/>
                <a:ea typeface="Times New Roman" pitchFamily="18" charset="0"/>
                <a:cs typeface="Times New Roman" pitchFamily="18" charset="0"/>
              </a:rPr>
              <a:t>VD</a:t>
            </a:r>
            <a:r>
              <a:rPr lang="en-US" smtClean="0">
                <a:latin typeface="Times New Roman" pitchFamily="18" charset="0"/>
                <a:ea typeface="Times New Roman" pitchFamily="18" charset="0"/>
                <a:cs typeface="Times New Roman" pitchFamily="18" charset="0"/>
              </a:rPr>
              <a:t>: + Đồ chơi không được để lung tung, mũ treo ở giá, dép xâu lại cất ở giá dép, cốc úp đúng nơi.. mọi thứ phải được dọn dẹp gọn gàng trước giờ học. Cuối cùng, khen ngợi khi trẻ làm đúng những công việc yêu cầu.</a:t>
            </a:r>
            <a:endParaRPr lang="en-US"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21.jpg"/>
          <p:cNvPicPr>
            <a:picLocks noChangeAspect="1"/>
          </p:cNvPicPr>
          <p:nvPr/>
        </p:nvPicPr>
        <p:blipFill>
          <a:blip r:embed="rId2"/>
          <a:stretch>
            <a:fillRect/>
          </a:stretch>
        </p:blipFill>
        <p:spPr>
          <a:xfrm>
            <a:off x="-2057400" y="0"/>
            <a:ext cx="13258800" cy="6858000"/>
          </a:xfrm>
          <a:prstGeom prst="rect">
            <a:avLst/>
          </a:prstGeom>
        </p:spPr>
      </p:pic>
      <p:sp>
        <p:nvSpPr>
          <p:cNvPr id="4" name="Rectangle 3"/>
          <p:cNvSpPr/>
          <p:nvPr/>
        </p:nvSpPr>
        <p:spPr>
          <a:xfrm>
            <a:off x="-1219200" y="304800"/>
            <a:ext cx="5334000" cy="400110"/>
          </a:xfrm>
          <a:prstGeom prst="rect">
            <a:avLst/>
          </a:prstGeom>
        </p:spPr>
        <p:txBody>
          <a:bodyPr wrap="square">
            <a:spAutoFit/>
          </a:bodyPr>
          <a:lstStyle/>
          <a:p>
            <a:r>
              <a:rPr lang="en-US" sz="2000" b="1" i="1" smtClean="0">
                <a:latin typeface="Times New Roman" pitchFamily="18" charset="0"/>
                <a:ea typeface="Times New Roman" pitchFamily="18" charset="0"/>
                <a:cs typeface="Times New Roman" pitchFamily="18" charset="0"/>
              </a:rPr>
              <a:t>4. Tuyên truyền và phối kết hợp với phụ huynh</a:t>
            </a:r>
            <a:endParaRPr lang="en-US" sz="2000"/>
          </a:p>
        </p:txBody>
      </p:sp>
      <p:sp>
        <p:nvSpPr>
          <p:cNvPr id="5" name="Rectangle 4"/>
          <p:cNvSpPr/>
          <p:nvPr/>
        </p:nvSpPr>
        <p:spPr>
          <a:xfrm>
            <a:off x="-1143000" y="838200"/>
            <a:ext cx="4800600" cy="4401205"/>
          </a:xfrm>
          <a:prstGeom prst="rect">
            <a:avLst/>
          </a:prstGeom>
        </p:spPr>
        <p:txBody>
          <a:bodyPr wrap="square">
            <a:spAutoFit/>
          </a:bodyPr>
          <a:lstStyle/>
          <a:p>
            <a:pPr indent="450850" algn="just" fontAlgn="base">
              <a:spcBef>
                <a:spcPct val="0"/>
              </a:spcBef>
              <a:spcAft>
                <a:spcPct val="0"/>
              </a:spcAft>
            </a:pPr>
            <a:r>
              <a:rPr lang="en-US" sz="2000" smtClean="0">
                <a:latin typeface="Times New Roman" pitchFamily="18" charset="0"/>
                <a:ea typeface="Times New Roman" pitchFamily="18" charset="0"/>
                <a:cs typeface="Times New Roman" pitchFamily="18" charset="0"/>
              </a:rPr>
              <a:t>Thông qua bảng tuyên truyền, đây là nơi trao đổi thông tin với phụ huynh rất hiệu quả. </a:t>
            </a:r>
            <a:endParaRPr lang="en-US" sz="2000" smtClean="0">
              <a:latin typeface="Times New Roman" pitchFamily="18" charset="0"/>
              <a:cs typeface="Times New Roman" pitchFamily="18" charset="0"/>
            </a:endParaRPr>
          </a:p>
          <a:p>
            <a:pPr lvl="0" indent="450850" algn="just" fontAlgn="base">
              <a:spcBef>
                <a:spcPct val="0"/>
              </a:spcBef>
              <a:spcAft>
                <a:spcPct val="0"/>
              </a:spcAft>
            </a:pPr>
            <a:r>
              <a:rPr lang="en-US" sz="2000" smtClean="0">
                <a:latin typeface="Times New Roman" pitchFamily="18" charset="0"/>
                <a:ea typeface="Times New Roman" pitchFamily="18" charset="0"/>
                <a:cs typeface="Times New Roman" pitchFamily="18" charset="0"/>
              </a:rPr>
              <a:t>Thông qua giờ đón trẻ, tôi đã trao đổi với phụ huynh về tình hình sức khoẻ, vệ sinh cá nhân, những phản ứng kém linh hoạt cũng như những kỹ năng của trẻ để cùng phụ huynh giáo dục trẻ, giúp trẻ chủ động trong các hoạt động. </a:t>
            </a:r>
            <a:endParaRPr lang="en-US" sz="2000" smtClean="0">
              <a:latin typeface="Times New Roman" pitchFamily="18" charset="0"/>
              <a:cs typeface="Times New Roman" pitchFamily="18" charset="0"/>
            </a:endParaRPr>
          </a:p>
          <a:p>
            <a:pPr lvl="0" indent="450850" algn="just" eaLnBrk="0" fontAlgn="base" hangingPunct="0">
              <a:spcBef>
                <a:spcPct val="0"/>
              </a:spcBef>
              <a:spcAft>
                <a:spcPct val="0"/>
              </a:spcAft>
            </a:pPr>
            <a:r>
              <a:rPr lang="en-US" sz="2000" b="1" u="sng" smtClean="0">
                <a:latin typeface="Times New Roman" pitchFamily="18" charset="0"/>
                <a:ea typeface="Times New Roman" pitchFamily="18" charset="0"/>
                <a:cs typeface="Times New Roman" pitchFamily="18" charset="0"/>
              </a:rPr>
              <a:t>VD</a:t>
            </a:r>
            <a:r>
              <a:rPr lang="en-US" sz="2000" smtClean="0">
                <a:latin typeface="Times New Roman" pitchFamily="18" charset="0"/>
                <a:ea typeface="Times New Roman" pitchFamily="18" charset="0"/>
                <a:cs typeface="Times New Roman" pitchFamily="18" charset="0"/>
              </a:rPr>
              <a:t>: Ở  lớp tôi có cháu Nghĩa, thời gian đầu đi học cháu không thể tự mình mặc quần, áo, nếu không có sự giúp đỡ của cô và bạn. Tôi có trao đổi với mẹ cháu rằng để cháu tập làm mọi thứ bắt đầu từ chỗ chọn việc dễ nhất để con làm.</a:t>
            </a:r>
            <a:endParaRPr lang="en-US" sz="200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Powerpoint-21.jpg"/>
          <p:cNvPicPr>
            <a:picLocks noChangeAspect="1"/>
          </p:cNvPicPr>
          <p:nvPr/>
        </p:nvPicPr>
        <p:blipFill>
          <a:blip r:embed="rId2"/>
          <a:stretch>
            <a:fillRect/>
          </a:stretch>
        </p:blipFill>
        <p:spPr>
          <a:xfrm>
            <a:off x="-1905000" y="0"/>
            <a:ext cx="12801600" cy="6858000"/>
          </a:xfrm>
          <a:prstGeom prst="rect">
            <a:avLst/>
          </a:prstGeom>
        </p:spPr>
      </p:pic>
      <p:sp>
        <p:nvSpPr>
          <p:cNvPr id="4" name="Rectangle 3"/>
          <p:cNvSpPr/>
          <p:nvPr/>
        </p:nvSpPr>
        <p:spPr>
          <a:xfrm>
            <a:off x="-1219200" y="304800"/>
            <a:ext cx="5867400" cy="5632311"/>
          </a:xfrm>
          <a:prstGeom prst="rect">
            <a:avLst/>
          </a:prstGeom>
        </p:spPr>
        <p:txBody>
          <a:bodyPr wrap="square">
            <a:spAutoFit/>
          </a:bodyPr>
          <a:lstStyle/>
          <a:p>
            <a:pPr lvl="0" indent="457200" algn="just" fontAlgn="base">
              <a:spcBef>
                <a:spcPct val="0"/>
              </a:spcBef>
              <a:spcAft>
                <a:spcPct val="0"/>
              </a:spcAft>
            </a:pPr>
            <a:r>
              <a:rPr lang="en-US" b="1" i="1" smtClean="0">
                <a:solidFill>
                  <a:srgbClr val="222222"/>
                </a:solidFill>
                <a:latin typeface="Times New Roman" pitchFamily="18" charset="0"/>
                <a:ea typeface="Times New Roman" pitchFamily="18" charset="0"/>
                <a:cs typeface="Times New Roman" pitchFamily="18" charset="0"/>
              </a:rPr>
              <a:t>5.</a:t>
            </a:r>
            <a:r>
              <a:rPr lang="en-US" b="1" i="1" smtClean="0">
                <a:latin typeface="Times New Roman" pitchFamily="18" charset="0"/>
                <a:ea typeface="Times New Roman" pitchFamily="18" charset="0"/>
                <a:cs typeface="Times New Roman" pitchFamily="18" charset="0"/>
              </a:rPr>
              <a:t> Đánh giá kỹ năng sống của trẻ thường xuyên.</a:t>
            </a:r>
            <a:endParaRPr lang="en-US" smtClean="0">
              <a:latin typeface="Times New Roman" pitchFamily="18" charset="0"/>
              <a:cs typeface="Times New Roman" pitchFamily="18" charset="0"/>
            </a:endParaRPr>
          </a:p>
          <a:p>
            <a:pPr lvl="0" indent="457200" algn="just" eaLnBrk="0" fontAlgn="base" hangingPunct="0">
              <a:spcBef>
                <a:spcPct val="0"/>
              </a:spcBef>
              <a:spcAft>
                <a:spcPct val="0"/>
              </a:spcAft>
            </a:pPr>
            <a:r>
              <a:rPr lang="en-US" smtClean="0">
                <a:latin typeface="Times New Roman" pitchFamily="18" charset="0"/>
                <a:ea typeface="Times New Roman" pitchFamily="18" charset="0"/>
                <a:cs typeface="Times New Roman" pitchFamily="18" charset="0"/>
              </a:rPr>
              <a:t>Sau mỗi hoạt động trong ngày, tôi luôn dành thời gian để nhận xét đánh giá hoạt động đó nhằm cũng cố các kỹ năng cho trẻ và tìm ra biện pháp để trẻ thực hiện tốt hơn.</a:t>
            </a:r>
            <a:endParaRPr lang="en-US" smtClean="0">
              <a:latin typeface="Times New Roman" pitchFamily="18" charset="0"/>
              <a:cs typeface="Times New Roman" pitchFamily="18" charset="0"/>
            </a:endParaRPr>
          </a:p>
          <a:p>
            <a:pPr lvl="0" indent="457200" algn="just" eaLnBrk="0" fontAlgn="base" hangingPunct="0">
              <a:spcBef>
                <a:spcPct val="0"/>
              </a:spcBef>
              <a:spcAft>
                <a:spcPct val="0"/>
              </a:spcAft>
            </a:pPr>
            <a:r>
              <a:rPr lang="en-US" b="1" smtClean="0">
                <a:latin typeface="Times New Roman" pitchFamily="18" charset="0"/>
                <a:ea typeface="Times New Roman" pitchFamily="18" charset="0"/>
                <a:cs typeface="Times New Roman" pitchFamily="18" charset="0"/>
              </a:rPr>
              <a:t>Ví dụ</a:t>
            </a:r>
            <a:r>
              <a:rPr lang="en-US" smtClean="0">
                <a:latin typeface="Times New Roman" pitchFamily="18" charset="0"/>
                <a:ea typeface="Times New Roman" pitchFamily="18" charset="0"/>
                <a:cs typeface="Times New Roman" pitchFamily="18" charset="0"/>
              </a:rPr>
              <a:t>: Qua hoạt động góc, tôi nhận xét đánh giá góc bán hàng: Hôm nay bác Hà bán hàng thật là khéo, biết chào mời khách lịch sự, biết nhận tiền của  khách và đưa bằng 2 tay, biết cảm ơn khách, nhưng tôi thấy tiền của bác cất chưa cẩn thận. Tôi khuyên bác lần sau nếu có nhiều tiền như vậy nên cất vào túi, đừng để lên bàn như vậy nhé! Khi nghe những lời nhận xét đơn giản như vậy, trẻ có thêm tự tin vào bản thân, nắm được kỹ năng giao tiếp lịch sự, hình thành tính cẩn thận cho trẻ. </a:t>
            </a:r>
          </a:p>
          <a:p>
            <a:pPr lvl="0" indent="457200" algn="just" eaLnBrk="0" fontAlgn="base" hangingPunct="0">
              <a:spcBef>
                <a:spcPct val="0"/>
              </a:spcBef>
              <a:spcAft>
                <a:spcPct val="0"/>
              </a:spcAft>
            </a:pPr>
            <a:r>
              <a:rPr lang="en-US" smtClean="0">
                <a:latin typeface="Times New Roman" pitchFamily="18" charset="0"/>
                <a:ea typeface="Times New Roman" pitchFamily="18" charset="0"/>
                <a:cs typeface="Times New Roman" pitchFamily="18" charset="0"/>
              </a:rPr>
              <a:t>Hoặc qua việc nhận xét giờ ăn trưa: Hôm nay cô cảm ơn bạn Hòa, bạn Duyên đã giúp cô chuẩn bị bữa ăn cho các bạn, 2 bạn đã biết chia thìa vào bát, bê cơm cho các bạn bằng 2 tay và khi đưa cho các bạn thì đặt nhẹ nhàng. Như vậy bản thân cháu Hòa, cháu Duyên sẽ tự tin vào hoạt động của mình và các bạn khác trong lớp hôm sau cũng cố gắng làm tốt như vậy để được cô khen.</a:t>
            </a:r>
            <a:endParaRPr lang="en-US"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ung-hinh-dep-15-4.jpg"/>
          <p:cNvPicPr>
            <a:picLocks noChangeAspect="1"/>
          </p:cNvPicPr>
          <p:nvPr/>
        </p:nvPicPr>
        <p:blipFill>
          <a:blip r:embed="rId2"/>
          <a:stretch>
            <a:fillRect/>
          </a:stretch>
        </p:blipFill>
        <p:spPr>
          <a:xfrm>
            <a:off x="-2133600" y="0"/>
            <a:ext cx="13411200" cy="6858000"/>
          </a:xfrm>
          <a:prstGeom prst="rect">
            <a:avLst/>
          </a:prstGeom>
        </p:spPr>
      </p:pic>
      <p:sp>
        <p:nvSpPr>
          <p:cNvPr id="4" name="Rectangle 3"/>
          <p:cNvSpPr/>
          <p:nvPr/>
        </p:nvSpPr>
        <p:spPr>
          <a:xfrm>
            <a:off x="2689273" y="685800"/>
            <a:ext cx="3765453" cy="369332"/>
          </a:xfrm>
          <a:prstGeom prst="rect">
            <a:avLst/>
          </a:prstGeom>
        </p:spPr>
        <p:txBody>
          <a:bodyPr wrap="square">
            <a:spAutoFit/>
          </a:bodyPr>
          <a:lstStyle/>
          <a:p>
            <a:pPr lvl="0" algn="ctr" fontAlgn="base">
              <a:spcBef>
                <a:spcPct val="0"/>
              </a:spcBef>
              <a:spcAft>
                <a:spcPct val="0"/>
              </a:spcAft>
            </a:pPr>
            <a:r>
              <a:rPr lang="en-US" b="1" smtClean="0">
                <a:latin typeface="Times New Roman" pitchFamily="18" charset="0"/>
                <a:ea typeface="Times New Roman" pitchFamily="18" charset="0"/>
                <a:cs typeface="Times New Roman" pitchFamily="18" charset="0"/>
              </a:rPr>
              <a:t>PHẦN III: KẾT QUẢ  ĐẠT  ĐƯỢC</a:t>
            </a:r>
            <a:endParaRPr lang="en-US" smtClean="0">
              <a:latin typeface="Times New Roman" pitchFamily="18" charset="0"/>
              <a:cs typeface="Times New Roman" pitchFamily="18" charset="0"/>
            </a:endParaRPr>
          </a:p>
        </p:txBody>
      </p:sp>
      <p:sp>
        <p:nvSpPr>
          <p:cNvPr id="5" name="Rectangle 4"/>
          <p:cNvSpPr/>
          <p:nvPr/>
        </p:nvSpPr>
        <p:spPr>
          <a:xfrm>
            <a:off x="-1219200" y="1219201"/>
            <a:ext cx="4953000" cy="3754874"/>
          </a:xfrm>
          <a:prstGeom prst="rect">
            <a:avLst/>
          </a:prstGeom>
        </p:spPr>
        <p:txBody>
          <a:bodyPr wrap="square">
            <a:spAutoFit/>
          </a:bodyPr>
          <a:lstStyle/>
          <a:p>
            <a:pPr algn="ctr" fontAlgn="base">
              <a:spcBef>
                <a:spcPct val="0"/>
              </a:spcBef>
              <a:spcAft>
                <a:spcPct val="0"/>
              </a:spcAft>
            </a:pPr>
            <a:r>
              <a:rPr lang="en-US" sz="2000" smtClean="0">
                <a:latin typeface="+mj-lt"/>
              </a:rPr>
              <a:t>     </a:t>
            </a:r>
            <a:r>
              <a:rPr lang="vi-VN" sz="2000" smtClean="0">
                <a:latin typeface="+mj-lt"/>
              </a:rPr>
              <a:t>Sau những biện pháp tôi nghiên cứu và thực hiện chất lượng giáo dục về kỹ năng sống cho trẻ được tăng lên rõ rệt. </a:t>
            </a:r>
            <a:endParaRPr lang="en-US" sz="2000" smtClean="0">
              <a:latin typeface="+mj-lt"/>
            </a:endParaRPr>
          </a:p>
          <a:p>
            <a:pPr algn="ctr" fontAlgn="base">
              <a:spcBef>
                <a:spcPct val="0"/>
              </a:spcBef>
              <a:spcAft>
                <a:spcPct val="0"/>
              </a:spcAft>
            </a:pPr>
            <a:r>
              <a:rPr lang="en-US" sz="2000" smtClean="0">
                <a:latin typeface="+mj-lt"/>
                <a:ea typeface="Times New Roman" pitchFamily="18" charset="0"/>
                <a:cs typeface="Times New Roman" pitchFamily="18" charset="0"/>
              </a:rPr>
              <a:t>       </a:t>
            </a:r>
            <a:r>
              <a:rPr lang="en-US" sz="2000" smtClean="0">
                <a:latin typeface="Times New Roman" pitchFamily="18" charset="0"/>
                <a:ea typeface="Times New Roman" pitchFamily="18" charset="0"/>
                <a:cs typeface="Times New Roman" pitchFamily="18" charset="0"/>
              </a:rPr>
              <a:t>Thông qua việc trẻ được thảo luận, suy nghĩ tìm ra cách giải quyết đã giúp trẻ phát triển ở nhiều mặt: Trẻ phát triển được các kỹ năng giao tiếp, phán đoán ,suy luận, biết đưa ra quyết định của mình. Bên cạnh đó, ở các lĩnh vực trẻ cũng có những tiến bộ rõ rệt. Qua khảo sát đánh giá cuối năm, các chỉ số ở các lĩnh vực trẻ đạt cao hơn so với đầu  năm học:</a:t>
            </a:r>
            <a:endParaRPr lang="en-US" sz="2000" smtClean="0">
              <a:latin typeface="Times New Roman" pitchFamily="18" charset="0"/>
              <a:cs typeface="Times New Roman" pitchFamily="18" charset="0"/>
            </a:endParaRPr>
          </a:p>
          <a:p>
            <a:pPr lvl="0" algn="ctr" fontAlgn="base">
              <a:spcBef>
                <a:spcPct val="0"/>
              </a:spcBef>
              <a:spcAft>
                <a:spcPct val="0"/>
              </a:spcAft>
            </a:pPr>
            <a:endParaRPr lang="vi-VN" smtClean="0"/>
          </a:p>
        </p:txBody>
      </p:sp>
      <p:graphicFrame>
        <p:nvGraphicFramePr>
          <p:cNvPr id="6" name="Table 5"/>
          <p:cNvGraphicFramePr>
            <a:graphicFrameLocks noGrp="1"/>
          </p:cNvGraphicFramePr>
          <p:nvPr/>
        </p:nvGraphicFramePr>
        <p:xfrm>
          <a:off x="3810000" y="1295400"/>
          <a:ext cx="6324600" cy="4762927"/>
        </p:xfrm>
        <a:graphic>
          <a:graphicData uri="http://schemas.openxmlformats.org/drawingml/2006/table">
            <a:tbl>
              <a:tblPr/>
              <a:tblGrid>
                <a:gridCol w="2279798">
                  <a:extLst>
                    <a:ext uri="{9D8B030D-6E8A-4147-A177-3AD203B41FA5}">
                      <a16:colId xmlns:a16="http://schemas.microsoft.com/office/drawing/2014/main" val="20000"/>
                    </a:ext>
                  </a:extLst>
                </a:gridCol>
                <a:gridCol w="956044">
                  <a:extLst>
                    <a:ext uri="{9D8B030D-6E8A-4147-A177-3AD203B41FA5}">
                      <a16:colId xmlns:a16="http://schemas.microsoft.com/office/drawing/2014/main" val="20001"/>
                    </a:ext>
                  </a:extLst>
                </a:gridCol>
                <a:gridCol w="808960">
                  <a:extLst>
                    <a:ext uri="{9D8B030D-6E8A-4147-A177-3AD203B41FA5}">
                      <a16:colId xmlns:a16="http://schemas.microsoft.com/office/drawing/2014/main" val="20002"/>
                    </a:ext>
                  </a:extLst>
                </a:gridCol>
                <a:gridCol w="735419">
                  <a:extLst>
                    <a:ext uri="{9D8B030D-6E8A-4147-A177-3AD203B41FA5}">
                      <a16:colId xmlns:a16="http://schemas.microsoft.com/office/drawing/2014/main" val="20003"/>
                    </a:ext>
                  </a:extLst>
                </a:gridCol>
                <a:gridCol w="735419">
                  <a:extLst>
                    <a:ext uri="{9D8B030D-6E8A-4147-A177-3AD203B41FA5}">
                      <a16:colId xmlns:a16="http://schemas.microsoft.com/office/drawing/2014/main" val="20004"/>
                    </a:ext>
                  </a:extLst>
                </a:gridCol>
                <a:gridCol w="808960">
                  <a:extLst>
                    <a:ext uri="{9D8B030D-6E8A-4147-A177-3AD203B41FA5}">
                      <a16:colId xmlns:a16="http://schemas.microsoft.com/office/drawing/2014/main" val="20005"/>
                    </a:ext>
                  </a:extLst>
                </a:gridCol>
              </a:tblGrid>
              <a:tr h="762000">
                <a:tc rowSpan="2">
                  <a:txBody>
                    <a:bodyPr/>
                    <a:lstStyle/>
                    <a:p>
                      <a:pPr algn="ctr">
                        <a:lnSpc>
                          <a:spcPts val="1700"/>
                        </a:lnSpc>
                        <a:spcBef>
                          <a:spcPts val="600"/>
                        </a:spcBef>
                        <a:spcAft>
                          <a:spcPts val="300"/>
                        </a:spcAft>
                      </a:pPr>
                      <a:endParaRPr lang="en-US" sz="2000" b="1" smtClean="0">
                        <a:latin typeface="Times New Roman"/>
                        <a:ea typeface="Times New Roman"/>
                      </a:endParaRPr>
                    </a:p>
                    <a:p>
                      <a:pPr algn="ctr">
                        <a:lnSpc>
                          <a:spcPts val="1700"/>
                        </a:lnSpc>
                        <a:spcBef>
                          <a:spcPts val="600"/>
                        </a:spcBef>
                        <a:spcAft>
                          <a:spcPts val="300"/>
                        </a:spcAft>
                      </a:pPr>
                      <a:r>
                        <a:rPr lang="en-US" sz="2000" b="1" smtClean="0">
                          <a:latin typeface="Times New Roman"/>
                          <a:ea typeface="Times New Roman"/>
                        </a:rPr>
                        <a:t>Nội </a:t>
                      </a:r>
                      <a:r>
                        <a:rPr lang="en-US" sz="2000" b="1">
                          <a:latin typeface="Times New Roman"/>
                          <a:ea typeface="Times New Roman"/>
                        </a:rPr>
                        <a:t>dung</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Bef>
                          <a:spcPts val="600"/>
                        </a:spcBef>
                        <a:spcAft>
                          <a:spcPts val="300"/>
                        </a:spcAft>
                      </a:pPr>
                      <a:r>
                        <a:rPr lang="en-US" sz="2000" b="1" smtClean="0">
                          <a:latin typeface="Times New Roman"/>
                          <a:ea typeface="Times New Roman"/>
                        </a:rPr>
                        <a:t>Trước </a:t>
                      </a:r>
                      <a:r>
                        <a:rPr lang="en-US" sz="2000" b="1">
                          <a:latin typeface="Times New Roman"/>
                          <a:ea typeface="Times New Roman"/>
                        </a:rPr>
                        <a:t>khi áp dụng biện pháp</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a:lnSpc>
                          <a:spcPct val="100000"/>
                        </a:lnSpc>
                        <a:spcBef>
                          <a:spcPts val="600"/>
                        </a:spcBef>
                        <a:spcAft>
                          <a:spcPts val="300"/>
                        </a:spcAft>
                      </a:pPr>
                      <a:r>
                        <a:rPr lang="en-US" sz="2000" b="1" smtClean="0">
                          <a:latin typeface="Times New Roman"/>
                          <a:ea typeface="Times New Roman"/>
                        </a:rPr>
                        <a:t>Sau </a:t>
                      </a:r>
                      <a:r>
                        <a:rPr lang="en-US" sz="2000" b="1">
                          <a:latin typeface="Times New Roman"/>
                          <a:ea typeface="Times New Roman"/>
                        </a:rPr>
                        <a:t>khi áp dụng biện pháp</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2088">
                <a:tc vMerge="1">
                  <a:txBody>
                    <a:bodyPr/>
                    <a:lstStyle/>
                    <a:p>
                      <a:endParaRPr lang="en-US"/>
                    </a:p>
                  </a:txBody>
                  <a:tcPr/>
                </a:tc>
                <a:tc>
                  <a:txBody>
                    <a:bodyPr/>
                    <a:lstStyle/>
                    <a:p>
                      <a:pPr algn="ctr">
                        <a:lnSpc>
                          <a:spcPts val="1700"/>
                        </a:lnSpc>
                        <a:spcBef>
                          <a:spcPts val="600"/>
                        </a:spcBef>
                        <a:spcAft>
                          <a:spcPts val="300"/>
                        </a:spcAft>
                      </a:pPr>
                      <a:endParaRPr lang="en-US" sz="2000" b="1" smtClean="0">
                        <a:latin typeface="Times New Roman"/>
                        <a:ea typeface="Times New Roman"/>
                      </a:endParaRPr>
                    </a:p>
                    <a:p>
                      <a:pPr algn="ctr">
                        <a:lnSpc>
                          <a:spcPts val="1700"/>
                        </a:lnSpc>
                        <a:spcBef>
                          <a:spcPts val="600"/>
                        </a:spcBef>
                        <a:spcAft>
                          <a:spcPts val="300"/>
                        </a:spcAft>
                      </a:pPr>
                      <a:r>
                        <a:rPr lang="en-US" sz="2000" b="1" smtClean="0">
                          <a:latin typeface="Times New Roman"/>
                          <a:ea typeface="Times New Roman"/>
                        </a:rPr>
                        <a:t>Cháu</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b="1" smtClean="0">
                        <a:latin typeface="Times New Roman"/>
                        <a:ea typeface="Times New Roman"/>
                      </a:endParaRPr>
                    </a:p>
                    <a:p>
                      <a:pPr algn="ctr">
                        <a:lnSpc>
                          <a:spcPts val="1700"/>
                        </a:lnSpc>
                        <a:spcBef>
                          <a:spcPts val="600"/>
                        </a:spcBef>
                        <a:spcAft>
                          <a:spcPts val="300"/>
                        </a:spcAft>
                      </a:pPr>
                      <a:r>
                        <a:rPr lang="en-US" sz="2000" b="1" smtClean="0">
                          <a:latin typeface="Times New Roman"/>
                          <a:ea typeface="Times New Roman"/>
                        </a:rPr>
                        <a:t>Tỉ </a:t>
                      </a:r>
                      <a:r>
                        <a:rPr lang="en-US" sz="2000" b="1">
                          <a:latin typeface="Times New Roman"/>
                          <a:ea typeface="Times New Roman"/>
                        </a:rPr>
                        <a:t>lệ</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b="1" smtClean="0">
                        <a:latin typeface="Times New Roman"/>
                        <a:ea typeface="Times New Roman"/>
                      </a:endParaRPr>
                    </a:p>
                    <a:p>
                      <a:pPr algn="ctr">
                        <a:lnSpc>
                          <a:spcPts val="1700"/>
                        </a:lnSpc>
                        <a:spcBef>
                          <a:spcPts val="600"/>
                        </a:spcBef>
                        <a:spcAft>
                          <a:spcPts val="300"/>
                        </a:spcAft>
                      </a:pPr>
                      <a:r>
                        <a:rPr lang="en-US" sz="2000" b="1" smtClean="0">
                          <a:latin typeface="Times New Roman"/>
                          <a:ea typeface="Times New Roman"/>
                        </a:rPr>
                        <a:t>Cháu</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b="1" smtClean="0">
                        <a:latin typeface="Times New Roman"/>
                        <a:ea typeface="Times New Roman"/>
                      </a:endParaRPr>
                    </a:p>
                    <a:p>
                      <a:pPr algn="ctr">
                        <a:lnSpc>
                          <a:spcPts val="1700"/>
                        </a:lnSpc>
                        <a:spcBef>
                          <a:spcPts val="600"/>
                        </a:spcBef>
                        <a:spcAft>
                          <a:spcPts val="300"/>
                        </a:spcAft>
                      </a:pPr>
                      <a:r>
                        <a:rPr lang="en-US" sz="2000" b="1" smtClean="0">
                          <a:latin typeface="Times New Roman"/>
                          <a:ea typeface="Times New Roman"/>
                        </a:rPr>
                        <a:t>Tỉ </a:t>
                      </a:r>
                      <a:r>
                        <a:rPr lang="en-US" sz="2000" b="1">
                          <a:latin typeface="Times New Roman"/>
                          <a:ea typeface="Times New Roman"/>
                        </a:rPr>
                        <a:t>lệ</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b="1" smtClean="0">
                        <a:latin typeface="Times New Roman"/>
                        <a:ea typeface="Times New Roman"/>
                      </a:endParaRPr>
                    </a:p>
                    <a:p>
                      <a:pPr algn="ctr">
                        <a:lnSpc>
                          <a:spcPts val="1700"/>
                        </a:lnSpc>
                        <a:spcBef>
                          <a:spcPts val="600"/>
                        </a:spcBef>
                        <a:spcAft>
                          <a:spcPts val="300"/>
                        </a:spcAft>
                      </a:pPr>
                      <a:r>
                        <a:rPr lang="en-US" sz="2000" b="1" smtClean="0">
                          <a:latin typeface="Times New Roman"/>
                          <a:ea typeface="Times New Roman"/>
                        </a:rPr>
                        <a:t>Tăng</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4997">
                <a:tc>
                  <a:txBody>
                    <a:bodyPr/>
                    <a:lstStyle/>
                    <a:p>
                      <a:pPr algn="l">
                        <a:lnSpc>
                          <a:spcPts val="1700"/>
                        </a:lnSpc>
                        <a:spcBef>
                          <a:spcPts val="600"/>
                        </a:spcBef>
                        <a:spcAft>
                          <a:spcPts val="300"/>
                        </a:spcAft>
                      </a:pPr>
                      <a:endParaRPr lang="en-US" sz="2000" smtClean="0">
                        <a:latin typeface="Times New Roman"/>
                        <a:ea typeface="Times New Roman"/>
                      </a:endParaRPr>
                    </a:p>
                    <a:p>
                      <a:pPr algn="l">
                        <a:lnSpc>
                          <a:spcPts val="1700"/>
                        </a:lnSpc>
                        <a:spcBef>
                          <a:spcPts val="600"/>
                        </a:spcBef>
                        <a:spcAft>
                          <a:spcPts val="300"/>
                        </a:spcAft>
                      </a:pPr>
                      <a:r>
                        <a:rPr lang="en-US" sz="2000" smtClean="0">
                          <a:latin typeface="Times New Roman"/>
                          <a:ea typeface="Times New Roman"/>
                        </a:rPr>
                        <a:t>Kỹ </a:t>
                      </a:r>
                      <a:r>
                        <a:rPr lang="en-US" sz="2000">
                          <a:latin typeface="Times New Roman"/>
                          <a:ea typeface="Times New Roman"/>
                        </a:rPr>
                        <a:t>năng tự phục vụ</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19/28</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68</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25/28</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89 </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21</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6995">
                <a:tc>
                  <a:txBody>
                    <a:bodyPr/>
                    <a:lstStyle/>
                    <a:p>
                      <a:pPr algn="l">
                        <a:lnSpc>
                          <a:spcPct val="100000"/>
                        </a:lnSpc>
                        <a:spcBef>
                          <a:spcPts val="600"/>
                        </a:spcBef>
                        <a:spcAft>
                          <a:spcPts val="300"/>
                        </a:spcAft>
                      </a:pPr>
                      <a:r>
                        <a:rPr lang="en-US" sz="2000" smtClean="0">
                          <a:latin typeface="Times New Roman"/>
                          <a:ea typeface="Times New Roman"/>
                        </a:rPr>
                        <a:t>Kỹ </a:t>
                      </a:r>
                      <a:r>
                        <a:rPr lang="en-US" sz="2000">
                          <a:latin typeface="Times New Roman"/>
                          <a:ea typeface="Times New Roman"/>
                        </a:rPr>
                        <a:t>năng giao tiếp lịch sự, lễ phép.</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20/28</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ts val="1700"/>
                        </a:lnSpc>
                        <a:spcBef>
                          <a:spcPts val="600"/>
                        </a:spcBef>
                        <a:spcAft>
                          <a:spcPts val="300"/>
                        </a:spcAft>
                      </a:pPr>
                      <a:endParaRPr lang="en-US" sz="2000" smtClean="0">
                        <a:latin typeface="Times New Roman"/>
                        <a:ea typeface="Times New Roman"/>
                      </a:endParaRPr>
                    </a:p>
                    <a:p>
                      <a:pPr marL="228600" algn="ctr">
                        <a:lnSpc>
                          <a:spcPts val="1700"/>
                        </a:lnSpc>
                        <a:spcBef>
                          <a:spcPts val="600"/>
                        </a:spcBef>
                        <a:spcAft>
                          <a:spcPts val="300"/>
                        </a:spcAft>
                      </a:pPr>
                      <a:r>
                        <a:rPr lang="en-US" sz="2000" smtClean="0">
                          <a:latin typeface="Times New Roman"/>
                          <a:ea typeface="Times New Roman"/>
                        </a:rPr>
                        <a:t>71</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26/28</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93</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22</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72030">
                <a:tc>
                  <a:txBody>
                    <a:bodyPr/>
                    <a:lstStyle/>
                    <a:p>
                      <a:pPr algn="l">
                        <a:lnSpc>
                          <a:spcPct val="100000"/>
                        </a:lnSpc>
                        <a:spcBef>
                          <a:spcPts val="600"/>
                        </a:spcBef>
                        <a:spcAft>
                          <a:spcPts val="300"/>
                        </a:spcAft>
                      </a:pPr>
                      <a:r>
                        <a:rPr lang="en-US" sz="2000" smtClean="0">
                          <a:latin typeface="Times New Roman"/>
                          <a:ea typeface="Times New Roman"/>
                        </a:rPr>
                        <a:t>Kỹ </a:t>
                      </a:r>
                      <a:r>
                        <a:rPr lang="en-US" sz="2000">
                          <a:latin typeface="Times New Roman"/>
                          <a:ea typeface="Times New Roman"/>
                        </a:rPr>
                        <a:t>năng ứng xử phù hợp với mọi người xung quanh</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18/28</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64</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27/28</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96</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32</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16035">
                <a:tc>
                  <a:txBody>
                    <a:bodyPr/>
                    <a:lstStyle/>
                    <a:p>
                      <a:pPr algn="l">
                        <a:lnSpc>
                          <a:spcPct val="100000"/>
                        </a:lnSpc>
                        <a:spcBef>
                          <a:spcPts val="600"/>
                        </a:spcBef>
                        <a:spcAft>
                          <a:spcPts val="300"/>
                        </a:spcAft>
                      </a:pPr>
                      <a:r>
                        <a:rPr lang="en-US" sz="2000" smtClean="0">
                          <a:latin typeface="Times New Roman"/>
                          <a:ea typeface="Times New Roman"/>
                        </a:rPr>
                        <a:t>Kỹ </a:t>
                      </a:r>
                      <a:r>
                        <a:rPr lang="en-US" sz="2000">
                          <a:latin typeface="Times New Roman"/>
                          <a:ea typeface="Times New Roman"/>
                        </a:rPr>
                        <a:t>năng tuân thủ quy tắc xã hội</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24/28</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68</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31/35</a:t>
                      </a:r>
                      <a:endParaRPr lang="en-US" sz="2000">
                        <a:latin typeface="Times New Roman"/>
                        <a:ea typeface="Times New Roman"/>
                      </a:endParaRP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88 </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300"/>
                        </a:spcAft>
                      </a:pPr>
                      <a:endParaRPr lang="en-US" sz="2000" smtClean="0">
                        <a:latin typeface="Times New Roman"/>
                        <a:ea typeface="Times New Roman"/>
                      </a:endParaRPr>
                    </a:p>
                    <a:p>
                      <a:pPr algn="ctr">
                        <a:lnSpc>
                          <a:spcPts val="1700"/>
                        </a:lnSpc>
                        <a:spcBef>
                          <a:spcPts val="600"/>
                        </a:spcBef>
                        <a:spcAft>
                          <a:spcPts val="300"/>
                        </a:spcAft>
                      </a:pPr>
                      <a:r>
                        <a:rPr lang="en-US" sz="2000" smtClean="0">
                          <a:latin typeface="Times New Roman"/>
                          <a:ea typeface="Times New Roman"/>
                        </a:rPr>
                        <a:t>20</a:t>
                      </a:r>
                      <a:r>
                        <a:rPr lang="en-US" sz="2000">
                          <a:latin typeface="Times New Roman"/>
                          <a:ea typeface="Times New Roman"/>
                        </a:rPr>
                        <a:t>%</a:t>
                      </a:r>
                    </a:p>
                  </a:txBody>
                  <a:tcPr marL="67201" marR="67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hung-vien-powerpoint_105323203.jpg"/>
          <p:cNvPicPr>
            <a:picLocks noChangeAspect="1"/>
          </p:cNvPicPr>
          <p:nvPr/>
        </p:nvPicPr>
        <p:blipFill>
          <a:blip r:embed="rId2"/>
          <a:stretch>
            <a:fillRect/>
          </a:stretch>
        </p:blipFill>
        <p:spPr>
          <a:xfrm>
            <a:off x="-1600200" y="-228600"/>
            <a:ext cx="12115800" cy="7086600"/>
          </a:xfrm>
          <a:prstGeom prst="rect">
            <a:avLst/>
          </a:prstGeom>
        </p:spPr>
      </p:pic>
      <p:sp>
        <p:nvSpPr>
          <p:cNvPr id="2049" name="Rectangle 1"/>
          <p:cNvSpPr>
            <a:spLocks noChangeArrowheads="1"/>
          </p:cNvSpPr>
          <p:nvPr/>
        </p:nvSpPr>
        <p:spPr bwMode="auto">
          <a:xfrm>
            <a:off x="609600" y="1219200"/>
            <a:ext cx="7924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smtClean="0">
                <a:latin typeface="+mj-lt"/>
              </a:rPr>
              <a:t>    - </a:t>
            </a:r>
            <a:r>
              <a:rPr lang="vi-VN" sz="2800" smtClean="0">
                <a:latin typeface="+mj-lt"/>
              </a:rPr>
              <a:t>Các bậc phụ huynh có những chuyển biến rõ rệt về phong cách, về lời ăn tiếng nói và quan tâm đến con em</a:t>
            </a:r>
            <a:r>
              <a:rPr lang="en-US" sz="2800" smtClean="0">
                <a:latin typeface="+mj-lt"/>
              </a:rPr>
              <a:t> </a:t>
            </a:r>
            <a:r>
              <a:rPr lang="vi-VN" sz="2800" smtClean="0">
                <a:latin typeface="+mj-lt"/>
              </a:rPr>
              <a:t>mình ngày càng nhiều hơn.</a:t>
            </a:r>
          </a:p>
          <a:p>
            <a:r>
              <a:rPr lang="en-US" sz="2800" smtClean="0">
                <a:latin typeface="+mj-lt"/>
              </a:rPr>
              <a:t>        - </a:t>
            </a:r>
            <a:r>
              <a:rPr lang="vi-VN" sz="2800" smtClean="0">
                <a:latin typeface="+mj-lt"/>
              </a:rPr>
              <a:t>Bản thân tôi được trau dồi kiến thức và có thêm những kinh nghiệm trong việc giáo dục</a:t>
            </a:r>
            <a:r>
              <a:rPr lang="en-US" sz="2800" smtClean="0">
                <a:latin typeface="+mj-lt"/>
              </a:rPr>
              <a:t> </a:t>
            </a:r>
            <a:r>
              <a:rPr lang="en-US" sz="2800" smtClean="0">
                <a:latin typeface="Times New Roman" pitchFamily="18" charset="0"/>
                <a:cs typeface="Times New Roman" pitchFamily="18" charset="0"/>
              </a:rPr>
              <a:t>kỹ năng sống</a:t>
            </a:r>
            <a:r>
              <a:rPr lang="vi-VN" sz="2800" smtClean="0">
                <a:latin typeface="Times New Roman" pitchFamily="18" charset="0"/>
                <a:cs typeface="Times New Roman" pitchFamily="18" charset="0"/>
              </a:rPr>
              <a:t> trẻ</a:t>
            </a:r>
            <a:r>
              <a:rPr lang="en-US" sz="2800" smtClean="0">
                <a:latin typeface="Times New Roman" pitchFamily="18" charset="0"/>
                <a:cs typeface="Times New Roman" pitchFamily="18" charset="0"/>
              </a:rPr>
              <a:t>.</a:t>
            </a:r>
          </a:p>
          <a:p>
            <a:endParaRPr lang="en-US" sz="2800" smtClean="0">
              <a:latin typeface="+mj-lt"/>
            </a:endParaRPr>
          </a:p>
          <a:p>
            <a:pPr algn="ctr"/>
            <a:r>
              <a:rPr lang="en-US" sz="2800" b="1" smtClean="0">
                <a:latin typeface="Times New Roman" pitchFamily="18" charset="0"/>
                <a:cs typeface="Times New Roman" pitchFamily="18" charset="0"/>
              </a:rPr>
              <a:t>Xin chân thành cảm ơn!</a:t>
            </a:r>
            <a:endParaRPr lang="vi-VN" sz="2800" b="1"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Powerpoint-21.jpg"/>
          <p:cNvPicPr>
            <a:picLocks noChangeAspect="1"/>
          </p:cNvPicPr>
          <p:nvPr/>
        </p:nvPicPr>
        <p:blipFill>
          <a:blip r:embed="rId2"/>
          <a:stretch>
            <a:fillRect/>
          </a:stretch>
        </p:blipFill>
        <p:spPr>
          <a:xfrm>
            <a:off x="0" y="0"/>
            <a:ext cx="9144000" cy="6477000"/>
          </a:xfrm>
          <a:prstGeom prst="rect">
            <a:avLst/>
          </a:prstGeom>
        </p:spPr>
        <p:style>
          <a:lnRef idx="1">
            <a:schemeClr val="accent6"/>
          </a:lnRef>
          <a:fillRef idx="2">
            <a:schemeClr val="accent6"/>
          </a:fillRef>
          <a:effectRef idx="1">
            <a:schemeClr val="accent6"/>
          </a:effectRef>
          <a:fontRef idx="minor">
            <a:schemeClr val="dk1"/>
          </a:fontRef>
        </p:style>
      </p:pic>
      <p:sp>
        <p:nvSpPr>
          <p:cNvPr id="5" name="TextBox 4"/>
          <p:cNvSpPr txBox="1"/>
          <p:nvPr/>
        </p:nvSpPr>
        <p:spPr>
          <a:xfrm>
            <a:off x="-1295400" y="0"/>
            <a:ext cx="870531" cy="369332"/>
          </a:xfrm>
          <a:prstGeom prst="rect">
            <a:avLst/>
          </a:prstGeom>
          <a:noFill/>
        </p:spPr>
        <p:txBody>
          <a:bodyPr wrap="square" rtlCol="0">
            <a:spAutoFit/>
          </a:bodyPr>
          <a:lstStyle/>
          <a:p>
            <a:endParaRPr lang="en-US"/>
          </a:p>
        </p:txBody>
      </p:sp>
      <p:sp>
        <p:nvSpPr>
          <p:cNvPr id="7" name="TextBox 6"/>
          <p:cNvSpPr txBox="1"/>
          <p:nvPr/>
        </p:nvSpPr>
        <p:spPr>
          <a:xfrm>
            <a:off x="2667000" y="914400"/>
            <a:ext cx="184731" cy="369332"/>
          </a:xfrm>
          <a:prstGeom prst="rect">
            <a:avLst/>
          </a:prstGeom>
          <a:noFill/>
        </p:spPr>
        <p:txBody>
          <a:bodyPr wrap="none" rtlCol="0">
            <a:spAutoFit/>
          </a:bodyPr>
          <a:lstStyle/>
          <a:p>
            <a:endParaRPr lang="en-US"/>
          </a:p>
        </p:txBody>
      </p:sp>
      <p:sp>
        <p:nvSpPr>
          <p:cNvPr id="12" name="TextBox 11"/>
          <p:cNvSpPr txBox="1"/>
          <p:nvPr/>
        </p:nvSpPr>
        <p:spPr>
          <a:xfrm>
            <a:off x="5181600" y="1905000"/>
            <a:ext cx="1600200" cy="369332"/>
          </a:xfrm>
          <a:prstGeom prst="rect">
            <a:avLst/>
          </a:prstGeom>
          <a:noFill/>
        </p:spPr>
        <p:txBody>
          <a:bodyPr wrap="square" rtlCol="0">
            <a:spAutoFit/>
          </a:bodyPr>
          <a:lstStyle/>
          <a:p>
            <a:endParaRPr lang="en-US"/>
          </a:p>
        </p:txBody>
      </p:sp>
      <p:sp>
        <p:nvSpPr>
          <p:cNvPr id="14" name="TextBox 13"/>
          <p:cNvSpPr txBox="1"/>
          <p:nvPr/>
        </p:nvSpPr>
        <p:spPr>
          <a:xfrm>
            <a:off x="4572000" y="4419600"/>
            <a:ext cx="1828800" cy="369332"/>
          </a:xfrm>
          <a:prstGeom prst="rect">
            <a:avLst/>
          </a:prstGeom>
          <a:noFill/>
        </p:spPr>
        <p:txBody>
          <a:bodyPr wrap="square" rtlCol="0">
            <a:spAutoFit/>
          </a:bodyPr>
          <a:lstStyle/>
          <a:p>
            <a:endParaRPr lang="en-US"/>
          </a:p>
        </p:txBody>
      </p:sp>
      <p:sp>
        <p:nvSpPr>
          <p:cNvPr id="16" name="TextBox 15"/>
          <p:cNvSpPr txBox="1"/>
          <p:nvPr/>
        </p:nvSpPr>
        <p:spPr>
          <a:xfrm>
            <a:off x="5943600" y="5105400"/>
            <a:ext cx="184731" cy="369332"/>
          </a:xfrm>
          <a:prstGeom prst="rect">
            <a:avLst/>
          </a:prstGeom>
          <a:noFill/>
        </p:spPr>
        <p:txBody>
          <a:bodyPr wrap="none" rtlCol="0">
            <a:spAutoFit/>
          </a:bodyPr>
          <a:lstStyle/>
          <a:p>
            <a:endParaRPr lang="en-US"/>
          </a:p>
        </p:txBody>
      </p:sp>
      <p:sp>
        <p:nvSpPr>
          <p:cNvPr id="2049" name="Rectangle 1"/>
          <p:cNvSpPr>
            <a:spLocks noChangeArrowheads="1"/>
          </p:cNvSpPr>
          <p:nvPr/>
        </p:nvSpPr>
        <p:spPr bwMode="auto">
          <a:xfrm>
            <a:off x="381000" y="457200"/>
            <a:ext cx="83820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ctr" fontAlgn="base">
              <a:spcBef>
                <a:spcPct val="0"/>
              </a:spcBef>
              <a:spcAft>
                <a:spcPct val="0"/>
              </a:spcAft>
            </a:pPr>
            <a:r>
              <a:rPr lang="en-US" sz="2400" b="1" smtClean="0">
                <a:latin typeface="Times New Roman" pitchFamily="18" charset="0"/>
                <a:cs typeface="Times New Roman" pitchFamily="18" charset="0"/>
              </a:rPr>
              <a:t>PHẦN II: NỘI DUNG</a:t>
            </a:r>
          </a:p>
          <a:p>
            <a:pPr indent="457200" algn="just" fontAlgn="base">
              <a:spcBef>
                <a:spcPct val="0"/>
              </a:spcBef>
              <a:spcAft>
                <a:spcPct val="0"/>
              </a:spcAft>
            </a:pPr>
            <a:r>
              <a:rPr lang="en-US" sz="2400" b="1" smtClean="0">
                <a:latin typeface="Times New Roman" pitchFamily="18" charset="0"/>
                <a:ea typeface="Times New Roman" pitchFamily="18" charset="0"/>
                <a:cs typeface="Times New Roman" pitchFamily="18" charset="0"/>
              </a:rPr>
              <a:t>I. Thực trạng</a:t>
            </a:r>
            <a:endParaRPr lang="en-US" sz="2400" smtClean="0">
              <a:latin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 Thuận lợi:</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Được sự quan tâm, đầu tư cả về vật chất lẫn tinh thần từ các</a:t>
            </a:r>
            <a:r>
              <a:rPr kumimoji="0" lang="en-US" sz="24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cấp lãnh đạo và</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hội cha mẹ học sinh.</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Bản thân tôi là một giáo viên trẻ luôn tâm huyết với nghề, mến trẻ, được qua lớp đào tạo chính quy, được ban giám hiệu nhà trường tạo điều kiện cho đi tham quan học hỏi kinh nghiệm ở các trường bạn.</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lvl="0" indent="457200" algn="just" eaLnBrk="0" fontAlgn="base" hangingPunct="0">
              <a:spcBef>
                <a:spcPct val="0"/>
              </a:spcBef>
              <a:spcAft>
                <a:spcPct val="0"/>
              </a:spcAf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Dễ</a:t>
            </a:r>
            <a:r>
              <a:rPr kumimoji="0" lang="en-US" sz="24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dàng nắm bắt </a:t>
            </a:r>
            <a:r>
              <a:rPr lang="en-US" sz="2400" smtClean="0">
                <a:latin typeface="Times New Roman" pitchFamily="18" charset="0"/>
                <a:ea typeface="Times New Roman" pitchFamily="18" charset="0"/>
                <a:cs typeface="Times New Roman" pitchFamily="18" charset="0"/>
              </a:rPr>
              <a:t>được kỹ năng trẻ đã có và chưa có</a:t>
            </a:r>
            <a:r>
              <a:rPr kumimoji="0" lang="en-US" sz="24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4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qua quá trình</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tiếp xúc và quan sát trẻ sinh hoạt hàng ngày.</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L</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uôn thường xuyên tham khảo tài liệu, lên mạng internet để học hỏi về các phương pháp hình thành kỹ năng sống cho trẻ.</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4).png"/>
          <p:cNvPicPr>
            <a:picLocks noChangeAspect="1"/>
          </p:cNvPicPr>
          <p:nvPr/>
        </p:nvPicPr>
        <p:blipFill>
          <a:blip r:embed="rId2"/>
          <a:stretch>
            <a:fillRect/>
          </a:stretch>
        </p:blipFill>
        <p:spPr>
          <a:xfrm>
            <a:off x="0" y="0"/>
            <a:ext cx="9144000" cy="7086600"/>
          </a:xfrm>
          <a:prstGeom prst="rect">
            <a:avLst/>
          </a:prstGeom>
        </p:spPr>
      </p:pic>
      <p:sp>
        <p:nvSpPr>
          <p:cNvPr id="19457" name="Rectangle 1"/>
          <p:cNvSpPr>
            <a:spLocks noChangeArrowheads="1"/>
          </p:cNvSpPr>
          <p:nvPr/>
        </p:nvSpPr>
        <p:spPr bwMode="auto">
          <a:xfrm>
            <a:off x="914400" y="990600"/>
            <a:ext cx="74676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2. Khó khăn:</a:t>
            </a:r>
            <a:r>
              <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Bên cạnh đó, tôi cũng gặp phải những khó khăn khi thực hiện như:</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Trước hết, chưa có tài liệu riêng giáo dục kỹ năng sống cho trẻ</a:t>
            </a:r>
            <a:r>
              <a:rPr lang="vi-VN" sz="2400" smtClean="0">
                <a:latin typeface="Times New Roman" pitchFamily="18" charset="0"/>
                <a:ea typeface="Times New Roman" pitchFamily="18" charset="0"/>
                <a:cs typeface="Times New Roman" pitchFamily="18" charset="0"/>
              </a:rPr>
              <a:t> dành cho</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giáo viên hay tiêu chí đánh giá</a:t>
            </a:r>
            <a:r>
              <a:rPr kumimoji="0" lang="vi-VN" sz="24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cụ thể</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vi-VN"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lang="vi-VN" sz="2400" smtClean="0">
                <a:latin typeface="Times New Roman" pitchFamily="18" charset="0"/>
                <a:ea typeface="Times New Roman" pitchFamily="18" charset="0"/>
                <a:cs typeface="Times New Roman" pitchFamily="18" charset="0"/>
              </a:rPr>
              <a:t>Phụ huynh chủ yếu là người dân tộc thiểu số nên chưa nhận thức được ý</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nghĩa, tầm quan trọng của việc hình thành kỹ năng sống cho trẻ</a:t>
            </a:r>
            <a:r>
              <a:rPr kumimoji="0" lang="vi-VN"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Một số bậc phụ huynh thường</a:t>
            </a:r>
            <a:r>
              <a:rPr kumimoji="0" lang="en-US" sz="24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chiều chuộng, làm thay</a:t>
            </a:r>
            <a:r>
              <a:rPr kumimoji="0" lang="en-US" sz="24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con cái khiến trẻ không có kỹ năng tự phục vụ.</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27.jpg"/>
          <p:cNvPicPr>
            <a:picLocks noChangeAspect="1"/>
          </p:cNvPicPr>
          <p:nvPr/>
        </p:nvPicPr>
        <p:blipFill>
          <a:blip r:embed="rId2"/>
          <a:stretch>
            <a:fillRect/>
          </a:stretch>
        </p:blipFill>
        <p:spPr>
          <a:xfrm>
            <a:off x="-1447800" y="0"/>
            <a:ext cx="11811000" cy="6858000"/>
          </a:xfrm>
          <a:prstGeom prst="rect">
            <a:avLst/>
          </a:prstGeom>
        </p:spPr>
      </p:pic>
      <p:sp>
        <p:nvSpPr>
          <p:cNvPr id="4" name="Rectangle 3"/>
          <p:cNvSpPr/>
          <p:nvPr/>
        </p:nvSpPr>
        <p:spPr>
          <a:xfrm>
            <a:off x="0" y="1600200"/>
            <a:ext cx="8915400" cy="2677656"/>
          </a:xfrm>
          <a:prstGeom prst="rect">
            <a:avLst/>
          </a:prstGeom>
        </p:spPr>
        <p:txBody>
          <a:bodyPr wrap="square">
            <a:spAutoFit/>
          </a:bodyPr>
          <a:lstStyle/>
          <a:p>
            <a:pPr lvl="0" fontAlgn="base">
              <a:spcBef>
                <a:spcPct val="0"/>
              </a:spcBef>
              <a:spcAft>
                <a:spcPct val="0"/>
              </a:spcAft>
            </a:pPr>
            <a:r>
              <a:rPr lang="vi-VN" sz="2800" b="1" smtClean="0">
                <a:latin typeface="Times New Roman" pitchFamily="18" charset="0"/>
                <a:ea typeface="Times New Roman" pitchFamily="18" charset="0"/>
                <a:cs typeface="Times New Roman" pitchFamily="18" charset="0"/>
              </a:rPr>
              <a:t>      </a:t>
            </a:r>
            <a:r>
              <a:rPr lang="en-US" sz="2800" b="1" smtClean="0">
                <a:latin typeface="Times New Roman" pitchFamily="18" charset="0"/>
                <a:ea typeface="Times New Roman" pitchFamily="18" charset="0"/>
                <a:cs typeface="Times New Roman" pitchFamily="18" charset="0"/>
              </a:rPr>
              <a:t>II. Mục tiêu</a:t>
            </a:r>
            <a:endParaRPr lang="en-US" sz="2800" smtClean="0">
              <a:latin typeface="Times New Roman" pitchFamily="18" charset="0"/>
              <a:cs typeface="Times New Roman" pitchFamily="18" charset="0"/>
            </a:endParaRPr>
          </a:p>
          <a:p>
            <a:pPr lvl="0" eaLnBrk="0" fontAlgn="base" hangingPunct="0">
              <a:spcBef>
                <a:spcPct val="0"/>
              </a:spcBef>
              <a:spcAft>
                <a:spcPct val="0"/>
              </a:spcAft>
            </a:pPr>
            <a:r>
              <a:rPr lang="en-US" sz="2800" b="1" smtClean="0">
                <a:latin typeface="Times New Roman" pitchFamily="18" charset="0"/>
                <a:ea typeface="Times New Roman" pitchFamily="18" charset="0"/>
                <a:cs typeface="Times New Roman" pitchFamily="18" charset="0"/>
              </a:rPr>
              <a:t> </a:t>
            </a:r>
            <a:r>
              <a:rPr lang="vi-VN" sz="2800" b="1" smtClean="0">
                <a:latin typeface="Times New Roman" pitchFamily="18" charset="0"/>
                <a:ea typeface="Times New Roman" pitchFamily="18" charset="0"/>
                <a:cs typeface="Times New Roman" pitchFamily="18" charset="0"/>
              </a:rPr>
              <a:t>     </a:t>
            </a:r>
            <a:r>
              <a:rPr lang="vi-VN" sz="2800" smtClean="0">
                <a:latin typeface="Times New Roman" pitchFamily="18" charset="0"/>
                <a:cs typeface="Times New Roman" pitchFamily="18" charset="0"/>
              </a:rPr>
              <a:t>Giáo dục kỹ năng sống phát triển toàn diện nhân cách cho trẻ, là nền tảng để trẻ tự tin bước vào giai đoạn tiểu học. </a:t>
            </a:r>
          </a:p>
          <a:p>
            <a:pPr lvl="0" eaLnBrk="0" fontAlgn="base" hangingPunct="0">
              <a:spcBef>
                <a:spcPct val="0"/>
              </a:spcBef>
              <a:spcAft>
                <a:spcPct val="0"/>
              </a:spcAft>
            </a:pPr>
            <a:r>
              <a:rPr lang="vi-VN" sz="2800" smtClean="0">
                <a:latin typeface="Times New Roman" pitchFamily="18" charset="0"/>
                <a:ea typeface="Times New Roman" pitchFamily="18" charset="0"/>
                <a:cs typeface="Times New Roman" pitchFamily="18" charset="0"/>
              </a:rPr>
              <a:t>      </a:t>
            </a:r>
            <a:r>
              <a:rPr lang="en-US" sz="2800" smtClean="0">
                <a:latin typeface="Times New Roman" pitchFamily="18" charset="0"/>
                <a:ea typeface="Times New Roman" pitchFamily="18" charset="0"/>
                <a:cs typeface="Times New Roman" pitchFamily="18" charset="0"/>
              </a:rPr>
              <a:t>Rèn kỹ sống giúp trẻ biết tự chủ bản thân, tự đưa ra quyết định, khả năng thích nghi, hóa giải được những tác động tiêu cực, khó khăn trong cuộc sống hằng ngày</a:t>
            </a:r>
            <a:r>
              <a:rPr lang="en-US" smtClean="0">
                <a:latin typeface="Times New Roman" pitchFamily="18" charset="0"/>
                <a:ea typeface="Times New Roman" pitchFamily="18" charset="0"/>
                <a:cs typeface="Times New Roman" pitchFamily="18" charset="0"/>
              </a:rPr>
              <a:t>.</a:t>
            </a:r>
            <a:endParaRPr lang="en-US"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khung-powerpoint-dep-nhat_105319682.jpg"/>
          <p:cNvPicPr>
            <a:picLocks noChangeAspect="1"/>
          </p:cNvPicPr>
          <p:nvPr/>
        </p:nvPicPr>
        <p:blipFill>
          <a:blip r:embed="rId2"/>
          <a:stretch>
            <a:fillRect/>
          </a:stretch>
        </p:blipFill>
        <p:spPr>
          <a:xfrm>
            <a:off x="-838200" y="0"/>
            <a:ext cx="10668000" cy="6858000"/>
          </a:xfrm>
          <a:prstGeom prst="rect">
            <a:avLst/>
          </a:prstGeom>
        </p:spPr>
      </p:pic>
      <p:sp>
        <p:nvSpPr>
          <p:cNvPr id="21505" name="Rectangle 1"/>
          <p:cNvSpPr>
            <a:spLocks noChangeArrowheads="1"/>
          </p:cNvSpPr>
          <p:nvPr/>
        </p:nvSpPr>
        <p:spPr bwMode="auto">
          <a:xfrm>
            <a:off x="838200" y="1447800"/>
            <a:ext cx="7239000" cy="30469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III.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biện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thành</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kỹ</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cơ</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sở</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lý</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tiễn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đã</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suy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nghĩ</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nghiên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cứu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tìm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tòi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biện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kỹ</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mầm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non qua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đề</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tài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kỹ</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mẫu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lang="vi-VN" sz="2400" dirty="0">
                <a:latin typeface="Times New Roman" pitchFamily="18" charset="0"/>
                <a:ea typeface="Times New Roman" pitchFamily="18" charset="0"/>
                <a:cs typeface="Times New Roman" pitchFamily="18" charset="0"/>
              </a:rPr>
              <a:t> </a:t>
            </a:r>
            <a:r>
              <a:rPr lang="vi-VN" sz="2400" dirty="0" smtClean="0">
                <a:latin typeface="Times New Roman" pitchFamily="18" charset="0"/>
                <a:ea typeface="Times New Roman" pitchFamily="18" charset="0"/>
                <a:cs typeface="Times New Roman" pitchFamily="18" charset="0"/>
              </a:rPr>
              <a:t>3-4</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tuổi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hung-hinh-dep-cho-powerpoint_105319973.jpg"/>
          <p:cNvPicPr>
            <a:picLocks noChangeAspect="1"/>
          </p:cNvPicPr>
          <p:nvPr/>
        </p:nvPicPr>
        <p:blipFill>
          <a:blip r:embed="rId2"/>
          <a:stretch>
            <a:fillRect/>
          </a:stretch>
        </p:blipFill>
        <p:spPr>
          <a:xfrm>
            <a:off x="-1752600" y="-152400"/>
            <a:ext cx="12496800" cy="7162800"/>
          </a:xfrm>
          <a:prstGeom prst="rect">
            <a:avLst/>
          </a:prstGeom>
        </p:spPr>
      </p:pic>
      <p:sp>
        <p:nvSpPr>
          <p:cNvPr id="1025" name="Rectangle 1"/>
          <p:cNvSpPr>
            <a:spLocks noChangeArrowheads="1"/>
          </p:cNvSpPr>
          <p:nvPr/>
        </p:nvSpPr>
        <p:spPr bwMode="auto">
          <a:xfrm>
            <a:off x="0" y="1295400"/>
            <a:ext cx="9144000" cy="440120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tabLst/>
            </a:pPr>
            <a:r>
              <a:rPr kumimoji="0" lang="en-US" sz="20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 Tự học hỏi và bồi dưỡng nâng cao kiến thức về hình thành kỹ năng sống cho trẻ.</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Như ông cha ta có câu “Muốn biết phải hỏi, muốn giỏi phải học”, không phải tự nhiên cô giáo nào</a:t>
            </a:r>
            <a:r>
              <a:rPr kumimoji="0" lang="en-US" sz="20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cũng</a:t>
            </a: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có những kinh nghiệm về kỹ năng sống để dạy trẻ mà đó là một quá trình không ngừng học hỏi</a:t>
            </a:r>
            <a:r>
              <a:rPr kumimoji="0" lang="vi-VN" sz="20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và tu dưỡng bản thân. </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Là một giáo viên trẻ, tôi không ngừng học hỏi, tìm tòi và nghiên cứu kiến thức hay các phương pháp mới, sáng tạo để áp dụng dạy trẻ có hiệu quả. Tôi luôn trăn trở, lựa chọn nội dung giáo dục kỹ năng sống cho trẻ  như thế nào cho hiệu quả và phù hợp với lứa tuổi và nhận thức của trẻ. </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VD:</a:t>
            </a: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Bản thân phải chịu khó tìm tòi các tài liệu dạy trẻ kỹ năng sống, dạy trẻ tính tự lập</a:t>
            </a:r>
            <a:r>
              <a:rPr kumimoji="0" lang="vi-VN" sz="20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thông </a:t>
            </a: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qua </a:t>
            </a:r>
            <a:r>
              <a:rPr kumimoji="0" lang="vi-VN"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các</a:t>
            </a:r>
            <a:r>
              <a:rPr kumimoji="0" lang="vi-VN" sz="20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phương tiện </a:t>
            </a: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truyền thông, truyền hình, qua chương trình “Nuôi con khỏe, dạy con ngoan”, “Kỹ năng sống tuổi thơ”, tích lũy kinh nghiệm trong cuộc sống hàng ngày,…Từ đó tôi đã có được vốn kiến thức, kinh nghiệm về kỹ năng sống cho bản thân.</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21.jpg"/>
          <p:cNvPicPr>
            <a:picLocks noChangeAspect="1"/>
          </p:cNvPicPr>
          <p:nvPr/>
        </p:nvPicPr>
        <p:blipFill>
          <a:blip r:embed="rId2"/>
          <a:stretch>
            <a:fillRect/>
          </a:stretch>
        </p:blipFill>
        <p:spPr>
          <a:xfrm>
            <a:off x="-2133600" y="0"/>
            <a:ext cx="13335000" cy="6858000"/>
          </a:xfrm>
          <a:prstGeom prst="rect">
            <a:avLst/>
          </a:prstGeom>
        </p:spPr>
      </p:pic>
      <p:sp>
        <p:nvSpPr>
          <p:cNvPr id="4" name="Rectangle 3"/>
          <p:cNvSpPr/>
          <p:nvPr/>
        </p:nvSpPr>
        <p:spPr>
          <a:xfrm>
            <a:off x="-1600200" y="304800"/>
            <a:ext cx="6477000" cy="5940088"/>
          </a:xfrm>
          <a:prstGeom prst="rect">
            <a:avLst/>
          </a:prstGeom>
        </p:spPr>
        <p:txBody>
          <a:bodyPr wrap="square">
            <a:spAutoFit/>
          </a:bodyPr>
          <a:lstStyle/>
          <a:p>
            <a:pPr indent="457200" algn="just" fontAlgn="base">
              <a:spcBef>
                <a:spcPct val="0"/>
              </a:spcBef>
              <a:spcAft>
                <a:spcPct val="0"/>
              </a:spcAft>
            </a:pPr>
            <a:r>
              <a:rPr lang="en-US" sz="2000" b="1" i="1" smtClean="0">
                <a:latin typeface="Times New Roman" pitchFamily="18" charset="0"/>
                <a:ea typeface="Times New Roman" pitchFamily="18" charset="0"/>
                <a:cs typeface="Times New Roman" pitchFamily="18" charset="0"/>
              </a:rPr>
              <a:t>2.</a:t>
            </a:r>
            <a:r>
              <a:rPr lang="en-US" sz="2000" b="1" smtClean="0">
                <a:latin typeface="Times New Roman" pitchFamily="18" charset="0"/>
                <a:ea typeface="Times New Roman" pitchFamily="18" charset="0"/>
                <a:cs typeface="Times New Roman" pitchFamily="18" charset="0"/>
              </a:rPr>
              <a:t> </a:t>
            </a:r>
            <a:r>
              <a:rPr lang="en-US" sz="2000" b="1" i="1" smtClean="0">
                <a:latin typeface="Times New Roman" pitchFamily="18" charset="0"/>
                <a:ea typeface="Times New Roman" pitchFamily="18" charset="0"/>
                <a:cs typeface="Times New Roman" pitchFamily="18" charset="0"/>
              </a:rPr>
              <a:t>Quan sát - Người lớn là tấm gương cho trẻ noi  theo.</a:t>
            </a:r>
            <a:endParaRPr lang="en-US" sz="2000" smtClean="0">
              <a:latin typeface="Times New Roman" pitchFamily="18" charset="0"/>
              <a:cs typeface="Times New Roman" pitchFamily="18" charset="0"/>
            </a:endParaRPr>
          </a:p>
          <a:p>
            <a:pPr lvl="0" indent="457200" algn="just" fontAlgn="base">
              <a:spcBef>
                <a:spcPct val="0"/>
              </a:spcBef>
              <a:spcAft>
                <a:spcPct val="0"/>
              </a:spcAft>
            </a:pPr>
            <a:r>
              <a:rPr lang="en-US" sz="2000" smtClean="0">
                <a:solidFill>
                  <a:srgbClr val="222222"/>
                </a:solidFill>
                <a:latin typeface="Times New Roman" pitchFamily="18" charset="0"/>
                <a:ea typeface="Times New Roman" pitchFamily="18" charset="0"/>
                <a:cs typeface="Times New Roman" pitchFamily="18" charset="0"/>
              </a:rPr>
              <a:t>Trẻ mẫu giáo hay bắt chước người lớn dù đó là việc to hay nhỏ, điều này ảnh hưởng rất lớn đến trẻ. Vì vậy muốn giáo dục cho trẻ, vai trò của cô giáo, người lớn  rất quan trọng trong việc hình thành cho trẻ những thói quen tự lập, nề nếp tốt thì trước hết cô giáo phải là tấm gương để trẻ noi theo.</a:t>
            </a:r>
            <a:endParaRPr lang="en-US" sz="2000" smtClean="0">
              <a:latin typeface="Times New Roman" pitchFamily="18" charset="0"/>
              <a:cs typeface="Times New Roman" pitchFamily="18" charset="0"/>
            </a:endParaRPr>
          </a:p>
          <a:p>
            <a:pPr lvl="0" indent="457200" algn="just" eaLnBrk="0" fontAlgn="base" hangingPunct="0">
              <a:spcBef>
                <a:spcPct val="0"/>
              </a:spcBef>
              <a:spcAft>
                <a:spcPct val="0"/>
              </a:spcAft>
            </a:pPr>
            <a:r>
              <a:rPr lang="en-US" sz="2000" b="1" u="sng" smtClean="0">
                <a:solidFill>
                  <a:srgbClr val="222222"/>
                </a:solidFill>
                <a:latin typeface="Times New Roman" pitchFamily="18" charset="0"/>
                <a:ea typeface="Times New Roman" pitchFamily="18" charset="0"/>
                <a:cs typeface="Times New Roman" pitchFamily="18" charset="0"/>
              </a:rPr>
              <a:t> VD</a:t>
            </a:r>
            <a:r>
              <a:rPr lang="en-US" sz="2000" u="sng" smtClean="0">
                <a:solidFill>
                  <a:srgbClr val="222222"/>
                </a:solidFill>
                <a:latin typeface="Times New Roman" pitchFamily="18" charset="0"/>
                <a:ea typeface="Times New Roman" pitchFamily="18" charset="0"/>
                <a:cs typeface="Times New Roman" pitchFamily="18" charset="0"/>
              </a:rPr>
              <a:t>:</a:t>
            </a:r>
            <a:r>
              <a:rPr lang="en-US" sz="2000" smtClean="0">
                <a:solidFill>
                  <a:srgbClr val="222222"/>
                </a:solidFill>
                <a:latin typeface="Times New Roman" pitchFamily="18" charset="0"/>
                <a:ea typeface="Times New Roman" pitchFamily="18" charset="0"/>
                <a:cs typeface="Times New Roman" pitchFamily="18" charset="0"/>
              </a:rPr>
              <a:t> Hàng ngày khi  đến lớp tôi thường cất đồ dùng  đúng nơi quy định, khi làm tôi trò chuyện với trẻ vì sao lại phải làm như thế, đồng thời khen ngợi, khuyến khích trẻ làm theo.</a:t>
            </a:r>
            <a:endParaRPr lang="en-US" sz="2000" smtClean="0">
              <a:latin typeface="Times New Roman" pitchFamily="18" charset="0"/>
              <a:cs typeface="Times New Roman" pitchFamily="18" charset="0"/>
            </a:endParaRPr>
          </a:p>
          <a:p>
            <a:pPr lvl="0" indent="457200" algn="just" eaLnBrk="0" fontAlgn="base" hangingPunct="0">
              <a:spcBef>
                <a:spcPct val="0"/>
              </a:spcBef>
              <a:spcAft>
                <a:spcPct val="0"/>
              </a:spcAft>
            </a:pPr>
            <a:r>
              <a:rPr lang="en-US" sz="2000" smtClean="0">
                <a:solidFill>
                  <a:srgbClr val="222222"/>
                </a:solidFill>
                <a:latin typeface="Times New Roman" pitchFamily="18" charset="0"/>
                <a:ea typeface="Times New Roman" pitchFamily="18" charset="0"/>
                <a:cs typeface="Times New Roman" pitchFamily="18" charset="0"/>
              </a:rPr>
              <a:t>Ngoài ra, tôi còn giữ gìn sạch sẽ môi trường, lớp học.. Thường xuyên cùng trẻ vệ sinh trong và ngoài lớp học, lau dọn đồ dùng đồ chơi, nhổ cỏ, nhặt rác. </a:t>
            </a:r>
            <a:endParaRPr lang="en-US" sz="2000" smtClean="0">
              <a:latin typeface="Times New Roman" pitchFamily="18" charset="0"/>
              <a:cs typeface="Times New Roman" pitchFamily="18" charset="0"/>
            </a:endParaRPr>
          </a:p>
          <a:p>
            <a:pPr lvl="0" indent="457200" algn="just" eaLnBrk="0" fontAlgn="base" hangingPunct="0">
              <a:spcBef>
                <a:spcPct val="0"/>
              </a:spcBef>
              <a:spcAft>
                <a:spcPct val="0"/>
              </a:spcAft>
            </a:pPr>
            <a:r>
              <a:rPr lang="en-US" sz="2000" b="1" u="sng" smtClean="0">
                <a:solidFill>
                  <a:srgbClr val="222222"/>
                </a:solidFill>
                <a:latin typeface="Times New Roman" pitchFamily="18" charset="0"/>
                <a:ea typeface="Times New Roman" pitchFamily="18" charset="0"/>
                <a:cs typeface="Times New Roman" pitchFamily="18" charset="0"/>
              </a:rPr>
              <a:t> VD:</a:t>
            </a:r>
            <a:r>
              <a:rPr lang="en-US" sz="2000" b="1" smtClean="0">
                <a:solidFill>
                  <a:srgbClr val="222222"/>
                </a:solidFill>
                <a:latin typeface="Times New Roman" pitchFamily="18" charset="0"/>
                <a:ea typeface="Times New Roman" pitchFamily="18" charset="0"/>
                <a:cs typeface="Times New Roman" pitchFamily="18" charset="0"/>
              </a:rPr>
              <a:t> </a:t>
            </a:r>
            <a:r>
              <a:rPr lang="en-US" sz="2000" smtClean="0">
                <a:solidFill>
                  <a:srgbClr val="222222"/>
                </a:solidFill>
                <a:latin typeface="Times New Roman" pitchFamily="18" charset="0"/>
                <a:ea typeface="Times New Roman" pitchFamily="18" charset="0"/>
                <a:cs typeface="Times New Roman" pitchFamily="18" charset="0"/>
              </a:rPr>
              <a:t>Ngoài ra tôi cho trẻ tham quan vườn rau, kể cho trẻ về quá trình làm ra những cây rau như làm đất, làm luống, bỏ phân, gieo hạt… từ đó trẻ biết yêu quý người lao động, trân trọng sản phẩm làm ra, có ý thức chăm sóc bảo vệ cũng như khi sử dụng các loại rau, thực phẩm không lãng phí.</a:t>
            </a:r>
            <a:endParaRPr lang="en-US" sz="200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ung-hinh-dep-15-4.jpg"/>
          <p:cNvPicPr>
            <a:picLocks noChangeAspect="1"/>
          </p:cNvPicPr>
          <p:nvPr/>
        </p:nvPicPr>
        <p:blipFill>
          <a:blip r:embed="rId2"/>
          <a:stretch>
            <a:fillRect/>
          </a:stretch>
        </p:blipFill>
        <p:spPr>
          <a:xfrm>
            <a:off x="-1752600" y="-152400"/>
            <a:ext cx="12649200" cy="7010400"/>
          </a:xfrm>
          <a:prstGeom prst="rect">
            <a:avLst/>
          </a:prstGeom>
        </p:spPr>
      </p:pic>
      <p:sp>
        <p:nvSpPr>
          <p:cNvPr id="4" name="Rectangle 3"/>
          <p:cNvSpPr/>
          <p:nvPr/>
        </p:nvSpPr>
        <p:spPr>
          <a:xfrm>
            <a:off x="-304800" y="457200"/>
            <a:ext cx="9982200" cy="461665"/>
          </a:xfrm>
          <a:prstGeom prst="rect">
            <a:avLst/>
          </a:prstGeom>
        </p:spPr>
        <p:txBody>
          <a:bodyPr wrap="square">
            <a:spAutoFit/>
          </a:bodyPr>
          <a:lstStyle/>
          <a:p>
            <a:pPr lvl="0" indent="450850" algn="just" fontAlgn="base">
              <a:spcBef>
                <a:spcPct val="0"/>
              </a:spcBef>
              <a:spcAft>
                <a:spcPct val="0"/>
              </a:spcAft>
            </a:pPr>
            <a:r>
              <a:rPr lang="en-US" sz="2400" smtClean="0">
                <a:solidFill>
                  <a:srgbClr val="222222"/>
                </a:solidFill>
                <a:latin typeface="Times New Roman" pitchFamily="18" charset="0"/>
                <a:ea typeface="Times New Roman" pitchFamily="18" charset="0"/>
                <a:cs typeface="Times New Roman" pitchFamily="18" charset="0"/>
              </a:rPr>
              <a:t>  </a:t>
            </a:r>
            <a:endParaRPr lang="en-US" sz="2400" smtClean="0">
              <a:latin typeface="Times New Roman" pitchFamily="18" charset="0"/>
              <a:ea typeface="Times New Roman" pitchFamily="18" charset="0"/>
              <a:cs typeface="Times New Roman" pitchFamily="18" charset="0"/>
            </a:endParaRPr>
          </a:p>
        </p:txBody>
      </p:sp>
      <p:sp>
        <p:nvSpPr>
          <p:cNvPr id="5" name="Rectangle 4"/>
          <p:cNvSpPr/>
          <p:nvPr/>
        </p:nvSpPr>
        <p:spPr>
          <a:xfrm>
            <a:off x="-609600" y="751344"/>
            <a:ext cx="10058400" cy="3785652"/>
          </a:xfrm>
          <a:prstGeom prst="rect">
            <a:avLst/>
          </a:prstGeom>
        </p:spPr>
        <p:txBody>
          <a:bodyPr wrap="square">
            <a:spAutoFit/>
          </a:bodyPr>
          <a:lstStyle/>
          <a:p>
            <a:pPr lvl="0" indent="450850" algn="just" fontAlgn="base">
              <a:spcBef>
                <a:spcPct val="0"/>
              </a:spcBef>
              <a:spcAft>
                <a:spcPct val="0"/>
              </a:spcAft>
            </a:pPr>
            <a:r>
              <a:rPr lang="en-US" sz="2000" b="1" i="1" smtClean="0">
                <a:solidFill>
                  <a:srgbClr val="222222"/>
                </a:solidFill>
                <a:latin typeface="Times New Roman" pitchFamily="18" charset="0"/>
                <a:ea typeface="Times New Roman" pitchFamily="18" charset="0"/>
                <a:cs typeface="Times New Roman" pitchFamily="18" charset="0"/>
              </a:rPr>
              <a:t>3. Lồng ghép giáo dục trẻ thông qua các hoạt động.</a:t>
            </a:r>
            <a:endParaRPr lang="en-US" sz="2000" smtClean="0">
              <a:latin typeface="Times New Roman" pitchFamily="18" charset="0"/>
              <a:ea typeface="Times New Roman" pitchFamily="18" charset="0"/>
              <a:cs typeface="Times New Roman" pitchFamily="18" charset="0"/>
            </a:endParaRPr>
          </a:p>
          <a:p>
            <a:pPr lvl="0" indent="450850" algn="just" eaLnBrk="0" fontAlgn="base" hangingPunct="0">
              <a:spcBef>
                <a:spcPct val="0"/>
              </a:spcBef>
              <a:spcAft>
                <a:spcPct val="0"/>
              </a:spcAft>
            </a:pPr>
            <a:r>
              <a:rPr lang="en-US" sz="2000" smtClean="0">
                <a:solidFill>
                  <a:srgbClr val="222222"/>
                </a:solidFill>
                <a:latin typeface="Times New Roman" pitchFamily="18" charset="0"/>
                <a:ea typeface="Times New Roman" pitchFamily="18" charset="0"/>
                <a:cs typeface="Times New Roman" pitchFamily="18" charset="0"/>
              </a:rPr>
              <a:t>* </a:t>
            </a:r>
            <a:r>
              <a:rPr lang="en-US" sz="2000" b="1" i="1" smtClean="0">
                <a:solidFill>
                  <a:srgbClr val="222222"/>
                </a:solidFill>
                <a:latin typeface="Times New Roman" pitchFamily="18" charset="0"/>
                <a:ea typeface="Times New Roman" pitchFamily="18" charset="0"/>
                <a:cs typeface="Times New Roman" pitchFamily="18" charset="0"/>
              </a:rPr>
              <a:t>Thông qua các hoạt động học:</a:t>
            </a:r>
            <a:endParaRPr lang="en-US" sz="2000" smtClean="0">
              <a:latin typeface="Times New Roman" pitchFamily="18" charset="0"/>
              <a:ea typeface="Times New Roman" pitchFamily="18" charset="0"/>
              <a:cs typeface="Times New Roman" pitchFamily="18" charset="0"/>
            </a:endParaRPr>
          </a:p>
          <a:p>
            <a:pPr lvl="0" indent="450850" algn="just" eaLnBrk="0" fontAlgn="base" hangingPunct="0">
              <a:spcBef>
                <a:spcPct val="0"/>
              </a:spcBef>
              <a:spcAft>
                <a:spcPct val="0"/>
              </a:spcAft>
            </a:pPr>
            <a:r>
              <a:rPr lang="en-US" sz="2000" i="1" smtClean="0">
                <a:solidFill>
                  <a:srgbClr val="222222"/>
                </a:solidFill>
                <a:latin typeface="Times New Roman" pitchFamily="18" charset="0"/>
                <a:ea typeface="Times New Roman" pitchFamily="18" charset="0"/>
                <a:cs typeface="Times New Roman" pitchFamily="18" charset="0"/>
              </a:rPr>
              <a:t>- Hoạt động</a:t>
            </a:r>
            <a:r>
              <a:rPr lang="en-US" sz="2000" i="1" smtClean="0">
                <a:latin typeface="Times New Roman" pitchFamily="18" charset="0"/>
                <a:ea typeface="Times New Roman" pitchFamily="18" charset="0"/>
                <a:cs typeface="Times New Roman" pitchFamily="18" charset="0"/>
              </a:rPr>
              <a:t> tạo hình: “Vẽ ngôi nhà của bé”</a:t>
            </a:r>
          </a:p>
          <a:p>
            <a:pPr lvl="0" indent="450850" algn="just" eaLnBrk="0" fontAlgn="base" hangingPunct="0">
              <a:spcBef>
                <a:spcPct val="0"/>
              </a:spcBef>
              <a:spcAft>
                <a:spcPct val="0"/>
              </a:spcAft>
            </a:pPr>
            <a:r>
              <a:rPr lang="en-US" sz="2000" smtClean="0">
                <a:latin typeface="Times New Roman" pitchFamily="18" charset="0"/>
                <a:ea typeface="Times New Roman" pitchFamily="18" charset="0"/>
                <a:cs typeface="Times New Roman" pitchFamily="18" charset="0"/>
              </a:rPr>
              <a:t>Cô giáo dục trẻ biết yêu quý ngôi nhà mình ở, biết quét dọn nhà cửa sạch sẽ, sắp xếp đồ dùng trong gia đình ngăn nắp gọn gàng...</a:t>
            </a:r>
          </a:p>
          <a:p>
            <a:pPr lvl="0" indent="450850" algn="just" eaLnBrk="0" fontAlgn="base" hangingPunct="0">
              <a:spcBef>
                <a:spcPct val="0"/>
              </a:spcBef>
              <a:spcAft>
                <a:spcPct val="0"/>
              </a:spcAft>
            </a:pPr>
            <a:r>
              <a:rPr lang="en-US" sz="2000" smtClean="0">
                <a:solidFill>
                  <a:srgbClr val="222222"/>
                </a:solidFill>
                <a:latin typeface="Times New Roman" pitchFamily="18" charset="0"/>
                <a:ea typeface="Times New Roman" pitchFamily="18" charset="0"/>
                <a:cs typeface="Times New Roman" pitchFamily="18" charset="0"/>
              </a:rPr>
              <a:t>- Hoạt động thể dục:</a:t>
            </a:r>
            <a:endParaRPr lang="en-US" sz="2000" smtClean="0">
              <a:latin typeface="Times New Roman" pitchFamily="18" charset="0"/>
              <a:ea typeface="Times New Roman" pitchFamily="18" charset="0"/>
              <a:cs typeface="Times New Roman" pitchFamily="18" charset="0"/>
            </a:endParaRPr>
          </a:p>
          <a:p>
            <a:pPr lvl="0" indent="450850" algn="just" eaLnBrk="0" fontAlgn="base" hangingPunct="0">
              <a:spcBef>
                <a:spcPct val="0"/>
              </a:spcBef>
              <a:spcAft>
                <a:spcPct val="0"/>
              </a:spcAft>
            </a:pPr>
            <a:r>
              <a:rPr lang="en-US" sz="2000" smtClean="0">
                <a:latin typeface="Times New Roman" pitchFamily="18" charset="0"/>
                <a:ea typeface="Times New Roman" pitchFamily="18" charset="0"/>
                <a:cs typeface="Times New Roman" pitchFamily="18" charset="0"/>
              </a:rPr>
              <a:t>Cô dạy trẻ biết các kỹ năng vận động, biết siêng năng rèn luyện để cơ thể khỏe mạnh, trẻ biết trong khi tập không chen lấn xô đẩy nhau...</a:t>
            </a:r>
          </a:p>
          <a:p>
            <a:pPr lvl="0" indent="450850" algn="just" eaLnBrk="0" fontAlgn="base" hangingPunct="0">
              <a:spcBef>
                <a:spcPct val="0"/>
              </a:spcBef>
              <a:spcAft>
                <a:spcPct val="0"/>
              </a:spcAft>
            </a:pPr>
            <a:r>
              <a:rPr lang="en-US" sz="2000" i="1" smtClean="0">
                <a:latin typeface="Times New Roman" pitchFamily="18" charset="0"/>
                <a:ea typeface="Times New Roman" pitchFamily="18" charset="0"/>
                <a:cs typeface="Times New Roman" pitchFamily="18" charset="0"/>
              </a:rPr>
              <a:t>  - Hoạt động âm nhạc: Dạy bài hát “ Rửa mặt như mèo”</a:t>
            </a:r>
          </a:p>
          <a:p>
            <a:pPr lvl="0" indent="450850" algn="just" eaLnBrk="0" fontAlgn="base" hangingPunct="0">
              <a:spcBef>
                <a:spcPct val="0"/>
              </a:spcBef>
              <a:spcAft>
                <a:spcPct val="0"/>
              </a:spcAft>
            </a:pPr>
            <a:r>
              <a:rPr lang="en-US" sz="2000" smtClean="0">
                <a:latin typeface="Times New Roman" pitchFamily="18" charset="0"/>
                <a:ea typeface="Times New Roman" pitchFamily="18" charset="0"/>
                <a:cs typeface="Times New Roman" pitchFamily="18" charset="0"/>
              </a:rPr>
              <a:t>Qua bài hát này đã giáo dục trẻ thói quen tự vệ sinh thân thể sạch sẽ.</a:t>
            </a:r>
          </a:p>
          <a:p>
            <a:pPr lvl="0" indent="450850" algn="just" eaLnBrk="0" fontAlgn="base" hangingPunct="0">
              <a:spcBef>
                <a:spcPct val="0"/>
              </a:spcBef>
              <a:spcAft>
                <a:spcPct val="0"/>
              </a:spcAft>
            </a:pPr>
            <a:r>
              <a:rPr lang="en-US" sz="2000" smtClean="0">
                <a:solidFill>
                  <a:srgbClr val="000000"/>
                </a:solidFill>
                <a:latin typeface="Times New Roman" pitchFamily="18" charset="0"/>
                <a:ea typeface="Times New Roman" pitchFamily="18" charset="0"/>
                <a:cs typeface="Times New Roman" pitchFamily="18" charset="0"/>
              </a:rPr>
              <a:t>+ Bài hát về ATGT: Dạy trẻ đi bên tay phải, khi sang đường phải có người lớn đi cùng tránh tai nạn giao thông.</a:t>
            </a:r>
            <a:endParaRPr lang="en-US" sz="2000" smtClean="0">
              <a:latin typeface="Times New Roman" pitchFamily="18" charset="0"/>
              <a:ea typeface="Times New Roman" pitchFamily="18" charset="0"/>
              <a:cs typeface="Times New Roman" pitchFamily="18" charset="0"/>
            </a:endParaRPr>
          </a:p>
        </p:txBody>
      </p:sp>
      <p:sp>
        <p:nvSpPr>
          <p:cNvPr id="6" name="Rectangle 5"/>
          <p:cNvSpPr/>
          <p:nvPr/>
        </p:nvSpPr>
        <p:spPr>
          <a:xfrm>
            <a:off x="-457200" y="4495800"/>
            <a:ext cx="9982200" cy="1015663"/>
          </a:xfrm>
          <a:prstGeom prst="rect">
            <a:avLst/>
          </a:prstGeom>
        </p:spPr>
        <p:txBody>
          <a:bodyPr wrap="square">
            <a:spAutoFit/>
          </a:bodyPr>
          <a:lstStyle/>
          <a:p>
            <a:pPr lvl="0" indent="450850" algn="just" fontAlgn="base">
              <a:spcBef>
                <a:spcPct val="0"/>
              </a:spcBef>
              <a:spcAft>
                <a:spcPct val="0"/>
              </a:spcAft>
            </a:pPr>
            <a:r>
              <a:rPr lang="en-US" i="1" smtClean="0">
                <a:latin typeface="Times New Roman" pitchFamily="18" charset="0"/>
                <a:ea typeface="Times New Roman" pitchFamily="18" charset="0"/>
                <a:cs typeface="Times New Roman" pitchFamily="18" charset="0"/>
              </a:rPr>
              <a:t>- </a:t>
            </a:r>
            <a:r>
              <a:rPr lang="en-US" sz="2000" i="1" smtClean="0">
                <a:latin typeface="Times New Roman" pitchFamily="18" charset="0"/>
                <a:ea typeface="Times New Roman" pitchFamily="18" charset="0"/>
                <a:cs typeface="Times New Roman" pitchFamily="18" charset="0"/>
              </a:rPr>
              <a:t>Hoạt động văn học: Qua câu chuyện “Người bạn tốt”</a:t>
            </a:r>
          </a:p>
          <a:p>
            <a:pPr lvl="0" indent="450850" algn="just" eaLnBrk="0" fontAlgn="base" hangingPunct="0">
              <a:spcBef>
                <a:spcPct val="0"/>
              </a:spcBef>
              <a:spcAft>
                <a:spcPct val="0"/>
              </a:spcAft>
            </a:pPr>
            <a:r>
              <a:rPr lang="en-US" sz="2000" smtClean="0">
                <a:latin typeface="Times New Roman" pitchFamily="18" charset="0"/>
                <a:ea typeface="Times New Roman" pitchFamily="18" charset="0"/>
                <a:cs typeface="Times New Roman" pitchFamily="18" charset="0"/>
              </a:rPr>
              <a:t>Cô giáo dục trẻ tình đoàn kết, thương yêu giúp đỡ bạn bè, biết nói những lời cảm ơn chân tình khi được người khác giúp đỡ mình.</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ung-hinh-dep-15-4.jpg"/>
          <p:cNvPicPr>
            <a:picLocks noChangeAspect="1"/>
          </p:cNvPicPr>
          <p:nvPr/>
        </p:nvPicPr>
        <p:blipFill>
          <a:blip r:embed="rId2"/>
          <a:stretch>
            <a:fillRect/>
          </a:stretch>
        </p:blipFill>
        <p:spPr>
          <a:xfrm>
            <a:off x="-1752600" y="-152400"/>
            <a:ext cx="12649200" cy="7010400"/>
          </a:xfrm>
          <a:prstGeom prst="rect">
            <a:avLst/>
          </a:prstGeom>
        </p:spPr>
      </p:pic>
      <p:sp>
        <p:nvSpPr>
          <p:cNvPr id="4" name="Rectangle 3"/>
          <p:cNvSpPr/>
          <p:nvPr/>
        </p:nvSpPr>
        <p:spPr>
          <a:xfrm>
            <a:off x="-304800" y="457200"/>
            <a:ext cx="9982200" cy="5693866"/>
          </a:xfrm>
          <a:prstGeom prst="rect">
            <a:avLst/>
          </a:prstGeom>
        </p:spPr>
        <p:txBody>
          <a:bodyPr wrap="square">
            <a:spAutoFit/>
          </a:bodyPr>
          <a:lstStyle/>
          <a:p>
            <a:pPr lvl="0" indent="450850" algn="just" fontAlgn="base">
              <a:spcBef>
                <a:spcPct val="0"/>
              </a:spcBef>
              <a:spcAft>
                <a:spcPct val="0"/>
              </a:spcAft>
            </a:pPr>
            <a:r>
              <a:rPr lang="en-US" sz="2000" i="1" smtClean="0">
                <a:latin typeface="Times New Roman" pitchFamily="18" charset="0"/>
                <a:ea typeface="Times New Roman" pitchFamily="18" charset="0"/>
                <a:cs typeface="Times New Roman" pitchFamily="18" charset="0"/>
              </a:rPr>
              <a:t>- Hoạt động khám phá xã hội:</a:t>
            </a:r>
          </a:p>
          <a:p>
            <a:pPr lvl="0" indent="450850" algn="just" eaLnBrk="0" fontAlgn="base" hangingPunct="0">
              <a:spcBef>
                <a:spcPct val="0"/>
              </a:spcBef>
              <a:spcAft>
                <a:spcPct val="0"/>
              </a:spcAft>
            </a:pPr>
            <a:r>
              <a:rPr lang="en-US" sz="2000" smtClean="0">
                <a:latin typeface="Times New Roman" pitchFamily="18" charset="0"/>
                <a:ea typeface="Times New Roman" pitchFamily="18" charset="0"/>
                <a:cs typeface="Times New Roman" pitchFamily="18" charset="0"/>
              </a:rPr>
              <a:t>Tôi dạy trẻ kỹ năng giao tiếp qua đề tài: Gia đình bạn, gia đình tôi..</a:t>
            </a:r>
          </a:p>
          <a:p>
            <a:pPr lvl="0" indent="450850" algn="just" eaLnBrk="0" fontAlgn="base" hangingPunct="0">
              <a:spcBef>
                <a:spcPct val="0"/>
              </a:spcBef>
              <a:spcAft>
                <a:spcPct val="0"/>
              </a:spcAft>
            </a:pPr>
            <a:r>
              <a:rPr lang="en-US" sz="2000" smtClean="0">
                <a:latin typeface="Times New Roman" pitchFamily="18" charset="0"/>
                <a:ea typeface="Times New Roman" pitchFamily="18" charset="0"/>
                <a:cs typeface="Times New Roman" pitchFamily="18" charset="0"/>
              </a:rPr>
              <a:t>- Trẻ biết chia sẻ thông tin về gia đình, kể về các thành viên trong gia đình, những việc mà trẻ thường làm ở nhà.</a:t>
            </a:r>
          </a:p>
          <a:p>
            <a:pPr lvl="0" indent="450850" algn="just" eaLnBrk="0" fontAlgn="base" hangingPunct="0">
              <a:spcBef>
                <a:spcPct val="0"/>
              </a:spcBef>
              <a:spcAft>
                <a:spcPct val="0"/>
              </a:spcAft>
              <a:tabLst>
                <a:tab pos="539750" algn="l"/>
              </a:tabLst>
            </a:pPr>
            <a:r>
              <a:rPr lang="en-US" sz="2000" smtClean="0">
                <a:latin typeface="Times New Roman" pitchFamily="18" charset="0"/>
                <a:ea typeface="Times New Roman" pitchFamily="18" charset="0"/>
                <a:cs typeface="Times New Roman" pitchFamily="18" charset="0"/>
              </a:rPr>
              <a:t>Kỹ năng sống trẻ học được đó là: Giao tiếp cởi mở với bạn, lắng nghe bạn nói và chờ đến lượt mình nói. Biết nói rõ ràng để bạn hiểu và chơi cùng bạn.</a:t>
            </a:r>
            <a:r>
              <a:rPr lang="en-US" sz="2000" b="1" i="1" smtClean="0">
                <a:latin typeface="Times New Roman" pitchFamily="18" charset="0"/>
                <a:ea typeface="Times New Roman" pitchFamily="18" charset="0"/>
                <a:cs typeface="Times New Roman" pitchFamily="18" charset="0"/>
              </a:rPr>
              <a:t> </a:t>
            </a:r>
          </a:p>
          <a:p>
            <a:pPr lvl="0" indent="450850" algn="just" eaLnBrk="0" fontAlgn="base" hangingPunct="0">
              <a:spcBef>
                <a:spcPct val="0"/>
              </a:spcBef>
              <a:spcAft>
                <a:spcPct val="0"/>
              </a:spcAft>
              <a:tabLst>
                <a:tab pos="539750" algn="l"/>
              </a:tabLst>
            </a:pPr>
            <a:r>
              <a:rPr lang="en-US" sz="2000" b="1" i="1" smtClean="0">
                <a:latin typeface="Times New Roman" pitchFamily="18" charset="0"/>
                <a:ea typeface="Times New Roman" pitchFamily="18" charset="0"/>
                <a:cs typeface="Times New Roman" pitchFamily="18" charset="0"/>
              </a:rPr>
              <a:t>* Thông qua hoạt động vui chơi, trò chơi:</a:t>
            </a:r>
            <a:endParaRPr lang="en-US" sz="2000" smtClean="0">
              <a:latin typeface="Times New Roman" pitchFamily="18" charset="0"/>
              <a:cs typeface="Times New Roman" pitchFamily="18" charset="0"/>
            </a:endParaRPr>
          </a:p>
          <a:p>
            <a:pPr lvl="0" indent="450850" algn="just" eaLnBrk="0" fontAlgn="base" hangingPunct="0">
              <a:spcBef>
                <a:spcPct val="0"/>
              </a:spcBef>
              <a:spcAft>
                <a:spcPct val="0"/>
              </a:spcAft>
              <a:tabLst>
                <a:tab pos="539750" algn="l"/>
              </a:tabLst>
            </a:pPr>
            <a:r>
              <a:rPr lang="en-US" sz="2000" smtClean="0">
                <a:latin typeface="Times New Roman" pitchFamily="18" charset="0"/>
                <a:ea typeface="Times New Roman" pitchFamily="18" charset="0"/>
                <a:cs typeface="Times New Roman" pitchFamily="18" charset="0"/>
              </a:rPr>
              <a:t>Tôi chú trọng đến việc tạo các tình huống khi trẻ đóng vai để trẻ tìm cách giải quyết, cũng như  quan sát những điều trẻ thể hiện được những kiến thức mà trẻ đã có.</a:t>
            </a:r>
            <a:endParaRPr lang="en-US" sz="2000" smtClean="0">
              <a:latin typeface="Times New Roman" pitchFamily="18" charset="0"/>
              <a:cs typeface="Times New Roman" pitchFamily="18" charset="0"/>
            </a:endParaRPr>
          </a:p>
          <a:p>
            <a:pPr lvl="0" indent="450850" algn="just" eaLnBrk="0" fontAlgn="base" hangingPunct="0">
              <a:spcBef>
                <a:spcPct val="0"/>
              </a:spcBef>
              <a:spcAft>
                <a:spcPct val="0"/>
              </a:spcAft>
              <a:tabLst>
                <a:tab pos="539750" algn="l"/>
              </a:tabLst>
            </a:pPr>
            <a:r>
              <a:rPr lang="en-US" sz="2000" b="1" u="sng" smtClean="0">
                <a:latin typeface="Times New Roman" pitchFamily="18" charset="0"/>
                <a:ea typeface="Times New Roman" pitchFamily="18" charset="0"/>
                <a:cs typeface="Times New Roman" pitchFamily="18" charset="0"/>
              </a:rPr>
              <a:t>VD</a:t>
            </a:r>
            <a:r>
              <a:rPr lang="en-US" sz="2000" smtClean="0">
                <a:latin typeface="Times New Roman" pitchFamily="18" charset="0"/>
                <a:ea typeface="Times New Roman" pitchFamily="18" charset="0"/>
                <a:cs typeface="Times New Roman" pitchFamily="18" charset="0"/>
              </a:rPr>
              <a:t>: Ở góc </a:t>
            </a:r>
            <a:r>
              <a:rPr lang="en-US" sz="2000" i="1" smtClean="0">
                <a:latin typeface="Times New Roman" pitchFamily="18" charset="0"/>
                <a:ea typeface="Times New Roman" pitchFamily="18" charset="0"/>
                <a:cs typeface="Times New Roman" pitchFamily="18" charset="0"/>
              </a:rPr>
              <a:t>“Gia đình”, </a:t>
            </a:r>
            <a:r>
              <a:rPr lang="en-US" sz="2000" smtClean="0">
                <a:latin typeface="Times New Roman" pitchFamily="18" charset="0"/>
                <a:ea typeface="Times New Roman" pitchFamily="18" charset="0"/>
                <a:cs typeface="Times New Roman" pitchFamily="18" charset="0"/>
              </a:rPr>
              <a:t>khi tôi đóng giả một người lạ đến gõ cửa  khi trẻ ở nhà một mình, thì trẻ biết nhắc nhau </a:t>
            </a:r>
            <a:r>
              <a:rPr lang="en-US" sz="2000" i="1" smtClean="0">
                <a:latin typeface="Times New Roman" pitchFamily="18" charset="0"/>
                <a:ea typeface="Times New Roman" pitchFamily="18" charset="0"/>
                <a:cs typeface="Times New Roman" pitchFamily="18" charset="0"/>
              </a:rPr>
              <a:t>“Đừng mở cửa , phải đợi bố mẹ về đã”.</a:t>
            </a:r>
            <a:endParaRPr lang="en-US" sz="2000" i="1" smtClean="0">
              <a:latin typeface="Times New Roman" pitchFamily="18" charset="0"/>
              <a:cs typeface="Times New Roman" pitchFamily="18" charset="0"/>
            </a:endParaRPr>
          </a:p>
          <a:p>
            <a:pPr lvl="0" indent="450850" algn="just" eaLnBrk="0" fontAlgn="base" hangingPunct="0">
              <a:spcBef>
                <a:spcPct val="0"/>
              </a:spcBef>
              <a:spcAft>
                <a:spcPct val="0"/>
              </a:spcAft>
              <a:tabLst>
                <a:tab pos="539750" algn="l"/>
              </a:tabLst>
            </a:pPr>
            <a:r>
              <a:rPr lang="en-US" sz="2000" smtClean="0">
                <a:latin typeface="Times New Roman" pitchFamily="18" charset="0"/>
                <a:ea typeface="Times New Roman" pitchFamily="18" charset="0"/>
                <a:cs typeface="Times New Roman" pitchFamily="18" charset="0"/>
              </a:rPr>
              <a:t>Hoặc tôi cho trẻ ở nhóm gia đình cùng đi chợ mua hàng và đưa ra tình huống: “Con bị lạc bố mẹ ở chợ” thì trẻ biết ra nhờ cô bán hàng gọi điện thoại cho bố mẹ, cháu đóng vai người bán hàng cũng nhắc trẻ: </a:t>
            </a:r>
            <a:r>
              <a:rPr lang="en-US" sz="2000" i="1" smtClean="0">
                <a:latin typeface="Times New Roman" pitchFamily="18" charset="0"/>
                <a:ea typeface="Times New Roman" pitchFamily="18" charset="0"/>
                <a:cs typeface="Times New Roman" pitchFamily="18" charset="0"/>
              </a:rPr>
              <a:t>Cháu chờ ở đây với cô đợi bố mẹ đón.</a:t>
            </a:r>
            <a:endParaRPr lang="en-US" sz="2000" i="1" smtClean="0">
              <a:latin typeface="Times New Roman" pitchFamily="18" charset="0"/>
              <a:cs typeface="Times New Roman" pitchFamily="18" charset="0"/>
            </a:endParaRPr>
          </a:p>
          <a:p>
            <a:pPr lvl="0" indent="450850" algn="just" eaLnBrk="0" fontAlgn="base" hangingPunct="0">
              <a:spcBef>
                <a:spcPct val="0"/>
              </a:spcBef>
              <a:spcAft>
                <a:spcPct val="0"/>
              </a:spcAft>
              <a:tabLst>
                <a:tab pos="539750" algn="l"/>
              </a:tabLst>
            </a:pPr>
            <a:r>
              <a:rPr lang="en-US" sz="2000" smtClean="0">
                <a:latin typeface="Times New Roman" pitchFamily="18" charset="0"/>
                <a:ea typeface="Times New Roman" pitchFamily="18" charset="0"/>
                <a:cs typeface="Times New Roman" pitchFamily="18" charset="0"/>
              </a:rPr>
              <a:t>Tôi đóng một vai làm người đi đường và rủ bé : Đi cùng cô để  cô dắt về với mẹ.</a:t>
            </a:r>
            <a:endParaRPr lang="en-US" sz="2000" smtClean="0">
              <a:latin typeface="Times New Roman" pitchFamily="18" charset="0"/>
              <a:cs typeface="Times New Roman" pitchFamily="18" charset="0"/>
            </a:endParaRPr>
          </a:p>
          <a:p>
            <a:pPr lvl="0" indent="450850" algn="just" eaLnBrk="0" fontAlgn="base" hangingPunct="0">
              <a:spcBef>
                <a:spcPct val="0"/>
              </a:spcBef>
              <a:spcAft>
                <a:spcPct val="0"/>
              </a:spcAft>
              <a:tabLst>
                <a:tab pos="539750" algn="l"/>
              </a:tabLst>
            </a:pPr>
            <a:r>
              <a:rPr lang="en-US" sz="2000" smtClean="0">
                <a:latin typeface="Times New Roman" pitchFamily="18" charset="0"/>
                <a:ea typeface="Times New Roman" pitchFamily="18" charset="0"/>
                <a:cs typeface="Times New Roman" pitchFamily="18" charset="0"/>
              </a:rPr>
              <a:t>Các trẻ trong nhóm đã nhắc nhau: </a:t>
            </a:r>
            <a:r>
              <a:rPr lang="en-US" sz="2000" i="1" smtClean="0">
                <a:latin typeface="Times New Roman" pitchFamily="18" charset="0"/>
                <a:ea typeface="Times New Roman" pitchFamily="18" charset="0"/>
                <a:cs typeface="Times New Roman" pitchFamily="18" charset="0"/>
              </a:rPr>
              <a:t>“Đừng đi, nếu không sẽ bị bắt cóc đấy”.</a:t>
            </a:r>
            <a:endParaRPr lang="en-US" sz="2000" i="1" smtClean="0">
              <a:latin typeface="Times New Roman" pitchFamily="18" charset="0"/>
              <a:cs typeface="Times New Roman" pitchFamily="18" charset="0"/>
            </a:endParaRPr>
          </a:p>
          <a:p>
            <a:pPr lvl="0" indent="450850" algn="just" fontAlgn="base">
              <a:spcBef>
                <a:spcPct val="0"/>
              </a:spcBef>
              <a:spcAft>
                <a:spcPct val="0"/>
              </a:spcAft>
            </a:pPr>
            <a:r>
              <a:rPr lang="en-US" sz="2000" smtClean="0">
                <a:latin typeface="Times New Roman" pitchFamily="18" charset="0"/>
                <a:ea typeface="Times New Roman" pitchFamily="18" charset="0"/>
                <a:cs typeface="Times New Roman" pitchFamily="18" charset="0"/>
              </a:rPr>
              <a:t> </a:t>
            </a:r>
          </a:p>
          <a:p>
            <a:pPr lvl="0" indent="450850" algn="just" fontAlgn="base">
              <a:spcBef>
                <a:spcPct val="0"/>
              </a:spcBef>
              <a:spcAft>
                <a:spcPct val="0"/>
              </a:spcAft>
            </a:pPr>
            <a:r>
              <a:rPr lang="en-US" sz="2400" smtClean="0">
                <a:solidFill>
                  <a:srgbClr val="222222"/>
                </a:solidFill>
                <a:latin typeface="Times New Roman" pitchFamily="18" charset="0"/>
                <a:ea typeface="Times New Roman" pitchFamily="18" charset="0"/>
                <a:cs typeface="Times New Roman" pitchFamily="18" charset="0"/>
              </a:rPr>
              <a:t>   </a:t>
            </a:r>
            <a:endParaRPr lang="en-US" sz="2400" smtClean="0">
              <a:latin typeface="Times New Roman" pitchFamily="18" charset="0"/>
              <a:ea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TotalTime>
  <Words>2093</Words>
  <Application>Microsoft Office PowerPoint</Application>
  <PresentationFormat>On-screen Show (4:3)</PresentationFormat>
  <Paragraphs>138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AVu</dc:creator>
  <cp:lastModifiedBy>DELL</cp:lastModifiedBy>
  <cp:revision>179</cp:revision>
  <dcterms:created xsi:type="dcterms:W3CDTF">2020-11-30T22:52:43Z</dcterms:created>
  <dcterms:modified xsi:type="dcterms:W3CDTF">2024-04-29T05:04:32Z</dcterms:modified>
</cp:coreProperties>
</file>