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Lst>
  <p:notesMasterIdLst>
    <p:notesMasterId r:id="rId10"/>
  </p:notesMasterIdLst>
  <p:handoutMasterIdLst>
    <p:handoutMasterId r:id="rId11"/>
  </p:handoutMasterIdLst>
  <p:sldIdLst>
    <p:sldId id="392" r:id="rId3"/>
    <p:sldId id="351" r:id="rId4"/>
    <p:sldId id="551" r:id="rId5"/>
    <p:sldId id="549" r:id="rId6"/>
    <p:sldId id="587" r:id="rId7"/>
    <p:sldId id="366" r:id="rId8"/>
    <p:sldId id="431" r:id="rId9"/>
  </p:sldIdLst>
  <p:sldSz cx="9144000" cy="5143500" type="screen16x9"/>
  <p:notesSz cx="9144000" cy="6858000"/>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Default Section" id="{13D3AF10-65F0-45B5-BED9-94ED40601B57}">
          <p14:sldIdLst>
            <p14:sldId id="392"/>
            <p14:sldId id="351"/>
            <p14:sldId id="551"/>
            <p14:sldId id="549"/>
            <p14:sldId id="587"/>
            <p14:sldId id="366"/>
            <p14:sldId id="431"/>
          </p14:sldIdLst>
        </p14:section>
        <p14:section name="Untitled Section" id="{6BF36972-B277-4C9D-A432-EC4D1B69DCD7}">
          <p14:sldIdLst/>
        </p14:section>
      </p14:sectionLst>
    </p:ext>
    <p:ext uri="{EFAFB233-063F-42B5-8137-9DF3F51BA10A}">
      <p15:sldGuideLst xmlns:p15="http://schemas.microsoft.com/office/powerpoint/2012/main">
        <p15:guide id="1" orient="horz" pos="1675">
          <p15:clr>
            <a:srgbClr val="A4A3A4"/>
          </p15:clr>
        </p15:guide>
        <p15:guide id="2" pos="29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7E6A7"/>
    <a:srgbClr val="C0FBFE"/>
    <a:srgbClr val="1D553C"/>
    <a:srgbClr val="FFFF99"/>
    <a:srgbClr val="D1B9DF"/>
    <a:srgbClr val="BBF7F7"/>
    <a:srgbClr val="00FF00"/>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548"/>
  </p:normalViewPr>
  <p:slideViewPr>
    <p:cSldViewPr showGuides="1">
      <p:cViewPr varScale="1">
        <p:scale>
          <a:sx n="113" d="100"/>
          <a:sy n="113" d="100"/>
        </p:scale>
        <p:origin x="744" y="90"/>
      </p:cViewPr>
      <p:guideLst>
        <p:guide orient="horz" pos="1675"/>
        <p:guide pos="29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80013" y="0"/>
            <a:ext cx="3962400" cy="342900"/>
          </a:xfrm>
          <a:prstGeom prst="rect">
            <a:avLst/>
          </a:prstGeom>
        </p:spPr>
        <p:txBody>
          <a:bodyPr vert="horz" lIns="91440" tIns="45720" rIns="91440" bIns="45720" rtlCol="0"/>
          <a:lstStyle>
            <a:lvl1pPr algn="r">
              <a:defRPr sz="1200"/>
            </a:lvl1pPr>
          </a:lstStyle>
          <a:p>
            <a:fld id="{2E2DA1F8-9498-4BD4-88A5-CB7A4AF3AECD}" type="datetimeFigureOut">
              <a:rPr lang="en-US" smtClean="0"/>
              <a:t>4/29/2024</a:t>
            </a:fld>
            <a:endParaRPr lang="en-US"/>
          </a:p>
        </p:txBody>
      </p:sp>
      <p:sp>
        <p:nvSpPr>
          <p:cNvPr id="4" name="Footer Placeholder 3"/>
          <p:cNvSpPr>
            <a:spLocks noGrp="1"/>
          </p:cNvSpPr>
          <p:nvPr>
            <p:ph type="ftr" sz="quarter" idx="2"/>
          </p:nvPr>
        </p:nvSpPr>
        <p:spPr>
          <a:xfrm>
            <a:off x="0" y="6513513"/>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80013" y="6513513"/>
            <a:ext cx="3962400" cy="342900"/>
          </a:xfrm>
          <a:prstGeom prst="rect">
            <a:avLst/>
          </a:prstGeom>
        </p:spPr>
        <p:txBody>
          <a:bodyPr vert="horz" lIns="91440" tIns="45720" rIns="91440" bIns="45720" rtlCol="0" anchor="b"/>
          <a:lstStyle>
            <a:lvl1pPr algn="r">
              <a:defRPr sz="1200"/>
            </a:lvl1pPr>
          </a:lstStyle>
          <a:p>
            <a:fld id="{3545E1DD-13BF-40D1-B78A-8273873D688E}" type="slidenum">
              <a:rPr lang="en-US" smtClean="0"/>
              <a:t>‹#›</a:t>
            </a:fld>
            <a:endParaRPr lang="en-US"/>
          </a:p>
        </p:txBody>
      </p:sp>
    </p:spTree>
    <p:extLst>
      <p:ext uri="{BB962C8B-B14F-4D97-AF65-F5344CB8AC3E}">
        <p14:creationId xmlns:p14="http://schemas.microsoft.com/office/powerpoint/2010/main" val="33102781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pPr marL="0" marR="0" lvl="0" indent="0" algn="r" defTabSz="914400" rtl="0" eaLnBrk="0" fontAlgn="base" latinLnBrk="0" hangingPunct="0">
              <a:lnSpc>
                <a:spcPct val="100000"/>
              </a:lnSpc>
              <a:spcBef>
                <a:spcPct val="0"/>
              </a:spcBef>
              <a:spcAft>
                <a:spcPct val="0"/>
              </a:spcAft>
              <a:buClrTx/>
              <a:buSzTx/>
              <a:buFontTx/>
              <a:buNone/>
              <a:defRPr/>
            </a:pPr>
            <a:fld id="{204034A2-D78E-428A-8060-55599C834F98}" type="datetimeFigureOut">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4/29/2024</a:t>
            </a:fld>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Slide Image Placeholder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5" name="Notes Placeholder 4"/>
          <p:cNvSpPr>
            <a:spLocks noGrp="1"/>
          </p:cNvSpPr>
          <p:nvPr>
            <p:ph type="body" sz="quarter" idx="3"/>
          </p:nvPr>
        </p:nvSpPr>
        <p:spPr>
          <a:xfrm>
            <a:off x="914400" y="3300413"/>
            <a:ext cx="7315200" cy="2700338"/>
          </a:xfrm>
          <a:prstGeom prst="rect">
            <a:avLst/>
          </a:prstGeom>
        </p:spPr>
        <p:txBody>
          <a:bodyPr vert="horz" lIns="91440" tIns="45720" rIns="91440" bIns="45720" rtlCol="0"/>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Click to edit Master text styles</a:t>
            </a: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Second level</a:t>
            </a: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Third level</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Fourth level</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mn-lt"/>
                <a:ea typeface="+mn-ea"/>
                <a:cs typeface="+mn-cs"/>
              </a:rPr>
              <a:t>Fifth level</a:t>
            </a:r>
          </a:p>
        </p:txBody>
      </p:sp>
      <p:sp>
        <p:nvSpPr>
          <p:cNvPr id="6" name="Footer Placeholder 5"/>
          <p:cNvSpPr>
            <a:spLocks noGrp="1"/>
          </p:cNvSpPr>
          <p:nvPr>
            <p:ph type="ftr" sz="quarter" idx="4"/>
          </p:nvPr>
        </p:nvSpPr>
        <p:spPr>
          <a:xfrm>
            <a:off x="0" y="6513910"/>
            <a:ext cx="3962400" cy="344091"/>
          </a:xfrm>
          <a:prstGeom prst="rect">
            <a:avLst/>
          </a:prstGeom>
        </p:spPr>
        <p:txBody>
          <a:bodyPr vert="horz" lIns="91440" tIns="45720" rIns="91440" bIns="45720" rtlCol="0" anchor="b"/>
          <a:lstStyle>
            <a:lvl1pPr algn="l">
              <a:defRPr sz="1200"/>
            </a:lvl1pPr>
          </a:lstStyle>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5"/>
          </p:nvPr>
        </p:nvSpPr>
        <p:spPr>
          <a:xfrm>
            <a:off x="5179484" y="6513910"/>
            <a:ext cx="3962400" cy="344091"/>
          </a:xfrm>
          <a:prstGeom prst="rect">
            <a:avLst/>
          </a:prstGeom>
        </p:spPr>
        <p:txBody>
          <a:bodyPr vert="horz" lIns="91440" tIns="45720" rIns="91440" bIns="45720" rtlCol="0" anchor="b"/>
          <a:lstStyle>
            <a:lvl1pPr algn="r">
              <a:defRPr sz="1200"/>
            </a:lvl1pPr>
          </a:lstStyle>
          <a:p>
            <a:pPr marL="0" marR="0" lvl="0" indent="0" algn="r" defTabSz="914400" rtl="0" eaLnBrk="0" fontAlgn="base" latinLnBrk="0" hangingPunct="0">
              <a:lnSpc>
                <a:spcPct val="100000"/>
              </a:lnSpc>
              <a:spcBef>
                <a:spcPct val="0"/>
              </a:spcBef>
              <a:spcAft>
                <a:spcPct val="0"/>
              </a:spcAft>
              <a:buClrTx/>
              <a:buSzTx/>
              <a:buFontTx/>
              <a:buNone/>
              <a:defRPr/>
            </a:pPr>
            <a:fld id="{1783A7ED-5A15-47C1-B7DF-F953E02FD27F}" type="slidenum">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581250920"/>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2514600" y="857250"/>
            <a:ext cx="4114800" cy="2314575"/>
          </a:xfrm>
        </p:spPr>
      </p:sp>
      <p:sp>
        <p:nvSpPr>
          <p:cNvPr id="3" name="Text Placeholder 2"/>
          <p:cNvSpPr>
            <a:spLocks noGrp="1"/>
          </p:cNvSpPr>
          <p:nvPr>
            <p:ph type="body" idx="3"/>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2701528"/>
            <a:ext cx="6858000" cy="124182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6AE6948D-0D44-427B-94A3-F4F2F10AD1F9}"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9" y="342900"/>
            <a:ext cx="2949575" cy="120015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740569"/>
            <a:ext cx="4629150" cy="3655219"/>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30239" y="1543050"/>
            <a:ext cx="2949575" cy="28586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6AE6948D-0D44-427B-94A3-F4F2F10AD1F9}"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6AE6948D-0D44-427B-94A3-F4F2F10AD1F9}"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6AE6948D-0D44-427B-94A3-F4F2F10AD1F9}"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05979"/>
            <a:ext cx="8229600" cy="43886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6AE6948D-0D44-427B-94A3-F4F2F10AD1F9}"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63A1C593-65D0-4073-BCC9-577B9352EA97}" type="datetimeFigureOut">
              <a:rPr lang="en-US" smtClean="0"/>
              <a:t>4/29/2024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4/29/2024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4/29/2024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A1C593-65D0-4073-BCC9-577B9352EA97}" type="datetimeFigureOut">
              <a:rPr lang="en-US" smtClean="0"/>
              <a:t>4/29/2024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p:cNvSpPr>
            <a:spLocks noGrp="1"/>
          </p:cNvSpPr>
          <p:nvPr>
            <p:ph type="body" idx="1"/>
          </p:nvPr>
        </p:nvSpPr>
        <p:spPr>
          <a:xfrm>
            <a:off x="629841"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1"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1"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1"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A1C593-65D0-4073-BCC9-577B9352EA97}" type="datetimeFigureOut">
              <a:rPr lang="en-US" smtClean="0"/>
              <a:t>4/29/2024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A1C593-65D0-4073-BCC9-577B9352EA97}" type="datetimeFigureOut">
              <a:rPr lang="en-US" smtClean="0"/>
              <a:t>4/29/2024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6AE6948D-0D44-427B-94A3-F4F2F10AD1F9}"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4/29/2024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4/29/2024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4/29/2024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4/29/2024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273844"/>
            <a:ext cx="1971675" cy="43588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1"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4/29/2024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6AE6948D-0D44-427B-94A3-F4F2F10AD1F9}"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6AE6948D-0D44-427B-94A3-F4F2F10AD1F9}"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6AE6948D-0D44-427B-94A3-F4F2F10AD1F9}"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273844"/>
            <a:ext cx="7886700" cy="994172"/>
          </a:xfrm>
        </p:spPr>
        <p:txBody>
          <a:bodyPr/>
          <a:lstStyle/>
          <a:p>
            <a:r>
              <a:rPr lang="en-US"/>
              <a:t>Click to edit Master title style</a:t>
            </a:r>
          </a:p>
        </p:txBody>
      </p:sp>
      <p:sp>
        <p:nvSpPr>
          <p:cNvPr id="3" name="Text Placeholder 2"/>
          <p:cNvSpPr>
            <a:spLocks noGrp="1"/>
          </p:cNvSpPr>
          <p:nvPr>
            <p:ph type="body" idx="1"/>
          </p:nvPr>
        </p:nvSpPr>
        <p:spPr>
          <a:xfrm>
            <a:off x="630239" y="1260872"/>
            <a:ext cx="3868737" cy="61793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9" y="1878806"/>
            <a:ext cx="3868737"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872"/>
            <a:ext cx="3887788" cy="61793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1878806"/>
            <a:ext cx="3887788"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6AE6948D-0D44-427B-94A3-F4F2F10AD1F9}"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6AE6948D-0D44-427B-94A3-F4F2F10AD1F9}"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6AE6948D-0D44-427B-94A3-F4F2F10AD1F9}"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9" y="342900"/>
            <a:ext cx="2949575" cy="120015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740569"/>
            <a:ext cx="4629150" cy="365521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9" y="1543050"/>
            <a:ext cx="2949575" cy="28586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6AE6948D-0D44-427B-94A3-F4F2F10AD1F9}"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1B9DF"/>
        </a:solidFill>
        <a:effectLst/>
      </p:bgPr>
    </p:bg>
    <p:spTree>
      <p:nvGrpSpPr>
        <p:cNvPr id="1" name=""/>
        <p:cNvGrpSpPr/>
        <p:nvPr/>
      </p:nvGrpSpPr>
      <p:grpSpPr>
        <a:xfrm>
          <a:off x="0" y="0"/>
          <a:ext cx="0" cy="0"/>
          <a:chOff x="0" y="0"/>
          <a:chExt cx="0" cy="0"/>
        </a:xfrm>
      </p:grpSpPr>
      <p:sp>
        <p:nvSpPr>
          <p:cNvPr id="1026" name="Rectangle 2"/>
          <p:cNvSpPr>
            <a:spLocks noGrp="1"/>
          </p:cNvSpPr>
          <p:nvPr>
            <p:ph type="title"/>
          </p:nvPr>
        </p:nvSpPr>
        <p:spPr>
          <a:xfrm>
            <a:off x="457200" y="205979"/>
            <a:ext cx="8229600" cy="857250"/>
          </a:xfrm>
          <a:prstGeom prst="rect">
            <a:avLst/>
          </a:prstGeom>
          <a:noFill/>
          <a:ln w="9525">
            <a:noFill/>
          </a:ln>
        </p:spPr>
        <p:txBody>
          <a:bodyPr anchor="ctr" anchorCtr="0"/>
          <a:lstStyle/>
          <a:p>
            <a:pPr lvl="0"/>
            <a:r>
              <a:rPr lang="en-US" altLang="en-US" dirty="0"/>
              <a:t>Click to edit Master title style</a:t>
            </a:r>
          </a:p>
        </p:txBody>
      </p:sp>
      <p:sp>
        <p:nvSpPr>
          <p:cNvPr id="1027" name="Rectangle 3"/>
          <p:cNvSpPr>
            <a:spLocks noGrp="1"/>
          </p:cNvSpPr>
          <p:nvPr>
            <p:ph type="body" idx="1"/>
          </p:nvPr>
        </p:nvSpPr>
        <p:spPr>
          <a:xfrm>
            <a:off x="457200" y="1200151"/>
            <a:ext cx="8229600" cy="3394472"/>
          </a:xfrm>
          <a:prstGeom prst="rect">
            <a:avLst/>
          </a:prstGeom>
          <a:noFill/>
          <a:ln w="9525">
            <a:noFill/>
          </a:ln>
        </p:spPr>
        <p:txBody>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eaLnBrk="1" hangingPunct="1">
              <a:defRPr sz="14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eaLnBrk="1" hangingPunct="1">
              <a:defRPr sz="140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eaLnBrk="1" hangingPunct="1">
              <a:defRPr sz="1400"/>
            </a:lvl1pPr>
          </a:lstStyle>
          <a:p>
            <a:pPr marL="0" marR="0" lvl="0" indent="0" algn="r" defTabSz="914400" rtl="0" eaLnBrk="1" fontAlgn="base" latinLnBrk="0" hangingPunct="1">
              <a:lnSpc>
                <a:spcPct val="100000"/>
              </a:lnSpc>
              <a:spcBef>
                <a:spcPct val="0"/>
              </a:spcBef>
              <a:spcAft>
                <a:spcPct val="0"/>
              </a:spcAft>
              <a:buClrTx/>
              <a:buSzTx/>
              <a:buFontTx/>
              <a:buNone/>
              <a:defRPr/>
            </a:pPr>
            <a:fld id="{6AE6948D-0D44-427B-94A3-F4F2F10AD1F9}" type="slidenum">
              <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63A1C593-65D0-4073-BCC9-577B9352EA97}" type="datetimeFigureOut">
              <a:rPr lang="en-US" smtClean="0"/>
              <a:t>4/29/2024</a:t>
            </a:fld>
            <a:endParaRPr 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pic>
        <p:nvPicPr>
          <p:cNvPr id="100" name="Content Placeholder 99"/>
          <p:cNvPicPr>
            <a:picLocks noGrp="1"/>
          </p:cNvPicPr>
          <p:nvPr>
            <p:ph idx="1"/>
          </p:nvPr>
        </p:nvPicPr>
        <p:blipFill>
          <a:blip r:embed="rId3"/>
          <a:stretch>
            <a:fillRect/>
          </a:stretch>
        </p:blipFill>
        <p:spPr>
          <a:xfrm>
            <a:off x="-14605" y="1"/>
            <a:ext cx="9173210" cy="5143976"/>
          </a:xfrm>
          <a:prstGeom prst="rect">
            <a:avLst/>
          </a:prstGeom>
          <a:noFill/>
          <a:ln w="9525">
            <a:noFill/>
          </a:ln>
        </p:spPr>
      </p:pic>
      <p:sp>
        <p:nvSpPr>
          <p:cNvPr id="3090" name="WordArt 19"/>
          <p:cNvSpPr>
            <a:spLocks noTextEdit="1"/>
          </p:cNvSpPr>
          <p:nvPr/>
        </p:nvSpPr>
        <p:spPr>
          <a:xfrm>
            <a:off x="1447800" y="285750"/>
            <a:ext cx="6096000" cy="628650"/>
          </a:xfrm>
          <a:prstGeom prst="rect">
            <a:avLst/>
          </a:prstGeom>
        </p:spPr>
        <p:txBody>
          <a:bodyPr wrap="none" fromWordArt="1">
            <a:prstTxWarp prst="textPlain">
              <a:avLst>
                <a:gd name="adj" fmla="val 50000"/>
              </a:avLst>
            </a:prstTxWarp>
            <a:normAutofit fontScale="60000" lnSpcReduction="20000"/>
          </a:bodyPr>
          <a:lstStyle/>
          <a:p>
            <a:pPr algn="ctr"/>
            <a:r>
              <a:rPr lang="vi-VN" altLang="en-US" sz="3600" b="1" dirty="0" smtClean="0">
                <a:ln w="3175" cap="flat" cmpd="sng">
                  <a:solidFill>
                    <a:srgbClr val="FF0000"/>
                  </a:solidFill>
                  <a:prstDash val="solid"/>
                  <a:headEnd type="none" w="med" len="med"/>
                  <a:tailEnd type="none" w="med" len="med"/>
                </a:ln>
                <a:solidFill>
                  <a:srgbClr val="FF0000"/>
                </a:solidFill>
                <a:latin typeface="Times New Roman" panose="02020603050405020304" pitchFamily="18" charset="0"/>
                <a:ea typeface="Times New Roman" panose="02020603050405020304" pitchFamily="18" charset="0"/>
              </a:rPr>
              <a:t>UBND HUYỆN THANH TRÌ</a:t>
            </a:r>
            <a:endParaRPr lang="en-US" altLang="en-US" sz="3600" b="1" dirty="0">
              <a:ln w="3175" cap="flat" cmpd="sng">
                <a:solidFill>
                  <a:srgbClr val="FF0000"/>
                </a:solidFill>
                <a:prstDash val="solid"/>
                <a:headEnd type="none" w="med" len="med"/>
                <a:tailEnd type="none" w="med" len="med"/>
              </a:ln>
              <a:solidFill>
                <a:srgbClr val="FF0000"/>
              </a:solidFill>
              <a:latin typeface="Times New Roman" panose="02020603050405020304" pitchFamily="18" charset="0"/>
              <a:ea typeface="Times New Roman" panose="02020603050405020304" pitchFamily="18" charset="0"/>
            </a:endParaRPr>
          </a:p>
          <a:p>
            <a:pPr algn="ctr"/>
            <a:r>
              <a:rPr lang="en-US" sz="3600" b="1" dirty="0">
                <a:ln w="3175" cap="flat" cmpd="sng">
                  <a:solidFill>
                    <a:srgbClr val="FF0000"/>
                  </a:solidFill>
                  <a:prstDash val="solid"/>
                  <a:headEnd type="none" w="med" len="med"/>
                  <a:tailEnd type="none" w="med" len="med"/>
                </a:ln>
                <a:solidFill>
                  <a:srgbClr val="FF0000"/>
                </a:solidFill>
                <a:latin typeface="Times New Roman" panose="02020603050405020304" pitchFamily="18" charset="0"/>
                <a:ea typeface="Times New Roman" panose="02020603050405020304" pitchFamily="18" charset="0"/>
              </a:rPr>
              <a:t>TRƯỜNG </a:t>
            </a:r>
            <a:r>
              <a:rPr lang="en-US" sz="3600" b="1" dirty="0" smtClean="0">
                <a:ln w="3175" cap="flat" cmpd="sng">
                  <a:solidFill>
                    <a:srgbClr val="FF0000"/>
                  </a:solidFill>
                  <a:prstDash val="solid"/>
                  <a:headEnd type="none" w="med" len="med"/>
                  <a:tailEnd type="none" w="med" len="med"/>
                </a:ln>
                <a:solidFill>
                  <a:srgbClr val="FF0000"/>
                </a:solidFill>
                <a:latin typeface="Times New Roman" panose="02020603050405020304" pitchFamily="18" charset="0"/>
                <a:ea typeface="Times New Roman" panose="02020603050405020304" pitchFamily="18" charset="0"/>
              </a:rPr>
              <a:t>MẦM</a:t>
            </a:r>
            <a:r>
              <a:rPr lang="vi-VN" sz="3600" b="1" dirty="0" smtClean="0">
                <a:ln w="3175" cap="flat" cmpd="sng">
                  <a:solidFill>
                    <a:srgbClr val="FF0000"/>
                  </a:solidFill>
                  <a:prstDash val="solid"/>
                  <a:headEnd type="none" w="med" len="med"/>
                  <a:tailEnd type="none" w="med" len="med"/>
                </a:ln>
                <a:solidFill>
                  <a:srgbClr val="FF0000"/>
                </a:solidFill>
                <a:latin typeface="Times New Roman" panose="02020603050405020304" pitchFamily="18" charset="0"/>
                <a:ea typeface="Times New Roman" panose="02020603050405020304" pitchFamily="18" charset="0"/>
              </a:rPr>
              <a:t> NON B XÃ NGŨ HIỆP</a:t>
            </a:r>
            <a:endParaRPr lang="en-US" sz="3600" b="1" dirty="0">
              <a:ln w="3175" cap="flat" cmpd="sng">
                <a:solidFill>
                  <a:srgbClr val="FF0000"/>
                </a:solidFill>
                <a:prstDash val="solid"/>
                <a:headEnd type="none" w="med" len="med"/>
                <a:tailEnd type="none" w="med" len="med"/>
              </a:ln>
              <a:solidFill>
                <a:srgbClr val="FF0000"/>
              </a:solidFill>
              <a:latin typeface="Times New Roman" panose="02020603050405020304" pitchFamily="18" charset="0"/>
              <a:ea typeface="Times New Roman" panose="02020603050405020304" pitchFamily="18" charset="0"/>
            </a:endParaRPr>
          </a:p>
        </p:txBody>
      </p:sp>
      <p:sp>
        <p:nvSpPr>
          <p:cNvPr id="5" name="Rectangle 3"/>
          <p:cNvSpPr/>
          <p:nvPr/>
        </p:nvSpPr>
        <p:spPr>
          <a:xfrm>
            <a:off x="1902725" y="3829067"/>
            <a:ext cx="5185266" cy="461665"/>
          </a:xfrm>
          <a:prstGeom prst="rect">
            <a:avLst/>
          </a:prstGeom>
          <a:noFill/>
        </p:spPr>
        <p:txBody>
          <a:bodyPr wrap="none">
            <a:spAutoFit/>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sz="2400" b="1" i="0" u="none" strike="noStrike" kern="10" cap="none" spc="0" normalizeH="0" baseline="0" noProof="0" dirty="0" err="1">
                <a:ln w="3175">
                  <a:solidFill>
                    <a:srgbClr val="FF0000"/>
                  </a:solidFill>
                  <a:round/>
                </a:ln>
                <a:solidFill>
                  <a:srgbClr val="FF0000"/>
                </a:solidFill>
                <a:effectLst/>
                <a:uLnTx/>
                <a:uFillTx/>
                <a:latin typeface="Times New Roman" panose="02020603050405020304" pitchFamily="18" charset="0"/>
                <a:ea typeface="+mn-ea"/>
                <a:cs typeface="Times New Roman" panose="02020603050405020304" pitchFamily="18" charset="0"/>
              </a:rPr>
              <a:t>Giáo</a:t>
            </a:r>
            <a:r>
              <a:rPr kumimoji="0" lang="en-US" sz="2400" b="1" i="0" u="none" strike="noStrike" kern="10" cap="none" spc="0" normalizeH="0" baseline="0" noProof="0" dirty="0">
                <a:ln w="3175">
                  <a:solidFill>
                    <a:srgbClr val="FF0000"/>
                  </a:solidFill>
                  <a:round/>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0" cap="none" spc="0" normalizeH="0" baseline="0" noProof="0" dirty="0" err="1">
                <a:ln w="3175">
                  <a:solidFill>
                    <a:srgbClr val="FF0000"/>
                  </a:solidFill>
                  <a:round/>
                </a:ln>
                <a:solidFill>
                  <a:srgbClr val="FF0000"/>
                </a:solidFill>
                <a:effectLst/>
                <a:uLnTx/>
                <a:uFillTx/>
                <a:latin typeface="Times New Roman" panose="02020603050405020304" pitchFamily="18" charset="0"/>
                <a:ea typeface="+mn-ea"/>
                <a:cs typeface="Times New Roman" panose="02020603050405020304" pitchFamily="18" charset="0"/>
              </a:rPr>
              <a:t>viên</a:t>
            </a:r>
            <a:r>
              <a:rPr kumimoji="0" lang="en-US" sz="2400" b="1" i="0" u="none" strike="noStrike" kern="10" cap="none" spc="0" normalizeH="0" baseline="0" noProof="0" dirty="0">
                <a:ln w="3175">
                  <a:solidFill>
                    <a:srgbClr val="FF0000"/>
                  </a:solidFill>
                  <a:round/>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0" cap="none" spc="0" normalizeH="0" baseline="0" noProof="0" dirty="0" err="1">
                <a:ln w="3175">
                  <a:solidFill>
                    <a:srgbClr val="FF0000"/>
                  </a:solidFill>
                  <a:round/>
                </a:ln>
                <a:solidFill>
                  <a:srgbClr val="FF0000"/>
                </a:solidFill>
                <a:effectLst/>
                <a:uLnTx/>
                <a:uFillTx/>
                <a:latin typeface="Times New Roman" panose="02020603050405020304" pitchFamily="18" charset="0"/>
                <a:ea typeface="+mn-ea"/>
                <a:cs typeface="Times New Roman" panose="02020603050405020304" pitchFamily="18" charset="0"/>
              </a:rPr>
              <a:t>thực</a:t>
            </a:r>
            <a:r>
              <a:rPr kumimoji="0" lang="en-US" sz="2400" b="1" i="0" u="none" strike="noStrike" kern="10" cap="none" spc="0" normalizeH="0" baseline="0" noProof="0" dirty="0">
                <a:ln w="3175">
                  <a:solidFill>
                    <a:srgbClr val="FF0000"/>
                  </a:solidFill>
                  <a:round/>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0" cap="none" spc="0" normalizeH="0" baseline="0" noProof="0" dirty="0" err="1">
                <a:ln w="3175">
                  <a:solidFill>
                    <a:srgbClr val="FF0000"/>
                  </a:solidFill>
                  <a:round/>
                </a:ln>
                <a:solidFill>
                  <a:srgbClr val="FF0000"/>
                </a:solidFill>
                <a:effectLst/>
                <a:uLnTx/>
                <a:uFillTx/>
                <a:latin typeface="Times New Roman" panose="02020603050405020304" pitchFamily="18" charset="0"/>
                <a:ea typeface="+mn-ea"/>
                <a:cs typeface="Times New Roman" panose="02020603050405020304" pitchFamily="18" charset="0"/>
              </a:rPr>
              <a:t>hiện</a:t>
            </a:r>
            <a:r>
              <a:rPr kumimoji="0" lang="en-US" sz="2400" b="1" i="0" u="none" strike="noStrike" kern="10" cap="none" spc="0" normalizeH="0" baseline="0" noProof="0" dirty="0">
                <a:ln w="3175">
                  <a:solidFill>
                    <a:srgbClr val="FF0000"/>
                  </a:solidFill>
                  <a:round/>
                </a:ln>
                <a:solidFill>
                  <a:srgbClr val="FF0000"/>
                </a:solidFill>
                <a:effectLst/>
                <a:uLnTx/>
                <a:uFillTx/>
                <a:latin typeface="Times New Roman" panose="02020603050405020304" pitchFamily="18" charset="0"/>
                <a:ea typeface="+mn-ea"/>
                <a:cs typeface="Times New Roman" panose="02020603050405020304" pitchFamily="18" charset="0"/>
              </a:rPr>
              <a:t>: </a:t>
            </a:r>
            <a:r>
              <a:rPr lang="vi-VN" sz="2400" b="1" kern="10" dirty="0" smtClean="0">
                <a:ln w="3175">
                  <a:solidFill>
                    <a:srgbClr val="FF0000"/>
                  </a:solidFill>
                  <a:round/>
                </a:ln>
                <a:solidFill>
                  <a:srgbClr val="FF0000"/>
                </a:solidFill>
                <a:latin typeface="Times New Roman" panose="02020603050405020304" pitchFamily="18" charset="0"/>
                <a:cs typeface="Times New Roman" panose="02020603050405020304" pitchFamily="18" charset="0"/>
              </a:rPr>
              <a:t>Nguyễn Thị Bình</a:t>
            </a:r>
            <a:endParaRPr kumimoji="0" lang="en-US" sz="2400" b="1" i="0" u="none" strike="noStrike" kern="10" cap="none" spc="0" normalizeH="0" baseline="0" noProof="0" dirty="0">
              <a:ln w="3175">
                <a:solidFill>
                  <a:srgbClr val="FF0000"/>
                </a:solidFill>
                <a:round/>
              </a:ln>
              <a:solidFill>
                <a:srgbClr val="FF0000"/>
              </a:solidFill>
              <a:effectLst/>
              <a:uLnTx/>
              <a:uFillTx/>
              <a:latin typeface="Times New Roman" panose="02020603050405020304" pitchFamily="18" charset="0"/>
              <a:ea typeface="+mn-ea"/>
              <a:cs typeface="Times New Roman" panose="02020603050405020304" pitchFamily="18" charset="0"/>
            </a:endParaRPr>
          </a:p>
        </p:txBody>
      </p:sp>
      <p:sp>
        <p:nvSpPr>
          <p:cNvPr id="101" name="Text Box 100"/>
          <p:cNvSpPr txBox="1"/>
          <p:nvPr/>
        </p:nvSpPr>
        <p:spPr>
          <a:xfrm>
            <a:off x="163196" y="1771650"/>
            <a:ext cx="8822055" cy="1569660"/>
          </a:xfrm>
          <a:prstGeom prst="rect">
            <a:avLst/>
          </a:prstGeom>
          <a:noFill/>
          <a:ln w="9525">
            <a:noFill/>
          </a:ln>
        </p:spPr>
        <p:txBody>
          <a:bodyPr wrap="square">
            <a:spAutoFit/>
          </a:bodyPr>
          <a:lstStyle/>
          <a:p>
            <a:pPr algn="ctr"/>
            <a:r>
              <a:rPr lang="en-US" sz="3200" b="1" dirty="0">
                <a:gradFill>
                  <a:gsLst>
                    <a:gs pos="0">
                      <a:srgbClr val="007BD3"/>
                    </a:gs>
                    <a:gs pos="100000">
                      <a:srgbClr val="034373"/>
                    </a:gs>
                  </a:gsLst>
                  <a:lin scaled="0"/>
                </a:gradFill>
                <a:latin typeface="Times New Roman" panose="02020603050405020304" pitchFamily="18" charset="0"/>
                <a:cs typeface="Calibri" panose="020F0502020204030204" pitchFamily="34" charset="0"/>
              </a:rPr>
              <a:t>ĐỀ TÀI: THUYẾT TRÌNH “ KẾ HOẠCH GIÁO DỤC ÁP DỤNG PHƯƠNG PHÁP GIÁO DỤC TIÊN TIẾN CỦA LỚP </a:t>
            </a:r>
            <a:r>
              <a:rPr lang="vi-VN" sz="3200" b="1" dirty="0" smtClean="0">
                <a:gradFill>
                  <a:gsLst>
                    <a:gs pos="0">
                      <a:srgbClr val="007BD3"/>
                    </a:gs>
                    <a:gs pos="100000">
                      <a:srgbClr val="034373"/>
                    </a:gs>
                  </a:gsLst>
                  <a:lin scaled="0"/>
                </a:gradFill>
                <a:latin typeface="Times New Roman" panose="02020603050405020304" pitchFamily="18" charset="0"/>
                <a:cs typeface="Calibri" panose="020F0502020204030204" pitchFamily="34" charset="0"/>
              </a:rPr>
              <a:t>3 TUỔI</a:t>
            </a:r>
            <a:r>
              <a:rPr lang="en-US" sz="3200" b="1" dirty="0" smtClean="0">
                <a:gradFill>
                  <a:gsLst>
                    <a:gs pos="0">
                      <a:srgbClr val="007BD3"/>
                    </a:gs>
                    <a:gs pos="100000">
                      <a:srgbClr val="034373"/>
                    </a:gs>
                  </a:gsLst>
                  <a:lin scaled="0"/>
                </a:gradFill>
                <a:latin typeface="Times New Roman" panose="02020603050405020304" pitchFamily="18" charset="0"/>
                <a:cs typeface="Calibri" panose="020F0502020204030204" pitchFamily="34" charset="0"/>
              </a:rPr>
              <a:t>”</a:t>
            </a:r>
            <a:endParaRPr lang="en-US" sz="3200" b="1" dirty="0">
              <a:gradFill>
                <a:gsLst>
                  <a:gs pos="0">
                    <a:srgbClr val="007BD3"/>
                  </a:gs>
                  <a:gs pos="100000">
                    <a:srgbClr val="034373"/>
                  </a:gs>
                </a:gsLst>
                <a:lin scaled="0"/>
              </a:gradFill>
              <a:latin typeface="Times New Roman" panose="02020603050405020304" pitchFamily="18" charset="0"/>
              <a:cs typeface="Calibri" panose="020F050202020403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vert="horz" wrap="square" lIns="91440" tIns="45720" rIns="91440" bIns="45720" anchor="ctr" anchorCtr="0"/>
          <a:lstStyle/>
          <a:p>
            <a:endParaRPr lang="en-US" altLang="en-US" dirty="0"/>
          </a:p>
        </p:txBody>
      </p:sp>
      <p:pic>
        <p:nvPicPr>
          <p:cNvPr id="3" name="Content Placeholder 2">
            <a:extLst>
              <a:ext uri="{FF2B5EF4-FFF2-40B4-BE49-F238E27FC236}">
                <a16:creationId xmlns:a16="http://schemas.microsoft.com/office/drawing/2014/main" id="{46C7BCA9-A663-F70D-4AF5-6ED65BEE8BB8}"/>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309283" y="1200150"/>
            <a:ext cx="4525433" cy="3394075"/>
          </a:xfrm>
        </p:spPr>
      </p:pic>
      <p:pic>
        <p:nvPicPr>
          <p:cNvPr id="5124" name="Picture 2" descr="C:\Users\Admin\Desktop\images (3).jpg"/>
          <p:cNvPicPr>
            <a:picLocks noChangeAspect="1"/>
          </p:cNvPicPr>
          <p:nvPr/>
        </p:nvPicPr>
        <p:blipFill>
          <a:blip r:embed="rId3"/>
          <a:stretch>
            <a:fillRect/>
          </a:stretch>
        </p:blipFill>
        <p:spPr>
          <a:xfrm>
            <a:off x="-159488" y="-57150"/>
            <a:ext cx="9296400" cy="5257800"/>
          </a:xfrm>
          <a:prstGeom prst="rect">
            <a:avLst/>
          </a:prstGeom>
          <a:noFill/>
          <a:ln w="9525">
            <a:noFill/>
          </a:ln>
        </p:spPr>
      </p:pic>
      <p:sp>
        <p:nvSpPr>
          <p:cNvPr id="5125" name="WordArt 3"/>
          <p:cNvSpPr>
            <a:spLocks noTextEdit="1"/>
          </p:cNvSpPr>
          <p:nvPr/>
        </p:nvSpPr>
        <p:spPr>
          <a:xfrm>
            <a:off x="1600200" y="133350"/>
            <a:ext cx="6477000" cy="1428750"/>
          </a:xfrm>
          <a:prstGeom prst="rect">
            <a:avLst/>
          </a:prstGeom>
        </p:spPr>
        <p:txBody>
          <a:bodyPr wrap="none" fromWordArt="1">
            <a:prstTxWarp prst="textPlain">
              <a:avLst>
                <a:gd name="adj" fmla="val 50000"/>
              </a:avLst>
            </a:prstTxWarp>
            <a:normAutofit/>
          </a:bodyPr>
          <a:lstStyle/>
          <a:p>
            <a:pPr algn="ctr"/>
            <a:r>
              <a:rPr lang="en-US" altLang="en-US" sz="2400" b="1">
                <a:ln w="12700" cap="flat" cmpd="sng">
                  <a:solidFill>
                    <a:srgbClr val="FF0066"/>
                  </a:solidFill>
                  <a:prstDash val="solid"/>
                  <a:headEnd type="none" w="med" len="med"/>
                  <a:tailEnd type="none" w="med" len="med"/>
                </a:ln>
                <a:solidFill>
                  <a:srgbClr val="FF0066"/>
                </a:solidFill>
                <a:latin typeface="Times New Roman" panose="02020603050405020304" pitchFamily="18" charset="0"/>
                <a:ea typeface="Times New Roman" panose="02020603050405020304" pitchFamily="18" charset="0"/>
              </a:rPr>
              <a:t>Giới thiệu cách lập kế hoạch của lớp</a:t>
            </a:r>
            <a:endParaRPr lang="vi-VN" altLang="en-US" sz="2400" b="1">
              <a:ln w="12700" cap="flat" cmpd="sng">
                <a:solidFill>
                  <a:srgbClr val="FF0066"/>
                </a:solidFill>
                <a:prstDash val="solid"/>
                <a:headEnd type="none" w="med" len="med"/>
                <a:tailEnd type="none" w="med" len="med"/>
              </a:ln>
              <a:solidFill>
                <a:srgbClr val="FF0066"/>
              </a:solidFill>
              <a:latin typeface="Times New Roman" panose="02020603050405020304" pitchFamily="18" charset="0"/>
              <a:ea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withEffect">
                                  <p:stCondLst>
                                    <p:cond delay="0"/>
                                  </p:stCondLst>
                                  <p:childTnLst>
                                    <p:set>
                                      <p:cBhvr>
                                        <p:cTn id="6" dur="1" fill="hold">
                                          <p:stCondLst>
                                            <p:cond delay="0"/>
                                          </p:stCondLst>
                                        </p:cTn>
                                        <p:tgtEl>
                                          <p:spTgt spid="5125"/>
                                        </p:tgtEl>
                                        <p:attrNameLst>
                                          <p:attrName>style.visibility</p:attrName>
                                        </p:attrNameLst>
                                      </p:cBhvr>
                                      <p:to>
                                        <p:strVal val="visible"/>
                                      </p:to>
                                    </p:set>
                                    <p:anim calcmode="lin" valueType="num">
                                      <p:cBhvr>
                                        <p:cTn id="7" dur="1000" fill="hold"/>
                                        <p:tgtEl>
                                          <p:spTgt spid="5125"/>
                                        </p:tgtEl>
                                        <p:attrNameLst>
                                          <p:attrName>ppt_x</p:attrName>
                                        </p:attrNameLst>
                                      </p:cBhvr>
                                      <p:tavLst>
                                        <p:tav tm="0">
                                          <p:val>
                                            <p:strVal val="#ppt_x-.2"/>
                                          </p:val>
                                        </p:tav>
                                        <p:tav tm="100000">
                                          <p:val>
                                            <p:strVal val="#ppt_x"/>
                                          </p:val>
                                        </p:tav>
                                      </p:tavLst>
                                    </p:anim>
                                    <p:anim calcmode="lin" valueType="num">
                                      <p:cBhvr>
                                        <p:cTn id="8" dur="1000" fill="hold"/>
                                        <p:tgtEl>
                                          <p:spTgt spid="512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125"/>
                                        </p:tgtEl>
                                      </p:cBhvr>
                                    </p:animEffect>
                                  </p:childTnLst>
                                </p:cTn>
                              </p:par>
                              <p:par>
                                <p:cTn id="10" presetID="22" presetClass="emph" presetSubtype="0" repeatCount="indefinite" fill="hold" nodeType="withEffect">
                                  <p:stCondLst>
                                    <p:cond delay="0"/>
                                  </p:stCondLst>
                                  <p:childTnLst>
                                    <p:animClr clrSpc="hsl" dir="cw">
                                      <p:cBhvr override="childStyle">
                                        <p:cTn id="11" dur="500" fill="hold"/>
                                        <p:tgtEl>
                                          <p:spTgt spid="5125"/>
                                        </p:tgtEl>
                                        <p:attrNameLst>
                                          <p:attrName>style.color</p:attrName>
                                        </p:attrNameLst>
                                      </p:cBhvr>
                                      <p:by>
                                        <p:hsl h="-7200000" s="0" l="0"/>
                                      </p:by>
                                    </p:animClr>
                                    <p:animClr clrSpc="hsl" dir="cw">
                                      <p:cBhvr>
                                        <p:cTn id="12" dur="500" fill="hold"/>
                                        <p:tgtEl>
                                          <p:spTgt spid="5125"/>
                                        </p:tgtEl>
                                        <p:attrNameLst>
                                          <p:attrName>fillcolor</p:attrName>
                                        </p:attrNameLst>
                                      </p:cBhvr>
                                      <p:by>
                                        <p:hsl h="-7200000" s="0" l="0"/>
                                      </p:by>
                                    </p:animClr>
                                    <p:animClr clrSpc="hsl" dir="cw">
                                      <p:cBhvr>
                                        <p:cTn id="13" dur="500" fill="hold"/>
                                        <p:tgtEl>
                                          <p:spTgt spid="5125"/>
                                        </p:tgtEl>
                                        <p:attrNameLst>
                                          <p:attrName>stroke.color</p:attrName>
                                        </p:attrNameLst>
                                      </p:cBhvr>
                                      <p:by>
                                        <p:hsl h="-7200000" s="0" l="0"/>
                                      </p:by>
                                    </p:animClr>
                                    <p:set>
                                      <p:cBhvr>
                                        <p:cTn id="14" dur="500" fill="hold"/>
                                        <p:tgtEl>
                                          <p:spTgt spid="512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0FBFE"/>
        </a:solidFill>
        <a:effectLst/>
      </p:bgPr>
    </p:bg>
    <p:spTree>
      <p:nvGrpSpPr>
        <p:cNvPr id="1" name=""/>
        <p:cNvGrpSpPr/>
        <p:nvPr/>
      </p:nvGrpSpPr>
      <p:grpSpPr>
        <a:xfrm>
          <a:off x="0" y="0"/>
          <a:ext cx="0" cy="0"/>
          <a:chOff x="0" y="0"/>
          <a:chExt cx="0" cy="0"/>
        </a:xfrm>
      </p:grpSpPr>
      <p:sp>
        <p:nvSpPr>
          <p:cNvPr id="2" name="Flowchart: Terminator 1"/>
          <p:cNvSpPr/>
          <p:nvPr/>
        </p:nvSpPr>
        <p:spPr>
          <a:xfrm>
            <a:off x="1295400" y="151026"/>
            <a:ext cx="6705600" cy="668124"/>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algn="ctr"/>
            <a:r>
              <a:rPr lang="vi-VN" altLang="en-US" sz="2600" b="1">
                <a:ln w="12700" cap="flat" cmpd="sng">
                  <a:solidFill>
                    <a:srgbClr val="FF0066"/>
                  </a:solidFill>
                  <a:prstDash val="solid"/>
                  <a:headEnd type="none" w="med" len="med"/>
                  <a:tailEnd type="none" w="med" len="med"/>
                </a:ln>
                <a:solidFill>
                  <a:srgbClr val="FF0066"/>
                </a:solidFill>
                <a:latin typeface="Times New Roman" panose="02020603050405020304" pitchFamily="18" charset="0"/>
                <a:ea typeface="Times New Roman" panose="02020603050405020304" pitchFamily="18" charset="0"/>
                <a:sym typeface="+mn-ea"/>
              </a:rPr>
              <a:t> </a:t>
            </a:r>
            <a:r>
              <a:rPr lang="en-US" altLang="en-US" sz="2800" b="1">
                <a:ln w="12700" cap="flat" cmpd="sng">
                  <a:solidFill>
                    <a:srgbClr val="FF0066"/>
                  </a:solidFill>
                  <a:prstDash val="solid"/>
                  <a:headEnd type="none" w="med" len="med"/>
                  <a:tailEnd type="none" w="med" len="med"/>
                </a:ln>
                <a:solidFill>
                  <a:srgbClr val="FF0066"/>
                </a:solidFill>
                <a:latin typeface="Times New Roman" panose="02020603050405020304" pitchFamily="18" charset="0"/>
                <a:ea typeface="Times New Roman" panose="02020603050405020304" pitchFamily="18" charset="0"/>
              </a:rPr>
              <a:t>Giới thiệu cách lập kế hoạch của lớp</a:t>
            </a:r>
            <a:endParaRPr lang="vi-VN" altLang="en-US" sz="2800" b="1">
              <a:ln w="12700" cap="flat" cmpd="sng">
                <a:solidFill>
                  <a:srgbClr val="FF0066"/>
                </a:solidFill>
                <a:prstDash val="solid"/>
                <a:headEnd type="none" w="med" len="med"/>
                <a:tailEnd type="none" w="med" len="med"/>
              </a:ln>
              <a:solidFill>
                <a:srgbClr val="FF0066"/>
              </a:solidFill>
              <a:latin typeface="Times New Roman" panose="02020603050405020304" pitchFamily="18" charset="0"/>
              <a:ea typeface="Times New Roman" panose="02020603050405020304" pitchFamily="18" charset="0"/>
            </a:endParaRPr>
          </a:p>
        </p:txBody>
      </p:sp>
      <p:sp>
        <p:nvSpPr>
          <p:cNvPr id="10" name="Rounded Rectangle 9"/>
          <p:cNvSpPr/>
          <p:nvPr/>
        </p:nvSpPr>
        <p:spPr>
          <a:xfrm>
            <a:off x="4495800" y="1885950"/>
            <a:ext cx="4648200" cy="1066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a:buClrTx/>
              <a:buSzTx/>
              <a:buFontTx/>
              <a:buNone/>
            </a:pPr>
            <a:r>
              <a:rPr lang="en-US" sz="2800">
                <a:latin typeface="Times New Roman" panose="02020603050405020304" pitchFamily="18" charset="0"/>
                <a:cs typeface="Times New Roman" panose="02020603050405020304" pitchFamily="18" charset="0"/>
              </a:rPr>
              <a:t>Kế hoạch giáo dục của trường</a:t>
            </a:r>
            <a:endParaRPr lang="vi-VN" sz="2800" dirty="0">
              <a:latin typeface="Times New Roman" panose="02020603050405020304" pitchFamily="18" charset="0"/>
              <a:cs typeface="Times New Roman" panose="02020603050405020304" pitchFamily="18" charset="0"/>
            </a:endParaRPr>
          </a:p>
        </p:txBody>
      </p:sp>
      <p:sp>
        <p:nvSpPr>
          <p:cNvPr id="12" name="Rounded Rectangle 11"/>
          <p:cNvSpPr/>
          <p:nvPr/>
        </p:nvSpPr>
        <p:spPr>
          <a:xfrm>
            <a:off x="4495800" y="3486149"/>
            <a:ext cx="4648199" cy="10668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a:buNone/>
            </a:pPr>
            <a:r>
              <a:rPr lang="en-US" sz="2800">
                <a:latin typeface="Times New Roman" panose="02020603050405020304" pitchFamily="18" charset="0"/>
                <a:cs typeface="Times New Roman" panose="02020603050405020304" pitchFamily="18" charset="0"/>
              </a:rPr>
              <a:t>Kế hoạch giáo dục từng độ tuổi</a:t>
            </a:r>
            <a:endParaRPr lang="vi-VN" sz="2800" dirty="0">
              <a:latin typeface="Times New Roman" panose="02020603050405020304" pitchFamily="18" charset="0"/>
              <a:cs typeface="Times New Roman" panose="02020603050405020304" pitchFamily="18"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down)">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lumMod val="90000"/>
            <a:alpha val="40000"/>
          </a:schemeClr>
        </a:solidFill>
        <a:effectLst/>
      </p:bgPr>
    </p:bg>
    <p:spTree>
      <p:nvGrpSpPr>
        <p:cNvPr id="1" name=""/>
        <p:cNvGrpSpPr/>
        <p:nvPr/>
      </p:nvGrpSpPr>
      <p:grpSpPr>
        <a:xfrm>
          <a:off x="0" y="0"/>
          <a:ext cx="0" cy="0"/>
          <a:chOff x="0" y="0"/>
          <a:chExt cx="0" cy="0"/>
        </a:xfrm>
      </p:grpSpPr>
      <p:sp>
        <p:nvSpPr>
          <p:cNvPr id="5125" name="WordArt 3"/>
          <p:cNvSpPr>
            <a:spLocks noTextEdit="1"/>
          </p:cNvSpPr>
          <p:nvPr/>
        </p:nvSpPr>
        <p:spPr>
          <a:xfrm>
            <a:off x="1600200" y="204650"/>
            <a:ext cx="6477000" cy="1428750"/>
          </a:xfrm>
          <a:prstGeom prst="rect">
            <a:avLst/>
          </a:prstGeom>
        </p:spPr>
        <p:txBody>
          <a:bodyPr wrap="none" fromWordArt="1">
            <a:prstTxWarp prst="textPlain">
              <a:avLst>
                <a:gd name="adj" fmla="val 50000"/>
              </a:avLst>
            </a:prstTxWarp>
            <a:normAutofit/>
          </a:bodyPr>
          <a:lstStyle/>
          <a:p>
            <a:pPr algn="ctr"/>
            <a:r>
              <a:rPr lang="vi-VN" altLang="en-US" sz="2400" b="1">
                <a:ln w="12700" cap="flat" cmpd="sng">
                  <a:solidFill>
                    <a:srgbClr val="FF0066"/>
                  </a:solidFill>
                  <a:prstDash val="solid"/>
                  <a:headEnd type="none" w="med" len="med"/>
                  <a:tailEnd type="none" w="med" len="med"/>
                </a:ln>
                <a:solidFill>
                  <a:srgbClr val="FF0066"/>
                </a:solidFill>
                <a:latin typeface="Times New Roman" panose="02020603050405020304" pitchFamily="18" charset="0"/>
                <a:ea typeface="Times New Roman" panose="02020603050405020304" pitchFamily="18" charset="0"/>
              </a:rPr>
              <a:t> </a:t>
            </a:r>
            <a:r>
              <a:rPr lang="en-US" altLang="en-US" sz="2400" b="1">
                <a:ln w="12700" cap="flat" cmpd="sng">
                  <a:solidFill>
                    <a:srgbClr val="FF0066"/>
                  </a:solidFill>
                  <a:prstDash val="solid"/>
                  <a:headEnd type="none" w="med" len="med"/>
                  <a:tailEnd type="none" w="med" len="med"/>
                </a:ln>
                <a:solidFill>
                  <a:srgbClr val="FF0066"/>
                </a:solidFill>
                <a:latin typeface="Times New Roman" panose="02020603050405020304" pitchFamily="18" charset="0"/>
                <a:ea typeface="Times New Roman" panose="02020603050405020304" pitchFamily="18" charset="0"/>
              </a:rPr>
              <a:t>Kế hoạch giáo dục của lớp</a:t>
            </a:r>
            <a:endParaRPr lang="vi-VN" altLang="en-US" sz="2400" b="1">
              <a:ln w="12700" cap="flat" cmpd="sng">
                <a:solidFill>
                  <a:srgbClr val="FF0066"/>
                </a:solidFill>
                <a:prstDash val="solid"/>
                <a:headEnd type="none" w="med" len="med"/>
                <a:tailEnd type="none" w="med" len="med"/>
              </a:ln>
              <a:solidFill>
                <a:srgbClr val="FF0066"/>
              </a:solidFill>
              <a:latin typeface="Times New Roman" panose="02020603050405020304" pitchFamily="18" charset="0"/>
              <a:ea typeface="Times New Roman" panose="02020603050405020304" pitchFamily="18" charset="0"/>
            </a:endParaRPr>
          </a:p>
        </p:txBody>
      </p:sp>
      <p:sp>
        <p:nvSpPr>
          <p:cNvPr id="2" name="Rectangle: Rounded Corners 1">
            <a:extLst>
              <a:ext uri="{FF2B5EF4-FFF2-40B4-BE49-F238E27FC236}">
                <a16:creationId xmlns:a16="http://schemas.microsoft.com/office/drawing/2014/main" id="{5D94E025-7987-D9F2-CDDA-24B76653CB5A}"/>
              </a:ext>
            </a:extLst>
          </p:cNvPr>
          <p:cNvSpPr/>
          <p:nvPr/>
        </p:nvSpPr>
        <p:spPr>
          <a:xfrm>
            <a:off x="1077432" y="1885949"/>
            <a:ext cx="7187610" cy="568603"/>
          </a:xfrm>
          <a:prstGeom prst="roundRect">
            <a:avLst/>
          </a:prstGeom>
          <a:solidFill>
            <a:srgbClr val="00B0F0">
              <a:alpha val="42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solidFill>
                  <a:srgbClr val="002060"/>
                </a:solidFill>
              </a:rPr>
              <a:t>1.1: Xây dựng thời khóa biểu</a:t>
            </a:r>
          </a:p>
        </p:txBody>
      </p:sp>
      <p:sp>
        <p:nvSpPr>
          <p:cNvPr id="3" name="Rectangle: Rounded Corners 2">
            <a:extLst>
              <a:ext uri="{FF2B5EF4-FFF2-40B4-BE49-F238E27FC236}">
                <a16:creationId xmlns:a16="http://schemas.microsoft.com/office/drawing/2014/main" id="{0C56B067-93A1-3331-93BD-1BFCDC2C7443}"/>
              </a:ext>
            </a:extLst>
          </p:cNvPr>
          <p:cNvSpPr/>
          <p:nvPr/>
        </p:nvSpPr>
        <p:spPr>
          <a:xfrm>
            <a:off x="1066800" y="2727596"/>
            <a:ext cx="7208873" cy="568603"/>
          </a:xfrm>
          <a:prstGeom prst="roundRect">
            <a:avLst/>
          </a:prstGeom>
          <a:solidFill>
            <a:srgbClr val="00B0F0">
              <a:alpha val="42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solidFill>
                  <a:srgbClr val="002060"/>
                </a:solidFill>
              </a:rPr>
              <a:t>1.2: Dự kiến chủ đề, sự kiện</a:t>
            </a:r>
          </a:p>
        </p:txBody>
      </p:sp>
      <p:sp>
        <p:nvSpPr>
          <p:cNvPr id="4" name="Rectangle: Rounded Corners 3">
            <a:extLst>
              <a:ext uri="{FF2B5EF4-FFF2-40B4-BE49-F238E27FC236}">
                <a16:creationId xmlns:a16="http://schemas.microsoft.com/office/drawing/2014/main" id="{0680F2D6-1CA1-80C7-950D-160F78E354D6}"/>
              </a:ext>
            </a:extLst>
          </p:cNvPr>
          <p:cNvSpPr/>
          <p:nvPr/>
        </p:nvSpPr>
        <p:spPr>
          <a:xfrm>
            <a:off x="1077432" y="3569243"/>
            <a:ext cx="7187610" cy="568604"/>
          </a:xfrm>
          <a:prstGeom prst="roundRect">
            <a:avLst/>
          </a:prstGeom>
          <a:solidFill>
            <a:srgbClr val="00B0F0">
              <a:alpha val="42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solidFill>
                  <a:srgbClr val="002060"/>
                </a:solidFill>
              </a:rPr>
              <a:t>1.3: Xây dựng kế hoạch tháng, tuần, ngày</a:t>
            </a:r>
          </a:p>
        </p:txBody>
      </p:sp>
      <p:sp>
        <p:nvSpPr>
          <p:cNvPr id="5" name="Rectangle: Rounded Corners 4">
            <a:extLst>
              <a:ext uri="{FF2B5EF4-FFF2-40B4-BE49-F238E27FC236}">
                <a16:creationId xmlns:a16="http://schemas.microsoft.com/office/drawing/2014/main" id="{06FA2D25-CC21-DDDF-EC6B-D5938A1160C9}"/>
              </a:ext>
            </a:extLst>
          </p:cNvPr>
          <p:cNvSpPr/>
          <p:nvPr/>
        </p:nvSpPr>
        <p:spPr>
          <a:xfrm>
            <a:off x="1045537" y="4408285"/>
            <a:ext cx="7208873" cy="652538"/>
          </a:xfrm>
          <a:prstGeom prst="roundRect">
            <a:avLst/>
          </a:prstGeom>
          <a:solidFill>
            <a:srgbClr val="00B0F0">
              <a:alpha val="42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solidFill>
                  <a:srgbClr val="002060"/>
                </a:solidFill>
              </a:rPr>
              <a:t>1.4: Đánh giá trẻ theo ngày, tháng, chủ đề, cuối độ tuổi</a:t>
            </a: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withEffect">
                                  <p:stCondLst>
                                    <p:cond delay="0"/>
                                  </p:stCondLst>
                                  <p:childTnLst>
                                    <p:set>
                                      <p:cBhvr>
                                        <p:cTn id="6" dur="1" fill="hold">
                                          <p:stCondLst>
                                            <p:cond delay="0"/>
                                          </p:stCondLst>
                                        </p:cTn>
                                        <p:tgtEl>
                                          <p:spTgt spid="5125"/>
                                        </p:tgtEl>
                                        <p:attrNameLst>
                                          <p:attrName>style.visibility</p:attrName>
                                        </p:attrNameLst>
                                      </p:cBhvr>
                                      <p:to>
                                        <p:strVal val="visible"/>
                                      </p:to>
                                    </p:set>
                                    <p:anim calcmode="lin" valueType="num">
                                      <p:cBhvr>
                                        <p:cTn id="7" dur="1000" fill="hold"/>
                                        <p:tgtEl>
                                          <p:spTgt spid="5125"/>
                                        </p:tgtEl>
                                        <p:attrNameLst>
                                          <p:attrName>ppt_x</p:attrName>
                                        </p:attrNameLst>
                                      </p:cBhvr>
                                      <p:tavLst>
                                        <p:tav tm="0">
                                          <p:val>
                                            <p:strVal val="#ppt_x-.2"/>
                                          </p:val>
                                        </p:tav>
                                        <p:tav tm="100000">
                                          <p:val>
                                            <p:strVal val="#ppt_x"/>
                                          </p:val>
                                        </p:tav>
                                      </p:tavLst>
                                    </p:anim>
                                    <p:anim calcmode="lin" valueType="num">
                                      <p:cBhvr>
                                        <p:cTn id="8" dur="1000" fill="hold"/>
                                        <p:tgtEl>
                                          <p:spTgt spid="512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125"/>
                                        </p:tgtEl>
                                      </p:cBhvr>
                                    </p:animEffect>
                                  </p:childTnLst>
                                </p:cTn>
                              </p:par>
                              <p:par>
                                <p:cTn id="10" presetID="22" presetClass="emph" presetSubtype="0" repeatCount="indefinite" fill="hold" nodeType="withEffect">
                                  <p:stCondLst>
                                    <p:cond delay="0"/>
                                  </p:stCondLst>
                                  <p:childTnLst>
                                    <p:animClr clrSpc="hsl" dir="cw">
                                      <p:cBhvr override="childStyle">
                                        <p:cTn id="11" dur="500" fill="hold"/>
                                        <p:tgtEl>
                                          <p:spTgt spid="5125"/>
                                        </p:tgtEl>
                                        <p:attrNameLst>
                                          <p:attrName>style.color</p:attrName>
                                        </p:attrNameLst>
                                      </p:cBhvr>
                                      <p:by>
                                        <p:hsl h="-7200000" s="0" l="0"/>
                                      </p:by>
                                    </p:animClr>
                                    <p:animClr clrSpc="hsl" dir="cw">
                                      <p:cBhvr>
                                        <p:cTn id="12" dur="500" fill="hold"/>
                                        <p:tgtEl>
                                          <p:spTgt spid="5125"/>
                                        </p:tgtEl>
                                        <p:attrNameLst>
                                          <p:attrName>fillcolor</p:attrName>
                                        </p:attrNameLst>
                                      </p:cBhvr>
                                      <p:by>
                                        <p:hsl h="-7200000" s="0" l="0"/>
                                      </p:by>
                                    </p:animClr>
                                    <p:animClr clrSpc="hsl" dir="cw">
                                      <p:cBhvr>
                                        <p:cTn id="13" dur="500" fill="hold"/>
                                        <p:tgtEl>
                                          <p:spTgt spid="5125"/>
                                        </p:tgtEl>
                                        <p:attrNameLst>
                                          <p:attrName>stroke.color</p:attrName>
                                        </p:attrNameLst>
                                      </p:cBhvr>
                                      <p:by>
                                        <p:hsl h="-7200000" s="0" l="0"/>
                                      </p:by>
                                    </p:animClr>
                                    <p:set>
                                      <p:cBhvr>
                                        <p:cTn id="14" dur="500" fill="hold"/>
                                        <p:tgtEl>
                                          <p:spTgt spid="5125"/>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ppt_x"/>
                                          </p:val>
                                        </p:tav>
                                        <p:tav tm="100000">
                                          <p:val>
                                            <p:strVal val="#ppt_x"/>
                                          </p:val>
                                        </p:tav>
                                      </p:tavLst>
                                    </p:anim>
                                    <p:anim calcmode="lin" valueType="num">
                                      <p:cBhvr additive="base">
                                        <p:cTn id="2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additive="base">
                                        <p:cTn id="31" dur="500" fill="hold"/>
                                        <p:tgtEl>
                                          <p:spTgt spid="4"/>
                                        </p:tgtEl>
                                        <p:attrNameLst>
                                          <p:attrName>ppt_x</p:attrName>
                                        </p:attrNameLst>
                                      </p:cBhvr>
                                      <p:tavLst>
                                        <p:tav tm="0">
                                          <p:val>
                                            <p:strVal val="#ppt_x"/>
                                          </p:val>
                                        </p:tav>
                                        <p:tav tm="100000">
                                          <p:val>
                                            <p:strVal val="#ppt_x"/>
                                          </p:val>
                                        </p:tav>
                                      </p:tavLst>
                                    </p:anim>
                                    <p:anim calcmode="lin" valueType="num">
                                      <p:cBhvr additive="base">
                                        <p:cTn id="3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C0FBFE"/>
        </a:solidFill>
        <a:effectLst/>
      </p:bgPr>
    </p:bg>
    <p:spTree>
      <p:nvGrpSpPr>
        <p:cNvPr id="1" name=""/>
        <p:cNvGrpSpPr/>
        <p:nvPr/>
      </p:nvGrpSpPr>
      <p:grpSpPr>
        <a:xfrm>
          <a:off x="0" y="0"/>
          <a:ext cx="0" cy="0"/>
          <a:chOff x="0" y="0"/>
          <a:chExt cx="0" cy="0"/>
        </a:xfrm>
      </p:grpSpPr>
      <p:sp>
        <p:nvSpPr>
          <p:cNvPr id="7" name="Arrow: Bent 6">
            <a:extLst>
              <a:ext uri="{FF2B5EF4-FFF2-40B4-BE49-F238E27FC236}">
                <a16:creationId xmlns:a16="http://schemas.microsoft.com/office/drawing/2014/main" id="{561316EF-BA2C-87E9-EDAC-892449050571}"/>
              </a:ext>
            </a:extLst>
          </p:cNvPr>
          <p:cNvSpPr/>
          <p:nvPr/>
        </p:nvSpPr>
        <p:spPr>
          <a:xfrm>
            <a:off x="975758" y="1127053"/>
            <a:ext cx="2605641" cy="1060151"/>
          </a:xfrm>
          <a:prstGeom prst="bent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Arrow: Bent 10">
            <a:extLst>
              <a:ext uri="{FF2B5EF4-FFF2-40B4-BE49-F238E27FC236}">
                <a16:creationId xmlns:a16="http://schemas.microsoft.com/office/drawing/2014/main" id="{2BD11E8F-9113-8A8A-6773-9F50043102FD}"/>
              </a:ext>
            </a:extLst>
          </p:cNvPr>
          <p:cNvSpPr/>
          <p:nvPr/>
        </p:nvSpPr>
        <p:spPr>
          <a:xfrm rot="16200000">
            <a:off x="1311137" y="3089415"/>
            <a:ext cx="1163378" cy="1956848"/>
          </a:xfrm>
          <a:prstGeom prst="bentArrow">
            <a:avLst>
              <a:gd name="adj1" fmla="val 23528"/>
              <a:gd name="adj2" fmla="val 25000"/>
              <a:gd name="adj3" fmla="val 25000"/>
              <a:gd name="adj4" fmla="val 43750"/>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Arrow: Bent 12">
            <a:extLst>
              <a:ext uri="{FF2B5EF4-FFF2-40B4-BE49-F238E27FC236}">
                <a16:creationId xmlns:a16="http://schemas.microsoft.com/office/drawing/2014/main" id="{7E948247-2EBF-316A-0294-E754ABB3EFBB}"/>
              </a:ext>
            </a:extLst>
          </p:cNvPr>
          <p:cNvSpPr/>
          <p:nvPr/>
        </p:nvSpPr>
        <p:spPr>
          <a:xfrm rot="5400000">
            <a:off x="6276976" y="409575"/>
            <a:ext cx="1085848" cy="2514600"/>
          </a:xfrm>
          <a:prstGeom prst="bent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Arrow: Bent 13">
            <a:extLst>
              <a:ext uri="{FF2B5EF4-FFF2-40B4-BE49-F238E27FC236}">
                <a16:creationId xmlns:a16="http://schemas.microsoft.com/office/drawing/2014/main" id="{4B73D463-38B7-9769-7816-DD36D5DAC654}"/>
              </a:ext>
            </a:extLst>
          </p:cNvPr>
          <p:cNvSpPr/>
          <p:nvPr/>
        </p:nvSpPr>
        <p:spPr>
          <a:xfrm rot="10800000">
            <a:off x="6962103" y="3333749"/>
            <a:ext cx="1038895" cy="1315774"/>
          </a:xfrm>
          <a:prstGeom prst="bent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Rectangle 14">
            <a:extLst>
              <a:ext uri="{FF2B5EF4-FFF2-40B4-BE49-F238E27FC236}">
                <a16:creationId xmlns:a16="http://schemas.microsoft.com/office/drawing/2014/main" id="{707FAFBD-B38E-D015-31BF-D3557D49CDA2}"/>
              </a:ext>
            </a:extLst>
          </p:cNvPr>
          <p:cNvSpPr/>
          <p:nvPr/>
        </p:nvSpPr>
        <p:spPr>
          <a:xfrm>
            <a:off x="2971800" y="57150"/>
            <a:ext cx="3491024" cy="685800"/>
          </a:xfrm>
          <a:prstGeom prst="rect">
            <a:avLst/>
          </a:prstGeom>
          <a:solidFill>
            <a:srgbClr val="F7E6A7"/>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a:solidFill>
                  <a:srgbClr val="0000FF"/>
                </a:solidFill>
              </a:rPr>
              <a:t>Quy trình bài học 5E</a:t>
            </a:r>
          </a:p>
        </p:txBody>
      </p:sp>
      <p:sp>
        <p:nvSpPr>
          <p:cNvPr id="16" name="Rectangle 15">
            <a:extLst>
              <a:ext uri="{FF2B5EF4-FFF2-40B4-BE49-F238E27FC236}">
                <a16:creationId xmlns:a16="http://schemas.microsoft.com/office/drawing/2014/main" id="{B521A585-B570-66CA-74F1-ADC3DB542981}"/>
              </a:ext>
            </a:extLst>
          </p:cNvPr>
          <p:cNvSpPr/>
          <p:nvPr/>
        </p:nvSpPr>
        <p:spPr>
          <a:xfrm>
            <a:off x="3763483" y="942313"/>
            <a:ext cx="1617033" cy="6858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a:solidFill>
                  <a:schemeClr val="tx1"/>
                </a:solidFill>
              </a:rPr>
              <a:t>1. Engage</a:t>
            </a:r>
          </a:p>
          <a:p>
            <a:pPr algn="ctr"/>
            <a:r>
              <a:rPr lang="en-US" sz="2000" b="1">
                <a:solidFill>
                  <a:schemeClr val="tx1"/>
                </a:solidFill>
              </a:rPr>
              <a:t>(Thu hút)</a:t>
            </a:r>
          </a:p>
        </p:txBody>
      </p:sp>
      <p:sp>
        <p:nvSpPr>
          <p:cNvPr id="17" name="Rectangle 16">
            <a:extLst>
              <a:ext uri="{FF2B5EF4-FFF2-40B4-BE49-F238E27FC236}">
                <a16:creationId xmlns:a16="http://schemas.microsoft.com/office/drawing/2014/main" id="{5CF7B6E6-8F10-113F-4484-428F3D5E795C}"/>
              </a:ext>
            </a:extLst>
          </p:cNvPr>
          <p:cNvSpPr/>
          <p:nvPr/>
        </p:nvSpPr>
        <p:spPr>
          <a:xfrm>
            <a:off x="419545" y="2493777"/>
            <a:ext cx="1617033" cy="6858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a:solidFill>
                  <a:schemeClr val="tx1"/>
                </a:solidFill>
              </a:rPr>
              <a:t>5. EValuate</a:t>
            </a:r>
          </a:p>
          <a:p>
            <a:pPr algn="ctr"/>
            <a:r>
              <a:rPr lang="en-US" sz="2000" b="1">
                <a:solidFill>
                  <a:schemeClr val="tx1"/>
                </a:solidFill>
              </a:rPr>
              <a:t>(Đánh giá)</a:t>
            </a:r>
          </a:p>
        </p:txBody>
      </p:sp>
      <p:sp>
        <p:nvSpPr>
          <p:cNvPr id="18" name="Rectangle 17">
            <a:extLst>
              <a:ext uri="{FF2B5EF4-FFF2-40B4-BE49-F238E27FC236}">
                <a16:creationId xmlns:a16="http://schemas.microsoft.com/office/drawing/2014/main" id="{A1CC9543-7CB0-F2F4-655B-AA48517D4AEA}"/>
              </a:ext>
            </a:extLst>
          </p:cNvPr>
          <p:cNvSpPr/>
          <p:nvPr/>
        </p:nvSpPr>
        <p:spPr>
          <a:xfrm>
            <a:off x="2954966" y="4019551"/>
            <a:ext cx="1617033" cy="6858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a:solidFill>
                  <a:schemeClr val="tx1"/>
                </a:solidFill>
              </a:rPr>
              <a:t>4. Extend</a:t>
            </a:r>
          </a:p>
          <a:p>
            <a:pPr algn="ctr"/>
            <a:r>
              <a:rPr lang="en-US" sz="2000" b="1">
                <a:solidFill>
                  <a:schemeClr val="tx1"/>
                </a:solidFill>
              </a:rPr>
              <a:t>(Mở rộng)</a:t>
            </a:r>
          </a:p>
        </p:txBody>
      </p:sp>
      <p:sp>
        <p:nvSpPr>
          <p:cNvPr id="19" name="Rectangle 18">
            <a:extLst>
              <a:ext uri="{FF2B5EF4-FFF2-40B4-BE49-F238E27FC236}">
                <a16:creationId xmlns:a16="http://schemas.microsoft.com/office/drawing/2014/main" id="{60B4D267-2131-AA05-0B06-92CF525856D7}"/>
              </a:ext>
            </a:extLst>
          </p:cNvPr>
          <p:cNvSpPr/>
          <p:nvPr/>
        </p:nvSpPr>
        <p:spPr>
          <a:xfrm>
            <a:off x="6962110" y="2495550"/>
            <a:ext cx="1617033" cy="6858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a:solidFill>
                  <a:schemeClr val="tx1"/>
                </a:solidFill>
              </a:rPr>
              <a:t>2. Explore</a:t>
            </a:r>
          </a:p>
          <a:p>
            <a:pPr algn="ctr"/>
            <a:r>
              <a:rPr lang="en-US" sz="2000" b="1">
                <a:solidFill>
                  <a:schemeClr val="tx1"/>
                </a:solidFill>
              </a:rPr>
              <a:t>(Khám phá)</a:t>
            </a:r>
          </a:p>
        </p:txBody>
      </p:sp>
      <p:sp>
        <p:nvSpPr>
          <p:cNvPr id="20" name="Rectangle 19">
            <a:extLst>
              <a:ext uri="{FF2B5EF4-FFF2-40B4-BE49-F238E27FC236}">
                <a16:creationId xmlns:a16="http://schemas.microsoft.com/office/drawing/2014/main" id="{43B1F788-D5EC-F20A-2987-AF8081EC6F8B}"/>
              </a:ext>
            </a:extLst>
          </p:cNvPr>
          <p:cNvSpPr/>
          <p:nvPr/>
        </p:nvSpPr>
        <p:spPr>
          <a:xfrm>
            <a:off x="5261356" y="3963726"/>
            <a:ext cx="1617033" cy="6858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a:solidFill>
                  <a:schemeClr val="tx1"/>
                </a:solidFill>
              </a:rPr>
              <a:t>3. Explain</a:t>
            </a:r>
          </a:p>
          <a:p>
            <a:pPr algn="ctr"/>
            <a:r>
              <a:rPr lang="en-US" sz="2000" b="1">
                <a:solidFill>
                  <a:schemeClr val="tx1"/>
                </a:solidFill>
              </a:rPr>
              <a:t>(Giải thích)</a:t>
            </a:r>
          </a:p>
        </p:txBody>
      </p:sp>
      <p:sp>
        <p:nvSpPr>
          <p:cNvPr id="21" name="Arrow: Left 20">
            <a:extLst>
              <a:ext uri="{FF2B5EF4-FFF2-40B4-BE49-F238E27FC236}">
                <a16:creationId xmlns:a16="http://schemas.microsoft.com/office/drawing/2014/main" id="{40E29E63-1A98-BBAF-0ACE-12D8C69ECEC7}"/>
              </a:ext>
            </a:extLst>
          </p:cNvPr>
          <p:cNvSpPr/>
          <p:nvPr/>
        </p:nvSpPr>
        <p:spPr>
          <a:xfrm>
            <a:off x="4571999" y="4201186"/>
            <a:ext cx="689357" cy="448337"/>
          </a:xfrm>
          <a:prstGeom prst="lef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ircle(in)">
                                      <p:cBhvr>
                                        <p:cTn id="7" dur="20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wipe(down)">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p:cTn id="17" dur="500" fill="hold"/>
                                        <p:tgtEl>
                                          <p:spTgt spid="13"/>
                                        </p:tgtEl>
                                        <p:attrNameLst>
                                          <p:attrName>ppt_w</p:attrName>
                                        </p:attrNameLst>
                                      </p:cBhvr>
                                      <p:tavLst>
                                        <p:tav tm="0">
                                          <p:val>
                                            <p:fltVal val="0"/>
                                          </p:val>
                                        </p:tav>
                                        <p:tav tm="100000">
                                          <p:val>
                                            <p:strVal val="#ppt_w"/>
                                          </p:val>
                                        </p:tav>
                                      </p:tavLst>
                                    </p:anim>
                                    <p:anim calcmode="lin" valueType="num">
                                      <p:cBhvr>
                                        <p:cTn id="18" dur="500" fill="hold"/>
                                        <p:tgtEl>
                                          <p:spTgt spid="13"/>
                                        </p:tgtEl>
                                        <p:attrNameLst>
                                          <p:attrName>ppt_h</p:attrName>
                                        </p:attrNameLst>
                                      </p:cBhvr>
                                      <p:tavLst>
                                        <p:tav tm="0">
                                          <p:val>
                                            <p:fltVal val="0"/>
                                          </p:val>
                                        </p:tav>
                                        <p:tav tm="100000">
                                          <p:val>
                                            <p:strVal val="#ppt_h"/>
                                          </p:val>
                                        </p:tav>
                                      </p:tavLst>
                                    </p:anim>
                                    <p:animEffect transition="in" filter="fade">
                                      <p:cBhvr>
                                        <p:cTn id="19" dur="500"/>
                                        <p:tgtEl>
                                          <p:spTgt spid="13"/>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barn(inVertical)">
                                      <p:cBhvr>
                                        <p:cTn id="24" dur="500"/>
                                        <p:tgtEl>
                                          <p:spTgt spid="19"/>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1000"/>
                                        <p:tgtEl>
                                          <p:spTgt spid="14"/>
                                        </p:tgtEl>
                                      </p:cBhvr>
                                    </p:animEffect>
                                    <p:anim calcmode="lin" valueType="num">
                                      <p:cBhvr>
                                        <p:cTn id="30" dur="1000" fill="hold"/>
                                        <p:tgtEl>
                                          <p:spTgt spid="14"/>
                                        </p:tgtEl>
                                        <p:attrNameLst>
                                          <p:attrName>ppt_x</p:attrName>
                                        </p:attrNameLst>
                                      </p:cBhvr>
                                      <p:tavLst>
                                        <p:tav tm="0">
                                          <p:val>
                                            <p:strVal val="#ppt_x"/>
                                          </p:val>
                                        </p:tav>
                                        <p:tav tm="100000">
                                          <p:val>
                                            <p:strVal val="#ppt_x"/>
                                          </p:val>
                                        </p:tav>
                                      </p:tavLst>
                                    </p:anim>
                                    <p:anim calcmode="lin" valueType="num">
                                      <p:cBhvr>
                                        <p:cTn id="31"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20"/>
                                        </p:tgtEl>
                                        <p:attrNameLst>
                                          <p:attrName>style.visibility</p:attrName>
                                        </p:attrNameLst>
                                      </p:cBhvr>
                                      <p:to>
                                        <p:strVal val="visible"/>
                                      </p:to>
                                    </p:set>
                                    <p:animEffect transition="in" filter="barn(inVertical)">
                                      <p:cBhvr>
                                        <p:cTn id="36" dur="500"/>
                                        <p:tgtEl>
                                          <p:spTgt spid="20"/>
                                        </p:tgtEl>
                                      </p:cBhvr>
                                    </p:animEffect>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21"/>
                                        </p:tgtEl>
                                        <p:attrNameLst>
                                          <p:attrName>style.visibility</p:attrName>
                                        </p:attrNameLst>
                                      </p:cBhvr>
                                      <p:to>
                                        <p:strVal val="visible"/>
                                      </p:to>
                                    </p:set>
                                    <p:animEffect transition="in" filter="fade">
                                      <p:cBhvr>
                                        <p:cTn id="41" dur="1000"/>
                                        <p:tgtEl>
                                          <p:spTgt spid="21"/>
                                        </p:tgtEl>
                                      </p:cBhvr>
                                    </p:animEffect>
                                    <p:anim calcmode="lin" valueType="num">
                                      <p:cBhvr>
                                        <p:cTn id="42" dur="1000" fill="hold"/>
                                        <p:tgtEl>
                                          <p:spTgt spid="21"/>
                                        </p:tgtEl>
                                        <p:attrNameLst>
                                          <p:attrName>ppt_x</p:attrName>
                                        </p:attrNameLst>
                                      </p:cBhvr>
                                      <p:tavLst>
                                        <p:tav tm="0">
                                          <p:val>
                                            <p:strVal val="#ppt_x"/>
                                          </p:val>
                                        </p:tav>
                                        <p:tav tm="100000">
                                          <p:val>
                                            <p:strVal val="#ppt_x"/>
                                          </p:val>
                                        </p:tav>
                                      </p:tavLst>
                                    </p:anim>
                                    <p:anim calcmode="lin" valueType="num">
                                      <p:cBhvr>
                                        <p:cTn id="43"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18"/>
                                        </p:tgtEl>
                                        <p:attrNameLst>
                                          <p:attrName>style.visibility</p:attrName>
                                        </p:attrNameLst>
                                      </p:cBhvr>
                                      <p:to>
                                        <p:strVal val="visible"/>
                                      </p:to>
                                    </p:set>
                                    <p:animEffect transition="in" filter="barn(inVertical)">
                                      <p:cBhvr>
                                        <p:cTn id="48" dur="500"/>
                                        <p:tgtEl>
                                          <p:spTgt spid="18"/>
                                        </p:tgtEl>
                                      </p:cBhvr>
                                    </p:animEffect>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11"/>
                                        </p:tgtEl>
                                        <p:attrNameLst>
                                          <p:attrName>style.visibility</p:attrName>
                                        </p:attrNameLst>
                                      </p:cBhvr>
                                      <p:to>
                                        <p:strVal val="visible"/>
                                      </p:to>
                                    </p:set>
                                    <p:animEffect transition="in" filter="fade">
                                      <p:cBhvr>
                                        <p:cTn id="53" dur="1000"/>
                                        <p:tgtEl>
                                          <p:spTgt spid="11"/>
                                        </p:tgtEl>
                                      </p:cBhvr>
                                    </p:animEffect>
                                    <p:anim calcmode="lin" valueType="num">
                                      <p:cBhvr>
                                        <p:cTn id="54" dur="1000" fill="hold"/>
                                        <p:tgtEl>
                                          <p:spTgt spid="11"/>
                                        </p:tgtEl>
                                        <p:attrNameLst>
                                          <p:attrName>ppt_x</p:attrName>
                                        </p:attrNameLst>
                                      </p:cBhvr>
                                      <p:tavLst>
                                        <p:tav tm="0">
                                          <p:val>
                                            <p:strVal val="#ppt_x"/>
                                          </p:val>
                                        </p:tav>
                                        <p:tav tm="100000">
                                          <p:val>
                                            <p:strVal val="#ppt_x"/>
                                          </p:val>
                                        </p:tav>
                                      </p:tavLst>
                                    </p:anim>
                                    <p:anim calcmode="lin" valueType="num">
                                      <p:cBhvr>
                                        <p:cTn id="55"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16" presetClass="entr" presetSubtype="21" fill="hold" grpId="0" nodeType="clickEffect">
                                  <p:stCondLst>
                                    <p:cond delay="0"/>
                                  </p:stCondLst>
                                  <p:childTnLst>
                                    <p:set>
                                      <p:cBhvr>
                                        <p:cTn id="59" dur="1" fill="hold">
                                          <p:stCondLst>
                                            <p:cond delay="0"/>
                                          </p:stCondLst>
                                        </p:cTn>
                                        <p:tgtEl>
                                          <p:spTgt spid="17"/>
                                        </p:tgtEl>
                                        <p:attrNameLst>
                                          <p:attrName>style.visibility</p:attrName>
                                        </p:attrNameLst>
                                      </p:cBhvr>
                                      <p:to>
                                        <p:strVal val="visible"/>
                                      </p:to>
                                    </p:set>
                                    <p:animEffect transition="in" filter="barn(inVertical)">
                                      <p:cBhvr>
                                        <p:cTn id="60" dur="500"/>
                                        <p:tgtEl>
                                          <p:spTgt spid="17"/>
                                        </p:tgtEl>
                                      </p:cBhvr>
                                    </p:animEffect>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grpId="0" nodeType="clickEffect">
                                  <p:stCondLst>
                                    <p:cond delay="0"/>
                                  </p:stCondLst>
                                  <p:childTnLst>
                                    <p:set>
                                      <p:cBhvr>
                                        <p:cTn id="64" dur="1" fill="hold">
                                          <p:stCondLst>
                                            <p:cond delay="0"/>
                                          </p:stCondLst>
                                        </p:cTn>
                                        <p:tgtEl>
                                          <p:spTgt spid="7"/>
                                        </p:tgtEl>
                                        <p:attrNameLst>
                                          <p:attrName>style.visibility</p:attrName>
                                        </p:attrNameLst>
                                      </p:cBhvr>
                                      <p:to>
                                        <p:strVal val="visible"/>
                                      </p:to>
                                    </p:set>
                                    <p:animEffect transition="in" filter="fade">
                                      <p:cBhvr>
                                        <p:cTn id="65" dur="1000"/>
                                        <p:tgtEl>
                                          <p:spTgt spid="7"/>
                                        </p:tgtEl>
                                      </p:cBhvr>
                                    </p:animEffect>
                                    <p:anim calcmode="lin" valueType="num">
                                      <p:cBhvr>
                                        <p:cTn id="66" dur="1000" fill="hold"/>
                                        <p:tgtEl>
                                          <p:spTgt spid="7"/>
                                        </p:tgtEl>
                                        <p:attrNameLst>
                                          <p:attrName>ppt_x</p:attrName>
                                        </p:attrNameLst>
                                      </p:cBhvr>
                                      <p:tavLst>
                                        <p:tav tm="0">
                                          <p:val>
                                            <p:strVal val="#ppt_x"/>
                                          </p:val>
                                        </p:tav>
                                        <p:tav tm="100000">
                                          <p:val>
                                            <p:strVal val="#ppt_x"/>
                                          </p:val>
                                        </p:tav>
                                      </p:tavLst>
                                    </p:anim>
                                    <p:anim calcmode="lin" valueType="num">
                                      <p:cBhvr>
                                        <p:cTn id="6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animBg="1"/>
      <p:bldP spid="13" grpId="0" animBg="1"/>
      <p:bldP spid="14" grpId="0" animBg="1"/>
      <p:bldP spid="15" grpId="0" animBg="1"/>
      <p:bldP spid="16" grpId="0"/>
      <p:bldP spid="17" grpId="0"/>
      <p:bldP spid="18" grpId="0"/>
      <p:bldP spid="19" grpId="0"/>
      <p:bldP spid="20" grpId="0"/>
      <p:bldP spid="2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C0FBFE"/>
        </a:solidFill>
        <a:effectLst/>
      </p:bgPr>
    </p:bg>
    <p:spTree>
      <p:nvGrpSpPr>
        <p:cNvPr id="1" name=""/>
        <p:cNvGrpSpPr/>
        <p:nvPr/>
      </p:nvGrpSpPr>
      <p:grpSpPr>
        <a:xfrm>
          <a:off x="0" y="0"/>
          <a:ext cx="0" cy="0"/>
          <a:chOff x="0" y="0"/>
          <a:chExt cx="0" cy="0"/>
        </a:xfrm>
      </p:grpSpPr>
      <p:sp>
        <p:nvSpPr>
          <p:cNvPr id="2" name="Flowchart: Terminator 1"/>
          <p:cNvSpPr/>
          <p:nvPr/>
        </p:nvSpPr>
        <p:spPr>
          <a:xfrm>
            <a:off x="2381250" y="171450"/>
            <a:ext cx="4095750" cy="509588"/>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algn="ctr"/>
            <a:r>
              <a:rPr lang="vi-VN" altLang="en-US" sz="2600" b="1">
                <a:ln w="12700" cap="flat" cmpd="sng">
                  <a:solidFill>
                    <a:srgbClr val="FF0066"/>
                  </a:solidFill>
                  <a:prstDash val="solid"/>
                  <a:headEnd type="none" w="med" len="med"/>
                  <a:tailEnd type="none" w="med" len="med"/>
                </a:ln>
                <a:solidFill>
                  <a:srgbClr val="FF0066"/>
                </a:solidFill>
                <a:latin typeface="Times New Roman" panose="02020603050405020304" pitchFamily="18" charset="0"/>
                <a:ea typeface="Times New Roman" panose="02020603050405020304" pitchFamily="18" charset="0"/>
                <a:sym typeface="+mn-ea"/>
              </a:rPr>
              <a:t> </a:t>
            </a:r>
            <a:r>
              <a:rPr lang="en-US" altLang="en-US" sz="2600" b="1">
                <a:ln w="12700" cap="flat" cmpd="sng">
                  <a:solidFill>
                    <a:srgbClr val="FF0066"/>
                  </a:solidFill>
                  <a:prstDash val="solid"/>
                  <a:headEnd type="none" w="med" len="med"/>
                  <a:tailEnd type="none" w="med" len="med"/>
                </a:ln>
                <a:solidFill>
                  <a:srgbClr val="FF0066"/>
                </a:solidFill>
                <a:latin typeface="Times New Roman" panose="02020603050405020304" pitchFamily="18" charset="0"/>
                <a:ea typeface="Times New Roman" panose="02020603050405020304" pitchFamily="18" charset="0"/>
                <a:sym typeface="+mn-ea"/>
              </a:rPr>
              <a:t>Dự án STE</a:t>
            </a:r>
            <a:endParaRPr lang="vi-VN" altLang="en-US" sz="2600" b="1" dirty="0">
              <a:solidFill>
                <a:srgbClr val="FF0000"/>
              </a:solidFill>
              <a:latin typeface="Times New Roman" panose="02020603050405020304" pitchFamily="18" charset="0"/>
              <a:ea typeface="Times New Roman" panose="02020603050405020304" pitchFamily="18" charset="0"/>
            </a:endParaRPr>
          </a:p>
        </p:txBody>
      </p:sp>
      <p:sp>
        <p:nvSpPr>
          <p:cNvPr id="4" name="Vertical Scroll 3"/>
          <p:cNvSpPr/>
          <p:nvPr/>
        </p:nvSpPr>
        <p:spPr>
          <a:xfrm>
            <a:off x="0" y="681037"/>
            <a:ext cx="1447800" cy="4291013"/>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a:buNone/>
            </a:pPr>
            <a:r>
              <a:rPr lang="en-US" altLang="en-US" sz="2800" b="1" dirty="0">
                <a:latin typeface="Times New Roman" panose="02020603050405020304" pitchFamily="18" charset="0"/>
                <a:cs typeface="Times New Roman" panose="02020603050405020304" pitchFamily="18" charset="0"/>
              </a:rPr>
              <a:t>Bản thân nhận thấy</a:t>
            </a:r>
            <a:endParaRPr sz="2800" b="1" dirty="0">
              <a:latin typeface="Arial" panose="020B0604020202020204" pitchFamily="34" charset="0"/>
            </a:endParaRPr>
          </a:p>
        </p:txBody>
      </p:sp>
      <p:sp>
        <p:nvSpPr>
          <p:cNvPr id="5" name="Rounded Rectangle 4"/>
          <p:cNvSpPr/>
          <p:nvPr/>
        </p:nvSpPr>
        <p:spPr>
          <a:xfrm>
            <a:off x="1636713" y="845344"/>
            <a:ext cx="3240088" cy="178355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a:buNone/>
            </a:pPr>
            <a:r>
              <a:rPr lang="vi-VN" altLang="en-US" dirty="0">
                <a:latin typeface="Times New Roman" panose="02020603050405020304" pitchFamily="18" charset="0"/>
                <a:cs typeface="Times New Roman" panose="02020603050405020304" pitchFamily="18" charset="0"/>
                <a:sym typeface="+mn-ea"/>
              </a:rPr>
              <a:t>Thực tế: Ở trường MN phần lớn việc dạy trẻ biết yêu thương chia sẻ còn nằm ở việc tích hợp trong các tiết học như kể chuyện, thơ hay 1 vài tình huống xảy ra tại lớp,...</a:t>
            </a:r>
            <a:r>
              <a:rPr lang="vi-VN" altLang="en-US" u="heavy" dirty="0">
                <a:latin typeface="Times New Roman" panose="02020603050405020304" pitchFamily="18" charset="0"/>
                <a:cs typeface="Times New Roman" panose="02020603050405020304" pitchFamily="18" charset="0"/>
                <a:sym typeface="+mn-ea"/>
              </a:rPr>
              <a:t> </a:t>
            </a:r>
            <a:endParaRPr lang="vi-VN" altLang="en-US" dirty="0">
              <a:latin typeface="Times New Roman" panose="02020603050405020304" pitchFamily="18" charset="0"/>
              <a:cs typeface="Times New Roman" panose="02020603050405020304" pitchFamily="18" charset="0"/>
              <a:sym typeface="+mn-ea"/>
            </a:endParaRPr>
          </a:p>
        </p:txBody>
      </p:sp>
      <p:sp>
        <p:nvSpPr>
          <p:cNvPr id="10" name="Rounded Rectangle 9"/>
          <p:cNvSpPr/>
          <p:nvPr/>
        </p:nvSpPr>
        <p:spPr>
          <a:xfrm>
            <a:off x="1636713" y="2826544"/>
            <a:ext cx="3240088" cy="203120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a:buNone/>
            </a:pPr>
            <a:endParaRPr dirty="0">
              <a:latin typeface="Times New Roman" panose="02020603050405020304" pitchFamily="18" charset="0"/>
              <a:cs typeface="Times New Roman" panose="02020603050405020304" pitchFamily="18" charset="0"/>
            </a:endParaRPr>
          </a:p>
          <a:p>
            <a:pPr lvl="0" algn="just">
              <a:buNone/>
            </a:pPr>
            <a:r>
              <a:rPr lang="vi-VN" altLang="en-US" dirty="0">
                <a:latin typeface="Times New Roman" panose="02020603050405020304" pitchFamily="18" charset="0"/>
                <a:cs typeface="Times New Roman" panose="02020603050405020304" pitchFamily="18" charset="0"/>
                <a:sym typeface="+mn-ea"/>
              </a:rPr>
              <a:t>Cha mẹ chưa quan tâm đến giáo dục kĩ năng cho trẻ, phần lớn quan tâm con mình lên kí hay xuống kí, học chữ cái gì, đến số mấy</a:t>
            </a:r>
          </a:p>
        </p:txBody>
      </p:sp>
      <p:cxnSp>
        <p:nvCxnSpPr>
          <p:cNvPr id="7" name="Straight Arrow Connector 6"/>
          <p:cNvCxnSpPr>
            <a:stCxn id="4" idx="3"/>
          </p:cNvCxnSpPr>
          <p:nvPr/>
        </p:nvCxnSpPr>
        <p:spPr>
          <a:xfrm flipV="1">
            <a:off x="1266826" y="1588294"/>
            <a:ext cx="398463" cy="12382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 name="Straight Arrow Connector 8"/>
          <p:cNvCxnSpPr>
            <a:stCxn id="4" idx="3"/>
          </p:cNvCxnSpPr>
          <p:nvPr/>
        </p:nvCxnSpPr>
        <p:spPr>
          <a:xfrm>
            <a:off x="1266825" y="2826544"/>
            <a:ext cx="369888" cy="88820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8" name="Right Arrow 7"/>
          <p:cNvSpPr/>
          <p:nvPr/>
        </p:nvSpPr>
        <p:spPr>
          <a:xfrm>
            <a:off x="4876800" y="2228850"/>
            <a:ext cx="1447800" cy="1028700"/>
          </a:xfrm>
          <a:prstGeom prst="rightArrow">
            <a:avLst/>
          </a:prstGeom>
          <a:solidFill>
            <a:srgbClr val="00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1" name="Rounded Rectangle 10"/>
          <p:cNvSpPr/>
          <p:nvPr/>
        </p:nvSpPr>
        <p:spPr>
          <a:xfrm>
            <a:off x="6324600" y="1200150"/>
            <a:ext cx="2590800" cy="3352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just">
              <a:buNone/>
            </a:pPr>
            <a:r>
              <a:rPr lang="vi-VN" altLang="x-none" dirty="0">
                <a:latin typeface="Times New Roman" panose="02020603050405020304" pitchFamily="18" charset="0"/>
                <a:cs typeface="Times New Roman" panose="02020603050405020304" pitchFamily="18" charset="0"/>
              </a:rPr>
              <a:t>Để góp một phần công sức của mình trong việc hình thành nên những đứa trẻ có đạo đức và thành công trong tương lai nên tôi đã mạnh dạn nghiên cứu: “ </a:t>
            </a:r>
            <a:r>
              <a:rPr lang="vi-VN" altLang="en-US" b="1" dirty="0">
                <a:latin typeface="Times New Roman" panose="02020603050405020304" pitchFamily="18" charset="0"/>
                <a:sym typeface="+mn-ea"/>
              </a:rPr>
              <a:t>B</a:t>
            </a:r>
            <a:r>
              <a:rPr lang="en-US" altLang="en-US" b="1" dirty="0">
                <a:latin typeface="Times New Roman" panose="02020603050405020304" pitchFamily="18" charset="0"/>
                <a:sym typeface="+mn-ea"/>
              </a:rPr>
              <a:t>iện </a:t>
            </a:r>
            <a:r>
              <a:rPr lang="en-US" altLang="en-US" b="1" dirty="0" err="1">
                <a:latin typeface="Times New Roman" panose="02020603050405020304" pitchFamily="18" charset="0"/>
                <a:sym typeface="+mn-ea"/>
              </a:rPr>
              <a:t>pháp</a:t>
            </a:r>
            <a:r>
              <a:rPr lang="en-US" altLang="en-US" b="1" dirty="0">
                <a:latin typeface="Times New Roman" panose="02020603050405020304" pitchFamily="18" charset="0"/>
                <a:sym typeface="+mn-ea"/>
              </a:rPr>
              <a:t> </a:t>
            </a:r>
            <a:r>
              <a:rPr lang="vi-VN" altLang="en-US" b="1" smtClean="0">
                <a:latin typeface="Times New Roman" panose="02020603050405020304" pitchFamily="18" charset="0"/>
                <a:sym typeface="+mn-ea"/>
              </a:rPr>
              <a:t>áp dụng phương pháp steam vào lớp 3 </a:t>
            </a:r>
            <a:r>
              <a:rPr lang="vi-VN" altLang="en-US" b="1" dirty="0" smtClean="0">
                <a:latin typeface="Times New Roman" panose="02020603050405020304" pitchFamily="18" charset="0"/>
                <a:sym typeface="+mn-ea"/>
              </a:rPr>
              <a:t>tuổi</a:t>
            </a:r>
            <a:r>
              <a:rPr lang="vi-VN" altLang="x-none" dirty="0" smtClean="0">
                <a:latin typeface="Times New Roman" panose="02020603050405020304" pitchFamily="18" charset="0"/>
                <a:cs typeface="Times New Roman" panose="02020603050405020304" pitchFamily="18" charset="0"/>
              </a:rPr>
              <a:t>”</a:t>
            </a:r>
            <a:endParaRPr dirty="0">
              <a:latin typeface="Times New Roman" panose="02020603050405020304" pitchFamily="18" charset="0"/>
              <a:ea typeface="Times New Roman" panose="02020603050405020304" pitchFamily="18"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arn(inVertical)">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barn(inVertical)">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fade">
                                      <p:cBhvr>
                                        <p:cTn id="31" dur="1000"/>
                                        <p:tgtEl>
                                          <p:spTgt spid="10"/>
                                        </p:tgtEl>
                                      </p:cBhvr>
                                    </p:animEffect>
                                    <p:anim calcmode="lin" valueType="num">
                                      <p:cBhvr>
                                        <p:cTn id="32" dur="1000" fill="hold"/>
                                        <p:tgtEl>
                                          <p:spTgt spid="10"/>
                                        </p:tgtEl>
                                        <p:attrNameLst>
                                          <p:attrName>ppt_x</p:attrName>
                                        </p:attrNameLst>
                                      </p:cBhvr>
                                      <p:tavLst>
                                        <p:tav tm="0">
                                          <p:val>
                                            <p:strVal val="#ppt_x"/>
                                          </p:val>
                                        </p:tav>
                                        <p:tav tm="100000">
                                          <p:val>
                                            <p:strVal val="#ppt_x"/>
                                          </p:val>
                                        </p:tav>
                                      </p:tavLst>
                                    </p:anim>
                                    <p:anim calcmode="lin" valueType="num">
                                      <p:cBhvr>
                                        <p:cTn id="3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fade">
                                      <p:cBhvr>
                                        <p:cTn id="38" dur="500"/>
                                        <p:tgtEl>
                                          <p:spTgt spid="8"/>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wipe(down)">
                                      <p:cBhvr>
                                        <p:cTn id="4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bldLvl="0" animBg="1"/>
      <p:bldP spid="10" grpId="0" bldLvl="0" animBg="1"/>
      <p:bldP spid="8" grpId="0" bldLvl="0" animBg="1"/>
      <p:bldP spid="11"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C0FBFE"/>
        </a:solidFill>
        <a:effectLst/>
      </p:bgPr>
    </p:bg>
    <p:spTree>
      <p:nvGrpSpPr>
        <p:cNvPr id="1" name=""/>
        <p:cNvGrpSpPr/>
        <p:nvPr/>
      </p:nvGrpSpPr>
      <p:grpSpPr>
        <a:xfrm>
          <a:off x="0" y="0"/>
          <a:ext cx="0" cy="0"/>
          <a:chOff x="0" y="0"/>
          <a:chExt cx="0" cy="0"/>
        </a:xfrm>
      </p:grpSpPr>
      <p:sp>
        <p:nvSpPr>
          <p:cNvPr id="14" name="Flowchart: Terminator 13"/>
          <p:cNvSpPr/>
          <p:nvPr/>
        </p:nvSpPr>
        <p:spPr>
          <a:xfrm>
            <a:off x="1257300" y="895350"/>
            <a:ext cx="6629400" cy="3657600"/>
          </a:xfrm>
          <a:prstGeom prst="flowChartTerminator">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prstTxWarp prst="textPlain">
              <a:avLst/>
            </a:prstTxWarp>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algn="ctr"/>
            <a:r>
              <a:rPr lang="vi-VN" altLang="en-US" sz="2400" b="1">
                <a:ln w="12700" cap="flat" cmpd="sng">
                  <a:solidFill>
                    <a:srgbClr val="FF0066"/>
                  </a:solidFill>
                  <a:prstDash val="solid"/>
                  <a:headEnd type="none" w="med" len="med"/>
                  <a:tailEnd type="none" w="med" len="med"/>
                </a:ln>
                <a:solidFill>
                  <a:srgbClr val="FFC000"/>
                </a:solidFill>
                <a:latin typeface="Times New Roman" panose="02020603050405020304" pitchFamily="18" charset="0"/>
                <a:ea typeface="Times New Roman" panose="02020603050405020304" pitchFamily="18" charset="0"/>
                <a:sym typeface="+mn-ea"/>
              </a:rPr>
              <a:t> </a:t>
            </a:r>
            <a:r>
              <a:rPr lang="en-US" altLang="en-US" sz="2400" b="1">
                <a:ln w="12700" cap="flat" cmpd="sng">
                  <a:solidFill>
                    <a:srgbClr val="FF0066"/>
                  </a:solidFill>
                  <a:prstDash val="solid"/>
                  <a:headEnd type="none" w="med" len="med"/>
                  <a:tailEnd type="none" w="med" len="med"/>
                </a:ln>
                <a:solidFill>
                  <a:srgbClr val="FFC000"/>
                </a:solidFill>
                <a:effectLst>
                  <a:glow rad="63500">
                    <a:schemeClr val="accent2">
                      <a:satMod val="175000"/>
                      <a:alpha val="40000"/>
                    </a:schemeClr>
                  </a:glow>
                </a:effectLst>
                <a:latin typeface="Times New Roman" panose="02020603050405020304" pitchFamily="18" charset="0"/>
                <a:ea typeface="Times New Roman" panose="02020603050405020304" pitchFamily="18" charset="0"/>
                <a:sym typeface="+mn-ea"/>
              </a:rPr>
              <a:t>Xin chân thành cảm ơn!</a:t>
            </a:r>
            <a:endParaRPr lang="vi-VN" altLang="en-US" sz="2400" b="1" dirty="0">
              <a:solidFill>
                <a:srgbClr val="FFC000"/>
              </a:solidFill>
              <a:effectLst>
                <a:glow rad="63500">
                  <a:schemeClr val="accent2">
                    <a:satMod val="175000"/>
                    <a:alpha val="40000"/>
                  </a:schemeClr>
                </a:glow>
              </a:effectLst>
              <a:latin typeface="Times New Roman" panose="02020603050405020304" pitchFamily="18" charset="0"/>
              <a:ea typeface="Times New Roman" panose="02020603050405020304" pitchFamily="18" charset="0"/>
            </a:endParaRPr>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circle(in)">
                                      <p:cBhvr>
                                        <p:cTn id="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426</TotalTime>
  <Words>298</Words>
  <Application>Microsoft Office PowerPoint</Application>
  <PresentationFormat>On-screen Show (16:9)</PresentationFormat>
  <Paragraphs>31</Paragraphs>
  <Slides>7</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Arial</vt:lpstr>
      <vt:lpstr>Calibri</vt:lpstr>
      <vt:lpstr>Calibri Light</vt:lpstr>
      <vt:lpstr>Times New Roman</vt:lpstr>
      <vt:lpstr>Default Design</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34TRIEUKHUC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Nguyen Huy Khanh</dc:creator>
  <cp:lastModifiedBy>DELL</cp:lastModifiedBy>
  <cp:revision>358</cp:revision>
  <dcterms:created xsi:type="dcterms:W3CDTF">2002-12-31T19:34:00Z</dcterms:created>
  <dcterms:modified xsi:type="dcterms:W3CDTF">2024-04-29T04:38:08Z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8B394017A614402DB341D95885502CE9</vt:lpwstr>
  </property>
  <property fmtid="{D5CDD505-2E9C-101B-9397-08002B2CF9AE}" pid="3" name="KSOProductBuildVer">
    <vt:lpwstr>1033-11.2.0.11486</vt:lpwstr>
  </property>
</Properties>
</file>