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4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5267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2.jpg"/><Relationship Id="rId7" Type="http://schemas.openxmlformats.org/officeDocument/2006/relationships/slide" Target="slide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slide" Target="slide16.xml"/><Relationship Id="rId5" Type="http://schemas.openxmlformats.org/officeDocument/2006/relationships/slide" Target="slide19.xml"/><Relationship Id="rId10" Type="http://schemas.openxmlformats.org/officeDocument/2006/relationships/slide" Target="slide20.xml"/><Relationship Id="rId4" Type="http://schemas.openxmlformats.org/officeDocument/2006/relationships/image" Target="../media/image23.png"/><Relationship Id="rId9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10" Type="http://schemas.openxmlformats.org/officeDocument/2006/relationships/image" Target="../media/image34.jp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37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39.jp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Top 123+] Hình nền Powerpoint “ĐẸP NHỨC NÁCH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-7938"/>
            <a:ext cx="12188825" cy="68738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668713" y="727075"/>
            <a:ext cx="464026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UỶ BAN NHÂN DÂN HUYỆN THANH TRÌ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MẦM NON XÃ VĨNH QUỲNH 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3151218" y="3097294"/>
            <a:ext cx="634218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LĨNH VỰC PHÁT TRIỂN NHẬN THỨC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</a:t>
            </a:r>
            <a:r>
              <a:rPr lang="en-US" sz="21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 LÀM QUEN VỚI TOÁN</a:t>
            </a:r>
            <a:endParaRPr dirty="0"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738" y="4902200"/>
            <a:ext cx="974725" cy="97313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2467160" y="3867020"/>
            <a:ext cx="77103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lang="en-US" sz="2000" b="1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Gộp</a:t>
            </a:r>
            <a:r>
              <a:rPr lang="en-US" sz="20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r>
              <a:rPr lang="en-US" sz="2000" b="1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0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 </a:t>
            </a:r>
            <a:r>
              <a:rPr lang="en-US" sz="20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en-US" sz="2000" b="1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0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tách</a:t>
            </a:r>
            <a:endParaRPr dirty="0"/>
          </a:p>
        </p:txBody>
      </p:sp>
      <p:sp>
        <p:nvSpPr>
          <p:cNvPr id="94" name="Google Shape;94;p13"/>
          <p:cNvSpPr txBox="1"/>
          <p:nvPr/>
        </p:nvSpPr>
        <p:spPr>
          <a:xfrm>
            <a:off x="4613557" y="4329336"/>
            <a:ext cx="38108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Lứa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Mẫu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nhỡ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4-5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pic>
        <p:nvPicPr>
          <p:cNvPr id="9" name="Google Shape;86;p13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4" b="92673" l="3221" r="95572">
                        <a14:foregroundMark x1="30596" y1="43961" x2="54750" y2="68116"/>
                        <a14:foregroundMark x1="22625" y1="57649" x2="61111" y2="42432"/>
                        <a14:foregroundMark x1="33816" y1="68921" x2="73994" y2="43237"/>
                        <a14:foregroundMark x1="23430" y1="43961" x2="61111" y2="42432"/>
                        <a14:foregroundMark x1="66747" y1="42432" x2="78019" y2="45572"/>
                        <a14:foregroundMark x1="77214" y1="53623" x2="60306" y2="73671"/>
                        <a14:foregroundMark x1="54750" y1="76087" x2="30596" y2="69726"/>
                        <a14:foregroundMark x1="33816" y1="67311" x2="21014" y2="43961"/>
                        <a14:foregroundMark x1="23430" y1="43961" x2="57890" y2="42432"/>
                        <a14:foregroundMark x1="65942" y1="43237" x2="58696" y2="68921"/>
                        <a14:foregroundMark x1="62721" y1="47987" x2="29791" y2="64895"/>
                        <a14:foregroundMark x1="21014" y1="47182" x2="41063" y2="73671"/>
                        <a14:foregroundMark x1="44283" y1="75282" x2="74799" y2="75282"/>
                        <a14:foregroundMark x1="68357" y1="74477" x2="82850" y2="47182"/>
                        <a14:foregroundMark x1="82850" y1="47182" x2="70773" y2="36795"/>
                        <a14:foregroundMark x1="75604" y1="43237" x2="24235" y2="36795"/>
                        <a14:foregroundMark x1="23430" y1="38406" x2="16989" y2="52818"/>
                        <a14:foregroundMark x1="13768" y1="41626" x2="3301" y2="45572"/>
                        <a14:foregroundMark x1="95652" y1="46377" x2="89211" y2="58454"/>
                        <a14:foregroundMark x1="47504" y1="54428" x2="75604" y2="54428"/>
                        <a14:foregroundMark x1="37359" y1="84622" x2="57085" y2="92673"/>
                        <a14:foregroundMark x1="36312" y1="43237" x2="60145" y2="65378"/>
                        <a14:foregroundMark x1="69485" y1="40177" x2="40419" y2="72464"/>
                        <a14:foregroundMark x1="38406" y1="49275" x2="78824" y2="44203"/>
                        <a14:foregroundMark x1="72625" y1="47262" x2="51852" y2="73510"/>
                        <a14:foregroundMark x1="23833" y1="46216" x2="77778" y2="41224"/>
                        <a14:foregroundMark x1="77778" y1="41224" x2="78824" y2="65378"/>
                        <a14:foregroundMark x1="78824" y1="65378" x2="47746" y2="80515"/>
                        <a14:foregroundMark x1="46699" y1="78502" x2="18680" y2="4219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640778" y="1403660"/>
            <a:ext cx="1144755" cy="11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2" descr="http://www.dallasbayworshipnights.com/Frame_PowerPoint_Backgrou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2"/>
          <p:cNvSpPr/>
          <p:nvPr/>
        </p:nvSpPr>
        <p:spPr>
          <a:xfrm>
            <a:off x="2057401" y="2209800"/>
            <a:ext cx="8534399" cy="2286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err="1">
                <a:ln w="10525" cap="flat" cmpd="sng">
                  <a:solidFill>
                    <a:srgbClr val="4478B7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BDD1F9"/>
                    </a:gs>
                    <a:gs pos="9000">
                      <a:srgbClr val="9AC1FF"/>
                    </a:gs>
                    <a:gs pos="50000">
                      <a:srgbClr val="003A8E"/>
                    </a:gs>
                    <a:gs pos="79000">
                      <a:srgbClr val="9AC1FF"/>
                    </a:gs>
                    <a:gs pos="100000">
                      <a:srgbClr val="BDD1F9"/>
                    </a:gs>
                  </a:gsLst>
                  <a:lin ang="5400000" scaled="0"/>
                </a:gradFill>
                <a:latin typeface="Calibri"/>
              </a:rPr>
              <a:t>Phần</a:t>
            </a:r>
            <a:r>
              <a:rPr b="1" i="0" dirty="0">
                <a:ln w="10525" cap="flat" cmpd="sng">
                  <a:solidFill>
                    <a:srgbClr val="4478B7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BDD1F9"/>
                    </a:gs>
                    <a:gs pos="9000">
                      <a:srgbClr val="9AC1FF"/>
                    </a:gs>
                    <a:gs pos="50000">
                      <a:srgbClr val="003A8E"/>
                    </a:gs>
                    <a:gs pos="79000">
                      <a:srgbClr val="9AC1FF"/>
                    </a:gs>
                    <a:gs pos="100000">
                      <a:srgbClr val="BDD1F9"/>
                    </a:gs>
                  </a:gsLst>
                  <a:lin ang="5400000" scaled="0"/>
                </a:gradFill>
                <a:latin typeface="Calibri"/>
              </a:rPr>
              <a:t> 2:   </a:t>
            </a:r>
            <a:r>
              <a:rPr lang="en-US" b="1" i="0" dirty="0" err="1" smtClean="0">
                <a:ln w="10525" cap="flat" cmpd="sng">
                  <a:solidFill>
                    <a:srgbClr val="4478B7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BDD1F9"/>
                    </a:gs>
                    <a:gs pos="9000">
                      <a:srgbClr val="9AC1FF"/>
                    </a:gs>
                    <a:gs pos="50000">
                      <a:srgbClr val="003A8E"/>
                    </a:gs>
                    <a:gs pos="79000">
                      <a:srgbClr val="9AC1FF"/>
                    </a:gs>
                    <a:gs pos="100000">
                      <a:srgbClr val="BDD1F9"/>
                    </a:gs>
                  </a:gsLst>
                  <a:lin ang="5400000" scaled="0"/>
                </a:gradFill>
                <a:latin typeface="Calibri"/>
              </a:rPr>
              <a:t>Tách</a:t>
            </a:r>
            <a:r>
              <a:rPr b="1" i="0" dirty="0" smtClean="0">
                <a:ln w="10525" cap="flat" cmpd="sng">
                  <a:solidFill>
                    <a:srgbClr val="4478B7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BDD1F9"/>
                    </a:gs>
                    <a:gs pos="9000">
                      <a:srgbClr val="9AC1FF"/>
                    </a:gs>
                    <a:gs pos="50000">
                      <a:srgbClr val="003A8E"/>
                    </a:gs>
                    <a:gs pos="79000">
                      <a:srgbClr val="9AC1FF"/>
                    </a:gs>
                    <a:gs pos="100000">
                      <a:srgbClr val="BDD1F9"/>
                    </a:gs>
                  </a:gsLst>
                  <a:lin ang="5400000" scaled="0"/>
                </a:gradFill>
                <a:latin typeface="Calibri"/>
              </a:rPr>
              <a:t>, </a:t>
            </a:r>
            <a:r>
              <a:rPr b="1" i="0" dirty="0" err="1">
                <a:ln w="10525" cap="flat" cmpd="sng">
                  <a:solidFill>
                    <a:srgbClr val="4478B7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BDD1F9"/>
                    </a:gs>
                    <a:gs pos="9000">
                      <a:srgbClr val="9AC1FF"/>
                    </a:gs>
                    <a:gs pos="50000">
                      <a:srgbClr val="003A8E"/>
                    </a:gs>
                    <a:gs pos="79000">
                      <a:srgbClr val="9AC1FF"/>
                    </a:gs>
                    <a:gs pos="100000">
                      <a:srgbClr val="BDD1F9"/>
                    </a:gs>
                  </a:gsLst>
                  <a:lin ang="5400000" scaled="0"/>
                </a:gradFill>
                <a:latin typeface="Calibri"/>
              </a:rPr>
              <a:t>gộp</a:t>
            </a:r>
            <a:r>
              <a:rPr b="1" i="0" dirty="0">
                <a:ln w="10525" cap="flat" cmpd="sng">
                  <a:solidFill>
                    <a:srgbClr val="4478B7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BDD1F9"/>
                    </a:gs>
                    <a:gs pos="9000">
                      <a:srgbClr val="9AC1FF"/>
                    </a:gs>
                    <a:gs pos="50000">
                      <a:srgbClr val="003A8E"/>
                    </a:gs>
                    <a:gs pos="79000">
                      <a:srgbClr val="9AC1FF"/>
                    </a:gs>
                    <a:gs pos="100000">
                      <a:srgbClr val="BDD1F9"/>
                    </a:gs>
                  </a:gsLst>
                  <a:lin ang="5400000" scaled="0"/>
                </a:gradFill>
                <a:latin typeface="Calibri"/>
              </a:rPr>
              <a:t> </a:t>
            </a:r>
            <a:r>
              <a:rPr b="1" i="0" dirty="0" smtClean="0">
                <a:ln w="10525" cap="flat" cmpd="sng">
                  <a:solidFill>
                    <a:srgbClr val="4478B7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BDD1F9"/>
                    </a:gs>
                    <a:gs pos="9000">
                      <a:srgbClr val="9AC1FF"/>
                    </a:gs>
                    <a:gs pos="50000">
                      <a:srgbClr val="003A8E"/>
                    </a:gs>
                    <a:gs pos="79000">
                      <a:srgbClr val="9AC1FF"/>
                    </a:gs>
                    <a:gs pos="100000">
                      <a:srgbClr val="BDD1F9"/>
                    </a:gs>
                  </a:gsLst>
                  <a:lin ang="5400000" scaled="0"/>
                </a:gradFill>
                <a:latin typeface="Calibri"/>
              </a:rPr>
              <a:t>2 </a:t>
            </a:r>
            <a:r>
              <a:rPr b="1" i="0" dirty="0" err="1" smtClean="0">
                <a:ln w="10525" cap="flat" cmpd="sng">
                  <a:solidFill>
                    <a:srgbClr val="4478B7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BDD1F9"/>
                    </a:gs>
                    <a:gs pos="9000">
                      <a:srgbClr val="9AC1FF"/>
                    </a:gs>
                    <a:gs pos="50000">
                      <a:srgbClr val="003A8E"/>
                    </a:gs>
                    <a:gs pos="79000">
                      <a:srgbClr val="9AC1FF"/>
                    </a:gs>
                    <a:gs pos="100000">
                      <a:srgbClr val="BDD1F9"/>
                    </a:gs>
                  </a:gsLst>
                  <a:lin ang="5400000" scaled="0"/>
                </a:gradFill>
                <a:latin typeface="Calibri"/>
              </a:rPr>
              <a:t>nhóm</a:t>
            </a:r>
            <a:r>
              <a:rPr b="1" i="0" dirty="0" smtClean="0">
                <a:ln w="10525" cap="flat" cmpd="sng">
                  <a:solidFill>
                    <a:srgbClr val="4478B7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BDD1F9"/>
                    </a:gs>
                    <a:gs pos="9000">
                      <a:srgbClr val="9AC1FF"/>
                    </a:gs>
                    <a:gs pos="50000">
                      <a:srgbClr val="003A8E"/>
                    </a:gs>
                    <a:gs pos="79000">
                      <a:srgbClr val="9AC1FF"/>
                    </a:gs>
                    <a:gs pos="100000">
                      <a:srgbClr val="BDD1F9"/>
                    </a:gs>
                  </a:gsLst>
                  <a:lin ang="5400000" scaled="0"/>
                </a:gradFill>
                <a:latin typeface="Calibri"/>
              </a:rPr>
              <a:t/>
            </a:r>
            <a:br>
              <a:rPr b="1" i="0" dirty="0" smtClean="0">
                <a:ln w="10525" cap="flat" cmpd="sng">
                  <a:solidFill>
                    <a:srgbClr val="4478B7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BDD1F9"/>
                    </a:gs>
                    <a:gs pos="9000">
                      <a:srgbClr val="9AC1FF"/>
                    </a:gs>
                    <a:gs pos="50000">
                      <a:srgbClr val="003A8E"/>
                    </a:gs>
                    <a:gs pos="79000">
                      <a:srgbClr val="9AC1FF"/>
                    </a:gs>
                    <a:gs pos="100000">
                      <a:srgbClr val="BDD1F9"/>
                    </a:gs>
                  </a:gsLst>
                  <a:lin ang="5400000" scaled="0"/>
                </a:gradFill>
                <a:latin typeface="Calibri"/>
              </a:rPr>
            </a:br>
            <a:r>
              <a:rPr b="1" i="0" dirty="0" err="1" smtClean="0">
                <a:ln w="10525" cap="flat" cmpd="sng">
                  <a:solidFill>
                    <a:srgbClr val="4478B7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BDD1F9"/>
                    </a:gs>
                    <a:gs pos="9000">
                      <a:srgbClr val="9AC1FF"/>
                    </a:gs>
                    <a:gs pos="50000">
                      <a:srgbClr val="003A8E"/>
                    </a:gs>
                    <a:gs pos="79000">
                      <a:srgbClr val="9AC1FF"/>
                    </a:gs>
                    <a:gs pos="100000">
                      <a:srgbClr val="BDD1F9"/>
                    </a:gs>
                  </a:gsLst>
                  <a:lin ang="5400000" scaled="0"/>
                </a:gradFill>
                <a:latin typeface="Calibri"/>
              </a:rPr>
              <a:t>trong</a:t>
            </a:r>
            <a:r>
              <a:rPr b="1" i="0" dirty="0" smtClean="0">
                <a:ln w="10525" cap="flat" cmpd="sng">
                  <a:solidFill>
                    <a:srgbClr val="4478B7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BDD1F9"/>
                    </a:gs>
                    <a:gs pos="9000">
                      <a:srgbClr val="9AC1FF"/>
                    </a:gs>
                    <a:gs pos="50000">
                      <a:srgbClr val="003A8E"/>
                    </a:gs>
                    <a:gs pos="79000">
                      <a:srgbClr val="9AC1FF"/>
                    </a:gs>
                    <a:gs pos="100000">
                      <a:srgbClr val="BDD1F9"/>
                    </a:gs>
                  </a:gsLst>
                  <a:lin ang="5400000" scaled="0"/>
                </a:gradFill>
                <a:latin typeface="Calibri"/>
              </a:rPr>
              <a:t> </a:t>
            </a:r>
            <a:r>
              <a:rPr b="1" i="0" dirty="0" err="1" smtClean="0">
                <a:ln w="10525" cap="flat" cmpd="sng">
                  <a:solidFill>
                    <a:srgbClr val="4478B7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BDD1F9"/>
                    </a:gs>
                    <a:gs pos="9000">
                      <a:srgbClr val="9AC1FF"/>
                    </a:gs>
                    <a:gs pos="50000">
                      <a:srgbClr val="003A8E"/>
                    </a:gs>
                    <a:gs pos="79000">
                      <a:srgbClr val="9AC1FF"/>
                    </a:gs>
                    <a:gs pos="100000">
                      <a:srgbClr val="BDD1F9"/>
                    </a:gs>
                  </a:gsLst>
                  <a:lin ang="5400000" scaled="0"/>
                </a:gradFill>
                <a:latin typeface="Calibri"/>
              </a:rPr>
              <a:t>phạm</a:t>
            </a:r>
            <a:r>
              <a:rPr b="1" i="0" dirty="0" smtClean="0">
                <a:ln w="10525" cap="flat" cmpd="sng">
                  <a:solidFill>
                    <a:srgbClr val="4478B7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BDD1F9"/>
                    </a:gs>
                    <a:gs pos="9000">
                      <a:srgbClr val="9AC1FF"/>
                    </a:gs>
                    <a:gs pos="50000">
                      <a:srgbClr val="003A8E"/>
                    </a:gs>
                    <a:gs pos="79000">
                      <a:srgbClr val="9AC1FF"/>
                    </a:gs>
                    <a:gs pos="100000">
                      <a:srgbClr val="BDD1F9"/>
                    </a:gs>
                  </a:gsLst>
                  <a:lin ang="5400000" scaled="0"/>
                </a:gradFill>
                <a:latin typeface="Calibri"/>
              </a:rPr>
              <a:t> vi 5</a:t>
            </a:r>
            <a:endParaRPr b="1" i="0" dirty="0">
              <a:ln w="10525" cap="flat" cmpd="sng">
                <a:solidFill>
                  <a:srgbClr val="4478B7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BDD1F9"/>
                  </a:gs>
                  <a:gs pos="9000">
                    <a:srgbClr val="9AC1FF"/>
                  </a:gs>
                  <a:gs pos="50000">
                    <a:srgbClr val="003A8E"/>
                  </a:gs>
                  <a:gs pos="79000">
                    <a:srgbClr val="9AC1FF"/>
                  </a:gs>
                  <a:gs pos="100000">
                    <a:srgbClr val="BDD1F9"/>
                  </a:gs>
                </a:gsLst>
                <a:lin ang="5400000" scaled="0"/>
              </a:gra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3"/>
          <p:cNvPicPr preferRelativeResize="0"/>
          <p:nvPr/>
        </p:nvPicPr>
        <p:blipFill rotWithShape="1">
          <a:blip r:embed="rId3">
            <a:alphaModFix/>
          </a:blip>
          <a:srcRect t="14815" r="22221" b="1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935" y="3276600"/>
            <a:ext cx="2057400" cy="221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7785" y="3276600"/>
            <a:ext cx="2057400" cy="221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4910" y="3276600"/>
            <a:ext cx="2057400" cy="221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3775" y="3276600"/>
            <a:ext cx="2057400" cy="221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7727" y="3276600"/>
            <a:ext cx="2057400" cy="22169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425044" y="510639"/>
            <a:ext cx="1341912" cy="156966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4"/>
          <p:cNvPicPr preferRelativeResize="0"/>
          <p:nvPr/>
        </p:nvPicPr>
        <p:blipFill rotWithShape="1">
          <a:blip r:embed="rId3">
            <a:alphaModFix/>
          </a:blip>
          <a:srcRect t="43745" r="22221" b="26563"/>
          <a:stretch/>
        </p:blipFill>
        <p:spPr>
          <a:xfrm>
            <a:off x="0" y="191858"/>
            <a:ext cx="12192000" cy="274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15" y="929587"/>
            <a:ext cx="1903095" cy="20506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2209800" y="929587"/>
            <a:ext cx="8142921" cy="2097189"/>
            <a:chOff x="2209800" y="929587"/>
            <a:chExt cx="8142921" cy="2097189"/>
          </a:xfrm>
        </p:grpSpPr>
        <p:pic>
          <p:nvPicPr>
            <p:cNvPr id="245" name="Google Shape;245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09800" y="929587"/>
              <a:ext cx="1903095" cy="2050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68043" y="976132"/>
              <a:ext cx="1903095" cy="2050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26926" y="929587"/>
              <a:ext cx="1903095" cy="2050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9626" y="976132"/>
              <a:ext cx="1903095" cy="20506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9" name="Google Shape;249;p24"/>
          <p:cNvSpPr/>
          <p:nvPr/>
        </p:nvSpPr>
        <p:spPr>
          <a:xfrm>
            <a:off x="518160" y="152400"/>
            <a:ext cx="1691640" cy="56388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Cách 1</a:t>
            </a:r>
            <a:endParaRPr/>
          </a:p>
        </p:txBody>
      </p:sp>
      <p:cxnSp>
        <p:nvCxnSpPr>
          <p:cNvPr id="250" name="Google Shape;250;p24"/>
          <p:cNvCxnSpPr/>
          <p:nvPr/>
        </p:nvCxnSpPr>
        <p:spPr>
          <a:xfrm>
            <a:off x="2752089" y="3124200"/>
            <a:ext cx="0" cy="338137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TextBox 25"/>
          <p:cNvSpPr txBox="1"/>
          <p:nvPr/>
        </p:nvSpPr>
        <p:spPr>
          <a:xfrm>
            <a:off x="11112721" y="458319"/>
            <a:ext cx="769916" cy="110799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2046" y="5637057"/>
            <a:ext cx="769916" cy="110799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79710" y="5627750"/>
            <a:ext cx="769916" cy="110799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01276 0.35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2083 L 0.09362 0.3627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4"/>
          <p:cNvPicPr preferRelativeResize="0"/>
          <p:nvPr/>
        </p:nvPicPr>
        <p:blipFill rotWithShape="1">
          <a:blip r:embed="rId3">
            <a:alphaModFix/>
          </a:blip>
          <a:srcRect t="43745" r="22221" b="26563"/>
          <a:stretch/>
        </p:blipFill>
        <p:spPr>
          <a:xfrm>
            <a:off x="0" y="191858"/>
            <a:ext cx="12192000" cy="27489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55515" y="929587"/>
            <a:ext cx="3957380" cy="2050644"/>
            <a:chOff x="155515" y="929587"/>
            <a:chExt cx="3957380" cy="2050644"/>
          </a:xfrm>
        </p:grpSpPr>
        <p:pic>
          <p:nvPicPr>
            <p:cNvPr id="244" name="Google Shape;244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5515" y="929587"/>
              <a:ext cx="1903095" cy="2050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09800" y="929587"/>
              <a:ext cx="1903095" cy="20506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4268043" y="929587"/>
            <a:ext cx="6084678" cy="2097189"/>
            <a:chOff x="4268043" y="929587"/>
            <a:chExt cx="6084678" cy="2097189"/>
          </a:xfrm>
        </p:grpSpPr>
        <p:pic>
          <p:nvPicPr>
            <p:cNvPr id="246" name="Google Shape;246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68043" y="976132"/>
              <a:ext cx="1903095" cy="2050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26926" y="929587"/>
              <a:ext cx="1903095" cy="2050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49626" y="976132"/>
              <a:ext cx="1903095" cy="20506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9" name="Google Shape;249;p24"/>
          <p:cNvSpPr/>
          <p:nvPr/>
        </p:nvSpPr>
        <p:spPr>
          <a:xfrm>
            <a:off x="518160" y="152400"/>
            <a:ext cx="1691640" cy="56388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50" name="Google Shape;250;p24"/>
          <p:cNvCxnSpPr/>
          <p:nvPr/>
        </p:nvCxnSpPr>
        <p:spPr>
          <a:xfrm>
            <a:off x="4121784" y="3183577"/>
            <a:ext cx="0" cy="338137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TextBox 25"/>
          <p:cNvSpPr txBox="1"/>
          <p:nvPr/>
        </p:nvSpPr>
        <p:spPr>
          <a:xfrm>
            <a:off x="11112721" y="458319"/>
            <a:ext cx="769916" cy="110799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2046" y="5637057"/>
            <a:ext cx="769916" cy="110799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79710" y="5627750"/>
            <a:ext cx="769916" cy="110799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02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6 L -0.00651 0.34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05885 0.326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28"/>
          <p:cNvGrpSpPr/>
          <p:nvPr/>
        </p:nvGrpSpPr>
        <p:grpSpPr>
          <a:xfrm>
            <a:off x="2514600" y="559895"/>
            <a:ext cx="7162800" cy="1488440"/>
            <a:chOff x="2971800" y="914400"/>
            <a:chExt cx="7162800" cy="1488440"/>
          </a:xfrm>
        </p:grpSpPr>
        <p:sp>
          <p:nvSpPr>
            <p:cNvPr id="354" name="Google Shape;354;p28"/>
            <p:cNvSpPr/>
            <p:nvPr/>
          </p:nvSpPr>
          <p:spPr>
            <a:xfrm>
              <a:off x="2971800" y="914400"/>
              <a:ext cx="7162800" cy="148844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5" name="Google Shape;355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23753" y="1112520"/>
              <a:ext cx="1067693" cy="11504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43398" y="1112520"/>
              <a:ext cx="1067693" cy="11504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75792" y="1112520"/>
              <a:ext cx="1067693" cy="11504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28511" y="1112520"/>
              <a:ext cx="1067693" cy="11504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47709" y="1112520"/>
              <a:ext cx="1067693" cy="11504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7" name="Google Shape;367;p28"/>
          <p:cNvGrpSpPr/>
          <p:nvPr/>
        </p:nvGrpSpPr>
        <p:grpSpPr>
          <a:xfrm>
            <a:off x="7847017" y="3693091"/>
            <a:ext cx="3506992" cy="2759415"/>
            <a:chOff x="8382001" y="3717585"/>
            <a:chExt cx="3506992" cy="2759415"/>
          </a:xfrm>
        </p:grpSpPr>
        <p:sp>
          <p:nvSpPr>
            <p:cNvPr id="368" name="Google Shape;368;p28"/>
            <p:cNvSpPr/>
            <p:nvPr/>
          </p:nvSpPr>
          <p:spPr>
            <a:xfrm>
              <a:off x="8382001" y="3732752"/>
              <a:ext cx="3506992" cy="274424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9" name="Google Shape;369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524233" y="4220633"/>
              <a:ext cx="843927" cy="9093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84767" y="4637028"/>
              <a:ext cx="843927" cy="9093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84767" y="3760507"/>
              <a:ext cx="843927" cy="9093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60379" y="4637029"/>
              <a:ext cx="843927" cy="9093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60379" y="3747992"/>
              <a:ext cx="843927" cy="9093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4" name="Google Shape;374;p28"/>
            <p:cNvCxnSpPr/>
            <p:nvPr/>
          </p:nvCxnSpPr>
          <p:spPr>
            <a:xfrm>
              <a:off x="9616246" y="3717585"/>
              <a:ext cx="0" cy="2759415"/>
            </a:xfrm>
            <a:prstGeom prst="straightConnector1">
              <a:avLst/>
            </a:pr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84" name="Google Shape;384;p28"/>
          <p:cNvGrpSpPr/>
          <p:nvPr/>
        </p:nvGrpSpPr>
        <p:grpSpPr>
          <a:xfrm>
            <a:off x="685800" y="3708258"/>
            <a:ext cx="3967726" cy="2776176"/>
            <a:chOff x="530737" y="3816535"/>
            <a:chExt cx="3967726" cy="2776176"/>
          </a:xfrm>
        </p:grpSpPr>
        <p:sp>
          <p:nvSpPr>
            <p:cNvPr id="385" name="Google Shape;385;p28"/>
            <p:cNvSpPr/>
            <p:nvPr/>
          </p:nvSpPr>
          <p:spPr>
            <a:xfrm>
              <a:off x="530737" y="3848463"/>
              <a:ext cx="3967726" cy="274424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6" name="Google Shape;386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93288" y="4038600"/>
              <a:ext cx="843927" cy="9093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98928" y="4765909"/>
              <a:ext cx="843927" cy="9093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8519" y="4049629"/>
              <a:ext cx="843927" cy="9093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10626" y="4038598"/>
              <a:ext cx="843927" cy="9093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25573" y="4038599"/>
              <a:ext cx="843927" cy="9093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1" name="Google Shape;391;p28"/>
            <p:cNvCxnSpPr/>
            <p:nvPr/>
          </p:nvCxnSpPr>
          <p:spPr>
            <a:xfrm>
              <a:off x="2514600" y="3816535"/>
              <a:ext cx="0" cy="2759415"/>
            </a:xfrm>
            <a:prstGeom prst="straightConnector1">
              <a:avLst/>
            </a:pr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401" name="Google Shape;401;p28"/>
          <p:cNvCxnSpPr>
            <a:stCxn id="354" idx="2"/>
          </p:cNvCxnSpPr>
          <p:nvPr/>
        </p:nvCxnSpPr>
        <p:spPr>
          <a:xfrm flipH="1">
            <a:off x="2971800" y="2048335"/>
            <a:ext cx="3124200" cy="162810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02" name="Google Shape;402;p28"/>
          <p:cNvCxnSpPr>
            <a:stCxn id="354" idx="2"/>
          </p:cNvCxnSpPr>
          <p:nvPr/>
        </p:nvCxnSpPr>
        <p:spPr>
          <a:xfrm>
            <a:off x="6096000" y="2048335"/>
            <a:ext cx="3309900" cy="160080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8632327" y="642395"/>
            <a:ext cx="942456" cy="132343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56054" y="5670296"/>
            <a:ext cx="635168" cy="76944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44011" y="5683065"/>
            <a:ext cx="635168" cy="76944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907811" y="5644159"/>
            <a:ext cx="635168" cy="76944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133647" y="5651354"/>
            <a:ext cx="635168" cy="76944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29" descr="Hình nền Powerpoint đẹp nhấ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9912" y="0"/>
            <a:ext cx="6186488" cy="6681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9" descr="Kết quả hình ảnh cho táo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47361" y="2625014"/>
            <a:ext cx="1367844" cy="115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9" descr="Kết quả hình ảnh cho táo">
            <a:hlinkClick r:id="rId7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82142" y="2425945"/>
            <a:ext cx="1367844" cy="115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9" descr="Kết quả hình ảnh cho táo">
            <a:hlinkClick r:id="rId8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28206" y="231937"/>
            <a:ext cx="1367844" cy="115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9" descr="Kết quả hình ảnh cho táo">
            <a:hlinkClick r:id="rId9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60742" y="999871"/>
            <a:ext cx="1367844" cy="115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9" descr="Kết quả hình ảnh cho táo">
            <a:hlinkClick r:id="rId10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46687" y="2404734"/>
            <a:ext cx="1367844" cy="115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9" descr="Kết quả hình ảnh cho táo">
            <a:hlinkClick r:id="rId11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1097" y="1094618"/>
            <a:ext cx="1367844" cy="115127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9"/>
          <p:cNvSpPr/>
          <p:nvPr/>
        </p:nvSpPr>
        <p:spPr>
          <a:xfrm>
            <a:off x="7810500" y="3905250"/>
            <a:ext cx="409575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Nhiệm vụ của các con là hái thật nhiều táo bằng cách kích chuột vào quả táo, trả lời câu hỏi để hái được thật nhiều táo nhé !</a:t>
            </a:r>
            <a:endParaRPr/>
          </a:p>
        </p:txBody>
      </p:sp>
      <p:sp>
        <p:nvSpPr>
          <p:cNvPr id="416" name="Google Shape;416;p29"/>
          <p:cNvSpPr/>
          <p:nvPr/>
        </p:nvSpPr>
        <p:spPr>
          <a:xfrm>
            <a:off x="-57150" y="0"/>
            <a:ext cx="3752850" cy="30099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CCC0D9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9"/>
          <p:cNvSpPr txBox="1"/>
          <p:nvPr/>
        </p:nvSpPr>
        <p:spPr>
          <a:xfrm>
            <a:off x="450243" y="781675"/>
            <a:ext cx="297850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1: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Hái Táo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30" descr="Hình nền Powerpoint đẹp nhấ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0" descr="C:\Users\ADMIN\Desktop\Tai nguyen thiet ke tro choi\Bảng gỗ\wooden-blank-sign-clipart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8350" y="0"/>
            <a:ext cx="8439149" cy="3114448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0"/>
          <p:cNvSpPr txBox="1"/>
          <p:nvPr/>
        </p:nvSpPr>
        <p:spPr>
          <a:xfrm>
            <a:off x="2971800" y="1828800"/>
            <a:ext cx="66484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 tìm nhóm các phương tiện giao thông có số lượng là 5?</a:t>
            </a:r>
            <a:endParaRPr/>
          </a:p>
        </p:txBody>
      </p:sp>
      <p:grpSp>
        <p:nvGrpSpPr>
          <p:cNvPr id="425" name="Google Shape;425;p30"/>
          <p:cNvGrpSpPr/>
          <p:nvPr/>
        </p:nvGrpSpPr>
        <p:grpSpPr>
          <a:xfrm>
            <a:off x="0" y="3551736"/>
            <a:ext cx="4074935" cy="2830014"/>
            <a:chOff x="0" y="3551736"/>
            <a:chExt cx="4074935" cy="2830014"/>
          </a:xfrm>
        </p:grpSpPr>
        <p:grpSp>
          <p:nvGrpSpPr>
            <p:cNvPr id="426" name="Google Shape;426;p30"/>
            <p:cNvGrpSpPr/>
            <p:nvPr/>
          </p:nvGrpSpPr>
          <p:grpSpPr>
            <a:xfrm>
              <a:off x="0" y="3551736"/>
              <a:ext cx="4074935" cy="2830014"/>
              <a:chOff x="4755813" y="3570786"/>
              <a:chExt cx="3616989" cy="1077413"/>
            </a:xfrm>
          </p:grpSpPr>
          <p:pic>
            <p:nvPicPr>
              <p:cNvPr id="427" name="Google Shape;427;p30"/>
              <p:cNvPicPr preferRelativeResize="0"/>
              <p:nvPr/>
            </p:nvPicPr>
            <p:blipFill rotWithShape="1">
              <a:blip r:embed="rId5">
                <a:alphaModFix/>
              </a:blip>
              <a:srcRect t="16563" b="16269"/>
              <a:stretch/>
            </p:blipFill>
            <p:spPr>
              <a:xfrm>
                <a:off x="4755813" y="3570786"/>
                <a:ext cx="3616989" cy="10774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8" name="Google Shape;428;p30"/>
              <p:cNvSpPr/>
              <p:nvPr/>
            </p:nvSpPr>
            <p:spPr>
              <a:xfrm>
                <a:off x="6391999" y="3729126"/>
                <a:ext cx="163971" cy="453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800" b="1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29" name="Google Shape;429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76300" y="4019550"/>
              <a:ext cx="1200150" cy="8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14624" y="4819650"/>
              <a:ext cx="1200150" cy="8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14550" y="4019550"/>
              <a:ext cx="1200150" cy="8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85900" y="4838700"/>
              <a:ext cx="1200150" cy="8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7650" y="4800600"/>
              <a:ext cx="1200150" cy="800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4" name="Google Shape;434;p30"/>
          <p:cNvGrpSpPr/>
          <p:nvPr/>
        </p:nvGrpSpPr>
        <p:grpSpPr>
          <a:xfrm>
            <a:off x="3945115" y="3551736"/>
            <a:ext cx="4074935" cy="2830014"/>
            <a:chOff x="3945115" y="3551736"/>
            <a:chExt cx="4074935" cy="2830014"/>
          </a:xfrm>
        </p:grpSpPr>
        <p:grpSp>
          <p:nvGrpSpPr>
            <p:cNvPr id="435" name="Google Shape;435;p30"/>
            <p:cNvGrpSpPr/>
            <p:nvPr/>
          </p:nvGrpSpPr>
          <p:grpSpPr>
            <a:xfrm>
              <a:off x="3945115" y="3551736"/>
              <a:ext cx="4074935" cy="2830014"/>
              <a:chOff x="4755813" y="3570786"/>
              <a:chExt cx="3616989" cy="1077413"/>
            </a:xfrm>
          </p:grpSpPr>
          <p:pic>
            <p:nvPicPr>
              <p:cNvPr id="436" name="Google Shape;436;p30"/>
              <p:cNvPicPr preferRelativeResize="0"/>
              <p:nvPr/>
            </p:nvPicPr>
            <p:blipFill rotWithShape="1">
              <a:blip r:embed="rId5">
                <a:alphaModFix/>
              </a:blip>
              <a:srcRect t="16563" b="16269"/>
              <a:stretch/>
            </p:blipFill>
            <p:spPr>
              <a:xfrm>
                <a:off x="4755813" y="3570786"/>
                <a:ext cx="3616989" cy="10774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7" name="Google Shape;437;p30"/>
              <p:cNvSpPr/>
              <p:nvPr/>
            </p:nvSpPr>
            <p:spPr>
              <a:xfrm>
                <a:off x="6391999" y="3729126"/>
                <a:ext cx="163971" cy="453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800" b="1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38" name="Google Shape;438;p3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29100" y="4080544"/>
              <a:ext cx="1676400" cy="929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3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981700" y="4080544"/>
              <a:ext cx="1676400" cy="929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3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962650" y="5109244"/>
              <a:ext cx="1676400" cy="929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3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67200" y="5128294"/>
              <a:ext cx="1676400" cy="9296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2" name="Google Shape;442;p30"/>
          <p:cNvGrpSpPr/>
          <p:nvPr/>
        </p:nvGrpSpPr>
        <p:grpSpPr>
          <a:xfrm>
            <a:off x="8117065" y="3570786"/>
            <a:ext cx="4074935" cy="2887164"/>
            <a:chOff x="8117065" y="3589836"/>
            <a:chExt cx="4074935" cy="2887164"/>
          </a:xfrm>
        </p:grpSpPr>
        <p:grpSp>
          <p:nvGrpSpPr>
            <p:cNvPr id="443" name="Google Shape;443;p30"/>
            <p:cNvGrpSpPr/>
            <p:nvPr/>
          </p:nvGrpSpPr>
          <p:grpSpPr>
            <a:xfrm>
              <a:off x="8117065" y="3589836"/>
              <a:ext cx="4074935" cy="2887164"/>
              <a:chOff x="4755813" y="3570786"/>
              <a:chExt cx="3616989" cy="1077413"/>
            </a:xfrm>
          </p:grpSpPr>
          <p:pic>
            <p:nvPicPr>
              <p:cNvPr id="444" name="Google Shape;444;p30"/>
              <p:cNvPicPr preferRelativeResize="0"/>
              <p:nvPr/>
            </p:nvPicPr>
            <p:blipFill rotWithShape="1">
              <a:blip r:embed="rId5">
                <a:alphaModFix/>
              </a:blip>
              <a:srcRect t="16563" b="16269"/>
              <a:stretch/>
            </p:blipFill>
            <p:spPr>
              <a:xfrm>
                <a:off x="4755813" y="3570786"/>
                <a:ext cx="3616989" cy="10774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5" name="Google Shape;445;p30"/>
              <p:cNvSpPr/>
              <p:nvPr/>
            </p:nvSpPr>
            <p:spPr>
              <a:xfrm>
                <a:off x="6391999" y="3729126"/>
                <a:ext cx="163971" cy="453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800" b="1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46" name="Google Shape;446;p3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591550" y="4085245"/>
              <a:ext cx="1371599" cy="85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3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48700" y="5094895"/>
              <a:ext cx="1371599" cy="85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3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287000" y="5132995"/>
              <a:ext cx="1371599" cy="85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3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229850" y="4066195"/>
              <a:ext cx="1371599" cy="8582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0" name="Google Shape;450;p30">
            <a:hlinkClick r:id="" action="ppaction://hlinkshowjump?jump=firstslide"/>
          </p:cNvPr>
          <p:cNvSpPr/>
          <p:nvPr/>
        </p:nvSpPr>
        <p:spPr>
          <a:xfrm>
            <a:off x="10229850" y="6153150"/>
            <a:ext cx="1733550" cy="62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43681" y="60000"/>
                </a:lnTo>
                <a:lnTo>
                  <a:pt x="47761" y="60000"/>
                </a:lnTo>
                <a:lnTo>
                  <a:pt x="47761" y="105000"/>
                </a:lnTo>
                <a:lnTo>
                  <a:pt x="72239" y="105000"/>
                </a:lnTo>
                <a:lnTo>
                  <a:pt x="72239" y="60000"/>
                </a:lnTo>
                <a:lnTo>
                  <a:pt x="76319" y="60000"/>
                </a:lnTo>
                <a:lnTo>
                  <a:pt x="70199" y="43125"/>
                </a:lnTo>
                <a:lnTo>
                  <a:pt x="70199" y="20625"/>
                </a:lnTo>
                <a:lnTo>
                  <a:pt x="66120" y="20625"/>
                </a:lnTo>
                <a:lnTo>
                  <a:pt x="66120" y="31875"/>
                </a:lnTo>
                <a:close/>
              </a:path>
              <a:path w="120000" h="120000" fill="darkenLess" extrusionOk="0">
                <a:moveTo>
                  <a:pt x="70199" y="43125"/>
                </a:moveTo>
                <a:lnTo>
                  <a:pt x="70199" y="20625"/>
                </a:lnTo>
                <a:lnTo>
                  <a:pt x="66120" y="20625"/>
                </a:lnTo>
                <a:lnTo>
                  <a:pt x="66120" y="31875"/>
                </a:lnTo>
                <a:close/>
                <a:moveTo>
                  <a:pt x="47761" y="60000"/>
                </a:moveTo>
                <a:lnTo>
                  <a:pt x="47761" y="105000"/>
                </a:lnTo>
                <a:lnTo>
                  <a:pt x="57960" y="105000"/>
                </a:lnTo>
                <a:lnTo>
                  <a:pt x="57960" y="82500"/>
                </a:lnTo>
                <a:lnTo>
                  <a:pt x="62040" y="82500"/>
                </a:lnTo>
                <a:lnTo>
                  <a:pt x="62040" y="105000"/>
                </a:lnTo>
                <a:lnTo>
                  <a:pt x="72239" y="105000"/>
                </a:lnTo>
                <a:lnTo>
                  <a:pt x="72239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43681" y="60000"/>
                </a:lnTo>
                <a:lnTo>
                  <a:pt x="76319" y="60000"/>
                </a:lnTo>
                <a:close/>
                <a:moveTo>
                  <a:pt x="57960" y="82500"/>
                </a:moveTo>
                <a:lnTo>
                  <a:pt x="62040" y="82500"/>
                </a:lnTo>
                <a:lnTo>
                  <a:pt x="62040" y="105000"/>
                </a:lnTo>
                <a:lnTo>
                  <a:pt x="57960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66120" y="31875"/>
                </a:lnTo>
                <a:lnTo>
                  <a:pt x="66120" y="20625"/>
                </a:lnTo>
                <a:lnTo>
                  <a:pt x="70199" y="20625"/>
                </a:lnTo>
                <a:lnTo>
                  <a:pt x="70199" y="43125"/>
                </a:lnTo>
                <a:lnTo>
                  <a:pt x="76319" y="60000"/>
                </a:lnTo>
                <a:lnTo>
                  <a:pt x="72239" y="60000"/>
                </a:lnTo>
                <a:lnTo>
                  <a:pt x="72239" y="105000"/>
                </a:lnTo>
                <a:lnTo>
                  <a:pt x="47761" y="105000"/>
                </a:lnTo>
                <a:lnTo>
                  <a:pt x="47761" y="60000"/>
                </a:lnTo>
                <a:lnTo>
                  <a:pt x="43681" y="60000"/>
                </a:lnTo>
                <a:close/>
                <a:moveTo>
                  <a:pt x="66120" y="31875"/>
                </a:moveTo>
                <a:lnTo>
                  <a:pt x="70199" y="43125"/>
                </a:lnTo>
                <a:moveTo>
                  <a:pt x="72239" y="60000"/>
                </a:moveTo>
                <a:lnTo>
                  <a:pt x="47761" y="60000"/>
                </a:lnTo>
                <a:moveTo>
                  <a:pt x="57960" y="105000"/>
                </a:moveTo>
                <a:lnTo>
                  <a:pt x="57960" y="82500"/>
                </a:lnTo>
                <a:lnTo>
                  <a:pt x="62040" y="82500"/>
                </a:lnTo>
                <a:lnTo>
                  <a:pt x="62040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 tiếp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31" descr="Hình nền Powerpoint đẹp nhấ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1" descr="C:\Users\ADMIN\Desktop\Tai nguyen thiet ke tro choi\Bảng gỗ\wooden-blank-sign-clipart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4935" y="0"/>
            <a:ext cx="929736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1"/>
          <p:cNvSpPr txBox="1"/>
          <p:nvPr/>
        </p:nvSpPr>
        <p:spPr>
          <a:xfrm>
            <a:off x="2400300" y="952500"/>
            <a:ext cx="77829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Thêm mấy ô tô để nhóm có số lượng là 5?</a:t>
            </a:r>
            <a:endParaRPr/>
          </a:p>
        </p:txBody>
      </p:sp>
      <p:sp>
        <p:nvSpPr>
          <p:cNvPr id="458" name="Google Shape;458;p31"/>
          <p:cNvSpPr/>
          <p:nvPr/>
        </p:nvSpPr>
        <p:spPr>
          <a:xfrm>
            <a:off x="514350" y="1828800"/>
            <a:ext cx="11220450" cy="16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Google Shape;459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351" y="2019520"/>
            <a:ext cx="2266949" cy="1257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76551" y="2038570"/>
            <a:ext cx="2266949" cy="1257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0651" y="2057620"/>
            <a:ext cx="2266949" cy="1257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81901" y="2038570"/>
            <a:ext cx="2266949" cy="1257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1"/>
          <p:cNvPicPr preferRelativeResize="0"/>
          <p:nvPr/>
        </p:nvPicPr>
        <p:blipFill rotWithShape="1">
          <a:blip r:embed="rId6">
            <a:alphaModFix/>
          </a:blip>
          <a:srcRect t="16563" b="16269"/>
          <a:stretch/>
        </p:blipFill>
        <p:spPr>
          <a:xfrm>
            <a:off x="7867650" y="3732772"/>
            <a:ext cx="4324350" cy="27632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4" name="Google Shape;464;p31"/>
          <p:cNvGrpSpPr/>
          <p:nvPr/>
        </p:nvGrpSpPr>
        <p:grpSpPr>
          <a:xfrm>
            <a:off x="8305801" y="4085052"/>
            <a:ext cx="3428999" cy="2087147"/>
            <a:chOff x="8286751" y="4256502"/>
            <a:chExt cx="3428999" cy="2087147"/>
          </a:xfrm>
        </p:grpSpPr>
        <p:pic>
          <p:nvPicPr>
            <p:cNvPr id="465" name="Google Shape;465;p3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620251" y="5181643"/>
              <a:ext cx="2095499" cy="1162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3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286751" y="4256502"/>
              <a:ext cx="1943100" cy="10774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7" name="Google Shape;467;p31"/>
          <p:cNvPicPr preferRelativeResize="0"/>
          <p:nvPr/>
        </p:nvPicPr>
        <p:blipFill rotWithShape="1">
          <a:blip r:embed="rId6">
            <a:alphaModFix/>
          </a:blip>
          <a:srcRect t="16563" b="16269"/>
          <a:stretch/>
        </p:blipFill>
        <p:spPr>
          <a:xfrm>
            <a:off x="-285750" y="3714750"/>
            <a:ext cx="4457700" cy="2686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8" name="Google Shape;468;p31"/>
          <p:cNvGrpSpPr/>
          <p:nvPr/>
        </p:nvGrpSpPr>
        <p:grpSpPr>
          <a:xfrm>
            <a:off x="0" y="4002620"/>
            <a:ext cx="4019550" cy="2283879"/>
            <a:chOff x="0" y="4135970"/>
            <a:chExt cx="4019550" cy="2283879"/>
          </a:xfrm>
        </p:grpSpPr>
        <p:pic>
          <p:nvPicPr>
            <p:cNvPr id="469" name="Google Shape;469;p3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0" y="4135970"/>
              <a:ext cx="2057400" cy="1140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3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962150" y="4193120"/>
              <a:ext cx="2057400" cy="1140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3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3000" y="5278970"/>
              <a:ext cx="2057400" cy="11408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2" name="Google Shape;472;p31"/>
          <p:cNvPicPr preferRelativeResize="0"/>
          <p:nvPr/>
        </p:nvPicPr>
        <p:blipFill rotWithShape="1">
          <a:blip r:embed="rId6">
            <a:alphaModFix/>
          </a:blip>
          <a:srcRect t="16563" b="16269"/>
          <a:stretch/>
        </p:blipFill>
        <p:spPr>
          <a:xfrm>
            <a:off x="3886200" y="3696253"/>
            <a:ext cx="4381500" cy="279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1" descr="Danh sách ô tô - Honda VietNam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51571" y="4610100"/>
            <a:ext cx="2124209" cy="117792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1">
            <a:hlinkClick r:id="" action="ppaction://hlinkshowjump?jump=firstslide"/>
          </p:cNvPr>
          <p:cNvSpPr/>
          <p:nvPr/>
        </p:nvSpPr>
        <p:spPr>
          <a:xfrm>
            <a:off x="10191750" y="6324600"/>
            <a:ext cx="173355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46154" y="60000"/>
                </a:lnTo>
                <a:lnTo>
                  <a:pt x="49615" y="60000"/>
                </a:lnTo>
                <a:lnTo>
                  <a:pt x="49615" y="105000"/>
                </a:lnTo>
                <a:lnTo>
                  <a:pt x="70385" y="105000"/>
                </a:lnTo>
                <a:lnTo>
                  <a:pt x="70385" y="60000"/>
                </a:lnTo>
                <a:lnTo>
                  <a:pt x="73846" y="60000"/>
                </a:lnTo>
                <a:lnTo>
                  <a:pt x="68654" y="43125"/>
                </a:lnTo>
                <a:lnTo>
                  <a:pt x="68654" y="20625"/>
                </a:lnTo>
                <a:lnTo>
                  <a:pt x="65192" y="20625"/>
                </a:lnTo>
                <a:lnTo>
                  <a:pt x="65192" y="31875"/>
                </a:lnTo>
                <a:close/>
              </a:path>
              <a:path w="120000" h="120000" fill="darkenLess" extrusionOk="0">
                <a:moveTo>
                  <a:pt x="68654" y="43125"/>
                </a:moveTo>
                <a:lnTo>
                  <a:pt x="68654" y="20625"/>
                </a:lnTo>
                <a:lnTo>
                  <a:pt x="65192" y="20625"/>
                </a:lnTo>
                <a:lnTo>
                  <a:pt x="65192" y="31875"/>
                </a:lnTo>
                <a:close/>
                <a:moveTo>
                  <a:pt x="49615" y="60000"/>
                </a:moveTo>
                <a:lnTo>
                  <a:pt x="49615" y="105000"/>
                </a:lnTo>
                <a:lnTo>
                  <a:pt x="58269" y="105000"/>
                </a:lnTo>
                <a:lnTo>
                  <a:pt x="58269" y="82500"/>
                </a:lnTo>
                <a:lnTo>
                  <a:pt x="61731" y="82500"/>
                </a:lnTo>
                <a:lnTo>
                  <a:pt x="61731" y="105000"/>
                </a:lnTo>
                <a:lnTo>
                  <a:pt x="70385" y="105000"/>
                </a:lnTo>
                <a:lnTo>
                  <a:pt x="70385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46154" y="60000"/>
                </a:lnTo>
                <a:lnTo>
                  <a:pt x="73846" y="60000"/>
                </a:lnTo>
                <a:close/>
                <a:moveTo>
                  <a:pt x="58269" y="82500"/>
                </a:moveTo>
                <a:lnTo>
                  <a:pt x="61731" y="82500"/>
                </a:lnTo>
                <a:lnTo>
                  <a:pt x="61731" y="105000"/>
                </a:lnTo>
                <a:lnTo>
                  <a:pt x="58269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65192" y="31875"/>
                </a:lnTo>
                <a:lnTo>
                  <a:pt x="65192" y="20625"/>
                </a:lnTo>
                <a:lnTo>
                  <a:pt x="68654" y="20625"/>
                </a:lnTo>
                <a:lnTo>
                  <a:pt x="68654" y="43125"/>
                </a:lnTo>
                <a:lnTo>
                  <a:pt x="73846" y="60000"/>
                </a:lnTo>
                <a:lnTo>
                  <a:pt x="70385" y="60000"/>
                </a:lnTo>
                <a:lnTo>
                  <a:pt x="70385" y="105000"/>
                </a:lnTo>
                <a:lnTo>
                  <a:pt x="49615" y="105000"/>
                </a:lnTo>
                <a:lnTo>
                  <a:pt x="49615" y="60000"/>
                </a:lnTo>
                <a:lnTo>
                  <a:pt x="46154" y="60000"/>
                </a:lnTo>
                <a:close/>
                <a:moveTo>
                  <a:pt x="65192" y="31875"/>
                </a:moveTo>
                <a:lnTo>
                  <a:pt x="68654" y="43125"/>
                </a:lnTo>
                <a:moveTo>
                  <a:pt x="70385" y="60000"/>
                </a:moveTo>
                <a:lnTo>
                  <a:pt x="49615" y="60000"/>
                </a:lnTo>
                <a:moveTo>
                  <a:pt x="58269" y="105000"/>
                </a:moveTo>
                <a:lnTo>
                  <a:pt x="58269" y="82500"/>
                </a:lnTo>
                <a:lnTo>
                  <a:pt x="61731" y="82500"/>
                </a:lnTo>
                <a:lnTo>
                  <a:pt x="61731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 tiếp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2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32" descr="Hình nền Powerpoint đẹp nhấ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2"/>
          <p:cNvPicPr preferRelativeResize="0"/>
          <p:nvPr/>
        </p:nvPicPr>
        <p:blipFill rotWithShape="1">
          <a:blip r:embed="rId4">
            <a:alphaModFix/>
          </a:blip>
          <a:srcRect t="16563" b="16269"/>
          <a:stretch/>
        </p:blipFill>
        <p:spPr>
          <a:xfrm>
            <a:off x="4114800" y="4286251"/>
            <a:ext cx="4210050" cy="209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2" descr="C:\Users\ADMIN\Desktop\Tai nguyen thiet ke tro choi\Bảng gỗ\wooden-blank-sign-clipart-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5000" y="0"/>
            <a:ext cx="878205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2"/>
          <p:cNvPicPr preferRelativeResize="0"/>
          <p:nvPr/>
        </p:nvPicPr>
        <p:blipFill rotWithShape="1">
          <a:blip r:embed="rId4">
            <a:alphaModFix/>
          </a:blip>
          <a:srcRect t="16563" b="16269"/>
          <a:stretch/>
        </p:blipFill>
        <p:spPr>
          <a:xfrm>
            <a:off x="0" y="4343401"/>
            <a:ext cx="4191000" cy="2095498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2"/>
          <p:cNvSpPr/>
          <p:nvPr/>
        </p:nvSpPr>
        <p:spPr>
          <a:xfrm>
            <a:off x="1866900" y="1333500"/>
            <a:ext cx="8496300" cy="10858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2"/>
          <p:cNvSpPr/>
          <p:nvPr/>
        </p:nvSpPr>
        <p:spPr>
          <a:xfrm>
            <a:off x="685800" y="2971800"/>
            <a:ext cx="5981700" cy="1181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2"/>
          <p:cNvSpPr/>
          <p:nvPr/>
        </p:nvSpPr>
        <p:spPr>
          <a:xfrm>
            <a:off x="7219950" y="2990850"/>
            <a:ext cx="4210050" cy="12001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6" name="Google Shape;486;p32"/>
          <p:cNvCxnSpPr/>
          <p:nvPr/>
        </p:nvCxnSpPr>
        <p:spPr>
          <a:xfrm>
            <a:off x="7335879" y="2419350"/>
            <a:ext cx="1160421" cy="457200"/>
          </a:xfrm>
          <a:prstGeom prst="straightConnector1">
            <a:avLst/>
          </a:prstGeom>
          <a:noFill/>
          <a:ln w="635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87" name="Google Shape;487;p32"/>
          <p:cNvCxnSpPr/>
          <p:nvPr/>
        </p:nvCxnSpPr>
        <p:spPr>
          <a:xfrm flipH="1">
            <a:off x="4075530" y="2514600"/>
            <a:ext cx="1029870" cy="457200"/>
          </a:xfrm>
          <a:prstGeom prst="straightConnector1">
            <a:avLst/>
          </a:prstGeom>
          <a:noFill/>
          <a:ln w="6350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488" name="Google Shape;488;p32" descr="Những mẫu xe máy cực đẹp giảm giá sát sàn trong 4 tháng cuối năm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93925" y="1476374"/>
            <a:ext cx="14446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32" descr="Những mẫu xe máy cực đẹp giảm giá sát sàn trong 4 tháng cuối năm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7075" y="3133724"/>
            <a:ext cx="14446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32" descr="Những mẫu xe máy cực đẹp giảm giá sát sàn trong 4 tháng cuối năm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5825" y="3152774"/>
            <a:ext cx="14446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2" descr="Những mẫu xe máy cực đẹp giảm giá sát sàn trong 4 tháng cuối năm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41725" y="3133724"/>
            <a:ext cx="14446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32" descr="Những mẫu xe máy cực đẹp giảm giá sát sàn trong 4 tháng cuối năm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36975" y="1457324"/>
            <a:ext cx="14446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32" descr="Những mẫu xe máy cực đẹp giảm giá sát sàn trong 4 tháng cuối năm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99075" y="1495424"/>
            <a:ext cx="14446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2" descr="Những mẫu xe máy cực đẹp giảm giá sát sàn trong 4 tháng cuối năm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23075" y="1476374"/>
            <a:ext cx="14446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2" descr="Những mẫu xe máy cực đẹp giảm giá sát sàn trong 4 tháng cuối năm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5175" y="1476374"/>
            <a:ext cx="14446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2" descr="Những mẫu xe máy cực đẹp giảm giá sát sàn trong 4 tháng cuối năm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27625" y="3152774"/>
            <a:ext cx="1444625" cy="866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7" name="Google Shape;497;p32"/>
          <p:cNvGrpSpPr/>
          <p:nvPr/>
        </p:nvGrpSpPr>
        <p:grpSpPr>
          <a:xfrm>
            <a:off x="4765675" y="4962524"/>
            <a:ext cx="2854325" cy="866775"/>
            <a:chOff x="4765675" y="5038724"/>
            <a:chExt cx="2854325" cy="866775"/>
          </a:xfrm>
        </p:grpSpPr>
        <p:pic>
          <p:nvPicPr>
            <p:cNvPr id="498" name="Google Shape;498;p32" descr="Những mẫu xe máy cực đẹp giảm giá sát sàn trong 4 tháng cuối năm ...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65675" y="5038724"/>
              <a:ext cx="1444625" cy="866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32" descr="Những mẫu xe máy cực đẹp giảm giá sát sàn trong 4 tháng cuối năm ...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175375" y="5038724"/>
              <a:ext cx="1444625" cy="8667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0" name="Google Shape;500;p32"/>
          <p:cNvPicPr preferRelativeResize="0"/>
          <p:nvPr/>
        </p:nvPicPr>
        <p:blipFill rotWithShape="1">
          <a:blip r:embed="rId4">
            <a:alphaModFix/>
          </a:blip>
          <a:srcRect t="16563" b="16269"/>
          <a:stretch/>
        </p:blipFill>
        <p:spPr>
          <a:xfrm>
            <a:off x="8096250" y="4210051"/>
            <a:ext cx="4095750" cy="21335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1" name="Google Shape;501;p32"/>
          <p:cNvGrpSpPr/>
          <p:nvPr/>
        </p:nvGrpSpPr>
        <p:grpSpPr>
          <a:xfrm>
            <a:off x="8537575" y="4543424"/>
            <a:ext cx="2911475" cy="1704975"/>
            <a:chOff x="8556625" y="4772024"/>
            <a:chExt cx="2911475" cy="1704975"/>
          </a:xfrm>
        </p:grpSpPr>
        <p:pic>
          <p:nvPicPr>
            <p:cNvPr id="502" name="Google Shape;502;p32" descr="Những mẫu xe máy cực đẹp giảm giá sát sàn trong 4 tháng cuối năm ...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56625" y="4772024"/>
              <a:ext cx="1444625" cy="866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Google Shape;503;p32" descr="Những mẫu xe máy cực đẹp giảm giá sát sàn trong 4 tháng cuối năm ...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023475" y="4791074"/>
              <a:ext cx="1444625" cy="866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4" name="Google Shape;504;p32" descr="Những mẫu xe máy cực đẹp giảm giá sát sàn trong 4 tháng cuối năm ...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56725" y="5610224"/>
              <a:ext cx="1444625" cy="8667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5" name="Google Shape;505;p32" descr="Những mẫu xe máy cực đẹp giảm giá sát sàn trong 4 tháng cuối năm ..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90650" y="5086350"/>
            <a:ext cx="14287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2"/>
          <p:cNvSpPr txBox="1"/>
          <p:nvPr/>
        </p:nvSpPr>
        <p:spPr>
          <a:xfrm>
            <a:off x="2933700" y="571500"/>
            <a:ext cx="59618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 hãy chọn phương án đúng</a:t>
            </a:r>
            <a:endParaRPr/>
          </a:p>
        </p:txBody>
      </p:sp>
      <p:sp>
        <p:nvSpPr>
          <p:cNvPr id="507" name="Google Shape;507;p32">
            <a:hlinkClick r:id="" action="ppaction://hlinkshowjump?jump=firstslide"/>
          </p:cNvPr>
          <p:cNvSpPr/>
          <p:nvPr/>
        </p:nvSpPr>
        <p:spPr>
          <a:xfrm>
            <a:off x="10058400" y="6229350"/>
            <a:ext cx="1733550" cy="62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43681" y="60000"/>
                </a:lnTo>
                <a:lnTo>
                  <a:pt x="47761" y="60000"/>
                </a:lnTo>
                <a:lnTo>
                  <a:pt x="47761" y="105000"/>
                </a:lnTo>
                <a:lnTo>
                  <a:pt x="72239" y="105000"/>
                </a:lnTo>
                <a:lnTo>
                  <a:pt x="72239" y="60000"/>
                </a:lnTo>
                <a:lnTo>
                  <a:pt x="76319" y="60000"/>
                </a:lnTo>
                <a:lnTo>
                  <a:pt x="70199" y="43125"/>
                </a:lnTo>
                <a:lnTo>
                  <a:pt x="70199" y="20625"/>
                </a:lnTo>
                <a:lnTo>
                  <a:pt x="66120" y="20625"/>
                </a:lnTo>
                <a:lnTo>
                  <a:pt x="66120" y="31875"/>
                </a:lnTo>
                <a:close/>
              </a:path>
              <a:path w="120000" h="120000" fill="darkenLess" extrusionOk="0">
                <a:moveTo>
                  <a:pt x="70199" y="43125"/>
                </a:moveTo>
                <a:lnTo>
                  <a:pt x="70199" y="20625"/>
                </a:lnTo>
                <a:lnTo>
                  <a:pt x="66120" y="20625"/>
                </a:lnTo>
                <a:lnTo>
                  <a:pt x="66120" y="31875"/>
                </a:lnTo>
                <a:close/>
                <a:moveTo>
                  <a:pt x="47761" y="60000"/>
                </a:moveTo>
                <a:lnTo>
                  <a:pt x="47761" y="105000"/>
                </a:lnTo>
                <a:lnTo>
                  <a:pt x="57960" y="105000"/>
                </a:lnTo>
                <a:lnTo>
                  <a:pt x="57960" y="82500"/>
                </a:lnTo>
                <a:lnTo>
                  <a:pt x="62040" y="82500"/>
                </a:lnTo>
                <a:lnTo>
                  <a:pt x="62040" y="105000"/>
                </a:lnTo>
                <a:lnTo>
                  <a:pt x="72239" y="105000"/>
                </a:lnTo>
                <a:lnTo>
                  <a:pt x="72239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43681" y="60000"/>
                </a:lnTo>
                <a:lnTo>
                  <a:pt x="76319" y="60000"/>
                </a:lnTo>
                <a:close/>
                <a:moveTo>
                  <a:pt x="57960" y="82500"/>
                </a:moveTo>
                <a:lnTo>
                  <a:pt x="62040" y="82500"/>
                </a:lnTo>
                <a:lnTo>
                  <a:pt x="62040" y="105000"/>
                </a:lnTo>
                <a:lnTo>
                  <a:pt x="57960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66120" y="31875"/>
                </a:lnTo>
                <a:lnTo>
                  <a:pt x="66120" y="20625"/>
                </a:lnTo>
                <a:lnTo>
                  <a:pt x="70199" y="20625"/>
                </a:lnTo>
                <a:lnTo>
                  <a:pt x="70199" y="43125"/>
                </a:lnTo>
                <a:lnTo>
                  <a:pt x="76319" y="60000"/>
                </a:lnTo>
                <a:lnTo>
                  <a:pt x="72239" y="60000"/>
                </a:lnTo>
                <a:lnTo>
                  <a:pt x="72239" y="105000"/>
                </a:lnTo>
                <a:lnTo>
                  <a:pt x="47761" y="105000"/>
                </a:lnTo>
                <a:lnTo>
                  <a:pt x="47761" y="60000"/>
                </a:lnTo>
                <a:lnTo>
                  <a:pt x="43681" y="60000"/>
                </a:lnTo>
                <a:close/>
                <a:moveTo>
                  <a:pt x="66120" y="31875"/>
                </a:moveTo>
                <a:lnTo>
                  <a:pt x="70199" y="43125"/>
                </a:lnTo>
                <a:moveTo>
                  <a:pt x="72239" y="60000"/>
                </a:moveTo>
                <a:lnTo>
                  <a:pt x="47761" y="60000"/>
                </a:lnTo>
                <a:moveTo>
                  <a:pt x="57960" y="105000"/>
                </a:moveTo>
                <a:lnTo>
                  <a:pt x="57960" y="82500"/>
                </a:lnTo>
                <a:lnTo>
                  <a:pt x="62040" y="82500"/>
                </a:lnTo>
                <a:lnTo>
                  <a:pt x="62040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 tiếp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33" descr="Hình nền Powerpoint đẹp nhấ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575"/>
            <a:ext cx="12192000" cy="68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33" descr="C:\Users\ADMIN\Desktop\Tai nguyen thiet ke tro choi\Bảng gỗ\wooden-blank-sign-clipart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0" y="0"/>
            <a:ext cx="8991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33"/>
          <p:cNvSpPr/>
          <p:nvPr/>
        </p:nvSpPr>
        <p:spPr>
          <a:xfrm>
            <a:off x="495300" y="1352550"/>
            <a:ext cx="6629400" cy="1390650"/>
          </a:xfrm>
          <a:prstGeom prst="flowChartAlternateProcess">
            <a:avLst/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3"/>
          <p:cNvSpPr/>
          <p:nvPr/>
        </p:nvSpPr>
        <p:spPr>
          <a:xfrm>
            <a:off x="7562850" y="1352550"/>
            <a:ext cx="3581400" cy="1409700"/>
          </a:xfrm>
          <a:prstGeom prst="flowChartAlternateProcess">
            <a:avLst/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6" name="Google Shape;51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2449" y="1601724"/>
            <a:ext cx="1562101" cy="87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0749" y="1639824"/>
            <a:ext cx="1562101" cy="87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9999" y="1639824"/>
            <a:ext cx="1562101" cy="87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7349" y="1658874"/>
            <a:ext cx="1524001" cy="87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7749" y="1658874"/>
            <a:ext cx="1562101" cy="874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1" name="Google Shape;521;p33"/>
          <p:cNvGrpSpPr/>
          <p:nvPr/>
        </p:nvGrpSpPr>
        <p:grpSpPr>
          <a:xfrm>
            <a:off x="1371600" y="3733800"/>
            <a:ext cx="3927021" cy="1465600"/>
            <a:chOff x="1371600" y="3733800"/>
            <a:chExt cx="3927021" cy="1465600"/>
          </a:xfrm>
        </p:grpSpPr>
        <p:pic>
          <p:nvPicPr>
            <p:cNvPr id="522" name="Google Shape;522;p33"/>
            <p:cNvPicPr preferRelativeResize="0"/>
            <p:nvPr/>
          </p:nvPicPr>
          <p:blipFill rotWithShape="1">
            <a:blip r:embed="rId6">
              <a:alphaModFix/>
            </a:blip>
            <a:srcRect t="16563" b="16269"/>
            <a:stretch/>
          </p:blipFill>
          <p:spPr>
            <a:xfrm>
              <a:off x="1371600" y="3733800"/>
              <a:ext cx="3927021" cy="1409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3" name="Google Shape;523;p33"/>
            <p:cNvSpPr txBox="1"/>
            <p:nvPr/>
          </p:nvSpPr>
          <p:spPr>
            <a:xfrm>
              <a:off x="2857500" y="3752850"/>
              <a:ext cx="771594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8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</p:grpSp>
      <p:grpSp>
        <p:nvGrpSpPr>
          <p:cNvPr id="524" name="Google Shape;524;p33"/>
          <p:cNvGrpSpPr/>
          <p:nvPr/>
        </p:nvGrpSpPr>
        <p:grpSpPr>
          <a:xfrm>
            <a:off x="6610350" y="3657600"/>
            <a:ext cx="3927021" cy="1485899"/>
            <a:chOff x="6610350" y="3657600"/>
            <a:chExt cx="3927021" cy="1485899"/>
          </a:xfrm>
        </p:grpSpPr>
        <p:pic>
          <p:nvPicPr>
            <p:cNvPr id="525" name="Google Shape;525;p33"/>
            <p:cNvPicPr preferRelativeResize="0"/>
            <p:nvPr/>
          </p:nvPicPr>
          <p:blipFill rotWithShape="1">
            <a:blip r:embed="rId6">
              <a:alphaModFix/>
            </a:blip>
            <a:srcRect t="16563" b="16269"/>
            <a:stretch/>
          </p:blipFill>
          <p:spPr>
            <a:xfrm>
              <a:off x="6610350" y="3733800"/>
              <a:ext cx="3927021" cy="1409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6" name="Google Shape;526;p33"/>
            <p:cNvSpPr txBox="1"/>
            <p:nvPr/>
          </p:nvSpPr>
          <p:spPr>
            <a:xfrm>
              <a:off x="8382000" y="3657600"/>
              <a:ext cx="748923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8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</p:grpSp>
      <p:grpSp>
        <p:nvGrpSpPr>
          <p:cNvPr id="527" name="Google Shape;527;p33"/>
          <p:cNvGrpSpPr/>
          <p:nvPr/>
        </p:nvGrpSpPr>
        <p:grpSpPr>
          <a:xfrm>
            <a:off x="1276350" y="5059740"/>
            <a:ext cx="3927021" cy="1569660"/>
            <a:chOff x="1276350" y="5059740"/>
            <a:chExt cx="3927021" cy="1569660"/>
          </a:xfrm>
        </p:grpSpPr>
        <p:pic>
          <p:nvPicPr>
            <p:cNvPr id="528" name="Google Shape;528;p33"/>
            <p:cNvPicPr preferRelativeResize="0"/>
            <p:nvPr/>
          </p:nvPicPr>
          <p:blipFill rotWithShape="1">
            <a:blip r:embed="rId6">
              <a:alphaModFix/>
            </a:blip>
            <a:srcRect t="16563" b="16269"/>
            <a:stretch/>
          </p:blipFill>
          <p:spPr>
            <a:xfrm>
              <a:off x="1276350" y="5219700"/>
              <a:ext cx="3927021" cy="1409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9" name="Google Shape;529;p33"/>
            <p:cNvSpPr txBox="1"/>
            <p:nvPr/>
          </p:nvSpPr>
          <p:spPr>
            <a:xfrm>
              <a:off x="2952750" y="5059740"/>
              <a:ext cx="800219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</p:grpSp>
      <p:grpSp>
        <p:nvGrpSpPr>
          <p:cNvPr id="530" name="Google Shape;530;p33"/>
          <p:cNvGrpSpPr/>
          <p:nvPr/>
        </p:nvGrpSpPr>
        <p:grpSpPr>
          <a:xfrm>
            <a:off x="6667500" y="5143500"/>
            <a:ext cx="3927021" cy="1484650"/>
            <a:chOff x="6667500" y="5143500"/>
            <a:chExt cx="3927021" cy="1484650"/>
          </a:xfrm>
        </p:grpSpPr>
        <p:pic>
          <p:nvPicPr>
            <p:cNvPr id="531" name="Google Shape;531;p33"/>
            <p:cNvPicPr preferRelativeResize="0"/>
            <p:nvPr/>
          </p:nvPicPr>
          <p:blipFill rotWithShape="1">
            <a:blip r:embed="rId6">
              <a:alphaModFix/>
            </a:blip>
            <a:srcRect t="16563" b="16269"/>
            <a:stretch/>
          </p:blipFill>
          <p:spPr>
            <a:xfrm>
              <a:off x="6667500" y="5143500"/>
              <a:ext cx="3927021" cy="1409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" name="Google Shape;532;p33"/>
            <p:cNvSpPr txBox="1"/>
            <p:nvPr/>
          </p:nvSpPr>
          <p:spPr>
            <a:xfrm>
              <a:off x="8362950" y="5181600"/>
              <a:ext cx="748923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8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</p:grpSp>
      <p:sp>
        <p:nvSpPr>
          <p:cNvPr id="533" name="Google Shape;533;p33"/>
          <p:cNvSpPr txBox="1"/>
          <p:nvPr/>
        </p:nvSpPr>
        <p:spPr>
          <a:xfrm>
            <a:off x="2895600" y="590550"/>
            <a:ext cx="66287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Gộp 2 nhóm có số lượng là mấy?</a:t>
            </a:r>
            <a:endParaRPr/>
          </a:p>
        </p:txBody>
      </p:sp>
      <p:sp>
        <p:nvSpPr>
          <p:cNvPr id="534" name="Google Shape;534;p33">
            <a:hlinkClick r:id="" action="ppaction://hlinkshowjump?jump=firstslide"/>
          </p:cNvPr>
          <p:cNvSpPr/>
          <p:nvPr/>
        </p:nvSpPr>
        <p:spPr>
          <a:xfrm>
            <a:off x="10229850" y="6082284"/>
            <a:ext cx="1733550" cy="6804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42336" y="60000"/>
                </a:lnTo>
                <a:lnTo>
                  <a:pt x="46752" y="60000"/>
                </a:lnTo>
                <a:lnTo>
                  <a:pt x="46752" y="105000"/>
                </a:lnTo>
                <a:lnTo>
                  <a:pt x="73248" y="105000"/>
                </a:lnTo>
                <a:lnTo>
                  <a:pt x="73248" y="60000"/>
                </a:lnTo>
                <a:lnTo>
                  <a:pt x="77664" y="60000"/>
                </a:lnTo>
                <a:lnTo>
                  <a:pt x="71040" y="43125"/>
                </a:lnTo>
                <a:lnTo>
                  <a:pt x="71040" y="20625"/>
                </a:lnTo>
                <a:lnTo>
                  <a:pt x="66624" y="20625"/>
                </a:lnTo>
                <a:lnTo>
                  <a:pt x="66624" y="31875"/>
                </a:lnTo>
                <a:close/>
              </a:path>
              <a:path w="120000" h="120000" fill="darkenLess" extrusionOk="0">
                <a:moveTo>
                  <a:pt x="71040" y="43125"/>
                </a:moveTo>
                <a:lnTo>
                  <a:pt x="71040" y="20625"/>
                </a:lnTo>
                <a:lnTo>
                  <a:pt x="66624" y="20625"/>
                </a:lnTo>
                <a:lnTo>
                  <a:pt x="66624" y="31875"/>
                </a:lnTo>
                <a:close/>
                <a:moveTo>
                  <a:pt x="46752" y="60000"/>
                </a:moveTo>
                <a:lnTo>
                  <a:pt x="46752" y="105000"/>
                </a:lnTo>
                <a:lnTo>
                  <a:pt x="57792" y="105000"/>
                </a:lnTo>
                <a:lnTo>
                  <a:pt x="57792" y="82500"/>
                </a:lnTo>
                <a:lnTo>
                  <a:pt x="62208" y="82500"/>
                </a:lnTo>
                <a:lnTo>
                  <a:pt x="62208" y="105000"/>
                </a:lnTo>
                <a:lnTo>
                  <a:pt x="73248" y="105000"/>
                </a:lnTo>
                <a:lnTo>
                  <a:pt x="73248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42336" y="60000"/>
                </a:lnTo>
                <a:lnTo>
                  <a:pt x="77664" y="60000"/>
                </a:lnTo>
                <a:close/>
                <a:moveTo>
                  <a:pt x="57792" y="82500"/>
                </a:moveTo>
                <a:lnTo>
                  <a:pt x="62208" y="82500"/>
                </a:lnTo>
                <a:lnTo>
                  <a:pt x="62208" y="105000"/>
                </a:lnTo>
                <a:lnTo>
                  <a:pt x="57792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66624" y="31875"/>
                </a:lnTo>
                <a:lnTo>
                  <a:pt x="66624" y="20625"/>
                </a:lnTo>
                <a:lnTo>
                  <a:pt x="71040" y="20625"/>
                </a:lnTo>
                <a:lnTo>
                  <a:pt x="71040" y="43125"/>
                </a:lnTo>
                <a:lnTo>
                  <a:pt x="77664" y="60000"/>
                </a:lnTo>
                <a:lnTo>
                  <a:pt x="73248" y="60000"/>
                </a:lnTo>
                <a:lnTo>
                  <a:pt x="73248" y="105000"/>
                </a:lnTo>
                <a:lnTo>
                  <a:pt x="46752" y="105000"/>
                </a:lnTo>
                <a:lnTo>
                  <a:pt x="46752" y="60000"/>
                </a:lnTo>
                <a:lnTo>
                  <a:pt x="42336" y="60000"/>
                </a:lnTo>
                <a:close/>
                <a:moveTo>
                  <a:pt x="66624" y="31875"/>
                </a:moveTo>
                <a:lnTo>
                  <a:pt x="71040" y="43125"/>
                </a:lnTo>
                <a:moveTo>
                  <a:pt x="73248" y="60000"/>
                </a:moveTo>
                <a:lnTo>
                  <a:pt x="46752" y="60000"/>
                </a:lnTo>
                <a:moveTo>
                  <a:pt x="57792" y="105000"/>
                </a:moveTo>
                <a:lnTo>
                  <a:pt x="57792" y="82500"/>
                </a:lnTo>
                <a:lnTo>
                  <a:pt x="62208" y="82500"/>
                </a:lnTo>
                <a:lnTo>
                  <a:pt x="62208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 tiếp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 descr="HH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2723662" y="2514601"/>
            <a:ext cx="6252307" cy="1828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77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B050"/>
                </a:solidFill>
                <a:latin typeface="Calibri"/>
              </a:rPr>
              <a:t>Cô và trẻ hát bài: </a:t>
            </a:r>
            <a:br>
              <a:rPr b="1" i="0">
                <a:ln w="177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B050"/>
                </a:solidFill>
                <a:latin typeface="Calibri"/>
              </a:rPr>
            </a:br>
            <a:r>
              <a:rPr b="1" i="0">
                <a:ln w="1777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B050"/>
                </a:solidFill>
                <a:latin typeface="Calibri"/>
              </a:rPr>
              <a:t>“Em tập lái ô tô”</a:t>
            </a:r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7841" y="4953000"/>
            <a:ext cx="1458872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34" descr="Hình nền Powerpoint đẹp nhấ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575"/>
            <a:ext cx="12192000" cy="68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34" descr="C:\Users\ADMIN\Desktop\Tai nguyen thiet ke tro choi\Bảng gỗ\wooden-blank-sign-clipart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0"/>
            <a:ext cx="8439149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34"/>
          <p:cNvPicPr preferRelativeResize="0"/>
          <p:nvPr/>
        </p:nvPicPr>
        <p:blipFill rotWithShape="1">
          <a:blip r:embed="rId5">
            <a:alphaModFix/>
          </a:blip>
          <a:srcRect t="16563" b="16269"/>
          <a:stretch/>
        </p:blipFill>
        <p:spPr>
          <a:xfrm>
            <a:off x="0" y="4193027"/>
            <a:ext cx="4038600" cy="216967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34"/>
          <p:cNvSpPr/>
          <p:nvPr/>
        </p:nvSpPr>
        <p:spPr>
          <a:xfrm>
            <a:off x="495300" y="1543050"/>
            <a:ext cx="4686300" cy="2476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4"/>
          <p:cNvSpPr/>
          <p:nvPr/>
        </p:nvSpPr>
        <p:spPr>
          <a:xfrm>
            <a:off x="6229350" y="1466850"/>
            <a:ext cx="3524250" cy="12763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4"/>
          <p:cNvSpPr/>
          <p:nvPr/>
        </p:nvSpPr>
        <p:spPr>
          <a:xfrm>
            <a:off x="6248400" y="2933700"/>
            <a:ext cx="3467100" cy="1371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pic>
        <p:nvPicPr>
          <p:cNvPr id="545" name="Google Shape;545;p34" descr="Máy bay Vietnam Airlines quay đầu vì va phải chim - Xã hội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125" y="1760538"/>
            <a:ext cx="1349375" cy="89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34" descr="Máy bay Vietnam Airlines quay đầu vì va phải chim - Xã hội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93925" y="1798638"/>
            <a:ext cx="1349375" cy="89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4" descr="Máy bay Vietnam Airlines quay đầu vì va phải chim - Xã hội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075" y="2808288"/>
            <a:ext cx="1349375" cy="89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34" descr="Máy bay Vietnam Airlines quay đầu vì va phải chim - Xã hội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18475" y="1608138"/>
            <a:ext cx="1349375" cy="89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34" descr="Máy bay Vietnam Airlines quay đầu vì va phải chim - Xã hội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13525" y="1589088"/>
            <a:ext cx="1349375" cy="89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34" descr="Máy bay Vietnam Airlines quay đầu vì va phải chim - Xã hội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6825" y="2846388"/>
            <a:ext cx="1349375" cy="89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34" descr="Máy bay Vietnam Airlines quay đầu vì va phải chim - Xã hội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4575" y="1779588"/>
            <a:ext cx="1349375" cy="899584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4"/>
          <p:cNvSpPr/>
          <p:nvPr/>
        </p:nvSpPr>
        <p:spPr>
          <a:xfrm rot="988379">
            <a:off x="5082001" y="2920937"/>
            <a:ext cx="1425180" cy="409657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4"/>
          <p:cNvSpPr/>
          <p:nvPr/>
        </p:nvSpPr>
        <p:spPr>
          <a:xfrm rot="-783289">
            <a:off x="5133453" y="2291122"/>
            <a:ext cx="1272202" cy="40343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4" name="Google Shape;554;p34"/>
          <p:cNvPicPr preferRelativeResize="0"/>
          <p:nvPr/>
        </p:nvPicPr>
        <p:blipFill rotWithShape="1">
          <a:blip r:embed="rId5">
            <a:alphaModFix/>
          </a:blip>
          <a:srcRect t="16563" b="16269"/>
          <a:stretch/>
        </p:blipFill>
        <p:spPr>
          <a:xfrm>
            <a:off x="3733800" y="4269228"/>
            <a:ext cx="4191000" cy="216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34"/>
          <p:cNvPicPr preferRelativeResize="0"/>
          <p:nvPr/>
        </p:nvPicPr>
        <p:blipFill rotWithShape="1">
          <a:blip r:embed="rId5">
            <a:alphaModFix/>
          </a:blip>
          <a:srcRect t="16563" b="16269"/>
          <a:stretch/>
        </p:blipFill>
        <p:spPr>
          <a:xfrm>
            <a:off x="7677150" y="4383528"/>
            <a:ext cx="4514850" cy="2169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6" name="Google Shape;556;p34"/>
          <p:cNvGrpSpPr/>
          <p:nvPr/>
        </p:nvGrpSpPr>
        <p:grpSpPr>
          <a:xfrm>
            <a:off x="8594725" y="4503738"/>
            <a:ext cx="2740025" cy="1782762"/>
            <a:chOff x="8537575" y="4789488"/>
            <a:chExt cx="2740025" cy="1782762"/>
          </a:xfrm>
        </p:grpSpPr>
        <p:pic>
          <p:nvPicPr>
            <p:cNvPr id="557" name="Google Shape;557;p34" descr="Máy bay Vietnam Airlines quay đầu vì va phải chim - Xã hội ...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928225" y="5653616"/>
              <a:ext cx="1349375" cy="899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8" name="Google Shape;558;p34" descr="Máy bay Vietnam Airlines quay đầu vì va phải chim - Xã hội ...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37575" y="5672666"/>
              <a:ext cx="1349375" cy="899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9" name="Google Shape;559;p34" descr="Máy bay Vietnam Airlines quay đầu vì va phải chim - Xã hội ...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71075" y="4827588"/>
              <a:ext cx="1349375" cy="899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p34" descr="Máy bay Vietnam Airlines quay đầu vì va phải chim - Xã hội ...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37575" y="4789488"/>
              <a:ext cx="1349375" cy="8995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1" name="Google Shape;561;p34"/>
          <p:cNvGrpSpPr/>
          <p:nvPr/>
        </p:nvGrpSpPr>
        <p:grpSpPr>
          <a:xfrm>
            <a:off x="536575" y="4732338"/>
            <a:ext cx="2778125" cy="918634"/>
            <a:chOff x="498475" y="5246688"/>
            <a:chExt cx="2778125" cy="918634"/>
          </a:xfrm>
        </p:grpSpPr>
        <p:pic>
          <p:nvPicPr>
            <p:cNvPr id="562" name="Google Shape;562;p34" descr="Máy bay Vietnam Airlines quay đầu vì va phải chim - Xã hội ...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27225" y="5265738"/>
              <a:ext cx="1349375" cy="899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34" descr="Máy bay Vietnam Airlines quay đầu vì va phải chim - Xã hội ...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8475" y="5246688"/>
              <a:ext cx="1349375" cy="8995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4" name="Google Shape;564;p34"/>
          <p:cNvGrpSpPr/>
          <p:nvPr/>
        </p:nvGrpSpPr>
        <p:grpSpPr>
          <a:xfrm>
            <a:off x="4537075" y="4503738"/>
            <a:ext cx="2720975" cy="1820862"/>
            <a:chOff x="4556125" y="5037138"/>
            <a:chExt cx="2720975" cy="1820862"/>
          </a:xfrm>
        </p:grpSpPr>
        <p:pic>
          <p:nvPicPr>
            <p:cNvPr id="565" name="Google Shape;565;p34" descr="Máy bay Vietnam Airlines quay đầu vì va phải chim - Xã hội ...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56125" y="5056188"/>
              <a:ext cx="1349375" cy="899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Google Shape;566;p34" descr="Máy bay Vietnam Airlines quay đầu vì va phải chim - Xã hội ...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27725" y="5037138"/>
              <a:ext cx="1349375" cy="899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7" name="Google Shape;567;p34" descr="Máy bay Vietnam Airlines quay đầu vì va phải chim - Xã hội ...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260975" y="5958416"/>
              <a:ext cx="1349375" cy="8995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8" name="Google Shape;568;p34"/>
          <p:cNvSpPr txBox="1"/>
          <p:nvPr/>
        </p:nvSpPr>
        <p:spPr>
          <a:xfrm>
            <a:off x="3009900" y="762000"/>
            <a:ext cx="59859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 hãy chọn đáp án đúng?</a:t>
            </a:r>
            <a:endParaRPr/>
          </a:p>
        </p:txBody>
      </p:sp>
      <p:sp>
        <p:nvSpPr>
          <p:cNvPr id="569" name="Google Shape;569;p34">
            <a:hlinkClick r:id="" action="ppaction://hlinkshowjump?jump=firstslide"/>
          </p:cNvPr>
          <p:cNvSpPr/>
          <p:nvPr/>
        </p:nvSpPr>
        <p:spPr>
          <a:xfrm>
            <a:off x="10096500" y="6234684"/>
            <a:ext cx="1733550" cy="62331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43820" y="60000"/>
                </a:lnTo>
                <a:lnTo>
                  <a:pt x="47865" y="60000"/>
                </a:lnTo>
                <a:lnTo>
                  <a:pt x="47865" y="105000"/>
                </a:lnTo>
                <a:lnTo>
                  <a:pt x="72135" y="105000"/>
                </a:lnTo>
                <a:lnTo>
                  <a:pt x="72135" y="60000"/>
                </a:lnTo>
                <a:lnTo>
                  <a:pt x="76180" y="60000"/>
                </a:lnTo>
                <a:lnTo>
                  <a:pt x="70113" y="43125"/>
                </a:lnTo>
                <a:lnTo>
                  <a:pt x="70113" y="20625"/>
                </a:lnTo>
                <a:lnTo>
                  <a:pt x="66068" y="20625"/>
                </a:lnTo>
                <a:lnTo>
                  <a:pt x="66068" y="31875"/>
                </a:lnTo>
                <a:close/>
              </a:path>
              <a:path w="120000" h="120000" fill="darkenLess" extrusionOk="0">
                <a:moveTo>
                  <a:pt x="70113" y="43125"/>
                </a:moveTo>
                <a:lnTo>
                  <a:pt x="70113" y="20625"/>
                </a:lnTo>
                <a:lnTo>
                  <a:pt x="66068" y="20625"/>
                </a:lnTo>
                <a:lnTo>
                  <a:pt x="66068" y="31875"/>
                </a:lnTo>
                <a:close/>
                <a:moveTo>
                  <a:pt x="47865" y="60000"/>
                </a:moveTo>
                <a:lnTo>
                  <a:pt x="47865" y="105000"/>
                </a:lnTo>
                <a:lnTo>
                  <a:pt x="57977" y="105000"/>
                </a:lnTo>
                <a:lnTo>
                  <a:pt x="57977" y="82500"/>
                </a:lnTo>
                <a:lnTo>
                  <a:pt x="62023" y="82500"/>
                </a:lnTo>
                <a:lnTo>
                  <a:pt x="62023" y="105000"/>
                </a:lnTo>
                <a:lnTo>
                  <a:pt x="72135" y="105000"/>
                </a:lnTo>
                <a:lnTo>
                  <a:pt x="72135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43820" y="60000"/>
                </a:lnTo>
                <a:lnTo>
                  <a:pt x="76180" y="60000"/>
                </a:lnTo>
                <a:close/>
                <a:moveTo>
                  <a:pt x="57977" y="82500"/>
                </a:moveTo>
                <a:lnTo>
                  <a:pt x="62023" y="82500"/>
                </a:lnTo>
                <a:lnTo>
                  <a:pt x="62023" y="105000"/>
                </a:lnTo>
                <a:lnTo>
                  <a:pt x="57977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66068" y="31875"/>
                </a:lnTo>
                <a:lnTo>
                  <a:pt x="66068" y="20625"/>
                </a:lnTo>
                <a:lnTo>
                  <a:pt x="70113" y="20625"/>
                </a:lnTo>
                <a:lnTo>
                  <a:pt x="70113" y="43125"/>
                </a:lnTo>
                <a:lnTo>
                  <a:pt x="76180" y="60000"/>
                </a:lnTo>
                <a:lnTo>
                  <a:pt x="72135" y="60000"/>
                </a:lnTo>
                <a:lnTo>
                  <a:pt x="72135" y="105000"/>
                </a:lnTo>
                <a:lnTo>
                  <a:pt x="47865" y="105000"/>
                </a:lnTo>
                <a:lnTo>
                  <a:pt x="47865" y="60000"/>
                </a:lnTo>
                <a:lnTo>
                  <a:pt x="43820" y="60000"/>
                </a:lnTo>
                <a:close/>
                <a:moveTo>
                  <a:pt x="66068" y="31875"/>
                </a:moveTo>
                <a:lnTo>
                  <a:pt x="70113" y="43125"/>
                </a:lnTo>
                <a:moveTo>
                  <a:pt x="72135" y="60000"/>
                </a:moveTo>
                <a:lnTo>
                  <a:pt x="47865" y="60000"/>
                </a:lnTo>
                <a:moveTo>
                  <a:pt x="57977" y="105000"/>
                </a:moveTo>
                <a:lnTo>
                  <a:pt x="57977" y="82500"/>
                </a:lnTo>
                <a:lnTo>
                  <a:pt x="62023" y="82500"/>
                </a:lnTo>
                <a:lnTo>
                  <a:pt x="62023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 tiếp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35" descr="Hình nền Powerpoint đẹp nhấ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575"/>
            <a:ext cx="12192000" cy="68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35" descr="C:\Users\ADMIN\Desktop\Tai nguyen thiet ke tro choi\Bảng gỗ\wooden-blank-sign-clipart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8350" y="0"/>
            <a:ext cx="8439149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35"/>
          <p:cNvSpPr/>
          <p:nvPr/>
        </p:nvSpPr>
        <p:spPr>
          <a:xfrm>
            <a:off x="342900" y="1581150"/>
            <a:ext cx="5905500" cy="1371600"/>
          </a:xfrm>
          <a:prstGeom prst="flowChartAlternateProcess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5"/>
          <p:cNvSpPr/>
          <p:nvPr/>
        </p:nvSpPr>
        <p:spPr>
          <a:xfrm>
            <a:off x="6972300" y="1600200"/>
            <a:ext cx="4610100" cy="1428750"/>
          </a:xfrm>
          <a:prstGeom prst="flowChartAlternateProcess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8" name="Google Shape;578;p35" descr="Review toàn bộ tàu hỏa Hà Nội đi Sapa - Chọn tàu, mua vé, điểm đón trả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350" y="1847849"/>
            <a:ext cx="17907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35" descr="Review toàn bộ tàu hỏa Hà Nội đi Sapa - Chọn tàu, mua vé, điểm đón trả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1250" y="1828799"/>
            <a:ext cx="17907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35" descr="Review toàn bộ tàu hỏa Hà Nội đi Sapa - Chọn tàu, mua vé, điểm đón trả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4350" y="1847849"/>
            <a:ext cx="17907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35" descr="Review toàn bộ tàu hỏa Hà Nội đi Sapa - Chọn tàu, mua vé, điểm đón trả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4950" y="1828799"/>
            <a:ext cx="17907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35" descr="Review toàn bộ tàu hỏa Hà Nội đi Sapa - Chọn tàu, mua vé, điểm đón trả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9950" y="1809749"/>
            <a:ext cx="1790700" cy="95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3" name="Google Shape;583;p35"/>
          <p:cNvGrpSpPr/>
          <p:nvPr/>
        </p:nvGrpSpPr>
        <p:grpSpPr>
          <a:xfrm>
            <a:off x="1028700" y="3409950"/>
            <a:ext cx="4457700" cy="1562099"/>
            <a:chOff x="1028700" y="3409950"/>
            <a:chExt cx="4457700" cy="1562099"/>
          </a:xfrm>
        </p:grpSpPr>
        <p:pic>
          <p:nvPicPr>
            <p:cNvPr id="584" name="Google Shape;584;p35"/>
            <p:cNvPicPr preferRelativeResize="0"/>
            <p:nvPr/>
          </p:nvPicPr>
          <p:blipFill rotWithShape="1">
            <a:blip r:embed="rId6">
              <a:alphaModFix/>
            </a:blip>
            <a:srcRect t="16563" b="16269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5" name="Google Shape;585;p35"/>
            <p:cNvSpPr txBox="1"/>
            <p:nvPr/>
          </p:nvSpPr>
          <p:spPr>
            <a:xfrm>
              <a:off x="2990850" y="3429000"/>
              <a:ext cx="748923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8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</p:grpSp>
      <p:grpSp>
        <p:nvGrpSpPr>
          <p:cNvPr id="586" name="Google Shape;586;p35"/>
          <p:cNvGrpSpPr/>
          <p:nvPr/>
        </p:nvGrpSpPr>
        <p:grpSpPr>
          <a:xfrm>
            <a:off x="1047750" y="4991101"/>
            <a:ext cx="4457700" cy="1562099"/>
            <a:chOff x="1047750" y="4991101"/>
            <a:chExt cx="4457700" cy="1562099"/>
          </a:xfrm>
        </p:grpSpPr>
        <p:pic>
          <p:nvPicPr>
            <p:cNvPr id="587" name="Google Shape;587;p35"/>
            <p:cNvPicPr preferRelativeResize="0"/>
            <p:nvPr/>
          </p:nvPicPr>
          <p:blipFill rotWithShape="1">
            <a:blip r:embed="rId6">
              <a:alphaModFix/>
            </a:blip>
            <a:srcRect t="16563" b="16269"/>
            <a:stretch/>
          </p:blipFill>
          <p:spPr>
            <a:xfrm>
              <a:off x="1047750" y="4991101"/>
              <a:ext cx="4457700" cy="1562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8" name="Google Shape;588;p35"/>
            <p:cNvSpPr txBox="1"/>
            <p:nvPr/>
          </p:nvSpPr>
          <p:spPr>
            <a:xfrm>
              <a:off x="3009900" y="5105400"/>
              <a:ext cx="748923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8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</p:grpSp>
      <p:grpSp>
        <p:nvGrpSpPr>
          <p:cNvPr id="589" name="Google Shape;589;p35"/>
          <p:cNvGrpSpPr/>
          <p:nvPr/>
        </p:nvGrpSpPr>
        <p:grpSpPr>
          <a:xfrm>
            <a:off x="6572250" y="5029200"/>
            <a:ext cx="4457700" cy="1562099"/>
            <a:chOff x="6572250" y="5029200"/>
            <a:chExt cx="4457700" cy="1562099"/>
          </a:xfrm>
        </p:grpSpPr>
        <p:pic>
          <p:nvPicPr>
            <p:cNvPr id="590" name="Google Shape;590;p35"/>
            <p:cNvPicPr preferRelativeResize="0"/>
            <p:nvPr/>
          </p:nvPicPr>
          <p:blipFill rotWithShape="1">
            <a:blip r:embed="rId6">
              <a:alphaModFix/>
            </a:blip>
            <a:srcRect t="16563" b="16269"/>
            <a:stretch/>
          </p:blipFill>
          <p:spPr>
            <a:xfrm>
              <a:off x="6572250" y="5029200"/>
              <a:ext cx="4457700" cy="1562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1" name="Google Shape;591;p35"/>
            <p:cNvSpPr txBox="1"/>
            <p:nvPr/>
          </p:nvSpPr>
          <p:spPr>
            <a:xfrm>
              <a:off x="8343900" y="5048250"/>
              <a:ext cx="748923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8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</p:grpSp>
      <p:grpSp>
        <p:nvGrpSpPr>
          <p:cNvPr id="592" name="Google Shape;592;p35"/>
          <p:cNvGrpSpPr/>
          <p:nvPr/>
        </p:nvGrpSpPr>
        <p:grpSpPr>
          <a:xfrm>
            <a:off x="6400800" y="3448050"/>
            <a:ext cx="4457700" cy="1562099"/>
            <a:chOff x="6400800" y="3448050"/>
            <a:chExt cx="4457700" cy="1562099"/>
          </a:xfrm>
        </p:grpSpPr>
        <p:pic>
          <p:nvPicPr>
            <p:cNvPr id="593" name="Google Shape;593;p35"/>
            <p:cNvPicPr preferRelativeResize="0"/>
            <p:nvPr/>
          </p:nvPicPr>
          <p:blipFill rotWithShape="1">
            <a:blip r:embed="rId6">
              <a:alphaModFix/>
            </a:blip>
            <a:srcRect t="16563" b="16269"/>
            <a:stretch/>
          </p:blipFill>
          <p:spPr>
            <a:xfrm>
              <a:off x="6400800" y="3448050"/>
              <a:ext cx="4457700" cy="1562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4" name="Google Shape;594;p35"/>
            <p:cNvSpPr txBox="1"/>
            <p:nvPr/>
          </p:nvSpPr>
          <p:spPr>
            <a:xfrm>
              <a:off x="8267700" y="3486150"/>
              <a:ext cx="748923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8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</p:grpSp>
      <p:sp>
        <p:nvSpPr>
          <p:cNvPr id="595" name="Google Shape;595;p35"/>
          <p:cNvSpPr txBox="1"/>
          <p:nvPr/>
        </p:nvSpPr>
        <p:spPr>
          <a:xfrm>
            <a:off x="3067050" y="838200"/>
            <a:ext cx="66287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Gộp 2 nhóm có số lượng là mấy?</a:t>
            </a:r>
            <a:endParaRPr/>
          </a:p>
        </p:txBody>
      </p:sp>
      <p:sp>
        <p:nvSpPr>
          <p:cNvPr id="596" name="Google Shape;596;p35">
            <a:hlinkClick r:id="" action="ppaction://hlinkshowjump?jump=firstslide"/>
          </p:cNvPr>
          <p:cNvSpPr/>
          <p:nvPr/>
        </p:nvSpPr>
        <p:spPr>
          <a:xfrm>
            <a:off x="10325100" y="6115050"/>
            <a:ext cx="1733550" cy="742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40714" y="60000"/>
                </a:lnTo>
                <a:lnTo>
                  <a:pt x="45536" y="60000"/>
                </a:lnTo>
                <a:lnTo>
                  <a:pt x="45536" y="105000"/>
                </a:lnTo>
                <a:lnTo>
                  <a:pt x="74464" y="105000"/>
                </a:lnTo>
                <a:lnTo>
                  <a:pt x="74464" y="60000"/>
                </a:lnTo>
                <a:lnTo>
                  <a:pt x="79286" y="60000"/>
                </a:lnTo>
                <a:lnTo>
                  <a:pt x="72054" y="43125"/>
                </a:lnTo>
                <a:lnTo>
                  <a:pt x="72054" y="20625"/>
                </a:lnTo>
                <a:lnTo>
                  <a:pt x="67232" y="20625"/>
                </a:lnTo>
                <a:lnTo>
                  <a:pt x="67232" y="31875"/>
                </a:lnTo>
                <a:close/>
              </a:path>
              <a:path w="120000" h="120000" fill="darkenLess" extrusionOk="0">
                <a:moveTo>
                  <a:pt x="72054" y="43125"/>
                </a:moveTo>
                <a:lnTo>
                  <a:pt x="72054" y="20625"/>
                </a:lnTo>
                <a:lnTo>
                  <a:pt x="67232" y="20625"/>
                </a:lnTo>
                <a:lnTo>
                  <a:pt x="67232" y="31875"/>
                </a:lnTo>
                <a:close/>
                <a:moveTo>
                  <a:pt x="45536" y="60000"/>
                </a:moveTo>
                <a:lnTo>
                  <a:pt x="45536" y="105000"/>
                </a:lnTo>
                <a:lnTo>
                  <a:pt x="57589" y="105000"/>
                </a:lnTo>
                <a:lnTo>
                  <a:pt x="57589" y="82500"/>
                </a:lnTo>
                <a:lnTo>
                  <a:pt x="62411" y="82500"/>
                </a:lnTo>
                <a:lnTo>
                  <a:pt x="62411" y="105000"/>
                </a:lnTo>
                <a:lnTo>
                  <a:pt x="74464" y="105000"/>
                </a:lnTo>
                <a:lnTo>
                  <a:pt x="7446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40714" y="60000"/>
                </a:lnTo>
                <a:lnTo>
                  <a:pt x="79286" y="60000"/>
                </a:lnTo>
                <a:close/>
                <a:moveTo>
                  <a:pt x="57589" y="82500"/>
                </a:moveTo>
                <a:lnTo>
                  <a:pt x="62411" y="82500"/>
                </a:lnTo>
                <a:lnTo>
                  <a:pt x="62411" y="105000"/>
                </a:lnTo>
                <a:lnTo>
                  <a:pt x="57589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67232" y="31875"/>
                </a:lnTo>
                <a:lnTo>
                  <a:pt x="67232" y="20625"/>
                </a:lnTo>
                <a:lnTo>
                  <a:pt x="72054" y="20625"/>
                </a:lnTo>
                <a:lnTo>
                  <a:pt x="72054" y="43125"/>
                </a:lnTo>
                <a:lnTo>
                  <a:pt x="79286" y="60000"/>
                </a:lnTo>
                <a:lnTo>
                  <a:pt x="74464" y="60000"/>
                </a:lnTo>
                <a:lnTo>
                  <a:pt x="74464" y="105000"/>
                </a:lnTo>
                <a:lnTo>
                  <a:pt x="45536" y="105000"/>
                </a:lnTo>
                <a:lnTo>
                  <a:pt x="45536" y="60000"/>
                </a:lnTo>
                <a:lnTo>
                  <a:pt x="40714" y="60000"/>
                </a:lnTo>
                <a:close/>
                <a:moveTo>
                  <a:pt x="67232" y="31875"/>
                </a:moveTo>
                <a:lnTo>
                  <a:pt x="72054" y="43125"/>
                </a:lnTo>
                <a:moveTo>
                  <a:pt x="74464" y="60000"/>
                </a:moveTo>
                <a:lnTo>
                  <a:pt x="45536" y="60000"/>
                </a:lnTo>
                <a:moveTo>
                  <a:pt x="57589" y="105000"/>
                </a:moveTo>
                <a:lnTo>
                  <a:pt x="57589" y="82500"/>
                </a:lnTo>
                <a:lnTo>
                  <a:pt x="62411" y="82500"/>
                </a:lnTo>
                <a:lnTo>
                  <a:pt x="62411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 tiếp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36" descr="https://encrypted-tbn0.gstatic.com/images?q=tbn:ANd9GcSR_TayRpxwAC6nj6M5-EWpptJQRqz_1UHIVocUJ8cLqm7SoalGUg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36"/>
          <p:cNvSpPr/>
          <p:nvPr/>
        </p:nvSpPr>
        <p:spPr>
          <a:xfrm>
            <a:off x="4724400" y="1676400"/>
            <a:ext cx="6676186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Trò chơi 2: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Xe đạp về bến</a:t>
            </a:r>
            <a:endParaRPr sz="6600" b="1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 descr="http://www.taianhdep.net/wp-content/uploads/2013/07/hinhnendacsacchopowerpoint_25072013_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15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/>
          <p:nvPr/>
        </p:nvSpPr>
        <p:spPr>
          <a:xfrm>
            <a:off x="457201" y="2667000"/>
            <a:ext cx="1090422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85B1FF"/>
                </a:solidFill>
                <a:latin typeface="Calibri"/>
                <a:ea typeface="Calibri"/>
                <a:cs typeface="Calibri"/>
                <a:sym typeface="Calibri"/>
              </a:rPr>
              <a:t>Phần 1: Ôn đếm nhóm số lượng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85B1FF"/>
                </a:solidFill>
                <a:latin typeface="Calibri"/>
                <a:ea typeface="Calibri"/>
                <a:cs typeface="Calibri"/>
                <a:sym typeface="Calibri"/>
              </a:rPr>
              <a:t>trong phạm vi 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00CC"/>
                </a:solidFill>
              </a:rPr>
              <a:t>Trò chơi: Bí Mật trong quả bóng</a:t>
            </a:r>
            <a:endParaRPr>
              <a:solidFill>
                <a:srgbClr val="0000CC"/>
              </a:solidFill>
            </a:endParaRPr>
          </a:p>
        </p:txBody>
      </p:sp>
      <p:sp>
        <p:nvSpPr>
          <p:cNvPr id="113" name="Google Shape;113;p16">
            <a:hlinkClick r:id="rId3" action="ppaction://hlinksldjump"/>
          </p:cNvPr>
          <p:cNvSpPr/>
          <p:nvPr/>
        </p:nvSpPr>
        <p:spPr>
          <a:xfrm>
            <a:off x="3962400" y="1447800"/>
            <a:ext cx="1143000" cy="11430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4" name="Google Shape;114;p16">
            <a:hlinkClick r:id="rId5" action="ppaction://hlinksldjump"/>
          </p:cNvPr>
          <p:cNvSpPr/>
          <p:nvPr/>
        </p:nvSpPr>
        <p:spPr>
          <a:xfrm>
            <a:off x="5486400" y="1447800"/>
            <a:ext cx="1143000" cy="11430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5" name="Google Shape;115;p16">
            <a:hlinkClick r:id="rId6" action="ppaction://hlinksldjump"/>
          </p:cNvPr>
          <p:cNvSpPr/>
          <p:nvPr/>
        </p:nvSpPr>
        <p:spPr>
          <a:xfrm>
            <a:off x="7010400" y="1447800"/>
            <a:ext cx="1143000" cy="11430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6" name="Google Shape;116;p16">
            <a:hlinkClick r:id="rId7" action="ppaction://hlinksldjump"/>
          </p:cNvPr>
          <p:cNvSpPr/>
          <p:nvPr/>
        </p:nvSpPr>
        <p:spPr>
          <a:xfrm>
            <a:off x="6248400" y="2667000"/>
            <a:ext cx="1143000" cy="11430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/>
          </a:p>
        </p:txBody>
      </p:sp>
      <p:sp>
        <p:nvSpPr>
          <p:cNvPr id="117" name="Google Shape;117;p16">
            <a:hlinkClick r:id="rId8" action="ppaction://hlinksldjump"/>
          </p:cNvPr>
          <p:cNvSpPr/>
          <p:nvPr/>
        </p:nvSpPr>
        <p:spPr>
          <a:xfrm>
            <a:off x="4572000" y="2667000"/>
            <a:ext cx="1143000" cy="11430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3962400" y="5105400"/>
            <a:ext cx="4191000" cy="14478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Chọn bóng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7"/>
          <p:cNvGrpSpPr/>
          <p:nvPr/>
        </p:nvGrpSpPr>
        <p:grpSpPr>
          <a:xfrm>
            <a:off x="5171560" y="3957864"/>
            <a:ext cx="3581400" cy="2667000"/>
            <a:chOff x="3886200" y="4191000"/>
            <a:chExt cx="3581400" cy="2667000"/>
          </a:xfrm>
        </p:grpSpPr>
        <p:sp>
          <p:nvSpPr>
            <p:cNvPr id="124" name="Google Shape;124;p17"/>
            <p:cNvSpPr/>
            <p:nvPr/>
          </p:nvSpPr>
          <p:spPr>
            <a:xfrm>
              <a:off x="3886200" y="4191000"/>
              <a:ext cx="3581400" cy="2667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5" name="Google Shape;125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43400" y="4648200"/>
              <a:ext cx="1427205" cy="83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43400" y="5562600"/>
              <a:ext cx="1427206" cy="83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67399" y="4648200"/>
              <a:ext cx="1297457" cy="838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46291" y="5562600"/>
              <a:ext cx="1297459" cy="76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" name="Google Shape;129;p17"/>
          <p:cNvGrpSpPr/>
          <p:nvPr/>
        </p:nvGrpSpPr>
        <p:grpSpPr>
          <a:xfrm>
            <a:off x="3505201" y="1905000"/>
            <a:ext cx="3228975" cy="2133600"/>
            <a:chOff x="1981200" y="1905000"/>
            <a:chExt cx="3228975" cy="2133600"/>
          </a:xfrm>
        </p:grpSpPr>
        <p:sp>
          <p:nvSpPr>
            <p:cNvPr id="130" name="Google Shape;130;p17"/>
            <p:cNvSpPr/>
            <p:nvPr/>
          </p:nvSpPr>
          <p:spPr>
            <a:xfrm>
              <a:off x="1981200" y="1905000"/>
              <a:ext cx="3200400" cy="21336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1" name="Google Shape;131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81200" y="1981200"/>
              <a:ext cx="1095375" cy="757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48000" y="2667000"/>
              <a:ext cx="1066800" cy="737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81200" y="3276600"/>
              <a:ext cx="1095375" cy="757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14800" y="1905000"/>
              <a:ext cx="1095375" cy="757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38600" y="3200400"/>
              <a:ext cx="1095375" cy="7574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17"/>
          <p:cNvSpPr/>
          <p:nvPr/>
        </p:nvSpPr>
        <p:spPr>
          <a:xfrm>
            <a:off x="4495800" y="304800"/>
            <a:ext cx="3429000" cy="1143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</a:t>
            </a:r>
            <a:r>
              <a:rPr lang="en-US" sz="24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4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lượng</a:t>
            </a:r>
            <a:r>
              <a:rPr lang="en-US" sz="24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</a:t>
            </a:r>
            <a:endParaRPr sz="3600" b="1" i="0" u="none" strike="noStrike" cap="none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349580" y="140525"/>
            <a:ext cx="1371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  <a:endParaRPr dirty="0"/>
          </a:p>
        </p:txBody>
      </p:sp>
      <p:pic>
        <p:nvPicPr>
          <p:cNvPr id="138" name="Google Shape;138;p17" descr="cau mon 5.png"/>
          <p:cNvPicPr preferRelativeResize="0"/>
          <p:nvPr/>
        </p:nvPicPr>
        <p:blipFill rotWithShape="1">
          <a:blip r:embed="rId6">
            <a:alphaModFix/>
          </a:blip>
          <a:srcRect r="49013"/>
          <a:stretch/>
        </p:blipFill>
        <p:spPr>
          <a:xfrm>
            <a:off x="2078590" y="0"/>
            <a:ext cx="4193403" cy="6966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 descr="cau mon 5.png"/>
          <p:cNvPicPr preferRelativeResize="0"/>
          <p:nvPr/>
        </p:nvPicPr>
        <p:blipFill rotWithShape="1">
          <a:blip r:embed="rId6">
            <a:alphaModFix/>
          </a:blip>
          <a:srcRect l="50986"/>
          <a:stretch/>
        </p:blipFill>
        <p:spPr>
          <a:xfrm>
            <a:off x="6278033" y="13720"/>
            <a:ext cx="4075615" cy="695243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>
            <a:hlinkClick r:id="rId7" action="ppaction://hlinksldjump"/>
          </p:cNvPr>
          <p:cNvSpPr/>
          <p:nvPr/>
        </p:nvSpPr>
        <p:spPr>
          <a:xfrm>
            <a:off x="10952018" y="6035788"/>
            <a:ext cx="990600" cy="762000"/>
          </a:xfrm>
          <a:prstGeom prst="curvedUpArrow">
            <a:avLst>
              <a:gd name="adj1" fmla="val 25000"/>
              <a:gd name="adj2" fmla="val 53142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8"/>
          <p:cNvGrpSpPr/>
          <p:nvPr/>
        </p:nvGrpSpPr>
        <p:grpSpPr>
          <a:xfrm>
            <a:off x="7086600" y="2971800"/>
            <a:ext cx="2514600" cy="2971800"/>
            <a:chOff x="5562600" y="2971800"/>
            <a:chExt cx="2819400" cy="3505200"/>
          </a:xfrm>
        </p:grpSpPr>
        <p:sp>
          <p:nvSpPr>
            <p:cNvPr id="147" name="Google Shape;147;p18"/>
            <p:cNvSpPr/>
            <p:nvPr/>
          </p:nvSpPr>
          <p:spPr>
            <a:xfrm>
              <a:off x="5562600" y="2971800"/>
              <a:ext cx="2819400" cy="3505200"/>
            </a:xfrm>
            <a:prstGeom prst="flowChartMagneticDisk">
              <a:avLst/>
            </a:prstGeom>
            <a:solidFill>
              <a:schemeClr val="accent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8" name="Google Shape;14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33473" y="4230077"/>
              <a:ext cx="1600200" cy="997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00800" y="5257800"/>
              <a:ext cx="1600200" cy="9973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0" name="Google Shape;150;p18"/>
          <p:cNvGrpSpPr/>
          <p:nvPr/>
        </p:nvGrpSpPr>
        <p:grpSpPr>
          <a:xfrm>
            <a:off x="3657600" y="1676400"/>
            <a:ext cx="3200400" cy="2667000"/>
            <a:chOff x="2133600" y="1676400"/>
            <a:chExt cx="3200400" cy="2667000"/>
          </a:xfrm>
        </p:grpSpPr>
        <p:sp>
          <p:nvSpPr>
            <p:cNvPr id="151" name="Google Shape;151;p18"/>
            <p:cNvSpPr/>
            <p:nvPr/>
          </p:nvSpPr>
          <p:spPr>
            <a:xfrm>
              <a:off x="2133600" y="1676400"/>
              <a:ext cx="3200400" cy="2667000"/>
            </a:xfrm>
            <a:prstGeom prst="flowChartAlternateProcess">
              <a:avLst/>
            </a:prstGeom>
            <a:gradFill>
              <a:gsLst>
                <a:gs pos="0">
                  <a:srgbClr val="FFBB82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00" scaled="0"/>
            </a:gradFill>
            <a:ln w="9525" cap="flat" cmpd="sng">
              <a:solidFill>
                <a:srgbClr val="F591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2" name="Google Shape;152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62200" y="1676400"/>
              <a:ext cx="1524000" cy="843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57600" y="2514600"/>
              <a:ext cx="1524000" cy="843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43200" y="3429000"/>
              <a:ext cx="1524000" cy="8430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18"/>
          <p:cNvSpPr/>
          <p:nvPr/>
        </p:nvSpPr>
        <p:spPr>
          <a:xfrm>
            <a:off x="4495800" y="685800"/>
            <a:ext cx="3581400" cy="762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 tìm nhóm có số lượng trong phạm vi 3</a:t>
            </a:r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828800" y="228600"/>
            <a:ext cx="1371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</a:t>
            </a:r>
            <a:endParaRPr/>
          </a:p>
        </p:txBody>
      </p:sp>
      <p:pic>
        <p:nvPicPr>
          <p:cNvPr id="157" name="Google Shape;157;p18" descr="cau mon 5.png"/>
          <p:cNvPicPr preferRelativeResize="0"/>
          <p:nvPr/>
        </p:nvPicPr>
        <p:blipFill rotWithShape="1">
          <a:blip r:embed="rId5">
            <a:alphaModFix/>
          </a:blip>
          <a:srcRect r="49013"/>
          <a:stretch/>
        </p:blipFill>
        <p:spPr>
          <a:xfrm>
            <a:off x="3200401" y="1"/>
            <a:ext cx="3825875" cy="660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 descr="cau mon 5.png"/>
          <p:cNvPicPr preferRelativeResize="0"/>
          <p:nvPr/>
        </p:nvPicPr>
        <p:blipFill rotWithShape="1">
          <a:blip r:embed="rId5">
            <a:alphaModFix/>
          </a:blip>
          <a:srcRect l="50986"/>
          <a:stretch/>
        </p:blipFill>
        <p:spPr>
          <a:xfrm>
            <a:off x="7010400" y="1"/>
            <a:ext cx="3657600" cy="660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/>
          <p:nvPr/>
        </p:nvSpPr>
        <p:spPr>
          <a:xfrm>
            <a:off x="2819400" y="5334000"/>
            <a:ext cx="1219200" cy="1371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MỞ</a:t>
            </a:r>
            <a:endParaRPr/>
          </a:p>
        </p:txBody>
      </p:sp>
      <p:sp>
        <p:nvSpPr>
          <p:cNvPr id="160" name="Google Shape;160;p18">
            <a:hlinkClick r:id="rId6" action="ppaction://hlinksldjump"/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9"/>
          <p:cNvGrpSpPr/>
          <p:nvPr/>
        </p:nvGrpSpPr>
        <p:grpSpPr>
          <a:xfrm>
            <a:off x="5867400" y="4191000"/>
            <a:ext cx="3276600" cy="2209800"/>
            <a:chOff x="4343400" y="4191000"/>
            <a:chExt cx="3276600" cy="2209800"/>
          </a:xfrm>
        </p:grpSpPr>
        <p:sp>
          <p:nvSpPr>
            <p:cNvPr id="166" name="Google Shape;166;p19"/>
            <p:cNvSpPr/>
            <p:nvPr/>
          </p:nvSpPr>
          <p:spPr>
            <a:xfrm>
              <a:off x="4343400" y="4191000"/>
              <a:ext cx="3276600" cy="2209800"/>
            </a:xfrm>
            <a:prstGeom prst="flowChartPreparation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 w="9525" cap="flat" cmpd="sng">
              <a:solidFill>
                <a:srgbClr val="97B85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7" name="Google Shape;16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76800" y="4419600"/>
              <a:ext cx="1085850" cy="814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96000" y="4419600"/>
              <a:ext cx="1085850" cy="814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57750" y="5281612"/>
              <a:ext cx="1085850" cy="814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00750" y="5281612"/>
              <a:ext cx="1085850" cy="8143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1" name="Google Shape;171;p19"/>
          <p:cNvGrpSpPr/>
          <p:nvPr/>
        </p:nvGrpSpPr>
        <p:grpSpPr>
          <a:xfrm>
            <a:off x="3581400" y="2057400"/>
            <a:ext cx="3276600" cy="2133600"/>
            <a:chOff x="2057400" y="2057400"/>
            <a:chExt cx="3276600" cy="2133600"/>
          </a:xfrm>
        </p:grpSpPr>
        <p:sp>
          <p:nvSpPr>
            <p:cNvPr id="172" name="Google Shape;172;p19"/>
            <p:cNvSpPr/>
            <p:nvPr/>
          </p:nvSpPr>
          <p:spPr>
            <a:xfrm>
              <a:off x="2057400" y="2057400"/>
              <a:ext cx="3276600" cy="2133600"/>
            </a:xfrm>
            <a:prstGeom prst="flowChartPunchedTape">
              <a:avLst/>
            </a:prstGeom>
            <a:solidFill>
              <a:schemeClr val="accent3"/>
            </a:solidFill>
            <a:ln w="25400" cap="flat" cmpd="sng">
              <a:solidFill>
                <a:srgbClr val="7188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3" name="Google Shape;173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67200" y="2286000"/>
              <a:ext cx="962025" cy="962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00400" y="2590800"/>
              <a:ext cx="962025" cy="962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33600" y="2667000"/>
              <a:ext cx="962025" cy="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Google Shape;176;p19"/>
          <p:cNvSpPr/>
          <p:nvPr/>
        </p:nvSpPr>
        <p:spPr>
          <a:xfrm>
            <a:off x="4495800" y="1066800"/>
            <a:ext cx="35814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 tìm nhóm có số lượng là 4</a:t>
            </a:r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1828800" y="228600"/>
            <a:ext cx="1371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</a:t>
            </a:r>
            <a:endParaRPr/>
          </a:p>
        </p:txBody>
      </p:sp>
      <p:pic>
        <p:nvPicPr>
          <p:cNvPr id="178" name="Google Shape;178;p19" descr="cau mon 5.png"/>
          <p:cNvPicPr preferRelativeResize="0"/>
          <p:nvPr/>
        </p:nvPicPr>
        <p:blipFill rotWithShape="1">
          <a:blip r:embed="rId5">
            <a:alphaModFix/>
          </a:blip>
          <a:srcRect r="49013"/>
          <a:stretch/>
        </p:blipFill>
        <p:spPr>
          <a:xfrm>
            <a:off x="3429001" y="1"/>
            <a:ext cx="3673475" cy="690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 descr="cau mon 5.png"/>
          <p:cNvPicPr preferRelativeResize="0"/>
          <p:nvPr/>
        </p:nvPicPr>
        <p:blipFill rotWithShape="1">
          <a:blip r:embed="rId5">
            <a:alphaModFix/>
          </a:blip>
          <a:srcRect l="50986"/>
          <a:stretch/>
        </p:blipFill>
        <p:spPr>
          <a:xfrm>
            <a:off x="7086600" y="0"/>
            <a:ext cx="33607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/>
          <p:nvPr/>
        </p:nvSpPr>
        <p:spPr>
          <a:xfrm>
            <a:off x="2514600" y="5334000"/>
            <a:ext cx="1524000" cy="1371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MỞ</a:t>
            </a:r>
            <a:endParaRPr/>
          </a:p>
        </p:txBody>
      </p:sp>
      <p:sp>
        <p:nvSpPr>
          <p:cNvPr id="181" name="Google Shape;181;p19">
            <a:hlinkClick r:id="rId6" action="ppaction://hlinksldjump"/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0"/>
          <p:cNvGrpSpPr/>
          <p:nvPr/>
        </p:nvGrpSpPr>
        <p:grpSpPr>
          <a:xfrm>
            <a:off x="3886200" y="1752600"/>
            <a:ext cx="2667000" cy="2209800"/>
            <a:chOff x="2590800" y="1828800"/>
            <a:chExt cx="2667000" cy="2209800"/>
          </a:xfrm>
        </p:grpSpPr>
        <p:sp>
          <p:nvSpPr>
            <p:cNvPr id="187" name="Google Shape;187;p20"/>
            <p:cNvSpPr/>
            <p:nvPr/>
          </p:nvSpPr>
          <p:spPr>
            <a:xfrm>
              <a:off x="2590800" y="1828800"/>
              <a:ext cx="2667000" cy="2209800"/>
            </a:xfrm>
            <a:prstGeom prst="flowChartExtract">
              <a:avLst/>
            </a:pr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00" scaled="0"/>
            </a:gradFill>
            <a:ln w="9525" cap="flat" cmpd="sng">
              <a:solidFill>
                <a:srgbClr val="97B85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" name="Google Shape;188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24200" y="3048000"/>
              <a:ext cx="1523999" cy="9056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9" name="Google Shape;189;p20"/>
          <p:cNvGrpSpPr/>
          <p:nvPr/>
        </p:nvGrpSpPr>
        <p:grpSpPr>
          <a:xfrm>
            <a:off x="5257800" y="4114800"/>
            <a:ext cx="3048000" cy="2209800"/>
            <a:chOff x="4419600" y="4267200"/>
            <a:chExt cx="3048000" cy="2209800"/>
          </a:xfrm>
        </p:grpSpPr>
        <p:sp>
          <p:nvSpPr>
            <p:cNvPr id="190" name="Google Shape;190;p20"/>
            <p:cNvSpPr/>
            <p:nvPr/>
          </p:nvSpPr>
          <p:spPr>
            <a:xfrm>
              <a:off x="4419600" y="4267200"/>
              <a:ext cx="3048000" cy="2209800"/>
            </a:xfrm>
            <a:prstGeom prst="flowChartPreparation">
              <a:avLst/>
            </a:prstGeom>
            <a:gradFill>
              <a:gsLst>
                <a:gs pos="0">
                  <a:srgbClr val="9BE9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00" scaled="0"/>
            </a:gra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1" name="Google Shape;191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29200" y="4495800"/>
              <a:ext cx="1533525" cy="77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10200" y="5486400"/>
              <a:ext cx="1533525" cy="771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20"/>
          <p:cNvSpPr/>
          <p:nvPr/>
        </p:nvSpPr>
        <p:spPr>
          <a:xfrm>
            <a:off x="4572000" y="838200"/>
            <a:ext cx="3581400" cy="762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 chọn nhóm có số lượng là 1</a:t>
            </a:r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title"/>
          </p:nvPr>
        </p:nvSpPr>
        <p:spPr>
          <a:xfrm>
            <a:off x="1828800" y="228600"/>
            <a:ext cx="1371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</a:t>
            </a:r>
            <a:endParaRPr/>
          </a:p>
        </p:txBody>
      </p:sp>
      <p:pic>
        <p:nvPicPr>
          <p:cNvPr id="195" name="Google Shape;195;p20" descr="cau mon 5.png"/>
          <p:cNvPicPr preferRelativeResize="0"/>
          <p:nvPr/>
        </p:nvPicPr>
        <p:blipFill rotWithShape="1">
          <a:blip r:embed="rId5">
            <a:alphaModFix/>
          </a:blip>
          <a:srcRect r="49013"/>
          <a:stretch/>
        </p:blipFill>
        <p:spPr>
          <a:xfrm>
            <a:off x="3124201" y="1"/>
            <a:ext cx="3368675" cy="660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 descr="cau mon 5.png"/>
          <p:cNvPicPr preferRelativeResize="0"/>
          <p:nvPr/>
        </p:nvPicPr>
        <p:blipFill rotWithShape="1">
          <a:blip r:embed="rId5">
            <a:alphaModFix/>
          </a:blip>
          <a:srcRect l="50986"/>
          <a:stretch/>
        </p:blipFill>
        <p:spPr>
          <a:xfrm>
            <a:off x="6477000" y="1"/>
            <a:ext cx="3238500" cy="660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/>
          <p:cNvSpPr/>
          <p:nvPr/>
        </p:nvSpPr>
        <p:spPr>
          <a:xfrm>
            <a:off x="2819400" y="5410200"/>
            <a:ext cx="1219200" cy="12954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MỞ</a:t>
            </a:r>
            <a:endParaRPr/>
          </a:p>
        </p:txBody>
      </p:sp>
      <p:sp>
        <p:nvSpPr>
          <p:cNvPr id="198" name="Google Shape;198;p20">
            <a:hlinkClick r:id="rId6" action="ppaction://hlinksldjump"/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1"/>
          <p:cNvGrpSpPr/>
          <p:nvPr/>
        </p:nvGrpSpPr>
        <p:grpSpPr>
          <a:xfrm>
            <a:off x="3886200" y="2209800"/>
            <a:ext cx="2209800" cy="2438400"/>
            <a:chOff x="2362200" y="2209800"/>
            <a:chExt cx="2209800" cy="2438400"/>
          </a:xfrm>
        </p:grpSpPr>
        <p:sp>
          <p:nvSpPr>
            <p:cNvPr id="204" name="Google Shape;204;p21"/>
            <p:cNvSpPr/>
            <p:nvPr/>
          </p:nvSpPr>
          <p:spPr>
            <a:xfrm>
              <a:off x="2362200" y="2209800"/>
              <a:ext cx="2209800" cy="2438400"/>
            </a:xfrm>
            <a:prstGeom prst="flowChartMagneticDisk">
              <a:avLst/>
            </a:prstGeom>
            <a:gradFill>
              <a:gsLst>
                <a:gs pos="0">
                  <a:srgbClr val="9BE9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00" scaled="0"/>
            </a:gradFill>
            <a:ln w="9525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" name="Google Shape;205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62200" y="2819400"/>
              <a:ext cx="1219200" cy="869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76600" y="3657600"/>
              <a:ext cx="1219200" cy="8696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7" name="Google Shape;207;p21"/>
          <p:cNvGrpSpPr/>
          <p:nvPr/>
        </p:nvGrpSpPr>
        <p:grpSpPr>
          <a:xfrm>
            <a:off x="6172200" y="3581400"/>
            <a:ext cx="2362200" cy="2133600"/>
            <a:chOff x="4648200" y="3581400"/>
            <a:chExt cx="2362200" cy="2133600"/>
          </a:xfrm>
        </p:grpSpPr>
        <p:sp>
          <p:nvSpPr>
            <p:cNvPr id="208" name="Google Shape;208;p21"/>
            <p:cNvSpPr/>
            <p:nvPr/>
          </p:nvSpPr>
          <p:spPr>
            <a:xfrm>
              <a:off x="4648200" y="3581400"/>
              <a:ext cx="2362200" cy="2133600"/>
            </a:xfrm>
            <a:prstGeom prst="flowChartPreparation">
              <a:avLst/>
            </a:pr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00" scaled="0"/>
            </a:gradFill>
            <a:ln w="9525" cap="flat" cmpd="sng">
              <a:solidFill>
                <a:srgbClr val="97B85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9" name="Google Shape;209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00600" y="3962400"/>
              <a:ext cx="1981200" cy="14594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" name="Google Shape;210;p21"/>
          <p:cNvSpPr/>
          <p:nvPr/>
        </p:nvSpPr>
        <p:spPr>
          <a:xfrm>
            <a:off x="4495800" y="1066800"/>
            <a:ext cx="3581400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 tìm nhóm có số lượng là 2</a:t>
            </a:r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1828800" y="228600"/>
            <a:ext cx="1371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5</a:t>
            </a:r>
            <a:endParaRPr/>
          </a:p>
        </p:txBody>
      </p:sp>
      <p:pic>
        <p:nvPicPr>
          <p:cNvPr id="212" name="Google Shape;212;p21" descr="cau mon 5.png"/>
          <p:cNvPicPr preferRelativeResize="0"/>
          <p:nvPr/>
        </p:nvPicPr>
        <p:blipFill rotWithShape="1">
          <a:blip r:embed="rId5">
            <a:alphaModFix/>
          </a:blip>
          <a:srcRect r="49013"/>
          <a:stretch/>
        </p:blipFill>
        <p:spPr>
          <a:xfrm>
            <a:off x="2895601" y="1"/>
            <a:ext cx="3368675" cy="660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 descr="cau mon 5.png"/>
          <p:cNvPicPr preferRelativeResize="0"/>
          <p:nvPr/>
        </p:nvPicPr>
        <p:blipFill rotWithShape="1">
          <a:blip r:embed="rId5">
            <a:alphaModFix/>
          </a:blip>
          <a:srcRect l="50986"/>
          <a:stretch/>
        </p:blipFill>
        <p:spPr>
          <a:xfrm>
            <a:off x="6172200" y="1"/>
            <a:ext cx="3238500" cy="660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1"/>
          <p:cNvSpPr/>
          <p:nvPr/>
        </p:nvSpPr>
        <p:spPr>
          <a:xfrm>
            <a:off x="2819400" y="5486400"/>
            <a:ext cx="1219200" cy="12192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MỞ</a:t>
            </a:r>
            <a:endParaRPr/>
          </a:p>
        </p:txBody>
      </p:sp>
      <p:sp>
        <p:nvSpPr>
          <p:cNvPr id="215" name="Google Shape;215;p21">
            <a:hlinkClick r:id="rId6" action="ppaction://hlinksldjump"/>
          </p:cNvPr>
          <p:cNvSpPr/>
          <p:nvPr/>
        </p:nvSpPr>
        <p:spPr>
          <a:xfrm>
            <a:off x="9372600" y="304800"/>
            <a:ext cx="990600" cy="7620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281</Words>
  <Application>Microsoft Office PowerPoint</Application>
  <PresentationFormat>Widescreen</PresentationFormat>
  <Paragraphs>71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Trò chơi: Bí Mật trong quả bóng</vt:lpstr>
      <vt:lpstr>Câu 1</vt:lpstr>
      <vt:lpstr>Câu 2</vt:lpstr>
      <vt:lpstr>Câu 3</vt:lpstr>
      <vt:lpstr>Câu 4</vt:lpstr>
      <vt:lpstr>Câu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3</cp:revision>
  <dcterms:modified xsi:type="dcterms:W3CDTF">2024-01-19T04:23:44Z</dcterms:modified>
</cp:coreProperties>
</file>