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7" r:id="rId6"/>
    <p:sldId id="268" r:id="rId7"/>
    <p:sldId id="260" r:id="rId8"/>
    <p:sldId id="261" r:id="rId9"/>
    <p:sldId id="262" r:id="rId10"/>
    <p:sldId id="270" r:id="rId11"/>
    <p:sldId id="263" r:id="rId12"/>
    <p:sldId id="264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atisfy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0" autoAdjust="0"/>
  </p:normalViewPr>
  <p:slideViewPr>
    <p:cSldViewPr>
      <p:cViewPr varScale="1">
        <p:scale>
          <a:sx n="61" d="100"/>
          <a:sy n="61" d="100"/>
        </p:scale>
        <p:origin x="103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0706E-98E2-49B5-B5A2-B470611F1694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B083F-6548-4E44-8F82-C695C584CC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607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083F-6548-4E44-8F82-C695C584CC5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80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openxmlformats.org/officeDocument/2006/relationships/image" Target="../media/image29.sv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45.sv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4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2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9.svg"/><Relationship Id="rId4" Type="http://schemas.openxmlformats.org/officeDocument/2006/relationships/image" Target="../media/image18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2.sv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2.sv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22.svg"/><Relationship Id="rId12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jpeg"/><Relationship Id="rId5" Type="http://schemas.openxmlformats.org/officeDocument/2006/relationships/image" Target="../media/image29.svg"/><Relationship Id="rId10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5.jpe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19.sv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9.jpeg"/><Relationship Id="rId10" Type="http://schemas.openxmlformats.org/officeDocument/2006/relationships/image" Target="../media/image16.svg"/><Relationship Id="rId4" Type="http://schemas.openxmlformats.org/officeDocument/2006/relationships/image" Target="../media/image29.svg"/><Relationship Id="rId9" Type="http://schemas.openxmlformats.org/officeDocument/2006/relationships/image" Target="../media/image10.pn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0500" y="-7620"/>
            <a:ext cx="17907000" cy="9944099"/>
            <a:chOff x="0" y="0"/>
            <a:chExt cx="18895809" cy="10185074"/>
          </a:xfrm>
        </p:grpSpPr>
        <p:sp>
          <p:nvSpPr>
            <p:cNvPr id="4" name="Freeform 4"/>
            <p:cNvSpPr/>
            <p:nvPr/>
          </p:nvSpPr>
          <p:spPr>
            <a:xfrm>
              <a:off x="0" y="402745"/>
              <a:ext cx="18895809" cy="9782330"/>
            </a:xfrm>
            <a:custGeom>
              <a:avLst/>
              <a:gdLst/>
              <a:ahLst/>
              <a:cxnLst/>
              <a:rect l="l" t="t" r="r" b="b"/>
              <a:pathLst>
                <a:path w="18895809" h="9782330">
                  <a:moveTo>
                    <a:pt x="0" y="0"/>
                  </a:moveTo>
                  <a:lnTo>
                    <a:pt x="18895809" y="0"/>
                  </a:lnTo>
                  <a:lnTo>
                    <a:pt x="18895809" y="9782329"/>
                  </a:lnTo>
                  <a:lnTo>
                    <a:pt x="0" y="978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190" b="-4233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838892">
              <a:off x="16129734" y="305914"/>
              <a:ext cx="1617713" cy="1523591"/>
            </a:xfrm>
            <a:custGeom>
              <a:avLst/>
              <a:gdLst/>
              <a:ahLst/>
              <a:cxnLst/>
              <a:rect l="l" t="t" r="r" b="b"/>
              <a:pathLst>
                <a:path w="1617713" h="1523591">
                  <a:moveTo>
                    <a:pt x="0" y="0"/>
                  </a:moveTo>
                  <a:lnTo>
                    <a:pt x="1617713" y="0"/>
                  </a:lnTo>
                  <a:lnTo>
                    <a:pt x="1617713" y="1523592"/>
                  </a:lnTo>
                  <a:lnTo>
                    <a:pt x="0" y="1523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268362" y="7203796"/>
            <a:ext cx="11767531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 lang="en-US" sz="5200" spc="26" dirty="0">
              <a:solidFill>
                <a:srgbClr val="000000"/>
              </a:solidFill>
              <a:latin typeface="Satisfy"/>
            </a:endParaRPr>
          </a:p>
        </p:txBody>
      </p:sp>
      <p:sp>
        <p:nvSpPr>
          <p:cNvPr id="9" name="Freeform 9"/>
          <p:cNvSpPr/>
          <p:nvPr/>
        </p:nvSpPr>
        <p:spPr>
          <a:xfrm rot="-1150047">
            <a:off x="702954" y="8763986"/>
            <a:ext cx="2350649" cy="826930"/>
          </a:xfrm>
          <a:custGeom>
            <a:avLst/>
            <a:gdLst/>
            <a:ahLst/>
            <a:cxnLst/>
            <a:rect l="l" t="t" r="r" b="b"/>
            <a:pathLst>
              <a:path w="3348950" h="1351758">
                <a:moveTo>
                  <a:pt x="0" y="0"/>
                </a:moveTo>
                <a:lnTo>
                  <a:pt x="3348950" y="0"/>
                </a:lnTo>
                <a:lnTo>
                  <a:pt x="3348950" y="1351758"/>
                </a:lnTo>
                <a:lnTo>
                  <a:pt x="0" y="1351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83541" y="7566059"/>
            <a:ext cx="2194959" cy="2788054"/>
          </a:xfrm>
          <a:custGeom>
            <a:avLst/>
            <a:gdLst/>
            <a:ahLst/>
            <a:cxnLst/>
            <a:rect l="l" t="t" r="r" b="b"/>
            <a:pathLst>
              <a:path w="2194959" h="2788054">
                <a:moveTo>
                  <a:pt x="0" y="0"/>
                </a:moveTo>
                <a:lnTo>
                  <a:pt x="2194959" y="0"/>
                </a:lnTo>
                <a:lnTo>
                  <a:pt x="2194959" y="2788054"/>
                </a:lnTo>
                <a:lnTo>
                  <a:pt x="0" y="27880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183691">
            <a:off x="-1608818" y="-661247"/>
            <a:ext cx="3883048" cy="3049957"/>
          </a:xfrm>
          <a:custGeom>
            <a:avLst/>
            <a:gdLst/>
            <a:ahLst/>
            <a:cxnLst/>
            <a:rect l="l" t="t" r="r" b="b"/>
            <a:pathLst>
              <a:path w="3883048" h="3049957">
                <a:moveTo>
                  <a:pt x="0" y="0"/>
                </a:moveTo>
                <a:lnTo>
                  <a:pt x="3883048" y="0"/>
                </a:lnTo>
                <a:lnTo>
                  <a:pt x="3883048" y="3049957"/>
                </a:lnTo>
                <a:lnTo>
                  <a:pt x="0" y="30499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 bwMode="auto">
          <a:xfrm>
            <a:off x="2530113" y="772902"/>
            <a:ext cx="12689223" cy="772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THANH TRÌ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XÃ VĨNH QUỲNH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n w="0"/>
              <a:solidFill>
                <a:srgbClr val="D72103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0"/>
                <a:solidFill>
                  <a:srgbClr val="D7210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0"/>
                <a:solidFill>
                  <a:srgbClr val="D7210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D7210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n w="0"/>
                <a:solidFill>
                  <a:srgbClr val="D7210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ln w="0"/>
                <a:solidFill>
                  <a:srgbClr val="D7210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mẹ bé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24 - 36 </a:t>
            </a:r>
            <a:r>
              <a:rPr lang="vi-VN" sz="3600" b="1" dirty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ln w="0"/>
              <a:solidFill>
                <a:srgbClr val="44546A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400300"/>
            <a:ext cx="1905000" cy="186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330" y="7620"/>
            <a:ext cx="1857473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38020" y="2538199"/>
            <a:ext cx="548388" cy="1073358"/>
          </a:xfrm>
          <a:custGeom>
            <a:avLst/>
            <a:gdLst/>
            <a:ahLst/>
            <a:cxnLst/>
            <a:rect l="l" t="t" r="r" b="b"/>
            <a:pathLst>
              <a:path w="548388" h="1073358">
                <a:moveTo>
                  <a:pt x="0" y="0"/>
                </a:moveTo>
                <a:lnTo>
                  <a:pt x="548389" y="0"/>
                </a:lnTo>
                <a:lnTo>
                  <a:pt x="548389" y="1073358"/>
                </a:lnTo>
                <a:lnTo>
                  <a:pt x="0" y="107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89467">
            <a:off x="7762253" y="9050597"/>
            <a:ext cx="1609185" cy="649525"/>
          </a:xfrm>
          <a:custGeom>
            <a:avLst/>
            <a:gdLst/>
            <a:ahLst/>
            <a:cxnLst/>
            <a:rect l="l" t="t" r="r" b="b"/>
            <a:pathLst>
              <a:path w="1609185" h="649525">
                <a:moveTo>
                  <a:pt x="0" y="0"/>
                </a:moveTo>
                <a:lnTo>
                  <a:pt x="1609185" y="0"/>
                </a:lnTo>
                <a:lnTo>
                  <a:pt x="1609185" y="649525"/>
                </a:lnTo>
                <a:lnTo>
                  <a:pt x="0" y="649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12214" y="-206421"/>
            <a:ext cx="12150881" cy="1668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560"/>
              </a:lnSpc>
              <a:spcBef>
                <a:spcPct val="0"/>
              </a:spcBef>
            </a:pPr>
            <a:r>
              <a:rPr lang="vi-VN" sz="8000" b="1" dirty="0">
                <a:solidFill>
                  <a:srgbClr val="000000"/>
                </a:solidFill>
                <a:latin typeface="+mj-lt"/>
              </a:rPr>
              <a:t>Luyện tập</a:t>
            </a:r>
            <a:endParaRPr lang="en-US" sz="8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Freeform 7"/>
          <p:cNvSpPr/>
          <p:nvPr/>
        </p:nvSpPr>
        <p:spPr>
          <a:xfrm rot="-1940726">
            <a:off x="16181977" y="8360898"/>
            <a:ext cx="3362512" cy="1938236"/>
          </a:xfrm>
          <a:custGeom>
            <a:avLst/>
            <a:gdLst/>
            <a:ahLst/>
            <a:cxnLst/>
            <a:rect l="l" t="t" r="r" b="b"/>
            <a:pathLst>
              <a:path w="3362512" h="1938236">
                <a:moveTo>
                  <a:pt x="0" y="0"/>
                </a:moveTo>
                <a:lnTo>
                  <a:pt x="3362513" y="0"/>
                </a:lnTo>
                <a:lnTo>
                  <a:pt x="3362513" y="1938235"/>
                </a:lnTo>
                <a:lnTo>
                  <a:pt x="0" y="1938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08578" y="6930635"/>
            <a:ext cx="2867343" cy="2544115"/>
          </a:xfrm>
          <a:custGeom>
            <a:avLst/>
            <a:gdLst/>
            <a:ahLst/>
            <a:cxnLst/>
            <a:rect l="l" t="t" r="r" b="b"/>
            <a:pathLst>
              <a:path w="2867343" h="2544115">
                <a:moveTo>
                  <a:pt x="0" y="0"/>
                </a:moveTo>
                <a:lnTo>
                  <a:pt x="2867343" y="0"/>
                </a:lnTo>
                <a:lnTo>
                  <a:pt x="2867343" y="2544116"/>
                </a:lnTo>
                <a:lnTo>
                  <a:pt x="0" y="2544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-397185" y="1864342"/>
            <a:ext cx="17928059" cy="4196599"/>
            <a:chOff x="-522270" y="310295"/>
            <a:chExt cx="17928059" cy="4196599"/>
          </a:xfrm>
        </p:grpSpPr>
        <p:sp>
          <p:nvSpPr>
            <p:cNvPr id="3" name="Freeform 3"/>
            <p:cNvSpPr/>
            <p:nvPr/>
          </p:nvSpPr>
          <p:spPr>
            <a:xfrm>
              <a:off x="1143000" y="1520831"/>
              <a:ext cx="16262789" cy="2986063"/>
            </a:xfrm>
            <a:custGeom>
              <a:avLst/>
              <a:gdLst/>
              <a:ahLst/>
              <a:cxnLst/>
              <a:rect l="l" t="t" r="r" b="b"/>
              <a:pathLst>
                <a:path w="10835092" h="11523139">
                  <a:moveTo>
                    <a:pt x="0" y="0"/>
                  </a:moveTo>
                  <a:lnTo>
                    <a:pt x="10835092" y="0"/>
                  </a:lnTo>
                  <a:lnTo>
                    <a:pt x="10835092" y="11523139"/>
                  </a:lnTo>
                  <a:lnTo>
                    <a:pt x="0" y="1152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451" r="-56646" b="-4863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224253" y="3151002"/>
              <a:ext cx="15996947" cy="984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75"/>
                </a:lnSpc>
                <a:spcBef>
                  <a:spcPct val="0"/>
                </a:spcBef>
              </a:pPr>
              <a:r>
                <a:rPr lang="vi-VN" sz="4000" dirty="0">
                  <a:solidFill>
                    <a:srgbClr val="002060"/>
                  </a:solidFill>
                  <a:latin typeface="+mj-lt"/>
                </a:rPr>
                <a:t>Cô chia lớp làm 2 đội</a:t>
              </a:r>
            </a:p>
            <a:p>
              <a:pPr algn="ctr">
                <a:lnSpc>
                  <a:spcPts val="3775"/>
                </a:lnSpc>
                <a:spcBef>
                  <a:spcPct val="0"/>
                </a:spcBef>
              </a:pPr>
              <a:r>
                <a:rPr lang="vi-VN" sz="4000" dirty="0">
                  <a:solidFill>
                    <a:srgbClr val="002060"/>
                  </a:solidFill>
                  <a:latin typeface="+mj-lt"/>
                </a:rPr>
                <a:t>cô yêu cầu trẻ lên gắn đúng hình ảnh công việc của mẹ mà cô yêu cầu.</a:t>
              </a:r>
              <a:endParaRPr lang="en-US" sz="80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-522270" y="310295"/>
              <a:ext cx="2612214" cy="3322370"/>
            </a:xfrm>
            <a:custGeom>
              <a:avLst/>
              <a:gdLst/>
              <a:ahLst/>
              <a:cxnLst/>
              <a:rect l="l" t="t" r="r" b="b"/>
              <a:pathLst>
                <a:path w="2612214" h="3322370">
                  <a:moveTo>
                    <a:pt x="0" y="0"/>
                  </a:moveTo>
                  <a:lnTo>
                    <a:pt x="2612214" y="0"/>
                  </a:lnTo>
                  <a:lnTo>
                    <a:pt x="2612214" y="3322371"/>
                  </a:lnTo>
                  <a:lnTo>
                    <a:pt x="0" y="332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6"/>
            <p:cNvSpPr txBox="1"/>
            <p:nvPr/>
          </p:nvSpPr>
          <p:spPr>
            <a:xfrm>
              <a:off x="1746523" y="1321104"/>
              <a:ext cx="15055742" cy="15628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4560"/>
                </a:lnSpc>
                <a:spcBef>
                  <a:spcPct val="0"/>
                </a:spcBef>
              </a:pPr>
              <a:r>
                <a:rPr lang="vi-VN" sz="4800" b="1" dirty="0">
                  <a:solidFill>
                    <a:srgbClr val="FF0000"/>
                  </a:solidFill>
                  <a:latin typeface="+mj-lt"/>
                </a:rPr>
                <a:t>Trò chơi 2: Ai thông minh hơn</a:t>
              </a:r>
              <a:endParaRPr lang="en-US" sz="4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9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10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69336" y="3448692"/>
            <a:ext cx="7549327" cy="2305835"/>
          </a:xfrm>
          <a:custGeom>
            <a:avLst/>
            <a:gdLst/>
            <a:ahLst/>
            <a:cxnLst/>
            <a:rect l="l" t="t" r="r" b="b"/>
            <a:pathLst>
              <a:path w="7549327" h="2305835">
                <a:moveTo>
                  <a:pt x="0" y="0"/>
                </a:moveTo>
                <a:lnTo>
                  <a:pt x="7549328" y="0"/>
                </a:lnTo>
                <a:lnTo>
                  <a:pt x="7549328" y="2305835"/>
                </a:lnTo>
                <a:lnTo>
                  <a:pt x="0" y="2305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82" t="-42599" r="-2423" b="-147725"/>
            </a:stretch>
          </a:blipFill>
        </p:spPr>
      </p:sp>
      <p:sp>
        <p:nvSpPr>
          <p:cNvPr id="4" name="Freeform 4"/>
          <p:cNvSpPr/>
          <p:nvPr/>
        </p:nvSpPr>
        <p:spPr>
          <a:xfrm rot="1699596">
            <a:off x="5122253" y="3412716"/>
            <a:ext cx="862925" cy="812718"/>
          </a:xfrm>
          <a:custGeom>
            <a:avLst/>
            <a:gdLst/>
            <a:ahLst/>
            <a:cxnLst/>
            <a:rect l="l" t="t" r="r" b="b"/>
            <a:pathLst>
              <a:path w="862925" h="812718">
                <a:moveTo>
                  <a:pt x="0" y="0"/>
                </a:moveTo>
                <a:lnTo>
                  <a:pt x="862925" y="0"/>
                </a:lnTo>
                <a:lnTo>
                  <a:pt x="862925" y="812718"/>
                </a:lnTo>
                <a:lnTo>
                  <a:pt x="0" y="812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38600" y="3714271"/>
            <a:ext cx="10527254" cy="152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 rot="2962300">
            <a:off x="143823" y="-2739"/>
            <a:ext cx="2786716" cy="2854178"/>
          </a:xfrm>
          <a:custGeom>
            <a:avLst/>
            <a:gdLst/>
            <a:ahLst/>
            <a:cxnLst/>
            <a:rect l="l" t="t" r="r" b="b"/>
            <a:pathLst>
              <a:path w="2786716" h="2854178">
                <a:moveTo>
                  <a:pt x="0" y="0"/>
                </a:moveTo>
                <a:lnTo>
                  <a:pt x="2786715" y="0"/>
                </a:lnTo>
                <a:lnTo>
                  <a:pt x="2786715" y="2854178"/>
                </a:lnTo>
                <a:lnTo>
                  <a:pt x="0" y="2854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00000">
            <a:off x="16114224" y="900445"/>
            <a:ext cx="2290151" cy="1798810"/>
          </a:xfrm>
          <a:custGeom>
            <a:avLst/>
            <a:gdLst/>
            <a:ahLst/>
            <a:cxnLst/>
            <a:rect l="l" t="t" r="r" b="b"/>
            <a:pathLst>
              <a:path w="2290151" h="1798810">
                <a:moveTo>
                  <a:pt x="0" y="0"/>
                </a:moveTo>
                <a:lnTo>
                  <a:pt x="2290152" y="0"/>
                </a:lnTo>
                <a:lnTo>
                  <a:pt x="2290152" y="1798810"/>
                </a:lnTo>
                <a:lnTo>
                  <a:pt x="0" y="1798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546427">
            <a:off x="12206548" y="3554051"/>
            <a:ext cx="813183" cy="680117"/>
          </a:xfrm>
          <a:custGeom>
            <a:avLst/>
            <a:gdLst/>
            <a:ahLst/>
            <a:cxnLst/>
            <a:rect l="l" t="t" r="r" b="b"/>
            <a:pathLst>
              <a:path w="813183" h="680117">
                <a:moveTo>
                  <a:pt x="0" y="0"/>
                </a:moveTo>
                <a:lnTo>
                  <a:pt x="813183" y="0"/>
                </a:lnTo>
                <a:lnTo>
                  <a:pt x="813183" y="680116"/>
                </a:lnTo>
                <a:lnTo>
                  <a:pt x="0" y="680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803884">
            <a:off x="11192331" y="8780757"/>
            <a:ext cx="2366203" cy="955086"/>
          </a:xfrm>
          <a:custGeom>
            <a:avLst/>
            <a:gdLst/>
            <a:ahLst/>
            <a:cxnLst/>
            <a:rect l="l" t="t" r="r" b="b"/>
            <a:pathLst>
              <a:path w="2366203" h="955086">
                <a:moveTo>
                  <a:pt x="0" y="0"/>
                </a:moveTo>
                <a:lnTo>
                  <a:pt x="2366203" y="0"/>
                </a:lnTo>
                <a:lnTo>
                  <a:pt x="2366203" y="955086"/>
                </a:lnTo>
                <a:lnTo>
                  <a:pt x="0" y="955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13758" y="7505700"/>
            <a:ext cx="2867343" cy="2544115"/>
          </a:xfrm>
          <a:custGeom>
            <a:avLst/>
            <a:gdLst/>
            <a:ahLst/>
            <a:cxnLst/>
            <a:rect l="l" t="t" r="r" b="b"/>
            <a:pathLst>
              <a:path w="2867343" h="2544115">
                <a:moveTo>
                  <a:pt x="0" y="0"/>
                </a:moveTo>
                <a:lnTo>
                  <a:pt x="2867343" y="0"/>
                </a:lnTo>
                <a:lnTo>
                  <a:pt x="2867343" y="2544116"/>
                </a:lnTo>
                <a:lnTo>
                  <a:pt x="0" y="2544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8872" y="317960"/>
            <a:ext cx="17710256" cy="9473665"/>
            <a:chOff x="0" y="0"/>
            <a:chExt cx="23613675" cy="12631554"/>
          </a:xfrm>
        </p:grpSpPr>
        <p:sp>
          <p:nvSpPr>
            <p:cNvPr id="4" name="Freeform 4"/>
            <p:cNvSpPr/>
            <p:nvPr/>
          </p:nvSpPr>
          <p:spPr>
            <a:xfrm>
              <a:off x="0" y="406792"/>
              <a:ext cx="23613675" cy="12224761"/>
            </a:xfrm>
            <a:custGeom>
              <a:avLst/>
              <a:gdLst/>
              <a:ahLst/>
              <a:cxnLst/>
              <a:rect l="l" t="t" r="r" b="b"/>
              <a:pathLst>
                <a:path w="23613675" h="12224761">
                  <a:moveTo>
                    <a:pt x="0" y="0"/>
                  </a:moveTo>
                  <a:lnTo>
                    <a:pt x="23613675" y="0"/>
                  </a:lnTo>
                  <a:lnTo>
                    <a:pt x="23613675" y="12224762"/>
                  </a:lnTo>
                  <a:lnTo>
                    <a:pt x="0" y="12224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190" b="-4233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61161" y="0"/>
              <a:ext cx="968329" cy="1895306"/>
            </a:xfrm>
            <a:custGeom>
              <a:avLst/>
              <a:gdLst/>
              <a:ahLst/>
              <a:cxnLst/>
              <a:rect l="l" t="t" r="r" b="b"/>
              <a:pathLst>
                <a:path w="968329" h="1895306">
                  <a:moveTo>
                    <a:pt x="0" y="0"/>
                  </a:moveTo>
                  <a:lnTo>
                    <a:pt x="968329" y="0"/>
                  </a:lnTo>
                  <a:lnTo>
                    <a:pt x="968329" y="1895306"/>
                  </a:lnTo>
                  <a:lnTo>
                    <a:pt x="0" y="1895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4200445"/>
            <a:ext cx="16230600" cy="12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vi-VN" sz="115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dvent Pro Bold"/>
                <a:cs typeface="Times New Roman" panose="02020603050405020304" pitchFamily="18" charset="0"/>
              </a:rPr>
              <a:t>Trân </a:t>
            </a:r>
            <a:r>
              <a:rPr lang="vi-VN" sz="11500" b="1" dirty="0">
                <a:solidFill>
                  <a:srgbClr val="00B0F0"/>
                </a:solidFill>
                <a:latin typeface="Times New Roman" panose="02020603050405020304" pitchFamily="18" charset="0"/>
                <a:ea typeface="Advent Pro Bold"/>
                <a:cs typeface="Times New Roman" panose="02020603050405020304" pitchFamily="18" charset="0"/>
              </a:rPr>
              <a:t>trọng cảm </a:t>
            </a:r>
            <a:r>
              <a:rPr lang="vi-VN" sz="115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dvent Pro Bold"/>
                <a:cs typeface="Times New Roman" panose="02020603050405020304" pitchFamily="18" charset="0"/>
              </a:rPr>
              <a:t>ơn</a:t>
            </a:r>
            <a:r>
              <a:rPr lang="en-US" sz="11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-307019" y="7625956"/>
            <a:ext cx="1893009" cy="2407642"/>
          </a:xfrm>
          <a:custGeom>
            <a:avLst/>
            <a:gdLst/>
            <a:ahLst/>
            <a:cxnLst/>
            <a:rect l="l" t="t" r="r" b="b"/>
            <a:pathLst>
              <a:path w="1893009" h="2407642">
                <a:moveTo>
                  <a:pt x="0" y="0"/>
                </a:moveTo>
                <a:lnTo>
                  <a:pt x="1893008" y="0"/>
                </a:lnTo>
                <a:lnTo>
                  <a:pt x="1893008" y="2407642"/>
                </a:lnTo>
                <a:lnTo>
                  <a:pt x="0" y="2407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1024" y="1458970"/>
            <a:ext cx="2242847" cy="1990017"/>
          </a:xfrm>
          <a:custGeom>
            <a:avLst/>
            <a:gdLst/>
            <a:ahLst/>
            <a:cxnLst/>
            <a:rect l="l" t="t" r="r" b="b"/>
            <a:pathLst>
              <a:path w="2242847" h="1990017">
                <a:moveTo>
                  <a:pt x="0" y="0"/>
                </a:moveTo>
                <a:lnTo>
                  <a:pt x="2242847" y="0"/>
                </a:lnTo>
                <a:lnTo>
                  <a:pt x="2242847" y="1990017"/>
                </a:lnTo>
                <a:lnTo>
                  <a:pt x="0" y="1990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7200" y="-2171700"/>
            <a:ext cx="17145000" cy="13139057"/>
            <a:chOff x="0" y="0"/>
            <a:chExt cx="19257210" cy="162299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57210" cy="16229908"/>
            </a:xfrm>
            <a:custGeom>
              <a:avLst/>
              <a:gdLst/>
              <a:ahLst/>
              <a:cxnLst/>
              <a:rect l="l" t="t" r="r" b="b"/>
              <a:pathLst>
                <a:path w="19257210" h="16229908">
                  <a:moveTo>
                    <a:pt x="0" y="0"/>
                  </a:moveTo>
                  <a:lnTo>
                    <a:pt x="19257210" y="0"/>
                  </a:lnTo>
                  <a:lnTo>
                    <a:pt x="19257210" y="16229908"/>
                  </a:lnTo>
                  <a:lnTo>
                    <a:pt x="0" y="1622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40" r="-79221" b="-5120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3953514">
              <a:off x="17181264" y="3271816"/>
              <a:ext cx="1617713" cy="1523591"/>
            </a:xfrm>
            <a:custGeom>
              <a:avLst/>
              <a:gdLst/>
              <a:ahLst/>
              <a:cxnLst/>
              <a:rect l="l" t="t" r="r" b="b"/>
              <a:pathLst>
                <a:path w="1617713" h="1523591">
                  <a:moveTo>
                    <a:pt x="0" y="0"/>
                  </a:moveTo>
                  <a:lnTo>
                    <a:pt x="1617713" y="0"/>
                  </a:lnTo>
                  <a:lnTo>
                    <a:pt x="1617713" y="1523592"/>
                  </a:lnTo>
                  <a:lnTo>
                    <a:pt x="0" y="1523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934833">
            <a:off x="7086181" y="9165052"/>
            <a:ext cx="2114822" cy="853619"/>
          </a:xfrm>
          <a:custGeom>
            <a:avLst/>
            <a:gdLst/>
            <a:ahLst/>
            <a:cxnLst/>
            <a:rect l="l" t="t" r="r" b="b"/>
            <a:pathLst>
              <a:path w="2114822" h="853619">
                <a:moveTo>
                  <a:pt x="0" y="0"/>
                </a:moveTo>
                <a:lnTo>
                  <a:pt x="2114821" y="0"/>
                </a:lnTo>
                <a:lnTo>
                  <a:pt x="2114821" y="853619"/>
                </a:lnTo>
                <a:lnTo>
                  <a:pt x="0" y="853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45827" y="7763433"/>
            <a:ext cx="1584825" cy="2013057"/>
          </a:xfrm>
          <a:custGeom>
            <a:avLst/>
            <a:gdLst/>
            <a:ahLst/>
            <a:cxnLst/>
            <a:rect l="l" t="t" r="r" b="b"/>
            <a:pathLst>
              <a:path w="1584825" h="2013057">
                <a:moveTo>
                  <a:pt x="0" y="0"/>
                </a:moveTo>
                <a:lnTo>
                  <a:pt x="1584825" y="0"/>
                </a:lnTo>
                <a:lnTo>
                  <a:pt x="1584825" y="2013057"/>
                </a:lnTo>
                <a:lnTo>
                  <a:pt x="0" y="2013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400" y="583373"/>
            <a:ext cx="1447800" cy="1385105"/>
          </a:xfrm>
          <a:custGeom>
            <a:avLst/>
            <a:gdLst/>
            <a:ahLst/>
            <a:cxnLst/>
            <a:rect l="l" t="t" r="r" b="b"/>
            <a:pathLst>
              <a:path w="2180910" h="2770209">
                <a:moveTo>
                  <a:pt x="0" y="0"/>
                </a:moveTo>
                <a:lnTo>
                  <a:pt x="2180910" y="0"/>
                </a:lnTo>
                <a:lnTo>
                  <a:pt x="2180910" y="2770209"/>
                </a:lnTo>
                <a:lnTo>
                  <a:pt x="0" y="27702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6386452" y="969618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+mj-lt"/>
              </a:rPr>
              <a:t>Mục đích- Yêu cầu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2460" y="1991361"/>
            <a:ext cx="163686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biết tên mẹ, công việc của mẹ.</a:t>
            </a:r>
          </a:p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biết tình yêu thương của mẹ dành cho con.</a:t>
            </a:r>
          </a:p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n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</a:rPr>
              <a:t>ói được tên của bản thân và những người gần gũi khi được hỏi (MT20)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có kỹ năng quan sát, ghi nhớ</a:t>
            </a:r>
          </a:p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chơi TC đúng cách.</a:t>
            </a:r>
          </a:p>
          <a:p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độ: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hào hứng, tích cực tham gia hoạt động.</a:t>
            </a: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ngoan, yêu thương kính trọng bố mẹ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-167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788375">
            <a:off x="13717974" y="3144241"/>
            <a:ext cx="635583" cy="705224"/>
          </a:xfrm>
          <a:custGeom>
            <a:avLst/>
            <a:gdLst/>
            <a:ahLst/>
            <a:cxnLst/>
            <a:rect l="l" t="t" r="r" b="b"/>
            <a:pathLst>
              <a:path w="635583" h="705224">
                <a:moveTo>
                  <a:pt x="0" y="0"/>
                </a:moveTo>
                <a:lnTo>
                  <a:pt x="635583" y="0"/>
                </a:lnTo>
                <a:lnTo>
                  <a:pt x="635583" y="705224"/>
                </a:lnTo>
                <a:lnTo>
                  <a:pt x="0" y="705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2253" y="728569"/>
            <a:ext cx="2270235" cy="2014318"/>
          </a:xfrm>
          <a:custGeom>
            <a:avLst/>
            <a:gdLst/>
            <a:ahLst/>
            <a:cxnLst/>
            <a:rect l="l" t="t" r="r" b="b"/>
            <a:pathLst>
              <a:path w="2270235" h="2014318">
                <a:moveTo>
                  <a:pt x="0" y="0"/>
                </a:moveTo>
                <a:lnTo>
                  <a:pt x="2270235" y="0"/>
                </a:lnTo>
                <a:lnTo>
                  <a:pt x="2270235" y="2014318"/>
                </a:lnTo>
                <a:lnTo>
                  <a:pt x="0" y="2014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303263" y="-364127"/>
            <a:ext cx="12113047" cy="2401863"/>
            <a:chOff x="0" y="0"/>
            <a:chExt cx="10671714" cy="4528949"/>
          </a:xfrm>
        </p:grpSpPr>
        <p:sp>
          <p:nvSpPr>
            <p:cNvPr id="6" name="Freeform 6"/>
            <p:cNvSpPr/>
            <p:nvPr/>
          </p:nvSpPr>
          <p:spPr>
            <a:xfrm rot="-78066">
              <a:off x="1340288" y="1203407"/>
              <a:ext cx="8420231" cy="2278268"/>
            </a:xfrm>
            <a:custGeom>
              <a:avLst/>
              <a:gdLst/>
              <a:ahLst/>
              <a:cxnLst/>
              <a:rect l="l" t="t" r="r" b="b"/>
              <a:pathLst>
                <a:path w="8420231" h="2278268">
                  <a:moveTo>
                    <a:pt x="0" y="0"/>
                  </a:moveTo>
                  <a:lnTo>
                    <a:pt x="8420231" y="0"/>
                  </a:lnTo>
                  <a:lnTo>
                    <a:pt x="8420231" y="2278269"/>
                  </a:lnTo>
                  <a:lnTo>
                    <a:pt x="0" y="2278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682" t="-48089" r="-2423" b="-17964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3029350">
              <a:off x="7756171" y="893672"/>
              <a:ext cx="2940223" cy="1322380"/>
            </a:xfrm>
            <a:custGeom>
              <a:avLst/>
              <a:gdLst/>
              <a:ahLst/>
              <a:cxnLst/>
              <a:rect l="l" t="t" r="r" b="b"/>
              <a:pathLst>
                <a:path w="2940223" h="1322380">
                  <a:moveTo>
                    <a:pt x="0" y="0"/>
                  </a:moveTo>
                  <a:lnTo>
                    <a:pt x="2940223" y="0"/>
                  </a:lnTo>
                  <a:lnTo>
                    <a:pt x="2940223" y="1322380"/>
                  </a:lnTo>
                  <a:lnTo>
                    <a:pt x="0" y="132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700000">
              <a:off x="36946" y="2360701"/>
              <a:ext cx="2940223" cy="1322380"/>
            </a:xfrm>
            <a:custGeom>
              <a:avLst/>
              <a:gdLst/>
              <a:ahLst/>
              <a:cxnLst/>
              <a:rect l="l" t="t" r="r" b="b"/>
              <a:pathLst>
                <a:path w="2940223" h="1322380">
                  <a:moveTo>
                    <a:pt x="0" y="0"/>
                  </a:moveTo>
                  <a:lnTo>
                    <a:pt x="2940223" y="0"/>
                  </a:lnTo>
                  <a:lnTo>
                    <a:pt x="2940223" y="1322380"/>
                  </a:lnTo>
                  <a:lnTo>
                    <a:pt x="0" y="132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5296780" y="52070"/>
            <a:ext cx="8319391" cy="1352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759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+mj-lt"/>
              </a:rPr>
              <a:t>Ổn định tổ chức</a:t>
            </a:r>
            <a:endParaRPr lang="en-US" sz="6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6073368" y="1080761"/>
            <a:ext cx="918025" cy="2576913"/>
          </a:xfrm>
          <a:custGeom>
            <a:avLst/>
            <a:gdLst/>
            <a:ahLst/>
            <a:cxnLst/>
            <a:rect l="l" t="t" r="r" b="b"/>
            <a:pathLst>
              <a:path w="918025" h="2576913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6" name="88383303408484672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1485" y="1978932"/>
            <a:ext cx="15889980" cy="7486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62220" y="-22860"/>
            <a:ext cx="13318671" cy="152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000000"/>
                </a:solidFill>
                <a:latin typeface="+mj-lt"/>
              </a:rPr>
              <a:t>Quan sát đàm thoại</a:t>
            </a:r>
            <a:endParaRPr lang="en-US" sz="72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72140" y="1503839"/>
            <a:ext cx="17311060" cy="8592661"/>
            <a:chOff x="0" y="0"/>
            <a:chExt cx="15469336" cy="7980677"/>
          </a:xfrm>
        </p:grpSpPr>
        <p:sp>
          <p:nvSpPr>
            <p:cNvPr id="6" name="Freeform 6"/>
            <p:cNvSpPr/>
            <p:nvPr/>
          </p:nvSpPr>
          <p:spPr>
            <a:xfrm>
              <a:off x="0" y="315916"/>
              <a:ext cx="15469336" cy="7664761"/>
            </a:xfrm>
            <a:custGeom>
              <a:avLst/>
              <a:gdLst/>
              <a:ahLst/>
              <a:cxnLst/>
              <a:rect l="l" t="t" r="r" b="b"/>
              <a:pathLst>
                <a:path w="15469336" h="7664761">
                  <a:moveTo>
                    <a:pt x="0" y="0"/>
                  </a:moveTo>
                  <a:lnTo>
                    <a:pt x="15469336" y="0"/>
                  </a:lnTo>
                  <a:lnTo>
                    <a:pt x="15469336" y="7664761"/>
                  </a:lnTo>
                  <a:lnTo>
                    <a:pt x="0" y="7664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56" t="-64511" r="-18410" b="-352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699596">
              <a:off x="13648210" y="259858"/>
              <a:ext cx="1436787" cy="1353192"/>
            </a:xfrm>
            <a:custGeom>
              <a:avLst/>
              <a:gdLst/>
              <a:ahLst/>
              <a:cxnLst/>
              <a:rect l="l" t="t" r="r" b="b"/>
              <a:pathLst>
                <a:path w="1436787" h="1353192">
                  <a:moveTo>
                    <a:pt x="0" y="0"/>
                  </a:moveTo>
                  <a:lnTo>
                    <a:pt x="1436787" y="0"/>
                  </a:lnTo>
                  <a:lnTo>
                    <a:pt x="1436787" y="1353192"/>
                  </a:lnTo>
                  <a:lnTo>
                    <a:pt x="0" y="1353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672140" y="651874"/>
            <a:ext cx="1572705" cy="1997662"/>
          </a:xfrm>
          <a:custGeom>
            <a:avLst/>
            <a:gdLst/>
            <a:ahLst/>
            <a:cxnLst/>
            <a:rect l="l" t="t" r="r" b="b"/>
            <a:pathLst>
              <a:path w="1572705" h="1997662">
                <a:moveTo>
                  <a:pt x="0" y="0"/>
                </a:moveTo>
                <a:lnTo>
                  <a:pt x="1572705" y="0"/>
                </a:lnTo>
                <a:lnTo>
                  <a:pt x="1572705" y="1997662"/>
                </a:lnTo>
                <a:lnTo>
                  <a:pt x="0" y="19976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098941">
            <a:off x="-163518" y="7819129"/>
            <a:ext cx="1839919" cy="2340120"/>
          </a:xfrm>
          <a:custGeom>
            <a:avLst/>
            <a:gdLst/>
            <a:ahLst/>
            <a:cxnLst/>
            <a:rect l="l" t="t" r="r" b="b"/>
            <a:pathLst>
              <a:path w="1839919" h="2340120">
                <a:moveTo>
                  <a:pt x="0" y="0"/>
                </a:moveTo>
                <a:lnTo>
                  <a:pt x="1839919" y="0"/>
                </a:lnTo>
                <a:lnTo>
                  <a:pt x="1839919" y="2340120"/>
                </a:lnTo>
                <a:lnTo>
                  <a:pt x="0" y="2340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01907">
            <a:off x="4480129" y="114063"/>
            <a:ext cx="828408" cy="692850"/>
          </a:xfrm>
          <a:custGeom>
            <a:avLst/>
            <a:gdLst/>
            <a:ahLst/>
            <a:cxnLst/>
            <a:rect l="l" t="t" r="r" b="b"/>
            <a:pathLst>
              <a:path w="828408" h="692850">
                <a:moveTo>
                  <a:pt x="0" y="0"/>
                </a:moveTo>
                <a:lnTo>
                  <a:pt x="828408" y="0"/>
                </a:lnTo>
                <a:lnTo>
                  <a:pt x="828408" y="692850"/>
                </a:lnTo>
                <a:lnTo>
                  <a:pt x="0" y="692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 rot="-5292464">
            <a:off x="16107289" y="7615848"/>
            <a:ext cx="2915037" cy="2029926"/>
          </a:xfrm>
          <a:custGeom>
            <a:avLst/>
            <a:gdLst/>
            <a:ahLst/>
            <a:cxnLst/>
            <a:rect l="l" t="t" r="r" b="b"/>
            <a:pathLst>
              <a:path w="2915037" h="2029926">
                <a:moveTo>
                  <a:pt x="0" y="0"/>
                </a:moveTo>
                <a:lnTo>
                  <a:pt x="2915037" y="0"/>
                </a:lnTo>
                <a:lnTo>
                  <a:pt x="2915037" y="2029926"/>
                </a:lnTo>
                <a:lnTo>
                  <a:pt x="0" y="20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3331552" y="2096604"/>
            <a:ext cx="11277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</a:rPr>
              <a:t>Hằng ngày, buổi sáng mẹ đưa bé đi đâu?</a:t>
            </a:r>
          </a:p>
        </p:txBody>
      </p:sp>
      <p:pic>
        <p:nvPicPr>
          <p:cNvPr id="1026" name="Picture 2" descr="https://image.phunuonline.com.vn/fckeditor/upload/2020/20201013/images/cha-me-co-nen-la-m-thay-day-_15160260401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80225"/>
            <a:ext cx="8558350" cy="6007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62220" y="-22860"/>
            <a:ext cx="13318671" cy="152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000000"/>
                </a:solidFill>
                <a:latin typeface="+mj-lt"/>
              </a:rPr>
              <a:t>Quan sát đàm thoại</a:t>
            </a:r>
            <a:endParaRPr lang="en-US" sz="72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72140" y="1503839"/>
            <a:ext cx="17311060" cy="8592661"/>
            <a:chOff x="0" y="0"/>
            <a:chExt cx="15469336" cy="7980677"/>
          </a:xfrm>
        </p:grpSpPr>
        <p:sp>
          <p:nvSpPr>
            <p:cNvPr id="6" name="Freeform 6"/>
            <p:cNvSpPr/>
            <p:nvPr/>
          </p:nvSpPr>
          <p:spPr>
            <a:xfrm>
              <a:off x="0" y="315916"/>
              <a:ext cx="15469336" cy="7664761"/>
            </a:xfrm>
            <a:custGeom>
              <a:avLst/>
              <a:gdLst/>
              <a:ahLst/>
              <a:cxnLst/>
              <a:rect l="l" t="t" r="r" b="b"/>
              <a:pathLst>
                <a:path w="15469336" h="7664761">
                  <a:moveTo>
                    <a:pt x="0" y="0"/>
                  </a:moveTo>
                  <a:lnTo>
                    <a:pt x="15469336" y="0"/>
                  </a:lnTo>
                  <a:lnTo>
                    <a:pt x="15469336" y="7664761"/>
                  </a:lnTo>
                  <a:lnTo>
                    <a:pt x="0" y="7664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56" t="-64511" r="-18410" b="-352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699596">
              <a:off x="13648210" y="259858"/>
              <a:ext cx="1436787" cy="1353192"/>
            </a:xfrm>
            <a:custGeom>
              <a:avLst/>
              <a:gdLst/>
              <a:ahLst/>
              <a:cxnLst/>
              <a:rect l="l" t="t" r="r" b="b"/>
              <a:pathLst>
                <a:path w="1436787" h="1353192">
                  <a:moveTo>
                    <a:pt x="0" y="0"/>
                  </a:moveTo>
                  <a:lnTo>
                    <a:pt x="1436787" y="0"/>
                  </a:lnTo>
                  <a:lnTo>
                    <a:pt x="1436787" y="1353192"/>
                  </a:lnTo>
                  <a:lnTo>
                    <a:pt x="0" y="1353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672140" y="651874"/>
            <a:ext cx="1572705" cy="1997662"/>
          </a:xfrm>
          <a:custGeom>
            <a:avLst/>
            <a:gdLst/>
            <a:ahLst/>
            <a:cxnLst/>
            <a:rect l="l" t="t" r="r" b="b"/>
            <a:pathLst>
              <a:path w="1572705" h="1997662">
                <a:moveTo>
                  <a:pt x="0" y="0"/>
                </a:moveTo>
                <a:lnTo>
                  <a:pt x="1572705" y="0"/>
                </a:lnTo>
                <a:lnTo>
                  <a:pt x="1572705" y="1997662"/>
                </a:lnTo>
                <a:lnTo>
                  <a:pt x="0" y="19976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098941">
            <a:off x="-163518" y="7819129"/>
            <a:ext cx="1839919" cy="2340120"/>
          </a:xfrm>
          <a:custGeom>
            <a:avLst/>
            <a:gdLst/>
            <a:ahLst/>
            <a:cxnLst/>
            <a:rect l="l" t="t" r="r" b="b"/>
            <a:pathLst>
              <a:path w="1839919" h="2340120">
                <a:moveTo>
                  <a:pt x="0" y="0"/>
                </a:moveTo>
                <a:lnTo>
                  <a:pt x="1839919" y="0"/>
                </a:lnTo>
                <a:lnTo>
                  <a:pt x="1839919" y="2340120"/>
                </a:lnTo>
                <a:lnTo>
                  <a:pt x="0" y="2340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01907">
            <a:off x="4480129" y="114063"/>
            <a:ext cx="828408" cy="692850"/>
          </a:xfrm>
          <a:custGeom>
            <a:avLst/>
            <a:gdLst/>
            <a:ahLst/>
            <a:cxnLst/>
            <a:rect l="l" t="t" r="r" b="b"/>
            <a:pathLst>
              <a:path w="828408" h="692850">
                <a:moveTo>
                  <a:pt x="0" y="0"/>
                </a:moveTo>
                <a:lnTo>
                  <a:pt x="828408" y="0"/>
                </a:lnTo>
                <a:lnTo>
                  <a:pt x="828408" y="692850"/>
                </a:lnTo>
                <a:lnTo>
                  <a:pt x="0" y="692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 rot="-5292464">
            <a:off x="16107289" y="7615848"/>
            <a:ext cx="2915037" cy="2029926"/>
          </a:xfrm>
          <a:custGeom>
            <a:avLst/>
            <a:gdLst/>
            <a:ahLst/>
            <a:cxnLst/>
            <a:rect l="l" t="t" r="r" b="b"/>
            <a:pathLst>
              <a:path w="2915037" h="2029926">
                <a:moveTo>
                  <a:pt x="0" y="0"/>
                </a:moveTo>
                <a:lnTo>
                  <a:pt x="2915037" y="0"/>
                </a:lnTo>
                <a:lnTo>
                  <a:pt x="2915037" y="2029926"/>
                </a:lnTo>
                <a:lnTo>
                  <a:pt x="0" y="20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6302448" y="2047188"/>
            <a:ext cx="11277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atin typeface="+mj-lt"/>
              </a:rPr>
              <a:t>Sau đó mẹ làm gì?</a:t>
            </a:r>
            <a:endParaRPr lang="vi-VN" sz="4800" b="1" dirty="0">
              <a:latin typeface="+mj-lt"/>
            </a:endParaRPr>
          </a:p>
        </p:txBody>
      </p:sp>
      <p:pic>
        <p:nvPicPr>
          <p:cNvPr id="1026" name="Picture 2" descr="https://image.phunuonline.com.vn/fckeditor/upload/2020/20201013/images/cha-me-co-nen-la-m-thay-day-_15160260401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80225"/>
            <a:ext cx="8558350" cy="6007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70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62220" y="-22860"/>
            <a:ext cx="13318671" cy="152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en-US" sz="7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7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19271" y="1199136"/>
            <a:ext cx="17311060" cy="8592661"/>
            <a:chOff x="0" y="0"/>
            <a:chExt cx="15469336" cy="7980677"/>
          </a:xfrm>
        </p:grpSpPr>
        <p:sp>
          <p:nvSpPr>
            <p:cNvPr id="6" name="Freeform 6"/>
            <p:cNvSpPr/>
            <p:nvPr/>
          </p:nvSpPr>
          <p:spPr>
            <a:xfrm>
              <a:off x="0" y="315916"/>
              <a:ext cx="15469336" cy="7664761"/>
            </a:xfrm>
            <a:custGeom>
              <a:avLst/>
              <a:gdLst/>
              <a:ahLst/>
              <a:cxnLst/>
              <a:rect l="l" t="t" r="r" b="b"/>
              <a:pathLst>
                <a:path w="15469336" h="7664761">
                  <a:moveTo>
                    <a:pt x="0" y="0"/>
                  </a:moveTo>
                  <a:lnTo>
                    <a:pt x="15469336" y="0"/>
                  </a:lnTo>
                  <a:lnTo>
                    <a:pt x="15469336" y="7664761"/>
                  </a:lnTo>
                  <a:lnTo>
                    <a:pt x="0" y="7664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56" t="-64511" r="-18410" b="-352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699596">
              <a:off x="13648210" y="259858"/>
              <a:ext cx="1436787" cy="1353192"/>
            </a:xfrm>
            <a:custGeom>
              <a:avLst/>
              <a:gdLst/>
              <a:ahLst/>
              <a:cxnLst/>
              <a:rect l="l" t="t" r="r" b="b"/>
              <a:pathLst>
                <a:path w="1436787" h="1353192">
                  <a:moveTo>
                    <a:pt x="0" y="0"/>
                  </a:moveTo>
                  <a:lnTo>
                    <a:pt x="1436787" y="0"/>
                  </a:lnTo>
                  <a:lnTo>
                    <a:pt x="1436787" y="1353192"/>
                  </a:lnTo>
                  <a:lnTo>
                    <a:pt x="0" y="1353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672140" y="651874"/>
            <a:ext cx="1572705" cy="1997662"/>
          </a:xfrm>
          <a:custGeom>
            <a:avLst/>
            <a:gdLst/>
            <a:ahLst/>
            <a:cxnLst/>
            <a:rect l="l" t="t" r="r" b="b"/>
            <a:pathLst>
              <a:path w="1572705" h="1997662">
                <a:moveTo>
                  <a:pt x="0" y="0"/>
                </a:moveTo>
                <a:lnTo>
                  <a:pt x="1572705" y="0"/>
                </a:lnTo>
                <a:lnTo>
                  <a:pt x="1572705" y="1997662"/>
                </a:lnTo>
                <a:lnTo>
                  <a:pt x="0" y="19976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098941">
            <a:off x="-163518" y="7819129"/>
            <a:ext cx="1839919" cy="2340120"/>
          </a:xfrm>
          <a:custGeom>
            <a:avLst/>
            <a:gdLst/>
            <a:ahLst/>
            <a:cxnLst/>
            <a:rect l="l" t="t" r="r" b="b"/>
            <a:pathLst>
              <a:path w="1839919" h="2340120">
                <a:moveTo>
                  <a:pt x="0" y="0"/>
                </a:moveTo>
                <a:lnTo>
                  <a:pt x="1839919" y="0"/>
                </a:lnTo>
                <a:lnTo>
                  <a:pt x="1839919" y="2340120"/>
                </a:lnTo>
                <a:lnTo>
                  <a:pt x="0" y="2340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01907">
            <a:off x="4480129" y="114063"/>
            <a:ext cx="828408" cy="692850"/>
          </a:xfrm>
          <a:custGeom>
            <a:avLst/>
            <a:gdLst/>
            <a:ahLst/>
            <a:cxnLst/>
            <a:rect l="l" t="t" r="r" b="b"/>
            <a:pathLst>
              <a:path w="828408" h="692850">
                <a:moveTo>
                  <a:pt x="0" y="0"/>
                </a:moveTo>
                <a:lnTo>
                  <a:pt x="828408" y="0"/>
                </a:lnTo>
                <a:lnTo>
                  <a:pt x="828408" y="692850"/>
                </a:lnTo>
                <a:lnTo>
                  <a:pt x="0" y="692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 rot="-5292464">
            <a:off x="16107289" y="7615848"/>
            <a:ext cx="2915037" cy="2029926"/>
          </a:xfrm>
          <a:custGeom>
            <a:avLst/>
            <a:gdLst/>
            <a:ahLst/>
            <a:cxnLst/>
            <a:rect l="l" t="t" r="r" b="b"/>
            <a:pathLst>
              <a:path w="2915037" h="2029926">
                <a:moveTo>
                  <a:pt x="0" y="0"/>
                </a:moveTo>
                <a:lnTo>
                  <a:pt x="2915037" y="0"/>
                </a:lnTo>
                <a:lnTo>
                  <a:pt x="2915037" y="2029926"/>
                </a:lnTo>
                <a:lnTo>
                  <a:pt x="0" y="20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4894333" y="4769386"/>
            <a:ext cx="1127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</a:rPr>
              <a:t>Mẹ con làm công việc gì?</a:t>
            </a:r>
          </a:p>
        </p:txBody>
      </p:sp>
    </p:spTree>
    <p:extLst>
      <p:ext uri="{BB962C8B-B14F-4D97-AF65-F5344CB8AC3E}">
        <p14:creationId xmlns:p14="http://schemas.microsoft.com/office/powerpoint/2010/main" val="378931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8872" y="23022"/>
            <a:ext cx="17710256" cy="9473665"/>
            <a:chOff x="0" y="0"/>
            <a:chExt cx="23613675" cy="12631554"/>
          </a:xfrm>
        </p:grpSpPr>
        <p:sp>
          <p:nvSpPr>
            <p:cNvPr id="4" name="Freeform 4"/>
            <p:cNvSpPr/>
            <p:nvPr/>
          </p:nvSpPr>
          <p:spPr>
            <a:xfrm>
              <a:off x="0" y="406792"/>
              <a:ext cx="23613675" cy="12224761"/>
            </a:xfrm>
            <a:custGeom>
              <a:avLst/>
              <a:gdLst/>
              <a:ahLst/>
              <a:cxnLst/>
              <a:rect l="l" t="t" r="r" b="b"/>
              <a:pathLst>
                <a:path w="23613675" h="12224761">
                  <a:moveTo>
                    <a:pt x="0" y="0"/>
                  </a:moveTo>
                  <a:lnTo>
                    <a:pt x="23613675" y="0"/>
                  </a:lnTo>
                  <a:lnTo>
                    <a:pt x="23613675" y="12224762"/>
                  </a:lnTo>
                  <a:lnTo>
                    <a:pt x="0" y="12224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190" b="-4233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61161" y="0"/>
              <a:ext cx="968329" cy="1895306"/>
            </a:xfrm>
            <a:custGeom>
              <a:avLst/>
              <a:gdLst/>
              <a:ahLst/>
              <a:cxnLst/>
              <a:rect l="l" t="t" r="r" b="b"/>
              <a:pathLst>
                <a:path w="968329" h="1895306">
                  <a:moveTo>
                    <a:pt x="0" y="0"/>
                  </a:moveTo>
                  <a:lnTo>
                    <a:pt x="968329" y="0"/>
                  </a:lnTo>
                  <a:lnTo>
                    <a:pt x="968329" y="1895306"/>
                  </a:lnTo>
                  <a:lnTo>
                    <a:pt x="0" y="1895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-307019" y="7625956"/>
            <a:ext cx="1893009" cy="2407642"/>
          </a:xfrm>
          <a:custGeom>
            <a:avLst/>
            <a:gdLst/>
            <a:ahLst/>
            <a:cxnLst/>
            <a:rect l="l" t="t" r="r" b="b"/>
            <a:pathLst>
              <a:path w="1893009" h="2407642">
                <a:moveTo>
                  <a:pt x="0" y="0"/>
                </a:moveTo>
                <a:lnTo>
                  <a:pt x="1893008" y="0"/>
                </a:lnTo>
                <a:lnTo>
                  <a:pt x="1893008" y="2407642"/>
                </a:lnTo>
                <a:lnTo>
                  <a:pt x="0" y="2407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81024" y="1458970"/>
            <a:ext cx="2242847" cy="1990017"/>
          </a:xfrm>
          <a:custGeom>
            <a:avLst/>
            <a:gdLst/>
            <a:ahLst/>
            <a:cxnLst/>
            <a:rect l="l" t="t" r="r" b="b"/>
            <a:pathLst>
              <a:path w="2242847" h="1990017">
                <a:moveTo>
                  <a:pt x="0" y="0"/>
                </a:moveTo>
                <a:lnTo>
                  <a:pt x="2242847" y="0"/>
                </a:lnTo>
                <a:lnTo>
                  <a:pt x="2242847" y="1990017"/>
                </a:lnTo>
                <a:lnTo>
                  <a:pt x="0" y="1990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559471" y="589581"/>
            <a:ext cx="13318671" cy="148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+mj-lt"/>
              </a:rPr>
              <a:t>Khi đi làm về mẹ đã làm </a:t>
            </a:r>
            <a:r>
              <a:rPr lang="vi-VN" sz="6600" b="1" dirty="0" smtClean="0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zaidap.com/pictures/picfullsizes/2021/03/31/tcf161716758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50" y="3388719"/>
            <a:ext cx="4488236" cy="4181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iki.vn/blog/wp-content/uploads/2023/03/Giat-quan-ao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47" y="3341137"/>
            <a:ext cx="5463709" cy="422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tse4.mm.bing.net/th?id=OIP.5omCf0EaC2rqDYcGB3nGgAHaE8&amp;pid=Api&amp;P=0&amp;h=2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328" y="3341137"/>
            <a:ext cx="4549472" cy="4167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92368" y="1844716"/>
            <a:ext cx="918025" cy="2576913"/>
          </a:xfrm>
          <a:custGeom>
            <a:avLst/>
            <a:gdLst/>
            <a:ahLst/>
            <a:cxnLst/>
            <a:rect l="l" t="t" r="r" b="b"/>
            <a:pathLst>
              <a:path w="918025" h="2576913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658254" y="9161738"/>
            <a:ext cx="3904279" cy="2250523"/>
          </a:xfrm>
          <a:custGeom>
            <a:avLst/>
            <a:gdLst/>
            <a:ahLst/>
            <a:cxnLst/>
            <a:rect l="l" t="t" r="r" b="b"/>
            <a:pathLst>
              <a:path w="3904279" h="2250523">
                <a:moveTo>
                  <a:pt x="0" y="0"/>
                </a:moveTo>
                <a:lnTo>
                  <a:pt x="3904278" y="0"/>
                </a:lnTo>
                <a:lnTo>
                  <a:pt x="3904278" y="2250524"/>
                </a:lnTo>
                <a:lnTo>
                  <a:pt x="0" y="225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49741" y="566737"/>
            <a:ext cx="11556128" cy="152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FF0000"/>
                </a:solidFill>
                <a:latin typeface="+mj-lt"/>
              </a:rPr>
              <a:t>Giáo dục</a:t>
            </a:r>
            <a:endParaRPr lang="en-US" sz="7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14882" y="1028700"/>
            <a:ext cx="2100645" cy="2741802"/>
            <a:chOff x="0" y="0"/>
            <a:chExt cx="2800860" cy="3655736"/>
          </a:xfrm>
        </p:grpSpPr>
        <p:sp>
          <p:nvSpPr>
            <p:cNvPr id="25" name="Freeform 25"/>
            <p:cNvSpPr/>
            <p:nvPr/>
          </p:nvSpPr>
          <p:spPr>
            <a:xfrm rot="-413333">
              <a:off x="1431094" y="1428644"/>
              <a:ext cx="1271359" cy="1717397"/>
            </a:xfrm>
            <a:custGeom>
              <a:avLst/>
              <a:gdLst/>
              <a:ahLst/>
              <a:cxnLst/>
              <a:rect l="l" t="t" r="r" b="b"/>
              <a:pathLst>
                <a:path w="1271359" h="1717397">
                  <a:moveTo>
                    <a:pt x="0" y="0"/>
                  </a:moveTo>
                  <a:lnTo>
                    <a:pt x="1271359" y="0"/>
                  </a:lnTo>
                  <a:lnTo>
                    <a:pt x="1271359" y="1717397"/>
                  </a:lnTo>
                  <a:lnTo>
                    <a:pt x="0" y="171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413333">
              <a:off x="80055" y="56984"/>
              <a:ext cx="1034265" cy="1397121"/>
            </a:xfrm>
            <a:custGeom>
              <a:avLst/>
              <a:gdLst/>
              <a:ahLst/>
              <a:cxnLst/>
              <a:rect l="l" t="t" r="r" b="b"/>
              <a:pathLst>
                <a:path w="1034265" h="1397121">
                  <a:moveTo>
                    <a:pt x="0" y="0"/>
                  </a:moveTo>
                  <a:lnTo>
                    <a:pt x="1034265" y="0"/>
                  </a:lnTo>
                  <a:lnTo>
                    <a:pt x="1034265" y="1397121"/>
                  </a:lnTo>
                  <a:lnTo>
                    <a:pt x="0" y="1397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95983">
              <a:off x="197097" y="2542420"/>
              <a:ext cx="800182" cy="1080914"/>
            </a:xfrm>
            <a:custGeom>
              <a:avLst/>
              <a:gdLst/>
              <a:ahLst/>
              <a:cxnLst/>
              <a:rect l="l" t="t" r="r" b="b"/>
              <a:pathLst>
                <a:path w="800182" h="1080914">
                  <a:moveTo>
                    <a:pt x="0" y="0"/>
                  </a:moveTo>
                  <a:lnTo>
                    <a:pt x="800181" y="0"/>
                  </a:lnTo>
                  <a:lnTo>
                    <a:pt x="800181" y="1080914"/>
                  </a:lnTo>
                  <a:lnTo>
                    <a:pt x="0" y="1080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4"/>
          <p:cNvGrpSpPr/>
          <p:nvPr/>
        </p:nvGrpSpPr>
        <p:grpSpPr>
          <a:xfrm>
            <a:off x="11594428" y="2985084"/>
            <a:ext cx="7351446" cy="6703233"/>
            <a:chOff x="11594428" y="2985084"/>
            <a:chExt cx="7351446" cy="6703233"/>
          </a:xfrm>
        </p:grpSpPr>
        <p:grpSp>
          <p:nvGrpSpPr>
            <p:cNvPr id="32" name="Group 31"/>
            <p:cNvGrpSpPr/>
            <p:nvPr/>
          </p:nvGrpSpPr>
          <p:grpSpPr>
            <a:xfrm>
              <a:off x="11594428" y="2985084"/>
              <a:ext cx="7351446" cy="6703233"/>
              <a:chOff x="11398976" y="2981573"/>
              <a:chExt cx="5980722" cy="670323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1398976" y="2981573"/>
                <a:ext cx="5671195" cy="6703233"/>
                <a:chOff x="0" y="0"/>
                <a:chExt cx="7561594" cy="8937643"/>
              </a:xfrm>
            </p:grpSpPr>
            <p:sp>
              <p:nvSpPr>
                <p:cNvPr id="4" name="Freeform 4"/>
                <p:cNvSpPr/>
                <p:nvPr/>
              </p:nvSpPr>
              <p:spPr>
                <a:xfrm rot="-5400000">
                  <a:off x="-103297" y="1484387"/>
                  <a:ext cx="7743821" cy="625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3821" h="6252723">
                      <a:moveTo>
                        <a:pt x="0" y="0"/>
                      </a:moveTo>
                      <a:lnTo>
                        <a:pt x="7743821" y="0"/>
                      </a:lnTo>
                      <a:lnTo>
                        <a:pt x="7743821" y="6252723"/>
                      </a:lnTo>
                      <a:lnTo>
                        <a:pt x="0" y="625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 t="-45598" r="-74216" b="-19189"/>
                  </a:stretch>
                </a:blipFill>
              </p:spPr>
            </p:sp>
            <p:sp>
              <p:nvSpPr>
                <p:cNvPr id="5" name="Freeform 5"/>
                <p:cNvSpPr/>
                <p:nvPr/>
              </p:nvSpPr>
              <p:spPr>
                <a:xfrm rot="-2458770">
                  <a:off x="-55433" y="717760"/>
                  <a:ext cx="2470844" cy="75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844" h="754250">
                      <a:moveTo>
                        <a:pt x="0" y="0"/>
                      </a:moveTo>
                      <a:lnTo>
                        <a:pt x="2470844" y="0"/>
                      </a:lnTo>
                      <a:lnTo>
                        <a:pt x="2470844" y="754250"/>
                      </a:lnTo>
                      <a:lnTo>
                        <a:pt x="0" y="7542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alphaModFix amt="57000"/>
                  </a:blip>
                  <a:stretch>
                    <a:fillRect t="-8836" r="-38667" b="-35674"/>
                  </a:stretch>
                </a:blipFill>
              </p:spPr>
            </p:sp>
            <p:sp>
              <p:nvSpPr>
                <p:cNvPr id="6" name="Freeform 6"/>
                <p:cNvSpPr/>
                <p:nvPr/>
              </p:nvSpPr>
              <p:spPr>
                <a:xfrm rot="-2458770">
                  <a:off x="6269066" y="8007772"/>
                  <a:ext cx="1251818" cy="591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818" h="591935">
                      <a:moveTo>
                        <a:pt x="0" y="0"/>
                      </a:moveTo>
                      <a:lnTo>
                        <a:pt x="1251818" y="0"/>
                      </a:lnTo>
                      <a:lnTo>
                        <a:pt x="1251818" y="591936"/>
                      </a:lnTo>
                      <a:lnTo>
                        <a:pt x="0" y="5919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alphaModFix amt="57000"/>
                  </a:blip>
                  <a:stretch>
                    <a:fillRect l="-79409" t="-42006" r="-31668"/>
                  </a:stretch>
                </a:blipFill>
              </p:spPr>
            </p:sp>
          </p:grpSp>
          <p:sp>
            <p:nvSpPr>
              <p:cNvPr id="29" name="TextBox 21"/>
              <p:cNvSpPr txBox="1"/>
              <p:nvPr/>
            </p:nvSpPr>
            <p:spPr>
              <a:xfrm>
                <a:off x="12161846" y="3741348"/>
                <a:ext cx="5217852" cy="8931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551"/>
                  </a:lnSpc>
                  <a:spcBef>
                    <a:spcPct val="0"/>
                  </a:spcBef>
                </a:pPr>
                <a:r>
                  <a:rPr lang="vi-VN" sz="5394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giúp đỡ</a:t>
                </a:r>
              </a:p>
            </p:txBody>
          </p:sp>
        </p:grpSp>
        <p:pic>
          <p:nvPicPr>
            <p:cNvPr id="7170" name="Picture 2" descr="https://www.giadinhnestle.com.vn/sites/default/files/2020-08/be-giup-me-viec-nha-nha-sach-dep-me-tuoi-vui-630%5b1%5d_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6052" y="5007621"/>
              <a:ext cx="5285266" cy="365724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224355" y="2993945"/>
            <a:ext cx="6502511" cy="6703233"/>
            <a:chOff x="224355" y="2993945"/>
            <a:chExt cx="6502511" cy="6703233"/>
          </a:xfrm>
        </p:grpSpPr>
        <p:grpSp>
          <p:nvGrpSpPr>
            <p:cNvPr id="30" name="Group 29"/>
            <p:cNvGrpSpPr/>
            <p:nvPr/>
          </p:nvGrpSpPr>
          <p:grpSpPr>
            <a:xfrm>
              <a:off x="224355" y="2993945"/>
              <a:ext cx="6502511" cy="6703233"/>
              <a:chOff x="1172841" y="2981573"/>
              <a:chExt cx="5671195" cy="6703233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1172841" y="2981573"/>
                <a:ext cx="5671195" cy="6703233"/>
                <a:chOff x="0" y="0"/>
                <a:chExt cx="7561594" cy="8937643"/>
              </a:xfrm>
            </p:grpSpPr>
            <p:sp>
              <p:nvSpPr>
                <p:cNvPr id="13" name="Freeform 13"/>
                <p:cNvSpPr/>
                <p:nvPr/>
              </p:nvSpPr>
              <p:spPr>
                <a:xfrm rot="-5400000">
                  <a:off x="-103297" y="1484387"/>
                  <a:ext cx="7743821" cy="625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3821" h="6252723">
                      <a:moveTo>
                        <a:pt x="0" y="0"/>
                      </a:moveTo>
                      <a:lnTo>
                        <a:pt x="7743821" y="0"/>
                      </a:lnTo>
                      <a:lnTo>
                        <a:pt x="7743821" y="6252723"/>
                      </a:lnTo>
                      <a:lnTo>
                        <a:pt x="0" y="625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 t="-45598" r="-74216" b="-19189"/>
                  </a:stretch>
                </a:blipFill>
              </p:spPr>
            </p:sp>
            <p:sp>
              <p:nvSpPr>
                <p:cNvPr id="14" name="Freeform 14"/>
                <p:cNvSpPr/>
                <p:nvPr/>
              </p:nvSpPr>
              <p:spPr>
                <a:xfrm rot="-2458770">
                  <a:off x="-55433" y="717760"/>
                  <a:ext cx="2470844" cy="75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844" h="754250">
                      <a:moveTo>
                        <a:pt x="0" y="0"/>
                      </a:moveTo>
                      <a:lnTo>
                        <a:pt x="2470844" y="0"/>
                      </a:lnTo>
                      <a:lnTo>
                        <a:pt x="2470844" y="754250"/>
                      </a:lnTo>
                      <a:lnTo>
                        <a:pt x="0" y="7542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alphaModFix amt="57000"/>
                  </a:blip>
                  <a:stretch>
                    <a:fillRect t="-8836" r="-38667" b="-35674"/>
                  </a:stretch>
                </a:blipFill>
              </p:spPr>
            </p:sp>
            <p:sp>
              <p:nvSpPr>
                <p:cNvPr id="15" name="Freeform 15"/>
                <p:cNvSpPr/>
                <p:nvPr/>
              </p:nvSpPr>
              <p:spPr>
                <a:xfrm rot="-2458770">
                  <a:off x="6269066" y="8007772"/>
                  <a:ext cx="1251818" cy="591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818" h="591935">
                      <a:moveTo>
                        <a:pt x="0" y="0"/>
                      </a:moveTo>
                      <a:lnTo>
                        <a:pt x="1251818" y="0"/>
                      </a:lnTo>
                      <a:lnTo>
                        <a:pt x="1251818" y="591936"/>
                      </a:lnTo>
                      <a:lnTo>
                        <a:pt x="0" y="5919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alphaModFix amt="57000"/>
                  </a:blip>
                  <a:stretch>
                    <a:fillRect l="-79409" t="-42006" r="-31668"/>
                  </a:stretch>
                </a:blipFill>
              </p:spPr>
            </p:sp>
          </p:grpSp>
          <p:sp>
            <p:nvSpPr>
              <p:cNvPr id="21" name="TextBox 21"/>
              <p:cNvSpPr txBox="1"/>
              <p:nvPr/>
            </p:nvSpPr>
            <p:spPr>
              <a:xfrm>
                <a:off x="2057832" y="3722867"/>
                <a:ext cx="4406526" cy="8919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7551"/>
                  </a:lnSpc>
                  <a:spcBef>
                    <a:spcPct val="0"/>
                  </a:spcBef>
                </a:pPr>
                <a:r>
                  <a:rPr lang="vi-VN" sz="5394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Trẻ ngoan</a:t>
                </a:r>
                <a:endParaRPr lang="en-US" sz="539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172" name="Picture 4" descr="https://www.oca.edu.vn/uploads/images/info/ngoan-ngoan-trong-tieng-trung-la-gi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720" y="5142287"/>
              <a:ext cx="5017541" cy="361137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5886164" y="2981573"/>
            <a:ext cx="6798123" cy="6703233"/>
            <a:chOff x="5886164" y="2981573"/>
            <a:chExt cx="6798123" cy="6703233"/>
          </a:xfrm>
        </p:grpSpPr>
        <p:grpSp>
          <p:nvGrpSpPr>
            <p:cNvPr id="31" name="Group 30"/>
            <p:cNvGrpSpPr/>
            <p:nvPr/>
          </p:nvGrpSpPr>
          <p:grpSpPr>
            <a:xfrm>
              <a:off x="5886164" y="2981573"/>
              <a:ext cx="6798123" cy="6703233"/>
              <a:chOff x="6309027" y="2981573"/>
              <a:chExt cx="5819826" cy="6703233"/>
            </a:xfrm>
          </p:grpSpPr>
          <p:grpSp>
            <p:nvGrpSpPr>
              <p:cNvPr id="8" name="Group 8"/>
              <p:cNvGrpSpPr/>
              <p:nvPr/>
            </p:nvGrpSpPr>
            <p:grpSpPr>
              <a:xfrm>
                <a:off x="6309027" y="2981573"/>
                <a:ext cx="5671195" cy="6703233"/>
                <a:chOff x="0" y="0"/>
                <a:chExt cx="7561594" cy="8937643"/>
              </a:xfrm>
            </p:grpSpPr>
            <p:sp>
              <p:nvSpPr>
                <p:cNvPr id="9" name="Freeform 9"/>
                <p:cNvSpPr/>
                <p:nvPr/>
              </p:nvSpPr>
              <p:spPr>
                <a:xfrm rot="-5400000">
                  <a:off x="-103297" y="1484387"/>
                  <a:ext cx="7743821" cy="625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3821" h="6252723">
                      <a:moveTo>
                        <a:pt x="0" y="0"/>
                      </a:moveTo>
                      <a:lnTo>
                        <a:pt x="7743821" y="0"/>
                      </a:lnTo>
                      <a:lnTo>
                        <a:pt x="7743821" y="6252723"/>
                      </a:lnTo>
                      <a:lnTo>
                        <a:pt x="0" y="625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 t="-45598" r="-74216" b="-19189"/>
                  </a:stretch>
                </a:blipFill>
              </p:spPr>
            </p:sp>
            <p:sp>
              <p:nvSpPr>
                <p:cNvPr id="10" name="Freeform 10"/>
                <p:cNvSpPr/>
                <p:nvPr/>
              </p:nvSpPr>
              <p:spPr>
                <a:xfrm rot="-2458770">
                  <a:off x="-55433" y="717760"/>
                  <a:ext cx="2470844" cy="75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844" h="754250">
                      <a:moveTo>
                        <a:pt x="0" y="0"/>
                      </a:moveTo>
                      <a:lnTo>
                        <a:pt x="2470844" y="0"/>
                      </a:lnTo>
                      <a:lnTo>
                        <a:pt x="2470844" y="754250"/>
                      </a:lnTo>
                      <a:lnTo>
                        <a:pt x="0" y="7542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alphaModFix amt="57000"/>
                  </a:blip>
                  <a:stretch>
                    <a:fillRect t="-8836" r="-38667" b="-35674"/>
                  </a:stretch>
                </a:blipFill>
              </p:spPr>
            </p:sp>
            <p:sp>
              <p:nvSpPr>
                <p:cNvPr id="11" name="Freeform 11"/>
                <p:cNvSpPr/>
                <p:nvPr/>
              </p:nvSpPr>
              <p:spPr>
                <a:xfrm rot="-2458770">
                  <a:off x="6269066" y="8007772"/>
                  <a:ext cx="1251818" cy="591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818" h="591935">
                      <a:moveTo>
                        <a:pt x="0" y="0"/>
                      </a:moveTo>
                      <a:lnTo>
                        <a:pt x="1251818" y="0"/>
                      </a:lnTo>
                      <a:lnTo>
                        <a:pt x="1251818" y="591936"/>
                      </a:lnTo>
                      <a:lnTo>
                        <a:pt x="0" y="5919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alphaModFix amt="57000"/>
                  </a:blip>
                  <a:stretch>
                    <a:fillRect l="-79409" t="-42006" r="-31668"/>
                  </a:stretch>
                </a:blipFill>
              </p:spPr>
            </p:sp>
          </p:grpSp>
          <p:sp>
            <p:nvSpPr>
              <p:cNvPr id="28" name="TextBox 21"/>
              <p:cNvSpPr txBox="1"/>
              <p:nvPr/>
            </p:nvSpPr>
            <p:spPr>
              <a:xfrm>
                <a:off x="6911001" y="3751924"/>
                <a:ext cx="5217852" cy="8931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551"/>
                  </a:lnSpc>
                  <a:spcBef>
                    <a:spcPct val="0"/>
                  </a:spcBef>
                </a:pPr>
                <a:r>
                  <a:rPr lang="vi-VN" sz="5394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nghe lời</a:t>
                </a:r>
              </a:p>
            </p:txBody>
          </p:sp>
        </p:grpSp>
        <p:pic>
          <p:nvPicPr>
            <p:cNvPr id="7174" name="Picture 6" descr="https://imgamp.phunutoday.vn/files/news/2020/04/15/nhung-nguyen-tac-day-tre-giup-ban-co-dua-con-ngoan-biet-vang-loi-085610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528" y="5089945"/>
              <a:ext cx="4883545" cy="35744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330" y="7620"/>
            <a:ext cx="1857473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12214" y="1284588"/>
            <a:ext cx="548388" cy="1073358"/>
          </a:xfrm>
          <a:custGeom>
            <a:avLst/>
            <a:gdLst/>
            <a:ahLst/>
            <a:cxnLst/>
            <a:rect l="l" t="t" r="r" b="b"/>
            <a:pathLst>
              <a:path w="548388" h="1073358">
                <a:moveTo>
                  <a:pt x="0" y="0"/>
                </a:moveTo>
                <a:lnTo>
                  <a:pt x="548389" y="0"/>
                </a:lnTo>
                <a:lnTo>
                  <a:pt x="548389" y="1073358"/>
                </a:lnTo>
                <a:lnTo>
                  <a:pt x="0" y="107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89467">
            <a:off x="7762253" y="9050597"/>
            <a:ext cx="1609185" cy="649525"/>
          </a:xfrm>
          <a:custGeom>
            <a:avLst/>
            <a:gdLst/>
            <a:ahLst/>
            <a:cxnLst/>
            <a:rect l="l" t="t" r="r" b="b"/>
            <a:pathLst>
              <a:path w="1609185" h="649525">
                <a:moveTo>
                  <a:pt x="0" y="0"/>
                </a:moveTo>
                <a:lnTo>
                  <a:pt x="1609185" y="0"/>
                </a:lnTo>
                <a:lnTo>
                  <a:pt x="1609185" y="649525"/>
                </a:lnTo>
                <a:lnTo>
                  <a:pt x="0" y="649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12214" y="-191732"/>
            <a:ext cx="12150881" cy="1668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560"/>
              </a:lnSpc>
              <a:spcBef>
                <a:spcPct val="0"/>
              </a:spcBef>
            </a:pPr>
            <a:r>
              <a:rPr lang="vi-VN" sz="8000" b="1" dirty="0">
                <a:solidFill>
                  <a:srgbClr val="000000"/>
                </a:solidFill>
                <a:latin typeface="+mj-lt"/>
              </a:rPr>
              <a:t>Luyện tập</a:t>
            </a:r>
            <a:endParaRPr lang="en-US" sz="8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Freeform 7"/>
          <p:cNvSpPr/>
          <p:nvPr/>
        </p:nvSpPr>
        <p:spPr>
          <a:xfrm rot="-1940726">
            <a:off x="16181977" y="8360898"/>
            <a:ext cx="3362512" cy="1938236"/>
          </a:xfrm>
          <a:custGeom>
            <a:avLst/>
            <a:gdLst/>
            <a:ahLst/>
            <a:cxnLst/>
            <a:rect l="l" t="t" r="r" b="b"/>
            <a:pathLst>
              <a:path w="3362512" h="1938236">
                <a:moveTo>
                  <a:pt x="0" y="0"/>
                </a:moveTo>
                <a:lnTo>
                  <a:pt x="3362513" y="0"/>
                </a:lnTo>
                <a:lnTo>
                  <a:pt x="3362513" y="1938235"/>
                </a:lnTo>
                <a:lnTo>
                  <a:pt x="0" y="1938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16176" y="2416590"/>
            <a:ext cx="2867343" cy="2544115"/>
          </a:xfrm>
          <a:custGeom>
            <a:avLst/>
            <a:gdLst/>
            <a:ahLst/>
            <a:cxnLst/>
            <a:rect l="l" t="t" r="r" b="b"/>
            <a:pathLst>
              <a:path w="2867343" h="2544115">
                <a:moveTo>
                  <a:pt x="0" y="0"/>
                </a:moveTo>
                <a:lnTo>
                  <a:pt x="2867343" y="0"/>
                </a:lnTo>
                <a:lnTo>
                  <a:pt x="2867343" y="2544116"/>
                </a:lnTo>
                <a:lnTo>
                  <a:pt x="0" y="2544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-277407" y="755405"/>
            <a:ext cx="17302196" cy="3322370"/>
            <a:chOff x="-277407" y="755405"/>
            <a:chExt cx="17302196" cy="3322370"/>
          </a:xfrm>
        </p:grpSpPr>
        <p:sp>
          <p:nvSpPr>
            <p:cNvPr id="3" name="Freeform 3"/>
            <p:cNvSpPr/>
            <p:nvPr/>
          </p:nvSpPr>
          <p:spPr>
            <a:xfrm>
              <a:off x="762000" y="1261423"/>
              <a:ext cx="16262789" cy="2435502"/>
            </a:xfrm>
            <a:custGeom>
              <a:avLst/>
              <a:gdLst/>
              <a:ahLst/>
              <a:cxnLst/>
              <a:rect l="l" t="t" r="r" b="b"/>
              <a:pathLst>
                <a:path w="10835092" h="11523139">
                  <a:moveTo>
                    <a:pt x="0" y="0"/>
                  </a:moveTo>
                  <a:lnTo>
                    <a:pt x="10835092" y="0"/>
                  </a:lnTo>
                  <a:lnTo>
                    <a:pt x="10835092" y="11523139"/>
                  </a:lnTo>
                  <a:lnTo>
                    <a:pt x="0" y="1152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451" r="-56646" b="-4863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216494" y="3151002"/>
              <a:ext cx="12115800" cy="4873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75"/>
                </a:lnSpc>
                <a:spcBef>
                  <a:spcPct val="0"/>
                </a:spcBef>
              </a:pPr>
              <a:r>
                <a:rPr lang="en-US" sz="3600" dirty="0" smtClean="0">
                  <a:solidFill>
                    <a:schemeClr val="tx2"/>
                  </a:solidFill>
                  <a:latin typeface="+mj-lt"/>
                </a:rPr>
                <a:t>     </a:t>
              </a:r>
              <a:r>
                <a:rPr lang="vi-VN" sz="3600" dirty="0" smtClean="0">
                  <a:solidFill>
                    <a:schemeClr val="tx2"/>
                  </a:solidFill>
                  <a:latin typeface="+mj-lt"/>
                </a:rPr>
                <a:t>Trẻ </a:t>
              </a:r>
              <a:r>
                <a:rPr lang="vi-VN" sz="3600" dirty="0">
                  <a:solidFill>
                    <a:schemeClr val="tx2"/>
                  </a:solidFill>
                  <a:latin typeface="+mj-lt"/>
                </a:rPr>
                <a:t>nói được công việc của mẹ đang làm có trong hình ảnh.</a:t>
              </a:r>
              <a:endParaRPr lang="en-US" sz="44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-277407" y="755405"/>
              <a:ext cx="2612214" cy="3322370"/>
            </a:xfrm>
            <a:custGeom>
              <a:avLst/>
              <a:gdLst/>
              <a:ahLst/>
              <a:cxnLst/>
              <a:rect l="l" t="t" r="r" b="b"/>
              <a:pathLst>
                <a:path w="2612214" h="3322370">
                  <a:moveTo>
                    <a:pt x="0" y="0"/>
                  </a:moveTo>
                  <a:lnTo>
                    <a:pt x="2612214" y="0"/>
                  </a:lnTo>
                  <a:lnTo>
                    <a:pt x="2612214" y="3322371"/>
                  </a:lnTo>
                  <a:lnTo>
                    <a:pt x="0" y="332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6"/>
            <p:cNvSpPr txBox="1"/>
            <p:nvPr/>
          </p:nvSpPr>
          <p:spPr>
            <a:xfrm>
              <a:off x="1746523" y="1321104"/>
              <a:ext cx="15055742" cy="16024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4560"/>
                </a:lnSpc>
                <a:spcBef>
                  <a:spcPct val="0"/>
                </a:spcBef>
              </a:pPr>
              <a:r>
                <a:rPr lang="vi-VN" sz="4800" b="1" dirty="0">
                  <a:solidFill>
                    <a:srgbClr val="FF0000"/>
                  </a:solidFill>
                  <a:latin typeface="+mj-lt"/>
                </a:rPr>
                <a:t>Trò chơi 1: Bạn nào nhanh hơn</a:t>
              </a:r>
              <a:endParaRPr lang="en-US" sz="4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9218" name="Picture 2" descr="https://tse1.mm.bing.net/th?id=OIP.DNnmsKTpVBt7n6yJwDnhMwHaEp&amp;pid=Api&amp;P=0&amp;h=2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92554"/>
            <a:ext cx="5943600" cy="4040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https://file.vfo.vn/hinh/2019/05/me-nau-a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3" y="4721761"/>
            <a:ext cx="5538018" cy="4149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https://babego.vn/wp-content/uploads/2020/05/cach-tri-tre-bieng-an-hieu-qua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82" y="4636713"/>
            <a:ext cx="5824496" cy="4226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264</Words>
  <Application>Microsoft Office PowerPoint</Application>
  <PresentationFormat>Custom</PresentationFormat>
  <Paragraphs>53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Satisfy</vt:lpstr>
      <vt:lpstr>Advent Pro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Doodle Company profile Presentation</dc:title>
  <dc:creator>Thuy Vu</dc:creator>
  <cp:lastModifiedBy>Techsi.vn</cp:lastModifiedBy>
  <cp:revision>9</cp:revision>
  <dcterms:created xsi:type="dcterms:W3CDTF">2006-08-16T00:00:00Z</dcterms:created>
  <dcterms:modified xsi:type="dcterms:W3CDTF">2024-01-30T02:38:27Z</dcterms:modified>
  <dc:identifier>DAF5KZHuZoI</dc:identifier>
</cp:coreProperties>
</file>