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unknown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20" d="100"/>
          <a:sy n="20" d="100"/>
        </p:scale>
        <p:origin x="-1123" y="-6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svg"/><Relationship Id="rId12" Type="http://schemas.openxmlformats.org/officeDocument/2006/relationships/image" Target="../media/image15.svg"/><Relationship Id="rId2" Type="http://schemas.microsoft.com/office/2007/relationships/media" Target="../media/media3.mp3"/><Relationship Id="rId16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8.svg"/><Relationship Id="rId15" Type="http://schemas.openxmlformats.org/officeDocument/2006/relationships/image" Target="../media/image3.pn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12.svg"/><Relationship Id="rId14" Type="http://schemas.openxmlformats.org/officeDocument/2006/relationships/image" Target="../media/image17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83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3279" y="373706"/>
            <a:ext cx="17767501" cy="9592294"/>
            <a:chOff x="0" y="0"/>
            <a:chExt cx="4679506" cy="25263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79506" cy="2526366"/>
            </a:xfrm>
            <a:custGeom>
              <a:avLst/>
              <a:gdLst/>
              <a:ahLst/>
              <a:cxnLst/>
              <a:rect l="l" t="t" r="r" b="b"/>
              <a:pathLst>
                <a:path w="4679506" h="2526366">
                  <a:moveTo>
                    <a:pt x="2179" y="0"/>
                  </a:moveTo>
                  <a:lnTo>
                    <a:pt x="4677328" y="0"/>
                  </a:lnTo>
                  <a:cubicBezTo>
                    <a:pt x="4678531" y="0"/>
                    <a:pt x="4679506" y="975"/>
                    <a:pt x="4679506" y="2179"/>
                  </a:cubicBezTo>
                  <a:lnTo>
                    <a:pt x="4679506" y="2524187"/>
                  </a:lnTo>
                  <a:cubicBezTo>
                    <a:pt x="4679506" y="2524765"/>
                    <a:pt x="4679277" y="2525319"/>
                    <a:pt x="4678868" y="2525727"/>
                  </a:cubicBezTo>
                  <a:cubicBezTo>
                    <a:pt x="4678459" y="2526136"/>
                    <a:pt x="4677906" y="2526366"/>
                    <a:pt x="4677328" y="2526366"/>
                  </a:cubicBezTo>
                  <a:lnTo>
                    <a:pt x="2179" y="2526366"/>
                  </a:lnTo>
                  <a:cubicBezTo>
                    <a:pt x="975" y="2526366"/>
                    <a:pt x="0" y="2525390"/>
                    <a:pt x="0" y="2524187"/>
                  </a:cubicBezTo>
                  <a:lnTo>
                    <a:pt x="0" y="2179"/>
                  </a:lnTo>
                  <a:cubicBezTo>
                    <a:pt x="0" y="1601"/>
                    <a:pt x="230" y="1047"/>
                    <a:pt x="638" y="638"/>
                  </a:cubicBezTo>
                  <a:cubicBezTo>
                    <a:pt x="1047" y="230"/>
                    <a:pt x="1601" y="0"/>
                    <a:pt x="217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679506" cy="25739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81257" y="7462612"/>
            <a:ext cx="3823655" cy="1535049"/>
            <a:chOff x="0" y="0"/>
            <a:chExt cx="985265" cy="39554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85265" cy="395546"/>
            </a:xfrm>
            <a:custGeom>
              <a:avLst/>
              <a:gdLst/>
              <a:ahLst/>
              <a:cxnLst/>
              <a:rect l="l" t="t" r="r" b="b"/>
              <a:pathLst>
                <a:path w="985265" h="395546">
                  <a:moveTo>
                    <a:pt x="103262" y="0"/>
                  </a:moveTo>
                  <a:lnTo>
                    <a:pt x="882003" y="0"/>
                  </a:lnTo>
                  <a:cubicBezTo>
                    <a:pt x="939033" y="0"/>
                    <a:pt x="985265" y="46232"/>
                    <a:pt x="985265" y="103262"/>
                  </a:cubicBezTo>
                  <a:lnTo>
                    <a:pt x="985265" y="292284"/>
                  </a:lnTo>
                  <a:cubicBezTo>
                    <a:pt x="985265" y="349314"/>
                    <a:pt x="939033" y="395546"/>
                    <a:pt x="882003" y="395546"/>
                  </a:cubicBezTo>
                  <a:lnTo>
                    <a:pt x="103262" y="395546"/>
                  </a:lnTo>
                  <a:cubicBezTo>
                    <a:pt x="46232" y="395546"/>
                    <a:pt x="0" y="349314"/>
                    <a:pt x="0" y="292284"/>
                  </a:cubicBezTo>
                  <a:lnTo>
                    <a:pt x="0" y="103262"/>
                  </a:lnTo>
                  <a:cubicBezTo>
                    <a:pt x="0" y="46232"/>
                    <a:pt x="46232" y="0"/>
                    <a:pt x="103262" y="0"/>
                  </a:cubicBezTo>
                  <a:close/>
                </a:path>
              </a:pathLst>
            </a:custGeom>
            <a:solidFill>
              <a:srgbClr val="C4699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985265" cy="4431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10234478" y="548954"/>
            <a:ext cx="7816302" cy="13827315"/>
          </a:xfrm>
          <a:custGeom>
            <a:avLst/>
            <a:gdLst/>
            <a:ahLst/>
            <a:cxnLst/>
            <a:rect l="l" t="t" r="r" b="b"/>
            <a:pathLst>
              <a:path w="7816302" h="13827315">
                <a:moveTo>
                  <a:pt x="7816302" y="0"/>
                </a:moveTo>
                <a:lnTo>
                  <a:pt x="0" y="0"/>
                </a:lnTo>
                <a:lnTo>
                  <a:pt x="0" y="13827315"/>
                </a:lnTo>
                <a:lnTo>
                  <a:pt x="7816302" y="13827315"/>
                </a:lnTo>
                <a:lnTo>
                  <a:pt x="781630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766927">
            <a:off x="7504720" y="2295705"/>
            <a:ext cx="4931997" cy="4223023"/>
          </a:xfrm>
          <a:custGeom>
            <a:avLst/>
            <a:gdLst/>
            <a:ahLst/>
            <a:cxnLst/>
            <a:rect l="l" t="t" r="r" b="b"/>
            <a:pathLst>
              <a:path w="4931997" h="4223023">
                <a:moveTo>
                  <a:pt x="0" y="0"/>
                </a:moveTo>
                <a:lnTo>
                  <a:pt x="4931997" y="0"/>
                </a:lnTo>
                <a:lnTo>
                  <a:pt x="4931997" y="4223023"/>
                </a:lnTo>
                <a:lnTo>
                  <a:pt x="0" y="42230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339361" y="1212849"/>
            <a:ext cx="7931101" cy="1450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11922"/>
              </a:lnSpc>
              <a:spcBef>
                <a:spcPct val="0"/>
              </a:spcBef>
            </a:pPr>
            <a:r>
              <a:rPr lang="en-US" sz="8515">
                <a:solidFill>
                  <a:srgbClr val="000000"/>
                </a:solidFill>
                <a:latin typeface="Livvic"/>
                <a:ea typeface="Livvic"/>
                <a:cs typeface="Livvic"/>
                <a:sym typeface="Livvic"/>
              </a:rPr>
              <a:t>Let's review...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675345" y="7444109"/>
            <a:ext cx="3435479" cy="1410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11526"/>
              </a:lnSpc>
              <a:spcBef>
                <a:spcPct val="0"/>
              </a:spcBef>
            </a:pPr>
            <a:r>
              <a:rPr lang="en-US" sz="8233" b="1">
                <a:solidFill>
                  <a:srgbClr val="000000"/>
                </a:solidFill>
                <a:latin typeface="Livvic Bold"/>
                <a:ea typeface="Livvic Bold"/>
                <a:cs typeface="Livvic Bold"/>
                <a:sym typeface="Livvic Bold"/>
              </a:rPr>
              <a:t>CLICK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661124" y="2739265"/>
            <a:ext cx="5146707" cy="2993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11260"/>
              </a:lnSpc>
              <a:spcBef>
                <a:spcPct val="0"/>
              </a:spcBef>
            </a:pPr>
            <a:r>
              <a:rPr lang="en-US" sz="8043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/f/ or /v/ sound?</a:t>
            </a:r>
          </a:p>
        </p:txBody>
      </p:sp>
      <p:sp>
        <p:nvSpPr>
          <p:cNvPr id="13" name="Freeform 13"/>
          <p:cNvSpPr/>
          <p:nvPr/>
        </p:nvSpPr>
        <p:spPr>
          <a:xfrm>
            <a:off x="16990595" y="0"/>
            <a:ext cx="1297405" cy="1374774"/>
          </a:xfrm>
          <a:custGeom>
            <a:avLst/>
            <a:gdLst/>
            <a:ahLst/>
            <a:cxnLst/>
            <a:rect l="l" t="t" r="r" b="b"/>
            <a:pathLst>
              <a:path w="1297405" h="1374774">
                <a:moveTo>
                  <a:pt x="0" y="0"/>
                </a:moveTo>
                <a:lnTo>
                  <a:pt x="1297405" y="0"/>
                </a:lnTo>
                <a:lnTo>
                  <a:pt x="1297405" y="1374774"/>
                </a:lnTo>
                <a:lnTo>
                  <a:pt x="0" y="13747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14" name="Picture 1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503.09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29650" y="4629150"/>
            <a:ext cx="1028700" cy="1028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cmd cmd="playFrom(0.0)">
              <p:cBhvr>
                <p:cTn id="2"/>
                <p:tgtEl>
                  <p:spTgt spid="14"/>
                </p:tgtEl>
              </p:cBhvr>
            </p:cmd>
            <p:audio>
              <p:cMediaNode vol="100000" showWhenStopped="0">
                <p:cTn id="3"/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83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156353" y="344226"/>
            <a:ext cx="6349559" cy="11723535"/>
          </a:xfrm>
          <a:custGeom>
            <a:avLst/>
            <a:gdLst/>
            <a:ahLst/>
            <a:cxnLst/>
            <a:rect l="l" t="t" r="r" b="b"/>
            <a:pathLst>
              <a:path w="6349559" h="11723535">
                <a:moveTo>
                  <a:pt x="0" y="0"/>
                </a:moveTo>
                <a:lnTo>
                  <a:pt x="6349559" y="0"/>
                </a:lnTo>
                <a:lnTo>
                  <a:pt x="6349559" y="11723536"/>
                </a:lnTo>
                <a:lnTo>
                  <a:pt x="0" y="117235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047923" y="2344698"/>
            <a:ext cx="8620077" cy="2149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42"/>
              </a:lnSpc>
            </a:pPr>
            <a:r>
              <a:rPr lang="en-US" sz="8161">
                <a:solidFill>
                  <a:srgbClr val="000000"/>
                </a:solidFill>
                <a:latin typeface="Bobby Jones"/>
                <a:ea typeface="Bobby Jones"/>
                <a:cs typeface="Bobby Jones"/>
                <a:sym typeface="Bobby Jones"/>
              </a:rPr>
              <a:t>HOW TO PRONOUNCE THESE SOUNDS?</a:t>
            </a:r>
          </a:p>
        </p:txBody>
      </p:sp>
      <p:sp>
        <p:nvSpPr>
          <p:cNvPr id="4" name="Freeform 4"/>
          <p:cNvSpPr/>
          <p:nvPr/>
        </p:nvSpPr>
        <p:spPr>
          <a:xfrm>
            <a:off x="16990595" y="0"/>
            <a:ext cx="1297405" cy="1374774"/>
          </a:xfrm>
          <a:custGeom>
            <a:avLst/>
            <a:gdLst/>
            <a:ahLst/>
            <a:cxnLst/>
            <a:rect l="l" t="t" r="r" b="b"/>
            <a:pathLst>
              <a:path w="1297405" h="1374774">
                <a:moveTo>
                  <a:pt x="0" y="0"/>
                </a:moveTo>
                <a:lnTo>
                  <a:pt x="1297405" y="0"/>
                </a:lnTo>
                <a:lnTo>
                  <a:pt x="1297405" y="1374774"/>
                </a:lnTo>
                <a:lnTo>
                  <a:pt x="0" y="13747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0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im sound f and v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28601" y="-90960"/>
            <a:ext cx="18583573" cy="103779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0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8251" y="687387"/>
            <a:ext cx="17101046" cy="9125135"/>
            <a:chOff x="0" y="0"/>
            <a:chExt cx="4503979" cy="24033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3979" cy="2403328"/>
            </a:xfrm>
            <a:custGeom>
              <a:avLst/>
              <a:gdLst/>
              <a:ahLst/>
              <a:cxnLst/>
              <a:rect l="l" t="t" r="r" b="b"/>
              <a:pathLst>
                <a:path w="4503979" h="2403328">
                  <a:moveTo>
                    <a:pt x="0" y="0"/>
                  </a:moveTo>
                  <a:lnTo>
                    <a:pt x="4503979" y="0"/>
                  </a:lnTo>
                  <a:lnTo>
                    <a:pt x="4503979" y="2403328"/>
                  </a:lnTo>
                  <a:lnTo>
                    <a:pt x="0" y="240332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3979" cy="24509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507706"/>
            <a:ext cx="13951278" cy="7271587"/>
            <a:chOff x="0" y="0"/>
            <a:chExt cx="3125407" cy="162900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125407" cy="1629003"/>
            </a:xfrm>
            <a:custGeom>
              <a:avLst/>
              <a:gdLst/>
              <a:ahLst/>
              <a:cxnLst/>
              <a:rect l="l" t="t" r="r" b="b"/>
              <a:pathLst>
                <a:path w="3125407" h="1629003">
                  <a:moveTo>
                    <a:pt x="2775" y="0"/>
                  </a:moveTo>
                  <a:lnTo>
                    <a:pt x="3122633" y="0"/>
                  </a:lnTo>
                  <a:cubicBezTo>
                    <a:pt x="3123368" y="0"/>
                    <a:pt x="3124074" y="292"/>
                    <a:pt x="3124595" y="813"/>
                  </a:cubicBezTo>
                  <a:cubicBezTo>
                    <a:pt x="3125115" y="1333"/>
                    <a:pt x="3125407" y="2039"/>
                    <a:pt x="3125407" y="2775"/>
                  </a:cubicBezTo>
                  <a:lnTo>
                    <a:pt x="3125407" y="1626228"/>
                  </a:lnTo>
                  <a:cubicBezTo>
                    <a:pt x="3125407" y="1626964"/>
                    <a:pt x="3125115" y="1627670"/>
                    <a:pt x="3124595" y="1628190"/>
                  </a:cubicBezTo>
                  <a:cubicBezTo>
                    <a:pt x="3124074" y="1628711"/>
                    <a:pt x="3123368" y="1629003"/>
                    <a:pt x="3122633" y="1629003"/>
                  </a:cubicBezTo>
                  <a:lnTo>
                    <a:pt x="2775" y="1629003"/>
                  </a:lnTo>
                  <a:cubicBezTo>
                    <a:pt x="2039" y="1629003"/>
                    <a:pt x="1333" y="1628711"/>
                    <a:pt x="813" y="1628190"/>
                  </a:cubicBezTo>
                  <a:cubicBezTo>
                    <a:pt x="292" y="1627670"/>
                    <a:pt x="0" y="1626964"/>
                    <a:pt x="0" y="1626228"/>
                  </a:cubicBezTo>
                  <a:lnTo>
                    <a:pt x="0" y="2775"/>
                  </a:lnTo>
                  <a:cubicBezTo>
                    <a:pt x="0" y="2039"/>
                    <a:pt x="292" y="1333"/>
                    <a:pt x="813" y="813"/>
                  </a:cubicBezTo>
                  <a:cubicBezTo>
                    <a:pt x="1333" y="292"/>
                    <a:pt x="2039" y="0"/>
                    <a:pt x="277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742E80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3125407" cy="1676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02844" y="1808462"/>
            <a:ext cx="13202990" cy="6670075"/>
            <a:chOff x="0" y="0"/>
            <a:chExt cx="2983274" cy="150713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983274" cy="1507133"/>
            </a:xfrm>
            <a:custGeom>
              <a:avLst/>
              <a:gdLst/>
              <a:ahLst/>
              <a:cxnLst/>
              <a:rect l="l" t="t" r="r" b="b"/>
              <a:pathLst>
                <a:path w="2983274" h="1507133">
                  <a:moveTo>
                    <a:pt x="0" y="0"/>
                  </a:moveTo>
                  <a:lnTo>
                    <a:pt x="2983274" y="0"/>
                  </a:lnTo>
                  <a:lnTo>
                    <a:pt x="2983274" y="1507133"/>
                  </a:lnTo>
                  <a:lnTo>
                    <a:pt x="0" y="1507133"/>
                  </a:lnTo>
                  <a:close/>
                </a:path>
              </a:pathLst>
            </a:custGeom>
            <a:solidFill>
              <a:srgbClr val="742E8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2983274" cy="1554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1030781" y="684996"/>
            <a:ext cx="6659668" cy="14629070"/>
          </a:xfrm>
          <a:custGeom>
            <a:avLst/>
            <a:gdLst/>
            <a:ahLst/>
            <a:cxnLst/>
            <a:rect l="l" t="t" r="r" b="b"/>
            <a:pathLst>
              <a:path w="6659668" h="14629070">
                <a:moveTo>
                  <a:pt x="0" y="0"/>
                </a:moveTo>
                <a:lnTo>
                  <a:pt x="6659668" y="0"/>
                </a:lnTo>
                <a:lnTo>
                  <a:pt x="6659668" y="14629070"/>
                </a:lnTo>
                <a:lnTo>
                  <a:pt x="0" y="146290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014384" y="2357237"/>
            <a:ext cx="12748319" cy="46351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595"/>
              </a:lnSpc>
            </a:pPr>
            <a:r>
              <a:rPr lang="en-US" sz="18139">
                <a:solidFill>
                  <a:srgbClr val="FFFFFF"/>
                </a:solidFill>
                <a:latin typeface="Bobby Jones"/>
                <a:ea typeface="Bobby Jones"/>
                <a:cs typeface="Bobby Jones"/>
                <a:sym typeface="Bobby Jones"/>
              </a:rPr>
              <a:t>LET’S PRACTICE!</a:t>
            </a:r>
          </a:p>
        </p:txBody>
      </p:sp>
      <p:sp>
        <p:nvSpPr>
          <p:cNvPr id="13" name="Freeform 13"/>
          <p:cNvSpPr/>
          <p:nvPr/>
        </p:nvSpPr>
        <p:spPr>
          <a:xfrm>
            <a:off x="16990595" y="0"/>
            <a:ext cx="1297405" cy="1374774"/>
          </a:xfrm>
          <a:custGeom>
            <a:avLst/>
            <a:gdLst/>
            <a:ahLst/>
            <a:cxnLst/>
            <a:rect l="l" t="t" r="r" b="b"/>
            <a:pathLst>
              <a:path w="1297405" h="1374774">
                <a:moveTo>
                  <a:pt x="0" y="0"/>
                </a:moveTo>
                <a:lnTo>
                  <a:pt x="1297405" y="0"/>
                </a:lnTo>
                <a:lnTo>
                  <a:pt x="1297405" y="1374774"/>
                </a:lnTo>
                <a:lnTo>
                  <a:pt x="0" y="13747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4C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0495" y="757573"/>
            <a:ext cx="9582140" cy="8771855"/>
            <a:chOff x="0" y="0"/>
            <a:chExt cx="2306745" cy="21116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06745" cy="2111682"/>
            </a:xfrm>
            <a:custGeom>
              <a:avLst/>
              <a:gdLst/>
              <a:ahLst/>
              <a:cxnLst/>
              <a:rect l="l" t="t" r="r" b="b"/>
              <a:pathLst>
                <a:path w="2306745" h="2111682">
                  <a:moveTo>
                    <a:pt x="4040" y="0"/>
                  </a:moveTo>
                  <a:lnTo>
                    <a:pt x="2302706" y="0"/>
                  </a:lnTo>
                  <a:cubicBezTo>
                    <a:pt x="2303777" y="0"/>
                    <a:pt x="2304804" y="426"/>
                    <a:pt x="2305562" y="1183"/>
                  </a:cubicBezTo>
                  <a:cubicBezTo>
                    <a:pt x="2306320" y="1941"/>
                    <a:pt x="2306745" y="2968"/>
                    <a:pt x="2306745" y="4040"/>
                  </a:cubicBezTo>
                  <a:lnTo>
                    <a:pt x="2306745" y="2107642"/>
                  </a:lnTo>
                  <a:cubicBezTo>
                    <a:pt x="2306745" y="2108714"/>
                    <a:pt x="2306320" y="2109741"/>
                    <a:pt x="2305562" y="2110499"/>
                  </a:cubicBezTo>
                  <a:cubicBezTo>
                    <a:pt x="2304804" y="2111257"/>
                    <a:pt x="2303777" y="2111682"/>
                    <a:pt x="2302706" y="2111682"/>
                  </a:cubicBezTo>
                  <a:lnTo>
                    <a:pt x="4040" y="2111682"/>
                  </a:lnTo>
                  <a:cubicBezTo>
                    <a:pt x="2968" y="2111682"/>
                    <a:pt x="1941" y="2111257"/>
                    <a:pt x="1183" y="2110499"/>
                  </a:cubicBezTo>
                  <a:cubicBezTo>
                    <a:pt x="426" y="2109741"/>
                    <a:pt x="0" y="2108714"/>
                    <a:pt x="0" y="2107642"/>
                  </a:cubicBezTo>
                  <a:lnTo>
                    <a:pt x="0" y="4040"/>
                  </a:lnTo>
                  <a:cubicBezTo>
                    <a:pt x="0" y="2968"/>
                    <a:pt x="426" y="1941"/>
                    <a:pt x="1183" y="1183"/>
                  </a:cubicBezTo>
                  <a:cubicBezTo>
                    <a:pt x="1941" y="426"/>
                    <a:pt x="2968" y="0"/>
                    <a:pt x="404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306745" cy="21593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69268" y="1079083"/>
            <a:ext cx="8904594" cy="8128834"/>
            <a:chOff x="0" y="0"/>
            <a:chExt cx="2520184" cy="230062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20184" cy="2300628"/>
            </a:xfrm>
            <a:custGeom>
              <a:avLst/>
              <a:gdLst/>
              <a:ahLst/>
              <a:cxnLst/>
              <a:rect l="l" t="t" r="r" b="b"/>
              <a:pathLst>
                <a:path w="2520184" h="2300628">
                  <a:moveTo>
                    <a:pt x="0" y="0"/>
                  </a:moveTo>
                  <a:lnTo>
                    <a:pt x="2520184" y="0"/>
                  </a:lnTo>
                  <a:lnTo>
                    <a:pt x="2520184" y="2300628"/>
                  </a:lnTo>
                  <a:lnTo>
                    <a:pt x="0" y="230062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520184" cy="23482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736567" y="1079083"/>
            <a:ext cx="6644379" cy="8128834"/>
            <a:chOff x="0" y="0"/>
            <a:chExt cx="1880497" cy="230062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880497" cy="2300628"/>
            </a:xfrm>
            <a:custGeom>
              <a:avLst/>
              <a:gdLst/>
              <a:ahLst/>
              <a:cxnLst/>
              <a:rect l="l" t="t" r="r" b="b"/>
              <a:pathLst>
                <a:path w="1880497" h="2300628">
                  <a:moveTo>
                    <a:pt x="0" y="0"/>
                  </a:moveTo>
                  <a:lnTo>
                    <a:pt x="1880497" y="0"/>
                  </a:lnTo>
                  <a:lnTo>
                    <a:pt x="1880497" y="2300628"/>
                  </a:lnTo>
                  <a:lnTo>
                    <a:pt x="0" y="230062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1880497" cy="23482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6337604" y="1285573"/>
            <a:ext cx="675941" cy="677872"/>
          </a:xfrm>
          <a:custGeom>
            <a:avLst/>
            <a:gdLst/>
            <a:ahLst/>
            <a:cxnLst/>
            <a:rect l="l" t="t" r="r" b="b"/>
            <a:pathLst>
              <a:path w="675941" h="677872">
                <a:moveTo>
                  <a:pt x="0" y="0"/>
                </a:moveTo>
                <a:lnTo>
                  <a:pt x="675941" y="0"/>
                </a:lnTo>
                <a:lnTo>
                  <a:pt x="675941" y="677872"/>
                </a:lnTo>
                <a:lnTo>
                  <a:pt x="0" y="6778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28700" y="1285573"/>
            <a:ext cx="1708493" cy="2093100"/>
          </a:xfrm>
          <a:custGeom>
            <a:avLst/>
            <a:gdLst/>
            <a:ahLst/>
            <a:cxnLst/>
            <a:rect l="l" t="t" r="r" b="b"/>
            <a:pathLst>
              <a:path w="1708493" h="2093100">
                <a:moveTo>
                  <a:pt x="0" y="0"/>
                </a:moveTo>
                <a:lnTo>
                  <a:pt x="1708493" y="0"/>
                </a:lnTo>
                <a:lnTo>
                  <a:pt x="1708493" y="2093100"/>
                </a:lnTo>
                <a:lnTo>
                  <a:pt x="0" y="20931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032232" y="1589774"/>
            <a:ext cx="2563659" cy="1253862"/>
          </a:xfrm>
          <a:custGeom>
            <a:avLst/>
            <a:gdLst/>
            <a:ahLst/>
            <a:cxnLst/>
            <a:rect l="l" t="t" r="r" b="b"/>
            <a:pathLst>
              <a:path w="2563659" h="1253862">
                <a:moveTo>
                  <a:pt x="0" y="0"/>
                </a:moveTo>
                <a:lnTo>
                  <a:pt x="2563659" y="0"/>
                </a:lnTo>
                <a:lnTo>
                  <a:pt x="2563659" y="1253862"/>
                </a:lnTo>
                <a:lnTo>
                  <a:pt x="0" y="12538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853630" y="4243840"/>
            <a:ext cx="3009894" cy="1873659"/>
          </a:xfrm>
          <a:custGeom>
            <a:avLst/>
            <a:gdLst/>
            <a:ahLst/>
            <a:cxnLst/>
            <a:rect l="l" t="t" r="r" b="b"/>
            <a:pathLst>
              <a:path w="3009894" h="1873659">
                <a:moveTo>
                  <a:pt x="0" y="0"/>
                </a:moveTo>
                <a:lnTo>
                  <a:pt x="3009894" y="0"/>
                </a:lnTo>
                <a:lnTo>
                  <a:pt x="3009894" y="1873659"/>
                </a:lnTo>
                <a:lnTo>
                  <a:pt x="0" y="187365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5032232" y="3940954"/>
            <a:ext cx="2187883" cy="1629973"/>
          </a:xfrm>
          <a:custGeom>
            <a:avLst/>
            <a:gdLst/>
            <a:ahLst/>
            <a:cxnLst/>
            <a:rect l="l" t="t" r="r" b="b"/>
            <a:pathLst>
              <a:path w="2187883" h="1629973">
                <a:moveTo>
                  <a:pt x="0" y="0"/>
                </a:moveTo>
                <a:lnTo>
                  <a:pt x="2187883" y="0"/>
                </a:lnTo>
                <a:lnTo>
                  <a:pt x="2187883" y="1629973"/>
                </a:lnTo>
                <a:lnTo>
                  <a:pt x="0" y="162997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3655150" y="6888244"/>
            <a:ext cx="2471023" cy="2319673"/>
          </a:xfrm>
          <a:custGeom>
            <a:avLst/>
            <a:gdLst/>
            <a:ahLst/>
            <a:cxnLst/>
            <a:rect l="l" t="t" r="r" b="b"/>
            <a:pathLst>
              <a:path w="2471023" h="2319673">
                <a:moveTo>
                  <a:pt x="0" y="0"/>
                </a:moveTo>
                <a:lnTo>
                  <a:pt x="2471024" y="0"/>
                </a:lnTo>
                <a:lnTo>
                  <a:pt x="2471024" y="2319673"/>
                </a:lnTo>
                <a:lnTo>
                  <a:pt x="0" y="231967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1323602" y="2038712"/>
            <a:ext cx="5964737" cy="7169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79"/>
              </a:lnSpc>
            </a:pPr>
            <a:r>
              <a:rPr lang="en-US" sz="10254" dirty="0">
                <a:solidFill>
                  <a:srgbClr val="742E80"/>
                </a:solidFill>
                <a:latin typeface="Livvic"/>
                <a:ea typeface="Livvic"/>
                <a:cs typeface="Livvic"/>
                <a:sym typeface="Livvic"/>
              </a:rPr>
              <a:t>fan van</a:t>
            </a:r>
          </a:p>
          <a:p>
            <a:pPr algn="ctr">
              <a:lnSpc>
                <a:spcPts val="11279"/>
              </a:lnSpc>
            </a:pPr>
            <a:r>
              <a:rPr lang="en-US" sz="10254" dirty="0">
                <a:solidFill>
                  <a:srgbClr val="742E80"/>
                </a:solidFill>
                <a:latin typeface="Livvic"/>
                <a:ea typeface="Livvic"/>
                <a:cs typeface="Livvic"/>
                <a:sym typeface="Livvic"/>
              </a:rPr>
              <a:t>ferry very</a:t>
            </a:r>
          </a:p>
          <a:p>
            <a:pPr algn="ctr">
              <a:lnSpc>
                <a:spcPts val="11279"/>
              </a:lnSpc>
            </a:pPr>
            <a:r>
              <a:rPr lang="en-US" sz="10254" dirty="0">
                <a:solidFill>
                  <a:srgbClr val="742E80"/>
                </a:solidFill>
                <a:latin typeface="Livvic"/>
                <a:ea typeface="Livvic"/>
                <a:cs typeface="Livvic"/>
                <a:sym typeface="Livvic"/>
              </a:rPr>
              <a:t>leaf leave</a:t>
            </a:r>
          </a:p>
          <a:p>
            <a:pPr algn="ctr">
              <a:lnSpc>
                <a:spcPts val="11279"/>
              </a:lnSpc>
            </a:pPr>
            <a:r>
              <a:rPr lang="en-US" sz="10254" dirty="0">
                <a:solidFill>
                  <a:srgbClr val="742E80"/>
                </a:solidFill>
                <a:latin typeface="Livvic"/>
                <a:ea typeface="Livvic"/>
                <a:cs typeface="Livvic"/>
                <a:sym typeface="Livvic"/>
              </a:rPr>
              <a:t>off of</a:t>
            </a:r>
          </a:p>
          <a:p>
            <a:pPr algn="ctr">
              <a:lnSpc>
                <a:spcPts val="11279"/>
              </a:lnSpc>
            </a:pPr>
            <a:endParaRPr lang="en-US" sz="10254" dirty="0">
              <a:solidFill>
                <a:srgbClr val="742E80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6990595" y="0"/>
            <a:ext cx="1297405" cy="1374774"/>
          </a:xfrm>
          <a:custGeom>
            <a:avLst/>
            <a:gdLst/>
            <a:ahLst/>
            <a:cxnLst/>
            <a:rect l="l" t="t" r="r" b="b"/>
            <a:pathLst>
              <a:path w="1297405" h="1374774">
                <a:moveTo>
                  <a:pt x="0" y="0"/>
                </a:moveTo>
                <a:lnTo>
                  <a:pt x="1297405" y="0"/>
                </a:lnTo>
                <a:lnTo>
                  <a:pt x="1297405" y="1374774"/>
                </a:lnTo>
                <a:lnTo>
                  <a:pt x="0" y="137477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pic>
        <p:nvPicPr>
          <p:cNvPr id="20" name="f-v-elementary-preintermediate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820.6736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577175" y="772920"/>
            <a:ext cx="2746427" cy="27464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0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0660" y="114300"/>
            <a:ext cx="15622192" cy="34624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959"/>
              </a:lnSpc>
              <a:spcBef>
                <a:spcPct val="0"/>
              </a:spcBef>
            </a:pPr>
            <a:r>
              <a:rPr lang="en-US" sz="6000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Ex: Say the sentences aloud, paying attention to the underlined words containing the sounds /f/ and /v/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422909" y="3625488"/>
            <a:ext cx="16868299" cy="5074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30627" lvl="1" indent="-615313" algn="l">
              <a:lnSpc>
                <a:spcPts val="7979"/>
              </a:lnSpc>
              <a:buAutoNum type="arabicPeriod"/>
            </a:pPr>
            <a:r>
              <a:rPr lang="en-US" sz="5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What is the </a:t>
            </a:r>
            <a:r>
              <a:rPr lang="en-US" sz="5400" u="sng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benefit</a:t>
            </a:r>
            <a:r>
              <a:rPr lang="en-US" sz="5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of playing </a:t>
            </a:r>
            <a:r>
              <a:rPr lang="en-US" sz="5400" u="sng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volleyball</a:t>
            </a:r>
            <a:r>
              <a:rPr lang="en-US" sz="5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?</a:t>
            </a:r>
          </a:p>
          <a:p>
            <a:pPr marL="1230627" lvl="1" indent="-615313" algn="l">
              <a:lnSpc>
                <a:spcPts val="7979"/>
              </a:lnSpc>
              <a:buAutoNum type="arabicPeriod"/>
            </a:pPr>
            <a:r>
              <a:rPr lang="en-US" sz="5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Eat more</a:t>
            </a:r>
            <a:r>
              <a:rPr lang="en-US" sz="5400" u="sng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fruit</a:t>
            </a:r>
            <a:r>
              <a:rPr lang="en-US" sz="5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and </a:t>
            </a:r>
            <a:r>
              <a:rPr lang="en-US" sz="5400" u="sng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vegetables</a:t>
            </a:r>
            <a:r>
              <a:rPr lang="en-US" sz="5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marL="1230627" lvl="1" indent="-615313" algn="l">
              <a:lnSpc>
                <a:spcPts val="7979"/>
              </a:lnSpc>
              <a:buAutoNum type="arabicPeriod"/>
            </a:pPr>
            <a:r>
              <a:rPr lang="en-US" sz="5400" u="sng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Fruit </a:t>
            </a:r>
            <a:r>
              <a:rPr lang="en-US" sz="5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contains a lot of </a:t>
            </a:r>
            <a:r>
              <a:rPr lang="en-US" sz="5400" u="sng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vitamins</a:t>
            </a:r>
            <a:r>
              <a:rPr lang="en-US" sz="5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marL="1230627" lvl="1" indent="-615313" algn="l">
              <a:lnSpc>
                <a:spcPts val="7979"/>
              </a:lnSpc>
              <a:buAutoNum type="arabicPeriod"/>
            </a:pPr>
            <a:r>
              <a:rPr lang="en-US" sz="5400" u="sng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Laughter</a:t>
            </a:r>
            <a:r>
              <a:rPr lang="en-US" sz="5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and </a:t>
            </a:r>
            <a:r>
              <a:rPr lang="en-US" sz="5400" u="sng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love</a:t>
            </a:r>
            <a:r>
              <a:rPr lang="en-US" sz="5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are good </a:t>
            </a:r>
            <a:r>
              <a:rPr lang="en-US" sz="5400" u="sng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for</a:t>
            </a:r>
            <a:r>
              <a:rPr lang="en-US" sz="5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your health.</a:t>
            </a:r>
          </a:p>
          <a:p>
            <a:pPr marL="1230627" lvl="1" indent="-615313" algn="l">
              <a:lnSpc>
                <a:spcPts val="7979"/>
              </a:lnSpc>
              <a:buAutoNum type="arabicPeriod"/>
            </a:pPr>
            <a:r>
              <a:rPr lang="en-US" sz="5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We should do more </a:t>
            </a:r>
            <a:r>
              <a:rPr lang="en-US" sz="5400" u="sng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physical</a:t>
            </a:r>
            <a:r>
              <a:rPr lang="en-US" sz="5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5400" u="sng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activities.</a:t>
            </a:r>
          </a:p>
        </p:txBody>
      </p:sp>
      <p:sp>
        <p:nvSpPr>
          <p:cNvPr id="4" name="Freeform 4"/>
          <p:cNvSpPr/>
          <p:nvPr/>
        </p:nvSpPr>
        <p:spPr>
          <a:xfrm>
            <a:off x="16990595" y="0"/>
            <a:ext cx="1297405" cy="1374774"/>
          </a:xfrm>
          <a:custGeom>
            <a:avLst/>
            <a:gdLst/>
            <a:ahLst/>
            <a:cxnLst/>
            <a:rect l="l" t="t" r="r" b="b"/>
            <a:pathLst>
              <a:path w="1297405" h="1374774">
                <a:moveTo>
                  <a:pt x="0" y="0"/>
                </a:moveTo>
                <a:lnTo>
                  <a:pt x="1297405" y="0"/>
                </a:lnTo>
                <a:lnTo>
                  <a:pt x="1297405" y="1374774"/>
                </a:lnTo>
                <a:lnTo>
                  <a:pt x="0" y="13747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69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3279" y="373706"/>
            <a:ext cx="17767501" cy="9592294"/>
            <a:chOff x="0" y="0"/>
            <a:chExt cx="4679506" cy="25263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79506" cy="2526366"/>
            </a:xfrm>
            <a:custGeom>
              <a:avLst/>
              <a:gdLst/>
              <a:ahLst/>
              <a:cxnLst/>
              <a:rect l="l" t="t" r="r" b="b"/>
              <a:pathLst>
                <a:path w="4679506" h="2526366">
                  <a:moveTo>
                    <a:pt x="2179" y="0"/>
                  </a:moveTo>
                  <a:lnTo>
                    <a:pt x="4677328" y="0"/>
                  </a:lnTo>
                  <a:cubicBezTo>
                    <a:pt x="4678531" y="0"/>
                    <a:pt x="4679506" y="975"/>
                    <a:pt x="4679506" y="2179"/>
                  </a:cubicBezTo>
                  <a:lnTo>
                    <a:pt x="4679506" y="2524187"/>
                  </a:lnTo>
                  <a:cubicBezTo>
                    <a:pt x="4679506" y="2524765"/>
                    <a:pt x="4679277" y="2525319"/>
                    <a:pt x="4678868" y="2525727"/>
                  </a:cubicBezTo>
                  <a:cubicBezTo>
                    <a:pt x="4678459" y="2526136"/>
                    <a:pt x="4677906" y="2526366"/>
                    <a:pt x="4677328" y="2526366"/>
                  </a:cubicBezTo>
                  <a:lnTo>
                    <a:pt x="2179" y="2526366"/>
                  </a:lnTo>
                  <a:cubicBezTo>
                    <a:pt x="975" y="2526366"/>
                    <a:pt x="0" y="2525390"/>
                    <a:pt x="0" y="2524187"/>
                  </a:cubicBezTo>
                  <a:lnTo>
                    <a:pt x="0" y="2179"/>
                  </a:lnTo>
                  <a:cubicBezTo>
                    <a:pt x="0" y="1601"/>
                    <a:pt x="230" y="1047"/>
                    <a:pt x="638" y="638"/>
                  </a:cubicBezTo>
                  <a:cubicBezTo>
                    <a:pt x="1047" y="230"/>
                    <a:pt x="1601" y="0"/>
                    <a:pt x="217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679506" cy="25739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973507" y="757390"/>
            <a:ext cx="5803517" cy="12748392"/>
          </a:xfrm>
          <a:custGeom>
            <a:avLst/>
            <a:gdLst/>
            <a:ahLst/>
            <a:cxnLst/>
            <a:rect l="l" t="t" r="r" b="b"/>
            <a:pathLst>
              <a:path w="5803517" h="12748392">
                <a:moveTo>
                  <a:pt x="0" y="0"/>
                </a:moveTo>
                <a:lnTo>
                  <a:pt x="5803517" y="0"/>
                </a:lnTo>
                <a:lnTo>
                  <a:pt x="5803517" y="12748392"/>
                </a:lnTo>
                <a:lnTo>
                  <a:pt x="0" y="127483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990595" y="0"/>
            <a:ext cx="1297405" cy="1374774"/>
          </a:xfrm>
          <a:custGeom>
            <a:avLst/>
            <a:gdLst/>
            <a:ahLst/>
            <a:cxnLst/>
            <a:rect l="l" t="t" r="r" b="b"/>
            <a:pathLst>
              <a:path w="1297405" h="1374774">
                <a:moveTo>
                  <a:pt x="0" y="0"/>
                </a:moveTo>
                <a:lnTo>
                  <a:pt x="1297405" y="0"/>
                </a:lnTo>
                <a:lnTo>
                  <a:pt x="1297405" y="1374774"/>
                </a:lnTo>
                <a:lnTo>
                  <a:pt x="0" y="13747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888098" y="3398505"/>
            <a:ext cx="11463225" cy="2173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880"/>
              </a:lnSpc>
            </a:pPr>
            <a:r>
              <a:rPr lang="en-US" sz="16372">
                <a:solidFill>
                  <a:srgbClr val="FFFFFF"/>
                </a:solidFill>
                <a:latin typeface="Bobby Jones"/>
                <a:ea typeface="Bobby Jones"/>
                <a:cs typeface="Bobby Jones"/>
                <a:sym typeface="Bobby Jones"/>
              </a:rPr>
              <a:t>THANK YOU!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93</Words>
  <Application>Microsoft Office PowerPoint</Application>
  <PresentationFormat>Custom</PresentationFormat>
  <Paragraphs>16</Paragraphs>
  <Slides>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Arial</vt:lpstr>
      <vt:lpstr>Bobby Jones</vt:lpstr>
      <vt:lpstr>Livvic</vt:lpstr>
      <vt:lpstr>Poppins</vt:lpstr>
      <vt:lpstr>Jua</vt:lpstr>
      <vt:lpstr>Livvic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Let's review...</dc:title>
  <dc:creator>AD</dc:creator>
  <cp:lastModifiedBy>AD</cp:lastModifiedBy>
  <cp:revision>4</cp:revision>
  <dcterms:created xsi:type="dcterms:W3CDTF">2006-08-16T00:00:00Z</dcterms:created>
  <dcterms:modified xsi:type="dcterms:W3CDTF">2024-10-17T09:53:07Z</dcterms:modified>
  <dc:identifier>DAGT0B3I7NM</dc:identifier>
</cp:coreProperties>
</file>