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-547" y="-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3578" y="313965"/>
            <a:ext cx="7880843" cy="5201357"/>
          </a:xfrm>
          <a:custGeom>
            <a:avLst/>
            <a:gdLst/>
            <a:ahLst/>
            <a:cxnLst/>
            <a:rect l="l" t="t" r="r" b="b"/>
            <a:pathLst>
              <a:path w="7880843" h="5201357">
                <a:moveTo>
                  <a:pt x="0" y="0"/>
                </a:moveTo>
                <a:lnTo>
                  <a:pt x="7880844" y="0"/>
                </a:lnTo>
                <a:lnTo>
                  <a:pt x="7880844" y="5201356"/>
                </a:lnTo>
                <a:lnTo>
                  <a:pt x="0" y="5201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6471" y="5050545"/>
            <a:ext cx="18920942" cy="5477177"/>
            <a:chOff x="0" y="0"/>
            <a:chExt cx="9279876" cy="2686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79876" cy="2686310"/>
            </a:xfrm>
            <a:custGeom>
              <a:avLst/>
              <a:gdLst/>
              <a:ahLst/>
              <a:cxnLst/>
              <a:rect l="l" t="t" r="r" b="b"/>
              <a:pathLst>
                <a:path w="9279876" h="2686310">
                  <a:moveTo>
                    <a:pt x="0" y="0"/>
                  </a:moveTo>
                  <a:lnTo>
                    <a:pt x="9279876" y="0"/>
                  </a:lnTo>
                  <a:lnTo>
                    <a:pt x="9279876" y="2686310"/>
                  </a:lnTo>
                  <a:lnTo>
                    <a:pt x="0" y="2686310"/>
                  </a:lnTo>
                  <a:close/>
                </a:path>
              </a:pathLst>
            </a:custGeom>
            <a:solidFill>
              <a:srgbClr val="D1635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417125" y="5775488"/>
            <a:ext cx="7453750" cy="120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6"/>
              </a:lnSpc>
              <a:spcBef>
                <a:spcPct val="0"/>
              </a:spcBef>
            </a:pPr>
            <a:r>
              <a:rPr lang="en-US" sz="7026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Grade 6, Unit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133190"/>
            <a:ext cx="16230600" cy="212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51"/>
              </a:lnSpc>
              <a:spcBef>
                <a:spcPct val="0"/>
              </a:spcBef>
            </a:pPr>
            <a:r>
              <a:rPr lang="en-US" sz="12465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/b/ &amp; /p/ sound</a:t>
            </a:r>
          </a:p>
        </p:txBody>
      </p:sp>
      <p:sp>
        <p:nvSpPr>
          <p:cNvPr id="7" name="Freeform 7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471" y="5050545"/>
            <a:ext cx="18920942" cy="5477177"/>
            <a:chOff x="0" y="0"/>
            <a:chExt cx="9279876" cy="2686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79876" cy="2686310"/>
            </a:xfrm>
            <a:custGeom>
              <a:avLst/>
              <a:gdLst/>
              <a:ahLst/>
              <a:cxnLst/>
              <a:rect l="l" t="t" r="r" b="b"/>
              <a:pathLst>
                <a:path w="9279876" h="2686310">
                  <a:moveTo>
                    <a:pt x="0" y="0"/>
                  </a:moveTo>
                  <a:lnTo>
                    <a:pt x="9279876" y="0"/>
                  </a:lnTo>
                  <a:lnTo>
                    <a:pt x="9279876" y="2686310"/>
                  </a:lnTo>
                  <a:lnTo>
                    <a:pt x="0" y="2686310"/>
                  </a:lnTo>
                  <a:close/>
                </a:path>
              </a:pathLst>
            </a:custGeom>
            <a:solidFill>
              <a:srgbClr val="D1635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645214" y="0"/>
            <a:ext cx="2997571" cy="4585195"/>
          </a:xfrm>
          <a:custGeom>
            <a:avLst/>
            <a:gdLst/>
            <a:ahLst/>
            <a:cxnLst/>
            <a:rect l="l" t="t" r="r" b="b"/>
            <a:pathLst>
              <a:path w="2997571" h="4585195">
                <a:moveTo>
                  <a:pt x="0" y="0"/>
                </a:moveTo>
                <a:lnTo>
                  <a:pt x="2997572" y="0"/>
                </a:lnTo>
                <a:lnTo>
                  <a:pt x="2997572" y="4585195"/>
                </a:lnTo>
                <a:lnTo>
                  <a:pt x="0" y="4585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984914"/>
            <a:ext cx="16230600" cy="212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51"/>
              </a:lnSpc>
              <a:spcBef>
                <a:spcPct val="0"/>
              </a:spcBef>
            </a:pPr>
            <a:r>
              <a:rPr lang="en-US" sz="12465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63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600" y="318022"/>
            <a:ext cx="17586800" cy="9650957"/>
            <a:chOff x="0" y="0"/>
            <a:chExt cx="4631914" cy="2541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1914" cy="2541816"/>
            </a:xfrm>
            <a:custGeom>
              <a:avLst/>
              <a:gdLst/>
              <a:ahLst/>
              <a:cxnLst/>
              <a:rect l="l" t="t" r="r" b="b"/>
              <a:pathLst>
                <a:path w="4631914" h="2541816">
                  <a:moveTo>
                    <a:pt x="10565" y="0"/>
                  </a:moveTo>
                  <a:lnTo>
                    <a:pt x="4621349" y="0"/>
                  </a:lnTo>
                  <a:cubicBezTo>
                    <a:pt x="4624151" y="0"/>
                    <a:pt x="4626839" y="1113"/>
                    <a:pt x="4628820" y="3094"/>
                  </a:cubicBezTo>
                  <a:cubicBezTo>
                    <a:pt x="4630801" y="5076"/>
                    <a:pt x="4631914" y="7763"/>
                    <a:pt x="4631914" y="10565"/>
                  </a:cubicBezTo>
                  <a:lnTo>
                    <a:pt x="4631914" y="2531251"/>
                  </a:lnTo>
                  <a:cubicBezTo>
                    <a:pt x="4631914" y="2537086"/>
                    <a:pt x="4627184" y="2541816"/>
                    <a:pt x="4621349" y="2541816"/>
                  </a:cubicBezTo>
                  <a:lnTo>
                    <a:pt x="10565" y="2541816"/>
                  </a:lnTo>
                  <a:cubicBezTo>
                    <a:pt x="7763" y="2541816"/>
                    <a:pt x="5076" y="2540703"/>
                    <a:pt x="3094" y="2538721"/>
                  </a:cubicBezTo>
                  <a:cubicBezTo>
                    <a:pt x="1113" y="2536740"/>
                    <a:pt x="0" y="2534053"/>
                    <a:pt x="0" y="2531251"/>
                  </a:cubicBezTo>
                  <a:lnTo>
                    <a:pt x="0" y="10565"/>
                  </a:lnTo>
                  <a:cubicBezTo>
                    <a:pt x="0" y="4730"/>
                    <a:pt x="4730" y="0"/>
                    <a:pt x="10565" y="0"/>
                  </a:cubicBezTo>
                  <a:close/>
                </a:path>
              </a:pathLst>
            </a:custGeom>
            <a:solidFill>
              <a:srgbClr val="F0ED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1914" cy="258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6172" y="4443183"/>
            <a:ext cx="6328157" cy="5046705"/>
          </a:xfrm>
          <a:custGeom>
            <a:avLst/>
            <a:gdLst/>
            <a:ahLst/>
            <a:cxnLst/>
            <a:rect l="l" t="t" r="r" b="b"/>
            <a:pathLst>
              <a:path w="6328157" h="5046705">
                <a:moveTo>
                  <a:pt x="0" y="0"/>
                </a:moveTo>
                <a:lnTo>
                  <a:pt x="6328157" y="0"/>
                </a:lnTo>
                <a:lnTo>
                  <a:pt x="6328157" y="5046705"/>
                </a:lnTo>
                <a:lnTo>
                  <a:pt x="0" y="504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41456" y="1559786"/>
            <a:ext cx="6177589" cy="183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2"/>
              </a:lnSpc>
            </a:pPr>
            <a:r>
              <a:rPr lang="en-US" sz="7083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How to pronounce?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375710" y="1662302"/>
            <a:ext cx="7054251" cy="705425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635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68940" y="2979749"/>
            <a:ext cx="5787332" cy="2951539"/>
          </a:xfrm>
          <a:custGeom>
            <a:avLst/>
            <a:gdLst/>
            <a:ahLst/>
            <a:cxnLst/>
            <a:rect l="l" t="t" r="r" b="b"/>
            <a:pathLst>
              <a:path w="5787332" h="2951539">
                <a:moveTo>
                  <a:pt x="0" y="0"/>
                </a:moveTo>
                <a:lnTo>
                  <a:pt x="5787332" y="0"/>
                </a:lnTo>
                <a:lnTo>
                  <a:pt x="5787332" y="2951539"/>
                </a:lnTo>
                <a:lnTo>
                  <a:pt x="0" y="2951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40269" y="5979232"/>
            <a:ext cx="5725133" cy="177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8"/>
              </a:lnSpc>
            </a:pPr>
            <a:r>
              <a:rPr lang="en-US" sz="10384" b="1">
                <a:solidFill>
                  <a:srgbClr val="492721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/p/ &amp; /b/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2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6 - Unit 3 - My friends -b- - -p- - 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9284" y="-731297"/>
            <a:ext cx="8866270" cy="11749594"/>
            <a:chOff x="0" y="0"/>
            <a:chExt cx="4348509" cy="5762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509" cy="5762651"/>
            </a:xfrm>
            <a:custGeom>
              <a:avLst/>
              <a:gdLst/>
              <a:ahLst/>
              <a:cxnLst/>
              <a:rect l="l" t="t" r="r" b="b"/>
              <a:pathLst>
                <a:path w="4348509" h="5762651">
                  <a:moveTo>
                    <a:pt x="0" y="0"/>
                  </a:moveTo>
                  <a:lnTo>
                    <a:pt x="4348509" y="0"/>
                  </a:lnTo>
                  <a:lnTo>
                    <a:pt x="4348509" y="5762651"/>
                  </a:lnTo>
                  <a:lnTo>
                    <a:pt x="0" y="5762651"/>
                  </a:lnTo>
                  <a:close/>
                </a:path>
              </a:pathLst>
            </a:custGeom>
            <a:solidFill>
              <a:srgbClr val="D163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608046"/>
            <a:ext cx="6544596" cy="1945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5"/>
              </a:lnSpc>
            </a:pPr>
            <a:r>
              <a:rPr lang="en-US" sz="8094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How to pronounce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044968"/>
            <a:ext cx="654459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6"/>
              </a:lnSpc>
            </a:pPr>
            <a:r>
              <a:rPr lang="en-US" sz="2222">
                <a:solidFill>
                  <a:srgbClr val="F2F0ED"/>
                </a:solidFill>
                <a:latin typeface="Garet"/>
                <a:ea typeface="Garet"/>
                <a:cs typeface="Garet"/>
                <a:sym typeface="Garet"/>
              </a:rPr>
              <a:t>/p/ &amp; /b/ sounds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2100570"/>
            <a:ext cx="8932042" cy="316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6"/>
              </a:lnSpc>
            </a:pPr>
            <a:r>
              <a:rPr lang="en-US" sz="3626">
                <a:solidFill>
                  <a:srgbClr val="492721"/>
                </a:solidFill>
                <a:latin typeface="Lora"/>
                <a:ea typeface="Lora"/>
                <a:cs typeface="Lora"/>
                <a:sym typeface="Lora"/>
              </a:rPr>
              <a:t>-Âm /p/: Mím chặt 2 môi, sau đó, sau đó mở nhanh và bật hơi ra ngoài. Vì âm /p/ là âm không rung (âm vô thanh) nên khi phát âm, cổ họng sẽ không có cảm giác rung.</a:t>
            </a:r>
          </a:p>
        </p:txBody>
      </p:sp>
      <p:sp>
        <p:nvSpPr>
          <p:cNvPr id="7" name="AutoShape 7"/>
          <p:cNvSpPr/>
          <p:nvPr/>
        </p:nvSpPr>
        <p:spPr>
          <a:xfrm>
            <a:off x="9144000" y="1846122"/>
            <a:ext cx="8932042" cy="0"/>
          </a:xfrm>
          <a:prstGeom prst="line">
            <a:avLst/>
          </a:prstGeom>
          <a:ln w="9525" cap="rnd">
            <a:solidFill>
              <a:srgbClr val="4927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9144000" y="6822318"/>
            <a:ext cx="8932042" cy="252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6"/>
              </a:lnSpc>
            </a:pPr>
            <a:r>
              <a:rPr lang="en-US" sz="3626">
                <a:solidFill>
                  <a:srgbClr val="492721"/>
                </a:solidFill>
                <a:latin typeface="Lora"/>
                <a:ea typeface="Lora"/>
                <a:cs typeface="Lora"/>
                <a:sym typeface="Lora"/>
              </a:rPr>
              <a:t>- Âm /b/: Mím chặt 2 môi, sau đó, sau đó mở nhanh và bật tiếng (âm /b/) ra ngoài. Vì âm /b/ là âm rung (âm hữu thanh) nên khi phát âm, cổ họng sẽ có cảm giác rung.</a:t>
            </a:r>
          </a:p>
        </p:txBody>
      </p:sp>
      <p:sp>
        <p:nvSpPr>
          <p:cNvPr id="9" name="AutoShape 9"/>
          <p:cNvSpPr/>
          <p:nvPr/>
        </p:nvSpPr>
        <p:spPr>
          <a:xfrm>
            <a:off x="9144000" y="6567871"/>
            <a:ext cx="8932042" cy="0"/>
          </a:xfrm>
          <a:prstGeom prst="line">
            <a:avLst/>
          </a:prstGeom>
          <a:ln w="9525" cap="rnd">
            <a:solidFill>
              <a:srgbClr val="4927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28700" y="997127"/>
            <a:ext cx="6544596" cy="50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3"/>
              </a:lnSpc>
              <a:spcBef>
                <a:spcPct val="0"/>
              </a:spcBef>
            </a:pPr>
            <a:r>
              <a:rPr lang="en-US" sz="2952" spc="348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CÁCH PHÁT ÂM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2802987" y="5488044"/>
            <a:ext cx="2996022" cy="4851857"/>
          </a:xfrm>
          <a:custGeom>
            <a:avLst/>
            <a:gdLst/>
            <a:ahLst/>
            <a:cxnLst/>
            <a:rect l="l" t="t" r="r" b="b"/>
            <a:pathLst>
              <a:path w="2996022" h="4851857">
                <a:moveTo>
                  <a:pt x="2996022" y="0"/>
                </a:moveTo>
                <a:lnTo>
                  <a:pt x="0" y="0"/>
                </a:lnTo>
                <a:lnTo>
                  <a:pt x="0" y="4851857"/>
                </a:lnTo>
                <a:lnTo>
                  <a:pt x="2996022" y="4851857"/>
                </a:lnTo>
                <a:lnTo>
                  <a:pt x="29960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959027"/>
            <a:ext cx="248293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Âm /p/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5613712"/>
            <a:ext cx="248293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Âm /p/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784" y="-113496"/>
            <a:ext cx="12904870" cy="11749594"/>
            <a:chOff x="0" y="0"/>
            <a:chExt cx="6329262" cy="5762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29262" cy="5762651"/>
            </a:xfrm>
            <a:custGeom>
              <a:avLst/>
              <a:gdLst/>
              <a:ahLst/>
              <a:cxnLst/>
              <a:rect l="l" t="t" r="r" b="b"/>
              <a:pathLst>
                <a:path w="6329262" h="5762651">
                  <a:moveTo>
                    <a:pt x="0" y="0"/>
                  </a:moveTo>
                  <a:lnTo>
                    <a:pt x="6329262" y="0"/>
                  </a:lnTo>
                  <a:lnTo>
                    <a:pt x="6329262" y="5762651"/>
                  </a:lnTo>
                  <a:lnTo>
                    <a:pt x="0" y="5762651"/>
                  </a:lnTo>
                  <a:close/>
                </a:path>
              </a:pathLst>
            </a:custGeom>
            <a:solidFill>
              <a:srgbClr val="D1635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878025" y="2258180"/>
            <a:ext cx="5409975" cy="5770640"/>
          </a:xfrm>
          <a:custGeom>
            <a:avLst/>
            <a:gdLst/>
            <a:ahLst/>
            <a:cxnLst/>
            <a:rect l="l" t="t" r="r" b="b"/>
            <a:pathLst>
              <a:path w="5409975" h="5770640">
                <a:moveTo>
                  <a:pt x="0" y="0"/>
                </a:moveTo>
                <a:lnTo>
                  <a:pt x="5409975" y="0"/>
                </a:lnTo>
                <a:lnTo>
                  <a:pt x="5409975" y="5770640"/>
                </a:lnTo>
                <a:lnTo>
                  <a:pt x="0" y="577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3659" y="1219200"/>
            <a:ext cx="6929666" cy="88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58"/>
              </a:lnSpc>
            </a:pPr>
            <a:r>
              <a:rPr lang="en-US" sz="7096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So sánh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5300" y="2064277"/>
            <a:ext cx="10360085" cy="598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010"/>
              </a:lnSpc>
            </a:pPr>
            <a:r>
              <a:rPr lang="en-US" sz="4884">
                <a:solidFill>
                  <a:srgbClr val="F2F0ED"/>
                </a:solidFill>
                <a:latin typeface="Lora"/>
                <a:ea typeface="Lora"/>
                <a:cs typeface="Lora"/>
                <a:sym typeface="Lora"/>
              </a:rPr>
              <a:t>Để phân biệt âm /p/ (vô thanh) và âm /b/ (hữu thanh), đặt một tờ giấy trước miệng rồi lần lượt phát âm 2 âm. Phát âm âm /p/ giấy sẽ rung (vì bật hơi), phát âm âm /b/ giấy sẽ không rung (vì bật tiếng).</a:t>
            </a:r>
          </a:p>
        </p:txBody>
      </p:sp>
      <p:sp>
        <p:nvSpPr>
          <p:cNvPr id="7" name="Freeform 7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9284" y="-731297"/>
            <a:ext cx="8866270" cy="11749594"/>
            <a:chOff x="0" y="0"/>
            <a:chExt cx="4348509" cy="5762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509" cy="5762651"/>
            </a:xfrm>
            <a:custGeom>
              <a:avLst/>
              <a:gdLst/>
              <a:ahLst/>
              <a:cxnLst/>
              <a:rect l="l" t="t" r="r" b="b"/>
              <a:pathLst>
                <a:path w="4348509" h="5762651">
                  <a:moveTo>
                    <a:pt x="0" y="0"/>
                  </a:moveTo>
                  <a:lnTo>
                    <a:pt x="4348509" y="0"/>
                  </a:lnTo>
                  <a:lnTo>
                    <a:pt x="4348509" y="5762651"/>
                  </a:lnTo>
                  <a:lnTo>
                    <a:pt x="0" y="5762651"/>
                  </a:lnTo>
                  <a:close/>
                </a:path>
              </a:pathLst>
            </a:custGeom>
            <a:solidFill>
              <a:srgbClr val="D1635B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9369139" y="3642618"/>
            <a:ext cx="8266112" cy="6933201"/>
          </a:xfrm>
          <a:custGeom>
            <a:avLst/>
            <a:gdLst/>
            <a:ahLst/>
            <a:cxnLst/>
            <a:rect l="l" t="t" r="r" b="b"/>
            <a:pathLst>
              <a:path w="8266112" h="6933201">
                <a:moveTo>
                  <a:pt x="8266112" y="0"/>
                </a:moveTo>
                <a:lnTo>
                  <a:pt x="0" y="0"/>
                </a:lnTo>
                <a:lnTo>
                  <a:pt x="0" y="6933201"/>
                </a:lnTo>
                <a:lnTo>
                  <a:pt x="8266112" y="6933201"/>
                </a:lnTo>
                <a:lnTo>
                  <a:pt x="826611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316548"/>
            <a:ext cx="6544596" cy="1170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41"/>
              </a:lnSpc>
            </a:pPr>
            <a:r>
              <a:rPr lang="en-US" sz="9385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97127"/>
            <a:ext cx="6544596" cy="50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3"/>
              </a:lnSpc>
              <a:spcBef>
                <a:spcPct val="0"/>
              </a:spcBef>
            </a:pPr>
            <a:r>
              <a:rPr lang="en-US" sz="2952" spc="348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CONSONANT SOUNDS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750" y="3480693"/>
            <a:ext cx="7268496" cy="3442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8"/>
              </a:lnSpc>
            </a:pPr>
            <a:r>
              <a:rPr lang="en-US" sz="4322" spc="479">
                <a:solidFill>
                  <a:srgbClr val="F2F0ED"/>
                </a:solidFill>
                <a:latin typeface="Garet"/>
                <a:ea typeface="Garet"/>
                <a:cs typeface="Garet"/>
                <a:sym typeface="Garet"/>
              </a:rPr>
              <a:t>Let’s practice these sounds!</a:t>
            </a:r>
          </a:p>
          <a:p>
            <a:pPr marL="0" lvl="0" indent="0" algn="l">
              <a:lnSpc>
                <a:spcPts val="6958"/>
              </a:lnSpc>
            </a:pPr>
            <a:r>
              <a:rPr lang="en-US" sz="4322" spc="479">
                <a:solidFill>
                  <a:srgbClr val="F2F0ED"/>
                </a:solidFill>
                <a:latin typeface="Garet"/>
                <a:ea typeface="Garet"/>
                <a:cs typeface="Garet"/>
                <a:sym typeface="Garet"/>
              </a:rPr>
              <a:t>Hãy cùng thực hành cặp âm này nhé!</a:t>
            </a:r>
          </a:p>
        </p:txBody>
      </p:sp>
      <p:sp>
        <p:nvSpPr>
          <p:cNvPr id="8" name="Freeform 8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991502" y="6977272"/>
            <a:ext cx="2907681" cy="821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9"/>
              </a:lnSpc>
            </a:pPr>
            <a:r>
              <a:rPr lang="en-US" sz="4771" b="1">
                <a:solidFill>
                  <a:srgbClr val="D1635B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/p/ or /b/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63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600" y="318022"/>
            <a:ext cx="17586800" cy="9650957"/>
            <a:chOff x="0" y="0"/>
            <a:chExt cx="4631914" cy="2541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1914" cy="2541816"/>
            </a:xfrm>
            <a:custGeom>
              <a:avLst/>
              <a:gdLst/>
              <a:ahLst/>
              <a:cxnLst/>
              <a:rect l="l" t="t" r="r" b="b"/>
              <a:pathLst>
                <a:path w="4631914" h="2541816">
                  <a:moveTo>
                    <a:pt x="10565" y="0"/>
                  </a:moveTo>
                  <a:lnTo>
                    <a:pt x="4621349" y="0"/>
                  </a:lnTo>
                  <a:cubicBezTo>
                    <a:pt x="4624151" y="0"/>
                    <a:pt x="4626839" y="1113"/>
                    <a:pt x="4628820" y="3094"/>
                  </a:cubicBezTo>
                  <a:cubicBezTo>
                    <a:pt x="4630801" y="5076"/>
                    <a:pt x="4631914" y="7763"/>
                    <a:pt x="4631914" y="10565"/>
                  </a:cubicBezTo>
                  <a:lnTo>
                    <a:pt x="4631914" y="2531251"/>
                  </a:lnTo>
                  <a:cubicBezTo>
                    <a:pt x="4631914" y="2537086"/>
                    <a:pt x="4627184" y="2541816"/>
                    <a:pt x="4621349" y="2541816"/>
                  </a:cubicBezTo>
                  <a:lnTo>
                    <a:pt x="10565" y="2541816"/>
                  </a:lnTo>
                  <a:cubicBezTo>
                    <a:pt x="7763" y="2541816"/>
                    <a:pt x="5076" y="2540703"/>
                    <a:pt x="3094" y="2538721"/>
                  </a:cubicBezTo>
                  <a:cubicBezTo>
                    <a:pt x="1113" y="2536740"/>
                    <a:pt x="0" y="2534053"/>
                    <a:pt x="0" y="2531251"/>
                  </a:cubicBezTo>
                  <a:lnTo>
                    <a:pt x="0" y="10565"/>
                  </a:lnTo>
                  <a:cubicBezTo>
                    <a:pt x="0" y="4730"/>
                    <a:pt x="4730" y="0"/>
                    <a:pt x="10565" y="0"/>
                  </a:cubicBezTo>
                  <a:close/>
                </a:path>
              </a:pathLst>
            </a:custGeom>
            <a:solidFill>
              <a:srgbClr val="F0ED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1914" cy="258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123950"/>
            <a:ext cx="16230600" cy="61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4644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Listen and circle the words you hear. Then repeat.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9006" y="1781197"/>
            <a:ext cx="4090031" cy="44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</a:pPr>
            <a:r>
              <a:rPr lang="en-US" sz="3122" b="1">
                <a:solidFill>
                  <a:srgbClr val="492721"/>
                </a:solidFill>
                <a:latin typeface="Garet Bold"/>
                <a:ea typeface="Garet Bold"/>
                <a:cs typeface="Garet Bold"/>
                <a:sym typeface="Garet Bold"/>
              </a:rPr>
              <a:t>/b/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903316"/>
            <a:ext cx="3859993" cy="796082"/>
            <a:chOff x="0" y="0"/>
            <a:chExt cx="1775150" cy="3661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1226" y="3020051"/>
            <a:ext cx="2275519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BIG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4810638"/>
            <a:ext cx="3859993" cy="796082"/>
            <a:chOff x="0" y="0"/>
            <a:chExt cx="1775150" cy="3661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10140" y="4927372"/>
            <a:ext cx="3097113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BEAR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6717959"/>
            <a:ext cx="3859993" cy="796082"/>
            <a:chOff x="0" y="0"/>
            <a:chExt cx="1775150" cy="3661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10140" y="6834694"/>
            <a:ext cx="3097113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BUY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989" y="8624187"/>
            <a:ext cx="3859993" cy="796082"/>
            <a:chOff x="0" y="0"/>
            <a:chExt cx="1775150" cy="36610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821226" y="8740922"/>
            <a:ext cx="2275519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ROBE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32456" y="1781197"/>
            <a:ext cx="4090031" cy="44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</a:pPr>
            <a:r>
              <a:rPr lang="en-US" sz="3122" b="1">
                <a:solidFill>
                  <a:srgbClr val="492721"/>
                </a:solidFill>
                <a:latin typeface="Garet Bold"/>
                <a:ea typeface="Garet Bold"/>
                <a:cs typeface="Garet Bold"/>
                <a:sym typeface="Garet Bold"/>
              </a:rPr>
              <a:t>/p/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638539" y="2903316"/>
            <a:ext cx="3859993" cy="796082"/>
            <a:chOff x="0" y="0"/>
            <a:chExt cx="1775150" cy="36610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430776" y="3020051"/>
            <a:ext cx="2275519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PIG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638539" y="4810638"/>
            <a:ext cx="3859993" cy="796082"/>
            <a:chOff x="0" y="0"/>
            <a:chExt cx="1775150" cy="36610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019979" y="4927372"/>
            <a:ext cx="3097113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PEAR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7638539" y="6544074"/>
            <a:ext cx="3859993" cy="796082"/>
            <a:chOff x="0" y="0"/>
            <a:chExt cx="1775150" cy="36610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019979" y="6660809"/>
            <a:ext cx="3097113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PIE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638539" y="8616187"/>
            <a:ext cx="3859993" cy="796082"/>
            <a:chOff x="0" y="0"/>
            <a:chExt cx="1775150" cy="36610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46131" y="0"/>
                  </a:moveTo>
                  <a:lnTo>
                    <a:pt x="1729019" y="0"/>
                  </a:lnTo>
                  <a:cubicBezTo>
                    <a:pt x="1754497" y="0"/>
                    <a:pt x="1775150" y="20653"/>
                    <a:pt x="1775150" y="46131"/>
                  </a:cubicBezTo>
                  <a:lnTo>
                    <a:pt x="1775150" y="319975"/>
                  </a:lnTo>
                  <a:cubicBezTo>
                    <a:pt x="1775150" y="345452"/>
                    <a:pt x="1754497" y="366106"/>
                    <a:pt x="1729019" y="366106"/>
                  </a:cubicBezTo>
                  <a:lnTo>
                    <a:pt x="46131" y="366106"/>
                  </a:lnTo>
                  <a:cubicBezTo>
                    <a:pt x="20653" y="366106"/>
                    <a:pt x="0" y="345452"/>
                    <a:pt x="0" y="319975"/>
                  </a:cubicBezTo>
                  <a:lnTo>
                    <a:pt x="0" y="46131"/>
                  </a:lnTo>
                  <a:cubicBezTo>
                    <a:pt x="0" y="20653"/>
                    <a:pt x="20653" y="0"/>
                    <a:pt x="4613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430776" y="8732921"/>
            <a:ext cx="2275519" cy="5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  <a:spcBef>
                <a:spcPct val="0"/>
              </a:spcBef>
            </a:pPr>
            <a:r>
              <a:rPr lang="en-US" sz="2947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ROPE</a:t>
            </a:r>
          </a:p>
        </p:txBody>
      </p:sp>
      <p:sp>
        <p:nvSpPr>
          <p:cNvPr id="40" name="Freeform 40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63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600" y="318022"/>
            <a:ext cx="17586800" cy="9650957"/>
            <a:chOff x="0" y="0"/>
            <a:chExt cx="4631914" cy="2541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1914" cy="2541816"/>
            </a:xfrm>
            <a:custGeom>
              <a:avLst/>
              <a:gdLst/>
              <a:ahLst/>
              <a:cxnLst/>
              <a:rect l="l" t="t" r="r" b="b"/>
              <a:pathLst>
                <a:path w="4631914" h="2541816">
                  <a:moveTo>
                    <a:pt x="10565" y="0"/>
                  </a:moveTo>
                  <a:lnTo>
                    <a:pt x="4621349" y="0"/>
                  </a:lnTo>
                  <a:cubicBezTo>
                    <a:pt x="4624151" y="0"/>
                    <a:pt x="4626839" y="1113"/>
                    <a:pt x="4628820" y="3094"/>
                  </a:cubicBezTo>
                  <a:cubicBezTo>
                    <a:pt x="4630801" y="5076"/>
                    <a:pt x="4631914" y="7763"/>
                    <a:pt x="4631914" y="10565"/>
                  </a:cubicBezTo>
                  <a:lnTo>
                    <a:pt x="4631914" y="2531251"/>
                  </a:lnTo>
                  <a:cubicBezTo>
                    <a:pt x="4631914" y="2537086"/>
                    <a:pt x="4627184" y="2541816"/>
                    <a:pt x="4621349" y="2541816"/>
                  </a:cubicBezTo>
                  <a:lnTo>
                    <a:pt x="10565" y="2541816"/>
                  </a:lnTo>
                  <a:cubicBezTo>
                    <a:pt x="7763" y="2541816"/>
                    <a:pt x="5076" y="2540703"/>
                    <a:pt x="3094" y="2538721"/>
                  </a:cubicBezTo>
                  <a:cubicBezTo>
                    <a:pt x="1113" y="2536740"/>
                    <a:pt x="0" y="2534053"/>
                    <a:pt x="0" y="2531251"/>
                  </a:cubicBezTo>
                  <a:lnTo>
                    <a:pt x="0" y="10565"/>
                  </a:lnTo>
                  <a:cubicBezTo>
                    <a:pt x="0" y="4730"/>
                    <a:pt x="4730" y="0"/>
                    <a:pt x="10565" y="0"/>
                  </a:cubicBezTo>
                  <a:close/>
                </a:path>
              </a:pathLst>
            </a:custGeom>
            <a:solidFill>
              <a:srgbClr val="F0ED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1914" cy="258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6172" y="4443183"/>
            <a:ext cx="5019872" cy="4003348"/>
          </a:xfrm>
          <a:custGeom>
            <a:avLst/>
            <a:gdLst/>
            <a:ahLst/>
            <a:cxnLst/>
            <a:rect l="l" t="t" r="r" b="b"/>
            <a:pathLst>
              <a:path w="5019872" h="4003348">
                <a:moveTo>
                  <a:pt x="0" y="0"/>
                </a:moveTo>
                <a:lnTo>
                  <a:pt x="5019872" y="0"/>
                </a:lnTo>
                <a:lnTo>
                  <a:pt x="5019872" y="4003348"/>
                </a:lnTo>
                <a:lnTo>
                  <a:pt x="0" y="4003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26909" y="5113773"/>
            <a:ext cx="9561091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9"/>
              </a:lnSpc>
            </a:pPr>
            <a:r>
              <a:rPr lang="en-US" sz="3399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399" u="none" strike="noStrike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The big bug bit the big bear.</a:t>
            </a:r>
          </a:p>
          <a:p>
            <a:pPr algn="l">
              <a:lnSpc>
                <a:spcPts val="3739"/>
              </a:lnSpc>
            </a:pPr>
            <a:r>
              <a:rPr lang="en-US" sz="3399" u="none" strike="noStrike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 The big bear bit the big bug back!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1456" y="1559786"/>
            <a:ext cx="15903779" cy="94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2"/>
              </a:lnSpc>
            </a:pPr>
            <a:r>
              <a:rPr lang="en-US" sz="7083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Practise these tongue twisters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26909" y="3455917"/>
            <a:ext cx="956109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9"/>
              </a:lnSpc>
            </a:pPr>
            <a:r>
              <a:rPr lang="en-US" sz="3399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Plain bun, plum bun, bun without plum.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909" y="6771629"/>
            <a:ext cx="9561091" cy="141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9"/>
              </a:lnSpc>
            </a:pPr>
            <a:r>
              <a:rPr lang="en-US" sz="3399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Picky people pick plain peanut butter. </a:t>
            </a:r>
          </a:p>
          <a:p>
            <a:pPr algn="l">
              <a:lnSpc>
                <a:spcPts val="3739"/>
              </a:lnSpc>
            </a:pPr>
            <a:r>
              <a:rPr lang="en-US" sz="3399">
                <a:solidFill>
                  <a:srgbClr val="492721"/>
                </a:solidFill>
                <a:latin typeface="Garet"/>
                <a:ea typeface="Garet"/>
                <a:cs typeface="Garet"/>
                <a:sym typeface="Garet"/>
              </a:rPr>
              <a:t> Plain peanut butter is the peanut butter picky people pick.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79397" y="3427342"/>
            <a:ext cx="568559" cy="3884270"/>
            <a:chOff x="0" y="0"/>
            <a:chExt cx="758078" cy="517902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758078" cy="758078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492721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2210474"/>
              <a:ext cx="758078" cy="75807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492721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4420949"/>
              <a:ext cx="758078" cy="758078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492721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66050" y="76469"/>
              <a:ext cx="425979" cy="557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6"/>
                </a:lnSpc>
                <a:spcBef>
                  <a:spcPct val="0"/>
                </a:spcBef>
              </a:pPr>
              <a:r>
                <a:rPr lang="en-US" sz="2569" b="1">
                  <a:solidFill>
                    <a:srgbClr val="5A342E"/>
                  </a:solidFill>
                  <a:latin typeface="Garet Bold"/>
                  <a:ea typeface="Garet Bold"/>
                  <a:cs typeface="Garet Bold"/>
                  <a:sym typeface="Garet Bold"/>
                </a:rPr>
                <a:t>1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6050" y="2286943"/>
              <a:ext cx="425979" cy="557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6"/>
                </a:lnSpc>
                <a:spcBef>
                  <a:spcPct val="0"/>
                </a:spcBef>
              </a:pPr>
              <a:r>
                <a:rPr lang="en-US" sz="2569" b="1">
                  <a:solidFill>
                    <a:srgbClr val="5A342E"/>
                  </a:solidFill>
                  <a:latin typeface="Garet Bold"/>
                  <a:ea typeface="Garet Bold"/>
                  <a:cs typeface="Garet Bold"/>
                  <a:sym typeface="Garet Bold"/>
                </a:rPr>
                <a:t>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6050" y="4497418"/>
              <a:ext cx="425979" cy="557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6"/>
                </a:lnSpc>
                <a:spcBef>
                  <a:spcPct val="0"/>
                </a:spcBef>
              </a:pPr>
              <a:r>
                <a:rPr lang="en-US" sz="2569" b="1">
                  <a:solidFill>
                    <a:srgbClr val="5A342E"/>
                  </a:solidFill>
                  <a:latin typeface="Garet Bold"/>
                  <a:ea typeface="Garet Bold"/>
                  <a:cs typeface="Garet Bold"/>
                  <a:sym typeface="Garet Bold"/>
                </a:rPr>
                <a:t>3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63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0600" y="318022"/>
            <a:ext cx="17586800" cy="9650957"/>
            <a:chOff x="0" y="0"/>
            <a:chExt cx="4631914" cy="2541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1914" cy="2541816"/>
            </a:xfrm>
            <a:custGeom>
              <a:avLst/>
              <a:gdLst/>
              <a:ahLst/>
              <a:cxnLst/>
              <a:rect l="l" t="t" r="r" b="b"/>
              <a:pathLst>
                <a:path w="4631914" h="2541816">
                  <a:moveTo>
                    <a:pt x="10565" y="0"/>
                  </a:moveTo>
                  <a:lnTo>
                    <a:pt x="4621349" y="0"/>
                  </a:lnTo>
                  <a:cubicBezTo>
                    <a:pt x="4624151" y="0"/>
                    <a:pt x="4626839" y="1113"/>
                    <a:pt x="4628820" y="3094"/>
                  </a:cubicBezTo>
                  <a:cubicBezTo>
                    <a:pt x="4630801" y="5076"/>
                    <a:pt x="4631914" y="7763"/>
                    <a:pt x="4631914" y="10565"/>
                  </a:cubicBezTo>
                  <a:lnTo>
                    <a:pt x="4631914" y="2531251"/>
                  </a:lnTo>
                  <a:cubicBezTo>
                    <a:pt x="4631914" y="2537086"/>
                    <a:pt x="4627184" y="2541816"/>
                    <a:pt x="4621349" y="2541816"/>
                  </a:cubicBezTo>
                  <a:lnTo>
                    <a:pt x="10565" y="2541816"/>
                  </a:lnTo>
                  <a:cubicBezTo>
                    <a:pt x="7763" y="2541816"/>
                    <a:pt x="5076" y="2540703"/>
                    <a:pt x="3094" y="2538721"/>
                  </a:cubicBezTo>
                  <a:cubicBezTo>
                    <a:pt x="1113" y="2536740"/>
                    <a:pt x="0" y="2534053"/>
                    <a:pt x="0" y="2531251"/>
                  </a:cubicBezTo>
                  <a:lnTo>
                    <a:pt x="0" y="10565"/>
                  </a:lnTo>
                  <a:cubicBezTo>
                    <a:pt x="0" y="4730"/>
                    <a:pt x="4730" y="0"/>
                    <a:pt x="10565" y="0"/>
                  </a:cubicBezTo>
                  <a:close/>
                </a:path>
              </a:pathLst>
            </a:custGeom>
            <a:solidFill>
              <a:srgbClr val="F0ED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1914" cy="258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123950"/>
            <a:ext cx="16230600" cy="61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4644" b="1">
                <a:solidFill>
                  <a:srgbClr val="492721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Circle the correct answers: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74353" y="2685313"/>
            <a:ext cx="1278494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She has a (big / pig) smile.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563254"/>
            <a:ext cx="2881312" cy="594240"/>
            <a:chOff x="0" y="0"/>
            <a:chExt cx="1775150" cy="3661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20285" y="2654951"/>
            <a:ext cx="16985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74353" y="3662251"/>
            <a:ext cx="12785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I will (buy / pie) a gift for my friend.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3605984"/>
            <a:ext cx="2881312" cy="594240"/>
            <a:chOff x="0" y="0"/>
            <a:chExt cx="1775150" cy="3661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3428" y="3697682"/>
            <a:ext cx="23118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74353" y="4638374"/>
            <a:ext cx="12785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My friend is always (busy / pusy) on weekends.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4647899"/>
            <a:ext cx="2881312" cy="594240"/>
            <a:chOff x="0" y="0"/>
            <a:chExt cx="1775150" cy="3661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13428" y="4739596"/>
            <a:ext cx="23118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73892" y="5680289"/>
            <a:ext cx="12785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Can you (bring / pring) me that book?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28239" y="5689814"/>
            <a:ext cx="2881312" cy="594240"/>
            <a:chOff x="0" y="0"/>
            <a:chExt cx="1775150" cy="36610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19609" y="5781511"/>
            <a:ext cx="16985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74353" y="6722203"/>
            <a:ext cx="12785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The (boy / poy) is playing football.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6731728"/>
            <a:ext cx="2881312" cy="594240"/>
            <a:chOff x="0" y="0"/>
            <a:chExt cx="1775150" cy="36610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91388" y="6823426"/>
            <a:ext cx="255593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74353" y="7764118"/>
            <a:ext cx="12785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19"/>
              </a:lnSpc>
            </a:pPr>
            <a:r>
              <a:rPr lang="en-US" sz="4099">
                <a:solidFill>
                  <a:srgbClr val="5A342E"/>
                </a:solidFill>
                <a:latin typeface="Garet"/>
                <a:ea typeface="Garet"/>
                <a:cs typeface="Garet"/>
                <a:sym typeface="Garet"/>
              </a:rPr>
              <a:t>He has a new (bag / pag) for school.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28700" y="7773643"/>
            <a:ext cx="2881312" cy="594240"/>
            <a:chOff x="0" y="0"/>
            <a:chExt cx="1775150" cy="36610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75150" cy="366106"/>
            </a:xfrm>
            <a:custGeom>
              <a:avLst/>
              <a:gdLst/>
              <a:ahLst/>
              <a:cxnLst/>
              <a:rect l="l" t="t" r="r" b="b"/>
              <a:pathLst>
                <a:path w="1775150" h="366106">
                  <a:moveTo>
                    <a:pt x="61800" y="0"/>
                  </a:moveTo>
                  <a:lnTo>
                    <a:pt x="1713350" y="0"/>
                  </a:lnTo>
                  <a:cubicBezTo>
                    <a:pt x="1729741" y="0"/>
                    <a:pt x="1745460" y="6511"/>
                    <a:pt x="1757049" y="18101"/>
                  </a:cubicBezTo>
                  <a:cubicBezTo>
                    <a:pt x="1768639" y="29690"/>
                    <a:pt x="1775150" y="45409"/>
                    <a:pt x="1775150" y="61800"/>
                  </a:cubicBezTo>
                  <a:lnTo>
                    <a:pt x="1775150" y="304306"/>
                  </a:lnTo>
                  <a:cubicBezTo>
                    <a:pt x="1775150" y="338437"/>
                    <a:pt x="1747481" y="366106"/>
                    <a:pt x="1713350" y="366106"/>
                  </a:cubicBezTo>
                  <a:lnTo>
                    <a:pt x="61800" y="366106"/>
                  </a:lnTo>
                  <a:cubicBezTo>
                    <a:pt x="45409" y="366106"/>
                    <a:pt x="29690" y="359595"/>
                    <a:pt x="18101" y="348005"/>
                  </a:cubicBezTo>
                  <a:cubicBezTo>
                    <a:pt x="6511" y="336415"/>
                    <a:pt x="0" y="320696"/>
                    <a:pt x="0" y="304306"/>
                  </a:cubicBezTo>
                  <a:lnTo>
                    <a:pt x="0" y="61800"/>
                  </a:lnTo>
                  <a:cubicBezTo>
                    <a:pt x="0" y="45409"/>
                    <a:pt x="6511" y="29690"/>
                    <a:pt x="18101" y="18101"/>
                  </a:cubicBezTo>
                  <a:cubicBezTo>
                    <a:pt x="29690" y="6511"/>
                    <a:pt x="45409" y="0"/>
                    <a:pt x="61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5A342E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775150" cy="385156"/>
            </a:xfrm>
            <a:prstGeom prst="rect">
              <a:avLst/>
            </a:prstGeom>
          </p:spPr>
          <p:txBody>
            <a:bodyPr lIns="18147" tIns="18147" rIns="18147" bIns="18147" rtlCol="0" anchor="ctr"/>
            <a:lstStyle/>
            <a:p>
              <a:pPr marL="0" lvl="0" indent="0" algn="ctr">
                <a:lnSpc>
                  <a:spcPts val="166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91388" y="7865340"/>
            <a:ext cx="255593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5A342E"/>
                </a:solidFill>
                <a:latin typeface="Garet Bold"/>
                <a:ea typeface="Garet Bold"/>
                <a:cs typeface="Garet Bold"/>
                <a:sym typeface="Garet Bold"/>
              </a:rPr>
              <a:t>6</a:t>
            </a:r>
          </a:p>
        </p:txBody>
      </p:sp>
      <p:sp>
        <p:nvSpPr>
          <p:cNvPr id="36" name="Freeform 36"/>
          <p:cNvSpPr/>
          <p:nvPr/>
        </p:nvSpPr>
        <p:spPr>
          <a:xfrm>
            <a:off x="16899183" y="0"/>
            <a:ext cx="1388817" cy="1471637"/>
          </a:xfrm>
          <a:custGeom>
            <a:avLst/>
            <a:gdLst/>
            <a:ahLst/>
            <a:cxnLst/>
            <a:rect l="l" t="t" r="r" b="b"/>
            <a:pathLst>
              <a:path w="1388817" h="1471637">
                <a:moveTo>
                  <a:pt x="0" y="0"/>
                </a:moveTo>
                <a:lnTo>
                  <a:pt x="1388817" y="0"/>
                </a:lnTo>
                <a:lnTo>
                  <a:pt x="1388817" y="1471637"/>
                </a:lnTo>
                <a:lnTo>
                  <a:pt x="0" y="147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402</Words>
  <Application>Microsoft Office PowerPoint</Application>
  <PresentationFormat>Custom</PresentationFormat>
  <Paragraphs>52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Lora</vt:lpstr>
      <vt:lpstr>Garet</vt:lpstr>
      <vt:lpstr>Calibri</vt:lpstr>
      <vt:lpstr>Balsamiq Sans Bold</vt:lpstr>
      <vt:lpstr>Garet Ultra-Bold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 Pp Presentation in Maroon and White Illustrative Style</dc:title>
  <cp:lastModifiedBy>AD</cp:lastModifiedBy>
  <cp:revision>3</cp:revision>
  <dcterms:created xsi:type="dcterms:W3CDTF">2006-08-16T00:00:00Z</dcterms:created>
  <dcterms:modified xsi:type="dcterms:W3CDTF">2024-10-18T03:04:09Z</dcterms:modified>
  <dc:identifier>DAGT4cjt8R4</dc:identifier>
</cp:coreProperties>
</file>