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70" r:id="rId11"/>
    <p:sldId id="268" r:id="rId12"/>
    <p:sldId id="265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-835" y="-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70A02-0E58-4346-AE6B-50CFCBD3945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5ADEA-7905-4261-AAD4-FD4B1E67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7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3" Type="http://schemas.microsoft.com/office/2007/relationships/media" Target="../media/media4.mp3"/><Relationship Id="rId7" Type="http://schemas.microsoft.com/office/2007/relationships/media" Target="../media/media1.mp3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0410" y="-1856474"/>
            <a:ext cx="25667761" cy="13049356"/>
            <a:chOff x="0" y="0"/>
            <a:chExt cx="34223682" cy="17399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1" y="0"/>
                  </a:lnTo>
                  <a:lnTo>
                    <a:pt x="17399141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82454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2" y="0"/>
                  </a:lnTo>
                  <a:lnTo>
                    <a:pt x="17399142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41595" y="3987285"/>
            <a:ext cx="6801312" cy="6299715"/>
          </a:xfrm>
          <a:custGeom>
            <a:avLst/>
            <a:gdLst/>
            <a:ahLst/>
            <a:cxnLst/>
            <a:rect l="l" t="t" r="r" b="b"/>
            <a:pathLst>
              <a:path w="6801312" h="6299715">
                <a:moveTo>
                  <a:pt x="0" y="0"/>
                </a:moveTo>
                <a:lnTo>
                  <a:pt x="6801312" y="0"/>
                </a:lnTo>
                <a:lnTo>
                  <a:pt x="6801312" y="6299715"/>
                </a:lnTo>
                <a:lnTo>
                  <a:pt x="0" y="6299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420932" y="3987285"/>
            <a:ext cx="8399621" cy="6299715"/>
          </a:xfrm>
          <a:custGeom>
            <a:avLst/>
            <a:gdLst/>
            <a:ahLst/>
            <a:cxnLst/>
            <a:rect l="l" t="t" r="r" b="b"/>
            <a:pathLst>
              <a:path w="8399621" h="6299715">
                <a:moveTo>
                  <a:pt x="0" y="0"/>
                </a:moveTo>
                <a:lnTo>
                  <a:pt x="8399621" y="0"/>
                </a:lnTo>
                <a:lnTo>
                  <a:pt x="8399621" y="6299715"/>
                </a:lnTo>
                <a:lnTo>
                  <a:pt x="0" y="62997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24654" y="22163"/>
            <a:ext cx="16230600" cy="216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42"/>
              </a:lnSpc>
            </a:pPr>
            <a:r>
              <a:rPr lang="en-US" sz="12330" b="1" spc="1886" dirty="0">
                <a:solidFill>
                  <a:srgbClr val="BF7F61"/>
                </a:solidFill>
                <a:latin typeface="Times New Roman" pitchFamily="18" charset="0"/>
                <a:ea typeface="Futura"/>
                <a:cs typeface="Times New Roman" pitchFamily="18" charset="0"/>
                <a:sym typeface="Futura"/>
              </a:rPr>
              <a:t>Unit 2: My house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59166" y="2330919"/>
            <a:ext cx="8761577" cy="938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08"/>
              </a:lnSpc>
            </a:pPr>
            <a:r>
              <a:rPr lang="en-US" sz="5299" spc="158" dirty="0">
                <a:solidFill>
                  <a:srgbClr val="662113"/>
                </a:solidFill>
                <a:latin typeface="Times New Roman" pitchFamily="18" charset="0"/>
                <a:ea typeface="Kollektif"/>
                <a:cs typeface="Times New Roman" pitchFamily="18" charset="0"/>
                <a:sym typeface="Kollektif"/>
              </a:rPr>
              <a:t>Lesson 1: Getting started</a:t>
            </a:r>
          </a:p>
        </p:txBody>
      </p:sp>
      <p:sp>
        <p:nvSpPr>
          <p:cNvPr id="11" name="Freeform 9"/>
          <p:cNvSpPr/>
          <p:nvPr/>
        </p:nvSpPr>
        <p:spPr>
          <a:xfrm>
            <a:off x="16765391" y="-64534"/>
            <a:ext cx="1371558" cy="1230801"/>
          </a:xfrm>
          <a:custGeom>
            <a:avLst/>
            <a:gdLst/>
            <a:ahLst/>
            <a:cxnLst/>
            <a:rect l="l" t="t" r="r" b="b"/>
            <a:pathLst>
              <a:path w="1028658" h="1090000">
                <a:moveTo>
                  <a:pt x="0" y="0"/>
                </a:moveTo>
                <a:lnTo>
                  <a:pt x="1028658" y="0"/>
                </a:lnTo>
                <a:lnTo>
                  <a:pt x="1028658" y="1090000"/>
                </a:lnTo>
                <a:lnTo>
                  <a:pt x="0" y="1090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30596" y="2356978"/>
            <a:ext cx="25667759" cy="13049356"/>
            <a:chOff x="0" y="0"/>
            <a:chExt cx="34223681" cy="17399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1" y="0"/>
                  </a:lnTo>
                  <a:lnTo>
                    <a:pt x="17399141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82454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2" y="0"/>
                  </a:lnTo>
                  <a:lnTo>
                    <a:pt x="17399142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0" y="1652603"/>
            <a:ext cx="10922640" cy="6229318"/>
          </a:xfrm>
          <a:custGeom>
            <a:avLst/>
            <a:gdLst/>
            <a:ahLst/>
            <a:cxnLst/>
            <a:rect l="l" t="t" r="r" b="b"/>
            <a:pathLst>
              <a:path w="10922640" h="6229318">
                <a:moveTo>
                  <a:pt x="0" y="0"/>
                </a:moveTo>
                <a:lnTo>
                  <a:pt x="10922640" y="0"/>
                </a:lnTo>
                <a:lnTo>
                  <a:pt x="10922640" y="6229318"/>
                </a:lnTo>
                <a:lnTo>
                  <a:pt x="0" y="62293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380599" y="1911599"/>
            <a:ext cx="7962900" cy="3359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71"/>
              </a:lnSpc>
            </a:pPr>
            <a:r>
              <a:rPr lang="en-US" sz="8599" spc="1315" dirty="0">
                <a:solidFill>
                  <a:srgbClr val="BF7F61"/>
                </a:solidFill>
                <a:latin typeface="Times New Roman" pitchFamily="18" charset="0"/>
                <a:ea typeface="Alice"/>
                <a:cs typeface="Times New Roman" pitchFamily="18" charset="0"/>
                <a:sym typeface="Alice"/>
              </a:rPr>
              <a:t>Flat= Apartment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58038" y="6929421"/>
            <a:ext cx="4838333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649"/>
              </a:lnSpc>
            </a:pPr>
            <a:r>
              <a:rPr lang="en-US" sz="4999" spc="149" dirty="0" err="1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Căn</a:t>
            </a:r>
            <a:r>
              <a:rPr lang="en-US" sz="4999" spc="149" dirty="0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 </a:t>
            </a:r>
            <a:r>
              <a:rPr lang="en-US" sz="4999" spc="149" dirty="0" err="1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hộ</a:t>
            </a:r>
            <a:endParaRPr lang="en-US" sz="4999" spc="149" dirty="0">
              <a:solidFill>
                <a:srgbClr val="662113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458038" y="5676900"/>
            <a:ext cx="5343918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649"/>
              </a:lnSpc>
            </a:pPr>
            <a:r>
              <a:rPr lang="en-US" sz="4999" spc="149" dirty="0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/</a:t>
            </a:r>
            <a:r>
              <a:rPr lang="en-US" sz="4999" spc="149" dirty="0" err="1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əˈpɑːtmənt</a:t>
            </a:r>
            <a:r>
              <a:rPr lang="en-US" sz="4999" spc="149" dirty="0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/</a:t>
            </a:r>
          </a:p>
        </p:txBody>
      </p:sp>
      <p:pic>
        <p:nvPicPr>
          <p:cNvPr id="10" name="apartment">
            <a:hlinkClick r:id="" action="ppaction://media"/>
            <a:extLst>
              <a:ext uri="{FF2B5EF4-FFF2-40B4-BE49-F238E27FC236}">
                <a16:creationId xmlns:a16="http://schemas.microsoft.com/office/drawing/2014/main" xmlns="" id="{594E446C-10F5-9D9C-E54E-3A6877B37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92421" y="5720293"/>
            <a:ext cx="760937" cy="7609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64771" y="-64534"/>
            <a:ext cx="18288000" cy="1712359"/>
            <a:chOff x="-64771" y="-64534"/>
            <a:chExt cx="18288000" cy="1712359"/>
          </a:xfrm>
        </p:grpSpPr>
        <p:grpSp>
          <p:nvGrpSpPr>
            <p:cNvPr id="18" name="Group 17"/>
            <p:cNvGrpSpPr/>
            <p:nvPr/>
          </p:nvGrpSpPr>
          <p:grpSpPr>
            <a:xfrm>
              <a:off x="-64771" y="22861"/>
              <a:ext cx="18288000" cy="1624964"/>
              <a:chOff x="-64771" y="22861"/>
              <a:chExt cx="18288000" cy="162496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-64771" y="22861"/>
                <a:ext cx="18288000" cy="1624964"/>
                <a:chOff x="7620" y="-7620"/>
                <a:chExt cx="12192000" cy="1083309"/>
              </a:xfrm>
            </p:grpSpPr>
            <p:sp>
              <p:nvSpPr>
                <p:cNvPr id="14" name="Round Single Corner Rectangle 13"/>
                <p:cNvSpPr/>
                <p:nvPr/>
              </p:nvSpPr>
              <p:spPr>
                <a:xfrm flipV="1">
                  <a:off x="7620" y="-5876"/>
                  <a:ext cx="12192000" cy="1081565"/>
                </a:xfrm>
                <a:prstGeom prst="round1Rect">
                  <a:avLst/>
                </a:prstGeom>
                <a:solidFill>
                  <a:srgbClr val="C0E6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Round Single Corner Rectangle 14"/>
                <p:cNvSpPr/>
                <p:nvPr/>
              </p:nvSpPr>
              <p:spPr>
                <a:xfrm flipV="1">
                  <a:off x="7620" y="-7620"/>
                  <a:ext cx="12109450" cy="996951"/>
                </a:xfrm>
                <a:prstGeom prst="round1Rect">
                  <a:avLst/>
                </a:prstGeom>
                <a:solidFill>
                  <a:srgbClr val="62C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Round Single Corner Rectangle 15"/>
                <p:cNvSpPr/>
                <p:nvPr/>
              </p:nvSpPr>
              <p:spPr>
                <a:xfrm flipV="1">
                  <a:off x="7620" y="-7620"/>
                  <a:ext cx="12014200" cy="914401"/>
                </a:xfrm>
                <a:prstGeom prst="round1Rect">
                  <a:avLst/>
                </a:prstGeom>
                <a:solidFill>
                  <a:srgbClr val="05A0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51A7F27-623F-0E5F-41D3-70E556FC1D2F}"/>
                  </a:ext>
                </a:extLst>
              </p:cNvPr>
              <p:cNvSpPr txBox="1"/>
              <p:nvPr/>
            </p:nvSpPr>
            <p:spPr>
              <a:xfrm>
                <a:off x="1676400" y="312656"/>
                <a:ext cx="6199044" cy="969497"/>
              </a:xfrm>
              <a:prstGeom prst="rect">
                <a:avLst/>
              </a:prstGeom>
              <a:noFill/>
              <a:effectLst/>
            </p:spPr>
            <p:txBody>
              <a:bodyPr wrap="square" lIns="137160" tIns="68580" rIns="137160" bIns="68580" rtlCol="0">
                <a:spAutoFit/>
              </a:bodyPr>
              <a:lstStyle/>
              <a:p>
                <a:r>
                  <a:rPr lang="en-US" sz="5400" b="1" dirty="0" smtClean="0">
                    <a:effectLst>
                      <a:glow rad="88900">
                        <a:schemeClr val="bg1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PRESENTATION </a:t>
                </a:r>
                <a:endParaRPr lang="en-US" sz="54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9"/>
            <p:cNvSpPr/>
            <p:nvPr/>
          </p:nvSpPr>
          <p:spPr>
            <a:xfrm>
              <a:off x="16765391" y="-64534"/>
              <a:ext cx="1371558" cy="1230801"/>
            </a:xfrm>
            <a:custGeom>
              <a:avLst/>
              <a:gdLst/>
              <a:ahLst/>
              <a:cxnLst/>
              <a:rect l="l" t="t" r="r" b="b"/>
              <a:pathLst>
                <a:path w="1028658" h="1090000">
                  <a:moveTo>
                    <a:pt x="0" y="0"/>
                  </a:moveTo>
                  <a:lnTo>
                    <a:pt x="1028658" y="0"/>
                  </a:lnTo>
                  <a:lnTo>
                    <a:pt x="1028658" y="1090000"/>
                  </a:lnTo>
                  <a:lnTo>
                    <a:pt x="0" y="109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3374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2858" y="-11430"/>
            <a:ext cx="18288000" cy="1624964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-1575767" y="-742767"/>
            <a:ext cx="25667761" cy="13049356"/>
            <a:chOff x="0" y="0"/>
            <a:chExt cx="34223682" cy="17399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1" y="0"/>
                  </a:lnTo>
                  <a:lnTo>
                    <a:pt x="17399141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82454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2" y="0"/>
                  </a:lnTo>
                  <a:lnTo>
                    <a:pt x="17399142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1A7F27-623F-0E5F-41D3-70E556FC1D2F}"/>
              </a:ext>
            </a:extLst>
          </p:cNvPr>
          <p:cNvSpPr txBox="1"/>
          <p:nvPr/>
        </p:nvSpPr>
        <p:spPr>
          <a:xfrm>
            <a:off x="1676400" y="312656"/>
            <a:ext cx="6199044" cy="969497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5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endParaRPr lang="en-US" sz="5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632195" y="3839570"/>
            <a:ext cx="12655805" cy="6447430"/>
          </a:xfrm>
          <a:custGeom>
            <a:avLst/>
            <a:gdLst/>
            <a:ahLst/>
            <a:cxnLst/>
            <a:rect l="l" t="t" r="r" b="b"/>
            <a:pathLst>
              <a:path w="12655805" h="6447430">
                <a:moveTo>
                  <a:pt x="0" y="0"/>
                </a:moveTo>
                <a:lnTo>
                  <a:pt x="12655805" y="0"/>
                </a:lnTo>
                <a:lnTo>
                  <a:pt x="12655805" y="6447430"/>
                </a:lnTo>
                <a:lnTo>
                  <a:pt x="0" y="64474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00236" y="2536564"/>
            <a:ext cx="11258114" cy="157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1"/>
              </a:lnSpc>
            </a:pPr>
            <a:r>
              <a:rPr lang="en-US" sz="8599" spc="1315" dirty="0">
                <a:solidFill>
                  <a:srgbClr val="BF7F61"/>
                </a:solidFill>
                <a:latin typeface="Times New Roman" pitchFamily="18" charset="0"/>
                <a:ea typeface="Alice"/>
                <a:cs typeface="Times New Roman" pitchFamily="18" charset="0"/>
                <a:sym typeface="Alice"/>
              </a:rPr>
              <a:t>Country house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5052" y="5132195"/>
            <a:ext cx="6323276" cy="88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649"/>
              </a:lnSpc>
            </a:pPr>
            <a:r>
              <a:rPr lang="en-US" sz="4999" spc="149" dirty="0" err="1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Nhà</a:t>
            </a:r>
            <a:r>
              <a:rPr lang="en-US" sz="4999" spc="149" dirty="0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 ở </a:t>
            </a:r>
            <a:r>
              <a:rPr lang="en-US" sz="4999" spc="149" dirty="0" err="1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vùng</a:t>
            </a:r>
            <a:r>
              <a:rPr lang="en-US" sz="4999" spc="149" dirty="0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 </a:t>
            </a:r>
            <a:r>
              <a:rPr lang="en-US" sz="4999" spc="149" dirty="0" err="1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quê</a:t>
            </a:r>
            <a:endParaRPr lang="en-US" sz="4999" spc="149" dirty="0">
              <a:solidFill>
                <a:srgbClr val="662113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0292" y="4111115"/>
            <a:ext cx="905627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649"/>
              </a:lnSpc>
            </a:pPr>
            <a:r>
              <a:rPr lang="en-US" sz="4999" spc="149" dirty="0">
                <a:solidFill>
                  <a:srgbClr val="662113"/>
                </a:solidFill>
                <a:latin typeface="Poppins"/>
                <a:ea typeface="Poppins"/>
                <a:cs typeface="Poppins"/>
                <a:sym typeface="Poppins"/>
              </a:rPr>
              <a:t>/ˌ</a:t>
            </a:r>
            <a:r>
              <a:rPr lang="en-US" sz="4999" spc="149" dirty="0" err="1">
                <a:solidFill>
                  <a:srgbClr val="662113"/>
                </a:solidFill>
                <a:latin typeface="Poppins"/>
                <a:ea typeface="Poppins"/>
                <a:cs typeface="Poppins"/>
                <a:sym typeface="Poppins"/>
              </a:rPr>
              <a:t>kʌntri</a:t>
            </a:r>
            <a:r>
              <a:rPr lang="en-US" sz="4999" spc="149" dirty="0">
                <a:solidFill>
                  <a:srgbClr val="662113"/>
                </a:solidFill>
                <a:latin typeface="Poppins"/>
                <a:ea typeface="Poppins"/>
                <a:cs typeface="Poppins"/>
                <a:sym typeface="Poppins"/>
              </a:rPr>
              <a:t> ˈ</a:t>
            </a:r>
            <a:r>
              <a:rPr lang="en-US" sz="4999" spc="149" dirty="0" err="1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haʊs</a:t>
            </a:r>
            <a:r>
              <a:rPr lang="en-US" sz="4999" spc="149" dirty="0">
                <a:solidFill>
                  <a:srgbClr val="662113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</a:p>
        </p:txBody>
      </p:sp>
      <p:pic>
        <p:nvPicPr>
          <p:cNvPr id="10" name="country house">
            <a:hlinkClick r:id="" action="ppaction://media"/>
            <a:extLst>
              <a:ext uri="{FF2B5EF4-FFF2-40B4-BE49-F238E27FC236}">
                <a16:creationId xmlns:a16="http://schemas.microsoft.com/office/drawing/2014/main" xmlns="" id="{FCC438EA-6628-D5EA-C09B-C7E634B35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12" y="3465615"/>
            <a:ext cx="830997" cy="830997"/>
          </a:xfrm>
          <a:prstGeom prst="rect">
            <a:avLst/>
          </a:prstGeom>
        </p:spPr>
      </p:pic>
      <p:sp>
        <p:nvSpPr>
          <p:cNvPr id="11" name="Freeform 9"/>
          <p:cNvSpPr/>
          <p:nvPr/>
        </p:nvSpPr>
        <p:spPr>
          <a:xfrm>
            <a:off x="16765391" y="-64534"/>
            <a:ext cx="1371558" cy="1230801"/>
          </a:xfrm>
          <a:custGeom>
            <a:avLst/>
            <a:gdLst/>
            <a:ahLst/>
            <a:cxnLst/>
            <a:rect l="l" t="t" r="r" b="b"/>
            <a:pathLst>
              <a:path w="1028658" h="1090000">
                <a:moveTo>
                  <a:pt x="0" y="0"/>
                </a:moveTo>
                <a:lnTo>
                  <a:pt x="1028658" y="0"/>
                </a:lnTo>
                <a:lnTo>
                  <a:pt x="1028658" y="1090000"/>
                </a:lnTo>
                <a:lnTo>
                  <a:pt x="0" y="1090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4257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9651" y="289636"/>
            <a:ext cx="6199044" cy="969497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5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town house mp3">
            <a:hlinkClick r:id="" action="ppaction://media"/>
            <a:extLst>
              <a:ext uri="{FF2B5EF4-FFF2-40B4-BE49-F238E27FC236}">
                <a16:creationId xmlns:a16="http://schemas.microsoft.com/office/drawing/2014/main" xmlns="" id="{97134627-E0EE-57AC-C3FA-912D42331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084" y="2986829"/>
            <a:ext cx="909134" cy="909134"/>
          </a:xfrm>
          <a:prstGeom prst="rect">
            <a:avLst/>
          </a:prstGeom>
        </p:spPr>
      </p:pic>
      <p:pic>
        <p:nvPicPr>
          <p:cNvPr id="3" name="country house">
            <a:hlinkClick r:id="" action="ppaction://media"/>
            <a:extLst>
              <a:ext uri="{FF2B5EF4-FFF2-40B4-BE49-F238E27FC236}">
                <a16:creationId xmlns:a16="http://schemas.microsoft.com/office/drawing/2014/main" xmlns="" id="{F933F9BB-AFB3-4883-930F-1284595837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084" y="4397161"/>
            <a:ext cx="909134" cy="909134"/>
          </a:xfrm>
          <a:prstGeom prst="rect">
            <a:avLst/>
          </a:prstGeom>
        </p:spPr>
      </p:pic>
      <p:pic>
        <p:nvPicPr>
          <p:cNvPr id="4" name="flat">
            <a:hlinkClick r:id="" action="ppaction://media"/>
            <a:extLst>
              <a:ext uri="{FF2B5EF4-FFF2-40B4-BE49-F238E27FC236}">
                <a16:creationId xmlns:a16="http://schemas.microsoft.com/office/drawing/2014/main" xmlns="" id="{CD2039BE-2709-4DA6-1318-449F70D529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082" y="5851352"/>
            <a:ext cx="909134" cy="909134"/>
          </a:xfrm>
          <a:prstGeom prst="rect">
            <a:avLst/>
          </a:prstGeom>
        </p:spPr>
      </p:pic>
      <p:pic>
        <p:nvPicPr>
          <p:cNvPr id="5" name="apartment">
            <a:hlinkClick r:id="" action="ppaction://media"/>
            <a:extLst>
              <a:ext uri="{FF2B5EF4-FFF2-40B4-BE49-F238E27FC236}">
                <a16:creationId xmlns:a16="http://schemas.microsoft.com/office/drawing/2014/main" xmlns="" id="{274E2F08-85DE-2158-34EE-797C918C2C5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6298" y="7287680"/>
            <a:ext cx="909135" cy="909135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837739"/>
              </p:ext>
            </p:extLst>
          </p:nvPr>
        </p:nvGraphicFramePr>
        <p:xfrm>
          <a:off x="1943100" y="2256018"/>
          <a:ext cx="15468600" cy="64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/>
                <a:gridCol w="4953000"/>
                <a:gridCol w="4724400"/>
              </a:tblGrid>
              <a:tr h="106496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Kollektif" charset="0"/>
                          <a:cs typeface="Times New Roman" pitchFamily="18" charset="0"/>
                        </a:rPr>
                        <a:t>New words</a:t>
                      </a:r>
                      <a:endParaRPr lang="en-US" sz="5400" dirty="0">
                        <a:latin typeface="Kollektif" charset="0"/>
                        <a:cs typeface="Times New Roman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Kollektif" charset="0"/>
                          <a:cs typeface="Times New Roman" pitchFamily="18" charset="0"/>
                        </a:rPr>
                        <a:t>Pronunciation</a:t>
                      </a:r>
                      <a:endParaRPr lang="en-US" sz="5400" dirty="0">
                        <a:latin typeface="Kollektif" charset="0"/>
                        <a:cs typeface="Times New Roman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Kollektif" charset="0"/>
                          <a:cs typeface="Times New Roman" pitchFamily="18" charset="0"/>
                        </a:rPr>
                        <a:t>Meaning</a:t>
                      </a:r>
                      <a:endParaRPr lang="en-US" sz="5400" dirty="0">
                        <a:latin typeface="Kollektif" charset="0"/>
                        <a:cs typeface="Times New Roman" pitchFamily="18" charset="0"/>
                      </a:endParaRPr>
                    </a:p>
                  </a:txBody>
                  <a:tcPr marL="137160" marR="137160" marT="68580" marB="68580"/>
                </a:tc>
              </a:tr>
              <a:tr h="1257300">
                <a:tc>
                  <a:txBody>
                    <a:bodyPr/>
                    <a:lstStyle/>
                    <a:p>
                      <a:pPr algn="l"/>
                      <a:r>
                        <a:rPr lang="en-US" sz="5100" dirty="0" smtClean="0">
                          <a:latin typeface="Times New Roman" pitchFamily="18" charset="0"/>
                          <a:cs typeface="Times New Roman" pitchFamily="18" charset="0"/>
                        </a:rPr>
                        <a:t>1. Town</a:t>
                      </a:r>
                      <a:r>
                        <a:rPr lang="en-US" sz="5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house (n)</a:t>
                      </a:r>
                      <a:endParaRPr lang="en-US" sz="5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1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/’ </a:t>
                      </a:r>
                      <a:r>
                        <a:rPr lang="en-US" sz="51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taʊn</a:t>
                      </a:r>
                      <a:r>
                        <a:rPr lang="en-US" sz="51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1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haʊs</a:t>
                      </a:r>
                      <a:r>
                        <a:rPr lang="en-US" sz="51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/</a:t>
                      </a:r>
                    </a:p>
                  </a:txBody>
                  <a:tcPr marL="54293" marR="54293" marT="107633" marB="1076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5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5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5100" dirty="0" smtClean="0">
                          <a:latin typeface="Times New Roman" pitchFamily="18" charset="0"/>
                          <a:cs typeface="Times New Roman" pitchFamily="18" charset="0"/>
                        </a:rPr>
                        <a:t>2. Country house (n)</a:t>
                      </a:r>
                      <a:endParaRPr lang="en-US" sz="5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1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/ˌ</a:t>
                      </a:r>
                      <a:r>
                        <a:rPr lang="en-US" sz="51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kʌntri</a:t>
                      </a:r>
                      <a:r>
                        <a:rPr lang="en-US" sz="51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1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ˈ</a:t>
                      </a:r>
                      <a:r>
                        <a:rPr lang="en-US" sz="5100" b="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haʊs</a:t>
                      </a:r>
                      <a:r>
                        <a:rPr lang="en-US" sz="51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/</a:t>
                      </a:r>
                      <a:endParaRPr lang="en-US" sz="51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4293" marR="54293" marT="107633" marB="1076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5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5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lang="en-US" sz="5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quê</a:t>
                      </a:r>
                      <a:endParaRPr lang="en-US" sz="5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/>
                </a:tc>
              </a:tr>
              <a:tr h="1143000">
                <a:tc>
                  <a:txBody>
                    <a:bodyPr/>
                    <a:lstStyle/>
                    <a:p>
                      <a:pPr algn="l"/>
                      <a:r>
                        <a:rPr lang="en-US" sz="5100" dirty="0" smtClean="0">
                          <a:latin typeface="Times New Roman" pitchFamily="18" charset="0"/>
                          <a:cs typeface="Times New Roman" pitchFamily="18" charset="0"/>
                        </a:rPr>
                        <a:t>3. Flat (n)</a:t>
                      </a:r>
                      <a:endParaRPr lang="en-US" sz="5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1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5100" b="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flæt</a:t>
                      </a:r>
                      <a:r>
                        <a:rPr lang="en-US" sz="51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/</a:t>
                      </a:r>
                      <a:endParaRPr lang="en-US" sz="51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4293" marR="54293" marT="107633" marB="1076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Căn</a:t>
                      </a:r>
                      <a:r>
                        <a:rPr lang="en-US" sz="5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</a:t>
                      </a:r>
                      <a:endParaRPr lang="en-US" sz="5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/>
                </a:tc>
              </a:tr>
              <a:tr h="1878521">
                <a:tc>
                  <a:txBody>
                    <a:bodyPr/>
                    <a:lstStyle/>
                    <a:p>
                      <a:pPr algn="l"/>
                      <a:r>
                        <a:rPr lang="en-US" sz="5100" dirty="0" smtClean="0">
                          <a:latin typeface="Times New Roman" pitchFamily="18" charset="0"/>
                          <a:cs typeface="Times New Roman" pitchFamily="18" charset="0"/>
                        </a:rPr>
                        <a:t>4. Apartment</a:t>
                      </a:r>
                      <a:r>
                        <a:rPr lang="en-US" sz="5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(n)</a:t>
                      </a:r>
                      <a:endParaRPr lang="en-US" sz="5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1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5100" b="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əˈ</a:t>
                      </a:r>
                      <a:r>
                        <a:rPr lang="en-US" sz="51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pɑːtmənt</a:t>
                      </a:r>
                      <a:r>
                        <a:rPr lang="en-US" sz="51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1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4293" marR="54293" marT="107633" marB="1076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Căn</a:t>
                      </a:r>
                      <a:r>
                        <a:rPr lang="en-US" sz="5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</a:t>
                      </a:r>
                      <a:endParaRPr lang="en-US" sz="5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-38098"/>
            <a:ext cx="18288000" cy="1624964"/>
            <a:chOff x="7620" y="-7620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1A7F27-623F-0E5F-41D3-70E556FC1D2F}"/>
              </a:ext>
            </a:extLst>
          </p:cNvPr>
          <p:cNvSpPr txBox="1"/>
          <p:nvPr/>
        </p:nvSpPr>
        <p:spPr>
          <a:xfrm>
            <a:off x="730601" y="312656"/>
            <a:ext cx="6199044" cy="969497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5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endParaRPr lang="en-US" sz="5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9"/>
          <p:cNvSpPr/>
          <p:nvPr/>
        </p:nvSpPr>
        <p:spPr>
          <a:xfrm>
            <a:off x="16765391" y="-64534"/>
            <a:ext cx="1371558" cy="1230801"/>
          </a:xfrm>
          <a:custGeom>
            <a:avLst/>
            <a:gdLst/>
            <a:ahLst/>
            <a:cxnLst/>
            <a:rect l="l" t="t" r="r" b="b"/>
            <a:pathLst>
              <a:path w="1028658" h="1090000">
                <a:moveTo>
                  <a:pt x="0" y="0"/>
                </a:moveTo>
                <a:lnTo>
                  <a:pt x="1028658" y="0"/>
                </a:lnTo>
                <a:lnTo>
                  <a:pt x="1028658" y="1090000"/>
                </a:lnTo>
                <a:lnTo>
                  <a:pt x="0" y="1090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0854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858" y="-11430"/>
            <a:ext cx="18288000" cy="1624964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754986" y="2910633"/>
            <a:ext cx="8092901" cy="78483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14450" y="5690110"/>
            <a:ext cx="1083660" cy="124649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1A77F7-0510-E960-C06E-46C503D2D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5" y="2049681"/>
            <a:ext cx="5452110" cy="481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CB281D-6FD4-762F-D1D7-303830E4C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11605601" y="3550496"/>
            <a:ext cx="6693830" cy="6736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1A7F27-623F-0E5F-41D3-70E556FC1D2F}"/>
              </a:ext>
            </a:extLst>
          </p:cNvPr>
          <p:cNvSpPr txBox="1"/>
          <p:nvPr/>
        </p:nvSpPr>
        <p:spPr>
          <a:xfrm>
            <a:off x="730601" y="312656"/>
            <a:ext cx="6199044" cy="969497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5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5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01603-BA51-5DC0-C7E4-3F8DDADE230E}"/>
              </a:ext>
            </a:extLst>
          </p:cNvPr>
          <p:cNvSpPr txBox="1"/>
          <p:nvPr/>
        </p:nvSpPr>
        <p:spPr>
          <a:xfrm>
            <a:off x="5874829" y="2993122"/>
            <a:ext cx="10012871" cy="3319307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marL="685800" indent="-685800" algn="just">
              <a:lnSpc>
                <a:spcPct val="200000"/>
              </a:lnSpc>
              <a:buFontTx/>
              <a:buChar char="-"/>
            </a:pP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What are Nick and Mi doing?</a:t>
            </a:r>
          </a:p>
          <a:p>
            <a:pPr marL="685800" indent="-685800" algn="just">
              <a:lnSpc>
                <a:spcPct val="200000"/>
              </a:lnSpc>
              <a:buFontTx/>
              <a:buChar char="-"/>
            </a:pP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What might they talk about?</a:t>
            </a:r>
          </a:p>
        </p:txBody>
      </p:sp>
      <p:sp>
        <p:nvSpPr>
          <p:cNvPr id="12" name="Freeform 9"/>
          <p:cNvSpPr/>
          <p:nvPr/>
        </p:nvSpPr>
        <p:spPr>
          <a:xfrm>
            <a:off x="16765391" y="-64534"/>
            <a:ext cx="1371558" cy="1230801"/>
          </a:xfrm>
          <a:custGeom>
            <a:avLst/>
            <a:gdLst/>
            <a:ahLst/>
            <a:cxnLst/>
            <a:rect l="l" t="t" r="r" b="b"/>
            <a:pathLst>
              <a:path w="1028658" h="1090000">
                <a:moveTo>
                  <a:pt x="0" y="0"/>
                </a:moveTo>
                <a:lnTo>
                  <a:pt x="1028658" y="0"/>
                </a:lnTo>
                <a:lnTo>
                  <a:pt x="1028658" y="1090000"/>
                </a:lnTo>
                <a:lnTo>
                  <a:pt x="0" y="109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21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F838FA-9C19-3DE5-2614-A675CC70F824}"/>
              </a:ext>
            </a:extLst>
          </p:cNvPr>
          <p:cNvSpPr/>
          <p:nvPr/>
        </p:nvSpPr>
        <p:spPr>
          <a:xfrm>
            <a:off x="730601" y="2532642"/>
            <a:ext cx="16765274" cy="7473960"/>
          </a:xfrm>
          <a:prstGeom prst="roundRect">
            <a:avLst/>
          </a:prstGeom>
          <a:solidFill>
            <a:srgbClr val="DCF2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63691" y="1659623"/>
            <a:ext cx="12033953" cy="784830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4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0604" y="1706984"/>
            <a:ext cx="753911" cy="753911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780" y="1521123"/>
            <a:ext cx="595553" cy="1061829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6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1FEC75-9489-F211-6999-A962BDE06E42}"/>
              </a:ext>
            </a:extLst>
          </p:cNvPr>
          <p:cNvSpPr/>
          <p:nvPr/>
        </p:nvSpPr>
        <p:spPr>
          <a:xfrm>
            <a:off x="1563691" y="2578729"/>
            <a:ext cx="15709898" cy="7347204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300" b="1" i="1" dirty="0"/>
              <a:t>Mi: </a:t>
            </a:r>
            <a:r>
              <a:rPr lang="en-US" sz="3300" dirty="0"/>
              <a:t>Wow! Your room looks so big, Nick.</a:t>
            </a:r>
          </a:p>
          <a:p>
            <a:pPr>
              <a:lnSpc>
                <a:spcPct val="130000"/>
              </a:lnSpc>
            </a:pPr>
            <a:r>
              <a:rPr lang="en-US" sz="3300" b="1" i="1" dirty="0"/>
              <a:t>Nick: </a:t>
            </a:r>
            <a:r>
              <a:rPr lang="en-US" sz="3300" dirty="0"/>
              <a:t>It’s Elena’s room. She’s my sister.</a:t>
            </a:r>
          </a:p>
          <a:p>
            <a:pPr>
              <a:lnSpc>
                <a:spcPct val="130000"/>
              </a:lnSpc>
            </a:pPr>
            <a:r>
              <a:rPr lang="en-US" sz="3300" b="1" i="1" dirty="0"/>
              <a:t>Mi: </a:t>
            </a:r>
            <a:r>
              <a:rPr lang="en-US" sz="3300" dirty="0"/>
              <a:t>I see. Is there a TV behind you?</a:t>
            </a:r>
          </a:p>
          <a:p>
            <a:pPr>
              <a:lnSpc>
                <a:spcPct val="130000"/>
              </a:lnSpc>
            </a:pPr>
            <a:r>
              <a:rPr lang="en-US" sz="3300" b="1" i="1" dirty="0"/>
              <a:t>Nick: </a:t>
            </a:r>
            <a:r>
              <a:rPr lang="en-US" sz="3300" dirty="0"/>
              <a:t>Yes, there is. Where do you live, Mi?</a:t>
            </a:r>
          </a:p>
          <a:p>
            <a:pPr>
              <a:lnSpc>
                <a:spcPct val="130000"/>
              </a:lnSpc>
            </a:pPr>
            <a:r>
              <a:rPr lang="en-US" sz="3300" b="1" i="1" dirty="0"/>
              <a:t>Mi: </a:t>
            </a:r>
            <a:r>
              <a:rPr lang="en-US" sz="3300" dirty="0"/>
              <a:t>I live in a town house. And you? </a:t>
            </a:r>
          </a:p>
          <a:p>
            <a:pPr>
              <a:lnSpc>
                <a:spcPct val="130000"/>
              </a:lnSpc>
            </a:pPr>
            <a:r>
              <a:rPr lang="en-US" sz="3300" b="1" i="1" dirty="0"/>
              <a:t>Nick: </a:t>
            </a:r>
            <a:r>
              <a:rPr lang="en-US" sz="3300" dirty="0"/>
              <a:t>I live in a country house. Who do you live with? </a:t>
            </a:r>
          </a:p>
          <a:p>
            <a:pPr>
              <a:lnSpc>
                <a:spcPct val="130000"/>
              </a:lnSpc>
            </a:pPr>
            <a:r>
              <a:rPr lang="en-US" sz="3300" b="1" i="1" dirty="0"/>
              <a:t>Mi: </a:t>
            </a:r>
            <a:r>
              <a:rPr lang="en-US" sz="3300" dirty="0"/>
              <a:t>My parents and younger brother. We’re moving to a ﬂat next month!</a:t>
            </a:r>
          </a:p>
          <a:p>
            <a:pPr>
              <a:lnSpc>
                <a:spcPct val="130000"/>
              </a:lnSpc>
            </a:pPr>
            <a:r>
              <a:rPr lang="en-US" sz="3300" b="1" i="1" dirty="0"/>
              <a:t>Nick: </a:t>
            </a:r>
            <a:r>
              <a:rPr lang="en-US" sz="3300" dirty="0"/>
              <a:t>Are you?</a:t>
            </a:r>
          </a:p>
          <a:p>
            <a:pPr>
              <a:lnSpc>
                <a:spcPct val="130000"/>
              </a:lnSpc>
            </a:pPr>
            <a:r>
              <a:rPr lang="en-US" sz="3300" b="1" i="1" dirty="0"/>
              <a:t>Mi: </a:t>
            </a:r>
            <a:r>
              <a:rPr lang="en-US" sz="3300" dirty="0"/>
              <a:t>Yes. My aunt lives near there, and I can play with my cousin. </a:t>
            </a:r>
          </a:p>
          <a:p>
            <a:pPr>
              <a:lnSpc>
                <a:spcPct val="130000"/>
              </a:lnSpc>
            </a:pPr>
            <a:r>
              <a:rPr lang="en-US" sz="3300" b="1" i="1" dirty="0"/>
              <a:t>Nick: </a:t>
            </a:r>
            <a:r>
              <a:rPr lang="en-US" sz="3300" dirty="0"/>
              <a:t>Are there many rooms in your new ﬂat?</a:t>
            </a:r>
          </a:p>
          <a:p>
            <a:pPr>
              <a:lnSpc>
                <a:spcPct val="130000"/>
              </a:lnSpc>
            </a:pPr>
            <a:r>
              <a:rPr lang="en-US" sz="3300" b="1" i="1" dirty="0"/>
              <a:t>Mi: </a:t>
            </a:r>
            <a:r>
              <a:rPr lang="en-US" sz="3300" dirty="0"/>
              <a:t>Yes, there are. There’s a living room, three bedrooms, a kitchen and two bathrooms.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145558-22A6-C91A-E938-8AE160D0E3F7}"/>
              </a:ext>
            </a:extLst>
          </p:cNvPr>
          <p:cNvSpPr txBox="1"/>
          <p:nvPr/>
        </p:nvSpPr>
        <p:spPr>
          <a:xfrm>
            <a:off x="5837645" y="1539110"/>
            <a:ext cx="6433458" cy="1061829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6000" b="1" dirty="0">
                <a:solidFill>
                  <a:srgbClr val="0FB7BD"/>
                </a:solidFill>
              </a:rPr>
              <a:t>A look inside</a:t>
            </a:r>
          </a:p>
        </p:txBody>
      </p:sp>
      <p:pic>
        <p:nvPicPr>
          <p:cNvPr id="5" name="B1_10">
            <a:hlinkClick r:id="" action="ppaction://media"/>
            <a:extLst>
              <a:ext uri="{FF2B5EF4-FFF2-40B4-BE49-F238E27FC236}">
                <a16:creationId xmlns:a16="http://schemas.microsoft.com/office/drawing/2014/main" xmlns="" id="{AD2C3CA6-9702-AB35-A643-9FDC29D57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4370" y="1626092"/>
            <a:ext cx="906549" cy="90654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64771" y="-64534"/>
            <a:ext cx="18288000" cy="1712359"/>
            <a:chOff x="-64771" y="-64534"/>
            <a:chExt cx="18288000" cy="1712359"/>
          </a:xfrm>
        </p:grpSpPr>
        <p:grpSp>
          <p:nvGrpSpPr>
            <p:cNvPr id="19" name="Group 18"/>
            <p:cNvGrpSpPr/>
            <p:nvPr/>
          </p:nvGrpSpPr>
          <p:grpSpPr>
            <a:xfrm>
              <a:off x="-64771" y="22861"/>
              <a:ext cx="18288000" cy="1624964"/>
              <a:chOff x="-64771" y="22861"/>
              <a:chExt cx="18288000" cy="162496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-64771" y="22861"/>
                <a:ext cx="18288000" cy="1624964"/>
                <a:chOff x="7620" y="-7620"/>
                <a:chExt cx="12192000" cy="1083309"/>
              </a:xfrm>
            </p:grpSpPr>
            <p:sp>
              <p:nvSpPr>
                <p:cNvPr id="25" name="Round Single Corner Rectangle 24"/>
                <p:cNvSpPr/>
                <p:nvPr/>
              </p:nvSpPr>
              <p:spPr>
                <a:xfrm flipV="1">
                  <a:off x="7620" y="-5876"/>
                  <a:ext cx="12192000" cy="1081565"/>
                </a:xfrm>
                <a:prstGeom prst="round1Rect">
                  <a:avLst/>
                </a:prstGeom>
                <a:solidFill>
                  <a:srgbClr val="C0E6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ound Single Corner Rectangle 25"/>
                <p:cNvSpPr/>
                <p:nvPr/>
              </p:nvSpPr>
              <p:spPr>
                <a:xfrm flipV="1">
                  <a:off x="7620" y="-7620"/>
                  <a:ext cx="12109450" cy="996951"/>
                </a:xfrm>
                <a:prstGeom prst="round1Rect">
                  <a:avLst/>
                </a:prstGeom>
                <a:solidFill>
                  <a:srgbClr val="62C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ound Single Corner Rectangle 26"/>
                <p:cNvSpPr/>
                <p:nvPr/>
              </p:nvSpPr>
              <p:spPr>
                <a:xfrm flipV="1">
                  <a:off x="7620" y="-7620"/>
                  <a:ext cx="12014200" cy="914401"/>
                </a:xfrm>
                <a:prstGeom prst="round1Rect">
                  <a:avLst/>
                </a:prstGeom>
                <a:solidFill>
                  <a:srgbClr val="05A0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751A7F27-623F-0E5F-41D3-70E556FC1D2F}"/>
                  </a:ext>
                </a:extLst>
              </p:cNvPr>
              <p:cNvSpPr txBox="1"/>
              <p:nvPr/>
            </p:nvSpPr>
            <p:spPr>
              <a:xfrm>
                <a:off x="1676400" y="312656"/>
                <a:ext cx="6199044" cy="969497"/>
              </a:xfrm>
              <a:prstGeom prst="rect">
                <a:avLst/>
              </a:prstGeom>
              <a:noFill/>
              <a:effectLst/>
            </p:spPr>
            <p:txBody>
              <a:bodyPr wrap="square" lIns="137160" tIns="68580" rIns="137160" bIns="68580" rtlCol="0">
                <a:spAutoFit/>
              </a:bodyPr>
              <a:lstStyle/>
              <a:p>
                <a:r>
                  <a:rPr lang="en-US" sz="5400" b="1" dirty="0" smtClean="0">
                    <a:effectLst>
                      <a:glow rad="88900">
                        <a:schemeClr val="bg1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PRESENTATION </a:t>
                </a:r>
                <a:endParaRPr lang="en-US" sz="54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Freeform 9"/>
            <p:cNvSpPr/>
            <p:nvPr/>
          </p:nvSpPr>
          <p:spPr>
            <a:xfrm>
              <a:off x="16765391" y="-64534"/>
              <a:ext cx="1371558" cy="1230801"/>
            </a:xfrm>
            <a:custGeom>
              <a:avLst/>
              <a:gdLst/>
              <a:ahLst/>
              <a:cxnLst/>
              <a:rect l="l" t="t" r="r" b="b"/>
              <a:pathLst>
                <a:path w="1028658" h="1090000">
                  <a:moveTo>
                    <a:pt x="0" y="0"/>
                  </a:moveTo>
                  <a:lnTo>
                    <a:pt x="1028658" y="0"/>
                  </a:lnTo>
                  <a:lnTo>
                    <a:pt x="1028658" y="1090000"/>
                  </a:lnTo>
                  <a:lnTo>
                    <a:pt x="0" y="109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9427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754986" y="2910633"/>
            <a:ext cx="8092901" cy="78483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14450" y="5690110"/>
            <a:ext cx="1083660" cy="124649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1A77F7-0510-E960-C06E-46C503D2D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5" y="2049681"/>
            <a:ext cx="5452110" cy="481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CB281D-6FD4-762F-D1D7-303830E4C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11605601" y="3550496"/>
            <a:ext cx="6693830" cy="6736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01603-BA51-5DC0-C7E4-3F8DDADE230E}"/>
              </a:ext>
            </a:extLst>
          </p:cNvPr>
          <p:cNvSpPr txBox="1"/>
          <p:nvPr/>
        </p:nvSpPr>
        <p:spPr>
          <a:xfrm>
            <a:off x="5835804" y="2049682"/>
            <a:ext cx="12582747" cy="3093154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marL="685800" indent="-685800" algn="just">
              <a:lnSpc>
                <a:spcPct val="200000"/>
              </a:lnSpc>
              <a:buFontTx/>
              <a:buChar char="-"/>
            </a:pPr>
            <a:r>
              <a:rPr lang="en-US" sz="4800" dirty="0"/>
              <a:t>What are Nick and Mi doing?</a:t>
            </a:r>
          </a:p>
          <a:p>
            <a:pPr algn="just">
              <a:lnSpc>
                <a:spcPct val="200000"/>
              </a:lnSpc>
            </a:pPr>
            <a:r>
              <a:rPr lang="en-US" sz="4800" dirty="0">
                <a:sym typeface="Wingdings" panose="05000000000000000000" pitchFamily="2" charset="2"/>
              </a:rPr>
              <a:t> They are talking online with each other.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F4BFCA-29EB-659C-02B4-A08F8918FC05}"/>
              </a:ext>
            </a:extLst>
          </p:cNvPr>
          <p:cNvSpPr txBox="1"/>
          <p:nvPr/>
        </p:nvSpPr>
        <p:spPr>
          <a:xfrm>
            <a:off x="1010482" y="6305383"/>
            <a:ext cx="12582747" cy="3093154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marL="685800" indent="-685800" algn="just">
              <a:lnSpc>
                <a:spcPct val="200000"/>
              </a:lnSpc>
              <a:buFontTx/>
              <a:buChar char="-"/>
            </a:pPr>
            <a:r>
              <a:rPr lang="en-US" sz="4800" dirty="0"/>
              <a:t>What might they talk about?</a:t>
            </a:r>
          </a:p>
          <a:p>
            <a:pPr algn="just">
              <a:lnSpc>
                <a:spcPct val="200000"/>
              </a:lnSpc>
            </a:pPr>
            <a:r>
              <a:rPr lang="en-US" sz="4800" dirty="0">
                <a:sym typeface="Wingdings" panose="05000000000000000000" pitchFamily="2" charset="2"/>
              </a:rPr>
              <a:t> They are talking about their house. </a:t>
            </a:r>
            <a:endParaRPr lang="en-US" sz="4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64771" y="-64534"/>
            <a:ext cx="18288000" cy="1712359"/>
            <a:chOff x="-64771" y="-64534"/>
            <a:chExt cx="18288000" cy="1712359"/>
          </a:xfrm>
        </p:grpSpPr>
        <p:grpSp>
          <p:nvGrpSpPr>
            <p:cNvPr id="14" name="Group 13"/>
            <p:cNvGrpSpPr/>
            <p:nvPr/>
          </p:nvGrpSpPr>
          <p:grpSpPr>
            <a:xfrm>
              <a:off x="-64771" y="22861"/>
              <a:ext cx="18288000" cy="1624964"/>
              <a:chOff x="-64771" y="22861"/>
              <a:chExt cx="18288000" cy="162496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-64771" y="22861"/>
                <a:ext cx="18288000" cy="1624964"/>
                <a:chOff x="7620" y="-7620"/>
                <a:chExt cx="12192000" cy="1083309"/>
              </a:xfrm>
            </p:grpSpPr>
            <p:sp>
              <p:nvSpPr>
                <p:cNvPr id="18" name="Round Single Corner Rectangle 17"/>
                <p:cNvSpPr/>
                <p:nvPr/>
              </p:nvSpPr>
              <p:spPr>
                <a:xfrm flipV="1">
                  <a:off x="7620" y="-5876"/>
                  <a:ext cx="12192000" cy="1081565"/>
                </a:xfrm>
                <a:prstGeom prst="round1Rect">
                  <a:avLst/>
                </a:prstGeom>
                <a:solidFill>
                  <a:srgbClr val="C0E6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ound Single Corner Rectangle 18"/>
                <p:cNvSpPr/>
                <p:nvPr/>
              </p:nvSpPr>
              <p:spPr>
                <a:xfrm flipV="1">
                  <a:off x="7620" y="-7620"/>
                  <a:ext cx="12109450" cy="996951"/>
                </a:xfrm>
                <a:prstGeom prst="round1Rect">
                  <a:avLst/>
                </a:prstGeom>
                <a:solidFill>
                  <a:srgbClr val="62C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Round Single Corner Rectangle 19"/>
                <p:cNvSpPr/>
                <p:nvPr/>
              </p:nvSpPr>
              <p:spPr>
                <a:xfrm flipV="1">
                  <a:off x="7620" y="-7620"/>
                  <a:ext cx="12014200" cy="914401"/>
                </a:xfrm>
                <a:prstGeom prst="round1Rect">
                  <a:avLst/>
                </a:prstGeom>
                <a:solidFill>
                  <a:srgbClr val="05A0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51A7F27-623F-0E5F-41D3-70E556FC1D2F}"/>
                  </a:ext>
                </a:extLst>
              </p:cNvPr>
              <p:cNvSpPr txBox="1"/>
              <p:nvPr/>
            </p:nvSpPr>
            <p:spPr>
              <a:xfrm>
                <a:off x="1676400" y="312656"/>
                <a:ext cx="6199044" cy="969497"/>
              </a:xfrm>
              <a:prstGeom prst="rect">
                <a:avLst/>
              </a:prstGeom>
              <a:noFill/>
              <a:effectLst/>
            </p:spPr>
            <p:txBody>
              <a:bodyPr wrap="square" lIns="137160" tIns="68580" rIns="137160" bIns="68580" rtlCol="0">
                <a:spAutoFit/>
              </a:bodyPr>
              <a:lstStyle/>
              <a:p>
                <a:r>
                  <a:rPr lang="en-US" sz="5400" b="1" dirty="0" smtClean="0">
                    <a:effectLst>
                      <a:glow rad="88900">
                        <a:schemeClr val="bg1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PRESENTATION </a:t>
                </a:r>
                <a:endParaRPr lang="en-US" sz="54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Freeform 9"/>
            <p:cNvSpPr/>
            <p:nvPr/>
          </p:nvSpPr>
          <p:spPr>
            <a:xfrm>
              <a:off x="16765391" y="-64534"/>
              <a:ext cx="1371558" cy="1230801"/>
            </a:xfrm>
            <a:custGeom>
              <a:avLst/>
              <a:gdLst/>
              <a:ahLst/>
              <a:cxnLst/>
              <a:rect l="l" t="t" r="r" b="b"/>
              <a:pathLst>
                <a:path w="1028658" h="1090000">
                  <a:moveTo>
                    <a:pt x="0" y="0"/>
                  </a:moveTo>
                  <a:lnTo>
                    <a:pt x="1028658" y="0"/>
                  </a:lnTo>
                  <a:lnTo>
                    <a:pt x="1028658" y="1090000"/>
                  </a:lnTo>
                  <a:lnTo>
                    <a:pt x="0" y="109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1316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60943" y="1774302"/>
            <a:ext cx="15507368" cy="784830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spAutoFit/>
          </a:bodyPr>
          <a:lstStyle/>
          <a:p>
            <a:pPr defTabSz="1371600">
              <a:defRPr/>
            </a:pPr>
            <a:r>
              <a:rPr lang="en-US" sz="4200" b="1" spc="-75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Times New Roman" pitchFamily="18" charset="0"/>
                <a:cs typeface="Times New Roman" pitchFamily="18" charset="0"/>
              </a:rPr>
              <a:t>Which family members does Mi talk about? Put a tick (</a:t>
            </a:r>
            <a:r>
              <a:rPr lang="en-US" sz="4200" b="1" spc="-75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</a:t>
            </a:r>
            <a:r>
              <a:rPr lang="en-US" sz="4200" b="1" spc="-75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07042" y="1816181"/>
            <a:ext cx="753911" cy="753911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6216" y="1635803"/>
            <a:ext cx="595553" cy="1061829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254F89B-1735-08F8-4FB7-D797CBF5A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17417"/>
              </p:ext>
            </p:extLst>
          </p:nvPr>
        </p:nvGraphicFramePr>
        <p:xfrm>
          <a:off x="2741318" y="3325094"/>
          <a:ext cx="12920441" cy="60687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88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3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8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13754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37160" marR="137160" marT="68580" marB="68580" anchor="ctr"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0" b="0" dirty="0">
                          <a:latin typeface="Times New Roman" pitchFamily="18" charset="0"/>
                          <a:cs typeface="Times New Roman" pitchFamily="18" charset="0"/>
                        </a:rPr>
                        <a:t>parents</a:t>
                      </a:r>
                    </a:p>
                  </a:txBody>
                  <a:tcPr marL="137160" marR="137160" marT="68580" marB="68580" anchor="ctr"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3754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37160" marR="137160" marT="68580" marB="68580" anchor="ctr"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0" b="0" dirty="0">
                          <a:latin typeface="Times New Roman" pitchFamily="18" charset="0"/>
                          <a:cs typeface="Times New Roman" pitchFamily="18" charset="0"/>
                        </a:rPr>
                        <a:t>sister</a:t>
                      </a:r>
                    </a:p>
                  </a:txBody>
                  <a:tcPr marL="137160" marR="137160" marT="68580" marB="68580" anchor="ctr"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3754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37160" marR="137160" marT="68580" marB="68580" anchor="ctr"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0" b="0" dirty="0">
                          <a:latin typeface="Times New Roman" pitchFamily="18" charset="0"/>
                          <a:cs typeface="Times New Roman" pitchFamily="18" charset="0"/>
                        </a:rPr>
                        <a:t>brother</a:t>
                      </a:r>
                    </a:p>
                  </a:txBody>
                  <a:tcPr marL="137160" marR="137160" marT="68580" marB="68580" anchor="ctr"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3754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37160" marR="137160" marT="68580" marB="68580" anchor="ctr"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0" b="0" dirty="0">
                          <a:latin typeface="Times New Roman" pitchFamily="18" charset="0"/>
                          <a:cs typeface="Times New Roman" pitchFamily="18" charset="0"/>
                        </a:rPr>
                        <a:t>aunt</a:t>
                      </a:r>
                    </a:p>
                  </a:txBody>
                  <a:tcPr marL="137160" marR="137160" marT="68580" marB="68580" anchor="ctr"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3754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37160" marR="137160" marT="68580" marB="68580" anchor="ctr"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0" b="0" dirty="0">
                          <a:latin typeface="Times New Roman" pitchFamily="18" charset="0"/>
                          <a:cs typeface="Times New Roman" pitchFamily="18" charset="0"/>
                        </a:rPr>
                        <a:t>cousin</a:t>
                      </a:r>
                    </a:p>
                  </a:txBody>
                  <a:tcPr marL="137160" marR="137160" marT="68580" marB="68580" anchor="ctr"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240439-7EDE-60F6-3623-1424A9596042}"/>
              </a:ext>
            </a:extLst>
          </p:cNvPr>
          <p:cNvSpPr txBox="1"/>
          <p:nvPr/>
        </p:nvSpPr>
        <p:spPr>
          <a:xfrm>
            <a:off x="13054046" y="3489555"/>
            <a:ext cx="1174263" cy="129266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7500" dirty="0">
                <a:sym typeface="Wingdings 2" panose="05020102010507070707" pitchFamily="18" charset="2"/>
              </a:rPr>
              <a:t></a:t>
            </a:r>
            <a:endParaRPr lang="en-US" sz="7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ED95D3-EB60-ECC3-05C2-E7868A9465EA}"/>
              </a:ext>
            </a:extLst>
          </p:cNvPr>
          <p:cNvSpPr txBox="1"/>
          <p:nvPr/>
        </p:nvSpPr>
        <p:spPr>
          <a:xfrm>
            <a:off x="13054046" y="5844801"/>
            <a:ext cx="1174263" cy="129266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7500" dirty="0">
                <a:sym typeface="Wingdings 2" panose="05020102010507070707" pitchFamily="18" charset="2"/>
              </a:rPr>
              <a:t></a:t>
            </a:r>
            <a:endParaRPr lang="en-US" sz="7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0E5097-B2BA-E6F6-EDBF-7691C144D356}"/>
              </a:ext>
            </a:extLst>
          </p:cNvPr>
          <p:cNvSpPr txBox="1"/>
          <p:nvPr/>
        </p:nvSpPr>
        <p:spPr>
          <a:xfrm>
            <a:off x="13054046" y="6973001"/>
            <a:ext cx="1174263" cy="129266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7500" dirty="0">
                <a:sym typeface="Wingdings 2" panose="05020102010507070707" pitchFamily="18" charset="2"/>
              </a:rPr>
              <a:t></a:t>
            </a:r>
            <a:endParaRPr lang="en-US" sz="7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646620-1F12-4B5C-9F03-A01B870541E1}"/>
              </a:ext>
            </a:extLst>
          </p:cNvPr>
          <p:cNvSpPr txBox="1"/>
          <p:nvPr/>
        </p:nvSpPr>
        <p:spPr>
          <a:xfrm>
            <a:off x="13054046" y="8265662"/>
            <a:ext cx="1174263" cy="129266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7500" dirty="0">
                <a:sym typeface="Wingdings 2" panose="05020102010507070707" pitchFamily="18" charset="2"/>
              </a:rPr>
              <a:t></a:t>
            </a:r>
            <a:endParaRPr lang="en-US" sz="75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F4AF33-F21C-C431-1776-58F22CB394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" y="1995092"/>
            <a:ext cx="5224088" cy="48302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202A056-B049-8DF0-9249-69560475E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11540564" y="3489556"/>
            <a:ext cx="6752343" cy="679539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64771" y="-64534"/>
            <a:ext cx="18288000" cy="1712359"/>
            <a:chOff x="-64771" y="-64534"/>
            <a:chExt cx="18288000" cy="1712359"/>
          </a:xfrm>
        </p:grpSpPr>
        <p:grpSp>
          <p:nvGrpSpPr>
            <p:cNvPr id="19" name="Group 18"/>
            <p:cNvGrpSpPr/>
            <p:nvPr/>
          </p:nvGrpSpPr>
          <p:grpSpPr>
            <a:xfrm>
              <a:off x="-64771" y="22861"/>
              <a:ext cx="18288000" cy="1624964"/>
              <a:chOff x="-64771" y="22861"/>
              <a:chExt cx="18288000" cy="162496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-64771" y="22861"/>
                <a:ext cx="18288000" cy="1624964"/>
                <a:chOff x="7620" y="-7620"/>
                <a:chExt cx="12192000" cy="1083309"/>
              </a:xfrm>
            </p:grpSpPr>
            <p:sp>
              <p:nvSpPr>
                <p:cNvPr id="23" name="Round Single Corner Rectangle 22"/>
                <p:cNvSpPr/>
                <p:nvPr/>
              </p:nvSpPr>
              <p:spPr>
                <a:xfrm flipV="1">
                  <a:off x="7620" y="-5876"/>
                  <a:ext cx="12192000" cy="1081565"/>
                </a:xfrm>
                <a:prstGeom prst="round1Rect">
                  <a:avLst/>
                </a:prstGeom>
                <a:solidFill>
                  <a:srgbClr val="C0E6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Round Single Corner Rectangle 23"/>
                <p:cNvSpPr/>
                <p:nvPr/>
              </p:nvSpPr>
              <p:spPr>
                <a:xfrm flipV="1">
                  <a:off x="7620" y="-7620"/>
                  <a:ext cx="12109450" cy="996951"/>
                </a:xfrm>
                <a:prstGeom prst="round1Rect">
                  <a:avLst/>
                </a:prstGeom>
                <a:solidFill>
                  <a:srgbClr val="62C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ound Single Corner Rectangle 24"/>
                <p:cNvSpPr/>
                <p:nvPr/>
              </p:nvSpPr>
              <p:spPr>
                <a:xfrm flipV="1">
                  <a:off x="7620" y="-7620"/>
                  <a:ext cx="12014200" cy="914401"/>
                </a:xfrm>
                <a:prstGeom prst="round1Rect">
                  <a:avLst/>
                </a:prstGeom>
                <a:solidFill>
                  <a:srgbClr val="05A0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51A7F27-623F-0E5F-41D3-70E556FC1D2F}"/>
                  </a:ext>
                </a:extLst>
              </p:cNvPr>
              <p:cNvSpPr txBox="1"/>
              <p:nvPr/>
            </p:nvSpPr>
            <p:spPr>
              <a:xfrm>
                <a:off x="1676400" y="312656"/>
                <a:ext cx="6199044" cy="969497"/>
              </a:xfrm>
              <a:prstGeom prst="rect">
                <a:avLst/>
              </a:prstGeom>
              <a:noFill/>
              <a:effectLst/>
            </p:spPr>
            <p:txBody>
              <a:bodyPr wrap="square" lIns="137160" tIns="68580" rIns="137160" bIns="68580" rtlCol="0">
                <a:spAutoFit/>
              </a:bodyPr>
              <a:lstStyle/>
              <a:p>
                <a:r>
                  <a:rPr lang="en-US" sz="5400" b="1" dirty="0" smtClean="0">
                    <a:effectLst>
                      <a:glow rad="88900">
                        <a:schemeClr val="bg1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PRESENTATION </a:t>
                </a:r>
                <a:endParaRPr lang="en-US" sz="54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Freeform 9"/>
            <p:cNvSpPr/>
            <p:nvPr/>
          </p:nvSpPr>
          <p:spPr>
            <a:xfrm>
              <a:off x="16765391" y="-64534"/>
              <a:ext cx="1371558" cy="1230801"/>
            </a:xfrm>
            <a:custGeom>
              <a:avLst/>
              <a:gdLst/>
              <a:ahLst/>
              <a:cxnLst/>
              <a:rect l="l" t="t" r="r" b="b"/>
              <a:pathLst>
                <a:path w="1028658" h="1090000">
                  <a:moveTo>
                    <a:pt x="0" y="0"/>
                  </a:moveTo>
                  <a:lnTo>
                    <a:pt x="1028658" y="0"/>
                  </a:lnTo>
                  <a:lnTo>
                    <a:pt x="1028658" y="1090000"/>
                  </a:lnTo>
                  <a:lnTo>
                    <a:pt x="0" y="109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99035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29112" y="1741370"/>
            <a:ext cx="16590617" cy="692498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spAutoFit/>
          </a:bodyPr>
          <a:lstStyle/>
          <a:p>
            <a:pPr defTabSz="1371600">
              <a:defRPr/>
            </a:pPr>
            <a:r>
              <a:rPr lang="en-US" sz="3600" b="1" spc="-75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Kollektif" charset="0"/>
                <a:cs typeface="Arial" panose="020B0604020202020204" pitchFamily="34" charset="0"/>
              </a:rPr>
              <a:t>Read the conversation again. Complete each sentence with ONE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0604" y="1698635"/>
            <a:ext cx="753911" cy="753911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780" y="1544672"/>
            <a:ext cx="595553" cy="1061829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458478" y="3121892"/>
            <a:ext cx="12306913" cy="4734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Elena is Nick’s ______.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There is a ____ in Elena’s room.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Now Mi lives in a _____ house.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Nick lives in a ________ house.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Mi’s new flat has _____ bedrooms.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83258" y="2979325"/>
            <a:ext cx="3130370" cy="969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sister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9600" y="4016009"/>
            <a:ext cx="2131434" cy="969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BDBA2E-5C22-E4D5-2EB0-64D7C11923A9}"/>
              </a:ext>
            </a:extLst>
          </p:cNvPr>
          <p:cNvSpPr txBox="1"/>
          <p:nvPr/>
        </p:nvSpPr>
        <p:spPr>
          <a:xfrm>
            <a:off x="10335318" y="4926984"/>
            <a:ext cx="3130370" cy="969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C6A1B3-0EDE-3167-1C63-C940BE336F50}"/>
              </a:ext>
            </a:extLst>
          </p:cNvPr>
          <p:cNvSpPr txBox="1"/>
          <p:nvPr/>
        </p:nvSpPr>
        <p:spPr>
          <a:xfrm>
            <a:off x="9411593" y="5979120"/>
            <a:ext cx="3130370" cy="969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country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B6A21A-5FA3-601A-DEF2-0A54C1D11172}"/>
              </a:ext>
            </a:extLst>
          </p:cNvPr>
          <p:cNvSpPr txBox="1"/>
          <p:nvPr/>
        </p:nvSpPr>
        <p:spPr>
          <a:xfrm>
            <a:off x="10218623" y="6868333"/>
            <a:ext cx="3130370" cy="969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A83959-E528-BF1B-1B48-FF5642AE0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2537647"/>
            <a:ext cx="4447047" cy="392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9DE177-4B13-75B6-2995-DBD73931F3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13538600" y="5489329"/>
            <a:ext cx="4839687" cy="487054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64771" y="-64534"/>
            <a:ext cx="18288000" cy="1712359"/>
            <a:chOff x="-64771" y="-64534"/>
            <a:chExt cx="18288000" cy="1712359"/>
          </a:xfrm>
        </p:grpSpPr>
        <p:grpSp>
          <p:nvGrpSpPr>
            <p:cNvPr id="24" name="Group 23"/>
            <p:cNvGrpSpPr/>
            <p:nvPr/>
          </p:nvGrpSpPr>
          <p:grpSpPr>
            <a:xfrm>
              <a:off x="-64771" y="22861"/>
              <a:ext cx="18288000" cy="1624964"/>
              <a:chOff x="-64771" y="22861"/>
              <a:chExt cx="18288000" cy="16249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-64771" y="22861"/>
                <a:ext cx="18288000" cy="1624964"/>
                <a:chOff x="7620" y="-7620"/>
                <a:chExt cx="12192000" cy="1083309"/>
              </a:xfrm>
            </p:grpSpPr>
            <p:sp>
              <p:nvSpPr>
                <p:cNvPr id="28" name="Round Single Corner Rectangle 27"/>
                <p:cNvSpPr/>
                <p:nvPr/>
              </p:nvSpPr>
              <p:spPr>
                <a:xfrm flipV="1">
                  <a:off x="7620" y="-5876"/>
                  <a:ext cx="12192000" cy="1081565"/>
                </a:xfrm>
                <a:prstGeom prst="round1Rect">
                  <a:avLst/>
                </a:prstGeom>
                <a:solidFill>
                  <a:srgbClr val="C0E6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ound Single Corner Rectangle 28"/>
                <p:cNvSpPr/>
                <p:nvPr/>
              </p:nvSpPr>
              <p:spPr>
                <a:xfrm flipV="1">
                  <a:off x="7620" y="-7620"/>
                  <a:ext cx="12109450" cy="996951"/>
                </a:xfrm>
                <a:prstGeom prst="round1Rect">
                  <a:avLst/>
                </a:prstGeom>
                <a:solidFill>
                  <a:srgbClr val="62C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ound Single Corner Rectangle 29"/>
                <p:cNvSpPr/>
                <p:nvPr/>
              </p:nvSpPr>
              <p:spPr>
                <a:xfrm flipV="1">
                  <a:off x="7620" y="-7620"/>
                  <a:ext cx="12014200" cy="914401"/>
                </a:xfrm>
                <a:prstGeom prst="round1Rect">
                  <a:avLst/>
                </a:prstGeom>
                <a:solidFill>
                  <a:srgbClr val="05A0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51A7F27-623F-0E5F-41D3-70E556FC1D2F}"/>
                  </a:ext>
                </a:extLst>
              </p:cNvPr>
              <p:cNvSpPr txBox="1"/>
              <p:nvPr/>
            </p:nvSpPr>
            <p:spPr>
              <a:xfrm>
                <a:off x="1676400" y="312656"/>
                <a:ext cx="6199044" cy="969497"/>
              </a:xfrm>
              <a:prstGeom prst="rect">
                <a:avLst/>
              </a:prstGeom>
              <a:noFill/>
              <a:effectLst/>
            </p:spPr>
            <p:txBody>
              <a:bodyPr wrap="square" lIns="137160" tIns="68580" rIns="137160" bIns="68580" rtlCol="0">
                <a:spAutoFit/>
              </a:bodyPr>
              <a:lstStyle/>
              <a:p>
                <a:r>
                  <a:rPr lang="en-US" sz="5400" b="1" dirty="0" smtClean="0">
                    <a:effectLst>
                      <a:glow rad="88900">
                        <a:schemeClr val="bg1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PRESENTATION </a:t>
                </a:r>
                <a:endParaRPr lang="en-US" sz="54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Freeform 9"/>
            <p:cNvSpPr/>
            <p:nvPr/>
          </p:nvSpPr>
          <p:spPr>
            <a:xfrm>
              <a:off x="16765391" y="-64534"/>
              <a:ext cx="1371558" cy="1230801"/>
            </a:xfrm>
            <a:custGeom>
              <a:avLst/>
              <a:gdLst/>
              <a:ahLst/>
              <a:cxnLst/>
              <a:rect l="l" t="t" r="r" b="b"/>
              <a:pathLst>
                <a:path w="1028658" h="1090000">
                  <a:moveTo>
                    <a:pt x="0" y="0"/>
                  </a:moveTo>
                  <a:lnTo>
                    <a:pt x="1028658" y="0"/>
                  </a:lnTo>
                  <a:lnTo>
                    <a:pt x="1028658" y="1090000"/>
                  </a:lnTo>
                  <a:lnTo>
                    <a:pt x="0" y="109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2111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64771" y="-64534"/>
            <a:ext cx="18288000" cy="1712359"/>
            <a:chOff x="-64771" y="-64534"/>
            <a:chExt cx="18288000" cy="1712359"/>
          </a:xfrm>
        </p:grpSpPr>
        <p:grpSp>
          <p:nvGrpSpPr>
            <p:cNvPr id="5" name="Group 4"/>
            <p:cNvGrpSpPr/>
            <p:nvPr/>
          </p:nvGrpSpPr>
          <p:grpSpPr>
            <a:xfrm>
              <a:off x="-64771" y="22861"/>
              <a:ext cx="18288000" cy="1624964"/>
              <a:chOff x="-64771" y="22861"/>
              <a:chExt cx="18288000" cy="162496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-64771" y="22861"/>
                <a:ext cx="18288000" cy="1624964"/>
                <a:chOff x="7620" y="-7620"/>
                <a:chExt cx="12192000" cy="1083309"/>
              </a:xfrm>
            </p:grpSpPr>
            <p:sp>
              <p:nvSpPr>
                <p:cNvPr id="9" name="Round Single Corner Rectangle 8"/>
                <p:cNvSpPr/>
                <p:nvPr/>
              </p:nvSpPr>
              <p:spPr>
                <a:xfrm flipV="1">
                  <a:off x="7620" y="-5876"/>
                  <a:ext cx="12192000" cy="1081565"/>
                </a:xfrm>
                <a:prstGeom prst="round1Rect">
                  <a:avLst/>
                </a:prstGeom>
                <a:solidFill>
                  <a:srgbClr val="C0E6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ound Single Corner Rectangle 9"/>
                <p:cNvSpPr/>
                <p:nvPr/>
              </p:nvSpPr>
              <p:spPr>
                <a:xfrm flipV="1">
                  <a:off x="7620" y="-7620"/>
                  <a:ext cx="12109450" cy="996951"/>
                </a:xfrm>
                <a:prstGeom prst="round1Rect">
                  <a:avLst/>
                </a:prstGeom>
                <a:solidFill>
                  <a:srgbClr val="62C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Round Single Corner Rectangle 10"/>
                <p:cNvSpPr/>
                <p:nvPr/>
              </p:nvSpPr>
              <p:spPr>
                <a:xfrm flipV="1">
                  <a:off x="7620" y="-7620"/>
                  <a:ext cx="12014200" cy="914401"/>
                </a:xfrm>
                <a:prstGeom prst="round1Rect">
                  <a:avLst/>
                </a:prstGeom>
                <a:solidFill>
                  <a:srgbClr val="05A0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51A7F27-623F-0E5F-41D3-70E556FC1D2F}"/>
                  </a:ext>
                </a:extLst>
              </p:cNvPr>
              <p:cNvSpPr txBox="1"/>
              <p:nvPr/>
            </p:nvSpPr>
            <p:spPr>
              <a:xfrm>
                <a:off x="1676400" y="312656"/>
                <a:ext cx="6199044" cy="969497"/>
              </a:xfrm>
              <a:prstGeom prst="rect">
                <a:avLst/>
              </a:prstGeom>
              <a:noFill/>
              <a:effectLst/>
            </p:spPr>
            <p:txBody>
              <a:bodyPr wrap="square" lIns="137160" tIns="68580" rIns="137160" bIns="68580" rtlCol="0">
                <a:spAutoFit/>
              </a:bodyPr>
              <a:lstStyle/>
              <a:p>
                <a:r>
                  <a:rPr lang="en-US" sz="5400" b="1" dirty="0" smtClean="0">
                    <a:effectLst>
                      <a:glow rad="88900">
                        <a:schemeClr val="bg1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CONSOLIDATION</a:t>
                </a:r>
                <a:endParaRPr lang="en-US" sz="54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9"/>
            <p:cNvSpPr/>
            <p:nvPr/>
          </p:nvSpPr>
          <p:spPr>
            <a:xfrm>
              <a:off x="16765391" y="-64534"/>
              <a:ext cx="1371558" cy="1230801"/>
            </a:xfrm>
            <a:custGeom>
              <a:avLst/>
              <a:gdLst/>
              <a:ahLst/>
              <a:cxnLst/>
              <a:rect l="l" t="t" r="r" b="b"/>
              <a:pathLst>
                <a:path w="1028658" h="1090000">
                  <a:moveTo>
                    <a:pt x="0" y="0"/>
                  </a:moveTo>
                  <a:lnTo>
                    <a:pt x="1028658" y="0"/>
                  </a:lnTo>
                  <a:lnTo>
                    <a:pt x="1028658" y="1090000"/>
                  </a:lnTo>
                  <a:lnTo>
                    <a:pt x="0" y="109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628986" y="2748620"/>
            <a:ext cx="171256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What have we learnt in this lesson?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5400" dirty="0" smtClean="0">
                <a:latin typeface="Times New Roman" pitchFamily="18" charset="0"/>
                <a:cs typeface="Times New Roman" pitchFamily="18" charset="0"/>
              </a:rPr>
              <a:t>Vocabulary </a:t>
            </a:r>
            <a:r>
              <a:rPr lang="en-SG" sz="5400" dirty="0">
                <a:latin typeface="Times New Roman" pitchFamily="18" charset="0"/>
                <a:cs typeface="Times New Roman" pitchFamily="18" charset="0"/>
              </a:rPr>
              <a:t>about house and </a:t>
            </a:r>
            <a:r>
              <a:rPr lang="en-SG" sz="5400" dirty="0" smtClean="0"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SG" sz="5400" dirty="0">
                <a:latin typeface="Times New Roman" pitchFamily="18" charset="0"/>
                <a:cs typeface="Times New Roman" pitchFamily="18" charset="0"/>
              </a:rPr>
              <a:t>of house.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5400" dirty="0">
                <a:latin typeface="Times New Roman" pitchFamily="18" charset="0"/>
                <a:cs typeface="Times New Roman" pitchFamily="18" charset="0"/>
              </a:rPr>
              <a:t>Read and understand content of the </a:t>
            </a:r>
            <a:r>
              <a:rPr lang="en-SG" sz="5400" dirty="0" smtClean="0">
                <a:latin typeface="Times New Roman" pitchFamily="18" charset="0"/>
                <a:cs typeface="Times New Roman" pitchFamily="18" charset="0"/>
              </a:rPr>
              <a:t>conversation.</a:t>
            </a:r>
            <a:endParaRPr lang="en-SG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74498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Times New Roman" pitchFamily="18" charset="0"/>
                <a:cs typeface="Times New Roman" pitchFamily="18" charset="0"/>
              </a:rPr>
              <a:t>Thank you for watching!</a:t>
            </a:r>
            <a:endParaRPr lang="en-US" sz="19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04302" y="2552700"/>
            <a:ext cx="17146867" cy="1938822"/>
          </a:xfrm>
          <a:custGeom>
            <a:avLst/>
            <a:gdLst/>
            <a:ahLst/>
            <a:cxnLst/>
            <a:rect l="l" t="t" r="r" b="b"/>
            <a:pathLst>
              <a:path w="8643760" h="1938822">
                <a:moveTo>
                  <a:pt x="0" y="0"/>
                </a:moveTo>
                <a:lnTo>
                  <a:pt x="8643760" y="0"/>
                </a:lnTo>
                <a:lnTo>
                  <a:pt x="8643760" y="1938822"/>
                </a:lnTo>
                <a:lnTo>
                  <a:pt x="0" y="1938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/>
          <p:cNvGrpSpPr/>
          <p:nvPr/>
        </p:nvGrpSpPr>
        <p:grpSpPr>
          <a:xfrm>
            <a:off x="334783" y="2906558"/>
            <a:ext cx="17146866" cy="1231106"/>
            <a:chOff x="9053670" y="1059696"/>
            <a:chExt cx="8574323" cy="1231106"/>
          </a:xfrm>
        </p:grpSpPr>
        <p:sp>
          <p:nvSpPr>
            <p:cNvPr id="5" name="Freeform 5"/>
            <p:cNvSpPr/>
            <p:nvPr/>
          </p:nvSpPr>
          <p:spPr>
            <a:xfrm>
              <a:off x="9075269" y="1162022"/>
              <a:ext cx="610557" cy="645782"/>
            </a:xfrm>
            <a:custGeom>
              <a:avLst/>
              <a:gdLst/>
              <a:ahLst/>
              <a:cxnLst/>
              <a:rect l="l" t="t" r="r" b="b"/>
              <a:pathLst>
                <a:path w="610557" h="645782">
                  <a:moveTo>
                    <a:pt x="0" y="0"/>
                  </a:moveTo>
                  <a:lnTo>
                    <a:pt x="610557" y="0"/>
                  </a:lnTo>
                  <a:lnTo>
                    <a:pt x="610557" y="645782"/>
                  </a:lnTo>
                  <a:lnTo>
                    <a:pt x="0" y="64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9722666" y="1059696"/>
              <a:ext cx="7905327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4800" b="1" dirty="0">
                  <a:solidFill>
                    <a:srgbClr val="004225"/>
                  </a:solidFill>
                  <a:latin typeface="Times New Roman" pitchFamily="18" charset="0"/>
                  <a:ea typeface="Evolve Sans Bold"/>
                  <a:cs typeface="Times New Roman" pitchFamily="18" charset="0"/>
                  <a:sym typeface="Evolve Sans Bold"/>
                </a:rPr>
                <a:t>Understand vocabulary related to rooms and furniture in a house.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053670" y="1303774"/>
              <a:ext cx="653755" cy="37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200" b="1" dirty="0">
                  <a:solidFill>
                    <a:srgbClr val="F5F5DC"/>
                  </a:solidFill>
                  <a:latin typeface="Evolve Sans Bold"/>
                  <a:ea typeface="Evolve Sans Bold"/>
                  <a:cs typeface="Evolve Sans Bold"/>
                  <a:sym typeface="Evolve Sans Bold"/>
                </a:rPr>
                <a:t>01</a:t>
              </a:r>
              <a:endParaRPr lang="en-US" sz="2400" b="1" dirty="0">
                <a:solidFill>
                  <a:srgbClr val="F5F5DC"/>
                </a:solidFill>
                <a:latin typeface="Evolve Sans Bold"/>
                <a:ea typeface="Evolve Sans Bold"/>
                <a:cs typeface="Evolve Sans Bold"/>
                <a:sym typeface="Evolve Sans Bold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1660" y="5448300"/>
            <a:ext cx="17595860" cy="1938822"/>
            <a:chOff x="9365307" y="2830311"/>
            <a:chExt cx="9058895" cy="1938822"/>
          </a:xfrm>
        </p:grpSpPr>
        <p:sp>
          <p:nvSpPr>
            <p:cNvPr id="8" name="Freeform 8"/>
            <p:cNvSpPr/>
            <p:nvPr/>
          </p:nvSpPr>
          <p:spPr>
            <a:xfrm>
              <a:off x="9365307" y="2830311"/>
              <a:ext cx="8643760" cy="1938822"/>
            </a:xfrm>
            <a:custGeom>
              <a:avLst/>
              <a:gdLst/>
              <a:ahLst/>
              <a:cxnLst/>
              <a:rect l="l" t="t" r="r" b="b"/>
              <a:pathLst>
                <a:path w="8643760" h="1938822">
                  <a:moveTo>
                    <a:pt x="0" y="0"/>
                  </a:moveTo>
                  <a:lnTo>
                    <a:pt x="8643760" y="0"/>
                  </a:lnTo>
                  <a:lnTo>
                    <a:pt x="8643760" y="1938822"/>
                  </a:lnTo>
                  <a:lnTo>
                    <a:pt x="0" y="1938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9600707" y="2940387"/>
              <a:ext cx="610557" cy="645782"/>
            </a:xfrm>
            <a:custGeom>
              <a:avLst/>
              <a:gdLst/>
              <a:ahLst/>
              <a:cxnLst/>
              <a:rect l="l" t="t" r="r" b="b"/>
              <a:pathLst>
                <a:path w="610557" h="645782">
                  <a:moveTo>
                    <a:pt x="0" y="0"/>
                  </a:moveTo>
                  <a:lnTo>
                    <a:pt x="610557" y="0"/>
                  </a:lnTo>
                  <a:lnTo>
                    <a:pt x="610557" y="645782"/>
                  </a:lnTo>
                  <a:lnTo>
                    <a:pt x="0" y="64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0321120" y="3286968"/>
              <a:ext cx="8103082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4800" b="1" dirty="0">
                  <a:solidFill>
                    <a:srgbClr val="004225"/>
                  </a:solidFill>
                  <a:latin typeface="Times New Roman" pitchFamily="18" charset="0"/>
                  <a:ea typeface="Evolve Sans Bold"/>
                  <a:cs typeface="Times New Roman" pitchFamily="18" charset="0"/>
                  <a:sym typeface="Evolve Sans Bold"/>
                </a:rPr>
                <a:t>Develop listening and speaking skills through dialogues.</a:t>
              </a:r>
              <a:endParaRPr lang="en-US" sz="4800" b="1" dirty="0">
                <a:solidFill>
                  <a:srgbClr val="004225"/>
                </a:solidFill>
                <a:latin typeface="Times New Roman" pitchFamily="18" charset="0"/>
                <a:ea typeface="Evolve Sans Bold"/>
                <a:cs typeface="Times New Roman" pitchFamily="18" charset="0"/>
                <a:sym typeface="Evolve Sans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608654" y="3043407"/>
              <a:ext cx="653755" cy="37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200" b="1" dirty="0">
                  <a:solidFill>
                    <a:srgbClr val="F5F5DC"/>
                  </a:solidFill>
                  <a:latin typeface="Times New Roman" pitchFamily="18" charset="0"/>
                  <a:ea typeface="Evolve Sans Bold"/>
                  <a:cs typeface="Times New Roman" pitchFamily="18" charset="0"/>
                  <a:sym typeface="Evolve Sans Bold"/>
                </a:rPr>
                <a:t>02</a:t>
              </a:r>
              <a:endParaRPr lang="en-US" sz="2400" b="1" dirty="0">
                <a:solidFill>
                  <a:srgbClr val="F5F5DC"/>
                </a:solidFill>
                <a:latin typeface="Times New Roman" pitchFamily="18" charset="0"/>
                <a:ea typeface="Evolve Sans Bold"/>
                <a:cs typeface="Times New Roman" pitchFamily="18" charset="0"/>
                <a:sym typeface="Evolve Sans Bold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64771" y="-64534"/>
            <a:ext cx="18288000" cy="1712359"/>
            <a:chOff x="-64771" y="-64534"/>
            <a:chExt cx="18288000" cy="1712359"/>
          </a:xfrm>
        </p:grpSpPr>
        <p:grpSp>
          <p:nvGrpSpPr>
            <p:cNvPr id="20" name="Group 19"/>
            <p:cNvGrpSpPr/>
            <p:nvPr/>
          </p:nvGrpSpPr>
          <p:grpSpPr>
            <a:xfrm>
              <a:off x="-64771" y="22861"/>
              <a:ext cx="18288000" cy="1624964"/>
              <a:chOff x="-64771" y="22861"/>
              <a:chExt cx="18288000" cy="162496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-64771" y="22861"/>
                <a:ext cx="18288000" cy="1624964"/>
                <a:chOff x="7620" y="-7620"/>
                <a:chExt cx="12192000" cy="1083309"/>
              </a:xfrm>
            </p:grpSpPr>
            <p:sp>
              <p:nvSpPr>
                <p:cNvPr id="24" name="Round Single Corner Rectangle 23"/>
                <p:cNvSpPr/>
                <p:nvPr/>
              </p:nvSpPr>
              <p:spPr>
                <a:xfrm flipV="1">
                  <a:off x="7620" y="-5876"/>
                  <a:ext cx="12192000" cy="1081565"/>
                </a:xfrm>
                <a:prstGeom prst="round1Rect">
                  <a:avLst/>
                </a:prstGeom>
                <a:solidFill>
                  <a:srgbClr val="C0E6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ound Single Corner Rectangle 24"/>
                <p:cNvSpPr/>
                <p:nvPr/>
              </p:nvSpPr>
              <p:spPr>
                <a:xfrm flipV="1">
                  <a:off x="7620" y="-7620"/>
                  <a:ext cx="12109450" cy="996951"/>
                </a:xfrm>
                <a:prstGeom prst="round1Rect">
                  <a:avLst/>
                </a:prstGeom>
                <a:solidFill>
                  <a:srgbClr val="62C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ound Single Corner Rectangle 25"/>
                <p:cNvSpPr/>
                <p:nvPr/>
              </p:nvSpPr>
              <p:spPr>
                <a:xfrm flipV="1">
                  <a:off x="7620" y="-7620"/>
                  <a:ext cx="12014200" cy="914401"/>
                </a:xfrm>
                <a:prstGeom prst="round1Rect">
                  <a:avLst/>
                </a:prstGeom>
                <a:solidFill>
                  <a:srgbClr val="05A0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51A7F27-623F-0E5F-41D3-70E556FC1D2F}"/>
                  </a:ext>
                </a:extLst>
              </p:cNvPr>
              <p:cNvSpPr txBox="1"/>
              <p:nvPr/>
            </p:nvSpPr>
            <p:spPr>
              <a:xfrm>
                <a:off x="3308036" y="312656"/>
                <a:ext cx="6199044" cy="969497"/>
              </a:xfrm>
              <a:prstGeom prst="rect">
                <a:avLst/>
              </a:prstGeom>
              <a:noFill/>
              <a:effectLst/>
            </p:spPr>
            <p:txBody>
              <a:bodyPr wrap="square" lIns="137160" tIns="68580" rIns="137160" bIns="68580" rtlCol="0">
                <a:spAutoFit/>
              </a:bodyPr>
              <a:lstStyle/>
              <a:p>
                <a:r>
                  <a:rPr lang="en-US" sz="5400" b="1" dirty="0" smtClean="0">
                    <a:effectLst>
                      <a:glow rad="88900">
                        <a:schemeClr val="bg1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OBJECTIVES</a:t>
                </a:r>
                <a:endParaRPr lang="en-US" sz="54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Freeform 9"/>
            <p:cNvSpPr/>
            <p:nvPr/>
          </p:nvSpPr>
          <p:spPr>
            <a:xfrm>
              <a:off x="16765391" y="-64534"/>
              <a:ext cx="1371558" cy="1230801"/>
            </a:xfrm>
            <a:custGeom>
              <a:avLst/>
              <a:gdLst/>
              <a:ahLst/>
              <a:cxnLst/>
              <a:rect l="l" t="t" r="r" b="b"/>
              <a:pathLst>
                <a:path w="1028658" h="1090000">
                  <a:moveTo>
                    <a:pt x="0" y="0"/>
                  </a:moveTo>
                  <a:lnTo>
                    <a:pt x="1028658" y="0"/>
                  </a:lnTo>
                  <a:lnTo>
                    <a:pt x="1028658" y="1090000"/>
                  </a:lnTo>
                  <a:lnTo>
                    <a:pt x="0" y="109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27" name="Freeform 3"/>
          <p:cNvSpPr/>
          <p:nvPr/>
        </p:nvSpPr>
        <p:spPr>
          <a:xfrm>
            <a:off x="-64771" y="-136789"/>
            <a:ext cx="2324100" cy="1784614"/>
          </a:xfrm>
          <a:custGeom>
            <a:avLst/>
            <a:gdLst/>
            <a:ahLst/>
            <a:cxnLst/>
            <a:rect l="l" t="t" r="r" b="b"/>
            <a:pathLst>
              <a:path w="1745057" h="1909776">
                <a:moveTo>
                  <a:pt x="0" y="0"/>
                </a:moveTo>
                <a:lnTo>
                  <a:pt x="1745058" y="0"/>
                </a:lnTo>
                <a:lnTo>
                  <a:pt x="1745058" y="1909776"/>
                </a:lnTo>
                <a:lnTo>
                  <a:pt x="0" y="19097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0410" y="-1856474"/>
            <a:ext cx="25667761" cy="13049356"/>
            <a:chOff x="0" y="0"/>
            <a:chExt cx="34223682" cy="17399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1" y="0"/>
                  </a:lnTo>
                  <a:lnTo>
                    <a:pt x="17399141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82454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2" y="0"/>
                  </a:lnTo>
                  <a:lnTo>
                    <a:pt x="17399142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555246" y="1819713"/>
            <a:ext cx="15901465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34"/>
              </a:lnSpc>
            </a:pPr>
            <a:r>
              <a:rPr lang="en-US" sz="5877" b="1" spc="899" dirty="0">
                <a:solidFill>
                  <a:srgbClr val="BF7F61"/>
                </a:solidFill>
                <a:latin typeface="Times New Roman" pitchFamily="18" charset="0"/>
                <a:ea typeface="Futura"/>
                <a:cs typeface="Times New Roman" pitchFamily="18" charset="0"/>
                <a:sym typeface="Futura"/>
              </a:rPr>
              <a:t>Guess the room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" y="3610685"/>
            <a:ext cx="7529792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3"/>
              </a:lnSpc>
            </a:pPr>
            <a:r>
              <a:rPr lang="en-US" sz="6100" spc="183" dirty="0">
                <a:solidFill>
                  <a:srgbClr val="662113"/>
                </a:solidFill>
                <a:latin typeface="Times New Roman" pitchFamily="18" charset="0"/>
                <a:ea typeface="Kollektif"/>
                <a:cs typeface="Times New Roman" pitchFamily="18" charset="0"/>
                <a:sym typeface="Kollektif"/>
              </a:rPr>
              <a:t>What is this?</a:t>
            </a:r>
          </a:p>
          <a:p>
            <a:pPr algn="l">
              <a:lnSpc>
                <a:spcPts val="9333"/>
              </a:lnSpc>
            </a:pPr>
            <a:r>
              <a:rPr lang="en-US" sz="6100" spc="183" dirty="0">
                <a:solidFill>
                  <a:srgbClr val="662113"/>
                </a:solidFill>
                <a:latin typeface="Times New Roman" pitchFamily="18" charset="0"/>
                <a:ea typeface="Kollektif"/>
                <a:cs typeface="Times New Roman" pitchFamily="18" charset="0"/>
                <a:sym typeface="Kollektif"/>
              </a:rPr>
              <a:t>It’s a ...............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55246" y="502150"/>
            <a:ext cx="16732753" cy="699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9"/>
              </a:lnSpc>
            </a:pPr>
            <a:r>
              <a:rPr lang="en-US" sz="4164" b="1" spc="637" dirty="0">
                <a:solidFill>
                  <a:srgbClr val="BF7F61"/>
                </a:solidFill>
                <a:latin typeface="Futura"/>
                <a:ea typeface="Futura"/>
                <a:cs typeface="Futura"/>
                <a:sym typeface="Futura"/>
              </a:rPr>
              <a:t>Warm-up</a:t>
            </a:r>
          </a:p>
        </p:txBody>
      </p:sp>
      <p:sp>
        <p:nvSpPr>
          <p:cNvPr id="8" name="Freeform 8"/>
          <p:cNvSpPr/>
          <p:nvPr/>
        </p:nvSpPr>
        <p:spPr>
          <a:xfrm>
            <a:off x="6793308" y="3810710"/>
            <a:ext cx="11494692" cy="6437027"/>
          </a:xfrm>
          <a:custGeom>
            <a:avLst/>
            <a:gdLst/>
            <a:ahLst/>
            <a:cxnLst/>
            <a:rect l="l" t="t" r="r" b="b"/>
            <a:pathLst>
              <a:path w="11494692" h="6437027">
                <a:moveTo>
                  <a:pt x="0" y="0"/>
                </a:moveTo>
                <a:lnTo>
                  <a:pt x="11494692" y="0"/>
                </a:lnTo>
                <a:lnTo>
                  <a:pt x="11494692" y="6437027"/>
                </a:lnTo>
                <a:lnTo>
                  <a:pt x="0" y="64370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81777" y="3629735"/>
            <a:ext cx="4126798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8"/>
              </a:lnSpc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8568"/>
              </a:lnSpc>
            </a:pPr>
            <a:r>
              <a:rPr lang="en-US" sz="5600" spc="168" dirty="0">
                <a:solidFill>
                  <a:srgbClr val="004225"/>
                </a:solidFill>
                <a:latin typeface="Times New Roman" pitchFamily="18" charset="0"/>
                <a:ea typeface="Kollektif"/>
                <a:cs typeface="Times New Roman" pitchFamily="18" charset="0"/>
                <a:sym typeface="Kollektif"/>
              </a:rPr>
              <a:t>living room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64771" y="-64534"/>
            <a:ext cx="18288000" cy="1712359"/>
            <a:chOff x="-64771" y="-64534"/>
            <a:chExt cx="18288000" cy="1712359"/>
          </a:xfrm>
        </p:grpSpPr>
        <p:grpSp>
          <p:nvGrpSpPr>
            <p:cNvPr id="13" name="Group 12"/>
            <p:cNvGrpSpPr/>
            <p:nvPr/>
          </p:nvGrpSpPr>
          <p:grpSpPr>
            <a:xfrm>
              <a:off x="-64771" y="22861"/>
              <a:ext cx="18288000" cy="1624964"/>
              <a:chOff x="-64771" y="22861"/>
              <a:chExt cx="18288000" cy="162496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64771" y="22861"/>
                <a:ext cx="18288000" cy="1624964"/>
                <a:chOff x="7620" y="-7620"/>
                <a:chExt cx="12192000" cy="1083309"/>
              </a:xfrm>
            </p:grpSpPr>
            <p:sp>
              <p:nvSpPr>
                <p:cNvPr id="17" name="Round Single Corner Rectangle 16"/>
                <p:cNvSpPr/>
                <p:nvPr/>
              </p:nvSpPr>
              <p:spPr>
                <a:xfrm flipV="1">
                  <a:off x="7620" y="-5876"/>
                  <a:ext cx="12192000" cy="1081565"/>
                </a:xfrm>
                <a:prstGeom prst="round1Rect">
                  <a:avLst/>
                </a:prstGeom>
                <a:solidFill>
                  <a:srgbClr val="C0E6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ound Single Corner Rectangle 17"/>
                <p:cNvSpPr/>
                <p:nvPr/>
              </p:nvSpPr>
              <p:spPr>
                <a:xfrm flipV="1">
                  <a:off x="7620" y="-7620"/>
                  <a:ext cx="12109450" cy="996951"/>
                </a:xfrm>
                <a:prstGeom prst="round1Rect">
                  <a:avLst/>
                </a:prstGeom>
                <a:solidFill>
                  <a:srgbClr val="62C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ound Single Corner Rectangle 18"/>
                <p:cNvSpPr/>
                <p:nvPr/>
              </p:nvSpPr>
              <p:spPr>
                <a:xfrm flipV="1">
                  <a:off x="7620" y="-7620"/>
                  <a:ext cx="12014200" cy="914401"/>
                </a:xfrm>
                <a:prstGeom prst="round1Rect">
                  <a:avLst/>
                </a:prstGeom>
                <a:solidFill>
                  <a:srgbClr val="05A0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51A7F27-623F-0E5F-41D3-70E556FC1D2F}"/>
                  </a:ext>
                </a:extLst>
              </p:cNvPr>
              <p:cNvSpPr txBox="1"/>
              <p:nvPr/>
            </p:nvSpPr>
            <p:spPr>
              <a:xfrm>
                <a:off x="1676400" y="312656"/>
                <a:ext cx="6199044" cy="969497"/>
              </a:xfrm>
              <a:prstGeom prst="rect">
                <a:avLst/>
              </a:prstGeom>
              <a:noFill/>
              <a:effectLst/>
            </p:spPr>
            <p:txBody>
              <a:bodyPr wrap="square" lIns="137160" tIns="68580" rIns="137160" bIns="68580" rtlCol="0">
                <a:spAutoFit/>
              </a:bodyPr>
              <a:lstStyle/>
              <a:p>
                <a:r>
                  <a:rPr lang="en-US" sz="5400" b="1" dirty="0" smtClean="0">
                    <a:effectLst>
                      <a:glow rad="88900">
                        <a:schemeClr val="bg1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WARM-UP</a:t>
                </a:r>
                <a:endParaRPr lang="en-US" sz="54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Freeform 9"/>
            <p:cNvSpPr/>
            <p:nvPr/>
          </p:nvSpPr>
          <p:spPr>
            <a:xfrm>
              <a:off x="16765391" y="-64534"/>
              <a:ext cx="1371558" cy="1230801"/>
            </a:xfrm>
            <a:custGeom>
              <a:avLst/>
              <a:gdLst/>
              <a:ahLst/>
              <a:cxnLst/>
              <a:rect l="l" t="t" r="r" b="b"/>
              <a:pathLst>
                <a:path w="1028658" h="1090000">
                  <a:moveTo>
                    <a:pt x="0" y="0"/>
                  </a:moveTo>
                  <a:lnTo>
                    <a:pt x="1028658" y="0"/>
                  </a:lnTo>
                  <a:lnTo>
                    <a:pt x="1028658" y="1090000"/>
                  </a:lnTo>
                  <a:lnTo>
                    <a:pt x="0" y="109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0410" y="-1856474"/>
            <a:ext cx="25667761" cy="13049356"/>
            <a:chOff x="0" y="0"/>
            <a:chExt cx="34223682" cy="17399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1" y="0"/>
                  </a:lnTo>
                  <a:lnTo>
                    <a:pt x="17399141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82454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2" y="0"/>
                  </a:lnTo>
                  <a:lnTo>
                    <a:pt x="17399142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349302" y="972543"/>
            <a:ext cx="14492786" cy="7391321"/>
          </a:xfrm>
          <a:custGeom>
            <a:avLst/>
            <a:gdLst/>
            <a:ahLst/>
            <a:cxnLst/>
            <a:rect l="l" t="t" r="r" b="b"/>
            <a:pathLst>
              <a:path w="14492786" h="7391321">
                <a:moveTo>
                  <a:pt x="0" y="0"/>
                </a:moveTo>
                <a:lnTo>
                  <a:pt x="14492786" y="0"/>
                </a:lnTo>
                <a:lnTo>
                  <a:pt x="14492786" y="7391321"/>
                </a:lnTo>
                <a:lnTo>
                  <a:pt x="0" y="73913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9302" y="8595551"/>
            <a:ext cx="14892633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3"/>
              </a:lnSpc>
            </a:pPr>
            <a:r>
              <a:rPr lang="en-US" sz="6100" spc="183" dirty="0">
                <a:solidFill>
                  <a:srgbClr val="662113"/>
                </a:solidFill>
                <a:latin typeface="Times New Roman" pitchFamily="18" charset="0"/>
                <a:ea typeface="Kollektif"/>
                <a:cs typeface="Times New Roman" pitchFamily="18" charset="0"/>
                <a:sym typeface="Kollektif"/>
              </a:rPr>
              <a:t>We have a small house in the______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10600" y="8724900"/>
            <a:ext cx="5859231" cy="97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5"/>
              </a:lnSpc>
            </a:pPr>
            <a:r>
              <a:rPr lang="en-US" sz="5500" spc="165" dirty="0">
                <a:solidFill>
                  <a:srgbClr val="004225"/>
                </a:solidFill>
                <a:latin typeface="Times New Roman" pitchFamily="18" charset="0"/>
                <a:ea typeface="Kollektif"/>
                <a:cs typeface="Times New Roman" pitchFamily="18" charset="0"/>
                <a:sym typeface="Kollektif"/>
              </a:rPr>
              <a:t>country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64771" y="-64534"/>
            <a:ext cx="18288000" cy="1712359"/>
            <a:chOff x="-64771" y="-64534"/>
            <a:chExt cx="18288000" cy="1712359"/>
          </a:xfrm>
        </p:grpSpPr>
        <p:grpSp>
          <p:nvGrpSpPr>
            <p:cNvPr id="11" name="Group 10"/>
            <p:cNvGrpSpPr/>
            <p:nvPr/>
          </p:nvGrpSpPr>
          <p:grpSpPr>
            <a:xfrm>
              <a:off x="-64771" y="22861"/>
              <a:ext cx="18288000" cy="1624964"/>
              <a:chOff x="-64771" y="22861"/>
              <a:chExt cx="18288000" cy="162496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-64771" y="22861"/>
                <a:ext cx="18288000" cy="1624964"/>
                <a:chOff x="7620" y="-7620"/>
                <a:chExt cx="12192000" cy="1083309"/>
              </a:xfrm>
            </p:grpSpPr>
            <p:sp>
              <p:nvSpPr>
                <p:cNvPr id="15" name="Round Single Corner Rectangle 14"/>
                <p:cNvSpPr/>
                <p:nvPr/>
              </p:nvSpPr>
              <p:spPr>
                <a:xfrm flipV="1">
                  <a:off x="7620" y="-5876"/>
                  <a:ext cx="12192000" cy="1081565"/>
                </a:xfrm>
                <a:prstGeom prst="round1Rect">
                  <a:avLst/>
                </a:prstGeom>
                <a:solidFill>
                  <a:srgbClr val="C0E6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Round Single Corner Rectangle 15"/>
                <p:cNvSpPr/>
                <p:nvPr/>
              </p:nvSpPr>
              <p:spPr>
                <a:xfrm flipV="1">
                  <a:off x="7620" y="-7620"/>
                  <a:ext cx="12109450" cy="996951"/>
                </a:xfrm>
                <a:prstGeom prst="round1Rect">
                  <a:avLst/>
                </a:prstGeom>
                <a:solidFill>
                  <a:srgbClr val="62C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ound Single Corner Rectangle 16"/>
                <p:cNvSpPr/>
                <p:nvPr/>
              </p:nvSpPr>
              <p:spPr>
                <a:xfrm flipV="1">
                  <a:off x="7620" y="-7620"/>
                  <a:ext cx="12014200" cy="914401"/>
                </a:xfrm>
                <a:prstGeom prst="round1Rect">
                  <a:avLst/>
                </a:prstGeom>
                <a:solidFill>
                  <a:srgbClr val="05A0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51A7F27-623F-0E5F-41D3-70E556FC1D2F}"/>
                  </a:ext>
                </a:extLst>
              </p:cNvPr>
              <p:cNvSpPr txBox="1"/>
              <p:nvPr/>
            </p:nvSpPr>
            <p:spPr>
              <a:xfrm>
                <a:off x="1676400" y="312656"/>
                <a:ext cx="6199044" cy="969497"/>
              </a:xfrm>
              <a:prstGeom prst="rect">
                <a:avLst/>
              </a:prstGeom>
              <a:noFill/>
              <a:effectLst/>
            </p:spPr>
            <p:txBody>
              <a:bodyPr wrap="square" lIns="137160" tIns="68580" rIns="137160" bIns="68580" rtlCol="0">
                <a:spAutoFit/>
              </a:bodyPr>
              <a:lstStyle/>
              <a:p>
                <a:r>
                  <a:rPr lang="en-US" sz="5400" b="1" dirty="0" smtClean="0">
                    <a:effectLst>
                      <a:glow rad="88900">
                        <a:schemeClr val="bg1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PRESENTATION </a:t>
                </a:r>
                <a:endParaRPr lang="en-US" sz="54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Freeform 9"/>
            <p:cNvSpPr/>
            <p:nvPr/>
          </p:nvSpPr>
          <p:spPr>
            <a:xfrm>
              <a:off x="16765391" y="-64534"/>
              <a:ext cx="1371558" cy="1230801"/>
            </a:xfrm>
            <a:custGeom>
              <a:avLst/>
              <a:gdLst/>
              <a:ahLst/>
              <a:cxnLst/>
              <a:rect l="l" t="t" r="r" b="b"/>
              <a:pathLst>
                <a:path w="1028658" h="1090000">
                  <a:moveTo>
                    <a:pt x="0" y="0"/>
                  </a:moveTo>
                  <a:lnTo>
                    <a:pt x="1028658" y="0"/>
                  </a:lnTo>
                  <a:lnTo>
                    <a:pt x="1028658" y="1090000"/>
                  </a:lnTo>
                  <a:lnTo>
                    <a:pt x="0" y="109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0410" y="-1856474"/>
            <a:ext cx="25667761" cy="13049356"/>
            <a:chOff x="0" y="0"/>
            <a:chExt cx="34223682" cy="17399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1" y="0"/>
                  </a:lnTo>
                  <a:lnTo>
                    <a:pt x="17399141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82454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2" y="0"/>
                  </a:lnTo>
                  <a:lnTo>
                    <a:pt x="17399142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2912946" y="365951"/>
            <a:ext cx="12328989" cy="8229600"/>
          </a:xfrm>
          <a:custGeom>
            <a:avLst/>
            <a:gdLst/>
            <a:ahLst/>
            <a:cxnLst/>
            <a:rect l="l" t="t" r="r" b="b"/>
            <a:pathLst>
              <a:path w="12328989" h="8229600">
                <a:moveTo>
                  <a:pt x="0" y="0"/>
                </a:moveTo>
                <a:lnTo>
                  <a:pt x="12328989" y="0"/>
                </a:lnTo>
                <a:lnTo>
                  <a:pt x="123289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9302" y="8595551"/>
            <a:ext cx="14892633" cy="1077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3"/>
              </a:lnSpc>
            </a:pPr>
            <a:r>
              <a:rPr lang="en-US" sz="6100" spc="183" dirty="0">
                <a:solidFill>
                  <a:srgbClr val="662113"/>
                </a:solidFill>
                <a:latin typeface="Times New Roman" pitchFamily="18" charset="0"/>
                <a:ea typeface="Kollektif"/>
                <a:cs typeface="Times New Roman" pitchFamily="18" charset="0"/>
                <a:sym typeface="Kollektif"/>
              </a:rPr>
              <a:t>Where are they? They are in the ______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01200" y="8614601"/>
            <a:ext cx="5859231" cy="97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5"/>
              </a:lnSpc>
            </a:pPr>
            <a:r>
              <a:rPr lang="en-US" sz="5500" spc="165" dirty="0">
                <a:solidFill>
                  <a:srgbClr val="004225"/>
                </a:solidFill>
                <a:latin typeface="Times New Roman" pitchFamily="18" charset="0"/>
                <a:ea typeface="Kollektif"/>
                <a:cs typeface="Times New Roman" pitchFamily="18" charset="0"/>
                <a:sym typeface="Kollektif"/>
              </a:rPr>
              <a:t>kitchen.</a:t>
            </a:r>
          </a:p>
        </p:txBody>
      </p:sp>
      <p:sp>
        <p:nvSpPr>
          <p:cNvPr id="11" name="Freeform 9"/>
          <p:cNvSpPr/>
          <p:nvPr/>
        </p:nvSpPr>
        <p:spPr>
          <a:xfrm>
            <a:off x="16765391" y="-64534"/>
            <a:ext cx="1371558" cy="1230801"/>
          </a:xfrm>
          <a:custGeom>
            <a:avLst/>
            <a:gdLst/>
            <a:ahLst/>
            <a:cxnLst/>
            <a:rect l="l" t="t" r="r" b="b"/>
            <a:pathLst>
              <a:path w="1028658" h="1090000">
                <a:moveTo>
                  <a:pt x="0" y="0"/>
                </a:moveTo>
                <a:lnTo>
                  <a:pt x="1028658" y="0"/>
                </a:lnTo>
                <a:lnTo>
                  <a:pt x="1028658" y="1090000"/>
                </a:lnTo>
                <a:lnTo>
                  <a:pt x="0" y="109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0410" y="-1856474"/>
            <a:ext cx="25667761" cy="13049356"/>
            <a:chOff x="0" y="0"/>
            <a:chExt cx="34223682" cy="17399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1" y="0"/>
                  </a:lnTo>
                  <a:lnTo>
                    <a:pt x="17399141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82454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2" y="0"/>
                  </a:lnTo>
                  <a:lnTo>
                    <a:pt x="17399142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6624553" y="317000"/>
            <a:ext cx="8617382" cy="8229600"/>
          </a:xfrm>
          <a:custGeom>
            <a:avLst/>
            <a:gdLst/>
            <a:ahLst/>
            <a:cxnLst/>
            <a:rect l="l" t="t" r="r" b="b"/>
            <a:pathLst>
              <a:path w="8617382" h="8229600">
                <a:moveTo>
                  <a:pt x="0" y="0"/>
                </a:moveTo>
                <a:lnTo>
                  <a:pt x="8617382" y="0"/>
                </a:lnTo>
                <a:lnTo>
                  <a:pt x="86173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9302" y="8595551"/>
            <a:ext cx="14892633" cy="1077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3"/>
              </a:lnSpc>
            </a:pPr>
            <a:r>
              <a:rPr lang="en-US" sz="6100" spc="183" dirty="0">
                <a:solidFill>
                  <a:srgbClr val="662113"/>
                </a:solidFill>
                <a:latin typeface="Times New Roman" pitchFamily="18" charset="0"/>
                <a:ea typeface="Kollektif"/>
                <a:cs typeface="Times New Roman" pitchFamily="18" charset="0"/>
                <a:sym typeface="Kollektif"/>
              </a:rPr>
              <a:t>What is it? It’s an ________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16484" y="8614601"/>
            <a:ext cx="5859231" cy="97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5"/>
              </a:lnSpc>
            </a:pPr>
            <a:r>
              <a:rPr lang="en-US" sz="5500" spc="165" dirty="0">
                <a:solidFill>
                  <a:srgbClr val="004225"/>
                </a:solidFill>
                <a:latin typeface="Times New Roman" pitchFamily="18" charset="0"/>
                <a:ea typeface="Kollektif"/>
                <a:cs typeface="Times New Roman" pitchFamily="18" charset="0"/>
                <a:sym typeface="Kollektif"/>
              </a:rPr>
              <a:t>apartment .</a:t>
            </a:r>
          </a:p>
        </p:txBody>
      </p:sp>
      <p:pic>
        <p:nvPicPr>
          <p:cNvPr id="9" name="apartment">
            <a:hlinkClick r:id="" action="ppaction://media"/>
            <a:extLst>
              <a:ext uri="{FF2B5EF4-FFF2-40B4-BE49-F238E27FC236}">
                <a16:creationId xmlns:a16="http://schemas.microsoft.com/office/drawing/2014/main" xmlns="" id="{594E446C-10F5-9D9C-E54E-3A6877B37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55547" y="3370715"/>
            <a:ext cx="760937" cy="760937"/>
          </a:xfrm>
          <a:prstGeom prst="rect">
            <a:avLst/>
          </a:prstGeom>
        </p:spPr>
      </p:pic>
      <p:sp>
        <p:nvSpPr>
          <p:cNvPr id="18" name="Freeform 9"/>
          <p:cNvSpPr/>
          <p:nvPr/>
        </p:nvSpPr>
        <p:spPr>
          <a:xfrm>
            <a:off x="16765391" y="-64534"/>
            <a:ext cx="1371558" cy="1230801"/>
          </a:xfrm>
          <a:custGeom>
            <a:avLst/>
            <a:gdLst/>
            <a:ahLst/>
            <a:cxnLst/>
            <a:rect l="l" t="t" r="r" b="b"/>
            <a:pathLst>
              <a:path w="1028658" h="1090000">
                <a:moveTo>
                  <a:pt x="0" y="0"/>
                </a:moveTo>
                <a:lnTo>
                  <a:pt x="1028658" y="0"/>
                </a:lnTo>
                <a:lnTo>
                  <a:pt x="1028658" y="1090000"/>
                </a:lnTo>
                <a:lnTo>
                  <a:pt x="0" y="1090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9302" y="8595551"/>
            <a:ext cx="14892633" cy="1077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3"/>
              </a:lnSpc>
            </a:pPr>
            <a:r>
              <a:rPr lang="en-US" sz="6100" spc="183" dirty="0">
                <a:solidFill>
                  <a:srgbClr val="FFFFFF"/>
                </a:solidFill>
                <a:latin typeface="Times New Roman" pitchFamily="18" charset="0"/>
                <a:ea typeface="Kollektif"/>
                <a:cs typeface="Times New Roman" pitchFamily="18" charset="0"/>
                <a:sym typeface="Kollektif"/>
              </a:rPr>
              <a:t>We live in a ___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66003" y="8659178"/>
            <a:ext cx="5859231" cy="97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15"/>
              </a:lnSpc>
            </a:pPr>
            <a:r>
              <a:rPr lang="en-US" sz="5500" spc="165" dirty="0">
                <a:solidFill>
                  <a:srgbClr val="FFFFFF"/>
                </a:solidFill>
                <a:latin typeface="Times New Roman" pitchFamily="18" charset="0"/>
                <a:ea typeface="Kollektif"/>
                <a:cs typeface="Times New Roman" pitchFamily="18" charset="0"/>
                <a:sym typeface="Kollektif"/>
              </a:rPr>
              <a:t>flat.</a:t>
            </a:r>
          </a:p>
        </p:txBody>
      </p:sp>
      <p:sp>
        <p:nvSpPr>
          <p:cNvPr id="16" name="Freeform 9"/>
          <p:cNvSpPr/>
          <p:nvPr/>
        </p:nvSpPr>
        <p:spPr>
          <a:xfrm>
            <a:off x="16765391" y="-64534"/>
            <a:ext cx="1371558" cy="1230801"/>
          </a:xfrm>
          <a:custGeom>
            <a:avLst/>
            <a:gdLst/>
            <a:ahLst/>
            <a:cxnLst/>
            <a:rect l="l" t="t" r="r" b="b"/>
            <a:pathLst>
              <a:path w="1028658" h="1090000">
                <a:moveTo>
                  <a:pt x="0" y="0"/>
                </a:moveTo>
                <a:lnTo>
                  <a:pt x="1028658" y="0"/>
                </a:lnTo>
                <a:lnTo>
                  <a:pt x="1028658" y="1090000"/>
                </a:lnTo>
                <a:lnTo>
                  <a:pt x="0" y="109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75767" y="-742767"/>
            <a:ext cx="25667761" cy="13049356"/>
            <a:chOff x="0" y="0"/>
            <a:chExt cx="34223682" cy="17399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1" y="0"/>
                  </a:lnTo>
                  <a:lnTo>
                    <a:pt x="17399141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82454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2" y="0"/>
                  </a:lnTo>
                  <a:lnTo>
                    <a:pt x="17399142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0" y="1740125"/>
            <a:ext cx="10068318" cy="6806750"/>
          </a:xfrm>
          <a:custGeom>
            <a:avLst/>
            <a:gdLst/>
            <a:ahLst/>
            <a:cxnLst/>
            <a:rect l="l" t="t" r="r" b="b"/>
            <a:pathLst>
              <a:path w="10068318" h="6806750">
                <a:moveTo>
                  <a:pt x="0" y="0"/>
                </a:moveTo>
                <a:lnTo>
                  <a:pt x="10068318" y="0"/>
                </a:lnTo>
                <a:lnTo>
                  <a:pt x="10068318" y="6806750"/>
                </a:lnTo>
                <a:lnTo>
                  <a:pt x="0" y="6806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566911" y="2549774"/>
            <a:ext cx="7721089" cy="147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74"/>
              </a:lnSpc>
            </a:pPr>
            <a:r>
              <a:rPr lang="en-US" sz="8338" spc="1275">
                <a:solidFill>
                  <a:srgbClr val="BF7F61"/>
                </a:solidFill>
                <a:latin typeface="Times New Roman" pitchFamily="18" charset="0"/>
                <a:ea typeface="Alice"/>
                <a:cs typeface="Times New Roman" pitchFamily="18" charset="0"/>
                <a:sym typeface="Alice"/>
              </a:rPr>
              <a:t>Town house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25941" y="5207104"/>
            <a:ext cx="4838333" cy="88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649"/>
              </a:lnSpc>
            </a:pPr>
            <a:r>
              <a:rPr lang="en-US" sz="4999" spc="149" dirty="0" err="1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Nhà</a:t>
            </a:r>
            <a:r>
              <a:rPr lang="en-US" sz="4999" spc="149" dirty="0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 </a:t>
            </a:r>
            <a:r>
              <a:rPr lang="en-US" sz="4999" spc="149" dirty="0" err="1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phố</a:t>
            </a:r>
            <a:endParaRPr lang="en-US" sz="4999" spc="149" dirty="0">
              <a:solidFill>
                <a:srgbClr val="662113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825941" y="4168879"/>
            <a:ext cx="5343918" cy="88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649"/>
              </a:lnSpc>
            </a:pPr>
            <a:r>
              <a:rPr lang="en-US" sz="4999" spc="149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/ˈtaʊn haʊs/</a:t>
            </a:r>
          </a:p>
        </p:txBody>
      </p:sp>
      <p:pic>
        <p:nvPicPr>
          <p:cNvPr id="11" name="town house mp3">
            <a:hlinkClick r:id="" action="ppaction://media"/>
            <a:extLst>
              <a:ext uri="{FF2B5EF4-FFF2-40B4-BE49-F238E27FC236}">
                <a16:creationId xmlns:a16="http://schemas.microsoft.com/office/drawing/2014/main" xmlns="" id="{CF4BCBCA-D105-C38A-CA1F-2D4F117E1A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95931" y="1901946"/>
            <a:ext cx="830997" cy="83099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64771" y="-64534"/>
            <a:ext cx="18288000" cy="1712359"/>
            <a:chOff x="-64771" y="-64534"/>
            <a:chExt cx="18288000" cy="1712359"/>
          </a:xfrm>
        </p:grpSpPr>
        <p:grpSp>
          <p:nvGrpSpPr>
            <p:cNvPr id="14" name="Group 13"/>
            <p:cNvGrpSpPr/>
            <p:nvPr/>
          </p:nvGrpSpPr>
          <p:grpSpPr>
            <a:xfrm>
              <a:off x="-64771" y="22861"/>
              <a:ext cx="18288000" cy="1624964"/>
              <a:chOff x="-64771" y="22861"/>
              <a:chExt cx="18288000" cy="162496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-64771" y="22861"/>
                <a:ext cx="18288000" cy="1624964"/>
                <a:chOff x="7620" y="-7620"/>
                <a:chExt cx="12192000" cy="1083309"/>
              </a:xfrm>
            </p:grpSpPr>
            <p:sp>
              <p:nvSpPr>
                <p:cNvPr id="18" name="Round Single Corner Rectangle 17"/>
                <p:cNvSpPr/>
                <p:nvPr/>
              </p:nvSpPr>
              <p:spPr>
                <a:xfrm flipV="1">
                  <a:off x="7620" y="-5876"/>
                  <a:ext cx="12192000" cy="1081565"/>
                </a:xfrm>
                <a:prstGeom prst="round1Rect">
                  <a:avLst/>
                </a:prstGeom>
                <a:solidFill>
                  <a:srgbClr val="C0E6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ound Single Corner Rectangle 18"/>
                <p:cNvSpPr/>
                <p:nvPr/>
              </p:nvSpPr>
              <p:spPr>
                <a:xfrm flipV="1">
                  <a:off x="7620" y="-7620"/>
                  <a:ext cx="12109450" cy="996951"/>
                </a:xfrm>
                <a:prstGeom prst="round1Rect">
                  <a:avLst/>
                </a:prstGeom>
                <a:solidFill>
                  <a:srgbClr val="62C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Round Single Corner Rectangle 19"/>
                <p:cNvSpPr/>
                <p:nvPr/>
              </p:nvSpPr>
              <p:spPr>
                <a:xfrm flipV="1">
                  <a:off x="7620" y="-7620"/>
                  <a:ext cx="12014200" cy="914401"/>
                </a:xfrm>
                <a:prstGeom prst="round1Rect">
                  <a:avLst/>
                </a:prstGeom>
                <a:solidFill>
                  <a:srgbClr val="05A0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51A7F27-623F-0E5F-41D3-70E556FC1D2F}"/>
                  </a:ext>
                </a:extLst>
              </p:cNvPr>
              <p:cNvSpPr txBox="1"/>
              <p:nvPr/>
            </p:nvSpPr>
            <p:spPr>
              <a:xfrm>
                <a:off x="1676400" y="312656"/>
                <a:ext cx="6199044" cy="969497"/>
              </a:xfrm>
              <a:prstGeom prst="rect">
                <a:avLst/>
              </a:prstGeom>
              <a:noFill/>
              <a:effectLst/>
            </p:spPr>
            <p:txBody>
              <a:bodyPr wrap="square" lIns="137160" tIns="68580" rIns="137160" bIns="68580" rtlCol="0">
                <a:spAutoFit/>
              </a:bodyPr>
              <a:lstStyle/>
              <a:p>
                <a:r>
                  <a:rPr lang="en-US" sz="5400" b="1" dirty="0" smtClean="0">
                    <a:effectLst>
                      <a:glow rad="88900">
                        <a:schemeClr val="bg1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PRESENTATION </a:t>
                </a:r>
                <a:endParaRPr lang="en-US" sz="54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Freeform 9"/>
            <p:cNvSpPr/>
            <p:nvPr/>
          </p:nvSpPr>
          <p:spPr>
            <a:xfrm>
              <a:off x="16765391" y="-64534"/>
              <a:ext cx="1371558" cy="1230801"/>
            </a:xfrm>
            <a:custGeom>
              <a:avLst/>
              <a:gdLst/>
              <a:ahLst/>
              <a:cxnLst/>
              <a:rect l="l" t="t" r="r" b="b"/>
              <a:pathLst>
                <a:path w="1028658" h="1090000">
                  <a:moveTo>
                    <a:pt x="0" y="0"/>
                  </a:moveTo>
                  <a:lnTo>
                    <a:pt x="1028658" y="0"/>
                  </a:lnTo>
                  <a:lnTo>
                    <a:pt x="1028658" y="1090000"/>
                  </a:lnTo>
                  <a:lnTo>
                    <a:pt x="0" y="109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6921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30596" y="-1381178"/>
            <a:ext cx="25667761" cy="13049356"/>
            <a:chOff x="0" y="0"/>
            <a:chExt cx="34223682" cy="17399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1" y="0"/>
                  </a:lnTo>
                  <a:lnTo>
                    <a:pt x="17399141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82454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2" y="0"/>
                  </a:lnTo>
                  <a:lnTo>
                    <a:pt x="17399142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0" y="1927858"/>
            <a:ext cx="13647827" cy="7783527"/>
          </a:xfrm>
          <a:custGeom>
            <a:avLst/>
            <a:gdLst/>
            <a:ahLst/>
            <a:cxnLst/>
            <a:rect l="l" t="t" r="r" b="b"/>
            <a:pathLst>
              <a:path w="13647827" h="7783527">
                <a:moveTo>
                  <a:pt x="0" y="0"/>
                </a:moveTo>
                <a:lnTo>
                  <a:pt x="13647827" y="0"/>
                </a:lnTo>
                <a:lnTo>
                  <a:pt x="13647827" y="7783526"/>
                </a:lnTo>
                <a:lnTo>
                  <a:pt x="0" y="77835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093432" y="1373487"/>
            <a:ext cx="7962900" cy="157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71"/>
              </a:lnSpc>
            </a:pPr>
            <a:r>
              <a:rPr lang="en-US" sz="8599" spc="1315" dirty="0">
                <a:solidFill>
                  <a:srgbClr val="BF7F61"/>
                </a:solidFill>
                <a:latin typeface="Times New Roman" pitchFamily="18" charset="0"/>
                <a:ea typeface="Alice"/>
                <a:cs typeface="Times New Roman" pitchFamily="18" charset="0"/>
                <a:sym typeface="Alice"/>
              </a:rPr>
              <a:t>Flat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93432" y="4191000"/>
            <a:ext cx="4838333" cy="88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649"/>
              </a:lnSpc>
            </a:pPr>
            <a:r>
              <a:rPr lang="en-US" sz="4999" spc="149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Căn hộ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93432" y="3093269"/>
            <a:ext cx="5343918" cy="88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649"/>
              </a:lnSpc>
            </a:pPr>
            <a:r>
              <a:rPr lang="en-US" sz="4999" spc="149">
                <a:solidFill>
                  <a:srgbClr val="662113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/flæt/</a:t>
            </a:r>
          </a:p>
        </p:txBody>
      </p:sp>
      <p:pic>
        <p:nvPicPr>
          <p:cNvPr id="10" name="flat">
            <a:hlinkClick r:id="" action="ppaction://media"/>
            <a:extLst>
              <a:ext uri="{FF2B5EF4-FFF2-40B4-BE49-F238E27FC236}">
                <a16:creationId xmlns:a16="http://schemas.microsoft.com/office/drawing/2014/main" xmlns="" id="{13137FB6-9DAB-4C77-F973-853A55702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765391" y="3199128"/>
            <a:ext cx="740781" cy="74078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64771" y="22861"/>
            <a:ext cx="18288000" cy="1624964"/>
            <a:chOff x="-64771" y="22861"/>
            <a:chExt cx="18288000" cy="1624964"/>
          </a:xfrm>
        </p:grpSpPr>
        <p:grpSp>
          <p:nvGrpSpPr>
            <p:cNvPr id="15" name="Group 14"/>
            <p:cNvGrpSpPr/>
            <p:nvPr/>
          </p:nvGrpSpPr>
          <p:grpSpPr>
            <a:xfrm>
              <a:off x="-64771" y="22861"/>
              <a:ext cx="18288000" cy="1624964"/>
              <a:chOff x="7620" y="-7620"/>
              <a:chExt cx="12192000" cy="1083309"/>
            </a:xfrm>
          </p:grpSpPr>
          <p:sp>
            <p:nvSpPr>
              <p:cNvPr id="17" name="Round Single Corner Rectangle 16"/>
              <p:cNvSpPr/>
              <p:nvPr/>
            </p:nvSpPr>
            <p:spPr>
              <a:xfrm flipV="1">
                <a:off x="7620" y="-5876"/>
                <a:ext cx="12192000" cy="1081565"/>
              </a:xfrm>
              <a:prstGeom prst="round1Rect">
                <a:avLst/>
              </a:prstGeom>
              <a:solidFill>
                <a:srgbClr val="C0E6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ound Single Corner Rectangle 17"/>
              <p:cNvSpPr/>
              <p:nvPr/>
            </p:nvSpPr>
            <p:spPr>
              <a:xfrm flipV="1">
                <a:off x="7620" y="-7620"/>
                <a:ext cx="12109450" cy="996951"/>
              </a:xfrm>
              <a:prstGeom prst="round1Rect">
                <a:avLst/>
              </a:prstGeom>
              <a:solidFill>
                <a:srgbClr val="62C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 Single Corner Rectangle 18"/>
              <p:cNvSpPr/>
              <p:nvPr/>
            </p:nvSpPr>
            <p:spPr>
              <a:xfrm flipV="1">
                <a:off x="7620" y="-7620"/>
                <a:ext cx="12014200" cy="914401"/>
              </a:xfrm>
              <a:prstGeom prst="round1Rect">
                <a:avLst/>
              </a:prstGeom>
              <a:solidFill>
                <a:srgbClr val="05A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51A7F27-623F-0E5F-41D3-70E556FC1D2F}"/>
                </a:ext>
              </a:extLst>
            </p:cNvPr>
            <p:cNvSpPr txBox="1"/>
            <p:nvPr/>
          </p:nvSpPr>
          <p:spPr>
            <a:xfrm>
              <a:off x="1676400" y="312656"/>
              <a:ext cx="6199044" cy="969497"/>
            </a:xfrm>
            <a:prstGeom prst="rect">
              <a:avLst/>
            </a:prstGeom>
            <a:noFill/>
            <a:effectLst/>
          </p:spPr>
          <p:txBody>
            <a:bodyPr wrap="square" lIns="137160" tIns="68580" rIns="137160" bIns="68580" rtlCol="0">
              <a:spAutoFit/>
            </a:bodyPr>
            <a:lstStyle/>
            <a:p>
              <a:r>
                <a:rPr lang="en-US" sz="5400" b="1" dirty="0" smtClean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PRESENTATION </a:t>
              </a:r>
              <a:endParaRPr lang="en-US" sz="5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Freeform 9"/>
          <p:cNvSpPr/>
          <p:nvPr/>
        </p:nvSpPr>
        <p:spPr>
          <a:xfrm>
            <a:off x="16765391" y="-64534"/>
            <a:ext cx="1371558" cy="1230801"/>
          </a:xfrm>
          <a:custGeom>
            <a:avLst/>
            <a:gdLst/>
            <a:ahLst/>
            <a:cxnLst/>
            <a:rect l="l" t="t" r="r" b="b"/>
            <a:pathLst>
              <a:path w="1028658" h="1090000">
                <a:moveTo>
                  <a:pt x="0" y="0"/>
                </a:moveTo>
                <a:lnTo>
                  <a:pt x="1028658" y="0"/>
                </a:lnTo>
                <a:lnTo>
                  <a:pt x="1028658" y="1090000"/>
                </a:lnTo>
                <a:lnTo>
                  <a:pt x="0" y="1090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411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528</Words>
  <Application>Microsoft Office PowerPoint</Application>
  <PresentationFormat>Custom</PresentationFormat>
  <Paragraphs>122</Paragraphs>
  <Slides>19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Wingdings</vt:lpstr>
      <vt:lpstr>Calibri</vt:lpstr>
      <vt:lpstr>Evolve Sans Bold</vt:lpstr>
      <vt:lpstr>Wingdings 2</vt:lpstr>
      <vt:lpstr>Alice</vt:lpstr>
      <vt:lpstr>Times New Roman</vt:lpstr>
      <vt:lpstr>Futura</vt:lpstr>
      <vt:lpstr>Poppins</vt:lpstr>
      <vt:lpstr>Kollektif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My house</dc:title>
  <dc:creator>AD</dc:creator>
  <cp:lastModifiedBy>AD</cp:lastModifiedBy>
  <cp:revision>14</cp:revision>
  <dcterms:created xsi:type="dcterms:W3CDTF">2006-08-16T00:00:00Z</dcterms:created>
  <dcterms:modified xsi:type="dcterms:W3CDTF">2024-10-16T14:48:33Z</dcterms:modified>
  <dc:identifier>DAGTprr8WvA</dc:identifier>
</cp:coreProperties>
</file>