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59" r:id="rId4"/>
    <p:sldId id="283" r:id="rId5"/>
    <p:sldId id="285" r:id="rId6"/>
    <p:sldId id="284" r:id="rId7"/>
    <p:sldId id="286" r:id="rId8"/>
    <p:sldId id="287" r:id="rId9"/>
    <p:sldId id="266" r:id="rId10"/>
    <p:sldId id="289" r:id="rId11"/>
    <p:sldId id="290" r:id="rId12"/>
    <p:sldId id="291" r:id="rId13"/>
    <p:sldId id="265" r:id="rId14"/>
    <p:sldId id="294" r:id="rId15"/>
    <p:sldId id="293" r:id="rId16"/>
    <p:sldId id="295" r:id="rId17"/>
    <p:sldId id="292" r:id="rId18"/>
    <p:sldId id="296" r:id="rId19"/>
    <p:sldId id="299" r:id="rId20"/>
    <p:sldId id="298" r:id="rId21"/>
    <p:sldId id="300" r:id="rId22"/>
    <p:sldId id="282" r:id="rId23"/>
    <p:sldId id="301" r:id="rId24"/>
    <p:sldId id="268" r:id="rId25"/>
    <p:sldId id="269" r:id="rId26"/>
    <p:sldId id="270" r:id="rId27"/>
    <p:sldId id="302" r:id="rId28"/>
  </p:sldIdLst>
  <p:sldSz cx="12192000" cy="6858000"/>
  <p:notesSz cx="6858000" cy="9144000"/>
  <p:embeddedFontLst>
    <p:embeddedFont>
      <p:font typeface="#9Slide03 AllRoundGothic" panose="020B0703020202020104" pitchFamily="34" charset="0"/>
      <p:regular r:id="rId29"/>
    </p:embeddedFont>
    <p:embeddedFont>
      <p:font typeface="#9Slide03 Nexa Light" panose="02000000000000000000" pitchFamily="2" charset="0"/>
      <p:regular r:id="rId30"/>
    </p:embeddedFont>
    <p:embeddedFont>
      <p:font typeface="#9Slide03 Quicksand" panose="00000500000000000000" pitchFamily="2" charset="0"/>
      <p:regular r:id="rId31"/>
    </p:embeddedFont>
    <p:embeddedFont>
      <p:font typeface="#9Slide04 Chonburi" panose="00000500000000000000" pitchFamily="2" charset="-34"/>
      <p:regular r:id="rId32"/>
    </p:embeddedFont>
    <p:embeddedFont>
      <p:font typeface="Aptos" panose="020B0004020202020204" pitchFamily="34" charset="0"/>
      <p:regular r:id="rId33"/>
    </p:embeddedFont>
    <p:embeddedFont>
      <p:font typeface="Aptos Display" panose="020B0004020202020204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ED6F93"/>
    <a:srgbClr val="2B6599"/>
    <a:srgbClr val="F9BDBD"/>
    <a:srgbClr val="F5F0E0"/>
    <a:srgbClr val="FBF7F1"/>
    <a:srgbClr val="F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0A5F-6256-36DC-03B6-96DF78C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53CD2-9E3B-4521-3DB4-C5C065FB2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878D2-A170-E297-6B63-F5C6C087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8451-22AE-5E0E-D886-525D3A61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5A3CC-5862-4835-4474-5F5CF2CE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A488-FD8D-3E24-D89E-F75FE8F0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30C93-09E6-045A-C269-5086ED86E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22B95-2ECF-7D16-0E4D-BB7C082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00A05-27D8-77F7-D9BA-AABD6A0B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5FAC5-7692-F19A-14AA-CA963E9F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E020C-38F7-D41B-B77F-1A7D2A60B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148FA-C456-5F9E-1A0A-5A70137CE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854D-696F-0DFC-C3BF-2A3B2761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3EC0-0FD6-753C-D4D5-8DD39B09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E5FE1-81F9-C902-ED0D-0303021E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7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6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3D8E-82DF-67E0-4F37-DF52F85D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09C7-0486-06B5-8B7A-237FFD83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C558D-3617-60E3-398F-3D6EDC29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F2614-9E7E-6566-D0F5-9A628F41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E071-66F1-4FA9-7A40-932649D5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38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0ACC-81D2-FFC1-E5B6-779022F4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349FF-68CE-EA01-72B7-5A5E1EC23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EB53-C455-1156-E7D1-184C56DC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2E9D-F17F-7A5F-408B-74EF6E08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11187-1C08-682A-C4B2-2AA5EE4C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17E4-C4CC-0BAE-9FCD-E131D4B6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C068-0DE3-545B-A0C3-2309FAE8C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B8212-0719-B247-88C6-C8C8F10D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344BC-7B1D-06B9-2A45-1A2CA2B4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57701-6F6C-443E-A8BD-11871540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C6712-C0E7-1265-47B9-6CC383C6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7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7BDF-D0E9-B33F-CC7F-D79BD362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317FA-E756-F634-69F3-8885E3BF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8A0AF-0850-5FB3-61F0-8C75D8FDE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D7204-5DD0-396E-0005-557173D90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8213B-CDEC-E5A9-635A-350FE8361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89598-AD3E-C891-4F87-95F1BF9A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6D3A8-5AC0-4619-93F3-16E64CC3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3C40C-8AFB-F49B-A8A3-822F4B53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FB12-5928-44EC-45D1-4A99CD65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3451C-BBAA-96AA-A144-33FC50B7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455BD-BAE4-4CFB-7238-63265F07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E35AB-F86E-5BC2-16E3-4B128CBD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EDCB3-BBE4-0385-969D-F8FB21AE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ADB4E-49B2-F507-9360-F947D525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48096-59BF-375E-93E0-88203682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3451-D45E-E117-694D-92A70916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3201-AA66-043B-7E4C-E8852966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4D0DA-4A46-F6E4-ECB8-ED8D8C4A9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99B4A-6582-66A1-B265-1D7672F6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4147D-C72C-49E1-892C-22503980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A1766-2855-543B-308E-BF3CEC69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6F5E-CD17-52EE-6C2F-8C2C3625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C1D0A-8A7F-DD2D-743C-4865B9BB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C57F2-ED32-EBC0-0034-DB08D40B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2B47B-1531-34E6-AD9E-72D9366D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ACF22-AD09-2BA6-2590-191C8CF7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2F81D-A96B-FC47-51D0-86DF4833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82619-F698-149A-47C8-97A68DBE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3F57D-1079-7673-1C8F-24F357D3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6FD88-0F66-867A-883B-B5D422986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CF0508-E338-4533-BBEA-C197A39680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52BBF-3E9D-6357-8203-78098233F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4357-354F-FAE6-2AB6-D68A010F2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5DE9B7FC-A859-97EB-B875-FB30956C3781}"/>
              </a:ext>
            </a:extLst>
          </p:cNvPr>
          <p:cNvGrpSpPr/>
          <p:nvPr/>
        </p:nvGrpSpPr>
        <p:grpSpPr>
          <a:xfrm>
            <a:off x="958823" y="465588"/>
            <a:ext cx="10274356" cy="5758916"/>
            <a:chOff x="1215096" y="500619"/>
            <a:chExt cx="9761603" cy="5471511"/>
          </a:xfrm>
        </p:grpSpPr>
        <p:grpSp>
          <p:nvGrpSpPr>
            <p:cNvPr id="22" name="Group 22"/>
            <p:cNvGrpSpPr/>
            <p:nvPr/>
          </p:nvGrpSpPr>
          <p:grpSpPr>
            <a:xfrm>
              <a:off x="3451374" y="500619"/>
              <a:ext cx="5289253" cy="831811"/>
              <a:chOff x="0" y="0"/>
              <a:chExt cx="1421662" cy="22357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21661" cy="223577"/>
              </a:xfrm>
              <a:custGeom>
                <a:avLst/>
                <a:gdLst/>
                <a:ahLst/>
                <a:cxnLst/>
                <a:rect l="l" t="t" r="r" b="b"/>
                <a:pathLst>
                  <a:path w="1421661" h="223577">
                    <a:moveTo>
                      <a:pt x="58548" y="0"/>
                    </a:moveTo>
                    <a:lnTo>
                      <a:pt x="1363113" y="0"/>
                    </a:lnTo>
                    <a:cubicBezTo>
                      <a:pt x="1395449" y="0"/>
                      <a:pt x="1421661" y="26213"/>
                      <a:pt x="1421661" y="58548"/>
                    </a:cubicBezTo>
                    <a:lnTo>
                      <a:pt x="1421661" y="165028"/>
                    </a:lnTo>
                    <a:cubicBezTo>
                      <a:pt x="1421661" y="197364"/>
                      <a:pt x="1395449" y="223577"/>
                      <a:pt x="1363113" y="223577"/>
                    </a:cubicBezTo>
                    <a:lnTo>
                      <a:pt x="58548" y="223577"/>
                    </a:lnTo>
                    <a:cubicBezTo>
                      <a:pt x="26213" y="223577"/>
                      <a:pt x="0" y="197364"/>
                      <a:pt x="0" y="165028"/>
                    </a:cubicBezTo>
                    <a:lnTo>
                      <a:pt x="0" y="58548"/>
                    </a:lnTo>
                    <a:cubicBezTo>
                      <a:pt x="0" y="26213"/>
                      <a:pt x="26213" y="0"/>
                      <a:pt x="58548" y="0"/>
                    </a:cubicBezTo>
                    <a:close/>
                  </a:path>
                </a:pathLst>
              </a:custGeom>
              <a:solidFill>
                <a:srgbClr val="2B6599"/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76200"/>
                <a:ext cx="1421662" cy="2997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15096" y="1594203"/>
              <a:ext cx="9761603" cy="4377927"/>
              <a:chOff x="0" y="0"/>
              <a:chExt cx="2623754" cy="117671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623754" cy="1176713"/>
              </a:xfrm>
              <a:custGeom>
                <a:avLst/>
                <a:gdLst/>
                <a:ahLst/>
                <a:cxnLst/>
                <a:rect l="l" t="t" r="r" b="b"/>
                <a:pathLst>
                  <a:path w="2623754" h="1176713">
                    <a:moveTo>
                      <a:pt x="10575" y="0"/>
                    </a:moveTo>
                    <a:lnTo>
                      <a:pt x="2613179" y="0"/>
                    </a:lnTo>
                    <a:cubicBezTo>
                      <a:pt x="2615984" y="0"/>
                      <a:pt x="2618673" y="1114"/>
                      <a:pt x="2620656" y="3097"/>
                    </a:cubicBezTo>
                    <a:cubicBezTo>
                      <a:pt x="2622640" y="5080"/>
                      <a:pt x="2623754" y="7770"/>
                      <a:pt x="2623754" y="10575"/>
                    </a:cubicBezTo>
                    <a:lnTo>
                      <a:pt x="2623754" y="1166138"/>
                    </a:lnTo>
                    <a:cubicBezTo>
                      <a:pt x="2623754" y="1168943"/>
                      <a:pt x="2622640" y="1171632"/>
                      <a:pt x="2620656" y="1173615"/>
                    </a:cubicBezTo>
                    <a:cubicBezTo>
                      <a:pt x="2618673" y="1175599"/>
                      <a:pt x="2615984" y="1176713"/>
                      <a:pt x="2613179" y="1176713"/>
                    </a:cubicBezTo>
                    <a:lnTo>
                      <a:pt x="10575" y="1176713"/>
                    </a:lnTo>
                    <a:cubicBezTo>
                      <a:pt x="7770" y="1176713"/>
                      <a:pt x="5080" y="1175599"/>
                      <a:pt x="3097" y="1173615"/>
                    </a:cubicBezTo>
                    <a:cubicBezTo>
                      <a:pt x="1114" y="1171632"/>
                      <a:pt x="0" y="1168943"/>
                      <a:pt x="0" y="1166138"/>
                    </a:cubicBezTo>
                    <a:lnTo>
                      <a:pt x="0" y="10575"/>
                    </a:lnTo>
                    <a:cubicBezTo>
                      <a:pt x="0" y="7770"/>
                      <a:pt x="1114" y="5080"/>
                      <a:pt x="3097" y="3097"/>
                    </a:cubicBezTo>
                    <a:cubicBezTo>
                      <a:pt x="5080" y="1114"/>
                      <a:pt x="7770" y="0"/>
                      <a:pt x="10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76200"/>
                <a:ext cx="2623754" cy="125291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215096" y="1097746"/>
              <a:ext cx="9761603" cy="351726"/>
              <a:chOff x="0" y="0"/>
              <a:chExt cx="19523205" cy="703453"/>
            </a:xfrm>
          </p:grpSpPr>
          <p:grpSp>
            <p:nvGrpSpPr>
              <p:cNvPr id="49" name="Group 49"/>
              <p:cNvGrpSpPr/>
              <p:nvPr/>
            </p:nvGrpSpPr>
            <p:grpSpPr>
              <a:xfrm>
                <a:off x="0" y="0"/>
                <a:ext cx="19523205" cy="703453"/>
                <a:chOff x="0" y="0"/>
                <a:chExt cx="2623754" cy="94538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0" y="0"/>
                  <a:ext cx="2623754" cy="94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754" h="94538">
                      <a:moveTo>
                        <a:pt x="10575" y="0"/>
                      </a:moveTo>
                      <a:lnTo>
                        <a:pt x="2613179" y="0"/>
                      </a:lnTo>
                      <a:cubicBezTo>
                        <a:pt x="2615984" y="0"/>
                        <a:pt x="2618673" y="1114"/>
                        <a:pt x="2620656" y="3097"/>
                      </a:cubicBezTo>
                      <a:cubicBezTo>
                        <a:pt x="2622640" y="5080"/>
                        <a:pt x="2623754" y="7770"/>
                        <a:pt x="2623754" y="10575"/>
                      </a:cubicBezTo>
                      <a:lnTo>
                        <a:pt x="2623754" y="83963"/>
                      </a:lnTo>
                      <a:cubicBezTo>
                        <a:pt x="2623754" y="89804"/>
                        <a:pt x="2619019" y="94538"/>
                        <a:pt x="2613179" y="94538"/>
                      </a:cubicBezTo>
                      <a:lnTo>
                        <a:pt x="10575" y="94538"/>
                      </a:lnTo>
                      <a:cubicBezTo>
                        <a:pt x="7770" y="94538"/>
                        <a:pt x="5080" y="93424"/>
                        <a:pt x="3097" y="91441"/>
                      </a:cubicBezTo>
                      <a:cubicBezTo>
                        <a:pt x="1114" y="89458"/>
                        <a:pt x="0" y="86768"/>
                        <a:pt x="0" y="83963"/>
                      </a:cubicBezTo>
                      <a:lnTo>
                        <a:pt x="0" y="10575"/>
                      </a:lnTo>
                      <a:cubicBezTo>
                        <a:pt x="0" y="7770"/>
                        <a:pt x="1114" y="5080"/>
                        <a:pt x="3097" y="3097"/>
                      </a:cubicBezTo>
                      <a:cubicBezTo>
                        <a:pt x="5080" y="1114"/>
                        <a:pt x="7770" y="0"/>
                        <a:pt x="105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0" y="-76200"/>
                  <a:ext cx="2623754" cy="170738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6067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2" name="Group 52"/>
              <p:cNvGrpSpPr/>
              <p:nvPr/>
            </p:nvGrpSpPr>
            <p:grpSpPr>
              <a:xfrm>
                <a:off x="193529" y="230923"/>
                <a:ext cx="283762" cy="283762"/>
                <a:chOff x="0" y="0"/>
                <a:chExt cx="812800" cy="812800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5" name="Group 55"/>
              <p:cNvGrpSpPr/>
              <p:nvPr/>
            </p:nvGrpSpPr>
            <p:grpSpPr>
              <a:xfrm>
                <a:off x="4906625" y="230923"/>
                <a:ext cx="283762" cy="283762"/>
                <a:chOff x="0" y="0"/>
                <a:chExt cx="812800" cy="812800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8" name="Group 58"/>
              <p:cNvGrpSpPr/>
              <p:nvPr/>
            </p:nvGrpSpPr>
            <p:grpSpPr>
              <a:xfrm>
                <a:off x="9619722" y="230923"/>
                <a:ext cx="283762" cy="283762"/>
                <a:chOff x="0" y="0"/>
                <a:chExt cx="812800" cy="812800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1" name="Group 61"/>
              <p:cNvGrpSpPr/>
              <p:nvPr/>
            </p:nvGrpSpPr>
            <p:grpSpPr>
              <a:xfrm>
                <a:off x="14332818" y="230923"/>
                <a:ext cx="283762" cy="283762"/>
                <a:chOff x="0" y="0"/>
                <a:chExt cx="812800" cy="812800"/>
              </a:xfrm>
            </p:grpSpPr>
            <p:sp>
              <p:nvSpPr>
                <p:cNvPr id="62" name="Freeform 6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4" name="Group 64"/>
              <p:cNvGrpSpPr/>
              <p:nvPr/>
            </p:nvGrpSpPr>
            <p:grpSpPr>
              <a:xfrm>
                <a:off x="19045914" y="230923"/>
                <a:ext cx="283762" cy="283762"/>
                <a:chOff x="0" y="0"/>
                <a:chExt cx="812800" cy="812800"/>
              </a:xfrm>
            </p:grpSpPr>
            <p:sp>
              <p:nvSpPr>
                <p:cNvPr id="65" name="Freeform 6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7" name="AutoShape 67"/>
              <p:cNvSpPr/>
              <p:nvPr/>
            </p:nvSpPr>
            <p:spPr>
              <a:xfrm>
                <a:off x="477291" y="372804"/>
                <a:ext cx="4429334" cy="0"/>
              </a:xfrm>
              <a:prstGeom prst="line">
                <a:avLst/>
              </a:prstGeom>
              <a:ln w="22225" cap="flat">
                <a:solidFill>
                  <a:srgbClr val="2B6599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14616580" y="372804"/>
                <a:ext cx="4429334" cy="0"/>
              </a:xfrm>
              <a:prstGeom prst="line">
                <a:avLst/>
              </a:prstGeom>
              <a:ln w="22225" cap="flat">
                <a:solidFill>
                  <a:srgbClr val="2B6599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2"/>
          <p:cNvGrpSpPr/>
          <p:nvPr/>
        </p:nvGrpSpPr>
        <p:grpSpPr>
          <a:xfrm rot="2700000">
            <a:off x="1101959" y="524115"/>
            <a:ext cx="282591" cy="28259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10010893" y="524115"/>
            <a:ext cx="282591" cy="28259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501603" y="524115"/>
            <a:ext cx="282591" cy="28259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0410537" y="524115"/>
            <a:ext cx="282591" cy="28259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1901247" y="524115"/>
            <a:ext cx="282591" cy="28259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10810181" y="524115"/>
            <a:ext cx="282591" cy="28259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90707" y="5902886"/>
            <a:ext cx="5289253" cy="643235"/>
            <a:chOff x="0" y="0"/>
            <a:chExt cx="1421662" cy="17289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21661" cy="172891"/>
            </a:xfrm>
            <a:custGeom>
              <a:avLst/>
              <a:gdLst/>
              <a:ahLst/>
              <a:cxnLst/>
              <a:rect l="l" t="t" r="r" b="b"/>
              <a:pathLst>
                <a:path w="1421661" h="172891">
                  <a:moveTo>
                    <a:pt x="19516" y="0"/>
                  </a:moveTo>
                  <a:lnTo>
                    <a:pt x="1402145" y="0"/>
                  </a:lnTo>
                  <a:cubicBezTo>
                    <a:pt x="1412924" y="0"/>
                    <a:pt x="1421661" y="8738"/>
                    <a:pt x="1421661" y="19516"/>
                  </a:cubicBezTo>
                  <a:lnTo>
                    <a:pt x="1421661" y="153375"/>
                  </a:lnTo>
                  <a:cubicBezTo>
                    <a:pt x="1421661" y="164153"/>
                    <a:pt x="1412924" y="172891"/>
                    <a:pt x="1402145" y="172891"/>
                  </a:cubicBezTo>
                  <a:lnTo>
                    <a:pt x="19516" y="172891"/>
                  </a:lnTo>
                  <a:cubicBezTo>
                    <a:pt x="14340" y="172891"/>
                    <a:pt x="9376" y="170835"/>
                    <a:pt x="5716" y="167175"/>
                  </a:cubicBezTo>
                  <a:cubicBezTo>
                    <a:pt x="2056" y="163515"/>
                    <a:pt x="0" y="158551"/>
                    <a:pt x="0" y="153375"/>
                  </a:cubicBezTo>
                  <a:lnTo>
                    <a:pt x="0" y="19516"/>
                  </a:lnTo>
                  <a:cubicBezTo>
                    <a:pt x="0" y="8738"/>
                    <a:pt x="8738" y="0"/>
                    <a:pt x="19516" y="0"/>
                  </a:cubicBezTo>
                  <a:close/>
                </a:path>
              </a:pathLst>
            </a:custGeom>
            <a:solidFill>
              <a:srgbClr val="91C5E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1421662" cy="2490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B13740-BBBC-7B0E-E3DF-8A3561955A8E}"/>
              </a:ext>
            </a:extLst>
          </p:cNvPr>
          <p:cNvGrpSpPr/>
          <p:nvPr/>
        </p:nvGrpSpPr>
        <p:grpSpPr>
          <a:xfrm>
            <a:off x="10717753" y="2344181"/>
            <a:ext cx="1084819" cy="1084819"/>
            <a:chOff x="10190866" y="2020548"/>
            <a:chExt cx="1571666" cy="1571666"/>
          </a:xfrm>
        </p:grpSpPr>
        <p:grpSp>
          <p:nvGrpSpPr>
            <p:cNvPr id="31" name="Group 31"/>
            <p:cNvGrpSpPr/>
            <p:nvPr/>
          </p:nvGrpSpPr>
          <p:grpSpPr>
            <a:xfrm>
              <a:off x="10190866" y="2020548"/>
              <a:ext cx="1571666" cy="1571666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DB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10480994" y="2210960"/>
              <a:ext cx="1008458" cy="1127341"/>
            </a:xfrm>
            <a:custGeom>
              <a:avLst/>
              <a:gdLst/>
              <a:ahLst/>
              <a:cxnLst/>
              <a:rect l="l" t="t" r="r" b="b"/>
              <a:pathLst>
                <a:path w="1512687" h="1691012">
                  <a:moveTo>
                    <a:pt x="0" y="0"/>
                  </a:moveTo>
                  <a:lnTo>
                    <a:pt x="1512687" y="0"/>
                  </a:lnTo>
                  <a:lnTo>
                    <a:pt x="1512687" y="1691012"/>
                  </a:lnTo>
                  <a:lnTo>
                    <a:pt x="0" y="1691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E8096C7-2D18-1CAC-A014-A8329B644A76}"/>
              </a:ext>
            </a:extLst>
          </p:cNvPr>
          <p:cNvGrpSpPr/>
          <p:nvPr/>
        </p:nvGrpSpPr>
        <p:grpSpPr>
          <a:xfrm>
            <a:off x="10850514" y="4973274"/>
            <a:ext cx="850337" cy="850337"/>
            <a:chOff x="10190866" y="3974120"/>
            <a:chExt cx="1571666" cy="1571666"/>
          </a:xfrm>
        </p:grpSpPr>
        <p:grpSp>
          <p:nvGrpSpPr>
            <p:cNvPr id="37" name="Group 37"/>
            <p:cNvGrpSpPr/>
            <p:nvPr/>
          </p:nvGrpSpPr>
          <p:grpSpPr>
            <a:xfrm>
              <a:off x="10190866" y="3974120"/>
              <a:ext cx="1571666" cy="1571666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CD49C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10408659" y="4267253"/>
              <a:ext cx="1153127" cy="985399"/>
            </a:xfrm>
            <a:custGeom>
              <a:avLst/>
              <a:gdLst/>
              <a:ahLst/>
              <a:cxnLst/>
              <a:rect l="l" t="t" r="r" b="b"/>
              <a:pathLst>
                <a:path w="1729690" h="1478099">
                  <a:moveTo>
                    <a:pt x="0" y="0"/>
                  </a:moveTo>
                  <a:lnTo>
                    <a:pt x="1729690" y="0"/>
                  </a:lnTo>
                  <a:lnTo>
                    <a:pt x="1729690" y="1478099"/>
                  </a:lnTo>
                  <a:lnTo>
                    <a:pt x="0" y="1478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0DCCEBD-1B7F-5CFA-1EC4-F93DE487184A}"/>
              </a:ext>
            </a:extLst>
          </p:cNvPr>
          <p:cNvGrpSpPr/>
          <p:nvPr/>
        </p:nvGrpSpPr>
        <p:grpSpPr>
          <a:xfrm>
            <a:off x="331757" y="2092775"/>
            <a:ext cx="1069341" cy="1069341"/>
            <a:chOff x="429469" y="2020548"/>
            <a:chExt cx="1571666" cy="1571666"/>
          </a:xfrm>
        </p:grpSpPr>
        <p:grpSp>
          <p:nvGrpSpPr>
            <p:cNvPr id="34" name="Group 34"/>
            <p:cNvGrpSpPr/>
            <p:nvPr/>
          </p:nvGrpSpPr>
          <p:grpSpPr>
            <a:xfrm>
              <a:off x="429469" y="2020548"/>
              <a:ext cx="1571666" cy="1571666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6C3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592266" y="2292220"/>
              <a:ext cx="1245660" cy="964821"/>
            </a:xfrm>
            <a:custGeom>
              <a:avLst/>
              <a:gdLst/>
              <a:ahLst/>
              <a:cxnLst/>
              <a:rect l="l" t="t" r="r" b="b"/>
              <a:pathLst>
                <a:path w="1868490" h="1447231">
                  <a:moveTo>
                    <a:pt x="0" y="0"/>
                  </a:moveTo>
                  <a:lnTo>
                    <a:pt x="1868490" y="0"/>
                  </a:lnTo>
                  <a:lnTo>
                    <a:pt x="1868490" y="1447231"/>
                  </a:lnTo>
                  <a:lnTo>
                    <a:pt x="0" y="1447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79355E0-E36C-B0E1-631B-DF75DB4CEF8E}"/>
              </a:ext>
            </a:extLst>
          </p:cNvPr>
          <p:cNvGrpSpPr/>
          <p:nvPr/>
        </p:nvGrpSpPr>
        <p:grpSpPr>
          <a:xfrm>
            <a:off x="1741714" y="5361183"/>
            <a:ext cx="1069342" cy="1069342"/>
            <a:chOff x="429469" y="3974120"/>
            <a:chExt cx="1571666" cy="1571666"/>
          </a:xfrm>
        </p:grpSpPr>
        <p:grpSp>
          <p:nvGrpSpPr>
            <p:cNvPr id="40" name="Group 40"/>
            <p:cNvGrpSpPr/>
            <p:nvPr/>
          </p:nvGrpSpPr>
          <p:grpSpPr>
            <a:xfrm>
              <a:off x="429469" y="3974120"/>
              <a:ext cx="1571666" cy="1571666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916317" y="4145815"/>
              <a:ext cx="587339" cy="1228275"/>
            </a:xfrm>
            <a:custGeom>
              <a:avLst/>
              <a:gdLst/>
              <a:ahLst/>
              <a:cxnLst/>
              <a:rect l="l" t="t" r="r" b="b"/>
              <a:pathLst>
                <a:path w="881008" h="1842413">
                  <a:moveTo>
                    <a:pt x="0" y="0"/>
                  </a:moveTo>
                  <a:lnTo>
                    <a:pt x="881008" y="0"/>
                  </a:lnTo>
                  <a:lnTo>
                    <a:pt x="881008" y="1842413"/>
                  </a:lnTo>
                  <a:lnTo>
                    <a:pt x="0" y="1842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AD11796-3AE1-7C19-55AF-BEE436627FB8}"/>
              </a:ext>
            </a:extLst>
          </p:cNvPr>
          <p:cNvSpPr txBox="1"/>
          <p:nvPr/>
        </p:nvSpPr>
        <p:spPr>
          <a:xfrm>
            <a:off x="1273877" y="2833817"/>
            <a:ext cx="9775432" cy="2021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GIẢI HỆ HAI PHƯƠNG TR</a:t>
            </a:r>
            <a:r>
              <a:rPr lang="en-US" sz="48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Ì</a:t>
            </a:r>
            <a:r>
              <a:rPr lang="vi-VN" sz="48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NH 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vi-VN" sz="4000">
                <a:latin typeface="#9Slide04 Chonburi" panose="00000500000000000000" pitchFamily="2" charset="-34"/>
                <a:cs typeface="#9Slide04 Chonburi" panose="00000500000000000000" pitchFamily="2" charset="-34"/>
              </a:rPr>
              <a:t>BẬC NHẤT HAI ẨN</a:t>
            </a:r>
            <a:endParaRPr lang="en-US" sz="400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CEF-238D-AB9C-DE79-42A1E865569B}"/>
              </a:ext>
            </a:extLst>
          </p:cNvPr>
          <p:cNvSpPr txBox="1"/>
          <p:nvPr/>
        </p:nvSpPr>
        <p:spPr>
          <a:xfrm>
            <a:off x="5078608" y="6039940"/>
            <a:ext cx="1885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TOÁN LỚP 9</a:t>
            </a:r>
          </a:p>
        </p:txBody>
      </p:sp>
      <p:pic>
        <p:nvPicPr>
          <p:cNvPr id="73" name="Picture 7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DCCFB365-4A8B-6680-BE5B-DE89677E6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02" y="632149"/>
            <a:ext cx="873996" cy="3228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F5C08-BADA-D089-5D3E-91D92177F92D}"/>
              </a:ext>
            </a:extLst>
          </p:cNvPr>
          <p:cNvSpPr txBox="1"/>
          <p:nvPr/>
        </p:nvSpPr>
        <p:spPr>
          <a:xfrm>
            <a:off x="945784" y="4364449"/>
            <a:ext cx="10693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Sử dụng giá trị tìm được của x để tìm giá trị của y r</a:t>
            </a:r>
            <a:r>
              <a:rPr lang="en-US"/>
              <a:t>ồ</a:t>
            </a:r>
            <a:r>
              <a:rPr lang="vi-VN"/>
              <a:t>i viết nghiệm của hệ phương trình đã cho.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781718" y="3380117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781718" y="2768968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490281" y="3036606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1227194" y="3086463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1EB9015-E310-0068-EC73-5C5EC7894C0D}"/>
              </a:ext>
            </a:extLst>
          </p:cNvPr>
          <p:cNvSpPr/>
          <p:nvPr/>
        </p:nvSpPr>
        <p:spPr>
          <a:xfrm>
            <a:off x="779562" y="4516405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8124942" y="276488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281461" y="3041180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482634" y="3312909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761080" y="2841125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ACCADF-A435-975D-C0B1-E5D45FE55809}"/>
              </a:ext>
            </a:extLst>
          </p:cNvPr>
          <p:cNvSpPr txBox="1"/>
          <p:nvPr/>
        </p:nvSpPr>
        <p:spPr>
          <a:xfrm>
            <a:off x="8164769" y="3380116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A0E656-ED52-2450-934A-C0ACBB6AC5D9}"/>
              </a:ext>
            </a:extLst>
          </p:cNvPr>
          <p:cNvGrpSpPr/>
          <p:nvPr/>
        </p:nvGrpSpPr>
        <p:grpSpPr>
          <a:xfrm>
            <a:off x="1042035" y="2901944"/>
            <a:ext cx="280605" cy="338554"/>
            <a:chOff x="751563" y="4060343"/>
            <a:chExt cx="280605" cy="3385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1506B-FC11-2BB8-43A3-51B35D0F46A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46AAE4-09DF-D530-6901-61F4E6DB502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D487DA-D275-2F99-79E6-A93DFB833026}"/>
              </a:ext>
            </a:extLst>
          </p:cNvPr>
          <p:cNvGrpSpPr/>
          <p:nvPr/>
        </p:nvGrpSpPr>
        <p:grpSpPr>
          <a:xfrm>
            <a:off x="6228522" y="3454234"/>
            <a:ext cx="292953" cy="338554"/>
            <a:chOff x="739215" y="4060343"/>
            <a:chExt cx="292953" cy="3385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27C9CC-2825-03A1-FF7D-3F7F5126E88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48046A-7487-4559-8785-9310FA0A7619}"/>
                </a:ext>
              </a:extLst>
            </p:cNvPr>
            <p:cNvSpPr txBox="1"/>
            <p:nvPr/>
          </p:nvSpPr>
          <p:spPr>
            <a:xfrm>
              <a:off x="73921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9978BC-13AA-13B1-E82D-B652363423EF}"/>
              </a:ext>
            </a:extLst>
          </p:cNvPr>
          <p:cNvGrpSpPr/>
          <p:nvPr/>
        </p:nvGrpSpPr>
        <p:grpSpPr>
          <a:xfrm>
            <a:off x="10833321" y="2708081"/>
            <a:ext cx="280605" cy="338554"/>
            <a:chOff x="751563" y="4075583"/>
            <a:chExt cx="280605" cy="338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7F3201-80D0-9E2F-A2C9-E0605DFB5CC4}"/>
                </a:ext>
              </a:extLst>
            </p:cNvPr>
            <p:cNvSpPr/>
            <p:nvPr/>
          </p:nvSpPr>
          <p:spPr>
            <a:xfrm>
              <a:off x="751563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86A737-5FC4-EF2D-9E0B-C25A27B0E862}"/>
                </a:ext>
              </a:extLst>
            </p:cNvPr>
            <p:cNvSpPr txBox="1"/>
            <p:nvPr/>
          </p:nvSpPr>
          <p:spPr>
            <a:xfrm>
              <a:off x="75445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37A28B-D001-14DE-FFA5-9337668E1BC6}"/>
              </a:ext>
            </a:extLst>
          </p:cNvPr>
          <p:cNvGrpSpPr/>
          <p:nvPr/>
        </p:nvGrpSpPr>
        <p:grpSpPr>
          <a:xfrm>
            <a:off x="4667403" y="4851820"/>
            <a:ext cx="287238" cy="338554"/>
            <a:chOff x="735405" y="4075583"/>
            <a:chExt cx="287238" cy="33855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6DAB0A-4A07-B52B-7B8A-F42A2197B04A}"/>
                </a:ext>
              </a:extLst>
            </p:cNvPr>
            <p:cNvSpPr/>
            <p:nvPr/>
          </p:nvSpPr>
          <p:spPr>
            <a:xfrm>
              <a:off x="742038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A40062-153A-C980-E48A-07B7DD76954E}"/>
                </a:ext>
              </a:extLst>
            </p:cNvPr>
            <p:cNvSpPr txBox="1"/>
            <p:nvPr/>
          </p:nvSpPr>
          <p:spPr>
            <a:xfrm>
              <a:off x="73540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6013A98-A092-2F35-47E7-FCFA43DDC318}"/>
              </a:ext>
            </a:extLst>
          </p:cNvPr>
          <p:cNvSpPr txBox="1"/>
          <p:nvPr/>
        </p:nvSpPr>
        <p:spPr>
          <a:xfrm>
            <a:off x="2254349" y="5390629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Với x = 2 và y = 3 – x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A18F2E-D0FD-8627-79DF-F4E14532D16B}"/>
              </a:ext>
            </a:extLst>
          </p:cNvPr>
          <p:cNvSpPr txBox="1"/>
          <p:nvPr/>
        </p:nvSpPr>
        <p:spPr>
          <a:xfrm>
            <a:off x="5451218" y="5390629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suy ra y = 3 – 2 =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3A3EB3-3F10-F601-5A37-A2239DF09498}"/>
              </a:ext>
            </a:extLst>
          </p:cNvPr>
          <p:cNvSpPr txBox="1"/>
          <p:nvPr/>
        </p:nvSpPr>
        <p:spPr>
          <a:xfrm>
            <a:off x="2254349" y="5921706"/>
            <a:ext cx="8412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(x ; y) = (2 ; 1).</a:t>
            </a:r>
          </a:p>
        </p:txBody>
      </p:sp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40197BFB-4AE3-57D4-9152-AE6022EEF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8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781718" y="3646817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781718" y="3035668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490281" y="3303306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1227194" y="3353163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8124942" y="303158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281461" y="3307880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482634" y="3579609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761080" y="3107825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ACCADF-A435-975D-C0B1-E5D45FE55809}"/>
              </a:ext>
            </a:extLst>
          </p:cNvPr>
          <p:cNvSpPr txBox="1"/>
          <p:nvPr/>
        </p:nvSpPr>
        <p:spPr>
          <a:xfrm>
            <a:off x="8164769" y="3942091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A0E656-ED52-2450-934A-C0ACBB6AC5D9}"/>
              </a:ext>
            </a:extLst>
          </p:cNvPr>
          <p:cNvGrpSpPr/>
          <p:nvPr/>
        </p:nvGrpSpPr>
        <p:grpSpPr>
          <a:xfrm>
            <a:off x="1042035" y="3168644"/>
            <a:ext cx="280605" cy="338554"/>
            <a:chOff x="751563" y="4060343"/>
            <a:chExt cx="280605" cy="3385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1506B-FC11-2BB8-43A3-51B35D0F46A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46AAE4-09DF-D530-6901-61F4E6DB502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D487DA-D275-2F99-79E6-A93DFB833026}"/>
              </a:ext>
            </a:extLst>
          </p:cNvPr>
          <p:cNvGrpSpPr/>
          <p:nvPr/>
        </p:nvGrpSpPr>
        <p:grpSpPr>
          <a:xfrm>
            <a:off x="6228522" y="3720934"/>
            <a:ext cx="292953" cy="338554"/>
            <a:chOff x="739215" y="4060343"/>
            <a:chExt cx="292953" cy="3385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27C9CC-2825-03A1-FF7D-3F7F5126E88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48046A-7487-4559-8785-9310FA0A7619}"/>
                </a:ext>
              </a:extLst>
            </p:cNvPr>
            <p:cNvSpPr txBox="1"/>
            <p:nvPr/>
          </p:nvSpPr>
          <p:spPr>
            <a:xfrm>
              <a:off x="73921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9978BC-13AA-13B1-E82D-B652363423EF}"/>
              </a:ext>
            </a:extLst>
          </p:cNvPr>
          <p:cNvGrpSpPr/>
          <p:nvPr/>
        </p:nvGrpSpPr>
        <p:grpSpPr>
          <a:xfrm>
            <a:off x="10833321" y="2974781"/>
            <a:ext cx="280605" cy="338554"/>
            <a:chOff x="751563" y="4075583"/>
            <a:chExt cx="280605" cy="338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7F3201-80D0-9E2F-A2C9-E0605DFB5CC4}"/>
                </a:ext>
              </a:extLst>
            </p:cNvPr>
            <p:cNvSpPr/>
            <p:nvPr/>
          </p:nvSpPr>
          <p:spPr>
            <a:xfrm>
              <a:off x="751563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86A737-5FC4-EF2D-9E0B-C25A27B0E862}"/>
                </a:ext>
              </a:extLst>
            </p:cNvPr>
            <p:cNvSpPr txBox="1"/>
            <p:nvPr/>
          </p:nvSpPr>
          <p:spPr>
            <a:xfrm>
              <a:off x="75445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37A28B-D001-14DE-FFA5-9337668E1BC6}"/>
              </a:ext>
            </a:extLst>
          </p:cNvPr>
          <p:cNvGrpSpPr/>
          <p:nvPr/>
        </p:nvGrpSpPr>
        <p:grpSpPr>
          <a:xfrm>
            <a:off x="1834841" y="5092384"/>
            <a:ext cx="287238" cy="338554"/>
            <a:chOff x="735405" y="4075583"/>
            <a:chExt cx="287238" cy="33855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6DAB0A-4A07-B52B-7B8A-F42A2197B04A}"/>
                </a:ext>
              </a:extLst>
            </p:cNvPr>
            <p:cNvSpPr/>
            <p:nvPr/>
          </p:nvSpPr>
          <p:spPr>
            <a:xfrm>
              <a:off x="742038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A40062-153A-C980-E48A-07B7DD76954E}"/>
                </a:ext>
              </a:extLst>
            </p:cNvPr>
            <p:cNvSpPr txBox="1"/>
            <p:nvPr/>
          </p:nvSpPr>
          <p:spPr>
            <a:xfrm>
              <a:off x="73540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6013A98-A092-2F35-47E7-FCFA43DDC318}"/>
              </a:ext>
            </a:extLst>
          </p:cNvPr>
          <p:cNvSpPr txBox="1"/>
          <p:nvPr/>
        </p:nvSpPr>
        <p:spPr>
          <a:xfrm>
            <a:off x="2123196" y="5148637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Với x = 2 và y = 3 – x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A18F2E-D0FD-8627-79DF-F4E14532D16B}"/>
              </a:ext>
            </a:extLst>
          </p:cNvPr>
          <p:cNvSpPr txBox="1"/>
          <p:nvPr/>
        </p:nvSpPr>
        <p:spPr>
          <a:xfrm>
            <a:off x="5320065" y="5148637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suy ra y = 3 – 2 =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3A3EB3-3F10-F601-5A37-A2239DF09498}"/>
              </a:ext>
            </a:extLst>
          </p:cNvPr>
          <p:cNvSpPr txBox="1"/>
          <p:nvPr/>
        </p:nvSpPr>
        <p:spPr>
          <a:xfrm>
            <a:off x="2123196" y="5679714"/>
            <a:ext cx="8412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(x ; y) = (2 ; 1).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977E5-6B3E-9EB4-160E-16D9C96BCA44}"/>
              </a:ext>
            </a:extLst>
          </p:cNvPr>
          <p:cNvSpPr txBox="1"/>
          <p:nvPr/>
        </p:nvSpPr>
        <p:spPr>
          <a:xfrm>
            <a:off x="8161193" y="3448601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...</a:t>
            </a:r>
          </a:p>
        </p:txBody>
      </p:sp>
      <p:pic>
        <p:nvPicPr>
          <p:cNvPr id="15" name="Picture 14" descr="A blue and orange logo&#10;&#10;Description automatically generated">
            <a:extLst>
              <a:ext uri="{FF2B5EF4-FFF2-40B4-BE49-F238E27FC236}">
                <a16:creationId xmlns:a16="http://schemas.microsoft.com/office/drawing/2014/main" id="{2E5B6178-7AE0-EA75-F185-2E6E5097C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59889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4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F74522-EA15-C857-EAFB-6CBF349CCC8C}"/>
              </a:ext>
            </a:extLst>
          </p:cNvPr>
          <p:cNvSpPr txBox="1"/>
          <p:nvPr/>
        </p:nvSpPr>
        <p:spPr>
          <a:xfrm>
            <a:off x="3812079" y="2450254"/>
            <a:ext cx="80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Từ một phương trình của hệ đã cho, ta biểu diễn một </a:t>
            </a:r>
            <a:r>
              <a:rPr lang="en-US" sz="2400" i="0"/>
              <a:t>ẩ</a:t>
            </a:r>
            <a:r>
              <a:rPr lang="vi-VN" sz="2400" i="0"/>
              <a:t>n theo </a:t>
            </a:r>
            <a:r>
              <a:rPr lang="en-US" sz="2400" i="0"/>
              <a:t>ẩ</a:t>
            </a:r>
            <a:r>
              <a:rPr lang="vi-VN" sz="2400" i="0"/>
              <a:t>n kia r</a:t>
            </a:r>
            <a:r>
              <a:rPr lang="en-US" sz="2400" i="0"/>
              <a:t>ồ</a:t>
            </a:r>
            <a:r>
              <a:rPr lang="vi-VN" sz="2400" i="0"/>
              <a:t>i thế vào phương trình còn lại của hệ để được phương trình một ẩn</a:t>
            </a:r>
            <a:r>
              <a:rPr lang="en-US" sz="2400" i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7883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8117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8672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71670-BC85-D6BC-229E-DF4DE2C7F673}"/>
              </a:ext>
            </a:extLst>
          </p:cNvPr>
          <p:cNvSpPr/>
          <p:nvPr/>
        </p:nvSpPr>
        <p:spPr>
          <a:xfrm>
            <a:off x="645366" y="44601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3C847-460E-4DEC-0D3F-881AECC469AC}"/>
              </a:ext>
            </a:extLst>
          </p:cNvPr>
          <p:cNvSpPr txBox="1"/>
          <p:nvPr/>
        </p:nvSpPr>
        <p:spPr>
          <a:xfrm>
            <a:off x="1047825" y="45117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F876B3-9F1B-F8DE-83A8-500E67BFDE09}"/>
              </a:ext>
            </a:extLst>
          </p:cNvPr>
          <p:cNvGrpSpPr/>
          <p:nvPr/>
        </p:nvGrpSpPr>
        <p:grpSpPr>
          <a:xfrm>
            <a:off x="758619" y="4753604"/>
            <a:ext cx="290466" cy="338554"/>
            <a:chOff x="741702" y="4060343"/>
            <a:chExt cx="29046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FC57B-DA61-379E-ECDE-811150BAE94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4E37B5-14C1-CABD-5CDE-3A8516F85CF0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6049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6290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703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8518810" y="4186663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1FF48B-5ECB-18C0-EBEB-F698D88A3B9B}"/>
              </a:ext>
            </a:extLst>
          </p:cNvPr>
          <p:cNvSpPr txBox="1"/>
          <p:nvPr/>
        </p:nvSpPr>
        <p:spPr>
          <a:xfrm>
            <a:off x="8518810" y="357551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5BF2C8CD-BBC6-B2AF-D538-3846DBC906E9}"/>
              </a:ext>
            </a:extLst>
          </p:cNvPr>
          <p:cNvSpPr/>
          <p:nvPr/>
        </p:nvSpPr>
        <p:spPr>
          <a:xfrm rot="12142890">
            <a:off x="8227373" y="3843152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15778F-D8BC-7212-172C-6D193666C052}"/>
              </a:ext>
            </a:extLst>
          </p:cNvPr>
          <p:cNvSpPr txBox="1"/>
          <p:nvPr/>
        </p:nvSpPr>
        <p:spPr>
          <a:xfrm>
            <a:off x="5964286" y="3893009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pic>
        <p:nvPicPr>
          <p:cNvPr id="2" name="Picture 1" descr="A blue and orange logo&#10;&#10;Description automatically generated">
            <a:extLst>
              <a:ext uri="{FF2B5EF4-FFF2-40B4-BE49-F238E27FC236}">
                <a16:creationId xmlns:a16="http://schemas.microsoft.com/office/drawing/2014/main" id="{E9C1E434-96E1-F59B-CFBE-C408E0878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8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11" grpId="0"/>
      <p:bldP spid="22" grpId="0" animBg="1"/>
      <p:bldP spid="23" grpId="0"/>
      <p:bldP spid="34" grpId="0" animBg="1"/>
      <p:bldP spid="36" grpId="0"/>
      <p:bldP spid="50" grpId="0"/>
      <p:bldP spid="51" grpId="0"/>
      <p:bldP spid="5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F74522-EA15-C857-EAFB-6CBF349CCC8C}"/>
              </a:ext>
            </a:extLst>
          </p:cNvPr>
          <p:cNvSpPr txBox="1"/>
          <p:nvPr/>
        </p:nvSpPr>
        <p:spPr>
          <a:xfrm>
            <a:off x="3812079" y="2450254"/>
            <a:ext cx="80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Từ một phương trình của hệ đã cho, ta biểu diễn một </a:t>
            </a:r>
            <a:r>
              <a:rPr lang="en-US" sz="2400" i="0"/>
              <a:t>ẩ</a:t>
            </a:r>
            <a:r>
              <a:rPr lang="vi-VN" sz="2400" i="0"/>
              <a:t>n theo </a:t>
            </a:r>
            <a:r>
              <a:rPr lang="en-US" sz="2400" i="0"/>
              <a:t>ẩ</a:t>
            </a:r>
            <a:r>
              <a:rPr lang="vi-VN" sz="2400" i="0"/>
              <a:t>n kia r</a:t>
            </a:r>
            <a:r>
              <a:rPr lang="en-US" sz="2400" i="0"/>
              <a:t>ồ</a:t>
            </a:r>
            <a:r>
              <a:rPr lang="vi-VN" sz="2400" i="0"/>
              <a:t>i thế vào phương trình còn lại của hệ để được phương trình một ẩn</a:t>
            </a:r>
            <a:r>
              <a:rPr lang="en-US" sz="2400" i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7883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8117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8672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71670-BC85-D6BC-229E-DF4DE2C7F673}"/>
              </a:ext>
            </a:extLst>
          </p:cNvPr>
          <p:cNvSpPr/>
          <p:nvPr/>
        </p:nvSpPr>
        <p:spPr>
          <a:xfrm>
            <a:off x="645366" y="44601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3C847-460E-4DEC-0D3F-881AECC469AC}"/>
              </a:ext>
            </a:extLst>
          </p:cNvPr>
          <p:cNvSpPr txBox="1"/>
          <p:nvPr/>
        </p:nvSpPr>
        <p:spPr>
          <a:xfrm>
            <a:off x="1047825" y="45117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F876B3-9F1B-F8DE-83A8-500E67BFDE09}"/>
              </a:ext>
            </a:extLst>
          </p:cNvPr>
          <p:cNvGrpSpPr/>
          <p:nvPr/>
        </p:nvGrpSpPr>
        <p:grpSpPr>
          <a:xfrm>
            <a:off x="758619" y="4753604"/>
            <a:ext cx="290466" cy="338554"/>
            <a:chOff x="741702" y="4060343"/>
            <a:chExt cx="29046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FC57B-DA61-379E-ECDE-811150BAE94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4E37B5-14C1-CABD-5CDE-3A8516F85CF0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6049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6290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703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10083377" y="1130454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y = 3 – x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4CAF5B-514B-0E4B-5D5E-4128B5F54FFC}"/>
              </a:ext>
            </a:extLst>
          </p:cNvPr>
          <p:cNvCxnSpPr/>
          <p:nvPr/>
        </p:nvCxnSpPr>
        <p:spPr>
          <a:xfrm>
            <a:off x="9372177" y="1414106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orange logo&#10;&#10;Description automatically generated">
            <a:extLst>
              <a:ext uri="{FF2B5EF4-FFF2-40B4-BE49-F238E27FC236}">
                <a16:creationId xmlns:a16="http://schemas.microsoft.com/office/drawing/2014/main" id="{0A1758FF-EB40-E331-B0F2-AA9955B95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27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F74522-EA15-C857-EAFB-6CBF349CCC8C}"/>
              </a:ext>
            </a:extLst>
          </p:cNvPr>
          <p:cNvSpPr txBox="1"/>
          <p:nvPr/>
        </p:nvSpPr>
        <p:spPr>
          <a:xfrm>
            <a:off x="3812079" y="2450254"/>
            <a:ext cx="80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Từ một phương trình của hệ đã cho, ta biểu diễn một </a:t>
            </a:r>
            <a:r>
              <a:rPr lang="en-US" sz="2400" i="0"/>
              <a:t>ẩ</a:t>
            </a:r>
            <a:r>
              <a:rPr lang="vi-VN" sz="2400" i="0"/>
              <a:t>n theo </a:t>
            </a:r>
            <a:r>
              <a:rPr lang="en-US" sz="2400" i="0"/>
              <a:t>ẩ</a:t>
            </a:r>
            <a:r>
              <a:rPr lang="vi-VN" sz="2400" i="0"/>
              <a:t>n kia r</a:t>
            </a:r>
            <a:r>
              <a:rPr lang="en-US" sz="2400" i="0"/>
              <a:t>ồ</a:t>
            </a:r>
            <a:r>
              <a:rPr lang="vi-VN" sz="2400" i="0"/>
              <a:t>i thế vào phương trình còn lại của hệ để được phương trình một ẩn</a:t>
            </a:r>
            <a:r>
              <a:rPr lang="en-US" sz="2400" i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7883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8117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8672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16988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41126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782472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4CAF5B-514B-0E4B-5D5E-4128B5F54FFC}"/>
              </a:ext>
            </a:extLst>
          </p:cNvPr>
          <p:cNvCxnSpPr>
            <a:cxnSpLocks/>
          </p:cNvCxnSpPr>
          <p:nvPr/>
        </p:nvCxnSpPr>
        <p:spPr>
          <a:xfrm>
            <a:off x="9372177" y="1414106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6CFF0E-F00D-E768-3353-1E28EDCDB53B}"/>
              </a:ext>
            </a:extLst>
          </p:cNvPr>
          <p:cNvSpPr/>
          <p:nvPr/>
        </p:nvSpPr>
        <p:spPr>
          <a:xfrm>
            <a:off x="645366" y="3725483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6EA47-33EB-C758-1BE9-4A40220E94A5}"/>
              </a:ext>
            </a:extLst>
          </p:cNvPr>
          <p:cNvSpPr txBox="1"/>
          <p:nvPr/>
        </p:nvSpPr>
        <p:spPr>
          <a:xfrm>
            <a:off x="1047825" y="3777055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8FECCD-C232-0914-89AF-527F0C5851B3}"/>
              </a:ext>
            </a:extLst>
          </p:cNvPr>
          <p:cNvGrpSpPr/>
          <p:nvPr/>
        </p:nvGrpSpPr>
        <p:grpSpPr>
          <a:xfrm>
            <a:off x="758619" y="4018957"/>
            <a:ext cx="290466" cy="338554"/>
            <a:chOff x="741702" y="4060343"/>
            <a:chExt cx="290466" cy="33855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696738F-7917-F879-6123-7BA0D2C048D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C77ECB-2165-2463-01B1-AA33229E94BC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0248504-A499-7CE3-FD6F-BCB6652E484F}"/>
              </a:ext>
            </a:extLst>
          </p:cNvPr>
          <p:cNvSpPr/>
          <p:nvPr/>
        </p:nvSpPr>
        <p:spPr>
          <a:xfrm>
            <a:off x="10142988" y="1191777"/>
            <a:ext cx="259388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10083377" y="1130454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F4381-78C2-B91B-578D-E583E8EF1593}"/>
              </a:ext>
            </a:extLst>
          </p:cNvPr>
          <p:cNvSpPr/>
          <p:nvPr/>
        </p:nvSpPr>
        <p:spPr>
          <a:xfrm>
            <a:off x="8513267" y="1792147"/>
            <a:ext cx="209252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9E084A-D4B8-35C7-B9B7-3D8C1364B41F}"/>
              </a:ext>
            </a:extLst>
          </p:cNvPr>
          <p:cNvSpPr txBox="1"/>
          <p:nvPr/>
        </p:nvSpPr>
        <p:spPr>
          <a:xfrm>
            <a:off x="10083377" y="1748882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DEB835-A61B-6C60-6722-170FEBF13485}"/>
              </a:ext>
            </a:extLst>
          </p:cNvPr>
          <p:cNvCxnSpPr>
            <a:cxnSpLocks/>
          </p:cNvCxnSpPr>
          <p:nvPr/>
        </p:nvCxnSpPr>
        <p:spPr>
          <a:xfrm>
            <a:off x="9372177" y="2019551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orange logo&#10;&#10;Description automatically generated">
            <a:extLst>
              <a:ext uri="{FF2B5EF4-FFF2-40B4-BE49-F238E27FC236}">
                <a16:creationId xmlns:a16="http://schemas.microsoft.com/office/drawing/2014/main" id="{627EF4DD-B69A-E31E-46C8-81D35DAEA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  <p:sp>
        <p:nvSpPr>
          <p:cNvPr id="3" name="TextBox 21">
            <a:extLst>
              <a:ext uri="{FF2B5EF4-FFF2-40B4-BE49-F238E27FC236}">
                <a16:creationId xmlns:a16="http://schemas.microsoft.com/office/drawing/2014/main" id="{CF1E3BD2-433A-9E43-375C-37C84187BB0F}"/>
              </a:ext>
            </a:extLst>
          </p:cNvPr>
          <p:cNvSpPr txBox="1"/>
          <p:nvPr/>
        </p:nvSpPr>
        <p:spPr>
          <a:xfrm>
            <a:off x="3812079" y="3743607"/>
            <a:ext cx="7677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(một ẩn) nhận được ở Bước 1 để tìm giá trị của ẩn đó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93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4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4CAF5B-514B-0E4B-5D5E-4128B5F54FFC}"/>
              </a:ext>
            </a:extLst>
          </p:cNvPr>
          <p:cNvCxnSpPr>
            <a:cxnSpLocks/>
          </p:cNvCxnSpPr>
          <p:nvPr/>
        </p:nvCxnSpPr>
        <p:spPr>
          <a:xfrm>
            <a:off x="9372177" y="1414106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0248504-A499-7CE3-FD6F-BCB6652E484F}"/>
              </a:ext>
            </a:extLst>
          </p:cNvPr>
          <p:cNvSpPr/>
          <p:nvPr/>
        </p:nvSpPr>
        <p:spPr>
          <a:xfrm>
            <a:off x="10142988" y="1191777"/>
            <a:ext cx="259388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F4381-78C2-B91B-578D-E583E8EF1593}"/>
              </a:ext>
            </a:extLst>
          </p:cNvPr>
          <p:cNvSpPr/>
          <p:nvPr/>
        </p:nvSpPr>
        <p:spPr>
          <a:xfrm>
            <a:off x="8513267" y="1792147"/>
            <a:ext cx="209252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DEB835-A61B-6C60-6722-170FEBF13485}"/>
              </a:ext>
            </a:extLst>
          </p:cNvPr>
          <p:cNvCxnSpPr>
            <a:cxnSpLocks/>
          </p:cNvCxnSpPr>
          <p:nvPr/>
        </p:nvCxnSpPr>
        <p:spPr>
          <a:xfrm>
            <a:off x="9372177" y="2019551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C9544F-AEB2-A353-49E8-C51B518A497E}"/>
              </a:ext>
            </a:extLst>
          </p:cNvPr>
          <p:cNvSpPr txBox="1"/>
          <p:nvPr/>
        </p:nvSpPr>
        <p:spPr>
          <a:xfrm>
            <a:off x="3799162" y="2401360"/>
            <a:ext cx="8019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i="0"/>
              <a:t>Từ một phương trình của hệ đã cho, ta biểu diễn một </a:t>
            </a:r>
            <a:r>
              <a:rPr lang="en-US" i="0"/>
              <a:t>ẩ</a:t>
            </a:r>
            <a:r>
              <a:rPr lang="vi-VN" i="0"/>
              <a:t>n theo </a:t>
            </a:r>
            <a:r>
              <a:rPr lang="en-US" i="0"/>
              <a:t>ẩ</a:t>
            </a:r>
            <a:r>
              <a:rPr lang="vi-VN" i="0"/>
              <a:t>n kia r</a:t>
            </a:r>
            <a:r>
              <a:rPr lang="en-US" i="0"/>
              <a:t>ồ</a:t>
            </a:r>
            <a:r>
              <a:rPr lang="vi-VN" i="0"/>
              <a:t>i thế vào phương trình còn lại của hệ để được phương trình một ẩn</a:t>
            </a:r>
            <a:r>
              <a:rPr lang="en-US" i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9BF720-4BC0-B8E2-0297-17782E37B258}"/>
              </a:ext>
            </a:extLst>
          </p:cNvPr>
          <p:cNvSpPr txBox="1"/>
          <p:nvPr/>
        </p:nvSpPr>
        <p:spPr>
          <a:xfrm>
            <a:off x="3799162" y="3750550"/>
            <a:ext cx="7677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(một ẩn) nhận được ở Bước 1 để tìm giá trị của ẩn đó</a:t>
            </a:r>
            <a:r>
              <a:rPr lang="en-US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DF0F86-1BEA-AF00-D6FA-394C20DBD447}"/>
              </a:ext>
            </a:extLst>
          </p:cNvPr>
          <p:cNvSpPr txBox="1"/>
          <p:nvPr/>
        </p:nvSpPr>
        <p:spPr>
          <a:xfrm>
            <a:off x="3797296" y="4834175"/>
            <a:ext cx="80197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Thế giá trị vừa tìm được của ẩn đó </a:t>
            </a:r>
            <a:r>
              <a:rPr lang="en-US"/>
              <a:t>ở</a:t>
            </a:r>
            <a:r>
              <a:rPr lang="vi-VN"/>
              <a:t> Bước 2 vào biểu thức biểu diễn một ẩn theo ẩn kia ở Bước 1 để tìm giá trị của ẩn còn lại. Từ đó, ta tìm được nghiệm của hệ phương trình đā cho.</a:t>
            </a:r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1D7DE7C-6C85-0A4B-B374-1CAF7665BDA7}"/>
              </a:ext>
            </a:extLst>
          </p:cNvPr>
          <p:cNvSpPr/>
          <p:nvPr/>
        </p:nvSpPr>
        <p:spPr>
          <a:xfrm>
            <a:off x="645366" y="28010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30DBCD-4F4E-0A88-048A-DD83713823CB}"/>
              </a:ext>
            </a:extLst>
          </p:cNvPr>
          <p:cNvSpPr txBox="1"/>
          <p:nvPr/>
        </p:nvSpPr>
        <p:spPr>
          <a:xfrm>
            <a:off x="1047825" y="28244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8EF8C0-F3E6-1BD9-C223-32568AA19FFC}"/>
              </a:ext>
            </a:extLst>
          </p:cNvPr>
          <p:cNvGrpSpPr/>
          <p:nvPr/>
        </p:nvGrpSpPr>
        <p:grpSpPr>
          <a:xfrm>
            <a:off x="768480" y="2879968"/>
            <a:ext cx="280605" cy="338554"/>
            <a:chOff x="751563" y="4060343"/>
            <a:chExt cx="280605" cy="33855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3E4C7DA-E4E6-27FB-D7F3-A15F8CA894B2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4840241-9150-31F9-195D-081677CA5541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84878F5-F225-2713-26C0-68FE75B55037}"/>
              </a:ext>
            </a:extLst>
          </p:cNvPr>
          <p:cNvSpPr/>
          <p:nvPr/>
        </p:nvSpPr>
        <p:spPr>
          <a:xfrm>
            <a:off x="645366" y="3731345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B961FB-761A-63E9-B9B4-B55F97532C94}"/>
              </a:ext>
            </a:extLst>
          </p:cNvPr>
          <p:cNvSpPr txBox="1"/>
          <p:nvPr/>
        </p:nvSpPr>
        <p:spPr>
          <a:xfrm>
            <a:off x="1047825" y="3782917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059423-8C8F-AC20-7C73-5A8551F9E80D}"/>
              </a:ext>
            </a:extLst>
          </p:cNvPr>
          <p:cNvGrpSpPr/>
          <p:nvPr/>
        </p:nvGrpSpPr>
        <p:grpSpPr>
          <a:xfrm>
            <a:off x="758619" y="4024819"/>
            <a:ext cx="290466" cy="338554"/>
            <a:chOff x="741702" y="4060343"/>
            <a:chExt cx="290466" cy="33855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6A1123E-67F2-4CD4-E3AC-11B1C1B3226E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33ABBBE-E6C0-390B-28A8-D87EF6A15464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A85E2BE-B3B5-7AA3-8AFA-A0ABAA1FC895}"/>
              </a:ext>
            </a:extLst>
          </p:cNvPr>
          <p:cNvSpPr/>
          <p:nvPr/>
        </p:nvSpPr>
        <p:spPr>
          <a:xfrm>
            <a:off x="645365" y="5251265"/>
            <a:ext cx="3015250" cy="866575"/>
          </a:xfrm>
          <a:prstGeom prst="roundRect">
            <a:avLst>
              <a:gd name="adj" fmla="val 6977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18E0E5-EAFF-6981-A4C6-EB8D66222D33}"/>
              </a:ext>
            </a:extLst>
          </p:cNvPr>
          <p:cNvSpPr txBox="1"/>
          <p:nvPr/>
        </p:nvSpPr>
        <p:spPr>
          <a:xfrm>
            <a:off x="1047825" y="5275403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C7B0316-4AF2-4DA5-AA0F-4ADD5552FA47}"/>
              </a:ext>
            </a:extLst>
          </p:cNvPr>
          <p:cNvGrpSpPr/>
          <p:nvPr/>
        </p:nvGrpSpPr>
        <p:grpSpPr>
          <a:xfrm>
            <a:off x="768479" y="5516749"/>
            <a:ext cx="280605" cy="338554"/>
            <a:chOff x="751563" y="4060343"/>
            <a:chExt cx="280605" cy="33855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E0473C4-D13F-A4F6-D38E-C3F28D9E7679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F0F501-1727-3328-7EDF-C930CA37437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ABA96BC-1A48-F2E0-711F-CDFED961A93B}"/>
              </a:ext>
            </a:extLst>
          </p:cNvPr>
          <p:cNvSpPr/>
          <p:nvPr/>
        </p:nvSpPr>
        <p:spPr>
          <a:xfrm>
            <a:off x="10129776" y="1789130"/>
            <a:ext cx="259388" cy="445997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9E084A-D4B8-35C7-B9B7-3D8C1364B41F}"/>
              </a:ext>
            </a:extLst>
          </p:cNvPr>
          <p:cNvSpPr txBox="1"/>
          <p:nvPr/>
        </p:nvSpPr>
        <p:spPr>
          <a:xfrm>
            <a:off x="10083377" y="1748882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2D03975-C5DD-5A36-F1B8-2B8FBABAFC0F}"/>
              </a:ext>
            </a:extLst>
          </p:cNvPr>
          <p:cNvSpPr/>
          <p:nvPr/>
        </p:nvSpPr>
        <p:spPr>
          <a:xfrm>
            <a:off x="11178743" y="1177439"/>
            <a:ext cx="259388" cy="445997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10083377" y="1130454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7D104A4E-ED79-F6D6-038E-9E70016F7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7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4E277D-5DB2-A605-FF53-D062F4791D5A}"/>
              </a:ext>
            </a:extLst>
          </p:cNvPr>
          <p:cNvSpPr txBox="1"/>
          <p:nvPr/>
        </p:nvSpPr>
        <p:spPr>
          <a:xfrm>
            <a:off x="516878" y="1280713"/>
            <a:ext cx="112959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 i="1">
                <a:solidFill>
                  <a:srgbClr val="002060"/>
                </a:solidFill>
              </a:rPr>
              <a:t>Ta có thể giải hệ phương trình bậc nhất hai ẩn bằng phương pháp thế theo các bước sau:</a:t>
            </a:r>
            <a:endParaRPr lang="en-US" i="1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302A23E2-06FC-F6B8-81D3-DF26AD525099}"/>
              </a:ext>
            </a:extLst>
          </p:cNvPr>
          <p:cNvSpPr/>
          <p:nvPr/>
        </p:nvSpPr>
        <p:spPr>
          <a:xfrm>
            <a:off x="372142" y="805280"/>
            <a:ext cx="472723" cy="554366"/>
          </a:xfrm>
          <a:custGeom>
            <a:avLst/>
            <a:gdLst/>
            <a:ahLst/>
            <a:cxnLst/>
            <a:rect l="l" t="t" r="r" b="b"/>
            <a:pathLst>
              <a:path w="1793610" h="2103380">
                <a:moveTo>
                  <a:pt x="0" y="0"/>
                </a:moveTo>
                <a:lnTo>
                  <a:pt x="1793610" y="0"/>
                </a:lnTo>
                <a:lnTo>
                  <a:pt x="1793610" y="2103381"/>
                </a:lnTo>
                <a:lnTo>
                  <a:pt x="0" y="2103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1DF25AAE-6733-9673-59E7-C701C36BDD5C}"/>
              </a:ext>
            </a:extLst>
          </p:cNvPr>
          <p:cNvSpPr/>
          <p:nvPr/>
        </p:nvSpPr>
        <p:spPr>
          <a:xfrm rot="20686903">
            <a:off x="11246463" y="6048713"/>
            <a:ext cx="786860" cy="672408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5EBDA02D-CBFC-2B91-B319-199299785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1C1D3260-E050-4E5D-5485-FA63452FC5C1}"/>
              </a:ext>
            </a:extLst>
          </p:cNvPr>
          <p:cNvSpPr txBox="1"/>
          <p:nvPr/>
        </p:nvSpPr>
        <p:spPr>
          <a:xfrm>
            <a:off x="3799162" y="2401360"/>
            <a:ext cx="8019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i="0"/>
              <a:t>Từ một phương trình của hệ đã cho, ta biểu diễn một </a:t>
            </a:r>
            <a:r>
              <a:rPr lang="en-US" i="0"/>
              <a:t>ẩ</a:t>
            </a:r>
            <a:r>
              <a:rPr lang="vi-VN" i="0"/>
              <a:t>n theo </a:t>
            </a:r>
            <a:r>
              <a:rPr lang="en-US" i="0"/>
              <a:t>ẩ</a:t>
            </a:r>
            <a:r>
              <a:rPr lang="vi-VN" i="0"/>
              <a:t>n kia r</a:t>
            </a:r>
            <a:r>
              <a:rPr lang="en-US" i="0"/>
              <a:t>ồ</a:t>
            </a:r>
            <a:r>
              <a:rPr lang="vi-VN" i="0"/>
              <a:t>i thế vào phương trình còn lại của hệ để được phương trình một ẩn</a:t>
            </a:r>
            <a:r>
              <a:rPr lang="en-US" i="0"/>
              <a:t>.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D69EDB64-FEEE-000D-41CD-0418A2869BAD}"/>
              </a:ext>
            </a:extLst>
          </p:cNvPr>
          <p:cNvSpPr txBox="1"/>
          <p:nvPr/>
        </p:nvSpPr>
        <p:spPr>
          <a:xfrm>
            <a:off x="3799162" y="3750550"/>
            <a:ext cx="7677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(một ẩn) nhận được ở Bước 1 để tìm giá trị của ẩn đó</a:t>
            </a:r>
            <a:r>
              <a:rPr lang="en-US"/>
              <a:t>.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A2B84278-AFDF-86C0-92CA-B8B2E8EC7079}"/>
              </a:ext>
            </a:extLst>
          </p:cNvPr>
          <p:cNvSpPr txBox="1"/>
          <p:nvPr/>
        </p:nvSpPr>
        <p:spPr>
          <a:xfrm>
            <a:off x="3797296" y="4834175"/>
            <a:ext cx="80197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Thế giá trị vừa tìm được của ẩn đó </a:t>
            </a:r>
            <a:r>
              <a:rPr lang="en-US"/>
              <a:t>ở</a:t>
            </a:r>
            <a:r>
              <a:rPr lang="vi-VN"/>
              <a:t> Bước 2 vào biểu thức biểu diễn một ẩn theo ẩn kia ở Bước 1 để tìm giá trị của ẩn còn lại. Từ đó, ta tìm được nghiệm của hệ phương trình đā cho.</a:t>
            </a:r>
            <a:endParaRPr lang="en-US"/>
          </a:p>
        </p:txBody>
      </p:sp>
      <p:sp>
        <p:nvSpPr>
          <p:cNvPr id="29" name="Rectangle: Rounded Corners 23">
            <a:extLst>
              <a:ext uri="{FF2B5EF4-FFF2-40B4-BE49-F238E27FC236}">
                <a16:creationId xmlns:a16="http://schemas.microsoft.com/office/drawing/2014/main" id="{76C300B6-D8E0-B687-8A95-6E28CEBEC277}"/>
              </a:ext>
            </a:extLst>
          </p:cNvPr>
          <p:cNvSpPr/>
          <p:nvPr/>
        </p:nvSpPr>
        <p:spPr>
          <a:xfrm>
            <a:off x="645366" y="28010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8BE9B922-BD01-B546-D7D1-24C5936FB7B3}"/>
              </a:ext>
            </a:extLst>
          </p:cNvPr>
          <p:cNvSpPr txBox="1"/>
          <p:nvPr/>
        </p:nvSpPr>
        <p:spPr>
          <a:xfrm>
            <a:off x="1047825" y="28244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40" name="Group 25">
            <a:extLst>
              <a:ext uri="{FF2B5EF4-FFF2-40B4-BE49-F238E27FC236}">
                <a16:creationId xmlns:a16="http://schemas.microsoft.com/office/drawing/2014/main" id="{38592FB0-21DD-E16E-C38B-B5C49898E195}"/>
              </a:ext>
            </a:extLst>
          </p:cNvPr>
          <p:cNvGrpSpPr/>
          <p:nvPr/>
        </p:nvGrpSpPr>
        <p:grpSpPr>
          <a:xfrm>
            <a:off x="768480" y="2879968"/>
            <a:ext cx="280605" cy="338554"/>
            <a:chOff x="751563" y="4060343"/>
            <a:chExt cx="280605" cy="338554"/>
          </a:xfrm>
        </p:grpSpPr>
        <p:sp>
          <p:nvSpPr>
            <p:cNvPr id="41" name="Oval 50">
              <a:extLst>
                <a:ext uri="{FF2B5EF4-FFF2-40B4-BE49-F238E27FC236}">
                  <a16:creationId xmlns:a16="http://schemas.microsoft.com/office/drawing/2014/main" id="{27F574A1-DC6B-3659-D73A-BB34A2E024C9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51">
              <a:extLst>
                <a:ext uri="{FF2B5EF4-FFF2-40B4-BE49-F238E27FC236}">
                  <a16:creationId xmlns:a16="http://schemas.microsoft.com/office/drawing/2014/main" id="{DB9FEFCB-3813-CDED-90D3-2DCE72FAF11E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43" name="Rectangle: Rounded Corners 52">
            <a:extLst>
              <a:ext uri="{FF2B5EF4-FFF2-40B4-BE49-F238E27FC236}">
                <a16:creationId xmlns:a16="http://schemas.microsoft.com/office/drawing/2014/main" id="{445A71BC-9614-02F7-34B9-C2EA60D7754E}"/>
              </a:ext>
            </a:extLst>
          </p:cNvPr>
          <p:cNvSpPr/>
          <p:nvPr/>
        </p:nvSpPr>
        <p:spPr>
          <a:xfrm>
            <a:off x="645366" y="3731345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54">
            <a:extLst>
              <a:ext uri="{FF2B5EF4-FFF2-40B4-BE49-F238E27FC236}">
                <a16:creationId xmlns:a16="http://schemas.microsoft.com/office/drawing/2014/main" id="{63370A63-7A10-B1C0-E81D-408B3A193BB4}"/>
              </a:ext>
            </a:extLst>
          </p:cNvPr>
          <p:cNvSpPr txBox="1"/>
          <p:nvPr/>
        </p:nvSpPr>
        <p:spPr>
          <a:xfrm>
            <a:off x="1047825" y="3782917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5" name="Group 55">
            <a:extLst>
              <a:ext uri="{FF2B5EF4-FFF2-40B4-BE49-F238E27FC236}">
                <a16:creationId xmlns:a16="http://schemas.microsoft.com/office/drawing/2014/main" id="{BA096675-D194-428B-A755-5D8C4B2EE5C8}"/>
              </a:ext>
            </a:extLst>
          </p:cNvPr>
          <p:cNvGrpSpPr/>
          <p:nvPr/>
        </p:nvGrpSpPr>
        <p:grpSpPr>
          <a:xfrm>
            <a:off x="758619" y="4024819"/>
            <a:ext cx="290466" cy="338554"/>
            <a:chOff x="741702" y="4060343"/>
            <a:chExt cx="290466" cy="338554"/>
          </a:xfrm>
        </p:grpSpPr>
        <p:sp>
          <p:nvSpPr>
            <p:cNvPr id="46" name="Oval 56">
              <a:extLst>
                <a:ext uri="{FF2B5EF4-FFF2-40B4-BE49-F238E27FC236}">
                  <a16:creationId xmlns:a16="http://schemas.microsoft.com/office/drawing/2014/main" id="{11D3DD48-25E4-3160-E716-40F64313073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57">
              <a:extLst>
                <a:ext uri="{FF2B5EF4-FFF2-40B4-BE49-F238E27FC236}">
                  <a16:creationId xmlns:a16="http://schemas.microsoft.com/office/drawing/2014/main" id="{49901CF9-F775-2F08-3304-55BF26B828A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48" name="Rectangle: Rounded Corners 58">
            <a:extLst>
              <a:ext uri="{FF2B5EF4-FFF2-40B4-BE49-F238E27FC236}">
                <a16:creationId xmlns:a16="http://schemas.microsoft.com/office/drawing/2014/main" id="{B3934A04-A74E-28C5-C621-F206AFCA34AE}"/>
              </a:ext>
            </a:extLst>
          </p:cNvPr>
          <p:cNvSpPr/>
          <p:nvPr/>
        </p:nvSpPr>
        <p:spPr>
          <a:xfrm>
            <a:off x="645365" y="5251265"/>
            <a:ext cx="3015250" cy="866575"/>
          </a:xfrm>
          <a:prstGeom prst="roundRect">
            <a:avLst>
              <a:gd name="adj" fmla="val 6977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59">
            <a:extLst>
              <a:ext uri="{FF2B5EF4-FFF2-40B4-BE49-F238E27FC236}">
                <a16:creationId xmlns:a16="http://schemas.microsoft.com/office/drawing/2014/main" id="{A659EC99-AEB1-F701-5606-80F260A9F001}"/>
              </a:ext>
            </a:extLst>
          </p:cNvPr>
          <p:cNvSpPr txBox="1"/>
          <p:nvPr/>
        </p:nvSpPr>
        <p:spPr>
          <a:xfrm>
            <a:off x="1047825" y="5275403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50" name="Group 60">
            <a:extLst>
              <a:ext uri="{FF2B5EF4-FFF2-40B4-BE49-F238E27FC236}">
                <a16:creationId xmlns:a16="http://schemas.microsoft.com/office/drawing/2014/main" id="{6D64C5BA-9C1D-6D65-986D-A83127D51204}"/>
              </a:ext>
            </a:extLst>
          </p:cNvPr>
          <p:cNvGrpSpPr/>
          <p:nvPr/>
        </p:nvGrpSpPr>
        <p:grpSpPr>
          <a:xfrm>
            <a:off x="768479" y="5516749"/>
            <a:ext cx="280605" cy="338554"/>
            <a:chOff x="751563" y="4060343"/>
            <a:chExt cx="280605" cy="338554"/>
          </a:xfrm>
        </p:grpSpPr>
        <p:sp>
          <p:nvSpPr>
            <p:cNvPr id="51" name="Oval 61">
              <a:extLst>
                <a:ext uri="{FF2B5EF4-FFF2-40B4-BE49-F238E27FC236}">
                  <a16:creationId xmlns:a16="http://schemas.microsoft.com/office/drawing/2014/main" id="{D62CE8A4-7DA1-2106-5374-CB4D5BFCEDF9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62">
              <a:extLst>
                <a:ext uri="{FF2B5EF4-FFF2-40B4-BE49-F238E27FC236}">
                  <a16:creationId xmlns:a16="http://schemas.microsoft.com/office/drawing/2014/main" id="{AD5206D7-521F-809E-9951-48FD105BCE51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88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3347197"/>
            <a:ext cx="3015250" cy="498053"/>
          </a:xfrm>
          <a:prstGeom prst="roundRect">
            <a:avLst>
              <a:gd name="adj" fmla="val 917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3370554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3426067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71670-BC85-D6BC-229E-DF4DE2C7F673}"/>
              </a:ext>
            </a:extLst>
          </p:cNvPr>
          <p:cNvSpPr/>
          <p:nvPr/>
        </p:nvSpPr>
        <p:spPr>
          <a:xfrm>
            <a:off x="645366" y="42315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3C847-460E-4DEC-0D3F-881AECC469AC}"/>
              </a:ext>
            </a:extLst>
          </p:cNvPr>
          <p:cNvSpPr txBox="1"/>
          <p:nvPr/>
        </p:nvSpPr>
        <p:spPr>
          <a:xfrm>
            <a:off x="1047825" y="42831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F876B3-9F1B-F8DE-83A8-500E67BFDE09}"/>
              </a:ext>
            </a:extLst>
          </p:cNvPr>
          <p:cNvGrpSpPr/>
          <p:nvPr/>
        </p:nvGrpSpPr>
        <p:grpSpPr>
          <a:xfrm>
            <a:off x="758619" y="4525004"/>
            <a:ext cx="290466" cy="338554"/>
            <a:chOff x="741702" y="4060343"/>
            <a:chExt cx="29046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FC57B-DA61-379E-ECDE-811150BAE94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4E37B5-14C1-CABD-5CDE-3A8516F85CF0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414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655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068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pic>
        <p:nvPicPr>
          <p:cNvPr id="2" name="Picture 1" descr="A blue and orange logo&#10;&#10;Description automatically generated">
            <a:extLst>
              <a:ext uri="{FF2B5EF4-FFF2-40B4-BE49-F238E27FC236}">
                <a16:creationId xmlns:a16="http://schemas.microsoft.com/office/drawing/2014/main" id="{60F9DF11-80FD-12A3-42BA-C5E72C390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66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6486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00B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6720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7275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414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655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068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AB468-1CC0-CCE7-4962-01E5EADFFE3C}"/>
              </a:ext>
            </a:extLst>
          </p:cNvPr>
          <p:cNvSpPr txBox="1"/>
          <p:nvPr/>
        </p:nvSpPr>
        <p:spPr>
          <a:xfrm>
            <a:off x="3702751" y="2639123"/>
            <a:ext cx="4205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56670-619F-C43B-196A-1F88E2DAFB52}"/>
              </a:ext>
            </a:extLst>
          </p:cNvPr>
          <p:cNvSpPr txBox="1"/>
          <p:nvPr/>
        </p:nvSpPr>
        <p:spPr>
          <a:xfrm>
            <a:off x="7595792" y="2648298"/>
            <a:ext cx="163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2x –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1EDAF-C4A3-5B08-09CF-728F7E8066BF}"/>
              </a:ext>
            </a:extLst>
          </p:cNvPr>
          <p:cNvSpPr txBox="1"/>
          <p:nvPr/>
        </p:nvSpPr>
        <p:spPr>
          <a:xfrm>
            <a:off x="3702751" y="3179811"/>
            <a:ext cx="5279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Thế vào phương trình (2) ta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A5A4A-5996-124E-8A3B-C099B511816B}"/>
              </a:ext>
            </a:extLst>
          </p:cNvPr>
          <p:cNvSpPr txBox="1"/>
          <p:nvPr/>
        </p:nvSpPr>
        <p:spPr>
          <a:xfrm>
            <a:off x="95613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AEF9B-E233-9730-5866-F2BF19693549}"/>
              </a:ext>
            </a:extLst>
          </p:cNvPr>
          <p:cNvSpPr txBox="1"/>
          <p:nvPr/>
        </p:nvSpPr>
        <p:spPr>
          <a:xfrm>
            <a:off x="95410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C6EAA-EB89-90FA-B96E-0787F7ECD707}"/>
              </a:ext>
            </a:extLst>
          </p:cNvPr>
          <p:cNvSpPr txBox="1"/>
          <p:nvPr/>
        </p:nvSpPr>
        <p:spPr>
          <a:xfrm>
            <a:off x="8865598" y="3183643"/>
            <a:ext cx="261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+ 2(2x – 3) =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DB880B-FE5F-AAF5-B4CA-7261FBFDBD15}"/>
              </a:ext>
            </a:extLst>
          </p:cNvPr>
          <p:cNvSpPr/>
          <p:nvPr/>
        </p:nvSpPr>
        <p:spPr>
          <a:xfrm>
            <a:off x="645366" y="44728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6F7C34-221E-940B-0CEE-14456C056CF5}"/>
              </a:ext>
            </a:extLst>
          </p:cNvPr>
          <p:cNvSpPr txBox="1"/>
          <p:nvPr/>
        </p:nvSpPr>
        <p:spPr>
          <a:xfrm>
            <a:off x="1047825" y="45244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297C24-341E-3C90-3892-2342203EE20B}"/>
              </a:ext>
            </a:extLst>
          </p:cNvPr>
          <p:cNvGrpSpPr/>
          <p:nvPr/>
        </p:nvGrpSpPr>
        <p:grpSpPr>
          <a:xfrm>
            <a:off x="758619" y="4766304"/>
            <a:ext cx="290466" cy="338554"/>
            <a:chOff x="741702" y="4060343"/>
            <a:chExt cx="290466" cy="3385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00B312-B9ED-882C-01B5-BF73ABD7F96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1BE-FA95-3007-07F8-60324D9539D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14D5A314-FA1B-67B3-CD6F-4FE5FD41B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12" grpId="0"/>
      <p:bldP spid="14" grpId="0"/>
      <p:bldP spid="16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648698"/>
            <a:ext cx="3015250" cy="498053"/>
          </a:xfrm>
          <a:prstGeom prst="roundRect">
            <a:avLst>
              <a:gd name="adj" fmla="val 917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6720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7275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414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655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068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AB468-1CC0-CCE7-4962-01E5EADFFE3C}"/>
              </a:ext>
            </a:extLst>
          </p:cNvPr>
          <p:cNvSpPr txBox="1"/>
          <p:nvPr/>
        </p:nvSpPr>
        <p:spPr>
          <a:xfrm>
            <a:off x="3702751" y="2639123"/>
            <a:ext cx="4205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56670-619F-C43B-196A-1F88E2DAFB52}"/>
              </a:ext>
            </a:extLst>
          </p:cNvPr>
          <p:cNvSpPr txBox="1"/>
          <p:nvPr/>
        </p:nvSpPr>
        <p:spPr>
          <a:xfrm>
            <a:off x="7595792" y="2648298"/>
            <a:ext cx="163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2x –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1EDAF-C4A3-5B08-09CF-728F7E8066BF}"/>
              </a:ext>
            </a:extLst>
          </p:cNvPr>
          <p:cNvSpPr txBox="1"/>
          <p:nvPr/>
        </p:nvSpPr>
        <p:spPr>
          <a:xfrm>
            <a:off x="3702751" y="3243311"/>
            <a:ext cx="5279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Thế vào phương trình (2) ta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A5A4A-5996-124E-8A3B-C099B511816B}"/>
              </a:ext>
            </a:extLst>
          </p:cNvPr>
          <p:cNvSpPr txBox="1"/>
          <p:nvPr/>
        </p:nvSpPr>
        <p:spPr>
          <a:xfrm>
            <a:off x="95613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AEF9B-E233-9730-5866-F2BF19693549}"/>
              </a:ext>
            </a:extLst>
          </p:cNvPr>
          <p:cNvSpPr txBox="1"/>
          <p:nvPr/>
        </p:nvSpPr>
        <p:spPr>
          <a:xfrm>
            <a:off x="95410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C6EAA-EB89-90FA-B96E-0787F7ECD707}"/>
              </a:ext>
            </a:extLst>
          </p:cNvPr>
          <p:cNvSpPr txBox="1"/>
          <p:nvPr/>
        </p:nvSpPr>
        <p:spPr>
          <a:xfrm>
            <a:off x="8865598" y="3247143"/>
            <a:ext cx="261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+ 2(2x – 3) =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DB880B-FE5F-AAF5-B4CA-7261FBFDBD15}"/>
              </a:ext>
            </a:extLst>
          </p:cNvPr>
          <p:cNvSpPr/>
          <p:nvPr/>
        </p:nvSpPr>
        <p:spPr>
          <a:xfrm>
            <a:off x="645366" y="3926730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00B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6F7C34-221E-940B-0CEE-14456C056CF5}"/>
              </a:ext>
            </a:extLst>
          </p:cNvPr>
          <p:cNvSpPr txBox="1"/>
          <p:nvPr/>
        </p:nvSpPr>
        <p:spPr>
          <a:xfrm>
            <a:off x="1047825" y="39783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297C24-341E-3C90-3892-2342203EE20B}"/>
              </a:ext>
            </a:extLst>
          </p:cNvPr>
          <p:cNvGrpSpPr/>
          <p:nvPr/>
        </p:nvGrpSpPr>
        <p:grpSpPr>
          <a:xfrm>
            <a:off x="758619" y="4220204"/>
            <a:ext cx="290466" cy="338554"/>
            <a:chOff x="741702" y="4060343"/>
            <a:chExt cx="290466" cy="3385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00B312-B9ED-882C-01B5-BF73ABD7F96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1BE-FA95-3007-07F8-60324D9539D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316246F-14FE-6B8B-13F0-8ABD8E91FA17}"/>
              </a:ext>
            </a:extLst>
          </p:cNvPr>
          <p:cNvSpPr txBox="1"/>
          <p:nvPr/>
        </p:nvSpPr>
        <p:spPr>
          <a:xfrm>
            <a:off x="8865598" y="3849036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5x – 6 =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02A05D-DB0B-B1B8-03B8-846308EC99F6}"/>
              </a:ext>
            </a:extLst>
          </p:cNvPr>
          <p:cNvSpPr txBox="1"/>
          <p:nvPr/>
        </p:nvSpPr>
        <p:spPr>
          <a:xfrm>
            <a:off x="8865598" y="4438229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2</a:t>
            </a:r>
          </a:p>
        </p:txBody>
      </p:sp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8B544A39-D004-5FF0-1700-0F310D19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0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1336341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#9Slide03 Quicksand" panose="00000500000000000000" pitchFamily="2" charset="0"/>
              </a:rPr>
              <a:t>Một nhóm khách vào cửa hàng bán trà sữa. Nhóm khách đó đã mua 6 cốc trà sữa gồm trà sữa trân châu và trà sữa phô mai. Tổng số tiền nhóm khách thanh toán là 188</a:t>
            </a:r>
            <a:r>
              <a:rPr lang="en-US" sz="2800">
                <a:latin typeface="#9Slide03 Quicksand" panose="00000500000000000000" pitchFamily="2" charset="0"/>
              </a:rPr>
              <a:t> </a:t>
            </a:r>
            <a:r>
              <a:rPr lang="vi-VN" sz="2800">
                <a:latin typeface="#9Slide03 Quicksand" panose="00000500000000000000" pitchFamily="2" charset="0"/>
              </a:rPr>
              <a:t>000 đồng.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85910" y="5768112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1CFED3-E9D4-D12C-F645-A7D6EFBB0AF6}"/>
              </a:ext>
            </a:extLst>
          </p:cNvPr>
          <p:cNvSpPr txBox="1"/>
          <p:nvPr/>
        </p:nvSpPr>
        <p:spPr>
          <a:xfrm>
            <a:off x="8283756" y="3229447"/>
            <a:ext cx="286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trà sữa trân châu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4460334" y="3109522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7124650" y="3109523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D9205-26B7-140C-3EAB-B9B4DBB2F5AB}"/>
              </a:ext>
            </a:extLst>
          </p:cNvPr>
          <p:cNvSpPr txBox="1"/>
          <p:nvPr/>
        </p:nvSpPr>
        <p:spPr>
          <a:xfrm>
            <a:off x="1912301" y="3229447"/>
            <a:ext cx="25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trà sữa phô mai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6732172" y="5034472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3993663" y="5034472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30AC25-72E8-99CB-A644-1F5A8DC5589A}"/>
              </a:ext>
            </a:extLst>
          </p:cNvPr>
          <p:cNvSpPr/>
          <p:nvPr/>
        </p:nvSpPr>
        <p:spPr>
          <a:xfrm>
            <a:off x="1873249" y="3243621"/>
            <a:ext cx="2555875" cy="407666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C4D24C-5ABE-33C2-2999-42F788A7B233}"/>
              </a:ext>
            </a:extLst>
          </p:cNvPr>
          <p:cNvSpPr/>
          <p:nvPr/>
        </p:nvSpPr>
        <p:spPr>
          <a:xfrm>
            <a:off x="8183775" y="3238720"/>
            <a:ext cx="2869478" cy="40766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ue and orange logo&#10;&#10;Description automatically generated">
            <a:extLst>
              <a:ext uri="{FF2B5EF4-FFF2-40B4-BE49-F238E27FC236}">
                <a16:creationId xmlns:a16="http://schemas.microsoft.com/office/drawing/2014/main" id="{9EA9E399-C598-EF83-3F81-CBEE8D196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10" grpId="0"/>
      <p:bldP spid="20" grpId="0"/>
      <p:bldP spid="21" grpId="0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889998"/>
            <a:ext cx="3015250" cy="498053"/>
          </a:xfrm>
          <a:prstGeom prst="roundRect">
            <a:avLst>
              <a:gd name="adj" fmla="val 917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9133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9688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427112"/>
            <a:ext cx="3015250" cy="866575"/>
          </a:xfrm>
          <a:prstGeom prst="roundRect">
            <a:avLst>
              <a:gd name="adj" fmla="val 6977"/>
            </a:avLst>
          </a:prstGeom>
          <a:solidFill>
            <a:srgbClr val="00B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4512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6925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AB468-1CC0-CCE7-4962-01E5EADFFE3C}"/>
              </a:ext>
            </a:extLst>
          </p:cNvPr>
          <p:cNvSpPr txBox="1"/>
          <p:nvPr/>
        </p:nvSpPr>
        <p:spPr>
          <a:xfrm>
            <a:off x="3702751" y="2880423"/>
            <a:ext cx="4205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56670-619F-C43B-196A-1F88E2DAFB52}"/>
              </a:ext>
            </a:extLst>
          </p:cNvPr>
          <p:cNvSpPr txBox="1"/>
          <p:nvPr/>
        </p:nvSpPr>
        <p:spPr>
          <a:xfrm>
            <a:off x="7595792" y="2889598"/>
            <a:ext cx="163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2x –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1EDAF-C4A3-5B08-09CF-728F7E8066BF}"/>
              </a:ext>
            </a:extLst>
          </p:cNvPr>
          <p:cNvSpPr txBox="1"/>
          <p:nvPr/>
        </p:nvSpPr>
        <p:spPr>
          <a:xfrm>
            <a:off x="3702751" y="3484611"/>
            <a:ext cx="5279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Thế vào phương trình (2) ta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A5A4A-5996-124E-8A3B-C099B511816B}"/>
              </a:ext>
            </a:extLst>
          </p:cNvPr>
          <p:cNvSpPr txBox="1"/>
          <p:nvPr/>
        </p:nvSpPr>
        <p:spPr>
          <a:xfrm>
            <a:off x="95613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AEF9B-E233-9730-5866-F2BF19693549}"/>
              </a:ext>
            </a:extLst>
          </p:cNvPr>
          <p:cNvSpPr txBox="1"/>
          <p:nvPr/>
        </p:nvSpPr>
        <p:spPr>
          <a:xfrm>
            <a:off x="95410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C6EAA-EB89-90FA-B96E-0787F7ECD707}"/>
              </a:ext>
            </a:extLst>
          </p:cNvPr>
          <p:cNvSpPr txBox="1"/>
          <p:nvPr/>
        </p:nvSpPr>
        <p:spPr>
          <a:xfrm>
            <a:off x="8865598" y="3488443"/>
            <a:ext cx="261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+ 2(2x – 3) =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DB880B-FE5F-AAF5-B4CA-7261FBFDBD15}"/>
              </a:ext>
            </a:extLst>
          </p:cNvPr>
          <p:cNvSpPr/>
          <p:nvPr/>
        </p:nvSpPr>
        <p:spPr>
          <a:xfrm>
            <a:off x="645366" y="41680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6F7C34-221E-940B-0CEE-14456C056CF5}"/>
              </a:ext>
            </a:extLst>
          </p:cNvPr>
          <p:cNvSpPr txBox="1"/>
          <p:nvPr/>
        </p:nvSpPr>
        <p:spPr>
          <a:xfrm>
            <a:off x="1047825" y="42196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297C24-341E-3C90-3892-2342203EE20B}"/>
              </a:ext>
            </a:extLst>
          </p:cNvPr>
          <p:cNvGrpSpPr/>
          <p:nvPr/>
        </p:nvGrpSpPr>
        <p:grpSpPr>
          <a:xfrm>
            <a:off x="758619" y="4461504"/>
            <a:ext cx="290466" cy="338554"/>
            <a:chOff x="741702" y="4060343"/>
            <a:chExt cx="290466" cy="3385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00B312-B9ED-882C-01B5-BF73ABD7F96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1BE-FA95-3007-07F8-60324D9539D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316246F-14FE-6B8B-13F0-8ABD8E91FA17}"/>
              </a:ext>
            </a:extLst>
          </p:cNvPr>
          <p:cNvSpPr txBox="1"/>
          <p:nvPr/>
        </p:nvSpPr>
        <p:spPr>
          <a:xfrm>
            <a:off x="8865598" y="4090336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5x – 6 =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02A05D-DB0B-B1B8-03B8-846308EC99F6}"/>
              </a:ext>
            </a:extLst>
          </p:cNvPr>
          <p:cNvSpPr txBox="1"/>
          <p:nvPr/>
        </p:nvSpPr>
        <p:spPr>
          <a:xfrm>
            <a:off x="8865598" y="4679529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621D2-8B7B-EC29-B132-FD2163C640B3}"/>
              </a:ext>
            </a:extLst>
          </p:cNvPr>
          <p:cNvSpPr txBox="1"/>
          <p:nvPr/>
        </p:nvSpPr>
        <p:spPr>
          <a:xfrm>
            <a:off x="3778333" y="5341520"/>
            <a:ext cx="3253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Ta có y = 2.2 – 3 =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1EEBE1-4A20-B52E-4C2E-0F85E85012AD}"/>
              </a:ext>
            </a:extLst>
          </p:cNvPr>
          <p:cNvSpPr txBox="1"/>
          <p:nvPr/>
        </p:nvSpPr>
        <p:spPr>
          <a:xfrm>
            <a:off x="3836428" y="5862948"/>
            <a:ext cx="7161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(2 ; 1).</a:t>
            </a:r>
          </a:p>
        </p:txBody>
      </p:sp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BFDDA03B-E931-D540-F970-030C19882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1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614206-C2E8-10F6-717C-E877358F9A8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51AF9-ADDE-4A1F-6BE6-E5D366F86A44}"/>
              </a:ext>
            </a:extLst>
          </p:cNvPr>
          <p:cNvSpPr txBox="1"/>
          <p:nvPr/>
        </p:nvSpPr>
        <p:spPr>
          <a:xfrm>
            <a:off x="36691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AA00-F813-DA1F-D6C5-26FA2386989F}"/>
              </a:ext>
            </a:extLst>
          </p:cNvPr>
          <p:cNvSpPr txBox="1"/>
          <p:nvPr/>
        </p:nvSpPr>
        <p:spPr>
          <a:xfrm>
            <a:off x="71947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+ y = 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A01C4-980D-A372-16BD-A54E396AAB3D}"/>
              </a:ext>
            </a:extLst>
          </p:cNvPr>
          <p:cNvGrpSpPr/>
          <p:nvPr/>
        </p:nvGrpSpPr>
        <p:grpSpPr>
          <a:xfrm>
            <a:off x="2827597" y="1369898"/>
            <a:ext cx="841586" cy="656527"/>
            <a:chOff x="1303925" y="2753514"/>
            <a:chExt cx="841586" cy="6565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7789CD-C224-3AE4-E60B-E21EAE889E80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51289C39-DFBA-8448-1D36-F23112DA8096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1B67B4-2309-2B30-A1C5-77950C40C774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3862D-1751-6888-6054-CD9A2772719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?3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38FD02C9-6F6F-BED0-D509-09826189A2D1}"/>
              </a:ext>
            </a:extLst>
          </p:cNvPr>
          <p:cNvSpPr/>
          <p:nvPr/>
        </p:nvSpPr>
        <p:spPr>
          <a:xfrm>
            <a:off x="70575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D871F-CFA9-79BE-39FC-1690AAE78D33}"/>
              </a:ext>
            </a:extLst>
          </p:cNvPr>
          <p:cNvSpPr txBox="1"/>
          <p:nvPr/>
        </p:nvSpPr>
        <p:spPr>
          <a:xfrm>
            <a:off x="71947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2y = 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D50E6-3B7A-0B2C-0014-14D63A729092}"/>
              </a:ext>
            </a:extLst>
          </p:cNvPr>
          <p:cNvSpPr txBox="1"/>
          <p:nvPr/>
        </p:nvSpPr>
        <p:spPr>
          <a:xfrm>
            <a:off x="92819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4A581B-F388-AD8C-876D-558243F9633D}"/>
              </a:ext>
            </a:extLst>
          </p:cNvPr>
          <p:cNvSpPr txBox="1"/>
          <p:nvPr/>
        </p:nvSpPr>
        <p:spPr>
          <a:xfrm>
            <a:off x="92489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282C2-31C5-D5B9-42F5-462DC3781501}"/>
              </a:ext>
            </a:extLst>
          </p:cNvPr>
          <p:cNvSpPr txBox="1"/>
          <p:nvPr/>
        </p:nvSpPr>
        <p:spPr>
          <a:xfrm>
            <a:off x="1192775" y="2717186"/>
            <a:ext cx="3982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có: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C83EE6CD-3BD7-5171-4E19-EC3FDD03DC61}"/>
              </a:ext>
            </a:extLst>
          </p:cNvPr>
          <p:cNvSpPr/>
          <p:nvPr/>
        </p:nvSpPr>
        <p:spPr>
          <a:xfrm>
            <a:off x="936440" y="2876550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5A5C3-A65F-605C-226A-910DBD5E4D7E}"/>
              </a:ext>
            </a:extLst>
          </p:cNvPr>
          <p:cNvSpPr txBox="1"/>
          <p:nvPr/>
        </p:nvSpPr>
        <p:spPr>
          <a:xfrm>
            <a:off x="5141726" y="2717185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32602-F0FA-1DB5-1A6A-F1B61BE690FB}"/>
              </a:ext>
            </a:extLst>
          </p:cNvPr>
          <p:cNvSpPr txBox="1"/>
          <p:nvPr/>
        </p:nvSpPr>
        <p:spPr>
          <a:xfrm>
            <a:off x="1192775" y="3292098"/>
            <a:ext cx="565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vào phương trình (2) ta được: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FC0561-D33A-28B0-3EDE-8726DA538899}"/>
              </a:ext>
            </a:extLst>
          </p:cNvPr>
          <p:cNvSpPr txBox="1"/>
          <p:nvPr/>
        </p:nvSpPr>
        <p:spPr>
          <a:xfrm>
            <a:off x="4616398" y="3787389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2(5 – 2x) =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1035AF-6A0D-73FB-F5C6-E704E4A011B2}"/>
              </a:ext>
            </a:extLst>
          </p:cNvPr>
          <p:cNvSpPr txBox="1"/>
          <p:nvPr/>
        </p:nvSpPr>
        <p:spPr>
          <a:xfrm>
            <a:off x="7088900" y="2719873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81E09A-C4D5-6FF2-9A7E-7CBEAECA87CF}"/>
              </a:ext>
            </a:extLst>
          </p:cNvPr>
          <p:cNvSpPr txBox="1"/>
          <p:nvPr/>
        </p:nvSpPr>
        <p:spPr>
          <a:xfrm>
            <a:off x="4908626" y="4302006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10 + 4x = 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2CB798-7938-9BE7-0F85-1B46319D679E}"/>
              </a:ext>
            </a:extLst>
          </p:cNvPr>
          <p:cNvSpPr txBox="1"/>
          <p:nvPr/>
        </p:nvSpPr>
        <p:spPr>
          <a:xfrm>
            <a:off x="6279155" y="4816623"/>
            <a:ext cx="1245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7x = 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407906-DF29-3595-26C8-6B1B02A7654F}"/>
              </a:ext>
            </a:extLst>
          </p:cNvPr>
          <p:cNvSpPr txBox="1"/>
          <p:nvPr/>
        </p:nvSpPr>
        <p:spPr>
          <a:xfrm>
            <a:off x="6444161" y="5331239"/>
            <a:ext cx="940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4AF46-2417-7D1B-D3AD-26F8950F2ADB}"/>
              </a:ext>
            </a:extLst>
          </p:cNvPr>
          <p:cNvSpPr txBox="1"/>
          <p:nvPr/>
        </p:nvSpPr>
        <p:spPr>
          <a:xfrm>
            <a:off x="1192775" y="5894977"/>
            <a:ext cx="60044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x = 3 vào phương trình (3) ta có: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BBB10A-ADEF-A6B3-F50E-AE36E3E46AB4}"/>
              </a:ext>
            </a:extLst>
          </p:cNvPr>
          <p:cNvSpPr txBox="1"/>
          <p:nvPr/>
        </p:nvSpPr>
        <p:spPr>
          <a:xfrm>
            <a:off x="7046851" y="5858511"/>
            <a:ext cx="2349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2.3 = -1.</a:t>
            </a: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F81AA7AA-5FC4-E9E6-FCB2-3EB6BD578A31}"/>
              </a:ext>
            </a:extLst>
          </p:cNvPr>
          <p:cNvSpPr/>
          <p:nvPr/>
        </p:nvSpPr>
        <p:spPr>
          <a:xfrm>
            <a:off x="9969243" y="4673599"/>
            <a:ext cx="1861143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E82D8F96-57D4-74C1-8F13-7145E1B49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23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/>
      <p:bldP spid="21" grpId="0"/>
      <p:bldP spid="22" grpId="0"/>
      <p:bldP spid="28" grpId="0"/>
      <p:bldP spid="29" grpId="0" animBg="1"/>
      <p:bldP spid="33" grpId="0"/>
      <p:bldP spid="34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614206-C2E8-10F6-717C-E877358F9A8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51AF9-ADDE-4A1F-6BE6-E5D366F86A44}"/>
              </a:ext>
            </a:extLst>
          </p:cNvPr>
          <p:cNvSpPr txBox="1"/>
          <p:nvPr/>
        </p:nvSpPr>
        <p:spPr>
          <a:xfrm>
            <a:off x="36691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AA00-F813-DA1F-D6C5-26FA2386989F}"/>
              </a:ext>
            </a:extLst>
          </p:cNvPr>
          <p:cNvSpPr txBox="1"/>
          <p:nvPr/>
        </p:nvSpPr>
        <p:spPr>
          <a:xfrm>
            <a:off x="71947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+ y = 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A01C4-980D-A372-16BD-A54E396AAB3D}"/>
              </a:ext>
            </a:extLst>
          </p:cNvPr>
          <p:cNvGrpSpPr/>
          <p:nvPr/>
        </p:nvGrpSpPr>
        <p:grpSpPr>
          <a:xfrm>
            <a:off x="2827597" y="1369898"/>
            <a:ext cx="841586" cy="656527"/>
            <a:chOff x="1303925" y="2753514"/>
            <a:chExt cx="841586" cy="6565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7789CD-C224-3AE4-E60B-E21EAE889E80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51289C39-DFBA-8448-1D36-F23112DA8096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1B67B4-2309-2B30-A1C5-77950C40C774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3862D-1751-6888-6054-CD9A2772719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?3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38FD02C9-6F6F-BED0-D509-09826189A2D1}"/>
              </a:ext>
            </a:extLst>
          </p:cNvPr>
          <p:cNvSpPr/>
          <p:nvPr/>
        </p:nvSpPr>
        <p:spPr>
          <a:xfrm>
            <a:off x="70575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D871F-CFA9-79BE-39FC-1690AAE78D33}"/>
              </a:ext>
            </a:extLst>
          </p:cNvPr>
          <p:cNvSpPr txBox="1"/>
          <p:nvPr/>
        </p:nvSpPr>
        <p:spPr>
          <a:xfrm>
            <a:off x="71947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2y = 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D50E6-3B7A-0B2C-0014-14D63A729092}"/>
              </a:ext>
            </a:extLst>
          </p:cNvPr>
          <p:cNvSpPr txBox="1"/>
          <p:nvPr/>
        </p:nvSpPr>
        <p:spPr>
          <a:xfrm>
            <a:off x="92819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4A581B-F388-AD8C-876D-558243F9633D}"/>
              </a:ext>
            </a:extLst>
          </p:cNvPr>
          <p:cNvSpPr txBox="1"/>
          <p:nvPr/>
        </p:nvSpPr>
        <p:spPr>
          <a:xfrm>
            <a:off x="92489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282C2-31C5-D5B9-42F5-462DC3781501}"/>
              </a:ext>
            </a:extLst>
          </p:cNvPr>
          <p:cNvSpPr txBox="1"/>
          <p:nvPr/>
        </p:nvSpPr>
        <p:spPr>
          <a:xfrm>
            <a:off x="1192775" y="2717186"/>
            <a:ext cx="3982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có: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C83EE6CD-3BD7-5171-4E19-EC3FDD03DC61}"/>
              </a:ext>
            </a:extLst>
          </p:cNvPr>
          <p:cNvSpPr/>
          <p:nvPr/>
        </p:nvSpPr>
        <p:spPr>
          <a:xfrm>
            <a:off x="936440" y="2876550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5A5C3-A65F-605C-226A-910DBD5E4D7E}"/>
              </a:ext>
            </a:extLst>
          </p:cNvPr>
          <p:cNvSpPr txBox="1"/>
          <p:nvPr/>
        </p:nvSpPr>
        <p:spPr>
          <a:xfrm>
            <a:off x="5141726" y="2717185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32602-F0FA-1DB5-1A6A-F1B61BE690FB}"/>
              </a:ext>
            </a:extLst>
          </p:cNvPr>
          <p:cNvSpPr txBox="1"/>
          <p:nvPr/>
        </p:nvSpPr>
        <p:spPr>
          <a:xfrm>
            <a:off x="1192775" y="3292098"/>
            <a:ext cx="565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vào phương trình (2) ta được: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FC0561-D33A-28B0-3EDE-8726DA538899}"/>
              </a:ext>
            </a:extLst>
          </p:cNvPr>
          <p:cNvSpPr txBox="1"/>
          <p:nvPr/>
        </p:nvSpPr>
        <p:spPr>
          <a:xfrm>
            <a:off x="4616398" y="3787389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2(5 – 2x) =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1035AF-6A0D-73FB-F5C6-E704E4A011B2}"/>
              </a:ext>
            </a:extLst>
          </p:cNvPr>
          <p:cNvSpPr txBox="1"/>
          <p:nvPr/>
        </p:nvSpPr>
        <p:spPr>
          <a:xfrm>
            <a:off x="7088900" y="2719873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81E09A-C4D5-6FF2-9A7E-7CBEAECA87CF}"/>
              </a:ext>
            </a:extLst>
          </p:cNvPr>
          <p:cNvSpPr txBox="1"/>
          <p:nvPr/>
        </p:nvSpPr>
        <p:spPr>
          <a:xfrm>
            <a:off x="4908626" y="4302006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10 + 4x = 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407906-DF29-3595-26C8-6B1B02A7654F}"/>
              </a:ext>
            </a:extLst>
          </p:cNvPr>
          <p:cNvSpPr txBox="1"/>
          <p:nvPr/>
        </p:nvSpPr>
        <p:spPr>
          <a:xfrm>
            <a:off x="6444161" y="4827385"/>
            <a:ext cx="940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4AF46-2417-7D1B-D3AD-26F8950F2ADB}"/>
              </a:ext>
            </a:extLst>
          </p:cNvPr>
          <p:cNvSpPr txBox="1"/>
          <p:nvPr/>
        </p:nvSpPr>
        <p:spPr>
          <a:xfrm>
            <a:off x="1192775" y="5391123"/>
            <a:ext cx="60044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x = 3 vào phương trình (3) ta có: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BBB10A-ADEF-A6B3-F50E-AE36E3E46AB4}"/>
              </a:ext>
            </a:extLst>
          </p:cNvPr>
          <p:cNvSpPr txBox="1"/>
          <p:nvPr/>
        </p:nvSpPr>
        <p:spPr>
          <a:xfrm>
            <a:off x="7046851" y="5354657"/>
            <a:ext cx="2349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2.3 = -1.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13EA5-B47C-2B25-6EFE-9EEECC340194}"/>
              </a:ext>
            </a:extLst>
          </p:cNvPr>
          <p:cNvSpPr txBox="1"/>
          <p:nvPr/>
        </p:nvSpPr>
        <p:spPr>
          <a:xfrm>
            <a:off x="1192775" y="5931811"/>
            <a:ext cx="7238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(3 ; -1).</a:t>
            </a: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9E54A550-A1E8-F2A7-39CA-3F802D7783A6}"/>
              </a:ext>
            </a:extLst>
          </p:cNvPr>
          <p:cNvSpPr/>
          <p:nvPr/>
        </p:nvSpPr>
        <p:spPr>
          <a:xfrm>
            <a:off x="9969243" y="4673599"/>
            <a:ext cx="1861143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blue and orange logo&#10;&#10;Description automatically generated">
            <a:extLst>
              <a:ext uri="{FF2B5EF4-FFF2-40B4-BE49-F238E27FC236}">
                <a16:creationId xmlns:a16="http://schemas.microsoft.com/office/drawing/2014/main" id="{2ADEB91D-A6A7-E622-C9F5-7C767AB11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B67E8469-287C-6A90-AABA-737CEAC7F380}"/>
              </a:ext>
            </a:extLst>
          </p:cNvPr>
          <p:cNvSpPr/>
          <p:nvPr/>
        </p:nvSpPr>
        <p:spPr>
          <a:xfrm>
            <a:off x="9969242" y="3429000"/>
            <a:ext cx="1729271" cy="1087475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145A60-C70B-9CE3-2EF2-726774ACF96D}"/>
              </a:ext>
            </a:extLst>
          </p:cNvPr>
          <p:cNvSpPr txBox="1"/>
          <p:nvPr/>
        </p:nvSpPr>
        <p:spPr>
          <a:xfrm>
            <a:off x="9908591" y="3621084"/>
            <a:ext cx="185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pPr algn="ctr"/>
            <a:r>
              <a:rPr lang="en-US" sz="2000"/>
              <a:t>có nghiệm duy nhất</a:t>
            </a:r>
          </a:p>
        </p:txBody>
      </p:sp>
    </p:spTree>
    <p:extLst>
      <p:ext uri="{BB962C8B-B14F-4D97-AF65-F5344CB8AC3E}">
        <p14:creationId xmlns:p14="http://schemas.microsoft.com/office/powerpoint/2010/main" val="181414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170397-D9AD-F601-CE89-66B45ED00E24}"/>
              </a:ext>
            </a:extLst>
          </p:cNvPr>
          <p:cNvSpPr txBox="1"/>
          <p:nvPr/>
        </p:nvSpPr>
        <p:spPr>
          <a:xfrm>
            <a:off x="1192774" y="3475416"/>
            <a:ext cx="8753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Thay vào phương trình (1), ta được: 3(3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vi-VN"/>
              <a:t>4y)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/>
              <a:t>12y</a:t>
            </a:r>
            <a:r>
              <a:rPr lang="en-US"/>
              <a:t> </a:t>
            </a:r>
            <a:r>
              <a:rPr lang="vi-VN"/>
              <a:t>=</a:t>
            </a:r>
            <a:r>
              <a:rPr lang="en-US"/>
              <a:t> </a:t>
            </a:r>
            <a:r>
              <a:rPr lang="vi-VN"/>
              <a:t>-5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2404B-3C5B-B7BC-FA11-EE1C24597D96}"/>
              </a:ext>
            </a:extLst>
          </p:cNvPr>
          <p:cNvSpPr txBox="1"/>
          <p:nvPr/>
        </p:nvSpPr>
        <p:spPr>
          <a:xfrm>
            <a:off x="8354931" y="4669922"/>
            <a:ext cx="1404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es-ES"/>
              <a:t>0y = -14.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06A6B-AE8E-8E77-B01C-B6BFD97A87BC}"/>
              </a:ext>
            </a:extLst>
          </p:cNvPr>
          <p:cNvSpPr txBox="1"/>
          <p:nvPr/>
        </p:nvSpPr>
        <p:spPr>
          <a:xfrm>
            <a:off x="1192774" y="5225068"/>
            <a:ext cx="6066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Do đó, phương trình (</a:t>
            </a:r>
            <a:r>
              <a:rPr lang="en-US"/>
              <a:t>3</a:t>
            </a:r>
            <a:r>
              <a:rPr lang="vi-VN"/>
              <a:t>) vô nghiệm. </a:t>
            </a:r>
            <a:endParaRPr lang="en-US"/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799B92F4-DA60-77D0-A208-AD8555263578}"/>
              </a:ext>
            </a:extLst>
          </p:cNvPr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84B0D797-83CC-D37F-742D-2B39D545939C}"/>
                </a:ext>
              </a:extLst>
            </p:cNvPr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90B449A4-EDB5-44FC-2C09-4577C992A919}"/>
                </a:ext>
              </a:extLst>
            </p:cNvPr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A2C7E9-DB82-0DF1-BF7E-8EA6141B361B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ABDB2-9ECB-8875-660B-8C22855CD16D}"/>
              </a:ext>
            </a:extLst>
          </p:cNvPr>
          <p:cNvSpPr txBox="1"/>
          <p:nvPr/>
        </p:nvSpPr>
        <p:spPr>
          <a:xfrm>
            <a:off x="33770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489F63-83CB-9B1A-9D00-445AFB58F8BF}"/>
              </a:ext>
            </a:extLst>
          </p:cNvPr>
          <p:cNvSpPr txBox="1"/>
          <p:nvPr/>
        </p:nvSpPr>
        <p:spPr>
          <a:xfrm>
            <a:off x="6902640" y="1267009"/>
            <a:ext cx="2054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+ 12y = -5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E4FFD4-6BB9-7B76-C54A-349E03997533}"/>
              </a:ext>
            </a:extLst>
          </p:cNvPr>
          <p:cNvGrpSpPr/>
          <p:nvPr/>
        </p:nvGrpSpPr>
        <p:grpSpPr>
          <a:xfrm>
            <a:off x="2535497" y="1369898"/>
            <a:ext cx="841586" cy="656527"/>
            <a:chOff x="1303925" y="2753514"/>
            <a:chExt cx="841586" cy="6565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90F86D-FEEE-556F-8C46-81107B59F0DF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617E7334-AAD0-94FD-E9BB-B2B1598948EC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A71130-8D6E-FC4E-0DBD-9679C3E15462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385472-D219-79B2-AF11-2B0FFA79E432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?4</a:t>
              </a:r>
            </a:p>
          </p:txBody>
        </p:sp>
      </p:grpSp>
      <p:sp>
        <p:nvSpPr>
          <p:cNvPr id="26" name="Left Brace 25">
            <a:extLst>
              <a:ext uri="{FF2B5EF4-FFF2-40B4-BE49-F238E27FC236}">
                <a16:creationId xmlns:a16="http://schemas.microsoft.com/office/drawing/2014/main" id="{A405B9A0-2585-753F-B3AD-5468AE16DD52}"/>
              </a:ext>
            </a:extLst>
          </p:cNvPr>
          <p:cNvSpPr/>
          <p:nvPr/>
        </p:nvSpPr>
        <p:spPr>
          <a:xfrm>
            <a:off x="67654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18D6A-A82B-D610-2F09-973A8ED77AC5}"/>
              </a:ext>
            </a:extLst>
          </p:cNvPr>
          <p:cNvSpPr txBox="1"/>
          <p:nvPr/>
        </p:nvSpPr>
        <p:spPr>
          <a:xfrm>
            <a:off x="69026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+ 4y =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6B070-AC75-24E3-D395-4A589ED4DA09}"/>
              </a:ext>
            </a:extLst>
          </p:cNvPr>
          <p:cNvSpPr txBox="1"/>
          <p:nvPr/>
        </p:nvSpPr>
        <p:spPr>
          <a:xfrm>
            <a:off x="89898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E53B96-38E4-10A3-21B1-C547C4A604E0}"/>
              </a:ext>
            </a:extLst>
          </p:cNvPr>
          <p:cNvSpPr txBox="1"/>
          <p:nvPr/>
        </p:nvSpPr>
        <p:spPr>
          <a:xfrm>
            <a:off x="89568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D341CA-0020-9FC8-082E-CAB8AEED64E2}"/>
              </a:ext>
            </a:extLst>
          </p:cNvPr>
          <p:cNvSpPr txBox="1"/>
          <p:nvPr/>
        </p:nvSpPr>
        <p:spPr>
          <a:xfrm>
            <a:off x="1192775" y="2810493"/>
            <a:ext cx="4128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(2) ta có:</a:t>
            </a:r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B2715820-557A-2334-B4C2-317388C4FF7B}"/>
              </a:ext>
            </a:extLst>
          </p:cNvPr>
          <p:cNvSpPr/>
          <p:nvPr/>
        </p:nvSpPr>
        <p:spPr>
          <a:xfrm>
            <a:off x="936440" y="2969857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ABB4AC-2FB5-884B-E7E7-017B277BB9AD}"/>
              </a:ext>
            </a:extLst>
          </p:cNvPr>
          <p:cNvSpPr txBox="1"/>
          <p:nvPr/>
        </p:nvSpPr>
        <p:spPr>
          <a:xfrm>
            <a:off x="5243326" y="2810492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3 – 4y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F26D5A-B9FB-F84C-106B-AB8FA9990A13}"/>
              </a:ext>
            </a:extLst>
          </p:cNvPr>
          <p:cNvSpPr txBox="1"/>
          <p:nvPr/>
        </p:nvSpPr>
        <p:spPr>
          <a:xfrm>
            <a:off x="9733433" y="4669922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1E059-5A57-8925-EE03-E3B2F65D56B5}"/>
              </a:ext>
            </a:extLst>
          </p:cNvPr>
          <p:cNvSpPr txBox="1"/>
          <p:nvPr/>
        </p:nvSpPr>
        <p:spPr>
          <a:xfrm>
            <a:off x="6866544" y="4072669"/>
            <a:ext cx="2769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es-ES"/>
              <a:t>9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es-ES"/>
              <a:t>12y + 12y = -5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E820AC-BC41-1DF1-4F62-410F29FA8533}"/>
              </a:ext>
            </a:extLst>
          </p:cNvPr>
          <p:cNvSpPr txBox="1"/>
          <p:nvPr/>
        </p:nvSpPr>
        <p:spPr>
          <a:xfrm>
            <a:off x="1192774" y="5755323"/>
            <a:ext cx="62991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Vậy hệ phương trình đã cho vô nghiệm.</a:t>
            </a:r>
            <a:endParaRPr lang="en-US"/>
          </a:p>
        </p:txBody>
      </p:sp>
      <p:pic>
        <p:nvPicPr>
          <p:cNvPr id="40" name="Picture 39" descr="A blue and orange logo&#10;&#10;Description automatically generated">
            <a:extLst>
              <a:ext uri="{FF2B5EF4-FFF2-40B4-BE49-F238E27FC236}">
                <a16:creationId xmlns:a16="http://schemas.microsoft.com/office/drawing/2014/main" id="{65E03ED6-0682-ABF7-4E4F-4641EA9C2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  <p:sp>
        <p:nvSpPr>
          <p:cNvPr id="42" name="Freeform 32">
            <a:extLst>
              <a:ext uri="{FF2B5EF4-FFF2-40B4-BE49-F238E27FC236}">
                <a16:creationId xmlns:a16="http://schemas.microsoft.com/office/drawing/2014/main" id="{4281AF1A-A01E-382A-373E-783614603D0C}"/>
              </a:ext>
            </a:extLst>
          </p:cNvPr>
          <p:cNvSpPr/>
          <p:nvPr/>
        </p:nvSpPr>
        <p:spPr>
          <a:xfrm>
            <a:off x="10663238" y="4673599"/>
            <a:ext cx="1167148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9460"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FC731366-13DC-B3CF-90BB-0F10F46E6E69}"/>
              </a:ext>
            </a:extLst>
          </p:cNvPr>
          <p:cNvSpPr/>
          <p:nvPr/>
        </p:nvSpPr>
        <p:spPr>
          <a:xfrm>
            <a:off x="9969242" y="3649980"/>
            <a:ext cx="1729271" cy="866495"/>
          </a:xfrm>
          <a:prstGeom prst="wedgeEllipseCallout">
            <a:avLst>
              <a:gd name="adj1" fmla="val 28373"/>
              <a:gd name="adj2" fmla="val 61332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12D232-9C85-36A9-7E9B-7C5531BA46F3}"/>
              </a:ext>
            </a:extLst>
          </p:cNvPr>
          <p:cNvSpPr txBox="1"/>
          <p:nvPr/>
        </p:nvSpPr>
        <p:spPr>
          <a:xfrm>
            <a:off x="9969235" y="3834845"/>
            <a:ext cx="172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pPr algn="ctr"/>
            <a:r>
              <a:rPr lang="en-US" sz="2400"/>
              <a:t>vô nghiệm</a:t>
            </a:r>
          </a:p>
        </p:txBody>
      </p:sp>
    </p:spTree>
    <p:extLst>
      <p:ext uri="{BB962C8B-B14F-4D97-AF65-F5344CB8AC3E}">
        <p14:creationId xmlns:p14="http://schemas.microsoft.com/office/powerpoint/2010/main" val="1080683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7" grpId="0"/>
      <p:bldP spid="33" grpId="0"/>
      <p:bldP spid="34" grpId="0" animBg="1"/>
      <p:bldP spid="36" grpId="0"/>
      <p:bldP spid="38" grpId="0"/>
      <p:bldP spid="39" grpId="0"/>
      <p:bldP spid="42" grpId="0" animBg="1"/>
      <p:bldP spid="43" grpId="0" animBg="1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606D5A-F973-2786-D9F2-05DCF576824E}"/>
              </a:ext>
            </a:extLst>
          </p:cNvPr>
          <p:cNvSpPr txBox="1"/>
          <p:nvPr/>
        </p:nvSpPr>
        <p:spPr>
          <a:xfrm>
            <a:off x="6795939" y="4042577"/>
            <a:ext cx="3262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12x</a:t>
            </a:r>
            <a:r>
              <a:rPr lang="en-US"/>
              <a:t> – </a:t>
            </a:r>
            <a:r>
              <a:rPr lang="vi-VN"/>
              <a:t>12x</a:t>
            </a:r>
            <a:r>
              <a:rPr lang="en-US"/>
              <a:t> – </a:t>
            </a:r>
            <a:r>
              <a:rPr lang="vi-VN"/>
              <a:t>16 =</a:t>
            </a:r>
            <a:r>
              <a:rPr lang="en-US"/>
              <a:t> </a:t>
            </a:r>
            <a:r>
              <a:rPr lang="vi-VN"/>
              <a:t>-16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2DB7B-CAAE-F0CF-180F-B9EC4A2822C6}"/>
              </a:ext>
            </a:extLst>
          </p:cNvPr>
          <p:cNvSpPr txBox="1"/>
          <p:nvPr/>
        </p:nvSpPr>
        <p:spPr>
          <a:xfrm>
            <a:off x="1183403" y="5372416"/>
            <a:ext cx="6997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Do đó, phương trình (</a:t>
            </a:r>
            <a:r>
              <a:rPr lang="en-US"/>
              <a:t>3</a:t>
            </a:r>
            <a:r>
              <a:rPr lang="vi-VN"/>
              <a:t>) có vô số nghiệm. </a:t>
            </a:r>
            <a:endParaRPr lang="en-US"/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4F9A29F9-430D-8A37-364B-7D058F3626F5}"/>
              </a:ext>
            </a:extLst>
          </p:cNvPr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906E3B5-4671-A9B0-835E-2D0180111B71}"/>
                </a:ext>
              </a:extLst>
            </p:cNvPr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43CC73A2-5F6D-605A-8445-BC56C471196B}"/>
                </a:ext>
              </a:extLst>
            </p:cNvPr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A96ABC-774C-ECD2-84E1-0075E7300D7D}"/>
              </a:ext>
            </a:extLst>
          </p:cNvPr>
          <p:cNvSpPr txBox="1"/>
          <p:nvPr/>
        </p:nvSpPr>
        <p:spPr>
          <a:xfrm>
            <a:off x="1192774" y="3475416"/>
            <a:ext cx="8753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Thay vào phương trình (1), ta được: 12x</a:t>
            </a:r>
            <a:r>
              <a:rPr lang="en-US"/>
              <a:t> – </a:t>
            </a:r>
            <a:r>
              <a:rPr lang="vi-VN"/>
              <a:t>4(3x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/>
              <a:t>4)</a:t>
            </a:r>
            <a:r>
              <a:rPr lang="en-US"/>
              <a:t> </a:t>
            </a:r>
            <a:r>
              <a:rPr lang="vi-VN"/>
              <a:t>=</a:t>
            </a:r>
            <a:r>
              <a:rPr lang="en-US"/>
              <a:t> </a:t>
            </a:r>
            <a:r>
              <a:rPr lang="vi-VN"/>
              <a:t>-16</a:t>
            </a:r>
            <a:endParaRPr lang="en-US"/>
          </a:p>
        </p:txBody>
      </p:sp>
      <p:grpSp>
        <p:nvGrpSpPr>
          <p:cNvPr id="19" name="Group 30">
            <a:extLst>
              <a:ext uri="{FF2B5EF4-FFF2-40B4-BE49-F238E27FC236}">
                <a16:creationId xmlns:a16="http://schemas.microsoft.com/office/drawing/2014/main" id="{612C771E-3945-3CB1-70E9-2B06DA33F513}"/>
              </a:ext>
            </a:extLst>
          </p:cNvPr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7938736E-B07A-96B7-AFC2-1F94A5A094DC}"/>
                </a:ext>
              </a:extLst>
            </p:cNvPr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288AD688-B54C-66B8-44C2-FDD556F759BF}"/>
                </a:ext>
              </a:extLst>
            </p:cNvPr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26D009-1E55-391D-AEFD-410955D59D59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C2E31-AA0B-1BC2-3D04-F95524855A6D}"/>
              </a:ext>
            </a:extLst>
          </p:cNvPr>
          <p:cNvSpPr txBox="1"/>
          <p:nvPr/>
        </p:nvSpPr>
        <p:spPr>
          <a:xfrm>
            <a:off x="33770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362DE-9B3C-D6A6-F5E7-5A44D8FD8FB1}"/>
              </a:ext>
            </a:extLst>
          </p:cNvPr>
          <p:cNvSpPr txBox="1"/>
          <p:nvPr/>
        </p:nvSpPr>
        <p:spPr>
          <a:xfrm>
            <a:off x="6902640" y="1267009"/>
            <a:ext cx="237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12x – 4y = -16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FEA802-F9DD-2852-A55F-AC9232A4C14D}"/>
              </a:ext>
            </a:extLst>
          </p:cNvPr>
          <p:cNvGrpSpPr/>
          <p:nvPr/>
        </p:nvGrpSpPr>
        <p:grpSpPr>
          <a:xfrm>
            <a:off x="2535497" y="1369898"/>
            <a:ext cx="841586" cy="656527"/>
            <a:chOff x="1303925" y="2753514"/>
            <a:chExt cx="841586" cy="6565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2544355-F44E-DE7E-3FC0-83A9790DBD1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104F3DB-F616-2692-240D-F2A084D089FD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AC2DC9A-D3B2-DF3F-F800-A0C320794F53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FB815D-C5F1-7D8D-5057-E920DAF7E7DD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?5</a:t>
              </a:r>
            </a:p>
          </p:txBody>
        </p:sp>
      </p:grpSp>
      <p:sp>
        <p:nvSpPr>
          <p:cNvPr id="33" name="Left Brace 32">
            <a:extLst>
              <a:ext uri="{FF2B5EF4-FFF2-40B4-BE49-F238E27FC236}">
                <a16:creationId xmlns:a16="http://schemas.microsoft.com/office/drawing/2014/main" id="{57C21F12-1B69-8105-3124-8E8E9FDB45B6}"/>
              </a:ext>
            </a:extLst>
          </p:cNvPr>
          <p:cNvSpPr/>
          <p:nvPr/>
        </p:nvSpPr>
        <p:spPr>
          <a:xfrm>
            <a:off x="67654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273118-4BE1-77DF-086D-101B8F97B118}"/>
              </a:ext>
            </a:extLst>
          </p:cNvPr>
          <p:cNvSpPr txBox="1"/>
          <p:nvPr/>
        </p:nvSpPr>
        <p:spPr>
          <a:xfrm>
            <a:off x="69026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y = -4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D26AA5-1D66-24B6-9C91-2EC046AB4396}"/>
              </a:ext>
            </a:extLst>
          </p:cNvPr>
          <p:cNvSpPr txBox="1"/>
          <p:nvPr/>
        </p:nvSpPr>
        <p:spPr>
          <a:xfrm>
            <a:off x="89898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40DAC-EFB0-D333-8363-AE442680B98A}"/>
              </a:ext>
            </a:extLst>
          </p:cNvPr>
          <p:cNvSpPr txBox="1"/>
          <p:nvPr/>
        </p:nvSpPr>
        <p:spPr>
          <a:xfrm>
            <a:off x="89568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0A245D-A184-3749-799A-38039BC40ED9}"/>
              </a:ext>
            </a:extLst>
          </p:cNvPr>
          <p:cNvSpPr txBox="1"/>
          <p:nvPr/>
        </p:nvSpPr>
        <p:spPr>
          <a:xfrm>
            <a:off x="1192775" y="2810493"/>
            <a:ext cx="4128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(2) ta có:</a:t>
            </a:r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A58D38A5-F376-3469-D667-CE623B987633}"/>
              </a:ext>
            </a:extLst>
          </p:cNvPr>
          <p:cNvSpPr/>
          <p:nvPr/>
        </p:nvSpPr>
        <p:spPr>
          <a:xfrm>
            <a:off x="936440" y="2969857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1B5655-CB83-96ED-41D3-013CB6B4DD84}"/>
              </a:ext>
            </a:extLst>
          </p:cNvPr>
          <p:cNvSpPr txBox="1"/>
          <p:nvPr/>
        </p:nvSpPr>
        <p:spPr>
          <a:xfrm>
            <a:off x="5243326" y="2810492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3x + 4</a:t>
            </a:r>
          </a:p>
        </p:txBody>
      </p:sp>
      <p:pic>
        <p:nvPicPr>
          <p:cNvPr id="42" name="Picture 41" descr="A blue and orange logo&#10;&#10;Description automatically generated">
            <a:extLst>
              <a:ext uri="{FF2B5EF4-FFF2-40B4-BE49-F238E27FC236}">
                <a16:creationId xmlns:a16="http://schemas.microsoft.com/office/drawing/2014/main" id="{D5ECDDE8-36D7-996A-F754-1CD5DB998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E270D76-790F-F051-2BEA-E96CF25CDFCD}"/>
              </a:ext>
            </a:extLst>
          </p:cNvPr>
          <p:cNvSpPr txBox="1"/>
          <p:nvPr/>
        </p:nvSpPr>
        <p:spPr>
          <a:xfrm>
            <a:off x="8353455" y="4609739"/>
            <a:ext cx="1309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0x =</a:t>
            </a:r>
            <a:r>
              <a:rPr lang="en-US"/>
              <a:t> </a:t>
            </a:r>
            <a:r>
              <a:rPr lang="vi-VN"/>
              <a:t>0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CE6D2-2F64-232C-8C87-26A83408E07A}"/>
              </a:ext>
            </a:extLst>
          </p:cNvPr>
          <p:cNvSpPr txBox="1"/>
          <p:nvPr/>
        </p:nvSpPr>
        <p:spPr>
          <a:xfrm>
            <a:off x="9389379" y="4613506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7327FD-E0E8-C4FC-2724-70CC95860D26}"/>
              </a:ext>
            </a:extLst>
          </p:cNvPr>
          <p:cNvSpPr txBox="1"/>
          <p:nvPr/>
        </p:nvSpPr>
        <p:spPr>
          <a:xfrm>
            <a:off x="1191747" y="5947658"/>
            <a:ext cx="7307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Vậy hệ phương trình đã cho có vô số nghiệm.</a:t>
            </a:r>
            <a:endParaRPr lang="en-US"/>
          </a:p>
        </p:txBody>
      </p:sp>
      <p:sp>
        <p:nvSpPr>
          <p:cNvPr id="46" name="Freeform 32">
            <a:extLst>
              <a:ext uri="{FF2B5EF4-FFF2-40B4-BE49-F238E27FC236}">
                <a16:creationId xmlns:a16="http://schemas.microsoft.com/office/drawing/2014/main" id="{8168032E-3C87-31AB-8F41-F7F0F0794C7A}"/>
              </a:ext>
            </a:extLst>
          </p:cNvPr>
          <p:cNvSpPr/>
          <p:nvPr/>
        </p:nvSpPr>
        <p:spPr>
          <a:xfrm>
            <a:off x="10525967" y="4762746"/>
            <a:ext cx="729838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550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F613AD50-659A-BA46-3CCB-F17163D83945}"/>
              </a:ext>
            </a:extLst>
          </p:cNvPr>
          <p:cNvSpPr/>
          <p:nvPr/>
        </p:nvSpPr>
        <p:spPr>
          <a:xfrm>
            <a:off x="10602165" y="3648075"/>
            <a:ext cx="1309703" cy="957547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9F5228-2712-11AC-02F6-621DFB4F0068}"/>
              </a:ext>
            </a:extLst>
          </p:cNvPr>
          <p:cNvSpPr txBox="1"/>
          <p:nvPr/>
        </p:nvSpPr>
        <p:spPr>
          <a:xfrm>
            <a:off x="10549624" y="3772905"/>
            <a:ext cx="141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pPr algn="ctr"/>
            <a:r>
              <a:rPr lang="en-US" sz="2000"/>
              <a:t>vô số nghiệm</a:t>
            </a:r>
          </a:p>
        </p:txBody>
      </p:sp>
    </p:spTree>
    <p:extLst>
      <p:ext uri="{BB962C8B-B14F-4D97-AF65-F5344CB8AC3E}">
        <p14:creationId xmlns:p14="http://schemas.microsoft.com/office/powerpoint/2010/main" val="1824610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4" grpId="0"/>
      <p:bldP spid="34" grpId="0"/>
      <p:bldP spid="38" grpId="0"/>
      <p:bldP spid="39" grpId="0" animBg="1"/>
      <p:bldP spid="40" grpId="0"/>
      <p:bldP spid="43" grpId="0"/>
      <p:bldP spid="44" grpId="0"/>
      <p:bldP spid="45" grpId="0"/>
      <p:bldP spid="46" grpId="0" animBg="1"/>
      <p:bldP spid="47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5C2B44-09DB-501F-D2C5-34481F8F2EE8}"/>
              </a:ext>
            </a:extLst>
          </p:cNvPr>
          <p:cNvSpPr txBox="1"/>
          <p:nvPr/>
        </p:nvSpPr>
        <p:spPr>
          <a:xfrm>
            <a:off x="1280169" y="2720967"/>
            <a:ext cx="96316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>
                <a:solidFill>
                  <a:srgbClr val="002060"/>
                </a:solidFill>
              </a:rPr>
              <a:t>Ta có thể viết phương trình (1) về dạng: </a:t>
            </a:r>
            <a:r>
              <a:rPr lang="en-US">
                <a:solidFill>
                  <a:srgbClr val="002060"/>
                </a:solidFill>
              </a:rPr>
              <a:t>3</a:t>
            </a:r>
            <a:r>
              <a:rPr lang="vi-VN">
                <a:solidFill>
                  <a:srgbClr val="002060"/>
                </a:solidFill>
              </a:rPr>
              <a:t>x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vi-VN">
                <a:solidFill>
                  <a:srgbClr val="002060"/>
                </a:solidFill>
              </a:rPr>
              <a:t>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=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-4. Do đó, hệ phương trình đã cho có thể viết về dạng: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D1C1F-A8E6-59B4-004B-223159A1C705}"/>
              </a:ext>
            </a:extLst>
          </p:cNvPr>
          <p:cNvSpPr txBox="1"/>
          <p:nvPr/>
        </p:nvSpPr>
        <p:spPr>
          <a:xfrm>
            <a:off x="1284024" y="4984181"/>
            <a:ext cx="9753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>
                <a:solidFill>
                  <a:srgbClr val="002060"/>
                </a:solidFill>
              </a:rPr>
              <a:t>Vì vậy, nghiệm của hệ phương trình đã cho cũng là nghiệm của phương trình 3x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vi-VN">
                <a:solidFill>
                  <a:srgbClr val="002060"/>
                </a:solidFill>
              </a:rPr>
              <a:t>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=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-4</a:t>
            </a:r>
            <a:r>
              <a:rPr lang="en-US">
                <a:solidFill>
                  <a:srgbClr val="002060"/>
                </a:solidFill>
              </a:rPr>
              <a:t>,</a:t>
            </a:r>
            <a:r>
              <a:rPr lang="vi-VN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tức là</a:t>
            </a:r>
            <a:r>
              <a:rPr lang="vi-VN">
                <a:solidFill>
                  <a:srgbClr val="002060"/>
                </a:solidFill>
              </a:rPr>
              <a:t> có vô số nghiệm </a:t>
            </a:r>
            <a:r>
              <a:rPr lang="en-US">
                <a:solidFill>
                  <a:srgbClr val="002060"/>
                </a:solidFill>
              </a:rPr>
              <a:t>(</a:t>
            </a:r>
            <a:r>
              <a:rPr lang="vi-VN">
                <a:solidFill>
                  <a:srgbClr val="002060"/>
                </a:solidFill>
              </a:rPr>
              <a:t>x </a:t>
            </a:r>
            <a:r>
              <a:rPr lang="en-US">
                <a:solidFill>
                  <a:srgbClr val="002060"/>
                </a:solidFill>
              </a:rPr>
              <a:t> ; </a:t>
            </a:r>
            <a:r>
              <a:rPr lang="vi-VN">
                <a:solidFill>
                  <a:srgbClr val="002060"/>
                </a:solidFill>
              </a:rPr>
              <a:t>3x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+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4</a:t>
            </a:r>
            <a:r>
              <a:rPr lang="en-US">
                <a:solidFill>
                  <a:srgbClr val="002060"/>
                </a:solidFill>
              </a:rPr>
              <a:t>) với x tùy ý.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A45F0-518B-E874-7299-7B1929B781CC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866853D6-DAC3-1C1B-7C64-A9727AB0B156}"/>
              </a:ext>
            </a:extLst>
          </p:cNvPr>
          <p:cNvSpPr/>
          <p:nvPr/>
        </p:nvSpPr>
        <p:spPr>
          <a:xfrm rot="20686903">
            <a:off x="11209875" y="5872354"/>
            <a:ext cx="908423" cy="776289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blue and orange logo&#10;&#10;Description automatically generated">
            <a:extLst>
              <a:ext uri="{FF2B5EF4-FFF2-40B4-BE49-F238E27FC236}">
                <a16:creationId xmlns:a16="http://schemas.microsoft.com/office/drawing/2014/main" id="{38EC827E-91B5-7C56-5FF2-153C2FE26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E8DB10-2E8B-F93F-525B-C337F1AA5609}"/>
              </a:ext>
            </a:extLst>
          </p:cNvPr>
          <p:cNvSpPr txBox="1"/>
          <p:nvPr/>
        </p:nvSpPr>
        <p:spPr>
          <a:xfrm>
            <a:off x="33770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C26911-0EAC-FBE9-86E0-7DE21AE0F496}"/>
              </a:ext>
            </a:extLst>
          </p:cNvPr>
          <p:cNvSpPr txBox="1"/>
          <p:nvPr/>
        </p:nvSpPr>
        <p:spPr>
          <a:xfrm>
            <a:off x="6902640" y="1267009"/>
            <a:ext cx="237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12x – 4y = -16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C0DA8E-9414-2FD3-B1DF-F941E358E86E}"/>
              </a:ext>
            </a:extLst>
          </p:cNvPr>
          <p:cNvGrpSpPr/>
          <p:nvPr/>
        </p:nvGrpSpPr>
        <p:grpSpPr>
          <a:xfrm>
            <a:off x="2535497" y="1369898"/>
            <a:ext cx="841586" cy="656527"/>
            <a:chOff x="1303925" y="2753514"/>
            <a:chExt cx="841586" cy="65652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E485AD-0821-0926-571E-52537ABEED72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9D86E9BB-B6EF-911A-E485-6751CFBE6E7E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3D5E3D-7078-3732-B2AD-026155DE04FC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2FD140-B582-92B2-CAD3-3842E2540636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?5</a:t>
              </a:r>
            </a:p>
          </p:txBody>
        </p:sp>
      </p:grpSp>
      <p:sp>
        <p:nvSpPr>
          <p:cNvPr id="27" name="Left Brace 26">
            <a:extLst>
              <a:ext uri="{FF2B5EF4-FFF2-40B4-BE49-F238E27FC236}">
                <a16:creationId xmlns:a16="http://schemas.microsoft.com/office/drawing/2014/main" id="{98D786A7-3911-46B4-C1E9-8EDB836445C4}"/>
              </a:ext>
            </a:extLst>
          </p:cNvPr>
          <p:cNvSpPr/>
          <p:nvPr/>
        </p:nvSpPr>
        <p:spPr>
          <a:xfrm>
            <a:off x="67654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A3E805-0E44-F9B3-4CE5-D4A81FAF52D2}"/>
              </a:ext>
            </a:extLst>
          </p:cNvPr>
          <p:cNvSpPr txBox="1"/>
          <p:nvPr/>
        </p:nvSpPr>
        <p:spPr>
          <a:xfrm>
            <a:off x="69026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y = -4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7CE869-1C26-E349-A728-A956547FBF1A}"/>
              </a:ext>
            </a:extLst>
          </p:cNvPr>
          <p:cNvSpPr txBox="1"/>
          <p:nvPr/>
        </p:nvSpPr>
        <p:spPr>
          <a:xfrm>
            <a:off x="89898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6548BB-1B76-B2D1-4FB9-12E8E519F56F}"/>
              </a:ext>
            </a:extLst>
          </p:cNvPr>
          <p:cNvSpPr txBox="1"/>
          <p:nvPr/>
        </p:nvSpPr>
        <p:spPr>
          <a:xfrm>
            <a:off x="89568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DDEB01E-3419-A3B8-2843-11B5635DC3A4}"/>
              </a:ext>
            </a:extLst>
          </p:cNvPr>
          <p:cNvSpPr/>
          <p:nvPr/>
        </p:nvSpPr>
        <p:spPr>
          <a:xfrm>
            <a:off x="1117820" y="2885117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DB4404C-A088-A963-6260-FB9FD2BEF7E1}"/>
              </a:ext>
            </a:extLst>
          </p:cNvPr>
          <p:cNvSpPr/>
          <p:nvPr/>
        </p:nvSpPr>
        <p:spPr>
          <a:xfrm>
            <a:off x="5241491" y="3880388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C0CA27-60DB-B153-67A9-97D46663470D}"/>
              </a:ext>
            </a:extLst>
          </p:cNvPr>
          <p:cNvSpPr txBox="1"/>
          <p:nvPr/>
        </p:nvSpPr>
        <p:spPr>
          <a:xfrm>
            <a:off x="5378640" y="4311422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y = -4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87FC4B-FE90-36BD-212C-53B68D0D2572}"/>
              </a:ext>
            </a:extLst>
          </p:cNvPr>
          <p:cNvSpPr txBox="1"/>
          <p:nvPr/>
        </p:nvSpPr>
        <p:spPr>
          <a:xfrm>
            <a:off x="5370537" y="3715439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y = -4</a:t>
            </a:r>
          </a:p>
        </p:txBody>
      </p:sp>
    </p:spTree>
    <p:extLst>
      <p:ext uri="{BB962C8B-B14F-4D97-AF65-F5344CB8AC3E}">
        <p14:creationId xmlns:p14="http://schemas.microsoft.com/office/powerpoint/2010/main" val="3820118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4" grpId="0" animBg="1"/>
      <p:bldP spid="36" grpId="0" animBg="1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FA45F0-518B-E874-7299-7B1929B781CC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pic>
        <p:nvPicPr>
          <p:cNvPr id="17" name="Picture 16" descr="A blue and orange logo&#10;&#10;Description automatically generated">
            <a:extLst>
              <a:ext uri="{FF2B5EF4-FFF2-40B4-BE49-F238E27FC236}">
                <a16:creationId xmlns:a16="http://schemas.microsoft.com/office/drawing/2014/main" id="{38EC827E-91B5-7C56-5FF2-153C2FE2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3F35375-DE95-6E44-DD5D-FA3FF4543849}"/>
              </a:ext>
            </a:extLst>
          </p:cNvPr>
          <p:cNvSpPr/>
          <p:nvPr/>
        </p:nvSpPr>
        <p:spPr>
          <a:xfrm>
            <a:off x="841455" y="4944405"/>
            <a:ext cx="10598235" cy="1237058"/>
          </a:xfrm>
          <a:prstGeom prst="roundRect">
            <a:avLst>
              <a:gd name="adj" fmla="val 10139"/>
            </a:avLst>
          </a:prstGeom>
          <a:solidFill>
            <a:srgbClr val="00B050">
              <a:alpha val="3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8C673-EF89-4ED2-396C-D5D1CB5EC8DB}"/>
              </a:ext>
            </a:extLst>
          </p:cNvPr>
          <p:cNvSpPr txBox="1"/>
          <p:nvPr/>
        </p:nvSpPr>
        <p:spPr>
          <a:xfrm>
            <a:off x="1049339" y="5198952"/>
            <a:ext cx="101234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Hệ phương trình bậc nhất hai ẩn có thể có nghiệm duy nhất hoặc vô nghiệm hoặc vô số nghiệm.</a:t>
            </a:r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866853D6-DAC3-1C1B-7C64-A9727AB0B156}"/>
              </a:ext>
            </a:extLst>
          </p:cNvPr>
          <p:cNvSpPr/>
          <p:nvPr/>
        </p:nvSpPr>
        <p:spPr>
          <a:xfrm rot="20686903">
            <a:off x="10978990" y="5500261"/>
            <a:ext cx="908423" cy="776289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8523A0-09A6-B8B3-65F0-1ED03B27442A}"/>
              </a:ext>
            </a:extLst>
          </p:cNvPr>
          <p:cNvSpPr/>
          <p:nvPr/>
        </p:nvSpPr>
        <p:spPr>
          <a:xfrm>
            <a:off x="1049339" y="2430410"/>
            <a:ext cx="2355674" cy="1718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980C29-A751-1167-3F95-5DCB25B40F65}"/>
              </a:ext>
            </a:extLst>
          </p:cNvPr>
          <p:cNvSpPr/>
          <p:nvPr/>
        </p:nvSpPr>
        <p:spPr>
          <a:xfrm>
            <a:off x="4937015" y="2434783"/>
            <a:ext cx="2461248" cy="1718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AD7F89-8A20-F106-A44A-3AE506C03EDC}"/>
              </a:ext>
            </a:extLst>
          </p:cNvPr>
          <p:cNvSpPr/>
          <p:nvPr/>
        </p:nvSpPr>
        <p:spPr>
          <a:xfrm>
            <a:off x="8930265" y="2453227"/>
            <a:ext cx="2461248" cy="1718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80343-6FD5-2A77-0A61-D83C21B382A9}"/>
              </a:ext>
            </a:extLst>
          </p:cNvPr>
          <p:cNvSpPr txBox="1"/>
          <p:nvPr/>
        </p:nvSpPr>
        <p:spPr>
          <a:xfrm>
            <a:off x="1423796" y="2973348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+ y = 5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B6513F4-0849-6AB6-73B4-A7358B979339}"/>
              </a:ext>
            </a:extLst>
          </p:cNvPr>
          <p:cNvSpPr/>
          <p:nvPr/>
        </p:nvSpPr>
        <p:spPr>
          <a:xfrm>
            <a:off x="1286647" y="3127826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78795-5D94-6C18-4844-C90B6A94EF97}"/>
              </a:ext>
            </a:extLst>
          </p:cNvPr>
          <p:cNvSpPr txBox="1"/>
          <p:nvPr/>
        </p:nvSpPr>
        <p:spPr>
          <a:xfrm>
            <a:off x="1423796" y="3577910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2y =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C97C90-A3F9-3539-16F2-054933F26CE2}"/>
              </a:ext>
            </a:extLst>
          </p:cNvPr>
          <p:cNvSpPr txBox="1"/>
          <p:nvPr/>
        </p:nvSpPr>
        <p:spPr>
          <a:xfrm>
            <a:off x="5265051" y="2973348"/>
            <a:ext cx="2054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+ 12y = -5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E2A0ECAF-0299-9BA5-4FC1-0A19656A2A45}"/>
              </a:ext>
            </a:extLst>
          </p:cNvPr>
          <p:cNvSpPr/>
          <p:nvPr/>
        </p:nvSpPr>
        <p:spPr>
          <a:xfrm>
            <a:off x="5127902" y="3127826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1EF5FD-95D0-3BF3-0A4A-45C524AEE487}"/>
              </a:ext>
            </a:extLst>
          </p:cNvPr>
          <p:cNvSpPr txBox="1"/>
          <p:nvPr/>
        </p:nvSpPr>
        <p:spPr>
          <a:xfrm>
            <a:off x="5265051" y="3577910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+ 4y =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917CCF-89AE-C3DF-A7EA-EEC819463682}"/>
              </a:ext>
            </a:extLst>
          </p:cNvPr>
          <p:cNvSpPr txBox="1"/>
          <p:nvPr/>
        </p:nvSpPr>
        <p:spPr>
          <a:xfrm>
            <a:off x="9191623" y="2973348"/>
            <a:ext cx="237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12x – 4y = -16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8A365CA3-5CFE-0D8B-0EE4-C3A526017539}"/>
              </a:ext>
            </a:extLst>
          </p:cNvPr>
          <p:cNvSpPr/>
          <p:nvPr/>
        </p:nvSpPr>
        <p:spPr>
          <a:xfrm>
            <a:off x="9054474" y="3127826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C0B63C-4A45-10F4-57B7-91E2526D6BD4}"/>
              </a:ext>
            </a:extLst>
          </p:cNvPr>
          <p:cNvSpPr txBox="1"/>
          <p:nvPr/>
        </p:nvSpPr>
        <p:spPr>
          <a:xfrm>
            <a:off x="9191623" y="3577910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y = -4</a:t>
            </a:r>
          </a:p>
        </p:txBody>
      </p:sp>
      <p:sp>
        <p:nvSpPr>
          <p:cNvPr id="47" name="Flowchart: Off-page Connector 46">
            <a:extLst>
              <a:ext uri="{FF2B5EF4-FFF2-40B4-BE49-F238E27FC236}">
                <a16:creationId xmlns:a16="http://schemas.microsoft.com/office/drawing/2014/main" id="{9BB73AA5-21F8-518D-B8AD-00846E30FE00}"/>
              </a:ext>
            </a:extLst>
          </p:cNvPr>
          <p:cNvSpPr/>
          <p:nvPr/>
        </p:nvSpPr>
        <p:spPr>
          <a:xfrm>
            <a:off x="1049339" y="1615938"/>
            <a:ext cx="2355674" cy="1115311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Off-page Connector 47">
            <a:extLst>
              <a:ext uri="{FF2B5EF4-FFF2-40B4-BE49-F238E27FC236}">
                <a16:creationId xmlns:a16="http://schemas.microsoft.com/office/drawing/2014/main" id="{CFAAED6D-EF9B-57F5-7566-8FDA92E182AE}"/>
              </a:ext>
            </a:extLst>
          </p:cNvPr>
          <p:cNvSpPr/>
          <p:nvPr/>
        </p:nvSpPr>
        <p:spPr>
          <a:xfrm>
            <a:off x="4937007" y="1615938"/>
            <a:ext cx="2461247" cy="1115311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Off-page Connector 48">
            <a:extLst>
              <a:ext uri="{FF2B5EF4-FFF2-40B4-BE49-F238E27FC236}">
                <a16:creationId xmlns:a16="http://schemas.microsoft.com/office/drawing/2014/main" id="{9A32BC19-F4B5-BFBF-1654-E6B888082F81}"/>
              </a:ext>
            </a:extLst>
          </p:cNvPr>
          <p:cNvSpPr/>
          <p:nvPr/>
        </p:nvSpPr>
        <p:spPr>
          <a:xfrm>
            <a:off x="8930257" y="1615938"/>
            <a:ext cx="2461247" cy="1115311"/>
          </a:xfrm>
          <a:prstGeom prst="flowChartOffpage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620539-382C-8A10-A21A-1D1F81ABE244}"/>
              </a:ext>
            </a:extLst>
          </p:cNvPr>
          <p:cNvSpPr txBox="1"/>
          <p:nvPr/>
        </p:nvSpPr>
        <p:spPr>
          <a:xfrm>
            <a:off x="1500855" y="1775909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nghiệm </a:t>
            </a:r>
          </a:p>
          <a:p>
            <a:r>
              <a:rPr lang="en-US" sz="2000"/>
              <a:t>duy nhất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321717-5BC8-38DB-7BAB-FCBAEE64B863}"/>
              </a:ext>
            </a:extLst>
          </p:cNvPr>
          <p:cNvSpPr txBox="1"/>
          <p:nvPr/>
        </p:nvSpPr>
        <p:spPr>
          <a:xfrm>
            <a:off x="5338981" y="1906861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vô nghiệm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6EDB6D-A1AA-8095-CB8F-06FD86F3CEBC}"/>
              </a:ext>
            </a:extLst>
          </p:cNvPr>
          <p:cNvSpPr txBox="1"/>
          <p:nvPr/>
        </p:nvSpPr>
        <p:spPr>
          <a:xfrm>
            <a:off x="9118997" y="1906861"/>
            <a:ext cx="210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vô số nghiệm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E70BFB-3F98-2F9A-0DE5-824B726F27D5}"/>
              </a:ext>
            </a:extLst>
          </p:cNvPr>
          <p:cNvSpPr/>
          <p:nvPr/>
        </p:nvSpPr>
        <p:spPr>
          <a:xfrm>
            <a:off x="1396958" y="4640176"/>
            <a:ext cx="1298618" cy="515866"/>
          </a:xfrm>
          <a:prstGeom prst="roundRect">
            <a:avLst>
              <a:gd name="adj" fmla="val 16734"/>
            </a:avLst>
          </a:prstGeom>
          <a:solidFill>
            <a:srgbClr val="2B65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B8FF9-1F84-B3EE-A230-68514ED45DC8}"/>
              </a:ext>
            </a:extLst>
          </p:cNvPr>
          <p:cNvSpPr txBox="1"/>
          <p:nvPr/>
        </p:nvSpPr>
        <p:spPr>
          <a:xfrm>
            <a:off x="1522726" y="4709202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3351076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/>
      <p:bldP spid="16" grpId="0" animBg="1"/>
      <p:bldP spid="44" grpId="0" animBg="1"/>
      <p:bldP spid="45" grpId="0" animBg="1"/>
      <p:bldP spid="46" grpId="0" animBg="1"/>
      <p:bldP spid="10" grpId="0"/>
      <p:bldP spid="18" grpId="0" animBg="1"/>
      <p:bldP spid="19" grpId="0"/>
      <p:bldP spid="37" grpId="0"/>
      <p:bldP spid="38" grpId="0" animBg="1"/>
      <p:bldP spid="39" grpId="0"/>
      <p:bldP spid="40" grpId="0"/>
      <p:bldP spid="41" grpId="0" animBg="1"/>
      <p:bldP spid="42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6 cốc trà sữa gồm trà sữa trân châu và trà sữa phô mai. Tổng số tiền nhóm khách thanh toán là 188</a:t>
            </a:r>
            <a:r>
              <a:rPr lang="en-US" sz="2800">
                <a:latin typeface="#9Slide03 Quicksand" panose="00000500000000000000" pitchFamily="2" charset="0"/>
              </a:rPr>
              <a:t> </a:t>
            </a:r>
            <a:r>
              <a:rPr lang="vi-VN" sz="2800">
                <a:latin typeface="#9Slide03 Quicksand" panose="00000500000000000000" pitchFamily="2" charset="0"/>
              </a:rPr>
              <a:t>000 đồng.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7642626" y="3230289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092337" y="3230290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5155239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7175955" y="5155239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7475532" y="5596194"/>
            <a:ext cx="153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9971038" y="5596194"/>
            <a:ext cx="146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 y (cốc)</a:t>
            </a:r>
          </a:p>
        </p:txBody>
      </p:sp>
      <p:pic>
        <p:nvPicPr>
          <p:cNvPr id="12" name="Picture 11" descr="A blue and orange logo&#10;&#10;Description automatically generated">
            <a:extLst>
              <a:ext uri="{FF2B5EF4-FFF2-40B4-BE49-F238E27FC236}">
                <a16:creationId xmlns:a16="http://schemas.microsoft.com/office/drawing/2014/main" id="{2476F0E0-5F39-C190-6E00-F2C2AC1B5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14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6 cốc</a:t>
            </a:r>
            <a:r>
              <a:rPr lang="vi-VN" sz="2800">
                <a:latin typeface="#9Slide03 Quicksand" panose="00000500000000000000" pitchFamily="2" charset="0"/>
              </a:rPr>
              <a:t> trà sữa gồm trà sữa trân châu và trà sữa phô mai. Tổng số tiền nhóm khách thanh toán là 188</a:t>
            </a:r>
            <a:r>
              <a:rPr lang="en-US" sz="2800">
                <a:latin typeface="#9Slide03 Quicksand" panose="00000500000000000000" pitchFamily="2" charset="0"/>
              </a:rPr>
              <a:t> </a:t>
            </a:r>
            <a:r>
              <a:rPr lang="vi-VN" sz="2800">
                <a:latin typeface="#9Slide03 Quicksand" panose="00000500000000000000" pitchFamily="2" charset="0"/>
              </a:rPr>
              <a:t>000 đồng.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6980152" y="3043675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120330" y="3043676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4968625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6513481" y="4968625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6915698" y="5409580"/>
            <a:ext cx="15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10073678" y="5409580"/>
            <a:ext cx="14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y (cốc)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4CFD6-B162-8040-F4EF-5BCD623F5A9D}"/>
              </a:ext>
            </a:extLst>
          </p:cNvPr>
          <p:cNvSpPr txBox="1"/>
          <p:nvPr/>
        </p:nvSpPr>
        <p:spPr>
          <a:xfrm>
            <a:off x="2486457" y="3896156"/>
            <a:ext cx="16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x + y =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DE447-169A-FBF3-E87F-CC707936A36D}"/>
              </a:ext>
            </a:extLst>
          </p:cNvPr>
          <p:cNvSpPr/>
          <p:nvPr/>
        </p:nvSpPr>
        <p:spPr>
          <a:xfrm>
            <a:off x="1581999" y="3788229"/>
            <a:ext cx="3635025" cy="755779"/>
          </a:xfrm>
          <a:prstGeom prst="roundRect">
            <a:avLst>
              <a:gd name="adj" fmla="val 5456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EB37D-CD21-71CB-625C-6FF6E199D06A}"/>
              </a:ext>
            </a:extLst>
          </p:cNvPr>
          <p:cNvSpPr txBox="1"/>
          <p:nvPr/>
        </p:nvSpPr>
        <p:spPr>
          <a:xfrm>
            <a:off x="6251154" y="6060860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97CB6-3BA4-F5FC-A0DB-C42C2B5E1E26}"/>
              </a:ext>
            </a:extLst>
          </p:cNvPr>
          <p:cNvSpPr txBox="1"/>
          <p:nvPr/>
        </p:nvSpPr>
        <p:spPr>
          <a:xfrm>
            <a:off x="9475445" y="6061541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33y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1EDAC8-90B7-7DBF-C8BB-3A8BCD554D9B}"/>
              </a:ext>
            </a:extLst>
          </p:cNvPr>
          <p:cNvSpPr/>
          <p:nvPr/>
        </p:nvSpPr>
        <p:spPr>
          <a:xfrm>
            <a:off x="7515933" y="589537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C7143AA-2A66-A699-ED04-2B27267CD922}"/>
              </a:ext>
            </a:extLst>
          </p:cNvPr>
          <p:cNvSpPr/>
          <p:nvPr/>
        </p:nvSpPr>
        <p:spPr>
          <a:xfrm>
            <a:off x="10691961" y="589570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orange logo&#10;&#10;Description automatically generated">
            <a:extLst>
              <a:ext uri="{FF2B5EF4-FFF2-40B4-BE49-F238E27FC236}">
                <a16:creationId xmlns:a16="http://schemas.microsoft.com/office/drawing/2014/main" id="{21650078-C170-4E96-283A-E34B9E401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2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16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6 cốc</a:t>
            </a:r>
            <a:r>
              <a:rPr lang="vi-VN" sz="2800">
                <a:latin typeface="#9Slide03 Quicksand" panose="00000500000000000000" pitchFamily="2" charset="0"/>
              </a:rPr>
              <a:t> trà sữa gồm trà sữa trân châu và trà sữa phô mai. Tổng số tiền nhóm khách thanh toán là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188</a:t>
            </a:r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000 đồng</a:t>
            </a:r>
            <a:r>
              <a:rPr lang="vi-VN" sz="2800">
                <a:latin typeface="#9Slide03 Quicksand" panose="00000500000000000000" pitchFamily="2" charset="0"/>
              </a:rPr>
              <a:t>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6980152" y="3043675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120330" y="3043676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4968625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6513481" y="4968625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6915698" y="5409580"/>
            <a:ext cx="15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10073678" y="5409580"/>
            <a:ext cx="14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y (cốc)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4CFD6-B162-8040-F4EF-5BCD623F5A9D}"/>
              </a:ext>
            </a:extLst>
          </p:cNvPr>
          <p:cNvSpPr txBox="1"/>
          <p:nvPr/>
        </p:nvSpPr>
        <p:spPr>
          <a:xfrm>
            <a:off x="2486457" y="3896156"/>
            <a:ext cx="16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x + y =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DE447-169A-FBF3-E87F-CC707936A36D}"/>
              </a:ext>
            </a:extLst>
          </p:cNvPr>
          <p:cNvSpPr/>
          <p:nvPr/>
        </p:nvSpPr>
        <p:spPr>
          <a:xfrm>
            <a:off x="2015310" y="3788229"/>
            <a:ext cx="3201714" cy="1460388"/>
          </a:xfrm>
          <a:prstGeom prst="roundRect">
            <a:avLst>
              <a:gd name="adj" fmla="val 5456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B0848-99BA-4ADD-9594-1E7F524A5432}"/>
              </a:ext>
            </a:extLst>
          </p:cNvPr>
          <p:cNvSpPr txBox="1"/>
          <p:nvPr/>
        </p:nvSpPr>
        <p:spPr>
          <a:xfrm>
            <a:off x="2486457" y="4563556"/>
            <a:ext cx="273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28x + 33y = 188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EB37D-CD21-71CB-625C-6FF6E199D06A}"/>
              </a:ext>
            </a:extLst>
          </p:cNvPr>
          <p:cNvSpPr txBox="1"/>
          <p:nvPr/>
        </p:nvSpPr>
        <p:spPr>
          <a:xfrm>
            <a:off x="6251154" y="6060860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97CB6-3BA4-F5FC-A0DB-C42C2B5E1E26}"/>
              </a:ext>
            </a:extLst>
          </p:cNvPr>
          <p:cNvSpPr txBox="1"/>
          <p:nvPr/>
        </p:nvSpPr>
        <p:spPr>
          <a:xfrm>
            <a:off x="9475445" y="6061541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33y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1EDAC8-90B7-7DBF-C8BB-3A8BCD554D9B}"/>
              </a:ext>
            </a:extLst>
          </p:cNvPr>
          <p:cNvSpPr/>
          <p:nvPr/>
        </p:nvSpPr>
        <p:spPr>
          <a:xfrm>
            <a:off x="7515933" y="589537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C7143AA-2A66-A699-ED04-2B27267CD922}"/>
              </a:ext>
            </a:extLst>
          </p:cNvPr>
          <p:cNvSpPr/>
          <p:nvPr/>
        </p:nvSpPr>
        <p:spPr>
          <a:xfrm>
            <a:off x="10691961" y="589570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552C7CC-2726-1770-737D-4C15E0DD5634}"/>
              </a:ext>
            </a:extLst>
          </p:cNvPr>
          <p:cNvSpPr/>
          <p:nvPr/>
        </p:nvSpPr>
        <p:spPr>
          <a:xfrm>
            <a:off x="2369331" y="4119214"/>
            <a:ext cx="101879" cy="828675"/>
          </a:xfrm>
          <a:prstGeom prst="leftBrace">
            <a:avLst>
              <a:gd name="adj1" fmla="val 129593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ue and orange logo&#10;&#10;Description automatically generated">
            <a:extLst>
              <a:ext uri="{FF2B5EF4-FFF2-40B4-BE49-F238E27FC236}">
                <a16:creationId xmlns:a16="http://schemas.microsoft.com/office/drawing/2014/main" id="{2E69192E-6FDD-3435-4AAE-B08DF394B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31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6 cốc</a:t>
            </a:r>
            <a:r>
              <a:rPr lang="vi-VN" sz="2800">
                <a:latin typeface="#9Slide03 Quicksand" panose="00000500000000000000" pitchFamily="2" charset="0"/>
              </a:rPr>
              <a:t> trà sữa gồm trà sữa trân châu và trà sữa phô mai. Tổng số tiền nhóm khách thanh toán là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188</a:t>
            </a:r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000 đồng</a:t>
            </a:r>
            <a:r>
              <a:rPr lang="vi-VN" sz="2800">
                <a:latin typeface="#9Slide03 Quicksand" panose="00000500000000000000" pitchFamily="2" charset="0"/>
              </a:rPr>
              <a:t>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6980152" y="3043675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120330" y="3043676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4968625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6513481" y="4968625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6915698" y="5409580"/>
            <a:ext cx="15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10073678" y="5409580"/>
            <a:ext cx="14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y (cốc)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DE447-169A-FBF3-E87F-CC707936A36D}"/>
              </a:ext>
            </a:extLst>
          </p:cNvPr>
          <p:cNvSpPr/>
          <p:nvPr/>
        </p:nvSpPr>
        <p:spPr>
          <a:xfrm>
            <a:off x="2015310" y="3788229"/>
            <a:ext cx="3201714" cy="1460388"/>
          </a:xfrm>
          <a:prstGeom prst="roundRect">
            <a:avLst>
              <a:gd name="adj" fmla="val 5456"/>
            </a:avLst>
          </a:prstGeom>
          <a:solidFill>
            <a:srgbClr val="FFFF00">
              <a:alpha val="16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EB37D-CD21-71CB-625C-6FF6E199D06A}"/>
              </a:ext>
            </a:extLst>
          </p:cNvPr>
          <p:cNvSpPr txBox="1"/>
          <p:nvPr/>
        </p:nvSpPr>
        <p:spPr>
          <a:xfrm>
            <a:off x="6251154" y="6060860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97CB6-3BA4-F5FC-A0DB-C42C2B5E1E26}"/>
              </a:ext>
            </a:extLst>
          </p:cNvPr>
          <p:cNvSpPr txBox="1"/>
          <p:nvPr/>
        </p:nvSpPr>
        <p:spPr>
          <a:xfrm>
            <a:off x="9475445" y="6061541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33y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1EDAC8-90B7-7DBF-C8BB-3A8BCD554D9B}"/>
              </a:ext>
            </a:extLst>
          </p:cNvPr>
          <p:cNvSpPr/>
          <p:nvPr/>
        </p:nvSpPr>
        <p:spPr>
          <a:xfrm>
            <a:off x="7515933" y="589537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C7143AA-2A66-A699-ED04-2B27267CD922}"/>
              </a:ext>
            </a:extLst>
          </p:cNvPr>
          <p:cNvSpPr/>
          <p:nvPr/>
        </p:nvSpPr>
        <p:spPr>
          <a:xfrm>
            <a:off x="10691961" y="589570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4CFD6-B162-8040-F4EF-5BCD623F5A9D}"/>
              </a:ext>
            </a:extLst>
          </p:cNvPr>
          <p:cNvSpPr txBox="1"/>
          <p:nvPr/>
        </p:nvSpPr>
        <p:spPr>
          <a:xfrm>
            <a:off x="2486457" y="3896156"/>
            <a:ext cx="16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#9Slide03 Quicksand" panose="00000500000000000000" pitchFamily="2" charset="0"/>
              </a:rPr>
              <a:t>x + y =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B0848-99BA-4ADD-9594-1E7F524A5432}"/>
              </a:ext>
            </a:extLst>
          </p:cNvPr>
          <p:cNvSpPr txBox="1"/>
          <p:nvPr/>
        </p:nvSpPr>
        <p:spPr>
          <a:xfrm>
            <a:off x="2486457" y="4563556"/>
            <a:ext cx="273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#9Slide03 Quicksand" panose="00000500000000000000" pitchFamily="2" charset="0"/>
              </a:rPr>
              <a:t>28x + 33y = 188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552C7CC-2726-1770-737D-4C15E0DD5634}"/>
              </a:ext>
            </a:extLst>
          </p:cNvPr>
          <p:cNvSpPr/>
          <p:nvPr/>
        </p:nvSpPr>
        <p:spPr>
          <a:xfrm>
            <a:off x="2369331" y="4119214"/>
            <a:ext cx="101879" cy="828675"/>
          </a:xfrm>
          <a:prstGeom prst="leftBrace">
            <a:avLst>
              <a:gd name="adj1" fmla="val 12959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orange logo&#10;&#10;Description automatically generated">
            <a:extLst>
              <a:ext uri="{FF2B5EF4-FFF2-40B4-BE49-F238E27FC236}">
                <a16:creationId xmlns:a16="http://schemas.microsoft.com/office/drawing/2014/main" id="{DA44F29B-F448-4A38-2D07-618CE02AB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36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ECA91D-D56B-9169-D12C-A1EA0F41217E}"/>
              </a:ext>
            </a:extLst>
          </p:cNvPr>
          <p:cNvSpPr/>
          <p:nvPr/>
        </p:nvSpPr>
        <p:spPr>
          <a:xfrm>
            <a:off x="1086928" y="3970841"/>
            <a:ext cx="9816861" cy="2196693"/>
          </a:xfrm>
          <a:prstGeom prst="roundRect">
            <a:avLst>
              <a:gd name="adj" fmla="val 3758"/>
            </a:avLst>
          </a:prstGeom>
          <a:solidFill>
            <a:schemeClr val="accent6">
              <a:lumMod val="40000"/>
              <a:lumOff val="60000"/>
              <a:alpha val="84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208041-A2FA-1B8E-AB96-94BB44ED9524}"/>
              </a:ext>
            </a:extLst>
          </p:cNvPr>
          <p:cNvSpPr/>
          <p:nvPr/>
        </p:nvSpPr>
        <p:spPr>
          <a:xfrm>
            <a:off x="1086928" y="1782994"/>
            <a:ext cx="9816861" cy="1937896"/>
          </a:xfrm>
          <a:prstGeom prst="roundRect">
            <a:avLst>
              <a:gd name="adj" fmla="val 3758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>
            <a:off x="3121622" y="29505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4257307" y="618204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Nội dung bài học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EBF80-ABFC-97FF-BCB8-0AA49F536AF3}"/>
              </a:ext>
            </a:extLst>
          </p:cNvPr>
          <p:cNvSpPr txBox="1"/>
          <p:nvPr/>
        </p:nvSpPr>
        <p:spPr>
          <a:xfrm>
            <a:off x="1490307" y="1868401"/>
            <a:ext cx="4198585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/>
            <a:r>
              <a:rPr lang="en-US" sz="3200">
                <a:solidFill>
                  <a:schemeClr val="tx1"/>
                </a:solidFill>
              </a:rPr>
              <a:t>1, </a:t>
            </a:r>
            <a:r>
              <a:rPr lang="en-US" sz="2000">
                <a:solidFill>
                  <a:schemeClr val="tx1"/>
                </a:solidFill>
              </a:rPr>
              <a:t>G</a:t>
            </a:r>
            <a:r>
              <a:rPr lang="en-US" sz="1600">
                <a:solidFill>
                  <a:schemeClr val="tx1"/>
                </a:solidFill>
              </a:rPr>
              <a:t>iải hệ phương trình bằng </a:t>
            </a:r>
          </a:p>
          <a:p>
            <a:pPr algn="l"/>
            <a:r>
              <a:rPr lang="en-US" sz="3200">
                <a:solidFill>
                  <a:schemeClr val="tx1"/>
                </a:solidFill>
              </a:rPr>
              <a:t>phương pháp thế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0A4C5C-18B0-29A7-6CB4-58833B6D7A3C}"/>
              </a:ext>
            </a:extLst>
          </p:cNvPr>
          <p:cNvSpPr txBox="1"/>
          <p:nvPr/>
        </p:nvSpPr>
        <p:spPr>
          <a:xfrm>
            <a:off x="1489041" y="4209517"/>
            <a:ext cx="6255608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/>
            <a:r>
              <a:rPr lang="en-US" sz="3200">
                <a:solidFill>
                  <a:srgbClr val="002060"/>
                </a:solidFill>
              </a:rPr>
              <a:t>2, </a:t>
            </a:r>
            <a:r>
              <a:rPr lang="en-US" sz="2000">
                <a:solidFill>
                  <a:srgbClr val="002060"/>
                </a:solidFill>
              </a:rPr>
              <a:t>G</a:t>
            </a:r>
            <a:r>
              <a:rPr lang="en-US" sz="1600">
                <a:solidFill>
                  <a:srgbClr val="002060"/>
                </a:solidFill>
              </a:rPr>
              <a:t>iải hệ phương trình bằng </a:t>
            </a:r>
          </a:p>
          <a:p>
            <a:pPr algn="l"/>
            <a:r>
              <a:rPr lang="en-US" sz="3200">
                <a:solidFill>
                  <a:srgbClr val="002060"/>
                </a:solidFill>
              </a:rPr>
              <a:t>phương pháp cộng đại số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46943C-9564-D059-992F-F445DFF18DD8}"/>
              </a:ext>
            </a:extLst>
          </p:cNvPr>
          <p:cNvSpPr/>
          <p:nvPr/>
        </p:nvSpPr>
        <p:spPr>
          <a:xfrm>
            <a:off x="8426837" y="2288646"/>
            <a:ext cx="290286" cy="290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ADFC48-D444-AF3A-671B-A8B8553F994E}"/>
              </a:ext>
            </a:extLst>
          </p:cNvPr>
          <p:cNvSpPr/>
          <p:nvPr/>
        </p:nvSpPr>
        <p:spPr>
          <a:xfrm>
            <a:off x="9823673" y="2288646"/>
            <a:ext cx="290286" cy="290286"/>
          </a:xfrm>
          <a:prstGeom prst="round2DiagRect">
            <a:avLst>
              <a:gd name="adj1" fmla="val 34714"/>
              <a:gd name="adj2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175190-C24D-842E-747E-B3ED7A2990EF}"/>
              </a:ext>
            </a:extLst>
          </p:cNvPr>
          <p:cNvSpPr/>
          <p:nvPr/>
        </p:nvSpPr>
        <p:spPr>
          <a:xfrm>
            <a:off x="8426837" y="2920057"/>
            <a:ext cx="290286" cy="290286"/>
          </a:xfrm>
          <a:prstGeom prst="ellipse">
            <a:avLst/>
          </a:prstGeom>
          <a:solidFill>
            <a:srgbClr val="31859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F3A964-9AE7-64B5-0840-02288C6E7918}"/>
              </a:ext>
            </a:extLst>
          </p:cNvPr>
          <p:cNvSpPr/>
          <p:nvPr/>
        </p:nvSpPr>
        <p:spPr>
          <a:xfrm>
            <a:off x="9089028" y="2288646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78ADAB1-5887-EF6D-D062-0E7745AE13E5}"/>
              </a:ext>
            </a:extLst>
          </p:cNvPr>
          <p:cNvSpPr/>
          <p:nvPr/>
        </p:nvSpPr>
        <p:spPr>
          <a:xfrm>
            <a:off x="9823673" y="2920057"/>
            <a:ext cx="290286" cy="290286"/>
          </a:xfrm>
          <a:prstGeom prst="trapezoi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5BA55EF-6FCD-2EBF-04D6-7BB894B10D28}"/>
              </a:ext>
            </a:extLst>
          </p:cNvPr>
          <p:cNvSpPr/>
          <p:nvPr/>
        </p:nvSpPr>
        <p:spPr>
          <a:xfrm>
            <a:off x="8140513" y="2352122"/>
            <a:ext cx="145269" cy="812577"/>
          </a:xfrm>
          <a:prstGeom prst="leftBrace">
            <a:avLst>
              <a:gd name="adj1" fmla="val 9025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9C2FC4-44FC-BC3C-72FD-EB35383A1E40}"/>
              </a:ext>
            </a:extLst>
          </p:cNvPr>
          <p:cNvSpPr txBox="1"/>
          <p:nvPr/>
        </p:nvSpPr>
        <p:spPr>
          <a:xfrm>
            <a:off x="8697160" y="2193467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8936B9-869F-2BB7-7F3E-B503131F1E33}"/>
              </a:ext>
            </a:extLst>
          </p:cNvPr>
          <p:cNvSpPr txBox="1"/>
          <p:nvPr/>
        </p:nvSpPr>
        <p:spPr>
          <a:xfrm>
            <a:off x="9387544" y="2202956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C01326-A894-FAC1-98E4-DB85EAF086B3}"/>
              </a:ext>
            </a:extLst>
          </p:cNvPr>
          <p:cNvSpPr txBox="1"/>
          <p:nvPr/>
        </p:nvSpPr>
        <p:spPr>
          <a:xfrm>
            <a:off x="8697160" y="2827684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A290AE-24A2-0785-0DC2-25DE5384EDDB}"/>
              </a:ext>
            </a:extLst>
          </p:cNvPr>
          <p:cNvSpPr txBox="1"/>
          <p:nvPr/>
        </p:nvSpPr>
        <p:spPr>
          <a:xfrm>
            <a:off x="9387544" y="2837173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76C9B8-BF3C-E885-FBDD-FCFD964168B3}"/>
              </a:ext>
            </a:extLst>
          </p:cNvPr>
          <p:cNvSpPr/>
          <p:nvPr/>
        </p:nvSpPr>
        <p:spPr>
          <a:xfrm>
            <a:off x="8426837" y="4244385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FE0332-AD36-EF74-6CA5-AFEA07497991}"/>
              </a:ext>
            </a:extLst>
          </p:cNvPr>
          <p:cNvSpPr/>
          <p:nvPr/>
        </p:nvSpPr>
        <p:spPr>
          <a:xfrm>
            <a:off x="9023573" y="4244385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F56DC0-C4AA-58C2-8F99-9DF7FBC9BC52}"/>
              </a:ext>
            </a:extLst>
          </p:cNvPr>
          <p:cNvSpPr/>
          <p:nvPr/>
        </p:nvSpPr>
        <p:spPr>
          <a:xfrm>
            <a:off x="9823673" y="4244385"/>
            <a:ext cx="290286" cy="290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067B11A-D8DA-C87C-2235-331ECE54226D}"/>
              </a:ext>
            </a:extLst>
          </p:cNvPr>
          <p:cNvSpPr/>
          <p:nvPr/>
        </p:nvSpPr>
        <p:spPr>
          <a:xfrm>
            <a:off x="8426837" y="4875796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EA52AE-4D90-725F-7624-D37854FB6333}"/>
              </a:ext>
            </a:extLst>
          </p:cNvPr>
          <p:cNvSpPr/>
          <p:nvPr/>
        </p:nvSpPr>
        <p:spPr>
          <a:xfrm>
            <a:off x="9023573" y="4875796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264F7BF-47FB-9CDB-3070-F58867888816}"/>
              </a:ext>
            </a:extLst>
          </p:cNvPr>
          <p:cNvSpPr/>
          <p:nvPr/>
        </p:nvSpPr>
        <p:spPr>
          <a:xfrm>
            <a:off x="9823673" y="4875796"/>
            <a:ext cx="290286" cy="29028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439ECBBA-A166-386D-6F1B-6BD63C23D5A3}"/>
              </a:ext>
            </a:extLst>
          </p:cNvPr>
          <p:cNvSpPr/>
          <p:nvPr/>
        </p:nvSpPr>
        <p:spPr>
          <a:xfrm>
            <a:off x="8140513" y="4307861"/>
            <a:ext cx="145269" cy="812577"/>
          </a:xfrm>
          <a:prstGeom prst="leftBrace">
            <a:avLst>
              <a:gd name="adj1" fmla="val 9025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73FA44-EFFE-3BE3-46DE-8AD93078ACCE}"/>
              </a:ext>
            </a:extLst>
          </p:cNvPr>
          <p:cNvSpPr txBox="1"/>
          <p:nvPr/>
        </p:nvSpPr>
        <p:spPr>
          <a:xfrm>
            <a:off x="8697160" y="4149206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AE3DB4-38C4-A9B1-E903-9B50542D4A5B}"/>
              </a:ext>
            </a:extLst>
          </p:cNvPr>
          <p:cNvSpPr txBox="1"/>
          <p:nvPr/>
        </p:nvSpPr>
        <p:spPr>
          <a:xfrm>
            <a:off x="9387544" y="4158695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7A6A0F-2F72-EE19-2DE6-A107824BA497}"/>
              </a:ext>
            </a:extLst>
          </p:cNvPr>
          <p:cNvSpPr txBox="1"/>
          <p:nvPr/>
        </p:nvSpPr>
        <p:spPr>
          <a:xfrm>
            <a:off x="8697160" y="4783423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652FD9-6073-B398-A593-74A1B00DADFA}"/>
              </a:ext>
            </a:extLst>
          </p:cNvPr>
          <p:cNvSpPr txBox="1"/>
          <p:nvPr/>
        </p:nvSpPr>
        <p:spPr>
          <a:xfrm>
            <a:off x="9387544" y="4792912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2A553A-200A-CE29-3A8C-B9B94F7CCE3F}"/>
              </a:ext>
            </a:extLst>
          </p:cNvPr>
          <p:cNvCxnSpPr>
            <a:cxnSpLocks/>
            <a:stCxn id="29" idx="3"/>
            <a:endCxn id="28" idx="7"/>
          </p:cNvCxnSpPr>
          <p:nvPr/>
        </p:nvCxnSpPr>
        <p:spPr>
          <a:xfrm flipH="1">
            <a:off x="8674612" y="2536421"/>
            <a:ext cx="456927" cy="4261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730C4A1-2443-FAF8-53B6-10A8F45EEF91}"/>
              </a:ext>
            </a:extLst>
          </p:cNvPr>
          <p:cNvSpPr/>
          <p:nvPr/>
        </p:nvSpPr>
        <p:spPr>
          <a:xfrm>
            <a:off x="9088180" y="2925438"/>
            <a:ext cx="290286" cy="290286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8C4D424-5608-EF22-3F7F-728F2E7C13FD}"/>
              </a:ext>
            </a:extLst>
          </p:cNvPr>
          <p:cNvCxnSpPr>
            <a:cxnSpLocks/>
          </p:cNvCxnSpPr>
          <p:nvPr/>
        </p:nvCxnSpPr>
        <p:spPr>
          <a:xfrm>
            <a:off x="8405809" y="5297507"/>
            <a:ext cx="945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990AFB6-E513-9E6B-4D76-44F851029839}"/>
              </a:ext>
            </a:extLst>
          </p:cNvPr>
          <p:cNvCxnSpPr>
            <a:cxnSpLocks/>
          </p:cNvCxnSpPr>
          <p:nvPr/>
        </p:nvCxnSpPr>
        <p:spPr>
          <a:xfrm>
            <a:off x="9762254" y="5297507"/>
            <a:ext cx="4131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85B4A53-6A2C-DB63-3597-5F9AE21EA53E}"/>
              </a:ext>
            </a:extLst>
          </p:cNvPr>
          <p:cNvSpPr/>
          <p:nvPr/>
        </p:nvSpPr>
        <p:spPr>
          <a:xfrm>
            <a:off x="8426837" y="5547948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FDCFAB2-E339-E134-B8B8-E63AF2CBEF72}"/>
              </a:ext>
            </a:extLst>
          </p:cNvPr>
          <p:cNvSpPr/>
          <p:nvPr/>
        </p:nvSpPr>
        <p:spPr>
          <a:xfrm>
            <a:off x="8529469" y="5450723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A4476F-5C5E-E87D-89EC-8E65080C56E8}"/>
              </a:ext>
            </a:extLst>
          </p:cNvPr>
          <p:cNvSpPr/>
          <p:nvPr/>
        </p:nvSpPr>
        <p:spPr>
          <a:xfrm>
            <a:off x="9008809" y="5547948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DF5A632B-BBD8-9ADD-1EAB-034D01C1211D}"/>
              </a:ext>
            </a:extLst>
          </p:cNvPr>
          <p:cNvSpPr/>
          <p:nvPr/>
        </p:nvSpPr>
        <p:spPr>
          <a:xfrm>
            <a:off x="9111441" y="5450723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F4FBD701-B127-97DF-D7EA-8B14DE08556F}"/>
              </a:ext>
            </a:extLst>
          </p:cNvPr>
          <p:cNvSpPr/>
          <p:nvPr/>
        </p:nvSpPr>
        <p:spPr>
          <a:xfrm>
            <a:off x="9847475" y="5547948"/>
            <a:ext cx="290286" cy="290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178831CE-3D2C-7480-79E1-D2E712B4AA18}"/>
              </a:ext>
            </a:extLst>
          </p:cNvPr>
          <p:cNvSpPr/>
          <p:nvPr/>
        </p:nvSpPr>
        <p:spPr>
          <a:xfrm>
            <a:off x="9950107" y="5450723"/>
            <a:ext cx="290286" cy="29028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1027" descr="A blue and orange logo&#10;&#10;Description automatically generated">
            <a:extLst>
              <a:ext uri="{FF2B5EF4-FFF2-40B4-BE49-F238E27FC236}">
                <a16:creationId xmlns:a16="http://schemas.microsoft.com/office/drawing/2014/main" id="{BF57B339-FDCD-EB9E-5FB5-9FD810052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808" y="241507"/>
            <a:ext cx="904551" cy="33416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04BF73-F128-CA6C-C6C5-2BC101ECB0CA}"/>
              </a:ext>
            </a:extLst>
          </p:cNvPr>
          <p:cNvSpPr/>
          <p:nvPr/>
        </p:nvSpPr>
        <p:spPr>
          <a:xfrm>
            <a:off x="1223482" y="1871963"/>
            <a:ext cx="101932" cy="1760789"/>
          </a:xfrm>
          <a:prstGeom prst="roundRect">
            <a:avLst>
              <a:gd name="adj" fmla="val 21517"/>
            </a:avLst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56DFFE-337C-1164-21C5-B583CE860906}"/>
              </a:ext>
            </a:extLst>
          </p:cNvPr>
          <p:cNvSpPr/>
          <p:nvPr/>
        </p:nvSpPr>
        <p:spPr>
          <a:xfrm>
            <a:off x="1223482" y="4137676"/>
            <a:ext cx="101932" cy="1837261"/>
          </a:xfrm>
          <a:prstGeom prst="roundRect">
            <a:avLst>
              <a:gd name="adj" fmla="val 21517"/>
            </a:avLst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/>
      <p:bldP spid="24" grpId="0"/>
      <p:bldP spid="25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3" grpId="0" animBg="1"/>
      <p:bldP spid="61" grpId="0" animBg="1"/>
      <p:bldP spid="62" grpId="0" animBg="1"/>
      <p:bldP spid="63" grpId="0" animBg="1"/>
      <p:bldP spid="1024" grpId="0" animBg="1"/>
      <p:bldP spid="1025" grpId="0" animBg="1"/>
      <p:bldP spid="1026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C2991-D0A5-9631-73AE-620DE0A05559}"/>
              </a:ext>
            </a:extLst>
          </p:cNvPr>
          <p:cNvSpPr txBox="1"/>
          <p:nvPr/>
        </p:nvSpPr>
        <p:spPr>
          <a:xfrm>
            <a:off x="945785" y="2596278"/>
            <a:ext cx="10885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Từ phương trình thứ nhất, biểu diễn y theo x r</a:t>
            </a:r>
            <a:r>
              <a:rPr lang="en-US"/>
              <a:t>ồ</a:t>
            </a:r>
            <a:r>
              <a:rPr lang="vi-VN"/>
              <a:t>i thế vào phương trình thứ hai để được một phương trình với một ẩn x. 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F5C08-BADA-D089-5D3E-91D92177F92D}"/>
              </a:ext>
            </a:extLst>
          </p:cNvPr>
          <p:cNvSpPr txBox="1"/>
          <p:nvPr/>
        </p:nvSpPr>
        <p:spPr>
          <a:xfrm>
            <a:off x="945784" y="5536024"/>
            <a:ext cx="7664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một ẩn đó để tìm giá trị của x.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502719" y="4547121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502719" y="3935972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211282" y="4203610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948195" y="4253467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D4DFEC0-F96C-E6C0-E88D-09A8F3A247CE}"/>
              </a:ext>
            </a:extLst>
          </p:cNvPr>
          <p:cNvSpPr/>
          <p:nvPr/>
        </p:nvSpPr>
        <p:spPr>
          <a:xfrm>
            <a:off x="779562" y="2781233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1EB9015-E310-0068-EC73-5C5EC7894C0D}"/>
              </a:ext>
            </a:extLst>
          </p:cNvPr>
          <p:cNvSpPr/>
          <p:nvPr/>
        </p:nvSpPr>
        <p:spPr>
          <a:xfrm>
            <a:off x="779562" y="5687980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7807845" y="393189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031037" y="4208184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203635" y="4479913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EB4407-4424-7115-9D3D-ED191E39429B}"/>
              </a:ext>
            </a:extLst>
          </p:cNvPr>
          <p:cNvSpPr txBox="1"/>
          <p:nvPr/>
        </p:nvSpPr>
        <p:spPr>
          <a:xfrm>
            <a:off x="7807844" y="4505069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3(3 – x)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482081" y="4008129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pic>
        <p:nvPicPr>
          <p:cNvPr id="2" name="Picture 1" descr="A blue and orange logo&#10;&#10;Description automatically generated">
            <a:extLst>
              <a:ext uri="{FF2B5EF4-FFF2-40B4-BE49-F238E27FC236}">
                <a16:creationId xmlns:a16="http://schemas.microsoft.com/office/drawing/2014/main" id="{9B351873-0A2F-692E-71B8-29BBEAB44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4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1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3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F5C08-BADA-D089-5D3E-91D92177F92D}"/>
              </a:ext>
            </a:extLst>
          </p:cNvPr>
          <p:cNvSpPr txBox="1"/>
          <p:nvPr/>
        </p:nvSpPr>
        <p:spPr>
          <a:xfrm>
            <a:off x="945784" y="5945599"/>
            <a:ext cx="7664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một ẩn đó để tìm giá trị của x.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502719" y="3527946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502719" y="2916797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211282" y="3184435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948195" y="3234292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1EB9015-E310-0068-EC73-5C5EC7894C0D}"/>
              </a:ext>
            </a:extLst>
          </p:cNvPr>
          <p:cNvSpPr/>
          <p:nvPr/>
        </p:nvSpPr>
        <p:spPr>
          <a:xfrm>
            <a:off x="779562" y="6097555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7845943" y="29127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002462" y="3189009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203635" y="3460738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EB4407-4424-7115-9D3D-ED191E39429B}"/>
              </a:ext>
            </a:extLst>
          </p:cNvPr>
          <p:cNvSpPr txBox="1"/>
          <p:nvPr/>
        </p:nvSpPr>
        <p:spPr>
          <a:xfrm>
            <a:off x="7845943" y="3455574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3(3 – x)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482081" y="2988954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F137F-E2C1-8E5A-B2D1-3C05EAE8B716}"/>
              </a:ext>
            </a:extLst>
          </p:cNvPr>
          <p:cNvSpPr txBox="1"/>
          <p:nvPr/>
        </p:nvSpPr>
        <p:spPr>
          <a:xfrm>
            <a:off x="7845943" y="3998432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9 + 3x =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5BD82-DB03-4F1D-7BEC-C42BA22837DC}"/>
              </a:ext>
            </a:extLst>
          </p:cNvPr>
          <p:cNvSpPr txBox="1"/>
          <p:nvPr/>
        </p:nvSpPr>
        <p:spPr>
          <a:xfrm>
            <a:off x="7845943" y="4541290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5x =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ACCADF-A435-975D-C0B1-E5D45FE55809}"/>
              </a:ext>
            </a:extLst>
          </p:cNvPr>
          <p:cNvSpPr txBox="1"/>
          <p:nvPr/>
        </p:nvSpPr>
        <p:spPr>
          <a:xfrm>
            <a:off x="7845943" y="5084147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ACB2C3-ADD3-F7FF-CDA1-5FA22EDDD4EE}"/>
              </a:ext>
            </a:extLst>
          </p:cNvPr>
          <p:cNvGrpSpPr/>
          <p:nvPr/>
        </p:nvGrpSpPr>
        <p:grpSpPr>
          <a:xfrm>
            <a:off x="763036" y="3049773"/>
            <a:ext cx="280605" cy="338554"/>
            <a:chOff x="751563" y="4060343"/>
            <a:chExt cx="280605" cy="3385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E95E53-C1F5-7DD7-C2B7-F843F5BBE7E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C99017-046A-DC85-F359-296AFC80DEC1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29AE80-C330-075B-C299-3C6CC7DCD576}"/>
              </a:ext>
            </a:extLst>
          </p:cNvPr>
          <p:cNvGrpSpPr/>
          <p:nvPr/>
        </p:nvGrpSpPr>
        <p:grpSpPr>
          <a:xfrm>
            <a:off x="5949523" y="3602063"/>
            <a:ext cx="292953" cy="338554"/>
            <a:chOff x="739215" y="4060343"/>
            <a:chExt cx="292953" cy="338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7A84E2-8FA7-7BD4-1CCD-EF61EA9A10DB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3F74D4-B5BA-7396-7E79-9A880902859D}"/>
                </a:ext>
              </a:extLst>
            </p:cNvPr>
            <p:cNvSpPr txBox="1"/>
            <p:nvPr/>
          </p:nvSpPr>
          <p:spPr>
            <a:xfrm>
              <a:off x="73921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606A276-81C9-6AF4-2691-CCE6B9726300}"/>
              </a:ext>
            </a:extLst>
          </p:cNvPr>
          <p:cNvGrpSpPr/>
          <p:nvPr/>
        </p:nvGrpSpPr>
        <p:grpSpPr>
          <a:xfrm>
            <a:off x="10554322" y="2855910"/>
            <a:ext cx="280605" cy="338554"/>
            <a:chOff x="751563" y="4075583"/>
            <a:chExt cx="280605" cy="33855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D8B339-C440-EE68-A217-62810FB2CA25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4F612C-6DB8-B204-C25E-4EC3768AE336}"/>
                </a:ext>
              </a:extLst>
            </p:cNvPr>
            <p:cNvSpPr txBox="1"/>
            <p:nvPr/>
          </p:nvSpPr>
          <p:spPr>
            <a:xfrm>
              <a:off x="75445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pic>
        <p:nvPicPr>
          <p:cNvPr id="2" name="Picture 1" descr="A blue and orange logo&#10;&#10;Description automatically generated">
            <a:extLst>
              <a:ext uri="{FF2B5EF4-FFF2-40B4-BE49-F238E27FC236}">
                <a16:creationId xmlns:a16="http://schemas.microsoft.com/office/drawing/2014/main" id="{1DF0D58B-A5D7-D82B-0691-7D294C32F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91" y="645375"/>
            <a:ext cx="533681" cy="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2289</Words>
  <Application>Microsoft Office PowerPoint</Application>
  <PresentationFormat>Màn hình rộng</PresentationFormat>
  <Paragraphs>364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26</vt:i4>
      </vt:variant>
    </vt:vector>
  </HeadingPairs>
  <TitlesOfParts>
    <vt:vector size="36" baseType="lpstr">
      <vt:lpstr>#9Slide04 Chonburi</vt:lpstr>
      <vt:lpstr>Aptos Display</vt:lpstr>
      <vt:lpstr>#9Slide03 Quicksand</vt:lpstr>
      <vt:lpstr>#9Slide03 AllRoundGothic</vt:lpstr>
      <vt:lpstr>#9Slide03 Nexa Light</vt:lpstr>
      <vt:lpstr>Calibri</vt:lpstr>
      <vt:lpstr>Aptos</vt:lpstr>
      <vt:lpstr>Arial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Đô</dc:creator>
  <cp:lastModifiedBy>Cao Đô</cp:lastModifiedBy>
  <cp:revision>42</cp:revision>
  <dcterms:created xsi:type="dcterms:W3CDTF">2024-05-07T02:19:31Z</dcterms:created>
  <dcterms:modified xsi:type="dcterms:W3CDTF">2024-05-31T15:46:32Z</dcterms:modified>
</cp:coreProperties>
</file>