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269" r:id="rId2"/>
    <p:sldId id="258" r:id="rId3"/>
    <p:sldId id="261" r:id="rId4"/>
    <p:sldId id="273" r:id="rId5"/>
    <p:sldId id="257" r:id="rId6"/>
    <p:sldId id="271" r:id="rId7"/>
    <p:sldId id="291" r:id="rId8"/>
    <p:sldId id="278" r:id="rId9"/>
    <p:sldId id="274" r:id="rId10"/>
    <p:sldId id="275" r:id="rId11"/>
    <p:sldId id="276" r:id="rId12"/>
    <p:sldId id="277" r:id="rId13"/>
    <p:sldId id="279" r:id="rId14"/>
    <p:sldId id="280" r:id="rId15"/>
    <p:sldId id="281" r:id="rId16"/>
    <p:sldId id="282" r:id="rId17"/>
    <p:sldId id="283" r:id="rId18"/>
    <p:sldId id="284" r:id="rId19"/>
    <p:sldId id="287" r:id="rId20"/>
    <p:sldId id="292" r:id="rId21"/>
    <p:sldId id="293" r:id="rId22"/>
  </p:sldIdLst>
  <p:sldSz cx="12192000" cy="6858000"/>
  <p:notesSz cx="6858000" cy="9144000"/>
  <p:embeddedFontLst>
    <p:embeddedFont>
      <p:font typeface="#9Slide03 SFU Futura_05" panose="00000800000000000000" pitchFamily="2" charset="0"/>
      <p:bold r:id="rId24"/>
    </p:embeddedFont>
    <p:embeddedFont>
      <p:font typeface="#9Slide03 SVN-Avo Bold" panose="02040603050506020204" pitchFamily="18" charset="0"/>
      <p:bold r:id="rId25"/>
    </p:embeddedFont>
    <p:embeddedFont>
      <p:font typeface="#9Slide03 SVNNew Athletic M54" panose="02000500000000000000" pitchFamily="2" charset="0"/>
      <p:regular r:id="rId26"/>
    </p:embeddedFont>
    <p:embeddedFont>
      <p:font typeface="Cambria Math" panose="02040503050406030204" pitchFamily="18" charset="0"/>
      <p:regular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307"/>
    <a:srgbClr val="C0504D"/>
    <a:srgbClr val="BF0404"/>
    <a:srgbClr val="F29F0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3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8AEF9-0CD7-447C-BBFA-43EB95F66EAC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E5288-FA8D-4CA7-B68D-1B0238663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5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E5288-FA8D-4CA7-B68D-1B02386635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61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E5288-FA8D-4CA7-B68D-1B02386635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86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E5288-FA8D-4CA7-B68D-1B02386635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16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E5288-FA8D-4CA7-B68D-1B02386635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4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E5288-FA8D-4CA7-B68D-1B02386635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71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E5288-FA8D-4CA7-B68D-1B02386635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06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E5288-FA8D-4CA7-B68D-1B02386635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29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E5288-FA8D-4CA7-B68D-1B02386635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53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E5288-FA8D-4CA7-B68D-1B02386635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11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E5288-FA8D-4CA7-B68D-1B02386635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12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E5288-FA8D-4CA7-B68D-1B02386635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4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E5288-FA8D-4CA7-B68D-1B02386635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23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E5288-FA8D-4CA7-B68D-1B02386635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71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E5288-FA8D-4CA7-B68D-1B02386635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52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E5288-FA8D-4CA7-B68D-1B02386635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55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E5288-FA8D-4CA7-B68D-1B02386635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21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E5288-FA8D-4CA7-B68D-1B02386635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75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E5288-FA8D-4CA7-B68D-1B02386635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0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E5288-FA8D-4CA7-B68D-1B02386635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88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E5288-FA8D-4CA7-B68D-1B02386635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21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E5288-FA8D-4CA7-B68D-1B02386635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1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2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3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1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8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0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0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6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1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6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1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85800" y="1932610"/>
            <a:ext cx="10820400" cy="3162931"/>
            <a:chOff x="0" y="0"/>
            <a:chExt cx="6862939" cy="17509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62939" cy="1750968"/>
            </a:xfrm>
            <a:custGeom>
              <a:avLst/>
              <a:gdLst/>
              <a:ahLst/>
              <a:cxnLst/>
              <a:rect l="l" t="t" r="r" b="b"/>
              <a:pathLst>
                <a:path w="6862939" h="1750968">
                  <a:moveTo>
                    <a:pt x="6738479" y="1750968"/>
                  </a:moveTo>
                  <a:lnTo>
                    <a:pt x="124460" y="1750968"/>
                  </a:lnTo>
                  <a:cubicBezTo>
                    <a:pt x="55880" y="1750968"/>
                    <a:pt x="0" y="1695088"/>
                    <a:pt x="0" y="16265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38479" y="0"/>
                  </a:lnTo>
                  <a:cubicBezTo>
                    <a:pt x="6807059" y="0"/>
                    <a:pt x="6862939" y="55880"/>
                    <a:pt x="6862939" y="124460"/>
                  </a:cubicBezTo>
                  <a:lnTo>
                    <a:pt x="6862939" y="1626508"/>
                  </a:lnTo>
                  <a:cubicBezTo>
                    <a:pt x="6862939" y="1695088"/>
                    <a:pt x="6807059" y="1750968"/>
                    <a:pt x="6738479" y="1750968"/>
                  </a:cubicBezTo>
                  <a:close/>
                </a:path>
              </a:pathLst>
            </a:custGeom>
            <a:solidFill>
              <a:srgbClr val="487307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798331" y="4632769"/>
            <a:ext cx="972711" cy="972711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F0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AutoShape 19"/>
          <p:cNvSpPr/>
          <p:nvPr/>
        </p:nvSpPr>
        <p:spPr>
          <a:xfrm rot="5400000">
            <a:off x="6094184" y="5093725"/>
            <a:ext cx="381005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" name="Picture 20" descr="A blue and orange logo&#10;&#10;Description automatically generated">
            <a:extLst>
              <a:ext uri="{FF2B5EF4-FFF2-40B4-BE49-F238E27FC236}">
                <a16:creationId xmlns:a16="http://schemas.microsoft.com/office/drawing/2014/main" id="{69E537F8-928E-B06E-2404-FDE8B30D5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584" y="420029"/>
            <a:ext cx="1094832" cy="4044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0B5E287-6065-F8E0-B372-575679A18613}"/>
              </a:ext>
            </a:extLst>
          </p:cNvPr>
          <p:cNvSpPr txBox="1"/>
          <p:nvPr/>
        </p:nvSpPr>
        <p:spPr>
          <a:xfrm>
            <a:off x="3685724" y="2279627"/>
            <a:ext cx="4820551" cy="2217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#9Slide03 SVN-Avo Bold" panose="02040603050506020204" pitchFamily="18" charset="0"/>
              </a:rPr>
              <a:t>KHÓA HỌC </a:t>
            </a:r>
          </a:p>
          <a:p>
            <a:pPr algn="ctr">
              <a:lnSpc>
                <a:spcPct val="150000"/>
              </a:lnSpc>
            </a:pPr>
            <a:r>
              <a:rPr lang="en-US" sz="8000">
                <a:solidFill>
                  <a:schemeClr val="bg1"/>
                </a:solidFill>
                <a:latin typeface="#9Slide03 SVNNew Athletic M54" panose="02000500000000000000" pitchFamily="2" charset="0"/>
              </a:rPr>
              <a:t>TOÁN LỚP 9</a:t>
            </a:r>
          </a:p>
        </p:txBody>
      </p:sp>
      <p:pic>
        <p:nvPicPr>
          <p:cNvPr id="1028" name="Picture 4" descr="image036">
            <a:extLst>
              <a:ext uri="{FF2B5EF4-FFF2-40B4-BE49-F238E27FC236}">
                <a16:creationId xmlns:a16="http://schemas.microsoft.com/office/drawing/2014/main" id="{38A6D70A-A5DB-7CC1-EB58-9B41BF95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-198655"/>
            <a:ext cx="1865201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0C321568-A576-F635-31CD-A31F50511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43" y="5230814"/>
            <a:ext cx="1637689" cy="1498565"/>
          </a:xfrm>
          <a:prstGeom prst="rect">
            <a:avLst/>
          </a:prstGeom>
        </p:spPr>
      </p:pic>
      <p:pic>
        <p:nvPicPr>
          <p:cNvPr id="1036" name="Picture 1035">
            <a:extLst>
              <a:ext uri="{FF2B5EF4-FFF2-40B4-BE49-F238E27FC236}">
                <a16:creationId xmlns:a16="http://schemas.microsoft.com/office/drawing/2014/main" id="{113C13C6-4CDA-E246-CE2D-97EB42AFC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7602" y="5435799"/>
            <a:ext cx="2485971" cy="1088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B9C68A-189E-B3AD-BE33-72BC6162B9A4}"/>
              </a:ext>
            </a:extLst>
          </p:cNvPr>
          <p:cNvSpPr txBox="1"/>
          <p:nvPr/>
        </p:nvSpPr>
        <p:spPr>
          <a:xfrm>
            <a:off x="4563701" y="6049773"/>
            <a:ext cx="3441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rgbClr val="7030A0"/>
                </a:solidFill>
                <a:latin typeface="#9Slide03 SVN-Avo Bold" panose="02040603050506020204" pitchFamily="18" charset="0"/>
              </a:rPr>
              <a:t>Bộ sách Kết nối tri thức với cuộc sống</a:t>
            </a:r>
            <a:endParaRPr lang="en-US" sz="5400">
              <a:solidFill>
                <a:srgbClr val="7030A0"/>
              </a:solidFill>
              <a:latin typeface="#9Slide03 SVNNew Athletic M54" panose="02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blue and orange logo&#10;&#10;Description automatically generated">
            <a:extLst>
              <a:ext uri="{FF2B5EF4-FFF2-40B4-BE49-F238E27FC236}">
                <a16:creationId xmlns:a16="http://schemas.microsoft.com/office/drawing/2014/main" id="{EB5C5D49-A354-3565-DB98-E252B0AB57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5688571"/>
            <a:ext cx="1422400" cy="146084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02B25F2-6565-D4B2-07D1-AA38F19F358A}"/>
              </a:ext>
            </a:extLst>
          </p:cNvPr>
          <p:cNvGrpSpPr/>
          <p:nvPr/>
        </p:nvGrpSpPr>
        <p:grpSpPr>
          <a:xfrm>
            <a:off x="10842308" y="-165457"/>
            <a:ext cx="1132523" cy="647045"/>
            <a:chOff x="10842308" y="-165457"/>
            <a:chExt cx="1132523" cy="64704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14D3314-36F1-EEC6-8F59-A3B032A0F1BD}"/>
                </a:ext>
              </a:extLst>
            </p:cNvPr>
            <p:cNvSpPr/>
            <p:nvPr/>
          </p:nvSpPr>
          <p:spPr>
            <a:xfrm>
              <a:off x="10842308" y="-165457"/>
              <a:ext cx="1132523" cy="647045"/>
            </a:xfrm>
            <a:prstGeom prst="roundRect">
              <a:avLst/>
            </a:prstGeom>
            <a:solidFill>
              <a:srgbClr val="4873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white text with a black background&#10;&#10;Description automatically generated">
              <a:extLst>
                <a:ext uri="{FF2B5EF4-FFF2-40B4-BE49-F238E27FC236}">
                  <a16:creationId xmlns:a16="http://schemas.microsoft.com/office/drawing/2014/main" id="{ADA4389A-4431-B22B-E958-EF3DF81A5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2913" y="128968"/>
              <a:ext cx="552832" cy="204231"/>
            </a:xfrm>
            <a:prstGeom prst="rect">
              <a:avLst/>
            </a:prstGeom>
          </p:spPr>
        </p:pic>
      </p:grpSp>
      <p:sp>
        <p:nvSpPr>
          <p:cNvPr id="37" name="Freeform 10">
            <a:extLst>
              <a:ext uri="{FF2B5EF4-FFF2-40B4-BE49-F238E27FC236}">
                <a16:creationId xmlns:a16="http://schemas.microsoft.com/office/drawing/2014/main" id="{179EEC5A-79C2-1AE2-DEA4-5C470A3D13A3}"/>
              </a:ext>
            </a:extLst>
          </p:cNvPr>
          <p:cNvSpPr/>
          <p:nvPr/>
        </p:nvSpPr>
        <p:spPr>
          <a:xfrm>
            <a:off x="145359" y="169625"/>
            <a:ext cx="643126" cy="647045"/>
          </a:xfrm>
          <a:prstGeom prst="roundRect">
            <a:avLst>
              <a:gd name="adj" fmla="val 50000"/>
            </a:avLst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F4B2556D-8AD2-586E-E746-4AD5D01D03FC}"/>
              </a:ext>
            </a:extLst>
          </p:cNvPr>
          <p:cNvSpPr/>
          <p:nvPr/>
        </p:nvSpPr>
        <p:spPr>
          <a:xfrm>
            <a:off x="884234" y="169625"/>
            <a:ext cx="3576823" cy="647045"/>
          </a:xfrm>
          <a:prstGeom prst="roundRect">
            <a:avLst/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B2FDF4-0368-21E4-F2A5-3C92874D2BF6}"/>
              </a:ext>
            </a:extLst>
          </p:cNvPr>
          <p:cNvSpPr txBox="1"/>
          <p:nvPr/>
        </p:nvSpPr>
        <p:spPr>
          <a:xfrm>
            <a:off x="162549" y="183992"/>
            <a:ext cx="64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01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F63E1A-35C9-E2F9-1117-60AE4EE36B7F}"/>
              </a:ext>
            </a:extLst>
          </p:cNvPr>
          <p:cNvSpPr txBox="1"/>
          <p:nvPr/>
        </p:nvSpPr>
        <p:spPr>
          <a:xfrm>
            <a:off x="922806" y="200759"/>
            <a:ext cx="3499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Phương trình tích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486B84-DC6F-01B1-24F3-0EE8803EEE76}"/>
              </a:ext>
            </a:extLst>
          </p:cNvPr>
          <p:cNvSpPr txBox="1"/>
          <p:nvPr/>
        </p:nvSpPr>
        <p:spPr>
          <a:xfrm>
            <a:off x="1276233" y="2099912"/>
            <a:ext cx="6051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rgbClr val="002060"/>
                </a:solidFill>
              </a:rPr>
              <a:t>Cho phương trình (2x + 1)(x – 3) = 0. </a:t>
            </a:r>
          </a:p>
        </p:txBody>
      </p:sp>
      <p:sp>
        <p:nvSpPr>
          <p:cNvPr id="52" name="Freeform 8">
            <a:extLst>
              <a:ext uri="{FF2B5EF4-FFF2-40B4-BE49-F238E27FC236}">
                <a16:creationId xmlns:a16="http://schemas.microsoft.com/office/drawing/2014/main" id="{0168CDF7-8FB2-FD0F-6714-DF79DB381DBB}"/>
              </a:ext>
            </a:extLst>
          </p:cNvPr>
          <p:cNvSpPr/>
          <p:nvPr/>
        </p:nvSpPr>
        <p:spPr>
          <a:xfrm>
            <a:off x="913803" y="2159978"/>
            <a:ext cx="356793" cy="371659"/>
          </a:xfrm>
          <a:custGeom>
            <a:avLst/>
            <a:gdLst/>
            <a:ahLst/>
            <a:cxnLst/>
            <a:rect l="l" t="t" r="r" b="b"/>
            <a:pathLst>
              <a:path w="990170" h="1031427">
                <a:moveTo>
                  <a:pt x="0" y="0"/>
                </a:moveTo>
                <a:lnTo>
                  <a:pt x="990170" y="0"/>
                </a:lnTo>
                <a:lnTo>
                  <a:pt x="990170" y="1031427"/>
                </a:lnTo>
                <a:lnTo>
                  <a:pt x="0" y="1031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18075E-F814-1A66-3294-E0F2DFE12032}"/>
              </a:ext>
            </a:extLst>
          </p:cNvPr>
          <p:cNvSpPr txBox="1"/>
          <p:nvPr/>
        </p:nvSpPr>
        <p:spPr>
          <a:xfrm>
            <a:off x="3362365" y="1218246"/>
            <a:ext cx="727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 =</a:t>
            </a:r>
          </a:p>
        </p:txBody>
      </p: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DF3D7C90-E132-2791-1720-A4138C971395}"/>
              </a:ext>
            </a:extLst>
          </p:cNvPr>
          <p:cNvGrpSpPr/>
          <p:nvPr/>
        </p:nvGrpSpPr>
        <p:grpSpPr>
          <a:xfrm>
            <a:off x="3893335" y="1040231"/>
            <a:ext cx="596739" cy="899124"/>
            <a:chOff x="8352831" y="3289395"/>
            <a:chExt cx="596739" cy="89912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8145D92-D8FE-6A62-70D3-68C8B1638333}"/>
                </a:ext>
              </a:extLst>
            </p:cNvPr>
            <p:cNvSpPr txBox="1"/>
            <p:nvPr/>
          </p:nvSpPr>
          <p:spPr>
            <a:xfrm>
              <a:off x="8608725" y="3289395"/>
              <a:ext cx="2643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/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5EE01-F585-D6C2-9436-D8AD8C5DAA34}"/>
                </a:ext>
              </a:extLst>
            </p:cNvPr>
            <p:cNvSpPr txBox="1"/>
            <p:nvPr/>
          </p:nvSpPr>
          <p:spPr>
            <a:xfrm>
              <a:off x="8608725" y="3696076"/>
              <a:ext cx="34084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/>
                <a:t>2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3F931AB-6A93-8E28-0195-E0EA3DA29F64}"/>
                </a:ext>
              </a:extLst>
            </p:cNvPr>
            <p:cNvCxnSpPr>
              <a:cxnSpLocks/>
            </p:cNvCxnSpPr>
            <p:nvPr/>
          </p:nvCxnSpPr>
          <p:spPr>
            <a:xfrm>
              <a:off x="8627269" y="3745382"/>
              <a:ext cx="32163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8" name="TextBox 2047">
              <a:extLst>
                <a:ext uri="{FF2B5EF4-FFF2-40B4-BE49-F238E27FC236}">
                  <a16:creationId xmlns:a16="http://schemas.microsoft.com/office/drawing/2014/main" id="{1A3BA17E-F1D1-686B-4EFA-CEAE2B5FE549}"/>
                </a:ext>
              </a:extLst>
            </p:cNvPr>
            <p:cNvSpPr txBox="1"/>
            <p:nvPr/>
          </p:nvSpPr>
          <p:spPr>
            <a:xfrm>
              <a:off x="8352831" y="3537386"/>
              <a:ext cx="28158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/>
                <a:t>–</a:t>
              </a:r>
            </a:p>
          </p:txBody>
        </p:sp>
      </p:grpSp>
      <p:sp>
        <p:nvSpPr>
          <p:cNvPr id="2055" name="TextBox 2054">
            <a:extLst>
              <a:ext uri="{FF2B5EF4-FFF2-40B4-BE49-F238E27FC236}">
                <a16:creationId xmlns:a16="http://schemas.microsoft.com/office/drawing/2014/main" id="{5DC951AA-E283-253D-91CA-08FB1F8FC0EE}"/>
              </a:ext>
            </a:extLst>
          </p:cNvPr>
          <p:cNvSpPr txBox="1"/>
          <p:nvPr/>
        </p:nvSpPr>
        <p:spPr>
          <a:xfrm>
            <a:off x="6255402" y="1210154"/>
            <a:ext cx="12025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 =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1D39A-A8CB-D0E0-5482-33E76D493B53}"/>
              </a:ext>
            </a:extLst>
          </p:cNvPr>
          <p:cNvSpPr txBox="1"/>
          <p:nvPr/>
        </p:nvSpPr>
        <p:spPr>
          <a:xfrm>
            <a:off x="1276233" y="2710655"/>
            <a:ext cx="9125067" cy="53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600">
                <a:solidFill>
                  <a:srgbClr val="002060"/>
                </a:solidFill>
              </a:rPr>
              <a:t>Nếu x = x</a:t>
            </a:r>
            <a:r>
              <a:rPr lang="en-US" sz="2600" baseline="-25000">
                <a:solidFill>
                  <a:srgbClr val="002060"/>
                </a:solidFill>
              </a:rPr>
              <a:t>0</a:t>
            </a:r>
            <a:r>
              <a:rPr lang="en-US" sz="2600">
                <a:solidFill>
                  <a:srgbClr val="002060"/>
                </a:solidFill>
              </a:rPr>
              <a:t> là nghiệm của phương trình (2x + 1)(x – 3) = 0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3AF12654-2849-7D3D-4448-48DB52622772}"/>
              </a:ext>
            </a:extLst>
          </p:cNvPr>
          <p:cNvSpPr/>
          <p:nvPr/>
        </p:nvSpPr>
        <p:spPr>
          <a:xfrm rot="16200000">
            <a:off x="5900607" y="1571103"/>
            <a:ext cx="1132523" cy="1158699"/>
          </a:xfrm>
          <a:prstGeom prst="arc">
            <a:avLst>
              <a:gd name="adj1" fmla="val 16200000"/>
              <a:gd name="adj2" fmla="val 20462224"/>
            </a:avLst>
          </a:prstGeom>
          <a:ln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8C8FB454-7460-0122-4F61-01CC6BC2C521}"/>
              </a:ext>
            </a:extLst>
          </p:cNvPr>
          <p:cNvSpPr/>
          <p:nvPr/>
        </p:nvSpPr>
        <p:spPr>
          <a:xfrm rot="5400000" flipH="1">
            <a:off x="3791291" y="1570589"/>
            <a:ext cx="1132523" cy="1158699"/>
          </a:xfrm>
          <a:prstGeom prst="arc">
            <a:avLst>
              <a:gd name="adj1" fmla="val 16200000"/>
              <a:gd name="adj2" fmla="val 20462224"/>
            </a:avLst>
          </a:prstGeom>
          <a:ln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E8503B-1371-14F8-696A-C4C6BAA034B9}"/>
              </a:ext>
            </a:extLst>
          </p:cNvPr>
          <p:cNvSpPr txBox="1"/>
          <p:nvPr/>
        </p:nvSpPr>
        <p:spPr>
          <a:xfrm>
            <a:off x="10293746" y="2679598"/>
            <a:ext cx="602780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000">
                <a:solidFill>
                  <a:srgbClr val="C00000"/>
                </a:solidFill>
              </a:rPr>
              <a:t>(*)</a:t>
            </a:r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3B14DE3C-FCFE-278F-47B4-226F577C1910}"/>
              </a:ext>
            </a:extLst>
          </p:cNvPr>
          <p:cNvSpPr/>
          <p:nvPr/>
        </p:nvSpPr>
        <p:spPr>
          <a:xfrm flipV="1">
            <a:off x="7415931" y="1611208"/>
            <a:ext cx="154845" cy="62960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BF03CD-5C8F-23D1-0429-A0BFE2E63645}"/>
              </a:ext>
            </a:extLst>
          </p:cNvPr>
          <p:cNvSpPr txBox="1"/>
          <p:nvPr/>
        </p:nvSpPr>
        <p:spPr>
          <a:xfrm>
            <a:off x="1270595" y="3264932"/>
            <a:ext cx="10468059" cy="53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600">
                <a:solidFill>
                  <a:srgbClr val="002060"/>
                </a:solidFill>
              </a:rPr>
              <a:t>thì x</a:t>
            </a:r>
            <a:r>
              <a:rPr lang="en-US" sz="2600" baseline="-25000">
                <a:solidFill>
                  <a:srgbClr val="002060"/>
                </a:solidFill>
              </a:rPr>
              <a:t>0</a:t>
            </a:r>
            <a:r>
              <a:rPr lang="en-US" sz="2600">
                <a:solidFill>
                  <a:srgbClr val="002060"/>
                </a:solidFill>
              </a:rPr>
              <a:t> có là nghiệm của phương trình 2x + 1 = 0; x – 3 = 0 không?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377E74-0B24-B23E-B010-09C385CE97D8}"/>
              </a:ext>
            </a:extLst>
          </p:cNvPr>
          <p:cNvSpPr txBox="1"/>
          <p:nvPr/>
        </p:nvSpPr>
        <p:spPr>
          <a:xfrm>
            <a:off x="8027285" y="5101974"/>
            <a:ext cx="322450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16104D-8506-E507-3100-DCEDB6828F02}"/>
              </a:ext>
            </a:extLst>
          </p:cNvPr>
          <p:cNvSpPr/>
          <p:nvPr/>
        </p:nvSpPr>
        <p:spPr>
          <a:xfrm>
            <a:off x="7575035" y="5015749"/>
            <a:ext cx="438377" cy="503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172E0C-0D5F-D488-592F-64C2C5CFB1EA}"/>
              </a:ext>
            </a:extLst>
          </p:cNvPr>
          <p:cNvSpPr/>
          <p:nvPr/>
        </p:nvSpPr>
        <p:spPr>
          <a:xfrm>
            <a:off x="8286235" y="5015749"/>
            <a:ext cx="438377" cy="5037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1DCE3F-FA21-D006-D760-2FF0BFBEF9AD}"/>
              </a:ext>
            </a:extLst>
          </p:cNvPr>
          <p:cNvSpPr/>
          <p:nvPr/>
        </p:nvSpPr>
        <p:spPr>
          <a:xfrm>
            <a:off x="10407835" y="4648102"/>
            <a:ext cx="438377" cy="503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17E3E4-3FD9-C01A-0FD9-738FBD387F41}"/>
              </a:ext>
            </a:extLst>
          </p:cNvPr>
          <p:cNvSpPr/>
          <p:nvPr/>
        </p:nvSpPr>
        <p:spPr>
          <a:xfrm>
            <a:off x="10407835" y="5396482"/>
            <a:ext cx="438377" cy="5037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993AAA-D2EC-3B49-841D-0860BC7D57B5}"/>
              </a:ext>
            </a:extLst>
          </p:cNvPr>
          <p:cNvSpPr txBox="1"/>
          <p:nvPr/>
        </p:nvSpPr>
        <p:spPr>
          <a:xfrm>
            <a:off x="8796050" y="5001460"/>
            <a:ext cx="768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=  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253091-053B-7762-3953-F819ED0F4769}"/>
              </a:ext>
            </a:extLst>
          </p:cNvPr>
          <p:cNvCxnSpPr/>
          <p:nvPr/>
        </p:nvCxnSpPr>
        <p:spPr>
          <a:xfrm>
            <a:off x="9581292" y="5273810"/>
            <a:ext cx="464820" cy="0"/>
          </a:xfrm>
          <a:prstGeom prst="straightConnector1">
            <a:avLst/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4A4495-7670-7F2C-F709-C26FA1639378}"/>
              </a:ext>
            </a:extLst>
          </p:cNvPr>
          <p:cNvCxnSpPr>
            <a:cxnSpLocks/>
          </p:cNvCxnSpPr>
          <p:nvPr/>
        </p:nvCxnSpPr>
        <p:spPr>
          <a:xfrm flipV="1">
            <a:off x="10044615" y="4899966"/>
            <a:ext cx="312420" cy="377172"/>
          </a:xfrm>
          <a:prstGeom prst="line">
            <a:avLst/>
          </a:prstGeom>
          <a:ln w="127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7160D8-1D4F-AC4D-F211-1836C74BAE58}"/>
              </a:ext>
            </a:extLst>
          </p:cNvPr>
          <p:cNvCxnSpPr>
            <a:cxnSpLocks/>
          </p:cNvCxnSpPr>
          <p:nvPr/>
        </p:nvCxnSpPr>
        <p:spPr>
          <a:xfrm flipH="1" flipV="1">
            <a:off x="10044615" y="5271174"/>
            <a:ext cx="312420" cy="377172"/>
          </a:xfrm>
          <a:prstGeom prst="line">
            <a:avLst/>
          </a:prstGeom>
          <a:ln w="12700">
            <a:solidFill>
              <a:srgbClr val="00206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E0E6387-43F8-EECC-BC20-4040DAAC3F61}"/>
              </a:ext>
            </a:extLst>
          </p:cNvPr>
          <p:cNvSpPr txBox="1"/>
          <p:nvPr/>
        </p:nvSpPr>
        <p:spPr>
          <a:xfrm>
            <a:off x="7607359" y="4984259"/>
            <a:ext cx="381117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D75FCF-04E1-0165-D0B4-80B0CF3EFE32}"/>
              </a:ext>
            </a:extLst>
          </p:cNvPr>
          <p:cNvSpPr txBox="1"/>
          <p:nvPr/>
        </p:nvSpPr>
        <p:spPr>
          <a:xfrm>
            <a:off x="8314864" y="4984259"/>
            <a:ext cx="381117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483D52-59F0-8092-6FA8-03D45E8A715E}"/>
              </a:ext>
            </a:extLst>
          </p:cNvPr>
          <p:cNvSpPr txBox="1"/>
          <p:nvPr/>
        </p:nvSpPr>
        <p:spPr>
          <a:xfrm>
            <a:off x="10441625" y="4619996"/>
            <a:ext cx="381117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010367-B149-339B-8F8C-909B27ABF9B1}"/>
              </a:ext>
            </a:extLst>
          </p:cNvPr>
          <p:cNvSpPr txBox="1"/>
          <p:nvPr/>
        </p:nvSpPr>
        <p:spPr>
          <a:xfrm>
            <a:off x="10453065" y="5379483"/>
            <a:ext cx="381117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72566-7070-0E80-A355-0992C497D661}"/>
              </a:ext>
            </a:extLst>
          </p:cNvPr>
          <p:cNvSpPr txBox="1"/>
          <p:nvPr/>
        </p:nvSpPr>
        <p:spPr>
          <a:xfrm>
            <a:off x="10871158" y="4631281"/>
            <a:ext cx="768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= 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BBEE32-54F5-5AD1-AD69-A7AE9F690D58}"/>
              </a:ext>
            </a:extLst>
          </p:cNvPr>
          <p:cNvSpPr txBox="1"/>
          <p:nvPr/>
        </p:nvSpPr>
        <p:spPr>
          <a:xfrm>
            <a:off x="10868072" y="5390768"/>
            <a:ext cx="768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= 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B556A3-107A-7444-F96A-BAB0908D9D3F}"/>
              </a:ext>
            </a:extLst>
          </p:cNvPr>
          <p:cNvSpPr txBox="1"/>
          <p:nvPr/>
        </p:nvSpPr>
        <p:spPr>
          <a:xfrm>
            <a:off x="1279163" y="4547447"/>
            <a:ext cx="5177831" cy="150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600">
                <a:solidFill>
                  <a:schemeClr val="tx1"/>
                </a:solidFill>
              </a:rPr>
              <a:t>Nếu x</a:t>
            </a:r>
            <a:r>
              <a:rPr lang="en-US" sz="2600" baseline="-25000">
                <a:solidFill>
                  <a:schemeClr val="tx1"/>
                </a:solidFill>
              </a:rPr>
              <a:t>0</a:t>
            </a:r>
            <a:r>
              <a:rPr lang="en-US" sz="2600">
                <a:solidFill>
                  <a:schemeClr val="tx1"/>
                </a:solidFill>
              </a:rPr>
              <a:t> là nghiệm của (*) thì x</a:t>
            </a:r>
            <a:r>
              <a:rPr lang="en-US" sz="2600" baseline="-25000">
                <a:solidFill>
                  <a:schemeClr val="tx1"/>
                </a:solidFill>
              </a:rPr>
              <a:t>0</a:t>
            </a:r>
            <a:r>
              <a:rPr lang="en-US" sz="2600">
                <a:solidFill>
                  <a:schemeClr val="tx1"/>
                </a:solidFill>
              </a:rPr>
              <a:t> là nghiệm của 2x + 1 = 0 hoặc x – 3 = 0.</a:t>
            </a:r>
          </a:p>
        </p:txBody>
      </p:sp>
    </p:spTree>
    <p:extLst>
      <p:ext uri="{BB962C8B-B14F-4D97-AF65-F5344CB8AC3E}">
        <p14:creationId xmlns:p14="http://schemas.microsoft.com/office/powerpoint/2010/main" val="3128915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5" grpId="0"/>
      <p:bldP spid="26" grpId="0"/>
      <p:bldP spid="27" grpId="0"/>
      <p:bldP spid="28" grpId="0"/>
      <p:bldP spid="29" grpId="0"/>
      <p:bldP spid="30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blue and orange logo&#10;&#10;Description automatically generated">
            <a:extLst>
              <a:ext uri="{FF2B5EF4-FFF2-40B4-BE49-F238E27FC236}">
                <a16:creationId xmlns:a16="http://schemas.microsoft.com/office/drawing/2014/main" id="{EB5C5D49-A354-3565-DB98-E252B0AB57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5688571"/>
            <a:ext cx="1422400" cy="146084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02B25F2-6565-D4B2-07D1-AA38F19F358A}"/>
              </a:ext>
            </a:extLst>
          </p:cNvPr>
          <p:cNvGrpSpPr/>
          <p:nvPr/>
        </p:nvGrpSpPr>
        <p:grpSpPr>
          <a:xfrm>
            <a:off x="10842308" y="-165457"/>
            <a:ext cx="1132523" cy="647045"/>
            <a:chOff x="10842308" y="-165457"/>
            <a:chExt cx="1132523" cy="64704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14D3314-36F1-EEC6-8F59-A3B032A0F1BD}"/>
                </a:ext>
              </a:extLst>
            </p:cNvPr>
            <p:cNvSpPr/>
            <p:nvPr/>
          </p:nvSpPr>
          <p:spPr>
            <a:xfrm>
              <a:off x="10842308" y="-165457"/>
              <a:ext cx="1132523" cy="647045"/>
            </a:xfrm>
            <a:prstGeom prst="roundRect">
              <a:avLst/>
            </a:prstGeom>
            <a:solidFill>
              <a:srgbClr val="4873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white text with a black background&#10;&#10;Description automatically generated">
              <a:extLst>
                <a:ext uri="{FF2B5EF4-FFF2-40B4-BE49-F238E27FC236}">
                  <a16:creationId xmlns:a16="http://schemas.microsoft.com/office/drawing/2014/main" id="{ADA4389A-4431-B22B-E958-EF3DF81A5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2913" y="128968"/>
              <a:ext cx="552832" cy="204231"/>
            </a:xfrm>
            <a:prstGeom prst="rect">
              <a:avLst/>
            </a:prstGeom>
          </p:spPr>
        </p:pic>
      </p:grpSp>
      <p:sp>
        <p:nvSpPr>
          <p:cNvPr id="37" name="Freeform 10">
            <a:extLst>
              <a:ext uri="{FF2B5EF4-FFF2-40B4-BE49-F238E27FC236}">
                <a16:creationId xmlns:a16="http://schemas.microsoft.com/office/drawing/2014/main" id="{179EEC5A-79C2-1AE2-DEA4-5C470A3D13A3}"/>
              </a:ext>
            </a:extLst>
          </p:cNvPr>
          <p:cNvSpPr/>
          <p:nvPr/>
        </p:nvSpPr>
        <p:spPr>
          <a:xfrm>
            <a:off x="145359" y="169625"/>
            <a:ext cx="643126" cy="647045"/>
          </a:xfrm>
          <a:prstGeom prst="roundRect">
            <a:avLst>
              <a:gd name="adj" fmla="val 50000"/>
            </a:avLst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F4B2556D-8AD2-586E-E746-4AD5D01D03FC}"/>
              </a:ext>
            </a:extLst>
          </p:cNvPr>
          <p:cNvSpPr/>
          <p:nvPr/>
        </p:nvSpPr>
        <p:spPr>
          <a:xfrm>
            <a:off x="884234" y="169625"/>
            <a:ext cx="3576823" cy="647045"/>
          </a:xfrm>
          <a:prstGeom prst="roundRect">
            <a:avLst/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B2FDF4-0368-21E4-F2A5-3C92874D2BF6}"/>
              </a:ext>
            </a:extLst>
          </p:cNvPr>
          <p:cNvSpPr txBox="1"/>
          <p:nvPr/>
        </p:nvSpPr>
        <p:spPr>
          <a:xfrm>
            <a:off x="162549" y="183992"/>
            <a:ext cx="64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01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F63E1A-35C9-E2F9-1117-60AE4EE36B7F}"/>
              </a:ext>
            </a:extLst>
          </p:cNvPr>
          <p:cNvSpPr txBox="1"/>
          <p:nvPr/>
        </p:nvSpPr>
        <p:spPr>
          <a:xfrm>
            <a:off x="922806" y="200759"/>
            <a:ext cx="3499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Phương trình tích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486B84-DC6F-01B1-24F3-0EE8803EEE76}"/>
              </a:ext>
            </a:extLst>
          </p:cNvPr>
          <p:cNvSpPr txBox="1"/>
          <p:nvPr/>
        </p:nvSpPr>
        <p:spPr>
          <a:xfrm>
            <a:off x="1276233" y="2099912"/>
            <a:ext cx="6051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rgbClr val="002060"/>
                </a:solidFill>
              </a:rPr>
              <a:t>Cho phương trình (2x + 1)(x – 3) = 0. </a:t>
            </a:r>
          </a:p>
        </p:txBody>
      </p:sp>
      <p:sp>
        <p:nvSpPr>
          <p:cNvPr id="52" name="Freeform 8">
            <a:extLst>
              <a:ext uri="{FF2B5EF4-FFF2-40B4-BE49-F238E27FC236}">
                <a16:creationId xmlns:a16="http://schemas.microsoft.com/office/drawing/2014/main" id="{0168CDF7-8FB2-FD0F-6714-DF79DB381DBB}"/>
              </a:ext>
            </a:extLst>
          </p:cNvPr>
          <p:cNvSpPr/>
          <p:nvPr/>
        </p:nvSpPr>
        <p:spPr>
          <a:xfrm>
            <a:off x="913803" y="2159978"/>
            <a:ext cx="356793" cy="371659"/>
          </a:xfrm>
          <a:custGeom>
            <a:avLst/>
            <a:gdLst/>
            <a:ahLst/>
            <a:cxnLst/>
            <a:rect l="l" t="t" r="r" b="b"/>
            <a:pathLst>
              <a:path w="990170" h="1031427">
                <a:moveTo>
                  <a:pt x="0" y="0"/>
                </a:moveTo>
                <a:lnTo>
                  <a:pt x="990170" y="0"/>
                </a:lnTo>
                <a:lnTo>
                  <a:pt x="990170" y="1031427"/>
                </a:lnTo>
                <a:lnTo>
                  <a:pt x="0" y="1031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18075E-F814-1A66-3294-E0F2DFE12032}"/>
              </a:ext>
            </a:extLst>
          </p:cNvPr>
          <p:cNvSpPr txBox="1"/>
          <p:nvPr/>
        </p:nvSpPr>
        <p:spPr>
          <a:xfrm>
            <a:off x="3362365" y="1218246"/>
            <a:ext cx="727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 =</a:t>
            </a:r>
          </a:p>
        </p:txBody>
      </p: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DF3D7C90-E132-2791-1720-A4138C971395}"/>
              </a:ext>
            </a:extLst>
          </p:cNvPr>
          <p:cNvGrpSpPr/>
          <p:nvPr/>
        </p:nvGrpSpPr>
        <p:grpSpPr>
          <a:xfrm>
            <a:off x="3893335" y="1040231"/>
            <a:ext cx="596739" cy="899124"/>
            <a:chOff x="8352831" y="3289395"/>
            <a:chExt cx="596739" cy="89912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8145D92-D8FE-6A62-70D3-68C8B1638333}"/>
                </a:ext>
              </a:extLst>
            </p:cNvPr>
            <p:cNvSpPr txBox="1"/>
            <p:nvPr/>
          </p:nvSpPr>
          <p:spPr>
            <a:xfrm>
              <a:off x="8608725" y="3289395"/>
              <a:ext cx="2643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/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5EE01-F585-D6C2-9436-D8AD8C5DAA34}"/>
                </a:ext>
              </a:extLst>
            </p:cNvPr>
            <p:cNvSpPr txBox="1"/>
            <p:nvPr/>
          </p:nvSpPr>
          <p:spPr>
            <a:xfrm>
              <a:off x="8608725" y="3696076"/>
              <a:ext cx="34084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/>
                <a:t>2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3F931AB-6A93-8E28-0195-E0EA3DA29F64}"/>
                </a:ext>
              </a:extLst>
            </p:cNvPr>
            <p:cNvCxnSpPr>
              <a:cxnSpLocks/>
            </p:cNvCxnSpPr>
            <p:nvPr/>
          </p:nvCxnSpPr>
          <p:spPr>
            <a:xfrm>
              <a:off x="8627269" y="3745382"/>
              <a:ext cx="32163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8" name="TextBox 2047">
              <a:extLst>
                <a:ext uri="{FF2B5EF4-FFF2-40B4-BE49-F238E27FC236}">
                  <a16:creationId xmlns:a16="http://schemas.microsoft.com/office/drawing/2014/main" id="{1A3BA17E-F1D1-686B-4EFA-CEAE2B5FE549}"/>
                </a:ext>
              </a:extLst>
            </p:cNvPr>
            <p:cNvSpPr txBox="1"/>
            <p:nvPr/>
          </p:nvSpPr>
          <p:spPr>
            <a:xfrm>
              <a:off x="8352831" y="3537386"/>
              <a:ext cx="28158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/>
                <a:t>–</a:t>
              </a:r>
            </a:p>
          </p:txBody>
        </p:sp>
      </p:grpSp>
      <p:sp>
        <p:nvSpPr>
          <p:cNvPr id="2055" name="TextBox 2054">
            <a:extLst>
              <a:ext uri="{FF2B5EF4-FFF2-40B4-BE49-F238E27FC236}">
                <a16:creationId xmlns:a16="http://schemas.microsoft.com/office/drawing/2014/main" id="{5DC951AA-E283-253D-91CA-08FB1F8FC0EE}"/>
              </a:ext>
            </a:extLst>
          </p:cNvPr>
          <p:cNvSpPr txBox="1"/>
          <p:nvPr/>
        </p:nvSpPr>
        <p:spPr>
          <a:xfrm>
            <a:off x="6255402" y="1210154"/>
            <a:ext cx="12025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 =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1D39A-A8CB-D0E0-5482-33E76D493B53}"/>
              </a:ext>
            </a:extLst>
          </p:cNvPr>
          <p:cNvSpPr txBox="1"/>
          <p:nvPr/>
        </p:nvSpPr>
        <p:spPr>
          <a:xfrm>
            <a:off x="1276233" y="2710655"/>
            <a:ext cx="9125067" cy="53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600">
                <a:solidFill>
                  <a:srgbClr val="002060"/>
                </a:solidFill>
              </a:rPr>
              <a:t>Nếu x = x</a:t>
            </a:r>
            <a:r>
              <a:rPr lang="en-US" sz="2600" baseline="-25000">
                <a:solidFill>
                  <a:srgbClr val="002060"/>
                </a:solidFill>
              </a:rPr>
              <a:t>0</a:t>
            </a:r>
            <a:r>
              <a:rPr lang="en-US" sz="2600">
                <a:solidFill>
                  <a:srgbClr val="002060"/>
                </a:solidFill>
              </a:rPr>
              <a:t> là nghiệm của phương trình (2x + 1)(x – 3) = 0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3AF12654-2849-7D3D-4448-48DB52622772}"/>
              </a:ext>
            </a:extLst>
          </p:cNvPr>
          <p:cNvSpPr/>
          <p:nvPr/>
        </p:nvSpPr>
        <p:spPr>
          <a:xfrm rot="16200000">
            <a:off x="5900607" y="1571103"/>
            <a:ext cx="1132523" cy="1158699"/>
          </a:xfrm>
          <a:prstGeom prst="arc">
            <a:avLst>
              <a:gd name="adj1" fmla="val 16200000"/>
              <a:gd name="adj2" fmla="val 20462224"/>
            </a:avLst>
          </a:prstGeom>
          <a:ln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8C8FB454-7460-0122-4F61-01CC6BC2C521}"/>
              </a:ext>
            </a:extLst>
          </p:cNvPr>
          <p:cNvSpPr/>
          <p:nvPr/>
        </p:nvSpPr>
        <p:spPr>
          <a:xfrm rot="5400000" flipH="1">
            <a:off x="3791291" y="1570589"/>
            <a:ext cx="1132523" cy="1158699"/>
          </a:xfrm>
          <a:prstGeom prst="arc">
            <a:avLst>
              <a:gd name="adj1" fmla="val 16200000"/>
              <a:gd name="adj2" fmla="val 20462224"/>
            </a:avLst>
          </a:prstGeom>
          <a:ln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E8503B-1371-14F8-696A-C4C6BAA034B9}"/>
              </a:ext>
            </a:extLst>
          </p:cNvPr>
          <p:cNvSpPr txBox="1"/>
          <p:nvPr/>
        </p:nvSpPr>
        <p:spPr>
          <a:xfrm>
            <a:off x="10293746" y="2679598"/>
            <a:ext cx="602780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000">
                <a:solidFill>
                  <a:srgbClr val="C00000"/>
                </a:solidFill>
              </a:rPr>
              <a:t>(*)</a:t>
            </a:r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3B14DE3C-FCFE-278F-47B4-226F577C1910}"/>
              </a:ext>
            </a:extLst>
          </p:cNvPr>
          <p:cNvSpPr/>
          <p:nvPr/>
        </p:nvSpPr>
        <p:spPr>
          <a:xfrm flipV="1">
            <a:off x="7415931" y="1611208"/>
            <a:ext cx="154845" cy="629604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BF03CD-5C8F-23D1-0429-A0BFE2E63645}"/>
              </a:ext>
            </a:extLst>
          </p:cNvPr>
          <p:cNvSpPr txBox="1"/>
          <p:nvPr/>
        </p:nvSpPr>
        <p:spPr>
          <a:xfrm>
            <a:off x="1270595" y="3264932"/>
            <a:ext cx="10468059" cy="53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600">
                <a:solidFill>
                  <a:srgbClr val="002060"/>
                </a:solidFill>
              </a:rPr>
              <a:t>thì x</a:t>
            </a:r>
            <a:r>
              <a:rPr lang="en-US" sz="2600" baseline="-25000">
                <a:solidFill>
                  <a:srgbClr val="002060"/>
                </a:solidFill>
              </a:rPr>
              <a:t>0</a:t>
            </a:r>
            <a:r>
              <a:rPr lang="en-US" sz="2600">
                <a:solidFill>
                  <a:srgbClr val="002060"/>
                </a:solidFill>
              </a:rPr>
              <a:t> có là nghiệm của phương trình 2x + 1 = 0; x – 3 = 0 không?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377E74-0B24-B23E-B010-09C385CE97D8}"/>
              </a:ext>
            </a:extLst>
          </p:cNvPr>
          <p:cNvSpPr txBox="1"/>
          <p:nvPr/>
        </p:nvSpPr>
        <p:spPr>
          <a:xfrm>
            <a:off x="8027285" y="5101974"/>
            <a:ext cx="322450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16104D-8506-E507-3100-DCEDB6828F02}"/>
              </a:ext>
            </a:extLst>
          </p:cNvPr>
          <p:cNvSpPr/>
          <p:nvPr/>
        </p:nvSpPr>
        <p:spPr>
          <a:xfrm>
            <a:off x="7575035" y="5015749"/>
            <a:ext cx="438377" cy="5037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172E0C-0D5F-D488-592F-64C2C5CFB1EA}"/>
              </a:ext>
            </a:extLst>
          </p:cNvPr>
          <p:cNvSpPr/>
          <p:nvPr/>
        </p:nvSpPr>
        <p:spPr>
          <a:xfrm>
            <a:off x="8286235" y="5015749"/>
            <a:ext cx="438377" cy="5037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1DCE3F-FA21-D006-D760-2FF0BFBEF9AD}"/>
              </a:ext>
            </a:extLst>
          </p:cNvPr>
          <p:cNvSpPr/>
          <p:nvPr/>
        </p:nvSpPr>
        <p:spPr>
          <a:xfrm>
            <a:off x="10407835" y="4648102"/>
            <a:ext cx="438377" cy="5037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17E3E4-3FD9-C01A-0FD9-738FBD387F41}"/>
              </a:ext>
            </a:extLst>
          </p:cNvPr>
          <p:cNvSpPr/>
          <p:nvPr/>
        </p:nvSpPr>
        <p:spPr>
          <a:xfrm>
            <a:off x="10407835" y="5396482"/>
            <a:ext cx="438377" cy="5037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993AAA-D2EC-3B49-841D-0860BC7D57B5}"/>
              </a:ext>
            </a:extLst>
          </p:cNvPr>
          <p:cNvSpPr txBox="1"/>
          <p:nvPr/>
        </p:nvSpPr>
        <p:spPr>
          <a:xfrm>
            <a:off x="8796050" y="5001460"/>
            <a:ext cx="768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=  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253091-053B-7762-3953-F819ED0F4769}"/>
              </a:ext>
            </a:extLst>
          </p:cNvPr>
          <p:cNvCxnSpPr/>
          <p:nvPr/>
        </p:nvCxnSpPr>
        <p:spPr>
          <a:xfrm>
            <a:off x="9581292" y="5273810"/>
            <a:ext cx="464820" cy="0"/>
          </a:xfrm>
          <a:prstGeom prst="straightConnector1">
            <a:avLst/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4A4495-7670-7F2C-F709-C26FA1639378}"/>
              </a:ext>
            </a:extLst>
          </p:cNvPr>
          <p:cNvCxnSpPr>
            <a:cxnSpLocks/>
          </p:cNvCxnSpPr>
          <p:nvPr/>
        </p:nvCxnSpPr>
        <p:spPr>
          <a:xfrm flipV="1">
            <a:off x="10044615" y="4899966"/>
            <a:ext cx="312420" cy="377172"/>
          </a:xfrm>
          <a:prstGeom prst="line">
            <a:avLst/>
          </a:prstGeom>
          <a:ln w="127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7160D8-1D4F-AC4D-F211-1836C74BAE58}"/>
              </a:ext>
            </a:extLst>
          </p:cNvPr>
          <p:cNvCxnSpPr>
            <a:cxnSpLocks/>
          </p:cNvCxnSpPr>
          <p:nvPr/>
        </p:nvCxnSpPr>
        <p:spPr>
          <a:xfrm flipH="1" flipV="1">
            <a:off x="10044615" y="5271174"/>
            <a:ext cx="312420" cy="377172"/>
          </a:xfrm>
          <a:prstGeom prst="line">
            <a:avLst/>
          </a:prstGeom>
          <a:ln w="12700">
            <a:solidFill>
              <a:srgbClr val="00206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E0E6387-43F8-EECC-BC20-4040DAAC3F61}"/>
              </a:ext>
            </a:extLst>
          </p:cNvPr>
          <p:cNvSpPr txBox="1"/>
          <p:nvPr/>
        </p:nvSpPr>
        <p:spPr>
          <a:xfrm>
            <a:off x="7607359" y="4984259"/>
            <a:ext cx="381117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D75FCF-04E1-0165-D0B4-80B0CF3EFE32}"/>
              </a:ext>
            </a:extLst>
          </p:cNvPr>
          <p:cNvSpPr txBox="1"/>
          <p:nvPr/>
        </p:nvSpPr>
        <p:spPr>
          <a:xfrm>
            <a:off x="8314864" y="4984259"/>
            <a:ext cx="381117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483D52-59F0-8092-6FA8-03D45E8A715E}"/>
              </a:ext>
            </a:extLst>
          </p:cNvPr>
          <p:cNvSpPr txBox="1"/>
          <p:nvPr/>
        </p:nvSpPr>
        <p:spPr>
          <a:xfrm>
            <a:off x="10441625" y="4619996"/>
            <a:ext cx="381117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010367-B149-339B-8F8C-909B27ABF9B1}"/>
              </a:ext>
            </a:extLst>
          </p:cNvPr>
          <p:cNvSpPr txBox="1"/>
          <p:nvPr/>
        </p:nvSpPr>
        <p:spPr>
          <a:xfrm>
            <a:off x="10453065" y="5379483"/>
            <a:ext cx="381117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72566-7070-0E80-A355-0992C497D661}"/>
              </a:ext>
            </a:extLst>
          </p:cNvPr>
          <p:cNvSpPr txBox="1"/>
          <p:nvPr/>
        </p:nvSpPr>
        <p:spPr>
          <a:xfrm>
            <a:off x="10871158" y="4631281"/>
            <a:ext cx="768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= 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BBEE32-54F5-5AD1-AD69-A7AE9F690D58}"/>
              </a:ext>
            </a:extLst>
          </p:cNvPr>
          <p:cNvSpPr txBox="1"/>
          <p:nvPr/>
        </p:nvSpPr>
        <p:spPr>
          <a:xfrm>
            <a:off x="10868072" y="5390768"/>
            <a:ext cx="768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= 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B556A3-107A-7444-F96A-BAB0908D9D3F}"/>
              </a:ext>
            </a:extLst>
          </p:cNvPr>
          <p:cNvSpPr txBox="1"/>
          <p:nvPr/>
        </p:nvSpPr>
        <p:spPr>
          <a:xfrm>
            <a:off x="1279163" y="4547447"/>
            <a:ext cx="5177831" cy="150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600">
                <a:solidFill>
                  <a:schemeClr val="tx1"/>
                </a:solidFill>
              </a:rPr>
              <a:t>Nếu x</a:t>
            </a:r>
            <a:r>
              <a:rPr lang="en-US" sz="2600" baseline="-25000">
                <a:solidFill>
                  <a:schemeClr val="tx1"/>
                </a:solidFill>
              </a:rPr>
              <a:t>0</a:t>
            </a:r>
            <a:r>
              <a:rPr lang="en-US" sz="2600">
                <a:solidFill>
                  <a:schemeClr val="tx1"/>
                </a:solidFill>
              </a:rPr>
              <a:t> là nghiệm của (*) thì x</a:t>
            </a:r>
            <a:r>
              <a:rPr lang="en-US" sz="2600" baseline="-25000">
                <a:solidFill>
                  <a:schemeClr val="tx1"/>
                </a:solidFill>
              </a:rPr>
              <a:t>0</a:t>
            </a:r>
            <a:r>
              <a:rPr lang="en-US" sz="2600">
                <a:solidFill>
                  <a:schemeClr val="tx1"/>
                </a:solidFill>
              </a:rPr>
              <a:t> là nghiệm của 2x + 1 = 0 hoặc x – 3 = 0.</a:t>
            </a:r>
          </a:p>
        </p:txBody>
      </p:sp>
    </p:spTree>
    <p:extLst>
      <p:ext uri="{BB962C8B-B14F-4D97-AF65-F5344CB8AC3E}">
        <p14:creationId xmlns:p14="http://schemas.microsoft.com/office/powerpoint/2010/main" val="2461309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3FA53F-B932-6A5D-3839-1982DA0485A7}"/>
              </a:ext>
            </a:extLst>
          </p:cNvPr>
          <p:cNvSpPr/>
          <p:nvPr/>
        </p:nvSpPr>
        <p:spPr>
          <a:xfrm>
            <a:off x="935507" y="1172460"/>
            <a:ext cx="10938994" cy="28329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A blue and orange logo&#10;&#10;Description automatically generated">
            <a:extLst>
              <a:ext uri="{FF2B5EF4-FFF2-40B4-BE49-F238E27FC236}">
                <a16:creationId xmlns:a16="http://schemas.microsoft.com/office/drawing/2014/main" id="{EB5C5D49-A354-3565-DB98-E252B0AB57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5688571"/>
            <a:ext cx="1422400" cy="146084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02B25F2-6565-D4B2-07D1-AA38F19F358A}"/>
              </a:ext>
            </a:extLst>
          </p:cNvPr>
          <p:cNvGrpSpPr/>
          <p:nvPr/>
        </p:nvGrpSpPr>
        <p:grpSpPr>
          <a:xfrm>
            <a:off x="10842308" y="-165457"/>
            <a:ext cx="1132523" cy="647045"/>
            <a:chOff x="10842308" y="-165457"/>
            <a:chExt cx="1132523" cy="64704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14D3314-36F1-EEC6-8F59-A3B032A0F1BD}"/>
                </a:ext>
              </a:extLst>
            </p:cNvPr>
            <p:cNvSpPr/>
            <p:nvPr/>
          </p:nvSpPr>
          <p:spPr>
            <a:xfrm>
              <a:off x="10842308" y="-165457"/>
              <a:ext cx="1132523" cy="647045"/>
            </a:xfrm>
            <a:prstGeom prst="roundRect">
              <a:avLst/>
            </a:prstGeom>
            <a:solidFill>
              <a:srgbClr val="4873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white text with a black background&#10;&#10;Description automatically generated">
              <a:extLst>
                <a:ext uri="{FF2B5EF4-FFF2-40B4-BE49-F238E27FC236}">
                  <a16:creationId xmlns:a16="http://schemas.microsoft.com/office/drawing/2014/main" id="{ADA4389A-4431-B22B-E958-EF3DF81A5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2913" y="128968"/>
              <a:ext cx="552832" cy="204231"/>
            </a:xfrm>
            <a:prstGeom prst="rect">
              <a:avLst/>
            </a:prstGeom>
          </p:spPr>
        </p:pic>
      </p:grpSp>
      <p:sp>
        <p:nvSpPr>
          <p:cNvPr id="37" name="Freeform 10">
            <a:extLst>
              <a:ext uri="{FF2B5EF4-FFF2-40B4-BE49-F238E27FC236}">
                <a16:creationId xmlns:a16="http://schemas.microsoft.com/office/drawing/2014/main" id="{179EEC5A-79C2-1AE2-DEA4-5C470A3D13A3}"/>
              </a:ext>
            </a:extLst>
          </p:cNvPr>
          <p:cNvSpPr/>
          <p:nvPr/>
        </p:nvSpPr>
        <p:spPr>
          <a:xfrm>
            <a:off x="145359" y="169625"/>
            <a:ext cx="643126" cy="647045"/>
          </a:xfrm>
          <a:prstGeom prst="roundRect">
            <a:avLst>
              <a:gd name="adj" fmla="val 50000"/>
            </a:avLst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F4B2556D-8AD2-586E-E746-4AD5D01D03FC}"/>
              </a:ext>
            </a:extLst>
          </p:cNvPr>
          <p:cNvSpPr/>
          <p:nvPr/>
        </p:nvSpPr>
        <p:spPr>
          <a:xfrm>
            <a:off x="884234" y="169625"/>
            <a:ext cx="3576823" cy="647045"/>
          </a:xfrm>
          <a:prstGeom prst="roundRect">
            <a:avLst/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B2FDF4-0368-21E4-F2A5-3C92874D2BF6}"/>
              </a:ext>
            </a:extLst>
          </p:cNvPr>
          <p:cNvSpPr txBox="1"/>
          <p:nvPr/>
        </p:nvSpPr>
        <p:spPr>
          <a:xfrm>
            <a:off x="162549" y="183992"/>
            <a:ext cx="64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01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F63E1A-35C9-E2F9-1117-60AE4EE36B7F}"/>
              </a:ext>
            </a:extLst>
          </p:cNvPr>
          <p:cNvSpPr txBox="1"/>
          <p:nvPr/>
        </p:nvSpPr>
        <p:spPr>
          <a:xfrm>
            <a:off x="922806" y="200759"/>
            <a:ext cx="3499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Phương trình tích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B556A3-107A-7444-F96A-BAB0908D9D3F}"/>
              </a:ext>
            </a:extLst>
          </p:cNvPr>
          <p:cNvSpPr txBox="1"/>
          <p:nvPr/>
        </p:nvSpPr>
        <p:spPr>
          <a:xfrm>
            <a:off x="1222447" y="1339537"/>
            <a:ext cx="10393366" cy="1010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600">
                <a:solidFill>
                  <a:schemeClr val="tx1"/>
                </a:solidFill>
              </a:rPr>
              <a:t>Để giải phương trình tích (ax + b)(cx + d) = 0 với a</a:t>
            </a:r>
            <a:r>
              <a:rPr lang="en-US" sz="2400">
                <a:solidFill>
                  <a:schemeClr val="tx1"/>
                </a:solidFill>
              </a:rPr>
              <a:t> ≠ </a:t>
            </a:r>
            <a:r>
              <a:rPr lang="en-US" sz="2600">
                <a:solidFill>
                  <a:schemeClr val="tx1"/>
                </a:solidFill>
              </a:rPr>
              <a:t>0 và c</a:t>
            </a:r>
            <a:r>
              <a:rPr lang="en-US" sz="2400">
                <a:solidFill>
                  <a:schemeClr val="tx1"/>
                </a:solidFill>
              </a:rPr>
              <a:t> ≠ </a:t>
            </a:r>
            <a:r>
              <a:rPr lang="en-US" sz="2600">
                <a:solidFill>
                  <a:schemeClr val="tx1"/>
                </a:solidFill>
              </a:rPr>
              <a:t>0, ta làm như sau: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EE254A-A6C9-41D8-2E83-0CDEEF778755}"/>
              </a:ext>
            </a:extLst>
          </p:cNvPr>
          <p:cNvSpPr/>
          <p:nvPr/>
        </p:nvSpPr>
        <p:spPr>
          <a:xfrm>
            <a:off x="1911665" y="2623310"/>
            <a:ext cx="363541" cy="345371"/>
          </a:xfrm>
          <a:prstGeom prst="rect">
            <a:avLst/>
          </a:prstGeom>
          <a:solidFill>
            <a:srgbClr val="BF04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6AB39-C1A8-B9D0-0C86-368C1737BC66}"/>
              </a:ext>
            </a:extLst>
          </p:cNvPr>
          <p:cNvSpPr/>
          <p:nvPr/>
        </p:nvSpPr>
        <p:spPr>
          <a:xfrm>
            <a:off x="1911664" y="3335898"/>
            <a:ext cx="363541" cy="345371"/>
          </a:xfrm>
          <a:prstGeom prst="rect">
            <a:avLst/>
          </a:prstGeom>
          <a:solidFill>
            <a:srgbClr val="BF04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CFB55-6B67-EE6B-BC83-D4BBD5985547}"/>
              </a:ext>
            </a:extLst>
          </p:cNvPr>
          <p:cNvSpPr txBox="1"/>
          <p:nvPr/>
        </p:nvSpPr>
        <p:spPr>
          <a:xfrm>
            <a:off x="1938334" y="2595940"/>
            <a:ext cx="336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C83EEC-4CFB-0252-CC72-5068D4C2AAE8}"/>
              </a:ext>
            </a:extLst>
          </p:cNvPr>
          <p:cNvSpPr txBox="1"/>
          <p:nvPr/>
        </p:nvSpPr>
        <p:spPr>
          <a:xfrm>
            <a:off x="1938334" y="3308528"/>
            <a:ext cx="336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C2D14-5C11-26EA-CA8A-A510EF2D6839}"/>
              </a:ext>
            </a:extLst>
          </p:cNvPr>
          <p:cNvSpPr txBox="1"/>
          <p:nvPr/>
        </p:nvSpPr>
        <p:spPr>
          <a:xfrm>
            <a:off x="2405381" y="2500762"/>
            <a:ext cx="9404350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600">
                <a:solidFill>
                  <a:schemeClr val="tx1"/>
                </a:solidFill>
              </a:rPr>
              <a:t>Giải hai phương trình bậc nhất ax + b = 0 và cx + d = 0,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DD9DA-E49B-2203-9897-6D6BB8BD0071}"/>
              </a:ext>
            </a:extLst>
          </p:cNvPr>
          <p:cNvSpPr txBox="1"/>
          <p:nvPr/>
        </p:nvSpPr>
        <p:spPr>
          <a:xfrm>
            <a:off x="2405381" y="3203499"/>
            <a:ext cx="9404350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600">
                <a:solidFill>
                  <a:schemeClr val="tx1"/>
                </a:solidFill>
              </a:rPr>
              <a:t>Lấy tất cả các nghiệm vừa giải ở bước trên và kết luận.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BB6FEF-D4CC-3E4F-047F-BB3934960D9D}"/>
              </a:ext>
            </a:extLst>
          </p:cNvPr>
          <p:cNvSpPr txBox="1"/>
          <p:nvPr/>
        </p:nvSpPr>
        <p:spPr>
          <a:xfrm>
            <a:off x="1222447" y="4363533"/>
            <a:ext cx="1198566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800"/>
              </a:lnSpc>
              <a:defRPr sz="2400" b="1">
                <a:latin typeface="#9Slide03 SVNAvo" panose="02040603050506020204" pitchFamily="18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VÍ DỤ:</a:t>
            </a:r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7D36C684-0437-F2B6-BF92-1C13D1D8BD33}"/>
              </a:ext>
            </a:extLst>
          </p:cNvPr>
          <p:cNvSpPr/>
          <p:nvPr/>
        </p:nvSpPr>
        <p:spPr>
          <a:xfrm>
            <a:off x="757110" y="4477286"/>
            <a:ext cx="356793" cy="371659"/>
          </a:xfrm>
          <a:custGeom>
            <a:avLst/>
            <a:gdLst/>
            <a:ahLst/>
            <a:cxnLst/>
            <a:rect l="l" t="t" r="r" b="b"/>
            <a:pathLst>
              <a:path w="990170" h="1031427">
                <a:moveTo>
                  <a:pt x="0" y="0"/>
                </a:moveTo>
                <a:lnTo>
                  <a:pt x="990170" y="0"/>
                </a:lnTo>
                <a:lnTo>
                  <a:pt x="990170" y="1031427"/>
                </a:lnTo>
                <a:lnTo>
                  <a:pt x="0" y="1031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B9F8AE2-A717-4F2C-F40D-7AAD363DAFAC}"/>
              </a:ext>
            </a:extLst>
          </p:cNvPr>
          <p:cNvSpPr/>
          <p:nvPr/>
        </p:nvSpPr>
        <p:spPr>
          <a:xfrm>
            <a:off x="689047" y="1601291"/>
            <a:ext cx="520700" cy="194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F30EB7-4940-D38C-CD1A-20CA7057D610}"/>
              </a:ext>
            </a:extLst>
          </p:cNvPr>
          <p:cNvSpPr txBox="1"/>
          <p:nvPr/>
        </p:nvSpPr>
        <p:spPr>
          <a:xfrm rot="16200000">
            <a:off x="-136849" y="2208535"/>
            <a:ext cx="2042167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400" b="1">
                <a:solidFill>
                  <a:srgbClr val="002060"/>
                </a:solidFill>
              </a:rPr>
              <a:t>CÁCH GIẢI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FF1412-7F6E-88E5-E9F8-61A87B62A1F7}"/>
              </a:ext>
            </a:extLst>
          </p:cNvPr>
          <p:cNvSpPr txBox="1"/>
          <p:nvPr/>
        </p:nvSpPr>
        <p:spPr>
          <a:xfrm>
            <a:off x="2300605" y="4394054"/>
            <a:ext cx="6051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rgbClr val="002060"/>
                </a:solidFill>
              </a:rPr>
              <a:t>Giải phương trình (x + 5)(2x – 8) = 0.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F669CF8-0DB9-BBF4-9922-EAF57A990AFC}"/>
              </a:ext>
            </a:extLst>
          </p:cNvPr>
          <p:cNvSpPr txBox="1"/>
          <p:nvPr/>
        </p:nvSpPr>
        <p:spPr>
          <a:xfrm>
            <a:off x="1222447" y="5027997"/>
            <a:ext cx="9620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Để giải phương trình đã cho, ta giải hai phương trình sau: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A2EED64-300B-EEE2-2E54-E52F4C5E9939}"/>
              </a:ext>
            </a:extLst>
          </p:cNvPr>
          <p:cNvSpPr txBox="1"/>
          <p:nvPr/>
        </p:nvSpPr>
        <p:spPr>
          <a:xfrm>
            <a:off x="3209125" y="5779932"/>
            <a:ext cx="15660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 + 5 = 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E35B5D-AA70-9364-D16B-66822CF2C9CA}"/>
              </a:ext>
            </a:extLst>
          </p:cNvPr>
          <p:cNvSpPr txBox="1"/>
          <p:nvPr/>
        </p:nvSpPr>
        <p:spPr>
          <a:xfrm>
            <a:off x="7569234" y="5779932"/>
            <a:ext cx="17779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2x – 8 = 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86004CD-43D9-BA32-3E0C-0BB9693CB1D0}"/>
              </a:ext>
            </a:extLst>
          </p:cNvPr>
          <p:cNvSpPr/>
          <p:nvPr/>
        </p:nvSpPr>
        <p:spPr>
          <a:xfrm>
            <a:off x="2997004" y="5757061"/>
            <a:ext cx="1964917" cy="53818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75BA318-0240-47CA-AD94-C86A5766A5F8}"/>
              </a:ext>
            </a:extLst>
          </p:cNvPr>
          <p:cNvSpPr/>
          <p:nvPr/>
        </p:nvSpPr>
        <p:spPr>
          <a:xfrm>
            <a:off x="7369813" y="5757061"/>
            <a:ext cx="1964917" cy="53818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3F711-0EDD-0827-F020-7CE8133FAAE6}"/>
              </a:ext>
            </a:extLst>
          </p:cNvPr>
          <p:cNvSpPr txBox="1"/>
          <p:nvPr/>
        </p:nvSpPr>
        <p:spPr>
          <a:xfrm>
            <a:off x="4461055" y="333199"/>
            <a:ext cx="4812682" cy="5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800"/>
              </a:lnSpc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000">
                <a:solidFill>
                  <a:srgbClr val="487307"/>
                </a:solidFill>
              </a:rPr>
              <a:t>(ax + b)(cx + d) = 0 với a ≠ 0 và c ≠ 0</a:t>
            </a:r>
          </a:p>
        </p:txBody>
      </p:sp>
    </p:spTree>
    <p:extLst>
      <p:ext uri="{BB962C8B-B14F-4D97-AF65-F5344CB8AC3E}">
        <p14:creationId xmlns:p14="http://schemas.microsoft.com/office/powerpoint/2010/main" val="4022391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8" grpId="0"/>
      <p:bldP spid="6" grpId="0" animBg="1"/>
      <p:bldP spid="7" grpId="0" animBg="1"/>
      <p:bldP spid="8" grpId="0"/>
      <p:bldP spid="9" grpId="0"/>
      <p:bldP spid="10" grpId="0"/>
      <p:bldP spid="12" grpId="0"/>
      <p:bldP spid="44" grpId="0"/>
      <p:bldP spid="46" grpId="0" animBg="1"/>
      <p:bldP spid="49" grpId="0" animBg="1"/>
      <p:bldP spid="50" grpId="0"/>
      <p:bldP spid="53" grpId="0"/>
      <p:bldP spid="54" grpId="0"/>
      <p:bldP spid="55" grpId="0"/>
      <p:bldP spid="57" grpId="0"/>
      <p:bldP spid="61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3FA53F-B932-6A5D-3839-1982DA0485A7}"/>
              </a:ext>
            </a:extLst>
          </p:cNvPr>
          <p:cNvSpPr/>
          <p:nvPr/>
        </p:nvSpPr>
        <p:spPr>
          <a:xfrm>
            <a:off x="935507" y="1223260"/>
            <a:ext cx="10567446" cy="198209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A blue and orange logo&#10;&#10;Description automatically generated">
            <a:extLst>
              <a:ext uri="{FF2B5EF4-FFF2-40B4-BE49-F238E27FC236}">
                <a16:creationId xmlns:a16="http://schemas.microsoft.com/office/drawing/2014/main" id="{EB5C5D49-A354-3565-DB98-E252B0AB57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5688571"/>
            <a:ext cx="1422400" cy="146084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02B25F2-6565-D4B2-07D1-AA38F19F358A}"/>
              </a:ext>
            </a:extLst>
          </p:cNvPr>
          <p:cNvGrpSpPr/>
          <p:nvPr/>
        </p:nvGrpSpPr>
        <p:grpSpPr>
          <a:xfrm>
            <a:off x="10842308" y="-165457"/>
            <a:ext cx="1132523" cy="647045"/>
            <a:chOff x="10842308" y="-165457"/>
            <a:chExt cx="1132523" cy="64704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14D3314-36F1-EEC6-8F59-A3B032A0F1BD}"/>
                </a:ext>
              </a:extLst>
            </p:cNvPr>
            <p:cNvSpPr/>
            <p:nvPr/>
          </p:nvSpPr>
          <p:spPr>
            <a:xfrm>
              <a:off x="10842308" y="-165457"/>
              <a:ext cx="1132523" cy="647045"/>
            </a:xfrm>
            <a:prstGeom prst="roundRect">
              <a:avLst/>
            </a:prstGeom>
            <a:solidFill>
              <a:srgbClr val="4873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white text with a black background&#10;&#10;Description automatically generated">
              <a:extLst>
                <a:ext uri="{FF2B5EF4-FFF2-40B4-BE49-F238E27FC236}">
                  <a16:creationId xmlns:a16="http://schemas.microsoft.com/office/drawing/2014/main" id="{ADA4389A-4431-B22B-E958-EF3DF81A5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2913" y="128968"/>
              <a:ext cx="552832" cy="204231"/>
            </a:xfrm>
            <a:prstGeom prst="rect">
              <a:avLst/>
            </a:prstGeom>
          </p:spPr>
        </p:pic>
      </p:grpSp>
      <p:sp>
        <p:nvSpPr>
          <p:cNvPr id="37" name="Freeform 10">
            <a:extLst>
              <a:ext uri="{FF2B5EF4-FFF2-40B4-BE49-F238E27FC236}">
                <a16:creationId xmlns:a16="http://schemas.microsoft.com/office/drawing/2014/main" id="{179EEC5A-79C2-1AE2-DEA4-5C470A3D13A3}"/>
              </a:ext>
            </a:extLst>
          </p:cNvPr>
          <p:cNvSpPr/>
          <p:nvPr/>
        </p:nvSpPr>
        <p:spPr>
          <a:xfrm>
            <a:off x="145359" y="169625"/>
            <a:ext cx="643126" cy="647045"/>
          </a:xfrm>
          <a:prstGeom prst="roundRect">
            <a:avLst>
              <a:gd name="adj" fmla="val 50000"/>
            </a:avLst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F4B2556D-8AD2-586E-E746-4AD5D01D03FC}"/>
              </a:ext>
            </a:extLst>
          </p:cNvPr>
          <p:cNvSpPr/>
          <p:nvPr/>
        </p:nvSpPr>
        <p:spPr>
          <a:xfrm>
            <a:off x="884234" y="169625"/>
            <a:ext cx="3576823" cy="647045"/>
          </a:xfrm>
          <a:prstGeom prst="roundRect">
            <a:avLst/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B2FDF4-0368-21E4-F2A5-3C92874D2BF6}"/>
              </a:ext>
            </a:extLst>
          </p:cNvPr>
          <p:cNvSpPr txBox="1"/>
          <p:nvPr/>
        </p:nvSpPr>
        <p:spPr>
          <a:xfrm>
            <a:off x="162549" y="183992"/>
            <a:ext cx="64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01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F63E1A-35C9-E2F9-1117-60AE4EE36B7F}"/>
              </a:ext>
            </a:extLst>
          </p:cNvPr>
          <p:cNvSpPr txBox="1"/>
          <p:nvPr/>
        </p:nvSpPr>
        <p:spPr>
          <a:xfrm>
            <a:off x="922806" y="200759"/>
            <a:ext cx="3499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Phương trình tích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EE254A-A6C9-41D8-2E83-0CDEEF778755}"/>
              </a:ext>
            </a:extLst>
          </p:cNvPr>
          <p:cNvSpPr/>
          <p:nvPr/>
        </p:nvSpPr>
        <p:spPr>
          <a:xfrm>
            <a:off x="1604887" y="1697246"/>
            <a:ext cx="363541" cy="345371"/>
          </a:xfrm>
          <a:prstGeom prst="rect">
            <a:avLst/>
          </a:prstGeom>
          <a:solidFill>
            <a:srgbClr val="BF0404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6AB39-C1A8-B9D0-0C86-368C1737BC66}"/>
              </a:ext>
            </a:extLst>
          </p:cNvPr>
          <p:cNvSpPr/>
          <p:nvPr/>
        </p:nvSpPr>
        <p:spPr>
          <a:xfrm>
            <a:off x="1604886" y="2409834"/>
            <a:ext cx="363541" cy="345371"/>
          </a:xfrm>
          <a:prstGeom prst="rect">
            <a:avLst/>
          </a:prstGeom>
          <a:solidFill>
            <a:srgbClr val="BF04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CFB55-6B67-EE6B-BC83-D4BBD5985547}"/>
              </a:ext>
            </a:extLst>
          </p:cNvPr>
          <p:cNvSpPr txBox="1"/>
          <p:nvPr/>
        </p:nvSpPr>
        <p:spPr>
          <a:xfrm>
            <a:off x="1631556" y="1669876"/>
            <a:ext cx="336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C83EEC-4CFB-0252-CC72-5068D4C2AAE8}"/>
              </a:ext>
            </a:extLst>
          </p:cNvPr>
          <p:cNvSpPr txBox="1"/>
          <p:nvPr/>
        </p:nvSpPr>
        <p:spPr>
          <a:xfrm>
            <a:off x="1631556" y="2382464"/>
            <a:ext cx="336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C2D14-5C11-26EA-CA8A-A510EF2D6839}"/>
              </a:ext>
            </a:extLst>
          </p:cNvPr>
          <p:cNvSpPr txBox="1"/>
          <p:nvPr/>
        </p:nvSpPr>
        <p:spPr>
          <a:xfrm>
            <a:off x="2098603" y="1574698"/>
            <a:ext cx="9404350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600">
                <a:solidFill>
                  <a:schemeClr val="tx1"/>
                </a:solidFill>
              </a:rPr>
              <a:t>Giải hai phương trình bậc nhất ax + b = 0 và cx + d = 0,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DD9DA-E49B-2203-9897-6D6BB8BD0071}"/>
              </a:ext>
            </a:extLst>
          </p:cNvPr>
          <p:cNvSpPr txBox="1"/>
          <p:nvPr/>
        </p:nvSpPr>
        <p:spPr>
          <a:xfrm>
            <a:off x="2098603" y="2277435"/>
            <a:ext cx="9404350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600">
                <a:solidFill>
                  <a:schemeClr val="tx1"/>
                </a:solidFill>
              </a:rPr>
              <a:t>Lấy tất cả các nghiệm vừa giải ở bước trên và kết luận.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BB6FEF-D4CC-3E4F-047F-BB3934960D9D}"/>
              </a:ext>
            </a:extLst>
          </p:cNvPr>
          <p:cNvSpPr txBox="1"/>
          <p:nvPr/>
        </p:nvSpPr>
        <p:spPr>
          <a:xfrm>
            <a:off x="1222447" y="3499933"/>
            <a:ext cx="1198566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800"/>
              </a:lnSpc>
              <a:defRPr sz="2400" b="1">
                <a:latin typeface="#9Slide03 SVNAvo" panose="02040603050506020204" pitchFamily="18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VÍ DỤ:</a:t>
            </a:r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7D36C684-0437-F2B6-BF92-1C13D1D8BD33}"/>
              </a:ext>
            </a:extLst>
          </p:cNvPr>
          <p:cNvSpPr/>
          <p:nvPr/>
        </p:nvSpPr>
        <p:spPr>
          <a:xfrm>
            <a:off x="757110" y="3613686"/>
            <a:ext cx="356793" cy="371659"/>
          </a:xfrm>
          <a:custGeom>
            <a:avLst/>
            <a:gdLst/>
            <a:ahLst/>
            <a:cxnLst/>
            <a:rect l="l" t="t" r="r" b="b"/>
            <a:pathLst>
              <a:path w="990170" h="1031427">
                <a:moveTo>
                  <a:pt x="0" y="0"/>
                </a:moveTo>
                <a:lnTo>
                  <a:pt x="990170" y="0"/>
                </a:lnTo>
                <a:lnTo>
                  <a:pt x="990170" y="1031427"/>
                </a:lnTo>
                <a:lnTo>
                  <a:pt x="0" y="1031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B9F8AE2-A717-4F2C-F40D-7AAD363DAFAC}"/>
              </a:ext>
            </a:extLst>
          </p:cNvPr>
          <p:cNvSpPr/>
          <p:nvPr/>
        </p:nvSpPr>
        <p:spPr>
          <a:xfrm>
            <a:off x="669997" y="1344116"/>
            <a:ext cx="520700" cy="1717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F30EB7-4940-D38C-CD1A-20CA7057D610}"/>
              </a:ext>
            </a:extLst>
          </p:cNvPr>
          <p:cNvSpPr txBox="1"/>
          <p:nvPr/>
        </p:nvSpPr>
        <p:spPr>
          <a:xfrm rot="16200000">
            <a:off x="21248" y="1938007"/>
            <a:ext cx="1725973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200" b="1">
                <a:solidFill>
                  <a:srgbClr val="002060"/>
                </a:solidFill>
              </a:rPr>
              <a:t>CÁCH GIẢI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FF1412-7F6E-88E5-E9F8-61A87B62A1F7}"/>
              </a:ext>
            </a:extLst>
          </p:cNvPr>
          <p:cNvSpPr txBox="1"/>
          <p:nvPr/>
        </p:nvSpPr>
        <p:spPr>
          <a:xfrm>
            <a:off x="2300605" y="3530454"/>
            <a:ext cx="6051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rgbClr val="002060"/>
                </a:solidFill>
              </a:rPr>
              <a:t>Giải phương trình (x + 5)(2x – 8) = 0.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F669CF8-0DB9-BBF4-9922-EAF57A990AFC}"/>
              </a:ext>
            </a:extLst>
          </p:cNvPr>
          <p:cNvSpPr txBox="1"/>
          <p:nvPr/>
        </p:nvSpPr>
        <p:spPr>
          <a:xfrm>
            <a:off x="1222447" y="4164397"/>
            <a:ext cx="9620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Để giải phương trình đã cho, ta giải hai phương trình sau: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A2EED64-300B-EEE2-2E54-E52F4C5E9939}"/>
              </a:ext>
            </a:extLst>
          </p:cNvPr>
          <p:cNvSpPr txBox="1"/>
          <p:nvPr/>
        </p:nvSpPr>
        <p:spPr>
          <a:xfrm>
            <a:off x="3209125" y="4916332"/>
            <a:ext cx="15660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 + 5 = 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E35B5D-AA70-9364-D16B-66822CF2C9CA}"/>
              </a:ext>
            </a:extLst>
          </p:cNvPr>
          <p:cNvSpPr txBox="1"/>
          <p:nvPr/>
        </p:nvSpPr>
        <p:spPr>
          <a:xfrm>
            <a:off x="7569234" y="4916332"/>
            <a:ext cx="17779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2x – 8 = 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86004CD-43D9-BA32-3E0C-0BB9693CB1D0}"/>
              </a:ext>
            </a:extLst>
          </p:cNvPr>
          <p:cNvSpPr/>
          <p:nvPr/>
        </p:nvSpPr>
        <p:spPr>
          <a:xfrm>
            <a:off x="2997004" y="4893461"/>
            <a:ext cx="1964917" cy="53818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75BA318-0240-47CA-AD94-C86A5766A5F8}"/>
              </a:ext>
            </a:extLst>
          </p:cNvPr>
          <p:cNvSpPr/>
          <p:nvPr/>
        </p:nvSpPr>
        <p:spPr>
          <a:xfrm>
            <a:off x="7369813" y="4893461"/>
            <a:ext cx="1964917" cy="53818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F8F80D-8FBA-987F-6496-5F652CE1999F}"/>
              </a:ext>
            </a:extLst>
          </p:cNvPr>
          <p:cNvSpPr txBox="1"/>
          <p:nvPr/>
        </p:nvSpPr>
        <p:spPr>
          <a:xfrm>
            <a:off x="3776419" y="5466337"/>
            <a:ext cx="15660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 = 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73FDB-2151-FE35-0B1D-D07BAF56F4A9}"/>
              </a:ext>
            </a:extLst>
          </p:cNvPr>
          <p:cNvSpPr txBox="1"/>
          <p:nvPr/>
        </p:nvSpPr>
        <p:spPr>
          <a:xfrm>
            <a:off x="8099177" y="5466337"/>
            <a:ext cx="11467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2x =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DFF87-AF80-E463-A168-627E592BEDD0}"/>
              </a:ext>
            </a:extLst>
          </p:cNvPr>
          <p:cNvSpPr txBox="1"/>
          <p:nvPr/>
        </p:nvSpPr>
        <p:spPr>
          <a:xfrm>
            <a:off x="8284925" y="6016343"/>
            <a:ext cx="11467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 = 4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5BCC648-4DB1-4514-AC32-91013EBB70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09032" y="4948591"/>
            <a:ext cx="250237" cy="4031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CDC36A-DD90-011A-E061-616736F570F7}"/>
              </a:ext>
            </a:extLst>
          </p:cNvPr>
          <p:cNvSpPr txBox="1"/>
          <p:nvPr/>
        </p:nvSpPr>
        <p:spPr>
          <a:xfrm>
            <a:off x="4461055" y="333199"/>
            <a:ext cx="4812682" cy="5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800"/>
              </a:lnSpc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000">
                <a:solidFill>
                  <a:srgbClr val="487307"/>
                </a:solidFill>
              </a:rPr>
              <a:t>(ax + b)(cx + d) = 0 với a ≠ 0 và c ≠ 0</a:t>
            </a:r>
          </a:p>
        </p:txBody>
      </p:sp>
    </p:spTree>
    <p:extLst>
      <p:ext uri="{BB962C8B-B14F-4D97-AF65-F5344CB8AC3E}">
        <p14:creationId xmlns:p14="http://schemas.microsoft.com/office/powerpoint/2010/main" val="1342161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3FA53F-B932-6A5D-3839-1982DA0485A7}"/>
              </a:ext>
            </a:extLst>
          </p:cNvPr>
          <p:cNvSpPr/>
          <p:nvPr/>
        </p:nvSpPr>
        <p:spPr>
          <a:xfrm>
            <a:off x="935507" y="1223260"/>
            <a:ext cx="10567446" cy="198209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A blue and orange logo&#10;&#10;Description automatically generated">
            <a:extLst>
              <a:ext uri="{FF2B5EF4-FFF2-40B4-BE49-F238E27FC236}">
                <a16:creationId xmlns:a16="http://schemas.microsoft.com/office/drawing/2014/main" id="{EB5C5D49-A354-3565-DB98-E252B0AB57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5688571"/>
            <a:ext cx="1422400" cy="146084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02B25F2-6565-D4B2-07D1-AA38F19F358A}"/>
              </a:ext>
            </a:extLst>
          </p:cNvPr>
          <p:cNvGrpSpPr/>
          <p:nvPr/>
        </p:nvGrpSpPr>
        <p:grpSpPr>
          <a:xfrm>
            <a:off x="10842308" y="-165457"/>
            <a:ext cx="1132523" cy="647045"/>
            <a:chOff x="10842308" y="-165457"/>
            <a:chExt cx="1132523" cy="64704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14D3314-36F1-EEC6-8F59-A3B032A0F1BD}"/>
                </a:ext>
              </a:extLst>
            </p:cNvPr>
            <p:cNvSpPr/>
            <p:nvPr/>
          </p:nvSpPr>
          <p:spPr>
            <a:xfrm>
              <a:off x="10842308" y="-165457"/>
              <a:ext cx="1132523" cy="647045"/>
            </a:xfrm>
            <a:prstGeom prst="roundRect">
              <a:avLst/>
            </a:prstGeom>
            <a:solidFill>
              <a:srgbClr val="4873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white text with a black background&#10;&#10;Description automatically generated">
              <a:extLst>
                <a:ext uri="{FF2B5EF4-FFF2-40B4-BE49-F238E27FC236}">
                  <a16:creationId xmlns:a16="http://schemas.microsoft.com/office/drawing/2014/main" id="{ADA4389A-4431-B22B-E958-EF3DF81A5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2913" y="128968"/>
              <a:ext cx="552832" cy="204231"/>
            </a:xfrm>
            <a:prstGeom prst="rect">
              <a:avLst/>
            </a:prstGeom>
          </p:spPr>
        </p:pic>
      </p:grpSp>
      <p:sp>
        <p:nvSpPr>
          <p:cNvPr id="37" name="Freeform 10">
            <a:extLst>
              <a:ext uri="{FF2B5EF4-FFF2-40B4-BE49-F238E27FC236}">
                <a16:creationId xmlns:a16="http://schemas.microsoft.com/office/drawing/2014/main" id="{179EEC5A-79C2-1AE2-DEA4-5C470A3D13A3}"/>
              </a:ext>
            </a:extLst>
          </p:cNvPr>
          <p:cNvSpPr/>
          <p:nvPr/>
        </p:nvSpPr>
        <p:spPr>
          <a:xfrm>
            <a:off x="145359" y="169625"/>
            <a:ext cx="643126" cy="647045"/>
          </a:xfrm>
          <a:prstGeom prst="roundRect">
            <a:avLst>
              <a:gd name="adj" fmla="val 50000"/>
            </a:avLst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F4B2556D-8AD2-586E-E746-4AD5D01D03FC}"/>
              </a:ext>
            </a:extLst>
          </p:cNvPr>
          <p:cNvSpPr/>
          <p:nvPr/>
        </p:nvSpPr>
        <p:spPr>
          <a:xfrm>
            <a:off x="884234" y="169625"/>
            <a:ext cx="3576823" cy="647045"/>
          </a:xfrm>
          <a:prstGeom prst="roundRect">
            <a:avLst/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B2FDF4-0368-21E4-F2A5-3C92874D2BF6}"/>
              </a:ext>
            </a:extLst>
          </p:cNvPr>
          <p:cNvSpPr txBox="1"/>
          <p:nvPr/>
        </p:nvSpPr>
        <p:spPr>
          <a:xfrm>
            <a:off x="162549" y="183992"/>
            <a:ext cx="64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01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F63E1A-35C9-E2F9-1117-60AE4EE36B7F}"/>
              </a:ext>
            </a:extLst>
          </p:cNvPr>
          <p:cNvSpPr txBox="1"/>
          <p:nvPr/>
        </p:nvSpPr>
        <p:spPr>
          <a:xfrm>
            <a:off x="922806" y="200759"/>
            <a:ext cx="3499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Phương trình tích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EE254A-A6C9-41D8-2E83-0CDEEF778755}"/>
              </a:ext>
            </a:extLst>
          </p:cNvPr>
          <p:cNvSpPr/>
          <p:nvPr/>
        </p:nvSpPr>
        <p:spPr>
          <a:xfrm>
            <a:off x="1604887" y="1697246"/>
            <a:ext cx="363541" cy="345371"/>
          </a:xfrm>
          <a:prstGeom prst="rect">
            <a:avLst/>
          </a:prstGeom>
          <a:solidFill>
            <a:srgbClr val="BF040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6AB39-C1A8-B9D0-0C86-368C1737BC66}"/>
              </a:ext>
            </a:extLst>
          </p:cNvPr>
          <p:cNvSpPr/>
          <p:nvPr/>
        </p:nvSpPr>
        <p:spPr>
          <a:xfrm>
            <a:off x="1604886" y="2409834"/>
            <a:ext cx="363541" cy="345371"/>
          </a:xfrm>
          <a:prstGeom prst="rect">
            <a:avLst/>
          </a:prstGeom>
          <a:solidFill>
            <a:srgbClr val="BF0404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CFB55-6B67-EE6B-BC83-D4BBD5985547}"/>
              </a:ext>
            </a:extLst>
          </p:cNvPr>
          <p:cNvSpPr txBox="1"/>
          <p:nvPr/>
        </p:nvSpPr>
        <p:spPr>
          <a:xfrm>
            <a:off x="1631556" y="1669876"/>
            <a:ext cx="33687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C83EEC-4CFB-0252-CC72-5068D4C2AAE8}"/>
              </a:ext>
            </a:extLst>
          </p:cNvPr>
          <p:cNvSpPr txBox="1"/>
          <p:nvPr/>
        </p:nvSpPr>
        <p:spPr>
          <a:xfrm>
            <a:off x="1631556" y="2382464"/>
            <a:ext cx="336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C2D14-5C11-26EA-CA8A-A510EF2D6839}"/>
              </a:ext>
            </a:extLst>
          </p:cNvPr>
          <p:cNvSpPr txBox="1"/>
          <p:nvPr/>
        </p:nvSpPr>
        <p:spPr>
          <a:xfrm>
            <a:off x="2098603" y="1574698"/>
            <a:ext cx="9404350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600">
                <a:solidFill>
                  <a:schemeClr val="tx1"/>
                </a:solidFill>
              </a:rPr>
              <a:t>Giải hai phương trình bậc nhất ax + b = 0 và cx + d = 0,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DD9DA-E49B-2203-9897-6D6BB8BD0071}"/>
              </a:ext>
            </a:extLst>
          </p:cNvPr>
          <p:cNvSpPr txBox="1"/>
          <p:nvPr/>
        </p:nvSpPr>
        <p:spPr>
          <a:xfrm>
            <a:off x="2098603" y="2277435"/>
            <a:ext cx="9404350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600">
                <a:solidFill>
                  <a:schemeClr val="tx1"/>
                </a:solidFill>
              </a:rPr>
              <a:t>Lấy tất cả các nghiệm vừa giải ở bước trên và kết luận.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BB6FEF-D4CC-3E4F-047F-BB3934960D9D}"/>
              </a:ext>
            </a:extLst>
          </p:cNvPr>
          <p:cNvSpPr txBox="1"/>
          <p:nvPr/>
        </p:nvSpPr>
        <p:spPr>
          <a:xfrm>
            <a:off x="1222447" y="3499933"/>
            <a:ext cx="1198566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800"/>
              </a:lnSpc>
              <a:defRPr sz="2400" b="1">
                <a:latin typeface="#9Slide03 SVNAvo" panose="02040603050506020204" pitchFamily="18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VÍ DỤ:</a:t>
            </a:r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7D36C684-0437-F2B6-BF92-1C13D1D8BD33}"/>
              </a:ext>
            </a:extLst>
          </p:cNvPr>
          <p:cNvSpPr/>
          <p:nvPr/>
        </p:nvSpPr>
        <p:spPr>
          <a:xfrm>
            <a:off x="757110" y="3613686"/>
            <a:ext cx="356793" cy="371659"/>
          </a:xfrm>
          <a:custGeom>
            <a:avLst/>
            <a:gdLst/>
            <a:ahLst/>
            <a:cxnLst/>
            <a:rect l="l" t="t" r="r" b="b"/>
            <a:pathLst>
              <a:path w="990170" h="1031427">
                <a:moveTo>
                  <a:pt x="0" y="0"/>
                </a:moveTo>
                <a:lnTo>
                  <a:pt x="990170" y="0"/>
                </a:lnTo>
                <a:lnTo>
                  <a:pt x="990170" y="1031427"/>
                </a:lnTo>
                <a:lnTo>
                  <a:pt x="0" y="1031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B9F8AE2-A717-4F2C-F40D-7AAD363DAFAC}"/>
              </a:ext>
            </a:extLst>
          </p:cNvPr>
          <p:cNvSpPr/>
          <p:nvPr/>
        </p:nvSpPr>
        <p:spPr>
          <a:xfrm>
            <a:off x="669997" y="1344116"/>
            <a:ext cx="520700" cy="1717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F30EB7-4940-D38C-CD1A-20CA7057D610}"/>
              </a:ext>
            </a:extLst>
          </p:cNvPr>
          <p:cNvSpPr txBox="1"/>
          <p:nvPr/>
        </p:nvSpPr>
        <p:spPr>
          <a:xfrm rot="16200000">
            <a:off x="21248" y="1938007"/>
            <a:ext cx="1725973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200" b="1">
                <a:solidFill>
                  <a:srgbClr val="002060"/>
                </a:solidFill>
              </a:rPr>
              <a:t>CÁCH GIẢI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FF1412-7F6E-88E5-E9F8-61A87B62A1F7}"/>
              </a:ext>
            </a:extLst>
          </p:cNvPr>
          <p:cNvSpPr txBox="1"/>
          <p:nvPr/>
        </p:nvSpPr>
        <p:spPr>
          <a:xfrm>
            <a:off x="2300605" y="3530454"/>
            <a:ext cx="6051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rgbClr val="002060"/>
                </a:solidFill>
              </a:rPr>
              <a:t>Giải phương trình (x + 5)(2x – 8) = 0.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F669CF8-0DB9-BBF4-9922-EAF57A990AFC}"/>
              </a:ext>
            </a:extLst>
          </p:cNvPr>
          <p:cNvSpPr txBox="1"/>
          <p:nvPr/>
        </p:nvSpPr>
        <p:spPr>
          <a:xfrm>
            <a:off x="1222447" y="4145347"/>
            <a:ext cx="9620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Để giải phương trình đã cho, ta giải hai phương trình sau: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A2EED64-300B-EEE2-2E54-E52F4C5E9939}"/>
              </a:ext>
            </a:extLst>
          </p:cNvPr>
          <p:cNvSpPr txBox="1"/>
          <p:nvPr/>
        </p:nvSpPr>
        <p:spPr>
          <a:xfrm>
            <a:off x="3209125" y="4840132"/>
            <a:ext cx="15660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 + 5 = 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E35B5D-AA70-9364-D16B-66822CF2C9CA}"/>
              </a:ext>
            </a:extLst>
          </p:cNvPr>
          <p:cNvSpPr txBox="1"/>
          <p:nvPr/>
        </p:nvSpPr>
        <p:spPr>
          <a:xfrm>
            <a:off x="7569234" y="4840132"/>
            <a:ext cx="17779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2x – 8 = 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86004CD-43D9-BA32-3E0C-0BB9693CB1D0}"/>
              </a:ext>
            </a:extLst>
          </p:cNvPr>
          <p:cNvSpPr/>
          <p:nvPr/>
        </p:nvSpPr>
        <p:spPr>
          <a:xfrm>
            <a:off x="2997004" y="4817261"/>
            <a:ext cx="1964917" cy="53818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75BA318-0240-47CA-AD94-C86A5766A5F8}"/>
              </a:ext>
            </a:extLst>
          </p:cNvPr>
          <p:cNvSpPr/>
          <p:nvPr/>
        </p:nvSpPr>
        <p:spPr>
          <a:xfrm>
            <a:off x="7379338" y="4817261"/>
            <a:ext cx="1964917" cy="53818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F8F80D-8FBA-987F-6496-5F652CE1999F}"/>
              </a:ext>
            </a:extLst>
          </p:cNvPr>
          <p:cNvSpPr txBox="1"/>
          <p:nvPr/>
        </p:nvSpPr>
        <p:spPr>
          <a:xfrm>
            <a:off x="3776419" y="5409187"/>
            <a:ext cx="15660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 = -5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DFF87-AF80-E463-A168-627E592BEDD0}"/>
              </a:ext>
            </a:extLst>
          </p:cNvPr>
          <p:cNvSpPr txBox="1"/>
          <p:nvPr/>
        </p:nvSpPr>
        <p:spPr>
          <a:xfrm>
            <a:off x="8284925" y="5409187"/>
            <a:ext cx="11467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 =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91287-433B-6725-5699-3AB1AF3B2F64}"/>
              </a:ext>
            </a:extLst>
          </p:cNvPr>
          <p:cNvSpPr txBox="1"/>
          <p:nvPr/>
        </p:nvSpPr>
        <p:spPr>
          <a:xfrm>
            <a:off x="1221898" y="6024597"/>
            <a:ext cx="90174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Vậy phương trình đã cho có hai nghiệm x = -5 và x = 4.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5579D4-5B4D-DDFF-28B9-7F11A667A402}"/>
              </a:ext>
            </a:extLst>
          </p:cNvPr>
          <p:cNvSpPr txBox="1"/>
          <p:nvPr/>
        </p:nvSpPr>
        <p:spPr>
          <a:xfrm>
            <a:off x="4461055" y="333199"/>
            <a:ext cx="4812682" cy="5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800"/>
              </a:lnSpc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000">
                <a:solidFill>
                  <a:srgbClr val="487307"/>
                </a:solidFill>
              </a:rPr>
              <a:t>(ax + b)(cx + d) = 0 với a ≠ 0 và c ≠ 0</a:t>
            </a:r>
          </a:p>
        </p:txBody>
      </p:sp>
    </p:spTree>
    <p:extLst>
      <p:ext uri="{BB962C8B-B14F-4D97-AF65-F5344CB8AC3E}">
        <p14:creationId xmlns:p14="http://schemas.microsoft.com/office/powerpoint/2010/main" val="3385678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3FA53F-B932-6A5D-3839-1982DA0485A7}"/>
              </a:ext>
            </a:extLst>
          </p:cNvPr>
          <p:cNvSpPr/>
          <p:nvPr/>
        </p:nvSpPr>
        <p:spPr>
          <a:xfrm>
            <a:off x="935507" y="1223260"/>
            <a:ext cx="10567446" cy="198209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A blue and orange logo&#10;&#10;Description automatically generated">
            <a:extLst>
              <a:ext uri="{FF2B5EF4-FFF2-40B4-BE49-F238E27FC236}">
                <a16:creationId xmlns:a16="http://schemas.microsoft.com/office/drawing/2014/main" id="{EB5C5D49-A354-3565-DB98-E252B0AB57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5688571"/>
            <a:ext cx="1422400" cy="146084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02B25F2-6565-D4B2-07D1-AA38F19F358A}"/>
              </a:ext>
            </a:extLst>
          </p:cNvPr>
          <p:cNvGrpSpPr/>
          <p:nvPr/>
        </p:nvGrpSpPr>
        <p:grpSpPr>
          <a:xfrm>
            <a:off x="10842308" y="-165457"/>
            <a:ext cx="1132523" cy="647045"/>
            <a:chOff x="10842308" y="-165457"/>
            <a:chExt cx="1132523" cy="64704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14D3314-36F1-EEC6-8F59-A3B032A0F1BD}"/>
                </a:ext>
              </a:extLst>
            </p:cNvPr>
            <p:cNvSpPr/>
            <p:nvPr/>
          </p:nvSpPr>
          <p:spPr>
            <a:xfrm>
              <a:off x="10842308" y="-165457"/>
              <a:ext cx="1132523" cy="647045"/>
            </a:xfrm>
            <a:prstGeom prst="roundRect">
              <a:avLst/>
            </a:prstGeom>
            <a:solidFill>
              <a:srgbClr val="4873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white text with a black background&#10;&#10;Description automatically generated">
              <a:extLst>
                <a:ext uri="{FF2B5EF4-FFF2-40B4-BE49-F238E27FC236}">
                  <a16:creationId xmlns:a16="http://schemas.microsoft.com/office/drawing/2014/main" id="{ADA4389A-4431-B22B-E958-EF3DF81A5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2913" y="128968"/>
              <a:ext cx="552832" cy="204231"/>
            </a:xfrm>
            <a:prstGeom prst="rect">
              <a:avLst/>
            </a:prstGeom>
          </p:spPr>
        </p:pic>
      </p:grpSp>
      <p:sp>
        <p:nvSpPr>
          <p:cNvPr id="37" name="Freeform 10">
            <a:extLst>
              <a:ext uri="{FF2B5EF4-FFF2-40B4-BE49-F238E27FC236}">
                <a16:creationId xmlns:a16="http://schemas.microsoft.com/office/drawing/2014/main" id="{179EEC5A-79C2-1AE2-DEA4-5C470A3D13A3}"/>
              </a:ext>
            </a:extLst>
          </p:cNvPr>
          <p:cNvSpPr/>
          <p:nvPr/>
        </p:nvSpPr>
        <p:spPr>
          <a:xfrm>
            <a:off x="145359" y="169625"/>
            <a:ext cx="643126" cy="647045"/>
          </a:xfrm>
          <a:prstGeom prst="roundRect">
            <a:avLst>
              <a:gd name="adj" fmla="val 50000"/>
            </a:avLst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F4B2556D-8AD2-586E-E746-4AD5D01D03FC}"/>
              </a:ext>
            </a:extLst>
          </p:cNvPr>
          <p:cNvSpPr/>
          <p:nvPr/>
        </p:nvSpPr>
        <p:spPr>
          <a:xfrm>
            <a:off x="884234" y="169625"/>
            <a:ext cx="3576823" cy="647045"/>
          </a:xfrm>
          <a:prstGeom prst="roundRect">
            <a:avLst/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B2FDF4-0368-21E4-F2A5-3C92874D2BF6}"/>
              </a:ext>
            </a:extLst>
          </p:cNvPr>
          <p:cNvSpPr txBox="1"/>
          <p:nvPr/>
        </p:nvSpPr>
        <p:spPr>
          <a:xfrm>
            <a:off x="162549" y="183992"/>
            <a:ext cx="64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01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F63E1A-35C9-E2F9-1117-60AE4EE36B7F}"/>
              </a:ext>
            </a:extLst>
          </p:cNvPr>
          <p:cNvSpPr txBox="1"/>
          <p:nvPr/>
        </p:nvSpPr>
        <p:spPr>
          <a:xfrm>
            <a:off x="922806" y="200759"/>
            <a:ext cx="3499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Phương trình tích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EE254A-A6C9-41D8-2E83-0CDEEF778755}"/>
              </a:ext>
            </a:extLst>
          </p:cNvPr>
          <p:cNvSpPr/>
          <p:nvPr/>
        </p:nvSpPr>
        <p:spPr>
          <a:xfrm>
            <a:off x="1604887" y="1697246"/>
            <a:ext cx="363541" cy="345371"/>
          </a:xfrm>
          <a:prstGeom prst="rect">
            <a:avLst/>
          </a:prstGeom>
          <a:solidFill>
            <a:srgbClr val="BF040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6AB39-C1A8-B9D0-0C86-368C1737BC66}"/>
              </a:ext>
            </a:extLst>
          </p:cNvPr>
          <p:cNvSpPr/>
          <p:nvPr/>
        </p:nvSpPr>
        <p:spPr>
          <a:xfrm>
            <a:off x="1604886" y="2409834"/>
            <a:ext cx="363541" cy="345371"/>
          </a:xfrm>
          <a:prstGeom prst="rect">
            <a:avLst/>
          </a:prstGeom>
          <a:solidFill>
            <a:srgbClr val="BF040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CFB55-6B67-EE6B-BC83-D4BBD5985547}"/>
              </a:ext>
            </a:extLst>
          </p:cNvPr>
          <p:cNvSpPr txBox="1"/>
          <p:nvPr/>
        </p:nvSpPr>
        <p:spPr>
          <a:xfrm>
            <a:off x="1631556" y="1669876"/>
            <a:ext cx="33687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C83EEC-4CFB-0252-CC72-5068D4C2AAE8}"/>
              </a:ext>
            </a:extLst>
          </p:cNvPr>
          <p:cNvSpPr txBox="1"/>
          <p:nvPr/>
        </p:nvSpPr>
        <p:spPr>
          <a:xfrm>
            <a:off x="1631556" y="2382464"/>
            <a:ext cx="336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C2D14-5C11-26EA-CA8A-A510EF2D6839}"/>
              </a:ext>
            </a:extLst>
          </p:cNvPr>
          <p:cNvSpPr txBox="1"/>
          <p:nvPr/>
        </p:nvSpPr>
        <p:spPr>
          <a:xfrm>
            <a:off x="2098603" y="1574698"/>
            <a:ext cx="9404350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600">
                <a:solidFill>
                  <a:schemeClr val="tx1"/>
                </a:solidFill>
              </a:rPr>
              <a:t>Giải hai phương trình bậc nhất ax + b = 0 và cx + d = 0,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DD9DA-E49B-2203-9897-6D6BB8BD0071}"/>
              </a:ext>
            </a:extLst>
          </p:cNvPr>
          <p:cNvSpPr txBox="1"/>
          <p:nvPr/>
        </p:nvSpPr>
        <p:spPr>
          <a:xfrm>
            <a:off x="2098603" y="2277435"/>
            <a:ext cx="9404350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600">
                <a:solidFill>
                  <a:schemeClr val="tx1"/>
                </a:solidFill>
              </a:rPr>
              <a:t>Lấy tất cả các nghiệm vừa giải ở bước trên và kết luận.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B9F8AE2-A717-4F2C-F40D-7AAD363DAFAC}"/>
              </a:ext>
            </a:extLst>
          </p:cNvPr>
          <p:cNvSpPr/>
          <p:nvPr/>
        </p:nvSpPr>
        <p:spPr>
          <a:xfrm>
            <a:off x="669997" y="1344116"/>
            <a:ext cx="520700" cy="1717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F30EB7-4940-D38C-CD1A-20CA7057D610}"/>
              </a:ext>
            </a:extLst>
          </p:cNvPr>
          <p:cNvSpPr txBox="1"/>
          <p:nvPr/>
        </p:nvSpPr>
        <p:spPr>
          <a:xfrm rot="16200000">
            <a:off x="21248" y="1938007"/>
            <a:ext cx="1725973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200" b="1">
                <a:solidFill>
                  <a:srgbClr val="002060"/>
                </a:solidFill>
              </a:rPr>
              <a:t>CÁCH GIẢI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FF1412-7F6E-88E5-E9F8-61A87B62A1F7}"/>
              </a:ext>
            </a:extLst>
          </p:cNvPr>
          <p:cNvSpPr txBox="1"/>
          <p:nvPr/>
        </p:nvSpPr>
        <p:spPr>
          <a:xfrm>
            <a:off x="1631556" y="3555639"/>
            <a:ext cx="6051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rgbClr val="002060"/>
                </a:solidFill>
              </a:rPr>
              <a:t>Giải phương trình (2x + 2)(3x – 6) = 0.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91287-433B-6725-5699-3AB1AF3B2F64}"/>
              </a:ext>
            </a:extLst>
          </p:cNvPr>
          <p:cNvSpPr txBox="1"/>
          <p:nvPr/>
        </p:nvSpPr>
        <p:spPr>
          <a:xfrm>
            <a:off x="1631556" y="5976193"/>
            <a:ext cx="90174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Vậy phương trình đã cho có hai nghiệm x = -1 và x = 2.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3E6D1-1E3B-085E-8468-93D2A19AF6BA}"/>
              </a:ext>
            </a:extLst>
          </p:cNvPr>
          <p:cNvSpPr txBox="1"/>
          <p:nvPr/>
        </p:nvSpPr>
        <p:spPr>
          <a:xfrm>
            <a:off x="1631556" y="4189005"/>
            <a:ext cx="90174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Ta có (2x + 2)(3x – 6) = 0 nên 2x + 2 = 0 hoặc 3x – 6 = 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FCEEF2-ACE3-9070-7913-2AD0F73AEAB1}"/>
              </a:ext>
            </a:extLst>
          </p:cNvPr>
          <p:cNvSpPr txBox="1"/>
          <p:nvPr/>
        </p:nvSpPr>
        <p:spPr>
          <a:xfrm>
            <a:off x="3420762" y="4785514"/>
            <a:ext cx="57676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2x + 2 = 0 hay 2x = -2, suy ra x = -1;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EC281-E25C-881E-B9FC-06276C334860}"/>
              </a:ext>
            </a:extLst>
          </p:cNvPr>
          <p:cNvSpPr txBox="1"/>
          <p:nvPr/>
        </p:nvSpPr>
        <p:spPr>
          <a:xfrm>
            <a:off x="3420762" y="5380463"/>
            <a:ext cx="57676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3x – 6 = 0 hay 3x = 6, suy ra x = 2;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C30C1D-3219-08D7-67DC-400B372262A2}"/>
              </a:ext>
            </a:extLst>
          </p:cNvPr>
          <p:cNvGrpSpPr/>
          <p:nvPr/>
        </p:nvGrpSpPr>
        <p:grpSpPr>
          <a:xfrm>
            <a:off x="884232" y="3545495"/>
            <a:ext cx="706192" cy="492443"/>
            <a:chOff x="9144000" y="5734010"/>
            <a:chExt cx="4705940" cy="3281555"/>
          </a:xfrm>
        </p:grpSpPr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22E844B4-63B1-4F03-D5A8-6EED07D1436D}"/>
                </a:ext>
              </a:extLst>
            </p:cNvPr>
            <p:cNvGrpSpPr/>
            <p:nvPr/>
          </p:nvGrpSpPr>
          <p:grpSpPr>
            <a:xfrm>
              <a:off x="11871877" y="5734010"/>
              <a:ext cx="1978063" cy="3281555"/>
              <a:chOff x="0" y="0"/>
              <a:chExt cx="1569810" cy="2604273"/>
            </a:xfrm>
          </p:grpSpPr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F71D30-4081-3353-375C-B63FCFBC9C54}"/>
                  </a:ext>
                </a:extLst>
              </p:cNvPr>
              <p:cNvSpPr/>
              <p:nvPr/>
            </p:nvSpPr>
            <p:spPr>
              <a:xfrm>
                <a:off x="0" y="0"/>
                <a:ext cx="1569810" cy="2604273"/>
              </a:xfrm>
              <a:custGeom>
                <a:avLst/>
                <a:gdLst/>
                <a:ahLst/>
                <a:cxnLst/>
                <a:rect l="l" t="t" r="r" b="b"/>
                <a:pathLst>
                  <a:path w="4275511" h="2604274">
                    <a:moveTo>
                      <a:pt x="4151051" y="2604273"/>
                    </a:moveTo>
                    <a:lnTo>
                      <a:pt x="124460" y="2604273"/>
                    </a:lnTo>
                    <a:cubicBezTo>
                      <a:pt x="55880" y="2604273"/>
                      <a:pt x="0" y="2548393"/>
                      <a:pt x="0" y="247981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51051" y="0"/>
                    </a:lnTo>
                    <a:cubicBezTo>
                      <a:pt x="4219631" y="0"/>
                      <a:pt x="4275511" y="55880"/>
                      <a:pt x="4275511" y="124460"/>
                    </a:cubicBezTo>
                    <a:lnTo>
                      <a:pt x="4275511" y="2479814"/>
                    </a:lnTo>
                    <a:cubicBezTo>
                      <a:pt x="4275511" y="2548393"/>
                      <a:pt x="4219631" y="2604274"/>
                      <a:pt x="4151051" y="2604274"/>
                    </a:cubicBezTo>
                    <a:close/>
                  </a:path>
                </a:pathLst>
              </a:custGeom>
              <a:solidFill>
                <a:srgbClr val="141414">
                  <a:alpha val="3922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8">
              <a:extLst>
                <a:ext uri="{FF2B5EF4-FFF2-40B4-BE49-F238E27FC236}">
                  <a16:creationId xmlns:a16="http://schemas.microsoft.com/office/drawing/2014/main" id="{F98FC895-1856-DDFC-5CBC-567E5B4C8CC7}"/>
                </a:ext>
              </a:extLst>
            </p:cNvPr>
            <p:cNvGrpSpPr/>
            <p:nvPr/>
          </p:nvGrpSpPr>
          <p:grpSpPr>
            <a:xfrm>
              <a:off x="9144000" y="5734010"/>
              <a:ext cx="2727878" cy="3281555"/>
              <a:chOff x="0" y="0"/>
              <a:chExt cx="2164870" cy="2604273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08A68712-E12E-EFDA-D75F-A938D2CB8429}"/>
                  </a:ext>
                </a:extLst>
              </p:cNvPr>
              <p:cNvSpPr/>
              <p:nvPr/>
            </p:nvSpPr>
            <p:spPr>
              <a:xfrm>
                <a:off x="0" y="0"/>
                <a:ext cx="2164870" cy="2604273"/>
              </a:xfrm>
              <a:custGeom>
                <a:avLst/>
                <a:gdLst/>
                <a:ahLst/>
                <a:cxnLst/>
                <a:rect l="l" t="t" r="r" b="b"/>
                <a:pathLst>
                  <a:path w="2368815" h="2604274">
                    <a:moveTo>
                      <a:pt x="2244355" y="2604273"/>
                    </a:moveTo>
                    <a:lnTo>
                      <a:pt x="124460" y="2604273"/>
                    </a:lnTo>
                    <a:cubicBezTo>
                      <a:pt x="55880" y="2604273"/>
                      <a:pt x="0" y="2548393"/>
                      <a:pt x="0" y="247981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44355" y="0"/>
                    </a:lnTo>
                    <a:cubicBezTo>
                      <a:pt x="2312935" y="0"/>
                      <a:pt x="2368815" y="55880"/>
                      <a:pt x="2368815" y="124460"/>
                    </a:cubicBezTo>
                    <a:lnTo>
                      <a:pt x="2368815" y="2479814"/>
                    </a:lnTo>
                    <a:cubicBezTo>
                      <a:pt x="2368815" y="2548393"/>
                      <a:pt x="2312935" y="2604274"/>
                      <a:pt x="2244355" y="2604274"/>
                    </a:cubicBezTo>
                    <a:close/>
                  </a:path>
                </a:pathLst>
              </a:custGeom>
              <a:solidFill>
                <a:srgbClr val="48730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42CE8D1-7D6A-C573-84AE-A70921ED1563}"/>
              </a:ext>
            </a:extLst>
          </p:cNvPr>
          <p:cNvSpPr txBox="1"/>
          <p:nvPr/>
        </p:nvSpPr>
        <p:spPr>
          <a:xfrm>
            <a:off x="888049" y="3529032"/>
            <a:ext cx="856456" cy="52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800"/>
              </a:lnSpc>
              <a:defRPr sz="2400" b="1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</a:rPr>
              <a:t>?</a:t>
            </a:r>
            <a:r>
              <a:rPr lang="en-US" sz="2800">
                <a:solidFill>
                  <a:srgbClr val="002060"/>
                </a:solidFill>
              </a:rPr>
              <a:t> 1.</a:t>
            </a:r>
          </a:p>
        </p:txBody>
      </p:sp>
      <p:pic>
        <p:nvPicPr>
          <p:cNvPr id="21" name="Picture 20" descr="A pencil with a eraser&#10;&#10;Description automatically generated">
            <a:extLst>
              <a:ext uri="{FF2B5EF4-FFF2-40B4-BE49-F238E27FC236}">
                <a16:creationId xmlns:a16="http://schemas.microsoft.com/office/drawing/2014/main" id="{653DE702-9F6E-6DED-E55D-AFD2390C0A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1" y="4911449"/>
            <a:ext cx="239012" cy="239012"/>
          </a:xfrm>
          <a:prstGeom prst="rect">
            <a:avLst/>
          </a:prstGeom>
        </p:spPr>
      </p:pic>
      <p:pic>
        <p:nvPicPr>
          <p:cNvPr id="22" name="Picture 21" descr="A pencil with a eraser&#10;&#10;Description automatically generated">
            <a:extLst>
              <a:ext uri="{FF2B5EF4-FFF2-40B4-BE49-F238E27FC236}">
                <a16:creationId xmlns:a16="http://schemas.microsoft.com/office/drawing/2014/main" id="{49B812DC-E4D7-9C8A-51DC-E73FD56BB8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1" y="5515234"/>
            <a:ext cx="239012" cy="239012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08ED9EF6-A5D7-3228-3E97-03EC42C64D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92071" y="4189005"/>
            <a:ext cx="250237" cy="4031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D69A48-999B-B131-7C95-B39E024859B6}"/>
              </a:ext>
            </a:extLst>
          </p:cNvPr>
          <p:cNvSpPr txBox="1"/>
          <p:nvPr/>
        </p:nvSpPr>
        <p:spPr>
          <a:xfrm>
            <a:off x="4461055" y="333199"/>
            <a:ext cx="4812682" cy="5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800"/>
              </a:lnSpc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000">
                <a:solidFill>
                  <a:srgbClr val="487307"/>
                </a:solidFill>
              </a:rPr>
              <a:t>(ax + b)(cx + d) = 0 với a ≠ 0 và c ≠ 0</a:t>
            </a:r>
          </a:p>
        </p:txBody>
      </p:sp>
    </p:spTree>
    <p:extLst>
      <p:ext uri="{BB962C8B-B14F-4D97-AF65-F5344CB8AC3E}">
        <p14:creationId xmlns:p14="http://schemas.microsoft.com/office/powerpoint/2010/main" val="3380205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" grpId="0"/>
      <p:bldP spid="3" grpId="0"/>
      <p:bldP spid="11" grpId="0"/>
      <p:bldP spid="14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blue and orange logo&#10;&#10;Description automatically generated">
            <a:extLst>
              <a:ext uri="{FF2B5EF4-FFF2-40B4-BE49-F238E27FC236}">
                <a16:creationId xmlns:a16="http://schemas.microsoft.com/office/drawing/2014/main" id="{EB5C5D49-A354-3565-DB98-E252B0AB57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5688571"/>
            <a:ext cx="1422400" cy="146084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02B25F2-6565-D4B2-07D1-AA38F19F358A}"/>
              </a:ext>
            </a:extLst>
          </p:cNvPr>
          <p:cNvGrpSpPr/>
          <p:nvPr/>
        </p:nvGrpSpPr>
        <p:grpSpPr>
          <a:xfrm>
            <a:off x="10842308" y="-165457"/>
            <a:ext cx="1132523" cy="647045"/>
            <a:chOff x="10842308" y="-165457"/>
            <a:chExt cx="1132523" cy="64704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14D3314-36F1-EEC6-8F59-A3B032A0F1BD}"/>
                </a:ext>
              </a:extLst>
            </p:cNvPr>
            <p:cNvSpPr/>
            <p:nvPr/>
          </p:nvSpPr>
          <p:spPr>
            <a:xfrm>
              <a:off x="10842308" y="-165457"/>
              <a:ext cx="1132523" cy="647045"/>
            </a:xfrm>
            <a:prstGeom prst="roundRect">
              <a:avLst/>
            </a:prstGeom>
            <a:solidFill>
              <a:srgbClr val="4873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white text with a black background&#10;&#10;Description automatically generated">
              <a:extLst>
                <a:ext uri="{FF2B5EF4-FFF2-40B4-BE49-F238E27FC236}">
                  <a16:creationId xmlns:a16="http://schemas.microsoft.com/office/drawing/2014/main" id="{ADA4389A-4431-B22B-E958-EF3DF81A5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2913" y="128968"/>
              <a:ext cx="552832" cy="204231"/>
            </a:xfrm>
            <a:prstGeom prst="rect">
              <a:avLst/>
            </a:prstGeom>
          </p:spPr>
        </p:pic>
      </p:grpSp>
      <p:sp>
        <p:nvSpPr>
          <p:cNvPr id="37" name="Freeform 10">
            <a:extLst>
              <a:ext uri="{FF2B5EF4-FFF2-40B4-BE49-F238E27FC236}">
                <a16:creationId xmlns:a16="http://schemas.microsoft.com/office/drawing/2014/main" id="{179EEC5A-79C2-1AE2-DEA4-5C470A3D13A3}"/>
              </a:ext>
            </a:extLst>
          </p:cNvPr>
          <p:cNvSpPr/>
          <p:nvPr/>
        </p:nvSpPr>
        <p:spPr>
          <a:xfrm>
            <a:off x="145359" y="169625"/>
            <a:ext cx="643126" cy="647045"/>
          </a:xfrm>
          <a:prstGeom prst="roundRect">
            <a:avLst>
              <a:gd name="adj" fmla="val 50000"/>
            </a:avLst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F4B2556D-8AD2-586E-E746-4AD5D01D03FC}"/>
              </a:ext>
            </a:extLst>
          </p:cNvPr>
          <p:cNvSpPr/>
          <p:nvPr/>
        </p:nvSpPr>
        <p:spPr>
          <a:xfrm>
            <a:off x="884234" y="169625"/>
            <a:ext cx="3576823" cy="647045"/>
          </a:xfrm>
          <a:prstGeom prst="roundRect">
            <a:avLst/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B2FDF4-0368-21E4-F2A5-3C92874D2BF6}"/>
              </a:ext>
            </a:extLst>
          </p:cNvPr>
          <p:cNvSpPr txBox="1"/>
          <p:nvPr/>
        </p:nvSpPr>
        <p:spPr>
          <a:xfrm>
            <a:off x="162549" y="183992"/>
            <a:ext cx="64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01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F63E1A-35C9-E2F9-1117-60AE4EE36B7F}"/>
              </a:ext>
            </a:extLst>
          </p:cNvPr>
          <p:cNvSpPr txBox="1"/>
          <p:nvPr/>
        </p:nvSpPr>
        <p:spPr>
          <a:xfrm>
            <a:off x="922806" y="200759"/>
            <a:ext cx="3499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Phương trình tích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FF1412-7F6E-88E5-E9F8-61A87B62A1F7}"/>
              </a:ext>
            </a:extLst>
          </p:cNvPr>
          <p:cNvSpPr txBox="1"/>
          <p:nvPr/>
        </p:nvSpPr>
        <p:spPr>
          <a:xfrm>
            <a:off x="1631556" y="2203089"/>
            <a:ext cx="6051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rgbClr val="002060"/>
                </a:solidFill>
              </a:rPr>
              <a:t>Giải phương trình x</a:t>
            </a:r>
            <a:r>
              <a:rPr lang="en-US" sz="2600" baseline="30000">
                <a:solidFill>
                  <a:srgbClr val="002060"/>
                </a:solidFill>
              </a:rPr>
              <a:t>2</a:t>
            </a:r>
            <a:r>
              <a:rPr lang="en-US" sz="2600">
                <a:solidFill>
                  <a:srgbClr val="002060"/>
                </a:solidFill>
              </a:rPr>
              <a:t> – x = -2x + 2.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91287-433B-6725-5699-3AB1AF3B2F64}"/>
              </a:ext>
            </a:extLst>
          </p:cNvPr>
          <p:cNvSpPr txBox="1"/>
          <p:nvPr/>
        </p:nvSpPr>
        <p:spPr>
          <a:xfrm>
            <a:off x="4461057" y="3535615"/>
            <a:ext cx="25213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</a:t>
            </a:r>
            <a:r>
              <a:rPr lang="en-US" sz="2600" baseline="30000">
                <a:solidFill>
                  <a:schemeClr val="tx1"/>
                </a:solidFill>
              </a:rPr>
              <a:t>2</a:t>
            </a:r>
            <a:r>
              <a:rPr lang="en-US" sz="2600">
                <a:solidFill>
                  <a:schemeClr val="tx1"/>
                </a:solidFill>
              </a:rPr>
              <a:t> – x = -2x + 2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3E6D1-1E3B-085E-8468-93D2A19AF6BA}"/>
              </a:ext>
            </a:extLst>
          </p:cNvPr>
          <p:cNvSpPr txBox="1"/>
          <p:nvPr/>
        </p:nvSpPr>
        <p:spPr>
          <a:xfrm>
            <a:off x="1631556" y="2845980"/>
            <a:ext cx="8369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Biến đổi phương trình đã cho về phương trình tích: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C30C1D-3219-08D7-67DC-400B372262A2}"/>
              </a:ext>
            </a:extLst>
          </p:cNvPr>
          <p:cNvGrpSpPr/>
          <p:nvPr/>
        </p:nvGrpSpPr>
        <p:grpSpPr>
          <a:xfrm>
            <a:off x="884232" y="2192945"/>
            <a:ext cx="706192" cy="492443"/>
            <a:chOff x="9144000" y="5734010"/>
            <a:chExt cx="4705940" cy="3281555"/>
          </a:xfrm>
        </p:grpSpPr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22E844B4-63B1-4F03-D5A8-6EED07D1436D}"/>
                </a:ext>
              </a:extLst>
            </p:cNvPr>
            <p:cNvGrpSpPr/>
            <p:nvPr/>
          </p:nvGrpSpPr>
          <p:grpSpPr>
            <a:xfrm>
              <a:off x="11871877" y="5734010"/>
              <a:ext cx="1978063" cy="3281555"/>
              <a:chOff x="0" y="0"/>
              <a:chExt cx="1569810" cy="2604273"/>
            </a:xfrm>
          </p:grpSpPr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F71D30-4081-3353-375C-B63FCFBC9C54}"/>
                  </a:ext>
                </a:extLst>
              </p:cNvPr>
              <p:cNvSpPr/>
              <p:nvPr/>
            </p:nvSpPr>
            <p:spPr>
              <a:xfrm>
                <a:off x="0" y="0"/>
                <a:ext cx="1569810" cy="2604273"/>
              </a:xfrm>
              <a:custGeom>
                <a:avLst/>
                <a:gdLst/>
                <a:ahLst/>
                <a:cxnLst/>
                <a:rect l="l" t="t" r="r" b="b"/>
                <a:pathLst>
                  <a:path w="4275511" h="2604274">
                    <a:moveTo>
                      <a:pt x="4151051" y="2604273"/>
                    </a:moveTo>
                    <a:lnTo>
                      <a:pt x="124460" y="2604273"/>
                    </a:lnTo>
                    <a:cubicBezTo>
                      <a:pt x="55880" y="2604273"/>
                      <a:pt x="0" y="2548393"/>
                      <a:pt x="0" y="247981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51051" y="0"/>
                    </a:lnTo>
                    <a:cubicBezTo>
                      <a:pt x="4219631" y="0"/>
                      <a:pt x="4275511" y="55880"/>
                      <a:pt x="4275511" y="124460"/>
                    </a:cubicBezTo>
                    <a:lnTo>
                      <a:pt x="4275511" y="2479814"/>
                    </a:lnTo>
                    <a:cubicBezTo>
                      <a:pt x="4275511" y="2548393"/>
                      <a:pt x="4219631" y="2604274"/>
                      <a:pt x="4151051" y="2604274"/>
                    </a:cubicBezTo>
                    <a:close/>
                  </a:path>
                </a:pathLst>
              </a:custGeom>
              <a:solidFill>
                <a:srgbClr val="141414">
                  <a:alpha val="3922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8">
              <a:extLst>
                <a:ext uri="{FF2B5EF4-FFF2-40B4-BE49-F238E27FC236}">
                  <a16:creationId xmlns:a16="http://schemas.microsoft.com/office/drawing/2014/main" id="{F98FC895-1856-DDFC-5CBC-567E5B4C8CC7}"/>
                </a:ext>
              </a:extLst>
            </p:cNvPr>
            <p:cNvGrpSpPr/>
            <p:nvPr/>
          </p:nvGrpSpPr>
          <p:grpSpPr>
            <a:xfrm>
              <a:off x="9144000" y="5734010"/>
              <a:ext cx="2727878" cy="3281555"/>
              <a:chOff x="0" y="0"/>
              <a:chExt cx="2164870" cy="2604273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08A68712-E12E-EFDA-D75F-A938D2CB8429}"/>
                  </a:ext>
                </a:extLst>
              </p:cNvPr>
              <p:cNvSpPr/>
              <p:nvPr/>
            </p:nvSpPr>
            <p:spPr>
              <a:xfrm>
                <a:off x="0" y="0"/>
                <a:ext cx="2164870" cy="2604273"/>
              </a:xfrm>
              <a:custGeom>
                <a:avLst/>
                <a:gdLst/>
                <a:ahLst/>
                <a:cxnLst/>
                <a:rect l="l" t="t" r="r" b="b"/>
                <a:pathLst>
                  <a:path w="2368815" h="2604274">
                    <a:moveTo>
                      <a:pt x="2244355" y="2604273"/>
                    </a:moveTo>
                    <a:lnTo>
                      <a:pt x="124460" y="2604273"/>
                    </a:lnTo>
                    <a:cubicBezTo>
                      <a:pt x="55880" y="2604273"/>
                      <a:pt x="0" y="2548393"/>
                      <a:pt x="0" y="247981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44355" y="0"/>
                    </a:lnTo>
                    <a:cubicBezTo>
                      <a:pt x="2312935" y="0"/>
                      <a:pt x="2368815" y="55880"/>
                      <a:pt x="2368815" y="124460"/>
                    </a:cubicBezTo>
                    <a:lnTo>
                      <a:pt x="2368815" y="2479814"/>
                    </a:lnTo>
                    <a:cubicBezTo>
                      <a:pt x="2368815" y="2548393"/>
                      <a:pt x="2312935" y="2604274"/>
                      <a:pt x="2244355" y="2604274"/>
                    </a:cubicBezTo>
                    <a:close/>
                  </a:path>
                </a:pathLst>
              </a:custGeom>
              <a:solidFill>
                <a:srgbClr val="48730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42CE8D1-7D6A-C573-84AE-A70921ED1563}"/>
              </a:ext>
            </a:extLst>
          </p:cNvPr>
          <p:cNvSpPr txBox="1"/>
          <p:nvPr/>
        </p:nvSpPr>
        <p:spPr>
          <a:xfrm>
            <a:off x="892811" y="2162195"/>
            <a:ext cx="856456" cy="52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800"/>
              </a:lnSpc>
              <a:defRPr sz="2400" b="1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</a:rPr>
              <a:t>?</a:t>
            </a: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en-US" sz="1050">
                <a:solidFill>
                  <a:srgbClr val="002060"/>
                </a:solidFill>
              </a:rPr>
              <a:t> </a:t>
            </a:r>
            <a:r>
              <a:rPr lang="en-US">
                <a:solidFill>
                  <a:srgbClr val="002060"/>
                </a:solidFill>
              </a:rPr>
              <a:t>2.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1768F9-8B39-F51A-3DCB-68B59CEA0590}"/>
              </a:ext>
            </a:extLst>
          </p:cNvPr>
          <p:cNvSpPr txBox="1"/>
          <p:nvPr/>
        </p:nvSpPr>
        <p:spPr>
          <a:xfrm>
            <a:off x="4461057" y="4121225"/>
            <a:ext cx="2824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</a:t>
            </a:r>
            <a:r>
              <a:rPr lang="en-US" sz="2600" baseline="30000">
                <a:solidFill>
                  <a:schemeClr val="tx1"/>
                </a:solidFill>
              </a:rPr>
              <a:t>2</a:t>
            </a:r>
            <a:r>
              <a:rPr lang="en-US" sz="2600">
                <a:solidFill>
                  <a:schemeClr val="tx1"/>
                </a:solidFill>
              </a:rPr>
              <a:t> – x + 2x – 2 = 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4761D3-C5C7-A4AA-12F4-6D535CAA1FDD}"/>
              </a:ext>
            </a:extLst>
          </p:cNvPr>
          <p:cNvSpPr txBox="1"/>
          <p:nvPr/>
        </p:nvSpPr>
        <p:spPr>
          <a:xfrm>
            <a:off x="4461057" y="4706835"/>
            <a:ext cx="34434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x(x – 1) + 2(x – 1) = 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660699-CB0B-448A-589F-3AB810604507}"/>
              </a:ext>
            </a:extLst>
          </p:cNvPr>
          <p:cNvSpPr txBox="1"/>
          <p:nvPr/>
        </p:nvSpPr>
        <p:spPr>
          <a:xfrm>
            <a:off x="4461057" y="5292446"/>
            <a:ext cx="27766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(x + 2)(x – 1) = 0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BB4A406-D986-97B8-11D1-0D824678F7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7736" y="5285441"/>
            <a:ext cx="250237" cy="40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56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" grpId="0"/>
      <p:bldP spid="3" grpId="0"/>
      <p:bldP spid="48" grpId="0"/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blue and orange logo&#10;&#10;Description automatically generated">
            <a:extLst>
              <a:ext uri="{FF2B5EF4-FFF2-40B4-BE49-F238E27FC236}">
                <a16:creationId xmlns:a16="http://schemas.microsoft.com/office/drawing/2014/main" id="{EB5C5D49-A354-3565-DB98-E252B0AB57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5688571"/>
            <a:ext cx="1422400" cy="146084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02B25F2-6565-D4B2-07D1-AA38F19F358A}"/>
              </a:ext>
            </a:extLst>
          </p:cNvPr>
          <p:cNvGrpSpPr/>
          <p:nvPr/>
        </p:nvGrpSpPr>
        <p:grpSpPr>
          <a:xfrm>
            <a:off x="10842308" y="-165457"/>
            <a:ext cx="1132523" cy="647045"/>
            <a:chOff x="10842308" y="-165457"/>
            <a:chExt cx="1132523" cy="64704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14D3314-36F1-EEC6-8F59-A3B032A0F1BD}"/>
                </a:ext>
              </a:extLst>
            </p:cNvPr>
            <p:cNvSpPr/>
            <p:nvPr/>
          </p:nvSpPr>
          <p:spPr>
            <a:xfrm>
              <a:off x="10842308" y="-165457"/>
              <a:ext cx="1132523" cy="647045"/>
            </a:xfrm>
            <a:prstGeom prst="roundRect">
              <a:avLst/>
            </a:prstGeom>
            <a:solidFill>
              <a:srgbClr val="4873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white text with a black background&#10;&#10;Description automatically generated">
              <a:extLst>
                <a:ext uri="{FF2B5EF4-FFF2-40B4-BE49-F238E27FC236}">
                  <a16:creationId xmlns:a16="http://schemas.microsoft.com/office/drawing/2014/main" id="{ADA4389A-4431-B22B-E958-EF3DF81A5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2913" y="128968"/>
              <a:ext cx="552832" cy="204231"/>
            </a:xfrm>
            <a:prstGeom prst="rect">
              <a:avLst/>
            </a:prstGeom>
          </p:spPr>
        </p:pic>
      </p:grpSp>
      <p:sp>
        <p:nvSpPr>
          <p:cNvPr id="37" name="Freeform 10">
            <a:extLst>
              <a:ext uri="{FF2B5EF4-FFF2-40B4-BE49-F238E27FC236}">
                <a16:creationId xmlns:a16="http://schemas.microsoft.com/office/drawing/2014/main" id="{179EEC5A-79C2-1AE2-DEA4-5C470A3D13A3}"/>
              </a:ext>
            </a:extLst>
          </p:cNvPr>
          <p:cNvSpPr/>
          <p:nvPr/>
        </p:nvSpPr>
        <p:spPr>
          <a:xfrm>
            <a:off x="145359" y="169625"/>
            <a:ext cx="643126" cy="647045"/>
          </a:xfrm>
          <a:prstGeom prst="roundRect">
            <a:avLst>
              <a:gd name="adj" fmla="val 50000"/>
            </a:avLst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F4B2556D-8AD2-586E-E746-4AD5D01D03FC}"/>
              </a:ext>
            </a:extLst>
          </p:cNvPr>
          <p:cNvSpPr/>
          <p:nvPr/>
        </p:nvSpPr>
        <p:spPr>
          <a:xfrm>
            <a:off x="884234" y="169625"/>
            <a:ext cx="3576823" cy="647045"/>
          </a:xfrm>
          <a:prstGeom prst="roundRect">
            <a:avLst/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B2FDF4-0368-21E4-F2A5-3C92874D2BF6}"/>
              </a:ext>
            </a:extLst>
          </p:cNvPr>
          <p:cNvSpPr txBox="1"/>
          <p:nvPr/>
        </p:nvSpPr>
        <p:spPr>
          <a:xfrm>
            <a:off x="162549" y="183992"/>
            <a:ext cx="64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01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F63E1A-35C9-E2F9-1117-60AE4EE36B7F}"/>
              </a:ext>
            </a:extLst>
          </p:cNvPr>
          <p:cNvSpPr txBox="1"/>
          <p:nvPr/>
        </p:nvSpPr>
        <p:spPr>
          <a:xfrm>
            <a:off x="922806" y="200759"/>
            <a:ext cx="3499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Phương trình tích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FF1412-7F6E-88E5-E9F8-61A87B62A1F7}"/>
              </a:ext>
            </a:extLst>
          </p:cNvPr>
          <p:cNvSpPr txBox="1"/>
          <p:nvPr/>
        </p:nvSpPr>
        <p:spPr>
          <a:xfrm>
            <a:off x="1631556" y="2355489"/>
            <a:ext cx="6051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rgbClr val="002060"/>
                </a:solidFill>
              </a:rPr>
              <a:t>Giải phương trình x</a:t>
            </a:r>
            <a:r>
              <a:rPr lang="en-US" sz="2600" baseline="30000">
                <a:solidFill>
                  <a:srgbClr val="002060"/>
                </a:solidFill>
              </a:rPr>
              <a:t>2</a:t>
            </a:r>
            <a:r>
              <a:rPr lang="en-US" sz="2600">
                <a:solidFill>
                  <a:srgbClr val="002060"/>
                </a:solidFill>
              </a:rPr>
              <a:t> – x = -2x + 2.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C30C1D-3219-08D7-67DC-400B372262A2}"/>
              </a:ext>
            </a:extLst>
          </p:cNvPr>
          <p:cNvGrpSpPr/>
          <p:nvPr/>
        </p:nvGrpSpPr>
        <p:grpSpPr>
          <a:xfrm>
            <a:off x="884232" y="2345345"/>
            <a:ext cx="706192" cy="492443"/>
            <a:chOff x="9144000" y="5734010"/>
            <a:chExt cx="4705940" cy="3281555"/>
          </a:xfrm>
        </p:grpSpPr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22E844B4-63B1-4F03-D5A8-6EED07D1436D}"/>
                </a:ext>
              </a:extLst>
            </p:cNvPr>
            <p:cNvGrpSpPr/>
            <p:nvPr/>
          </p:nvGrpSpPr>
          <p:grpSpPr>
            <a:xfrm>
              <a:off x="11871877" y="5734010"/>
              <a:ext cx="1978063" cy="3281555"/>
              <a:chOff x="0" y="0"/>
              <a:chExt cx="1569810" cy="2604273"/>
            </a:xfrm>
          </p:grpSpPr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F71D30-4081-3353-375C-B63FCFBC9C54}"/>
                  </a:ext>
                </a:extLst>
              </p:cNvPr>
              <p:cNvSpPr/>
              <p:nvPr/>
            </p:nvSpPr>
            <p:spPr>
              <a:xfrm>
                <a:off x="0" y="0"/>
                <a:ext cx="1569810" cy="2604273"/>
              </a:xfrm>
              <a:custGeom>
                <a:avLst/>
                <a:gdLst/>
                <a:ahLst/>
                <a:cxnLst/>
                <a:rect l="l" t="t" r="r" b="b"/>
                <a:pathLst>
                  <a:path w="4275511" h="2604274">
                    <a:moveTo>
                      <a:pt x="4151051" y="2604273"/>
                    </a:moveTo>
                    <a:lnTo>
                      <a:pt x="124460" y="2604273"/>
                    </a:lnTo>
                    <a:cubicBezTo>
                      <a:pt x="55880" y="2604273"/>
                      <a:pt x="0" y="2548393"/>
                      <a:pt x="0" y="247981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51051" y="0"/>
                    </a:lnTo>
                    <a:cubicBezTo>
                      <a:pt x="4219631" y="0"/>
                      <a:pt x="4275511" y="55880"/>
                      <a:pt x="4275511" y="124460"/>
                    </a:cubicBezTo>
                    <a:lnTo>
                      <a:pt x="4275511" y="2479814"/>
                    </a:lnTo>
                    <a:cubicBezTo>
                      <a:pt x="4275511" y="2548393"/>
                      <a:pt x="4219631" y="2604274"/>
                      <a:pt x="4151051" y="2604274"/>
                    </a:cubicBezTo>
                    <a:close/>
                  </a:path>
                </a:pathLst>
              </a:custGeom>
              <a:solidFill>
                <a:srgbClr val="141414">
                  <a:alpha val="3922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8">
              <a:extLst>
                <a:ext uri="{FF2B5EF4-FFF2-40B4-BE49-F238E27FC236}">
                  <a16:creationId xmlns:a16="http://schemas.microsoft.com/office/drawing/2014/main" id="{F98FC895-1856-DDFC-5CBC-567E5B4C8CC7}"/>
                </a:ext>
              </a:extLst>
            </p:cNvPr>
            <p:cNvGrpSpPr/>
            <p:nvPr/>
          </p:nvGrpSpPr>
          <p:grpSpPr>
            <a:xfrm>
              <a:off x="9144000" y="5734010"/>
              <a:ext cx="2727878" cy="3281555"/>
              <a:chOff x="0" y="0"/>
              <a:chExt cx="2164870" cy="2604273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08A68712-E12E-EFDA-D75F-A938D2CB8429}"/>
                  </a:ext>
                </a:extLst>
              </p:cNvPr>
              <p:cNvSpPr/>
              <p:nvPr/>
            </p:nvSpPr>
            <p:spPr>
              <a:xfrm>
                <a:off x="0" y="0"/>
                <a:ext cx="2164870" cy="2604273"/>
              </a:xfrm>
              <a:custGeom>
                <a:avLst/>
                <a:gdLst/>
                <a:ahLst/>
                <a:cxnLst/>
                <a:rect l="l" t="t" r="r" b="b"/>
                <a:pathLst>
                  <a:path w="2368815" h="2604274">
                    <a:moveTo>
                      <a:pt x="2244355" y="2604273"/>
                    </a:moveTo>
                    <a:lnTo>
                      <a:pt x="124460" y="2604273"/>
                    </a:lnTo>
                    <a:cubicBezTo>
                      <a:pt x="55880" y="2604273"/>
                      <a:pt x="0" y="2548393"/>
                      <a:pt x="0" y="247981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44355" y="0"/>
                    </a:lnTo>
                    <a:cubicBezTo>
                      <a:pt x="2312935" y="0"/>
                      <a:pt x="2368815" y="55880"/>
                      <a:pt x="2368815" y="124460"/>
                    </a:cubicBezTo>
                    <a:lnTo>
                      <a:pt x="2368815" y="2479814"/>
                    </a:lnTo>
                    <a:cubicBezTo>
                      <a:pt x="2368815" y="2548393"/>
                      <a:pt x="2312935" y="2604274"/>
                      <a:pt x="2244355" y="2604274"/>
                    </a:cubicBezTo>
                    <a:close/>
                  </a:path>
                </a:pathLst>
              </a:custGeom>
              <a:solidFill>
                <a:srgbClr val="48730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42CE8D1-7D6A-C573-84AE-A70921ED1563}"/>
              </a:ext>
            </a:extLst>
          </p:cNvPr>
          <p:cNvSpPr txBox="1"/>
          <p:nvPr/>
        </p:nvSpPr>
        <p:spPr>
          <a:xfrm>
            <a:off x="892811" y="2314595"/>
            <a:ext cx="856456" cy="52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800"/>
              </a:lnSpc>
              <a:defRPr sz="2400" b="1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</a:rPr>
              <a:t>?</a:t>
            </a: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en-US" sz="1050">
                <a:solidFill>
                  <a:srgbClr val="002060"/>
                </a:solidFill>
              </a:rPr>
              <a:t> </a:t>
            </a:r>
            <a:r>
              <a:rPr lang="en-US">
                <a:solidFill>
                  <a:srgbClr val="002060"/>
                </a:solidFill>
              </a:rPr>
              <a:t>2.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09B3D0-E01A-A23C-054F-7281C8948490}"/>
              </a:ext>
            </a:extLst>
          </p:cNvPr>
          <p:cNvSpPr txBox="1"/>
          <p:nvPr/>
        </p:nvSpPr>
        <p:spPr>
          <a:xfrm>
            <a:off x="3730519" y="1431691"/>
            <a:ext cx="322450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CB1B9-4603-52BC-FD05-CF9E3833B5FE}"/>
              </a:ext>
            </a:extLst>
          </p:cNvPr>
          <p:cNvSpPr/>
          <p:nvPr/>
        </p:nvSpPr>
        <p:spPr>
          <a:xfrm>
            <a:off x="3419596" y="1345466"/>
            <a:ext cx="297050" cy="503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D313CB-F40E-EF9F-A437-D5A04F72F59F}"/>
              </a:ext>
            </a:extLst>
          </p:cNvPr>
          <p:cNvSpPr/>
          <p:nvPr/>
        </p:nvSpPr>
        <p:spPr>
          <a:xfrm>
            <a:off x="3997444" y="1345466"/>
            <a:ext cx="297050" cy="5037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DA12D6-2594-FCA0-9600-50E33245FA17}"/>
              </a:ext>
            </a:extLst>
          </p:cNvPr>
          <p:cNvSpPr txBox="1"/>
          <p:nvPr/>
        </p:nvSpPr>
        <p:spPr>
          <a:xfrm>
            <a:off x="4389743" y="1331177"/>
            <a:ext cx="768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=  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C44578-3355-FEA8-809B-D6CFE08E8E23}"/>
              </a:ext>
            </a:extLst>
          </p:cNvPr>
          <p:cNvCxnSpPr>
            <a:cxnSpLocks/>
          </p:cNvCxnSpPr>
          <p:nvPr/>
        </p:nvCxnSpPr>
        <p:spPr>
          <a:xfrm flipH="1">
            <a:off x="5292090" y="1611266"/>
            <a:ext cx="615776" cy="0"/>
          </a:xfrm>
          <a:prstGeom prst="line">
            <a:avLst/>
          </a:prstGeom>
          <a:ln w="12700">
            <a:solidFill>
              <a:srgbClr val="002060"/>
            </a:solidFill>
            <a:prstDash val="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51E2071-9C3D-95F7-AD57-66F4AF5FB285}"/>
              </a:ext>
            </a:extLst>
          </p:cNvPr>
          <p:cNvSpPr txBox="1"/>
          <p:nvPr/>
        </p:nvSpPr>
        <p:spPr>
          <a:xfrm>
            <a:off x="8420035" y="1351108"/>
            <a:ext cx="768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= 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754030-67BA-6991-AF2F-7D49273A1945}"/>
              </a:ext>
            </a:extLst>
          </p:cNvPr>
          <p:cNvSpPr txBox="1"/>
          <p:nvPr/>
        </p:nvSpPr>
        <p:spPr>
          <a:xfrm>
            <a:off x="6465905" y="1333919"/>
            <a:ext cx="17154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= 0 hoặc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16C9089-13EB-0A2B-F885-A73ECA411880}"/>
              </a:ext>
            </a:extLst>
          </p:cNvPr>
          <p:cNvSpPr/>
          <p:nvPr/>
        </p:nvSpPr>
        <p:spPr>
          <a:xfrm>
            <a:off x="6168855" y="1345466"/>
            <a:ext cx="297050" cy="503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8BF3ED-AD43-BB9A-7C05-B23748B3AF2A}"/>
              </a:ext>
            </a:extLst>
          </p:cNvPr>
          <p:cNvSpPr/>
          <p:nvPr/>
        </p:nvSpPr>
        <p:spPr>
          <a:xfrm>
            <a:off x="8115365" y="1345466"/>
            <a:ext cx="297050" cy="5037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1768F9-8B39-F51A-3DCB-68B59CEA0590}"/>
              </a:ext>
            </a:extLst>
          </p:cNvPr>
          <p:cNvSpPr txBox="1"/>
          <p:nvPr/>
        </p:nvSpPr>
        <p:spPr>
          <a:xfrm>
            <a:off x="4461057" y="2930600"/>
            <a:ext cx="2824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</a:t>
            </a:r>
            <a:r>
              <a:rPr lang="en-US" sz="2600" baseline="30000">
                <a:solidFill>
                  <a:schemeClr val="tx1"/>
                </a:solidFill>
              </a:rPr>
              <a:t>2</a:t>
            </a:r>
            <a:r>
              <a:rPr lang="en-US" sz="2600">
                <a:solidFill>
                  <a:schemeClr val="tx1"/>
                </a:solidFill>
              </a:rPr>
              <a:t> – x + 2x – 2 = 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4761D3-C5C7-A4AA-12F4-6D535CAA1FDD}"/>
              </a:ext>
            </a:extLst>
          </p:cNvPr>
          <p:cNvSpPr txBox="1"/>
          <p:nvPr/>
        </p:nvSpPr>
        <p:spPr>
          <a:xfrm>
            <a:off x="4461057" y="3516210"/>
            <a:ext cx="34434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x(x – 1) + 2(x – 1) = 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660699-CB0B-448A-589F-3AB810604507}"/>
              </a:ext>
            </a:extLst>
          </p:cNvPr>
          <p:cNvSpPr txBox="1"/>
          <p:nvPr/>
        </p:nvSpPr>
        <p:spPr>
          <a:xfrm>
            <a:off x="4461057" y="4101821"/>
            <a:ext cx="27766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(x + 2)(x – 1) =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9CE85-DC47-2BAC-0F54-026C16F1F384}"/>
              </a:ext>
            </a:extLst>
          </p:cNvPr>
          <p:cNvSpPr txBox="1"/>
          <p:nvPr/>
        </p:nvSpPr>
        <p:spPr>
          <a:xfrm>
            <a:off x="1602315" y="4770640"/>
            <a:ext cx="49123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Ta giải hai phương trình sau: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1C02B6-6DAC-11A1-72AD-40999BB5DE66}"/>
              </a:ext>
            </a:extLst>
          </p:cNvPr>
          <p:cNvSpPr txBox="1"/>
          <p:nvPr/>
        </p:nvSpPr>
        <p:spPr>
          <a:xfrm>
            <a:off x="1985906" y="5385376"/>
            <a:ext cx="3590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 + 2 = 0 suy ra x = -2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382AB-DFA0-D291-5854-293395FACB6F}"/>
              </a:ext>
            </a:extLst>
          </p:cNvPr>
          <p:cNvSpPr txBox="1"/>
          <p:nvPr/>
        </p:nvSpPr>
        <p:spPr>
          <a:xfrm>
            <a:off x="7282185" y="5385376"/>
            <a:ext cx="3590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 – 1 = 0 suy ra x = 1.</a:t>
            </a:r>
          </a:p>
        </p:txBody>
      </p:sp>
      <p:pic>
        <p:nvPicPr>
          <p:cNvPr id="9" name="Picture 8" descr="A pencil with a eraser&#10;&#10;Description automatically generated">
            <a:extLst>
              <a:ext uri="{FF2B5EF4-FFF2-40B4-BE49-F238E27FC236}">
                <a16:creationId xmlns:a16="http://schemas.microsoft.com/office/drawing/2014/main" id="{757ED932-2DB9-9786-26FE-7BA1E3DC7A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78" y="5512091"/>
            <a:ext cx="239012" cy="239012"/>
          </a:xfrm>
          <a:prstGeom prst="rect">
            <a:avLst/>
          </a:prstGeom>
        </p:spPr>
      </p:pic>
      <p:pic>
        <p:nvPicPr>
          <p:cNvPr id="10" name="Picture 9" descr="A pencil with a eraser&#10;&#10;Description automatically generated">
            <a:extLst>
              <a:ext uri="{FF2B5EF4-FFF2-40B4-BE49-F238E27FC236}">
                <a16:creationId xmlns:a16="http://schemas.microsoft.com/office/drawing/2014/main" id="{F92A0FB3-E1EF-1C91-C282-2E4FBB49C6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173" y="5512091"/>
            <a:ext cx="239012" cy="239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EB015C-C279-47D7-CF42-1D228A9D215B}"/>
              </a:ext>
            </a:extLst>
          </p:cNvPr>
          <p:cNvSpPr txBox="1"/>
          <p:nvPr/>
        </p:nvSpPr>
        <p:spPr>
          <a:xfrm>
            <a:off x="1629092" y="5993992"/>
            <a:ext cx="90795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Vậy phương trình đã cho có hai nghiệm x = -2 và x = 1.</a:t>
            </a:r>
          </a:p>
        </p:txBody>
      </p:sp>
    </p:spTree>
    <p:extLst>
      <p:ext uri="{BB962C8B-B14F-4D97-AF65-F5344CB8AC3E}">
        <p14:creationId xmlns:p14="http://schemas.microsoft.com/office/powerpoint/2010/main" val="2024973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3" grpId="0" animBg="1"/>
      <p:bldP spid="26" grpId="0"/>
      <p:bldP spid="38" grpId="0"/>
      <p:bldP spid="43" grpId="0"/>
      <p:bldP spid="45" grpId="0" animBg="1"/>
      <p:bldP spid="46" grpId="0" animBg="1"/>
      <p:bldP spid="6" grpId="0"/>
      <p:bldP spid="7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blue and orange logo&#10;&#10;Description automatically generated">
            <a:extLst>
              <a:ext uri="{FF2B5EF4-FFF2-40B4-BE49-F238E27FC236}">
                <a16:creationId xmlns:a16="http://schemas.microsoft.com/office/drawing/2014/main" id="{EB5C5D49-A354-3565-DB98-E252B0AB57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5688571"/>
            <a:ext cx="1422400" cy="146084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02B25F2-6565-D4B2-07D1-AA38F19F358A}"/>
              </a:ext>
            </a:extLst>
          </p:cNvPr>
          <p:cNvGrpSpPr/>
          <p:nvPr/>
        </p:nvGrpSpPr>
        <p:grpSpPr>
          <a:xfrm>
            <a:off x="10842308" y="-165457"/>
            <a:ext cx="1132523" cy="647045"/>
            <a:chOff x="10842308" y="-165457"/>
            <a:chExt cx="1132523" cy="64704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14D3314-36F1-EEC6-8F59-A3B032A0F1BD}"/>
                </a:ext>
              </a:extLst>
            </p:cNvPr>
            <p:cNvSpPr/>
            <p:nvPr/>
          </p:nvSpPr>
          <p:spPr>
            <a:xfrm>
              <a:off x="10842308" y="-165457"/>
              <a:ext cx="1132523" cy="647045"/>
            </a:xfrm>
            <a:prstGeom prst="roundRect">
              <a:avLst/>
            </a:prstGeom>
            <a:solidFill>
              <a:srgbClr val="4873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white text with a black background&#10;&#10;Description automatically generated">
              <a:extLst>
                <a:ext uri="{FF2B5EF4-FFF2-40B4-BE49-F238E27FC236}">
                  <a16:creationId xmlns:a16="http://schemas.microsoft.com/office/drawing/2014/main" id="{ADA4389A-4431-B22B-E958-EF3DF81A5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2913" y="128968"/>
              <a:ext cx="552832" cy="204231"/>
            </a:xfrm>
            <a:prstGeom prst="rect">
              <a:avLst/>
            </a:prstGeom>
          </p:spPr>
        </p:pic>
      </p:grpSp>
      <p:sp>
        <p:nvSpPr>
          <p:cNvPr id="37" name="Freeform 10">
            <a:extLst>
              <a:ext uri="{FF2B5EF4-FFF2-40B4-BE49-F238E27FC236}">
                <a16:creationId xmlns:a16="http://schemas.microsoft.com/office/drawing/2014/main" id="{179EEC5A-79C2-1AE2-DEA4-5C470A3D13A3}"/>
              </a:ext>
            </a:extLst>
          </p:cNvPr>
          <p:cNvSpPr/>
          <p:nvPr/>
        </p:nvSpPr>
        <p:spPr>
          <a:xfrm>
            <a:off x="145359" y="169625"/>
            <a:ext cx="643126" cy="647045"/>
          </a:xfrm>
          <a:prstGeom prst="roundRect">
            <a:avLst>
              <a:gd name="adj" fmla="val 50000"/>
            </a:avLst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F4B2556D-8AD2-586E-E746-4AD5D01D03FC}"/>
              </a:ext>
            </a:extLst>
          </p:cNvPr>
          <p:cNvSpPr/>
          <p:nvPr/>
        </p:nvSpPr>
        <p:spPr>
          <a:xfrm>
            <a:off x="884234" y="169625"/>
            <a:ext cx="3576823" cy="647045"/>
          </a:xfrm>
          <a:prstGeom prst="roundRect">
            <a:avLst/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B2FDF4-0368-21E4-F2A5-3C92874D2BF6}"/>
              </a:ext>
            </a:extLst>
          </p:cNvPr>
          <p:cNvSpPr txBox="1"/>
          <p:nvPr/>
        </p:nvSpPr>
        <p:spPr>
          <a:xfrm>
            <a:off x="162549" y="183992"/>
            <a:ext cx="64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01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F63E1A-35C9-E2F9-1117-60AE4EE36B7F}"/>
              </a:ext>
            </a:extLst>
          </p:cNvPr>
          <p:cNvSpPr txBox="1"/>
          <p:nvPr/>
        </p:nvSpPr>
        <p:spPr>
          <a:xfrm>
            <a:off x="922806" y="200759"/>
            <a:ext cx="3499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Phương trình tích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FF1412-7F6E-88E5-E9F8-61A87B62A1F7}"/>
              </a:ext>
            </a:extLst>
          </p:cNvPr>
          <p:cNvSpPr txBox="1"/>
          <p:nvPr/>
        </p:nvSpPr>
        <p:spPr>
          <a:xfrm>
            <a:off x="1631556" y="2355489"/>
            <a:ext cx="6051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rgbClr val="002060"/>
                </a:solidFill>
              </a:rPr>
              <a:t>Giải phương trình x</a:t>
            </a:r>
            <a:r>
              <a:rPr lang="en-US" sz="2600" baseline="30000">
                <a:solidFill>
                  <a:srgbClr val="002060"/>
                </a:solidFill>
              </a:rPr>
              <a:t>2</a:t>
            </a:r>
            <a:r>
              <a:rPr lang="en-US" sz="2600">
                <a:solidFill>
                  <a:srgbClr val="002060"/>
                </a:solidFill>
              </a:rPr>
              <a:t> – 3x = 2x – 6.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C30C1D-3219-08D7-67DC-400B372262A2}"/>
              </a:ext>
            </a:extLst>
          </p:cNvPr>
          <p:cNvGrpSpPr/>
          <p:nvPr/>
        </p:nvGrpSpPr>
        <p:grpSpPr>
          <a:xfrm>
            <a:off x="884232" y="2345345"/>
            <a:ext cx="706192" cy="492443"/>
            <a:chOff x="9144000" y="5734010"/>
            <a:chExt cx="4705940" cy="3281555"/>
          </a:xfrm>
        </p:grpSpPr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22E844B4-63B1-4F03-D5A8-6EED07D1436D}"/>
                </a:ext>
              </a:extLst>
            </p:cNvPr>
            <p:cNvGrpSpPr/>
            <p:nvPr/>
          </p:nvGrpSpPr>
          <p:grpSpPr>
            <a:xfrm>
              <a:off x="11871877" y="5734010"/>
              <a:ext cx="1978063" cy="3281555"/>
              <a:chOff x="0" y="0"/>
              <a:chExt cx="1569810" cy="2604273"/>
            </a:xfrm>
          </p:grpSpPr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F71D30-4081-3353-375C-B63FCFBC9C54}"/>
                  </a:ext>
                </a:extLst>
              </p:cNvPr>
              <p:cNvSpPr/>
              <p:nvPr/>
            </p:nvSpPr>
            <p:spPr>
              <a:xfrm>
                <a:off x="0" y="0"/>
                <a:ext cx="1569810" cy="2604273"/>
              </a:xfrm>
              <a:custGeom>
                <a:avLst/>
                <a:gdLst/>
                <a:ahLst/>
                <a:cxnLst/>
                <a:rect l="l" t="t" r="r" b="b"/>
                <a:pathLst>
                  <a:path w="4275511" h="2604274">
                    <a:moveTo>
                      <a:pt x="4151051" y="2604273"/>
                    </a:moveTo>
                    <a:lnTo>
                      <a:pt x="124460" y="2604273"/>
                    </a:lnTo>
                    <a:cubicBezTo>
                      <a:pt x="55880" y="2604273"/>
                      <a:pt x="0" y="2548393"/>
                      <a:pt x="0" y="247981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51051" y="0"/>
                    </a:lnTo>
                    <a:cubicBezTo>
                      <a:pt x="4219631" y="0"/>
                      <a:pt x="4275511" y="55880"/>
                      <a:pt x="4275511" y="124460"/>
                    </a:cubicBezTo>
                    <a:lnTo>
                      <a:pt x="4275511" y="2479814"/>
                    </a:lnTo>
                    <a:cubicBezTo>
                      <a:pt x="4275511" y="2548393"/>
                      <a:pt x="4219631" y="2604274"/>
                      <a:pt x="4151051" y="2604274"/>
                    </a:cubicBezTo>
                    <a:close/>
                  </a:path>
                </a:pathLst>
              </a:custGeom>
              <a:solidFill>
                <a:srgbClr val="141414">
                  <a:alpha val="3922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8">
              <a:extLst>
                <a:ext uri="{FF2B5EF4-FFF2-40B4-BE49-F238E27FC236}">
                  <a16:creationId xmlns:a16="http://schemas.microsoft.com/office/drawing/2014/main" id="{F98FC895-1856-DDFC-5CBC-567E5B4C8CC7}"/>
                </a:ext>
              </a:extLst>
            </p:cNvPr>
            <p:cNvGrpSpPr/>
            <p:nvPr/>
          </p:nvGrpSpPr>
          <p:grpSpPr>
            <a:xfrm>
              <a:off x="9144000" y="5734010"/>
              <a:ext cx="2727878" cy="3281555"/>
              <a:chOff x="0" y="0"/>
              <a:chExt cx="2164870" cy="2604273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08A68712-E12E-EFDA-D75F-A938D2CB8429}"/>
                  </a:ext>
                </a:extLst>
              </p:cNvPr>
              <p:cNvSpPr/>
              <p:nvPr/>
            </p:nvSpPr>
            <p:spPr>
              <a:xfrm>
                <a:off x="0" y="0"/>
                <a:ext cx="2164870" cy="2604273"/>
              </a:xfrm>
              <a:custGeom>
                <a:avLst/>
                <a:gdLst/>
                <a:ahLst/>
                <a:cxnLst/>
                <a:rect l="l" t="t" r="r" b="b"/>
                <a:pathLst>
                  <a:path w="2368815" h="2604274">
                    <a:moveTo>
                      <a:pt x="2244355" y="2604273"/>
                    </a:moveTo>
                    <a:lnTo>
                      <a:pt x="124460" y="2604273"/>
                    </a:lnTo>
                    <a:cubicBezTo>
                      <a:pt x="55880" y="2604273"/>
                      <a:pt x="0" y="2548393"/>
                      <a:pt x="0" y="247981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44355" y="0"/>
                    </a:lnTo>
                    <a:cubicBezTo>
                      <a:pt x="2312935" y="0"/>
                      <a:pt x="2368815" y="55880"/>
                      <a:pt x="2368815" y="124460"/>
                    </a:cubicBezTo>
                    <a:lnTo>
                      <a:pt x="2368815" y="2479814"/>
                    </a:lnTo>
                    <a:cubicBezTo>
                      <a:pt x="2368815" y="2548393"/>
                      <a:pt x="2312935" y="2604274"/>
                      <a:pt x="2244355" y="2604274"/>
                    </a:cubicBezTo>
                    <a:close/>
                  </a:path>
                </a:pathLst>
              </a:custGeom>
              <a:solidFill>
                <a:srgbClr val="48730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42CE8D1-7D6A-C573-84AE-A70921ED1563}"/>
              </a:ext>
            </a:extLst>
          </p:cNvPr>
          <p:cNvSpPr txBox="1"/>
          <p:nvPr/>
        </p:nvSpPr>
        <p:spPr>
          <a:xfrm>
            <a:off x="892811" y="2314595"/>
            <a:ext cx="856456" cy="52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800"/>
              </a:lnSpc>
              <a:defRPr sz="2400" b="1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</a:rPr>
              <a:t>?</a:t>
            </a: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en-US" sz="1050">
                <a:solidFill>
                  <a:srgbClr val="002060"/>
                </a:solidFill>
              </a:rPr>
              <a:t> </a:t>
            </a:r>
            <a:r>
              <a:rPr lang="en-US">
                <a:solidFill>
                  <a:srgbClr val="002060"/>
                </a:solidFill>
              </a:rPr>
              <a:t>3.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09B3D0-E01A-A23C-054F-7281C8948490}"/>
              </a:ext>
            </a:extLst>
          </p:cNvPr>
          <p:cNvSpPr txBox="1"/>
          <p:nvPr/>
        </p:nvSpPr>
        <p:spPr>
          <a:xfrm>
            <a:off x="3730519" y="1431691"/>
            <a:ext cx="322450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CB1B9-4603-52BC-FD05-CF9E3833B5FE}"/>
              </a:ext>
            </a:extLst>
          </p:cNvPr>
          <p:cNvSpPr/>
          <p:nvPr/>
        </p:nvSpPr>
        <p:spPr>
          <a:xfrm>
            <a:off x="3419596" y="1345466"/>
            <a:ext cx="297050" cy="503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D313CB-F40E-EF9F-A437-D5A04F72F59F}"/>
              </a:ext>
            </a:extLst>
          </p:cNvPr>
          <p:cNvSpPr/>
          <p:nvPr/>
        </p:nvSpPr>
        <p:spPr>
          <a:xfrm>
            <a:off x="3997444" y="1345466"/>
            <a:ext cx="297050" cy="5037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DA12D6-2594-FCA0-9600-50E33245FA17}"/>
              </a:ext>
            </a:extLst>
          </p:cNvPr>
          <p:cNvSpPr txBox="1"/>
          <p:nvPr/>
        </p:nvSpPr>
        <p:spPr>
          <a:xfrm>
            <a:off x="4389743" y="1331177"/>
            <a:ext cx="768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=  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C44578-3355-FEA8-809B-D6CFE08E8E23}"/>
              </a:ext>
            </a:extLst>
          </p:cNvPr>
          <p:cNvCxnSpPr>
            <a:cxnSpLocks/>
          </p:cNvCxnSpPr>
          <p:nvPr/>
        </p:nvCxnSpPr>
        <p:spPr>
          <a:xfrm flipH="1">
            <a:off x="5292090" y="1611266"/>
            <a:ext cx="615776" cy="0"/>
          </a:xfrm>
          <a:prstGeom prst="line">
            <a:avLst/>
          </a:prstGeom>
          <a:ln w="12700">
            <a:solidFill>
              <a:srgbClr val="002060"/>
            </a:solidFill>
            <a:prstDash val="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51E2071-9C3D-95F7-AD57-66F4AF5FB285}"/>
              </a:ext>
            </a:extLst>
          </p:cNvPr>
          <p:cNvSpPr txBox="1"/>
          <p:nvPr/>
        </p:nvSpPr>
        <p:spPr>
          <a:xfrm>
            <a:off x="8420035" y="1351108"/>
            <a:ext cx="768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= 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754030-67BA-6991-AF2F-7D49273A1945}"/>
              </a:ext>
            </a:extLst>
          </p:cNvPr>
          <p:cNvSpPr txBox="1"/>
          <p:nvPr/>
        </p:nvSpPr>
        <p:spPr>
          <a:xfrm>
            <a:off x="6465905" y="1333919"/>
            <a:ext cx="17154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= 0 hoặc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16C9089-13EB-0A2B-F885-A73ECA411880}"/>
              </a:ext>
            </a:extLst>
          </p:cNvPr>
          <p:cNvSpPr/>
          <p:nvPr/>
        </p:nvSpPr>
        <p:spPr>
          <a:xfrm>
            <a:off x="6168855" y="1345466"/>
            <a:ext cx="297050" cy="503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8BF3ED-AD43-BB9A-7C05-B23748B3AF2A}"/>
              </a:ext>
            </a:extLst>
          </p:cNvPr>
          <p:cNvSpPr/>
          <p:nvPr/>
        </p:nvSpPr>
        <p:spPr>
          <a:xfrm>
            <a:off x="8115365" y="1345466"/>
            <a:ext cx="297050" cy="5037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1768F9-8B39-F51A-3DCB-68B59CEA0590}"/>
              </a:ext>
            </a:extLst>
          </p:cNvPr>
          <p:cNvSpPr txBox="1"/>
          <p:nvPr/>
        </p:nvSpPr>
        <p:spPr>
          <a:xfrm>
            <a:off x="4461057" y="2930600"/>
            <a:ext cx="2824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x(x – 3) = 2(x – 3)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4761D3-C5C7-A4AA-12F4-6D535CAA1FDD}"/>
              </a:ext>
            </a:extLst>
          </p:cNvPr>
          <p:cNvSpPr txBox="1"/>
          <p:nvPr/>
        </p:nvSpPr>
        <p:spPr>
          <a:xfrm>
            <a:off x="4461057" y="3516210"/>
            <a:ext cx="34434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x(x – 3) – 2(x – 3) = 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660699-CB0B-448A-589F-3AB810604507}"/>
              </a:ext>
            </a:extLst>
          </p:cNvPr>
          <p:cNvSpPr txBox="1"/>
          <p:nvPr/>
        </p:nvSpPr>
        <p:spPr>
          <a:xfrm>
            <a:off x="4461057" y="4101821"/>
            <a:ext cx="27766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(x – 2)(x – 3) =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9CE85-DC47-2BAC-0F54-026C16F1F384}"/>
              </a:ext>
            </a:extLst>
          </p:cNvPr>
          <p:cNvSpPr txBox="1"/>
          <p:nvPr/>
        </p:nvSpPr>
        <p:spPr>
          <a:xfrm>
            <a:off x="1602315" y="4761115"/>
            <a:ext cx="49123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Ta giải hai phương trình sau: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1C02B6-6DAC-11A1-72AD-40999BB5DE66}"/>
              </a:ext>
            </a:extLst>
          </p:cNvPr>
          <p:cNvSpPr txBox="1"/>
          <p:nvPr/>
        </p:nvSpPr>
        <p:spPr>
          <a:xfrm>
            <a:off x="1985906" y="5375851"/>
            <a:ext cx="3590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 – 2 = 0 suy ra x =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382AB-DFA0-D291-5854-293395FACB6F}"/>
              </a:ext>
            </a:extLst>
          </p:cNvPr>
          <p:cNvSpPr txBox="1"/>
          <p:nvPr/>
        </p:nvSpPr>
        <p:spPr>
          <a:xfrm>
            <a:off x="7282185" y="5375851"/>
            <a:ext cx="3590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 – 3 = 0 suy ra x = 3.</a:t>
            </a:r>
          </a:p>
        </p:txBody>
      </p:sp>
      <p:pic>
        <p:nvPicPr>
          <p:cNvPr id="9" name="Picture 8" descr="A pencil with a eraser&#10;&#10;Description automatically generated">
            <a:extLst>
              <a:ext uri="{FF2B5EF4-FFF2-40B4-BE49-F238E27FC236}">
                <a16:creationId xmlns:a16="http://schemas.microsoft.com/office/drawing/2014/main" id="{757ED932-2DB9-9786-26FE-7BA1E3DC7A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78" y="5502566"/>
            <a:ext cx="239012" cy="239012"/>
          </a:xfrm>
          <a:prstGeom prst="rect">
            <a:avLst/>
          </a:prstGeom>
        </p:spPr>
      </p:pic>
      <p:pic>
        <p:nvPicPr>
          <p:cNvPr id="10" name="Picture 9" descr="A pencil with a eraser&#10;&#10;Description automatically generated">
            <a:extLst>
              <a:ext uri="{FF2B5EF4-FFF2-40B4-BE49-F238E27FC236}">
                <a16:creationId xmlns:a16="http://schemas.microsoft.com/office/drawing/2014/main" id="{F92A0FB3-E1EF-1C91-C282-2E4FBB49C6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173" y="5502566"/>
            <a:ext cx="239012" cy="239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EB015C-C279-47D7-CF42-1D228A9D215B}"/>
              </a:ext>
            </a:extLst>
          </p:cNvPr>
          <p:cNvSpPr txBox="1"/>
          <p:nvPr/>
        </p:nvSpPr>
        <p:spPr>
          <a:xfrm>
            <a:off x="1629092" y="5993992"/>
            <a:ext cx="90795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Vậy phương trình đã cho có hai nghiệm x = 2 và x = 3.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0DC90E-3973-2FB0-EC34-CC01D17603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23627" y="2906736"/>
            <a:ext cx="250237" cy="40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70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8" grpId="0"/>
      <p:bldP spid="51" grpId="0"/>
      <p:bldP spid="52" grpId="0"/>
      <p:bldP spid="6" grpId="0"/>
      <p:bldP spid="7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blue and orange logo&#10;&#10;Description automatically generated">
            <a:extLst>
              <a:ext uri="{FF2B5EF4-FFF2-40B4-BE49-F238E27FC236}">
                <a16:creationId xmlns:a16="http://schemas.microsoft.com/office/drawing/2014/main" id="{EB5C5D49-A354-3565-DB98-E252B0AB57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5688571"/>
            <a:ext cx="1422400" cy="146084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02B25F2-6565-D4B2-07D1-AA38F19F358A}"/>
              </a:ext>
            </a:extLst>
          </p:cNvPr>
          <p:cNvGrpSpPr/>
          <p:nvPr/>
        </p:nvGrpSpPr>
        <p:grpSpPr>
          <a:xfrm>
            <a:off x="10842308" y="-165457"/>
            <a:ext cx="1132523" cy="647045"/>
            <a:chOff x="10842308" y="-165457"/>
            <a:chExt cx="1132523" cy="64704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14D3314-36F1-EEC6-8F59-A3B032A0F1BD}"/>
                </a:ext>
              </a:extLst>
            </p:cNvPr>
            <p:cNvSpPr/>
            <p:nvPr/>
          </p:nvSpPr>
          <p:spPr>
            <a:xfrm>
              <a:off x="10842308" y="-165457"/>
              <a:ext cx="1132523" cy="647045"/>
            </a:xfrm>
            <a:prstGeom prst="roundRect">
              <a:avLst/>
            </a:prstGeom>
            <a:solidFill>
              <a:srgbClr val="4873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white text with a black background&#10;&#10;Description automatically generated">
              <a:extLst>
                <a:ext uri="{FF2B5EF4-FFF2-40B4-BE49-F238E27FC236}">
                  <a16:creationId xmlns:a16="http://schemas.microsoft.com/office/drawing/2014/main" id="{ADA4389A-4431-B22B-E958-EF3DF81A5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2913" y="128968"/>
              <a:ext cx="552832" cy="204231"/>
            </a:xfrm>
            <a:prstGeom prst="rect">
              <a:avLst/>
            </a:prstGeom>
          </p:spPr>
        </p:pic>
      </p:grpSp>
      <p:sp>
        <p:nvSpPr>
          <p:cNvPr id="10" name="Freeform 12">
            <a:extLst>
              <a:ext uri="{FF2B5EF4-FFF2-40B4-BE49-F238E27FC236}">
                <a16:creationId xmlns:a16="http://schemas.microsoft.com/office/drawing/2014/main" id="{186B507A-975F-2A1D-A72D-F8E750C695A8}"/>
              </a:ext>
            </a:extLst>
          </p:cNvPr>
          <p:cNvSpPr/>
          <p:nvPr/>
        </p:nvSpPr>
        <p:spPr>
          <a:xfrm>
            <a:off x="315410" y="301333"/>
            <a:ext cx="5501190" cy="647045"/>
          </a:xfrm>
          <a:prstGeom prst="roundRect">
            <a:avLst/>
          </a:prstGeom>
          <a:solidFill>
            <a:srgbClr val="002060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16F810-0747-0142-C3AB-39EB3252DAD3}"/>
              </a:ext>
            </a:extLst>
          </p:cNvPr>
          <p:cNvSpPr txBox="1"/>
          <p:nvPr/>
        </p:nvSpPr>
        <p:spPr>
          <a:xfrm>
            <a:off x="383265" y="384078"/>
            <a:ext cx="5365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#9Slide03 SVN-Avo Bold" panose="02040603050506020204" pitchFamily="18" charset="0"/>
              </a:rPr>
              <a:t>TRỞ LẠI TÍNH HUỐNG MỞ ĐẦU</a:t>
            </a:r>
          </a:p>
        </p:txBody>
      </p:sp>
      <p:pic>
        <p:nvPicPr>
          <p:cNvPr id="6" name="Picture 5" descr="A pencil with a eraser&#10;&#10;Description automatically generated">
            <a:extLst>
              <a:ext uri="{FF2B5EF4-FFF2-40B4-BE49-F238E27FC236}">
                <a16:creationId xmlns:a16="http://schemas.microsoft.com/office/drawing/2014/main" id="{C14D0678-AB25-22AB-FB50-9924CFF89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68" y="3752473"/>
            <a:ext cx="239012" cy="2390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74D8D0-60BC-03C3-4D49-0C146198C395}"/>
              </a:ext>
            </a:extLst>
          </p:cNvPr>
          <p:cNvSpPr txBox="1"/>
          <p:nvPr/>
        </p:nvSpPr>
        <p:spPr>
          <a:xfrm>
            <a:off x="670609" y="1639517"/>
            <a:ext cx="7959654" cy="188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vi-VN" sz="2600">
                <a:solidFill>
                  <a:srgbClr val="002060"/>
                </a:solidFill>
              </a:rPr>
              <a:t>Trong </a:t>
            </a:r>
            <a:r>
              <a:rPr lang="en-US" sz="2600">
                <a:solidFill>
                  <a:srgbClr val="002060"/>
                </a:solidFill>
              </a:rPr>
              <a:t>một khu vườn hình vuông có cạnh bằng 15 m, người ta làm một lối đi xung quanh vườn có bề rộng là x (m). Để diện tích phần đất còn lại là </a:t>
            </a:r>
            <a:r>
              <a:rPr lang="en-US" sz="2600">
                <a:solidFill>
                  <a:srgbClr val="C00000"/>
                </a:solidFill>
              </a:rPr>
              <a:t>169 m</a:t>
            </a:r>
            <a:r>
              <a:rPr lang="en-US" sz="2600" baseline="30000">
                <a:solidFill>
                  <a:srgbClr val="C00000"/>
                </a:solidFill>
              </a:rPr>
              <a:t>2</a:t>
            </a:r>
            <a:r>
              <a:rPr lang="en-US" sz="2600">
                <a:solidFill>
                  <a:srgbClr val="002060"/>
                </a:solidFill>
              </a:rPr>
              <a:t> thì bề rộng của lối đi là bao nhiêu?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0FD166-0C80-067E-29AD-DDCF203586C9}"/>
              </a:ext>
            </a:extLst>
          </p:cNvPr>
          <p:cNvSpPr/>
          <p:nvPr/>
        </p:nvSpPr>
        <p:spPr>
          <a:xfrm>
            <a:off x="9363188" y="1694202"/>
            <a:ext cx="1849791" cy="18497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and blue note with a pin on it&#10;&#10;Description automatically generated">
            <a:extLst>
              <a:ext uri="{FF2B5EF4-FFF2-40B4-BE49-F238E27FC236}">
                <a16:creationId xmlns:a16="http://schemas.microsoft.com/office/drawing/2014/main" id="{42A2AF4D-0B00-3A98-D50C-FB094E4171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8" y="1292439"/>
            <a:ext cx="390414" cy="3904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05DF16-2B5A-AD7F-BE7B-D2AE778B2D4D}"/>
              </a:ext>
            </a:extLst>
          </p:cNvPr>
          <p:cNvSpPr txBox="1"/>
          <p:nvPr/>
        </p:nvSpPr>
        <p:spPr>
          <a:xfrm>
            <a:off x="10904764" y="1983369"/>
            <a:ext cx="353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000">
                <a:solidFill>
                  <a:schemeClr val="accent2"/>
                </a:solidFill>
              </a:rPr>
              <a:t>x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B33B44-BACC-C0B7-C953-AF87A6AB6939}"/>
              </a:ext>
            </a:extLst>
          </p:cNvPr>
          <p:cNvCxnSpPr>
            <a:cxnSpLocks/>
          </p:cNvCxnSpPr>
          <p:nvPr/>
        </p:nvCxnSpPr>
        <p:spPr>
          <a:xfrm>
            <a:off x="9356444" y="3663382"/>
            <a:ext cx="1868143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3CBC63B-83CC-F3F0-3857-9B13DAC833C5}"/>
              </a:ext>
            </a:extLst>
          </p:cNvPr>
          <p:cNvSpPr txBox="1"/>
          <p:nvPr/>
        </p:nvSpPr>
        <p:spPr>
          <a:xfrm>
            <a:off x="9890907" y="3663382"/>
            <a:ext cx="1003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000">
                <a:solidFill>
                  <a:schemeClr val="tx1"/>
                </a:solidFill>
              </a:rPr>
              <a:t>15 (m)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FC6EA-E575-3190-0514-01A316EA4235}"/>
              </a:ext>
            </a:extLst>
          </p:cNvPr>
          <p:cNvSpPr/>
          <p:nvPr/>
        </p:nvSpPr>
        <p:spPr>
          <a:xfrm>
            <a:off x="9694013" y="2025027"/>
            <a:ext cx="1188140" cy="1188140"/>
          </a:xfrm>
          <a:prstGeom prst="rect">
            <a:avLst/>
          </a:prstGeom>
          <a:solidFill>
            <a:srgbClr val="487307">
              <a:alpha val="8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A18DA6-DA94-757A-CDE3-631E334CD75C}"/>
              </a:ext>
            </a:extLst>
          </p:cNvPr>
          <p:cNvCxnSpPr>
            <a:cxnSpLocks/>
          </p:cNvCxnSpPr>
          <p:nvPr/>
        </p:nvCxnSpPr>
        <p:spPr>
          <a:xfrm>
            <a:off x="10882153" y="2384669"/>
            <a:ext cx="330826" cy="0"/>
          </a:xfrm>
          <a:prstGeom prst="straightConnector1">
            <a:avLst/>
          </a:prstGeom>
          <a:ln w="12700">
            <a:solidFill>
              <a:schemeClr val="accent2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0770237-1E81-55BE-6095-38EE4BBD6F6A}"/>
              </a:ext>
            </a:extLst>
          </p:cNvPr>
          <p:cNvSpPr txBox="1"/>
          <p:nvPr/>
        </p:nvSpPr>
        <p:spPr>
          <a:xfrm>
            <a:off x="670609" y="3997170"/>
            <a:ext cx="5061726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en-US" sz="2400">
                <a:solidFill>
                  <a:schemeClr val="tx1"/>
                </a:solidFill>
              </a:rPr>
              <a:t>Bề rộng lối đi là x (m), 0 &lt; x &lt; 15.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B5003B-73F8-2AF7-88ED-2388581B3D04}"/>
              </a:ext>
            </a:extLst>
          </p:cNvPr>
          <p:cNvSpPr txBox="1"/>
          <p:nvPr/>
        </p:nvSpPr>
        <p:spPr>
          <a:xfrm>
            <a:off x="4876997" y="4545443"/>
            <a:ext cx="2170211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en-US" sz="2400">
                <a:solidFill>
                  <a:schemeClr val="tx1"/>
                </a:solidFill>
              </a:rPr>
              <a:t>(15 – x)</a:t>
            </a:r>
            <a:r>
              <a:rPr lang="en-US" sz="2400" baseline="30000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 (m</a:t>
            </a:r>
            <a:r>
              <a:rPr lang="en-US" sz="2400" baseline="30000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862AB6-F931-A9DE-443D-9D5A835CE7A3}"/>
              </a:ext>
            </a:extLst>
          </p:cNvPr>
          <p:cNvSpPr txBox="1"/>
          <p:nvPr/>
        </p:nvSpPr>
        <p:spPr>
          <a:xfrm>
            <a:off x="670609" y="4555190"/>
            <a:ext cx="4387763" cy="498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en-US" sz="2400">
                <a:solidFill>
                  <a:schemeClr val="tx1"/>
                </a:solidFill>
              </a:rPr>
              <a:t>Diện tích phần đất xanh là: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97BDAE-3DC4-3A2D-CACD-839C4F1D1C1D}"/>
              </a:ext>
            </a:extLst>
          </p:cNvPr>
          <p:cNvSpPr/>
          <p:nvPr/>
        </p:nvSpPr>
        <p:spPr>
          <a:xfrm>
            <a:off x="3453658" y="5129272"/>
            <a:ext cx="2012520" cy="518219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8BDE28-653D-E1B7-28B0-A8178EA41868}"/>
              </a:ext>
            </a:extLst>
          </p:cNvPr>
          <p:cNvSpPr txBox="1"/>
          <p:nvPr/>
        </p:nvSpPr>
        <p:spPr>
          <a:xfrm>
            <a:off x="670609" y="5109517"/>
            <a:ext cx="4875468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en-US" sz="2400">
                <a:solidFill>
                  <a:schemeClr val="tx1"/>
                </a:solidFill>
              </a:rPr>
              <a:t>Theo bài ra ta có: (15 – x)</a:t>
            </a:r>
            <a:r>
              <a:rPr lang="en-US" sz="2400" baseline="30000">
                <a:solidFill>
                  <a:schemeClr val="tx1"/>
                </a:solidFill>
              </a:rPr>
              <a:t>2 </a:t>
            </a:r>
            <a:r>
              <a:rPr lang="en-US" sz="2400">
                <a:solidFill>
                  <a:schemeClr val="tx1"/>
                </a:solidFill>
              </a:rPr>
              <a:t>= 169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8ABCB7-65A6-1AB5-A15B-CACEA45F7E7E}"/>
              </a:ext>
            </a:extLst>
          </p:cNvPr>
          <p:cNvSpPr txBox="1"/>
          <p:nvPr/>
        </p:nvSpPr>
        <p:spPr>
          <a:xfrm>
            <a:off x="3386684" y="5708428"/>
            <a:ext cx="2709316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en-US" sz="2400">
                <a:solidFill>
                  <a:schemeClr val="tx1"/>
                </a:solidFill>
              </a:rPr>
              <a:t>(15 – x)</a:t>
            </a:r>
            <a:r>
              <a:rPr lang="en-US" sz="2400" baseline="30000">
                <a:solidFill>
                  <a:schemeClr val="tx1"/>
                </a:solidFill>
              </a:rPr>
              <a:t>2 </a:t>
            </a:r>
            <a:r>
              <a:rPr lang="en-US" sz="2400">
                <a:solidFill>
                  <a:schemeClr val="tx1"/>
                </a:solidFill>
              </a:rPr>
              <a:t> – 13</a:t>
            </a:r>
            <a:r>
              <a:rPr lang="en-US" sz="2400" baseline="30000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 = 0</a:t>
            </a:r>
            <a:endParaRPr lang="en-US" sz="2400" baseline="30000">
              <a:solidFill>
                <a:schemeClr val="tx1"/>
              </a:solidFill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76C67E96-40A3-54FB-843F-71940CA376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5708428"/>
            <a:ext cx="250237" cy="40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89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701" t="-34825" r="-699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63469" y="511167"/>
            <a:ext cx="11665061" cy="5835666"/>
            <a:chOff x="0" y="0"/>
            <a:chExt cx="6862939" cy="30934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62939" cy="3093494"/>
            </a:xfrm>
            <a:custGeom>
              <a:avLst/>
              <a:gdLst/>
              <a:ahLst/>
              <a:cxnLst/>
              <a:rect l="l" t="t" r="r" b="b"/>
              <a:pathLst>
                <a:path w="6862939" h="3093494">
                  <a:moveTo>
                    <a:pt x="6738479" y="3093494"/>
                  </a:moveTo>
                  <a:lnTo>
                    <a:pt x="124460" y="3093494"/>
                  </a:lnTo>
                  <a:cubicBezTo>
                    <a:pt x="55880" y="3093494"/>
                    <a:pt x="0" y="3037614"/>
                    <a:pt x="0" y="29690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38479" y="0"/>
                  </a:lnTo>
                  <a:cubicBezTo>
                    <a:pt x="6807059" y="0"/>
                    <a:pt x="6862939" y="55880"/>
                    <a:pt x="6862939" y="124460"/>
                  </a:cubicBezTo>
                  <a:lnTo>
                    <a:pt x="6862939" y="2969034"/>
                  </a:lnTo>
                  <a:cubicBezTo>
                    <a:pt x="6862939" y="3037614"/>
                    <a:pt x="6807059" y="3093494"/>
                    <a:pt x="6738479" y="309349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093528" y="784614"/>
            <a:ext cx="525785" cy="52578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F0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6" name="Picture 15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F604E740-D00B-3A09-F6B4-9722E9F27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56" y="865453"/>
            <a:ext cx="349888" cy="3593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6C65482-A96C-2AD3-E46B-C34D8B31AF0B}"/>
              </a:ext>
            </a:extLst>
          </p:cNvPr>
          <p:cNvSpPr txBox="1"/>
          <p:nvPr/>
        </p:nvSpPr>
        <p:spPr>
          <a:xfrm>
            <a:off x="987361" y="1919240"/>
            <a:ext cx="104711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>
                <a:solidFill>
                  <a:srgbClr val="002060"/>
                </a:solidFill>
                <a:latin typeface="#9Slide03 SVN-Avo Bold" panose="02040603050506020204" pitchFamily="18" charset="0"/>
              </a:rPr>
              <a:t>PHƯƠNG TRÌNH QUY VỀ </a:t>
            </a:r>
          </a:p>
          <a:p>
            <a:r>
              <a:rPr lang="en-US" sz="4800">
                <a:solidFill>
                  <a:srgbClr val="C00000"/>
                </a:solidFill>
                <a:latin typeface="#9Slide03 SVN-Avo Bold" panose="02040603050506020204" pitchFamily="18" charset="0"/>
              </a:rPr>
              <a:t>PHƯƠNG TRÌNH BẬC NHẤT MỘT ẨN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B370C6-C3F2-1A05-7133-6DF3E2E43070}"/>
              </a:ext>
            </a:extLst>
          </p:cNvPr>
          <p:cNvSpPr txBox="1"/>
          <p:nvPr/>
        </p:nvSpPr>
        <p:spPr>
          <a:xfrm>
            <a:off x="5424177" y="-177823"/>
            <a:ext cx="1343637" cy="623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">
                <a:solidFill>
                  <a:schemeClr val="bg1"/>
                </a:solidFill>
                <a:latin typeface="#9Slide03 SVN-Avo Bold" panose="02040603050506020204" pitchFamily="18" charset="0"/>
              </a:rPr>
              <a:t>KHÓA HỌC </a:t>
            </a:r>
          </a:p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  <a:latin typeface="#9Slide03 SVNNew Athletic M54" panose="02000500000000000000" pitchFamily="2" charset="0"/>
              </a:rPr>
              <a:t>TOÁN LỚP 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E25A4D-3A94-1231-A189-BA4C93DBE179}"/>
              </a:ext>
            </a:extLst>
          </p:cNvPr>
          <p:cNvSpPr txBox="1"/>
          <p:nvPr/>
        </p:nvSpPr>
        <p:spPr>
          <a:xfrm>
            <a:off x="10954613" y="6456247"/>
            <a:ext cx="1074333" cy="290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accent5">
                    <a:lumMod val="50000"/>
                  </a:schemeClr>
                </a:solidFill>
                <a:latin typeface="#9Slide03 SVN-Avo Bold" panose="02040603050506020204" pitchFamily="18" charset="0"/>
              </a:rPr>
              <a:t>THẦY CAO ĐÔ</a:t>
            </a:r>
            <a:endParaRPr lang="en-US" sz="3600">
              <a:solidFill>
                <a:schemeClr val="accent5">
                  <a:lumMod val="50000"/>
                </a:schemeClr>
              </a:solidFill>
              <a:latin typeface="#9Slide03 SVNNew Athletic M54" panose="02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2744D5-2B92-D33E-DC12-97308F6A5AFA}"/>
              </a:ext>
            </a:extLst>
          </p:cNvPr>
          <p:cNvSpPr txBox="1"/>
          <p:nvPr/>
        </p:nvSpPr>
        <p:spPr>
          <a:xfrm>
            <a:off x="607320" y="692581"/>
            <a:ext cx="2454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chemeClr val="bg1">
                    <a:lumMod val="85000"/>
                  </a:schemeClr>
                </a:solidFill>
                <a:latin typeface="#9Slide03 SVN-Avo Bold" panose="02040603050506020204" pitchFamily="18" charset="0"/>
              </a:rPr>
              <a:t>(2x + 1)(3x – 2) = 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F7D9C9E-BF0E-C14B-8554-FB5902B6EBA5}"/>
              </a:ext>
            </a:extLst>
          </p:cNvPr>
          <p:cNvGrpSpPr/>
          <p:nvPr/>
        </p:nvGrpSpPr>
        <p:grpSpPr>
          <a:xfrm rot="20944760">
            <a:off x="9685109" y="5224755"/>
            <a:ext cx="2176871" cy="910654"/>
            <a:chOff x="7289023" y="4838198"/>
            <a:chExt cx="2176871" cy="9106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8ED6AC-633D-120C-9206-084483522E5C}"/>
                </a:ext>
              </a:extLst>
            </p:cNvPr>
            <p:cNvSpPr txBox="1"/>
            <p:nvPr/>
          </p:nvSpPr>
          <p:spPr>
            <a:xfrm>
              <a:off x="7289023" y="5049211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>
                      <a:lumMod val="85000"/>
                    </a:schemeClr>
                  </a:solidFill>
                  <a:latin typeface="#9Slide03 SVN-Avo Bold" panose="02040603050506020204" pitchFamily="18" charset="0"/>
                </a:rPr>
                <a:t>x +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9C0A585-168D-E3DD-25CD-979FA8348841}"/>
                </a:ext>
              </a:extLst>
            </p:cNvPr>
            <p:cNvSpPr txBox="1"/>
            <p:nvPr/>
          </p:nvSpPr>
          <p:spPr>
            <a:xfrm>
              <a:off x="8203513" y="4838198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>
                      <a:lumMod val="85000"/>
                    </a:schemeClr>
                  </a:solidFill>
                  <a:latin typeface="#9Slide03 SVN-Avo Bold" panose="02040603050506020204" pitchFamily="18" charset="0"/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E68B86-4946-88C2-1633-820D0FBCFE4C}"/>
                </a:ext>
              </a:extLst>
            </p:cNvPr>
            <p:cNvSpPr txBox="1"/>
            <p:nvPr/>
          </p:nvSpPr>
          <p:spPr>
            <a:xfrm>
              <a:off x="7866883" y="5287187"/>
              <a:ext cx="10310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>
                      <a:lumMod val="85000"/>
                    </a:schemeClr>
                  </a:solidFill>
                  <a:latin typeface="#9Slide03 SVN-Avo Bold" panose="02040603050506020204" pitchFamily="18" charset="0"/>
                </a:rPr>
                <a:t>2x – 1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D66665-E3E5-5FA3-0204-E4E872976248}"/>
                </a:ext>
              </a:extLst>
            </p:cNvPr>
            <p:cNvCxnSpPr>
              <a:cxnSpLocks/>
            </p:cNvCxnSpPr>
            <p:nvPr/>
          </p:nvCxnSpPr>
          <p:spPr>
            <a:xfrm>
              <a:off x="7912504" y="5299863"/>
              <a:ext cx="879071" cy="0"/>
            </a:xfrm>
            <a:prstGeom prst="line">
              <a:avLst/>
            </a:prstGeom>
            <a:ln w="222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C5015D-5F62-2A66-B828-AAF20E902A87}"/>
                </a:ext>
              </a:extLst>
            </p:cNvPr>
            <p:cNvSpPr txBox="1"/>
            <p:nvPr/>
          </p:nvSpPr>
          <p:spPr>
            <a:xfrm>
              <a:off x="8837196" y="5054940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>
                      <a:lumMod val="85000"/>
                    </a:schemeClr>
                  </a:solidFill>
                  <a:latin typeface="#9Slide03 SVN-Avo Bold" panose="02040603050506020204" pitchFamily="18" charset="0"/>
                </a:rPr>
                <a:t>= 3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E9212F8-76E0-109D-83AE-6911264438B1}"/>
              </a:ext>
            </a:extLst>
          </p:cNvPr>
          <p:cNvSpPr/>
          <p:nvPr/>
        </p:nvSpPr>
        <p:spPr>
          <a:xfrm>
            <a:off x="4613203" y="4171760"/>
            <a:ext cx="1609726" cy="426244"/>
          </a:xfrm>
          <a:prstGeom prst="roundRect">
            <a:avLst>
              <a:gd name="adj" fmla="val 50000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AAC315-2B17-521B-3534-C20ED41C8064}"/>
              </a:ext>
            </a:extLst>
          </p:cNvPr>
          <p:cNvSpPr txBox="1"/>
          <p:nvPr/>
        </p:nvSpPr>
        <p:spPr>
          <a:xfrm>
            <a:off x="4582065" y="4133846"/>
            <a:ext cx="3286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#9Slide03 SVN-Avo Bold" panose="02040603050506020204" pitchFamily="18" charset="0"/>
              </a:rPr>
              <a:t>ax + b = 0 </a:t>
            </a:r>
            <a:r>
              <a:rPr lang="en-US" sz="2400">
                <a:solidFill>
                  <a:schemeClr val="accent1">
                    <a:lumMod val="40000"/>
                    <a:lumOff val="60000"/>
                  </a:schemeClr>
                </a:solidFill>
                <a:latin typeface="#9Slide03 SVN-Avo Bold" panose="02040603050506020204" pitchFamily="18" charset="0"/>
              </a:rPr>
              <a:t>(a khác 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21F2E-2203-EA5E-5985-271958D2A121}"/>
              </a:ext>
            </a:extLst>
          </p:cNvPr>
          <p:cNvSpPr txBox="1"/>
          <p:nvPr/>
        </p:nvSpPr>
        <p:spPr>
          <a:xfrm>
            <a:off x="4501944" y="5754591"/>
            <a:ext cx="3441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rgbClr val="7030A0"/>
                </a:solidFill>
                <a:latin typeface="#9Slide03 SVN-Avo Bold" panose="02040603050506020204" pitchFamily="18" charset="0"/>
              </a:rPr>
              <a:t>Bộ sách Kết nối tri thức với cuộc sống</a:t>
            </a:r>
            <a:endParaRPr lang="en-US" sz="5400">
              <a:solidFill>
                <a:srgbClr val="7030A0"/>
              </a:solidFill>
              <a:latin typeface="#9Slide03 SVNNew Athletic M54" panose="02000500000000000000" pitchFamily="2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blue and orange logo&#10;&#10;Description automatically generated">
            <a:extLst>
              <a:ext uri="{FF2B5EF4-FFF2-40B4-BE49-F238E27FC236}">
                <a16:creationId xmlns:a16="http://schemas.microsoft.com/office/drawing/2014/main" id="{EB5C5D49-A354-3565-DB98-E252B0AB57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5688571"/>
            <a:ext cx="1422400" cy="146084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02B25F2-6565-D4B2-07D1-AA38F19F358A}"/>
              </a:ext>
            </a:extLst>
          </p:cNvPr>
          <p:cNvGrpSpPr/>
          <p:nvPr/>
        </p:nvGrpSpPr>
        <p:grpSpPr>
          <a:xfrm>
            <a:off x="10842308" y="-165457"/>
            <a:ext cx="1132523" cy="647045"/>
            <a:chOff x="10842308" y="-165457"/>
            <a:chExt cx="1132523" cy="64704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14D3314-36F1-EEC6-8F59-A3B032A0F1BD}"/>
                </a:ext>
              </a:extLst>
            </p:cNvPr>
            <p:cNvSpPr/>
            <p:nvPr/>
          </p:nvSpPr>
          <p:spPr>
            <a:xfrm>
              <a:off x="10842308" y="-165457"/>
              <a:ext cx="1132523" cy="647045"/>
            </a:xfrm>
            <a:prstGeom prst="roundRect">
              <a:avLst/>
            </a:prstGeom>
            <a:solidFill>
              <a:srgbClr val="4873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white text with a black background&#10;&#10;Description automatically generated">
              <a:extLst>
                <a:ext uri="{FF2B5EF4-FFF2-40B4-BE49-F238E27FC236}">
                  <a16:creationId xmlns:a16="http://schemas.microsoft.com/office/drawing/2014/main" id="{ADA4389A-4431-B22B-E958-EF3DF81A5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2913" y="128968"/>
              <a:ext cx="552832" cy="204231"/>
            </a:xfrm>
            <a:prstGeom prst="rect">
              <a:avLst/>
            </a:prstGeom>
          </p:spPr>
        </p:pic>
      </p:grpSp>
      <p:sp>
        <p:nvSpPr>
          <p:cNvPr id="10" name="Freeform 12">
            <a:extLst>
              <a:ext uri="{FF2B5EF4-FFF2-40B4-BE49-F238E27FC236}">
                <a16:creationId xmlns:a16="http://schemas.microsoft.com/office/drawing/2014/main" id="{186B507A-975F-2A1D-A72D-F8E750C695A8}"/>
              </a:ext>
            </a:extLst>
          </p:cNvPr>
          <p:cNvSpPr/>
          <p:nvPr/>
        </p:nvSpPr>
        <p:spPr>
          <a:xfrm>
            <a:off x="315410" y="301333"/>
            <a:ext cx="5501190" cy="647045"/>
          </a:xfrm>
          <a:prstGeom prst="roundRect">
            <a:avLst/>
          </a:prstGeom>
          <a:solidFill>
            <a:srgbClr val="002060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16F810-0747-0142-C3AB-39EB3252DAD3}"/>
              </a:ext>
            </a:extLst>
          </p:cNvPr>
          <p:cNvSpPr txBox="1"/>
          <p:nvPr/>
        </p:nvSpPr>
        <p:spPr>
          <a:xfrm>
            <a:off x="383265" y="384078"/>
            <a:ext cx="5365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#9Slide03 SVN-Avo Bold" panose="02040603050506020204" pitchFamily="18" charset="0"/>
              </a:rPr>
              <a:t>TRỞ LẠI TÍNH HUỐNG MỞ ĐẦU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B5003B-73F8-2AF7-88ED-2388581B3D04}"/>
              </a:ext>
            </a:extLst>
          </p:cNvPr>
          <p:cNvSpPr txBox="1"/>
          <p:nvPr/>
        </p:nvSpPr>
        <p:spPr>
          <a:xfrm>
            <a:off x="937999" y="1952201"/>
            <a:ext cx="2828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Giải phương trình: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8ABCB7-65A6-1AB5-A15B-CACEA45F7E7E}"/>
              </a:ext>
            </a:extLst>
          </p:cNvPr>
          <p:cNvSpPr txBox="1"/>
          <p:nvPr/>
        </p:nvSpPr>
        <p:spPr>
          <a:xfrm>
            <a:off x="3911527" y="1905393"/>
            <a:ext cx="2709316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en-US" sz="2400">
                <a:solidFill>
                  <a:srgbClr val="002060"/>
                </a:solidFill>
              </a:rPr>
              <a:t>(15 – x)</a:t>
            </a:r>
            <a:r>
              <a:rPr lang="en-US" sz="2400" baseline="30000">
                <a:solidFill>
                  <a:srgbClr val="002060"/>
                </a:solidFill>
              </a:rPr>
              <a:t>2 </a:t>
            </a:r>
            <a:r>
              <a:rPr lang="en-US" sz="2400">
                <a:solidFill>
                  <a:srgbClr val="002060"/>
                </a:solidFill>
              </a:rPr>
              <a:t> – 13</a:t>
            </a:r>
            <a:r>
              <a:rPr lang="en-US" sz="2400" baseline="30000">
                <a:solidFill>
                  <a:srgbClr val="002060"/>
                </a:solidFill>
              </a:rPr>
              <a:t>2</a:t>
            </a:r>
            <a:r>
              <a:rPr lang="en-US" sz="2400">
                <a:solidFill>
                  <a:srgbClr val="002060"/>
                </a:solidFill>
              </a:rPr>
              <a:t> = 0</a:t>
            </a:r>
            <a:endParaRPr lang="en-US" sz="2400" baseline="3000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282818-6F5B-291A-9D1F-ED9E1DE4DDE2}"/>
              </a:ext>
            </a:extLst>
          </p:cNvPr>
          <p:cNvSpPr txBox="1"/>
          <p:nvPr/>
        </p:nvSpPr>
        <p:spPr>
          <a:xfrm>
            <a:off x="3911527" y="2534241"/>
            <a:ext cx="4212601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en-US" sz="2400">
                <a:solidFill>
                  <a:schemeClr val="tx1"/>
                </a:solidFill>
              </a:rPr>
              <a:t>(15 – x – 13) (15 – x + 13) = 0</a:t>
            </a:r>
            <a:endParaRPr lang="en-US" sz="2400" baseline="3000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8F3F3-2F56-547C-EFCE-6FBFA2EF1A7B}"/>
              </a:ext>
            </a:extLst>
          </p:cNvPr>
          <p:cNvSpPr txBox="1"/>
          <p:nvPr/>
        </p:nvSpPr>
        <p:spPr>
          <a:xfrm>
            <a:off x="3911527" y="3163089"/>
            <a:ext cx="2853258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en-US" sz="2400">
                <a:solidFill>
                  <a:schemeClr val="tx1"/>
                </a:solidFill>
              </a:rPr>
              <a:t>(2 – x) (28 – x) = 0</a:t>
            </a:r>
            <a:endParaRPr lang="en-US" sz="2400" baseline="300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37D47-6FD6-0277-F378-3E3D1B080B76}"/>
              </a:ext>
            </a:extLst>
          </p:cNvPr>
          <p:cNvSpPr txBox="1"/>
          <p:nvPr/>
        </p:nvSpPr>
        <p:spPr>
          <a:xfrm>
            <a:off x="3911527" y="3791936"/>
            <a:ext cx="4486748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en-US" sz="2400">
                <a:solidFill>
                  <a:schemeClr val="tx1"/>
                </a:solidFill>
              </a:rPr>
              <a:t>nên 2 – x = 0 hoặc 28 – x = 0</a:t>
            </a:r>
            <a:endParaRPr lang="en-US" sz="2400" baseline="300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FF9C79-1E6D-78EE-D227-B598EA777143}"/>
              </a:ext>
            </a:extLst>
          </p:cNvPr>
          <p:cNvSpPr txBox="1"/>
          <p:nvPr/>
        </p:nvSpPr>
        <p:spPr>
          <a:xfrm>
            <a:off x="1955960" y="4557188"/>
            <a:ext cx="3590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chemeClr val="tx1"/>
                </a:solidFill>
              </a:rPr>
              <a:t>2 – x = 0 suy ra x =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5042EB-7C3E-C62D-42DE-485DE217FA01}"/>
              </a:ext>
            </a:extLst>
          </p:cNvPr>
          <p:cNvSpPr txBox="1"/>
          <p:nvPr/>
        </p:nvSpPr>
        <p:spPr>
          <a:xfrm>
            <a:off x="7252239" y="4557188"/>
            <a:ext cx="378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chemeClr val="tx1"/>
                </a:solidFill>
              </a:rPr>
              <a:t>28 – x = 0 suy ra x = 28.</a:t>
            </a:r>
          </a:p>
        </p:txBody>
      </p:sp>
      <p:pic>
        <p:nvPicPr>
          <p:cNvPr id="9" name="Picture 8" descr="A pencil with a eraser&#10;&#10;Description automatically generated">
            <a:extLst>
              <a:ext uri="{FF2B5EF4-FFF2-40B4-BE49-F238E27FC236}">
                <a16:creationId xmlns:a16="http://schemas.microsoft.com/office/drawing/2014/main" id="{9276D469-450D-EC11-F293-A5CF9827EF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32" y="4683903"/>
            <a:ext cx="239012" cy="239012"/>
          </a:xfrm>
          <a:prstGeom prst="rect">
            <a:avLst/>
          </a:prstGeom>
        </p:spPr>
      </p:pic>
      <p:pic>
        <p:nvPicPr>
          <p:cNvPr id="12" name="Picture 11" descr="A pencil with a eraser&#10;&#10;Description automatically generated">
            <a:extLst>
              <a:ext uri="{FF2B5EF4-FFF2-40B4-BE49-F238E27FC236}">
                <a16:creationId xmlns:a16="http://schemas.microsoft.com/office/drawing/2014/main" id="{6B6B32CF-AD78-0B86-80BC-98F4E6ED54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27" y="4683903"/>
            <a:ext cx="239012" cy="239012"/>
          </a:xfrm>
          <a:prstGeom prst="rect">
            <a:avLst/>
          </a:prstGeom>
        </p:spPr>
      </p:pic>
      <p:pic>
        <p:nvPicPr>
          <p:cNvPr id="27" name="Picture 26" descr="A black and blue note with a pin on it&#10;&#10;Description automatically generated">
            <a:extLst>
              <a:ext uri="{FF2B5EF4-FFF2-40B4-BE49-F238E27FC236}">
                <a16:creationId xmlns:a16="http://schemas.microsoft.com/office/drawing/2014/main" id="{E873AB61-C772-E716-814C-CAF0A1121D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58" y="1520707"/>
            <a:ext cx="390414" cy="3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3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blue and orange logo&#10;&#10;Description automatically generated">
            <a:extLst>
              <a:ext uri="{FF2B5EF4-FFF2-40B4-BE49-F238E27FC236}">
                <a16:creationId xmlns:a16="http://schemas.microsoft.com/office/drawing/2014/main" id="{EB5C5D49-A354-3565-DB98-E252B0AB57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5688571"/>
            <a:ext cx="1422400" cy="146084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02B25F2-6565-D4B2-07D1-AA38F19F358A}"/>
              </a:ext>
            </a:extLst>
          </p:cNvPr>
          <p:cNvGrpSpPr/>
          <p:nvPr/>
        </p:nvGrpSpPr>
        <p:grpSpPr>
          <a:xfrm>
            <a:off x="10842308" y="-165457"/>
            <a:ext cx="1132523" cy="647045"/>
            <a:chOff x="10842308" y="-165457"/>
            <a:chExt cx="1132523" cy="64704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14D3314-36F1-EEC6-8F59-A3B032A0F1BD}"/>
                </a:ext>
              </a:extLst>
            </p:cNvPr>
            <p:cNvSpPr/>
            <p:nvPr/>
          </p:nvSpPr>
          <p:spPr>
            <a:xfrm>
              <a:off x="10842308" y="-165457"/>
              <a:ext cx="1132523" cy="647045"/>
            </a:xfrm>
            <a:prstGeom prst="roundRect">
              <a:avLst/>
            </a:prstGeom>
            <a:solidFill>
              <a:srgbClr val="4873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white text with a black background&#10;&#10;Description automatically generated">
              <a:extLst>
                <a:ext uri="{FF2B5EF4-FFF2-40B4-BE49-F238E27FC236}">
                  <a16:creationId xmlns:a16="http://schemas.microsoft.com/office/drawing/2014/main" id="{ADA4389A-4431-B22B-E958-EF3DF81A5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2913" y="128968"/>
              <a:ext cx="552832" cy="204231"/>
            </a:xfrm>
            <a:prstGeom prst="rect">
              <a:avLst/>
            </a:prstGeom>
          </p:spPr>
        </p:pic>
      </p:grpSp>
      <p:sp>
        <p:nvSpPr>
          <p:cNvPr id="10" name="Freeform 12">
            <a:extLst>
              <a:ext uri="{FF2B5EF4-FFF2-40B4-BE49-F238E27FC236}">
                <a16:creationId xmlns:a16="http://schemas.microsoft.com/office/drawing/2014/main" id="{186B507A-975F-2A1D-A72D-F8E750C695A8}"/>
              </a:ext>
            </a:extLst>
          </p:cNvPr>
          <p:cNvSpPr/>
          <p:nvPr/>
        </p:nvSpPr>
        <p:spPr>
          <a:xfrm>
            <a:off x="315410" y="301333"/>
            <a:ext cx="5501190" cy="647045"/>
          </a:xfrm>
          <a:prstGeom prst="roundRect">
            <a:avLst/>
          </a:prstGeom>
          <a:solidFill>
            <a:srgbClr val="002060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16F810-0747-0142-C3AB-39EB3252DAD3}"/>
              </a:ext>
            </a:extLst>
          </p:cNvPr>
          <p:cNvSpPr txBox="1"/>
          <p:nvPr/>
        </p:nvSpPr>
        <p:spPr>
          <a:xfrm>
            <a:off x="383265" y="384078"/>
            <a:ext cx="5365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#9Slide03 SVN-Avo Bold" panose="02040603050506020204" pitchFamily="18" charset="0"/>
              </a:rPr>
              <a:t>TRỞ LẠI TÍNH HUỐNG MỞ ĐẦU</a:t>
            </a:r>
          </a:p>
        </p:txBody>
      </p:sp>
      <p:pic>
        <p:nvPicPr>
          <p:cNvPr id="6" name="Picture 5" descr="A pencil with a eraser&#10;&#10;Description automatically generated">
            <a:extLst>
              <a:ext uri="{FF2B5EF4-FFF2-40B4-BE49-F238E27FC236}">
                <a16:creationId xmlns:a16="http://schemas.microsoft.com/office/drawing/2014/main" id="{C14D0678-AB25-22AB-FB50-9924CFF89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8" y="4181294"/>
            <a:ext cx="239012" cy="2390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74D8D0-60BC-03C3-4D49-0C146198C395}"/>
              </a:ext>
            </a:extLst>
          </p:cNvPr>
          <p:cNvSpPr txBox="1"/>
          <p:nvPr/>
        </p:nvSpPr>
        <p:spPr>
          <a:xfrm>
            <a:off x="670609" y="1639517"/>
            <a:ext cx="7959654" cy="188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vi-VN" sz="2600">
                <a:solidFill>
                  <a:srgbClr val="002060"/>
                </a:solidFill>
              </a:rPr>
              <a:t>Trong </a:t>
            </a:r>
            <a:r>
              <a:rPr lang="en-US" sz="2600">
                <a:solidFill>
                  <a:srgbClr val="002060"/>
                </a:solidFill>
              </a:rPr>
              <a:t>một khu vườn hình vuông có cạnh bằng 15 m, người ta làm một lối đi xung quanh vườn có bề rộng là x (m). Để diện tích phần đất còn lại là </a:t>
            </a:r>
            <a:r>
              <a:rPr lang="en-US" sz="2600">
                <a:solidFill>
                  <a:srgbClr val="C00000"/>
                </a:solidFill>
              </a:rPr>
              <a:t>169 m</a:t>
            </a:r>
            <a:r>
              <a:rPr lang="en-US" sz="2600" baseline="30000">
                <a:solidFill>
                  <a:srgbClr val="C00000"/>
                </a:solidFill>
              </a:rPr>
              <a:t>2</a:t>
            </a:r>
            <a:r>
              <a:rPr lang="en-US" sz="2600">
                <a:solidFill>
                  <a:srgbClr val="002060"/>
                </a:solidFill>
              </a:rPr>
              <a:t> thì bề rộng của lối đi là bao nhiêu?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0FD166-0C80-067E-29AD-DDCF203586C9}"/>
              </a:ext>
            </a:extLst>
          </p:cNvPr>
          <p:cNvSpPr/>
          <p:nvPr/>
        </p:nvSpPr>
        <p:spPr>
          <a:xfrm>
            <a:off x="9363188" y="1694202"/>
            <a:ext cx="1849791" cy="18497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and blue note with a pin on it&#10;&#10;Description automatically generated">
            <a:extLst>
              <a:ext uri="{FF2B5EF4-FFF2-40B4-BE49-F238E27FC236}">
                <a16:creationId xmlns:a16="http://schemas.microsoft.com/office/drawing/2014/main" id="{42A2AF4D-0B00-3A98-D50C-FB094E4171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8" y="1292439"/>
            <a:ext cx="390414" cy="3904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05DF16-2B5A-AD7F-BE7B-D2AE778B2D4D}"/>
              </a:ext>
            </a:extLst>
          </p:cNvPr>
          <p:cNvSpPr txBox="1"/>
          <p:nvPr/>
        </p:nvSpPr>
        <p:spPr>
          <a:xfrm>
            <a:off x="10904764" y="1983369"/>
            <a:ext cx="353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000">
                <a:solidFill>
                  <a:schemeClr val="accent2"/>
                </a:solidFill>
              </a:rPr>
              <a:t>x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B33B44-BACC-C0B7-C953-AF87A6AB6939}"/>
              </a:ext>
            </a:extLst>
          </p:cNvPr>
          <p:cNvCxnSpPr>
            <a:cxnSpLocks/>
          </p:cNvCxnSpPr>
          <p:nvPr/>
        </p:nvCxnSpPr>
        <p:spPr>
          <a:xfrm>
            <a:off x="9356444" y="3663382"/>
            <a:ext cx="1868143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3CBC63B-83CC-F3F0-3857-9B13DAC833C5}"/>
              </a:ext>
            </a:extLst>
          </p:cNvPr>
          <p:cNvSpPr txBox="1"/>
          <p:nvPr/>
        </p:nvSpPr>
        <p:spPr>
          <a:xfrm>
            <a:off x="9890907" y="3663382"/>
            <a:ext cx="1003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000">
                <a:solidFill>
                  <a:schemeClr val="tx1"/>
                </a:solidFill>
              </a:rPr>
              <a:t>15 (m)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FC6EA-E575-3190-0514-01A316EA4235}"/>
              </a:ext>
            </a:extLst>
          </p:cNvPr>
          <p:cNvSpPr/>
          <p:nvPr/>
        </p:nvSpPr>
        <p:spPr>
          <a:xfrm>
            <a:off x="9694013" y="2025027"/>
            <a:ext cx="1188140" cy="1188140"/>
          </a:xfrm>
          <a:prstGeom prst="rect">
            <a:avLst/>
          </a:prstGeom>
          <a:solidFill>
            <a:srgbClr val="487307">
              <a:alpha val="8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A18DA6-DA94-757A-CDE3-631E334CD75C}"/>
              </a:ext>
            </a:extLst>
          </p:cNvPr>
          <p:cNvCxnSpPr>
            <a:cxnSpLocks/>
          </p:cNvCxnSpPr>
          <p:nvPr/>
        </p:nvCxnSpPr>
        <p:spPr>
          <a:xfrm>
            <a:off x="10882153" y="2384669"/>
            <a:ext cx="330826" cy="0"/>
          </a:xfrm>
          <a:prstGeom prst="straightConnector1">
            <a:avLst/>
          </a:prstGeom>
          <a:ln w="12700">
            <a:solidFill>
              <a:schemeClr val="accent2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0770237-1E81-55BE-6095-38EE4BBD6F6A}"/>
              </a:ext>
            </a:extLst>
          </p:cNvPr>
          <p:cNvSpPr txBox="1"/>
          <p:nvPr/>
        </p:nvSpPr>
        <p:spPr>
          <a:xfrm>
            <a:off x="1092200" y="4040147"/>
            <a:ext cx="5061726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en-US" sz="2400">
                <a:solidFill>
                  <a:schemeClr val="tx1"/>
                </a:solidFill>
              </a:rPr>
              <a:t>Bề rộng lối đi là x (m), 0 &lt; x &lt; 15.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97BDAE-3DC4-3A2D-CACD-839C4F1D1C1D}"/>
              </a:ext>
            </a:extLst>
          </p:cNvPr>
          <p:cNvSpPr/>
          <p:nvPr/>
        </p:nvSpPr>
        <p:spPr>
          <a:xfrm>
            <a:off x="3893005" y="4682173"/>
            <a:ext cx="2012520" cy="518219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8BDE28-653D-E1B7-28B0-A8178EA41868}"/>
              </a:ext>
            </a:extLst>
          </p:cNvPr>
          <p:cNvSpPr txBox="1"/>
          <p:nvPr/>
        </p:nvSpPr>
        <p:spPr>
          <a:xfrm>
            <a:off x="1092200" y="4676260"/>
            <a:ext cx="4993344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en-US" sz="2400">
                <a:solidFill>
                  <a:schemeClr val="tx1"/>
                </a:solidFill>
              </a:rPr>
              <a:t>Giải phương trình: (15 – x)</a:t>
            </a:r>
            <a:r>
              <a:rPr lang="en-US" sz="2400" baseline="30000">
                <a:solidFill>
                  <a:schemeClr val="tx1"/>
                </a:solidFill>
              </a:rPr>
              <a:t>2 </a:t>
            </a:r>
            <a:r>
              <a:rPr lang="en-US" sz="2400">
                <a:solidFill>
                  <a:schemeClr val="tx1"/>
                </a:solidFill>
              </a:rPr>
              <a:t>= 169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A9D695-351E-4214-65DA-CAA69DFC10C6}"/>
              </a:ext>
            </a:extLst>
          </p:cNvPr>
          <p:cNvSpPr txBox="1"/>
          <p:nvPr/>
        </p:nvSpPr>
        <p:spPr>
          <a:xfrm>
            <a:off x="1092200" y="5312374"/>
            <a:ext cx="642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/>
              <a:t>Chỉ có x = 2 thỏa mãn điều kiện 0 &lt; x &lt; 15.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AD480-15F2-7A48-9075-B840797EA109}"/>
              </a:ext>
            </a:extLst>
          </p:cNvPr>
          <p:cNvSpPr txBox="1"/>
          <p:nvPr/>
        </p:nvSpPr>
        <p:spPr>
          <a:xfrm>
            <a:off x="1092200" y="5900873"/>
            <a:ext cx="4056849" cy="498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en-US" sz="2400">
                <a:solidFill>
                  <a:schemeClr val="tx1"/>
                </a:solidFill>
              </a:rPr>
              <a:t>Vậy bề rộng lối đi là 2 m.</a:t>
            </a:r>
          </a:p>
        </p:txBody>
      </p:sp>
    </p:spTree>
    <p:extLst>
      <p:ext uri="{BB962C8B-B14F-4D97-AF65-F5344CB8AC3E}">
        <p14:creationId xmlns:p14="http://schemas.microsoft.com/office/powerpoint/2010/main" val="3297962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blue and orange logo&#10;&#10;Description automatically generated">
            <a:extLst>
              <a:ext uri="{FF2B5EF4-FFF2-40B4-BE49-F238E27FC236}">
                <a16:creationId xmlns:a16="http://schemas.microsoft.com/office/drawing/2014/main" id="{EB5C5D49-A354-3565-DB98-E252B0AB57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5688571"/>
            <a:ext cx="1422400" cy="146084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02B25F2-6565-D4B2-07D1-AA38F19F358A}"/>
              </a:ext>
            </a:extLst>
          </p:cNvPr>
          <p:cNvGrpSpPr/>
          <p:nvPr/>
        </p:nvGrpSpPr>
        <p:grpSpPr>
          <a:xfrm>
            <a:off x="10842308" y="-165457"/>
            <a:ext cx="1132523" cy="647045"/>
            <a:chOff x="10842308" y="-165457"/>
            <a:chExt cx="1132523" cy="64704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14D3314-36F1-EEC6-8F59-A3B032A0F1BD}"/>
                </a:ext>
              </a:extLst>
            </p:cNvPr>
            <p:cNvSpPr/>
            <p:nvPr/>
          </p:nvSpPr>
          <p:spPr>
            <a:xfrm>
              <a:off x="10842308" y="-165457"/>
              <a:ext cx="1132523" cy="647045"/>
            </a:xfrm>
            <a:prstGeom prst="roundRect">
              <a:avLst/>
            </a:prstGeom>
            <a:solidFill>
              <a:srgbClr val="4873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white text with a black background&#10;&#10;Description automatically generated">
              <a:extLst>
                <a:ext uri="{FF2B5EF4-FFF2-40B4-BE49-F238E27FC236}">
                  <a16:creationId xmlns:a16="http://schemas.microsoft.com/office/drawing/2014/main" id="{ADA4389A-4431-B22B-E958-EF3DF81A5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2913" y="128968"/>
              <a:ext cx="552832" cy="204231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3423268-9CF8-4607-34C9-B69B95435247}"/>
              </a:ext>
            </a:extLst>
          </p:cNvPr>
          <p:cNvSpPr txBox="1"/>
          <p:nvPr/>
        </p:nvSpPr>
        <p:spPr>
          <a:xfrm>
            <a:off x="839285" y="1814711"/>
            <a:ext cx="7959654" cy="188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vi-VN" sz="2600">
                <a:solidFill>
                  <a:srgbClr val="002060"/>
                </a:solidFill>
              </a:rPr>
              <a:t>Trong </a:t>
            </a:r>
            <a:r>
              <a:rPr lang="en-US" sz="2600">
                <a:solidFill>
                  <a:srgbClr val="002060"/>
                </a:solidFill>
              </a:rPr>
              <a:t>một khu vườn hình vuông có cạnh bằng 15 m, người ta làm một lối đi xung quanh vườn có bề rộng là x (m). Để diện tích phần đất còn lại là 169 m</a:t>
            </a:r>
            <a:r>
              <a:rPr lang="en-US" sz="2600" baseline="30000">
                <a:solidFill>
                  <a:srgbClr val="002060"/>
                </a:solidFill>
              </a:rPr>
              <a:t>2</a:t>
            </a:r>
            <a:r>
              <a:rPr lang="en-US" sz="2600">
                <a:solidFill>
                  <a:srgbClr val="002060"/>
                </a:solidFill>
              </a:rPr>
              <a:t> thì bề rộng của lối đi là bao nhiêu?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A9C89C-E878-A574-8F38-4DB02A42C3A3}"/>
              </a:ext>
            </a:extLst>
          </p:cNvPr>
          <p:cNvSpPr/>
          <p:nvPr/>
        </p:nvSpPr>
        <p:spPr>
          <a:xfrm>
            <a:off x="9531864" y="1869396"/>
            <a:ext cx="1849791" cy="18497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A black and blue note with a pin on it&#10;&#10;Description automatically generated">
            <a:extLst>
              <a:ext uri="{FF2B5EF4-FFF2-40B4-BE49-F238E27FC236}">
                <a16:creationId xmlns:a16="http://schemas.microsoft.com/office/drawing/2014/main" id="{34A6B4B6-F3F1-D8BA-61C4-356FC640C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4" y="1467633"/>
            <a:ext cx="390414" cy="390414"/>
          </a:xfrm>
          <a:prstGeom prst="rect">
            <a:avLst/>
          </a:prstGeom>
        </p:spPr>
      </p:pic>
      <p:pic>
        <p:nvPicPr>
          <p:cNvPr id="56" name="Picture 55" descr="A pencil with a eraser&#10;&#10;Description automatically generated">
            <a:extLst>
              <a:ext uri="{FF2B5EF4-FFF2-40B4-BE49-F238E27FC236}">
                <a16:creationId xmlns:a16="http://schemas.microsoft.com/office/drawing/2014/main" id="{833EC5E9-79A5-97A4-D928-D87967D634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4" y="4218533"/>
            <a:ext cx="239012" cy="23901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3B84D10A-F854-A0B5-1C17-A8597357B028}"/>
              </a:ext>
            </a:extLst>
          </p:cNvPr>
          <p:cNvSpPr txBox="1"/>
          <p:nvPr/>
        </p:nvSpPr>
        <p:spPr>
          <a:xfrm>
            <a:off x="805675" y="4516498"/>
            <a:ext cx="5061726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en-US" sz="2400">
                <a:solidFill>
                  <a:schemeClr val="tx1"/>
                </a:solidFill>
              </a:rPr>
              <a:t>Bề rộng lối đi là x (m), 0 &lt; x &lt; 15.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C558702-6174-5E57-3186-2AD17F5B4BF3}"/>
              </a:ext>
            </a:extLst>
          </p:cNvPr>
          <p:cNvSpPr txBox="1"/>
          <p:nvPr/>
        </p:nvSpPr>
        <p:spPr>
          <a:xfrm>
            <a:off x="805673" y="5194869"/>
            <a:ext cx="4152191" cy="498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en-US" sz="2400">
                <a:solidFill>
                  <a:schemeClr val="tx1"/>
                </a:solidFill>
              </a:rPr>
              <a:t>Cạnh phần đất xanh là: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E3122A1-1E0C-E229-F91F-20FBBC8C00CE}"/>
              </a:ext>
            </a:extLst>
          </p:cNvPr>
          <p:cNvSpPr txBox="1"/>
          <p:nvPr/>
        </p:nvSpPr>
        <p:spPr>
          <a:xfrm>
            <a:off x="1858104" y="5697874"/>
            <a:ext cx="2047327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en-US" sz="2400">
                <a:solidFill>
                  <a:schemeClr val="tx1"/>
                </a:solidFill>
              </a:rPr>
              <a:t>15 – 2x (m);</a:t>
            </a:r>
          </a:p>
        </p:txBody>
      </p:sp>
      <p:sp>
        <p:nvSpPr>
          <p:cNvPr id="2062" name="TextBox 2061">
            <a:extLst>
              <a:ext uri="{FF2B5EF4-FFF2-40B4-BE49-F238E27FC236}">
                <a16:creationId xmlns:a16="http://schemas.microsoft.com/office/drawing/2014/main" id="{0E4F5987-1A3A-F8E1-00E3-5641FBE1AEF6}"/>
              </a:ext>
            </a:extLst>
          </p:cNvPr>
          <p:cNvSpPr txBox="1"/>
          <p:nvPr/>
        </p:nvSpPr>
        <p:spPr>
          <a:xfrm>
            <a:off x="11073440" y="2158563"/>
            <a:ext cx="353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00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065" name="TextBox 2064">
            <a:extLst>
              <a:ext uri="{FF2B5EF4-FFF2-40B4-BE49-F238E27FC236}">
                <a16:creationId xmlns:a16="http://schemas.microsoft.com/office/drawing/2014/main" id="{2CAA4662-8D60-610C-8047-01AA3880E759}"/>
              </a:ext>
            </a:extLst>
          </p:cNvPr>
          <p:cNvSpPr txBox="1"/>
          <p:nvPr/>
        </p:nvSpPr>
        <p:spPr>
          <a:xfrm>
            <a:off x="7509571" y="5697874"/>
            <a:ext cx="2170211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en-US" sz="2400">
                <a:solidFill>
                  <a:schemeClr val="tx1"/>
                </a:solidFill>
              </a:rPr>
              <a:t>(15 – x)</a:t>
            </a:r>
            <a:r>
              <a:rPr lang="en-US" sz="2400" baseline="30000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 (m</a:t>
            </a:r>
            <a:r>
              <a:rPr lang="en-US" sz="2400" baseline="30000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2066" name="TextBox 2065">
            <a:extLst>
              <a:ext uri="{FF2B5EF4-FFF2-40B4-BE49-F238E27FC236}">
                <a16:creationId xmlns:a16="http://schemas.microsoft.com/office/drawing/2014/main" id="{47EB9E06-4DD7-D1B5-8CE4-6501F0F7B70E}"/>
              </a:ext>
            </a:extLst>
          </p:cNvPr>
          <p:cNvSpPr txBox="1"/>
          <p:nvPr/>
        </p:nvSpPr>
        <p:spPr>
          <a:xfrm>
            <a:off x="6400796" y="5199148"/>
            <a:ext cx="4387763" cy="498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en-US" sz="2400">
                <a:solidFill>
                  <a:schemeClr val="tx1"/>
                </a:solidFill>
              </a:rPr>
              <a:t>Diện tích phần đất xanh là:</a:t>
            </a:r>
          </a:p>
        </p:txBody>
      </p:sp>
      <p:cxnSp>
        <p:nvCxnSpPr>
          <p:cNvPr id="2068" name="Straight Arrow Connector 2067">
            <a:extLst>
              <a:ext uri="{FF2B5EF4-FFF2-40B4-BE49-F238E27FC236}">
                <a16:creationId xmlns:a16="http://schemas.microsoft.com/office/drawing/2014/main" id="{DAE839BF-F026-4982-9DD5-DFEEE95172DD}"/>
              </a:ext>
            </a:extLst>
          </p:cNvPr>
          <p:cNvCxnSpPr>
            <a:cxnSpLocks/>
          </p:cNvCxnSpPr>
          <p:nvPr/>
        </p:nvCxnSpPr>
        <p:spPr>
          <a:xfrm>
            <a:off x="9525120" y="3838576"/>
            <a:ext cx="1868143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TextBox 2069">
            <a:extLst>
              <a:ext uri="{FF2B5EF4-FFF2-40B4-BE49-F238E27FC236}">
                <a16:creationId xmlns:a16="http://schemas.microsoft.com/office/drawing/2014/main" id="{6C3BAEEB-B43C-2786-6E98-FC1E83DE05E5}"/>
              </a:ext>
            </a:extLst>
          </p:cNvPr>
          <p:cNvSpPr txBox="1"/>
          <p:nvPr/>
        </p:nvSpPr>
        <p:spPr>
          <a:xfrm>
            <a:off x="10059583" y="3838576"/>
            <a:ext cx="1003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000">
                <a:solidFill>
                  <a:schemeClr val="tx1"/>
                </a:solidFill>
              </a:rPr>
              <a:t>15 (m)</a:t>
            </a:r>
          </a:p>
        </p:txBody>
      </p:sp>
      <p:sp>
        <p:nvSpPr>
          <p:cNvPr id="2071" name="Freeform 12">
            <a:extLst>
              <a:ext uri="{FF2B5EF4-FFF2-40B4-BE49-F238E27FC236}">
                <a16:creationId xmlns:a16="http://schemas.microsoft.com/office/drawing/2014/main" id="{957C9D80-FF3D-2DE8-0B14-326F2C30D7BC}"/>
              </a:ext>
            </a:extLst>
          </p:cNvPr>
          <p:cNvSpPr/>
          <p:nvPr/>
        </p:nvSpPr>
        <p:spPr>
          <a:xfrm>
            <a:off x="315410" y="301333"/>
            <a:ext cx="2849566" cy="647045"/>
          </a:xfrm>
          <a:prstGeom prst="roundRect">
            <a:avLst/>
          </a:prstGeom>
          <a:solidFill>
            <a:srgbClr val="002060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72" name="TextBox 2071">
            <a:extLst>
              <a:ext uri="{FF2B5EF4-FFF2-40B4-BE49-F238E27FC236}">
                <a16:creationId xmlns:a16="http://schemas.microsoft.com/office/drawing/2014/main" id="{23ECD67C-1E06-4412-E60A-EFA19DB6B4A1}"/>
              </a:ext>
            </a:extLst>
          </p:cNvPr>
          <p:cNvSpPr txBox="1"/>
          <p:nvPr/>
        </p:nvSpPr>
        <p:spPr>
          <a:xfrm>
            <a:off x="797466" y="370328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MỞ ĐẦU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54865D-1D31-958A-D9A6-0D0993303C8B}"/>
              </a:ext>
            </a:extLst>
          </p:cNvPr>
          <p:cNvSpPr/>
          <p:nvPr/>
        </p:nvSpPr>
        <p:spPr>
          <a:xfrm>
            <a:off x="9862689" y="2200221"/>
            <a:ext cx="1188140" cy="1188140"/>
          </a:xfrm>
          <a:prstGeom prst="rect">
            <a:avLst/>
          </a:prstGeom>
          <a:solidFill>
            <a:srgbClr val="487307">
              <a:alpha val="8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821E160-D471-CA14-8240-8062EB1A9F94}"/>
              </a:ext>
            </a:extLst>
          </p:cNvPr>
          <p:cNvCxnSpPr>
            <a:cxnSpLocks/>
          </p:cNvCxnSpPr>
          <p:nvPr/>
        </p:nvCxnSpPr>
        <p:spPr>
          <a:xfrm>
            <a:off x="11050829" y="2559863"/>
            <a:ext cx="330826" cy="0"/>
          </a:xfrm>
          <a:prstGeom prst="straightConnector1">
            <a:avLst/>
          </a:prstGeom>
          <a:ln w="12700">
            <a:solidFill>
              <a:schemeClr val="accent2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91CBAE16-625C-5CB0-6A93-834141534A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92071" y="5194869"/>
            <a:ext cx="250237" cy="403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58" grpId="0"/>
      <p:bldP spid="60" grpId="0"/>
      <p:bldP spid="61" grpId="0"/>
      <p:bldP spid="2062" grpId="0"/>
      <p:bldP spid="2065" grpId="0"/>
      <p:bldP spid="2066" grpId="0"/>
      <p:bldP spid="2070" grpId="0"/>
      <p:bldP spid="2071" grpId="0" animBg="1"/>
      <p:bldP spid="2072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C0AEAA-2334-E8F3-066F-0B14BBD9AA64}"/>
              </a:ext>
            </a:extLst>
          </p:cNvPr>
          <p:cNvSpPr/>
          <p:nvPr/>
        </p:nvSpPr>
        <p:spPr>
          <a:xfrm>
            <a:off x="3571534" y="5838750"/>
            <a:ext cx="2012520" cy="518219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A blue and orange logo&#10;&#10;Description automatically generated">
            <a:extLst>
              <a:ext uri="{FF2B5EF4-FFF2-40B4-BE49-F238E27FC236}">
                <a16:creationId xmlns:a16="http://schemas.microsoft.com/office/drawing/2014/main" id="{EB5C5D49-A354-3565-DB98-E252B0AB57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5688571"/>
            <a:ext cx="1422400" cy="146084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02B25F2-6565-D4B2-07D1-AA38F19F358A}"/>
              </a:ext>
            </a:extLst>
          </p:cNvPr>
          <p:cNvGrpSpPr/>
          <p:nvPr/>
        </p:nvGrpSpPr>
        <p:grpSpPr>
          <a:xfrm>
            <a:off x="10842308" y="-165457"/>
            <a:ext cx="1132523" cy="647045"/>
            <a:chOff x="10842308" y="-165457"/>
            <a:chExt cx="1132523" cy="64704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14D3314-36F1-EEC6-8F59-A3B032A0F1BD}"/>
                </a:ext>
              </a:extLst>
            </p:cNvPr>
            <p:cNvSpPr/>
            <p:nvPr/>
          </p:nvSpPr>
          <p:spPr>
            <a:xfrm>
              <a:off x="10842308" y="-165457"/>
              <a:ext cx="1132523" cy="647045"/>
            </a:xfrm>
            <a:prstGeom prst="roundRect">
              <a:avLst/>
            </a:prstGeom>
            <a:solidFill>
              <a:srgbClr val="4873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white text with a black background&#10;&#10;Description automatically generated">
              <a:extLst>
                <a:ext uri="{FF2B5EF4-FFF2-40B4-BE49-F238E27FC236}">
                  <a16:creationId xmlns:a16="http://schemas.microsoft.com/office/drawing/2014/main" id="{ADA4389A-4431-B22B-E958-EF3DF81A5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2913" y="128968"/>
              <a:ext cx="552832" cy="204231"/>
            </a:xfrm>
            <a:prstGeom prst="rect">
              <a:avLst/>
            </a:prstGeom>
          </p:spPr>
        </p:pic>
      </p:grpSp>
      <p:pic>
        <p:nvPicPr>
          <p:cNvPr id="56" name="Picture 55" descr="A pencil with a eraser&#10;&#10;Description automatically generated">
            <a:extLst>
              <a:ext uri="{FF2B5EF4-FFF2-40B4-BE49-F238E27FC236}">
                <a16:creationId xmlns:a16="http://schemas.microsoft.com/office/drawing/2014/main" id="{833EC5E9-79A5-97A4-D928-D87967D634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4" y="4271801"/>
            <a:ext cx="239012" cy="2390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FA9285-02E8-B5DC-75DF-239CD8ECE547}"/>
              </a:ext>
            </a:extLst>
          </p:cNvPr>
          <p:cNvSpPr txBox="1"/>
          <p:nvPr/>
        </p:nvSpPr>
        <p:spPr>
          <a:xfrm>
            <a:off x="788485" y="5818995"/>
            <a:ext cx="4875468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en-US" sz="2400">
                <a:solidFill>
                  <a:schemeClr val="tx1"/>
                </a:solidFill>
              </a:rPr>
              <a:t>Theo bài ra ta có: (15 – x)</a:t>
            </a:r>
            <a:r>
              <a:rPr lang="en-US" sz="2400" baseline="30000">
                <a:solidFill>
                  <a:schemeClr val="tx1"/>
                </a:solidFill>
              </a:rPr>
              <a:t>2 </a:t>
            </a:r>
            <a:r>
              <a:rPr lang="en-US" sz="2400">
                <a:solidFill>
                  <a:schemeClr val="tx1"/>
                </a:solidFill>
              </a:rPr>
              <a:t>= 169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8EEBD1-4408-2C1C-BAED-23ADDC9CC223}"/>
              </a:ext>
            </a:extLst>
          </p:cNvPr>
          <p:cNvSpPr txBox="1"/>
          <p:nvPr/>
        </p:nvSpPr>
        <p:spPr>
          <a:xfrm>
            <a:off x="6782638" y="5773409"/>
            <a:ext cx="41833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en-US" sz="2400" i="1">
                <a:solidFill>
                  <a:schemeClr val="tx1"/>
                </a:solidFill>
              </a:rPr>
              <a:t>cách giải phương trình ???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1A80B0-A2BE-DFF7-7EBE-0E0E8B99DD8C}"/>
              </a:ext>
            </a:extLst>
          </p:cNvPr>
          <p:cNvCxnSpPr>
            <a:cxnSpLocks/>
          </p:cNvCxnSpPr>
          <p:nvPr/>
        </p:nvCxnSpPr>
        <p:spPr>
          <a:xfrm>
            <a:off x="5744131" y="6093896"/>
            <a:ext cx="967388" cy="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12">
            <a:extLst>
              <a:ext uri="{FF2B5EF4-FFF2-40B4-BE49-F238E27FC236}">
                <a16:creationId xmlns:a16="http://schemas.microsoft.com/office/drawing/2014/main" id="{186B507A-975F-2A1D-A72D-F8E750C695A8}"/>
              </a:ext>
            </a:extLst>
          </p:cNvPr>
          <p:cNvSpPr/>
          <p:nvPr/>
        </p:nvSpPr>
        <p:spPr>
          <a:xfrm>
            <a:off x="315410" y="301333"/>
            <a:ext cx="2849566" cy="647045"/>
          </a:xfrm>
          <a:prstGeom prst="roundRect">
            <a:avLst/>
          </a:prstGeom>
          <a:solidFill>
            <a:srgbClr val="002060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16F810-0747-0142-C3AB-39EB3252DAD3}"/>
              </a:ext>
            </a:extLst>
          </p:cNvPr>
          <p:cNvSpPr txBox="1"/>
          <p:nvPr/>
        </p:nvSpPr>
        <p:spPr>
          <a:xfrm>
            <a:off x="797466" y="370328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MỞ ĐẦU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57E6F-03B9-4E35-1817-3C42506E863E}"/>
              </a:ext>
            </a:extLst>
          </p:cNvPr>
          <p:cNvSpPr txBox="1"/>
          <p:nvPr/>
        </p:nvSpPr>
        <p:spPr>
          <a:xfrm>
            <a:off x="839285" y="1814711"/>
            <a:ext cx="7959654" cy="188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vi-VN" sz="2600">
                <a:solidFill>
                  <a:srgbClr val="002060"/>
                </a:solidFill>
              </a:rPr>
              <a:t>Trong </a:t>
            </a:r>
            <a:r>
              <a:rPr lang="en-US" sz="2600">
                <a:solidFill>
                  <a:srgbClr val="002060"/>
                </a:solidFill>
              </a:rPr>
              <a:t>một khu vườn hình vuông có cạnh bằng 15 m, người ta làm một lối đi xung quanh vườn có bề rộng là x (m). Để diện tích phần đất còn lại là </a:t>
            </a:r>
            <a:r>
              <a:rPr lang="en-US" sz="2600">
                <a:solidFill>
                  <a:srgbClr val="C00000"/>
                </a:solidFill>
              </a:rPr>
              <a:t>169 m</a:t>
            </a:r>
            <a:r>
              <a:rPr lang="en-US" sz="2600" baseline="30000">
                <a:solidFill>
                  <a:srgbClr val="C00000"/>
                </a:solidFill>
              </a:rPr>
              <a:t>2</a:t>
            </a:r>
            <a:r>
              <a:rPr lang="en-US" sz="2600">
                <a:solidFill>
                  <a:srgbClr val="002060"/>
                </a:solidFill>
              </a:rPr>
              <a:t> thì bề rộng của lối đi là bao nhiêu?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F1D1E7-B70F-AB5B-453D-9AD9648FC3D3}"/>
              </a:ext>
            </a:extLst>
          </p:cNvPr>
          <p:cNvSpPr/>
          <p:nvPr/>
        </p:nvSpPr>
        <p:spPr>
          <a:xfrm>
            <a:off x="9531864" y="1869396"/>
            <a:ext cx="1849791" cy="18497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blue note with a pin on it&#10;&#10;Description automatically generated">
            <a:extLst>
              <a:ext uri="{FF2B5EF4-FFF2-40B4-BE49-F238E27FC236}">
                <a16:creationId xmlns:a16="http://schemas.microsoft.com/office/drawing/2014/main" id="{30F093EA-711D-69CA-EEB5-36B2F2F3A2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4" y="1467633"/>
            <a:ext cx="390414" cy="3904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2AF42E-911B-E448-D215-7B7041861F79}"/>
              </a:ext>
            </a:extLst>
          </p:cNvPr>
          <p:cNvSpPr txBox="1"/>
          <p:nvPr/>
        </p:nvSpPr>
        <p:spPr>
          <a:xfrm>
            <a:off x="11073440" y="2158563"/>
            <a:ext cx="353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000">
                <a:solidFill>
                  <a:schemeClr val="accent2"/>
                </a:solidFill>
              </a:rPr>
              <a:t>x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C07049-33C8-A577-42A0-91A69CC8C621}"/>
              </a:ext>
            </a:extLst>
          </p:cNvPr>
          <p:cNvCxnSpPr>
            <a:cxnSpLocks/>
          </p:cNvCxnSpPr>
          <p:nvPr/>
        </p:nvCxnSpPr>
        <p:spPr>
          <a:xfrm>
            <a:off x="9525120" y="3838576"/>
            <a:ext cx="1868143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2359F30-E7C9-9896-DC9F-7252D6FBABE3}"/>
              </a:ext>
            </a:extLst>
          </p:cNvPr>
          <p:cNvSpPr txBox="1"/>
          <p:nvPr/>
        </p:nvSpPr>
        <p:spPr>
          <a:xfrm>
            <a:off x="10059583" y="3838576"/>
            <a:ext cx="1003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000">
                <a:solidFill>
                  <a:schemeClr val="tx1"/>
                </a:solidFill>
              </a:rPr>
              <a:t>15 (m)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E5245F-E277-06AE-CAFF-813BCB7CB150}"/>
              </a:ext>
            </a:extLst>
          </p:cNvPr>
          <p:cNvSpPr/>
          <p:nvPr/>
        </p:nvSpPr>
        <p:spPr>
          <a:xfrm>
            <a:off x="9862689" y="2200221"/>
            <a:ext cx="1188140" cy="1188140"/>
          </a:xfrm>
          <a:prstGeom prst="rect">
            <a:avLst/>
          </a:prstGeom>
          <a:solidFill>
            <a:srgbClr val="487307">
              <a:alpha val="8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DE1A7E-4DFC-77E0-09CD-096D8789ED36}"/>
              </a:ext>
            </a:extLst>
          </p:cNvPr>
          <p:cNvCxnSpPr>
            <a:cxnSpLocks/>
          </p:cNvCxnSpPr>
          <p:nvPr/>
        </p:nvCxnSpPr>
        <p:spPr>
          <a:xfrm>
            <a:off x="11050829" y="2559863"/>
            <a:ext cx="330826" cy="0"/>
          </a:xfrm>
          <a:prstGeom prst="straightConnector1">
            <a:avLst/>
          </a:prstGeom>
          <a:ln w="12700">
            <a:solidFill>
              <a:schemeClr val="accent2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B20B70D-EB7C-0AE5-F321-08F7DD146428}"/>
              </a:ext>
            </a:extLst>
          </p:cNvPr>
          <p:cNvSpPr txBox="1"/>
          <p:nvPr/>
        </p:nvSpPr>
        <p:spPr>
          <a:xfrm>
            <a:off x="805675" y="4516498"/>
            <a:ext cx="5061726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en-US" sz="2400">
                <a:solidFill>
                  <a:schemeClr val="tx1"/>
                </a:solidFill>
              </a:rPr>
              <a:t>Bề rộng lối đi là x (m), 0 &lt; x &lt; 15.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CE30B9-F112-256A-0C3E-086E4FFDFC45}"/>
              </a:ext>
            </a:extLst>
          </p:cNvPr>
          <p:cNvSpPr txBox="1"/>
          <p:nvPr/>
        </p:nvSpPr>
        <p:spPr>
          <a:xfrm>
            <a:off x="4957866" y="5141670"/>
            <a:ext cx="2170211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en-US" sz="2400">
                <a:solidFill>
                  <a:schemeClr val="tx1"/>
                </a:solidFill>
              </a:rPr>
              <a:t>(15 – x)</a:t>
            </a:r>
            <a:r>
              <a:rPr lang="en-US" sz="2400" baseline="30000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 (m</a:t>
            </a:r>
            <a:r>
              <a:rPr lang="en-US" sz="2400" baseline="30000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0D6F33-C40B-B31B-80F1-0790F5EE4AD4}"/>
              </a:ext>
            </a:extLst>
          </p:cNvPr>
          <p:cNvSpPr txBox="1"/>
          <p:nvPr/>
        </p:nvSpPr>
        <p:spPr>
          <a:xfrm>
            <a:off x="805675" y="5146544"/>
            <a:ext cx="4387763" cy="498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600"/>
              </a:lnSpc>
            </a:pPr>
            <a:r>
              <a:rPr lang="en-US" sz="2400">
                <a:solidFill>
                  <a:schemeClr val="tx1"/>
                </a:solidFill>
              </a:rPr>
              <a:t>Diện tích phần đất xanh là:</a:t>
            </a:r>
          </a:p>
        </p:txBody>
      </p:sp>
    </p:spTree>
    <p:extLst>
      <p:ext uri="{BB962C8B-B14F-4D97-AF65-F5344CB8AC3E}">
        <p14:creationId xmlns:p14="http://schemas.microsoft.com/office/powerpoint/2010/main" val="2193112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2">
            <a:extLst>
              <a:ext uri="{FF2B5EF4-FFF2-40B4-BE49-F238E27FC236}">
                <a16:creationId xmlns:a16="http://schemas.microsoft.com/office/drawing/2014/main" id="{3213A695-DB41-E293-B27D-92B40DC34B6F}"/>
              </a:ext>
            </a:extLst>
          </p:cNvPr>
          <p:cNvSpPr/>
          <p:nvPr/>
        </p:nvSpPr>
        <p:spPr>
          <a:xfrm>
            <a:off x="0" y="-557756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 l="-13701" t="-34825" r="-699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2069407" y="2467280"/>
            <a:ext cx="1270693" cy="1233855"/>
          </a:xfrm>
          <a:prstGeom prst="roundRect">
            <a:avLst/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594100" y="2467280"/>
            <a:ext cx="5081387" cy="1233855"/>
          </a:xfrm>
          <a:prstGeom prst="roundRect">
            <a:avLst/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8889307" y="4160167"/>
            <a:ext cx="1270693" cy="123385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3594100" y="4160168"/>
            <a:ext cx="5081387" cy="1233853"/>
            <a:chOff x="0" y="0"/>
            <a:chExt cx="1934102" cy="782582"/>
          </a:xfrm>
          <a:solidFill>
            <a:schemeClr val="accent2">
              <a:lumMod val="75000"/>
            </a:schemeClr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34102" cy="782583"/>
            </a:xfrm>
            <a:prstGeom prst="roundRect">
              <a:avLst/>
            </a:prstGeom>
            <a:grpFill/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7">
            <a:extLst>
              <a:ext uri="{FF2B5EF4-FFF2-40B4-BE49-F238E27FC236}">
                <a16:creationId xmlns:a16="http://schemas.microsoft.com/office/drawing/2014/main" id="{C70D9305-9F0E-8608-2F01-6BAC0152C1BC}"/>
              </a:ext>
            </a:extLst>
          </p:cNvPr>
          <p:cNvGrpSpPr/>
          <p:nvPr/>
        </p:nvGrpSpPr>
        <p:grpSpPr>
          <a:xfrm>
            <a:off x="11207828" y="253202"/>
            <a:ext cx="758747" cy="758747"/>
            <a:chOff x="0" y="0"/>
            <a:chExt cx="6350000" cy="6350000"/>
          </a:xfrm>
        </p:grpSpPr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93BF4E1E-FBE0-60B4-5916-92FC90141DB6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B724749F-6821-9FB7-E065-C945F4B5A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5655" y="417829"/>
            <a:ext cx="393118" cy="40374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0128FD1-8AF0-1FDE-5792-DE71C839994B}"/>
              </a:ext>
            </a:extLst>
          </p:cNvPr>
          <p:cNvSpPr txBox="1"/>
          <p:nvPr/>
        </p:nvSpPr>
        <p:spPr>
          <a:xfrm>
            <a:off x="403226" y="253202"/>
            <a:ext cx="5367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  <a:latin typeface="#9Slide03 SVN-Avo Bold" panose="02040603050506020204" pitchFamily="18" charset="0"/>
              </a:rPr>
              <a:t>Nội dung bài học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6E60D-725E-E7A7-DCBA-B3BF890DFB1E}"/>
              </a:ext>
            </a:extLst>
          </p:cNvPr>
          <p:cNvSpPr txBox="1"/>
          <p:nvPr/>
        </p:nvSpPr>
        <p:spPr>
          <a:xfrm>
            <a:off x="2280474" y="2656008"/>
            <a:ext cx="87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  <a:latin typeface="#9Slide03 SVN-Avo Bold" panose="02040603050506020204" pitchFamily="18" charset="0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97C41A-54C2-2FC0-512B-E7B83D4C3F85}"/>
              </a:ext>
            </a:extLst>
          </p:cNvPr>
          <p:cNvSpPr txBox="1"/>
          <p:nvPr/>
        </p:nvSpPr>
        <p:spPr>
          <a:xfrm>
            <a:off x="9113074" y="4361595"/>
            <a:ext cx="87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  <a:latin typeface="#9Slide03 SVN-Avo Bold" panose="02040603050506020204" pitchFamily="18" charset="0"/>
              </a:rPr>
              <a:t>02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F991BC-05E3-C6C3-15E6-D5A7BC212F3F}"/>
              </a:ext>
            </a:extLst>
          </p:cNvPr>
          <p:cNvSpPr txBox="1"/>
          <p:nvPr/>
        </p:nvSpPr>
        <p:spPr>
          <a:xfrm>
            <a:off x="3961193" y="2717563"/>
            <a:ext cx="4320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#9Slide03 SVN-Avo Bold" panose="02040603050506020204" pitchFamily="18" charset="0"/>
              </a:rPr>
              <a:t>Phương trình tích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92E017-ADD3-BDF9-0656-D1966F43AF06}"/>
              </a:ext>
            </a:extLst>
          </p:cNvPr>
          <p:cNvSpPr txBox="1"/>
          <p:nvPr/>
        </p:nvSpPr>
        <p:spPr>
          <a:xfrm>
            <a:off x="4133283" y="3998740"/>
            <a:ext cx="40030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#9Slide03 SVN-Avo Bold" panose="02040603050506020204" pitchFamily="18" charset="0"/>
              </a:rPr>
              <a:t>Phương trình</a:t>
            </a:r>
            <a:r>
              <a:rPr lang="en-US" sz="4000">
                <a:solidFill>
                  <a:schemeClr val="bg1"/>
                </a:solidFill>
                <a:latin typeface="#9Slide03 SVN-Avo Bold" panose="02040603050506020204" pitchFamily="18" charset="0"/>
              </a:rPr>
              <a:t> </a:t>
            </a:r>
          </a:p>
          <a:p>
            <a:pPr algn="r"/>
            <a:r>
              <a:rPr lang="en-US" sz="4000">
                <a:solidFill>
                  <a:schemeClr val="bg1"/>
                </a:solidFill>
                <a:latin typeface="#9Slide03 SVN-Avo Bold" panose="02040603050506020204" pitchFamily="18" charset="0"/>
              </a:rPr>
              <a:t>chứa ẩn ở mẫu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blue and orange logo&#10;&#10;Description automatically generated">
            <a:extLst>
              <a:ext uri="{FF2B5EF4-FFF2-40B4-BE49-F238E27FC236}">
                <a16:creationId xmlns:a16="http://schemas.microsoft.com/office/drawing/2014/main" id="{EB5C5D49-A354-3565-DB98-E252B0AB57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5688571"/>
            <a:ext cx="1422400" cy="146084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02B25F2-6565-D4B2-07D1-AA38F19F358A}"/>
              </a:ext>
            </a:extLst>
          </p:cNvPr>
          <p:cNvGrpSpPr/>
          <p:nvPr/>
        </p:nvGrpSpPr>
        <p:grpSpPr>
          <a:xfrm>
            <a:off x="10842308" y="-165457"/>
            <a:ext cx="1132523" cy="647045"/>
            <a:chOff x="10842308" y="-165457"/>
            <a:chExt cx="1132523" cy="64704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14D3314-36F1-EEC6-8F59-A3B032A0F1BD}"/>
                </a:ext>
              </a:extLst>
            </p:cNvPr>
            <p:cNvSpPr/>
            <p:nvPr/>
          </p:nvSpPr>
          <p:spPr>
            <a:xfrm>
              <a:off x="10842308" y="-165457"/>
              <a:ext cx="1132523" cy="647045"/>
            </a:xfrm>
            <a:prstGeom prst="roundRect">
              <a:avLst/>
            </a:prstGeom>
            <a:solidFill>
              <a:srgbClr val="4873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white text with a black background&#10;&#10;Description automatically generated">
              <a:extLst>
                <a:ext uri="{FF2B5EF4-FFF2-40B4-BE49-F238E27FC236}">
                  <a16:creationId xmlns:a16="http://schemas.microsoft.com/office/drawing/2014/main" id="{ADA4389A-4431-B22B-E958-EF3DF81A5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2913" y="128968"/>
              <a:ext cx="552832" cy="204231"/>
            </a:xfrm>
            <a:prstGeom prst="rect">
              <a:avLst/>
            </a:prstGeom>
          </p:spPr>
        </p:pic>
      </p:grpSp>
      <p:sp>
        <p:nvSpPr>
          <p:cNvPr id="37" name="Freeform 10">
            <a:extLst>
              <a:ext uri="{FF2B5EF4-FFF2-40B4-BE49-F238E27FC236}">
                <a16:creationId xmlns:a16="http://schemas.microsoft.com/office/drawing/2014/main" id="{179EEC5A-79C2-1AE2-DEA4-5C470A3D13A3}"/>
              </a:ext>
            </a:extLst>
          </p:cNvPr>
          <p:cNvSpPr/>
          <p:nvPr/>
        </p:nvSpPr>
        <p:spPr>
          <a:xfrm>
            <a:off x="145359" y="169625"/>
            <a:ext cx="643126" cy="647045"/>
          </a:xfrm>
          <a:prstGeom prst="roundRect">
            <a:avLst>
              <a:gd name="adj" fmla="val 50000"/>
            </a:avLst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F4B2556D-8AD2-586E-E746-4AD5D01D03FC}"/>
              </a:ext>
            </a:extLst>
          </p:cNvPr>
          <p:cNvSpPr/>
          <p:nvPr/>
        </p:nvSpPr>
        <p:spPr>
          <a:xfrm>
            <a:off x="884234" y="169625"/>
            <a:ext cx="3576823" cy="647045"/>
          </a:xfrm>
          <a:prstGeom prst="roundRect">
            <a:avLst/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B2FDF4-0368-21E4-F2A5-3C92874D2BF6}"/>
              </a:ext>
            </a:extLst>
          </p:cNvPr>
          <p:cNvSpPr txBox="1"/>
          <p:nvPr/>
        </p:nvSpPr>
        <p:spPr>
          <a:xfrm>
            <a:off x="162549" y="183992"/>
            <a:ext cx="64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01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F63E1A-35C9-E2F9-1117-60AE4EE36B7F}"/>
              </a:ext>
            </a:extLst>
          </p:cNvPr>
          <p:cNvSpPr txBox="1"/>
          <p:nvPr/>
        </p:nvSpPr>
        <p:spPr>
          <a:xfrm>
            <a:off x="922806" y="200759"/>
            <a:ext cx="3499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Phương trình tích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846C26-BFFE-994D-227D-D5B39B4FDD19}"/>
              </a:ext>
            </a:extLst>
          </p:cNvPr>
          <p:cNvSpPr txBox="1"/>
          <p:nvPr/>
        </p:nvSpPr>
        <p:spPr>
          <a:xfrm>
            <a:off x="1276233" y="1291508"/>
            <a:ext cx="10481181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rgbClr val="002060"/>
                </a:solidFill>
              </a:rPr>
              <a:t>Cho hai số thực u, v có tích u.v = 0. Nhận xét về giá trị của u, v?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358378-5518-01C8-DC9B-55C4522EC457}"/>
              </a:ext>
            </a:extLst>
          </p:cNvPr>
          <p:cNvSpPr txBox="1"/>
          <p:nvPr/>
        </p:nvSpPr>
        <p:spPr>
          <a:xfrm>
            <a:off x="4624543" y="2453889"/>
            <a:ext cx="322450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23AB3E-EBA9-CD76-A9B7-5EDB37BFF36A}"/>
              </a:ext>
            </a:extLst>
          </p:cNvPr>
          <p:cNvSpPr/>
          <p:nvPr/>
        </p:nvSpPr>
        <p:spPr>
          <a:xfrm>
            <a:off x="4172293" y="2367664"/>
            <a:ext cx="438377" cy="503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57646E-8DE8-804A-28FE-607A32363638}"/>
              </a:ext>
            </a:extLst>
          </p:cNvPr>
          <p:cNvSpPr/>
          <p:nvPr/>
        </p:nvSpPr>
        <p:spPr>
          <a:xfrm>
            <a:off x="4883493" y="2367664"/>
            <a:ext cx="438377" cy="5037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9B9598-8B32-9137-DB70-C5E6CD2CD0CE}"/>
              </a:ext>
            </a:extLst>
          </p:cNvPr>
          <p:cNvSpPr/>
          <p:nvPr/>
        </p:nvSpPr>
        <p:spPr>
          <a:xfrm>
            <a:off x="7005093" y="2000017"/>
            <a:ext cx="438377" cy="503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B4CE0B-E5C9-C2C2-DE5E-620794BE11B2}"/>
              </a:ext>
            </a:extLst>
          </p:cNvPr>
          <p:cNvSpPr/>
          <p:nvPr/>
        </p:nvSpPr>
        <p:spPr>
          <a:xfrm>
            <a:off x="7005093" y="2748397"/>
            <a:ext cx="438377" cy="5037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1A4848-4607-56E3-FECD-04EEA47A3BC3}"/>
              </a:ext>
            </a:extLst>
          </p:cNvPr>
          <p:cNvSpPr txBox="1"/>
          <p:nvPr/>
        </p:nvSpPr>
        <p:spPr>
          <a:xfrm>
            <a:off x="5393308" y="2353375"/>
            <a:ext cx="768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=  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04CE196-1EE3-0928-921F-FFDB1F21ED7B}"/>
              </a:ext>
            </a:extLst>
          </p:cNvPr>
          <p:cNvCxnSpPr/>
          <p:nvPr/>
        </p:nvCxnSpPr>
        <p:spPr>
          <a:xfrm>
            <a:off x="6178550" y="2625725"/>
            <a:ext cx="464820" cy="0"/>
          </a:xfrm>
          <a:prstGeom prst="straightConnector1">
            <a:avLst/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E4113A-5E67-032D-499E-25FCA3D5FAAD}"/>
              </a:ext>
            </a:extLst>
          </p:cNvPr>
          <p:cNvCxnSpPr>
            <a:cxnSpLocks/>
          </p:cNvCxnSpPr>
          <p:nvPr/>
        </p:nvCxnSpPr>
        <p:spPr>
          <a:xfrm flipV="1">
            <a:off x="6641873" y="2251881"/>
            <a:ext cx="312420" cy="377172"/>
          </a:xfrm>
          <a:prstGeom prst="line">
            <a:avLst/>
          </a:prstGeom>
          <a:ln w="127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341E99-E972-434E-C9F6-A730636F3C85}"/>
              </a:ext>
            </a:extLst>
          </p:cNvPr>
          <p:cNvCxnSpPr>
            <a:cxnSpLocks/>
          </p:cNvCxnSpPr>
          <p:nvPr/>
        </p:nvCxnSpPr>
        <p:spPr>
          <a:xfrm flipH="1" flipV="1">
            <a:off x="6641873" y="2623089"/>
            <a:ext cx="312420" cy="377172"/>
          </a:xfrm>
          <a:prstGeom prst="line">
            <a:avLst/>
          </a:prstGeom>
          <a:ln w="12700">
            <a:solidFill>
              <a:srgbClr val="00206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A4A6016-A703-A666-E939-32647ED693EA}"/>
              </a:ext>
            </a:extLst>
          </p:cNvPr>
          <p:cNvSpPr txBox="1"/>
          <p:nvPr/>
        </p:nvSpPr>
        <p:spPr>
          <a:xfrm>
            <a:off x="4204617" y="2336174"/>
            <a:ext cx="381117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62C176-0266-93E3-9122-E3D40D05D7D2}"/>
              </a:ext>
            </a:extLst>
          </p:cNvPr>
          <p:cNvSpPr txBox="1"/>
          <p:nvPr/>
        </p:nvSpPr>
        <p:spPr>
          <a:xfrm>
            <a:off x="4912122" y="2336174"/>
            <a:ext cx="381117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B23445-4A5C-0994-D34B-C5B049297F77}"/>
              </a:ext>
            </a:extLst>
          </p:cNvPr>
          <p:cNvSpPr txBox="1"/>
          <p:nvPr/>
        </p:nvSpPr>
        <p:spPr>
          <a:xfrm>
            <a:off x="7038883" y="1971911"/>
            <a:ext cx="381117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957EA3-EA53-9BC5-F3EC-04E799AA2500}"/>
              </a:ext>
            </a:extLst>
          </p:cNvPr>
          <p:cNvSpPr txBox="1"/>
          <p:nvPr/>
        </p:nvSpPr>
        <p:spPr>
          <a:xfrm>
            <a:off x="7050323" y="2731398"/>
            <a:ext cx="381117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1CF7C3-ABCA-6FEC-7F24-1B1CDC6D1838}"/>
              </a:ext>
            </a:extLst>
          </p:cNvPr>
          <p:cNvSpPr txBox="1"/>
          <p:nvPr/>
        </p:nvSpPr>
        <p:spPr>
          <a:xfrm>
            <a:off x="7468416" y="1983196"/>
            <a:ext cx="768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= 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0419A1-AD8A-2056-9593-1DD305900C55}"/>
              </a:ext>
            </a:extLst>
          </p:cNvPr>
          <p:cNvSpPr txBox="1"/>
          <p:nvPr/>
        </p:nvSpPr>
        <p:spPr>
          <a:xfrm>
            <a:off x="7465330" y="2742683"/>
            <a:ext cx="768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= 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486B84-DC6F-01B1-24F3-0EE8803EEE76}"/>
              </a:ext>
            </a:extLst>
          </p:cNvPr>
          <p:cNvSpPr txBox="1"/>
          <p:nvPr/>
        </p:nvSpPr>
        <p:spPr>
          <a:xfrm>
            <a:off x="1276233" y="3622098"/>
            <a:ext cx="95660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rgbClr val="002060"/>
                </a:solidFill>
              </a:rPr>
              <a:t>Cho phương trình (2x + 1)(x – 3) = 0. Giải mỗi phương trình </a:t>
            </a:r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id="{13668BEF-2B9E-ACBF-5E64-7BF22769C876}"/>
              </a:ext>
            </a:extLst>
          </p:cNvPr>
          <p:cNvSpPr/>
          <p:nvPr/>
        </p:nvSpPr>
        <p:spPr>
          <a:xfrm>
            <a:off x="922806" y="1358962"/>
            <a:ext cx="356793" cy="371659"/>
          </a:xfrm>
          <a:custGeom>
            <a:avLst/>
            <a:gdLst/>
            <a:ahLst/>
            <a:cxnLst/>
            <a:rect l="l" t="t" r="r" b="b"/>
            <a:pathLst>
              <a:path w="990170" h="1031427">
                <a:moveTo>
                  <a:pt x="0" y="0"/>
                </a:moveTo>
                <a:lnTo>
                  <a:pt x="990170" y="0"/>
                </a:lnTo>
                <a:lnTo>
                  <a:pt x="990170" y="1031427"/>
                </a:lnTo>
                <a:lnTo>
                  <a:pt x="0" y="1031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8">
            <a:extLst>
              <a:ext uri="{FF2B5EF4-FFF2-40B4-BE49-F238E27FC236}">
                <a16:creationId xmlns:a16="http://schemas.microsoft.com/office/drawing/2014/main" id="{0168CDF7-8FB2-FD0F-6714-DF79DB381DBB}"/>
              </a:ext>
            </a:extLst>
          </p:cNvPr>
          <p:cNvSpPr/>
          <p:nvPr/>
        </p:nvSpPr>
        <p:spPr>
          <a:xfrm>
            <a:off x="913803" y="3682164"/>
            <a:ext cx="356793" cy="371659"/>
          </a:xfrm>
          <a:custGeom>
            <a:avLst/>
            <a:gdLst/>
            <a:ahLst/>
            <a:cxnLst/>
            <a:rect l="l" t="t" r="r" b="b"/>
            <a:pathLst>
              <a:path w="990170" h="1031427">
                <a:moveTo>
                  <a:pt x="0" y="0"/>
                </a:moveTo>
                <a:lnTo>
                  <a:pt x="990170" y="0"/>
                </a:lnTo>
                <a:lnTo>
                  <a:pt x="990170" y="1031427"/>
                </a:lnTo>
                <a:lnTo>
                  <a:pt x="0" y="1031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7936B8E-C460-24FB-1152-2B47B632283F}"/>
              </a:ext>
            </a:extLst>
          </p:cNvPr>
          <p:cNvSpPr txBox="1"/>
          <p:nvPr/>
        </p:nvSpPr>
        <p:spPr>
          <a:xfrm>
            <a:off x="3403589" y="4476288"/>
            <a:ext cx="1771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2x + 1 = 0</a:t>
            </a:r>
          </a:p>
        </p:txBody>
      </p:sp>
      <p:sp>
        <p:nvSpPr>
          <p:cNvPr id="2053" name="Rectangle: Rounded Corners 2052">
            <a:extLst>
              <a:ext uri="{FF2B5EF4-FFF2-40B4-BE49-F238E27FC236}">
                <a16:creationId xmlns:a16="http://schemas.microsoft.com/office/drawing/2014/main" id="{613050C8-1147-6A86-BFC5-AA01818634F5}"/>
              </a:ext>
            </a:extLst>
          </p:cNvPr>
          <p:cNvSpPr/>
          <p:nvPr/>
        </p:nvSpPr>
        <p:spPr>
          <a:xfrm>
            <a:off x="3210554" y="4453417"/>
            <a:ext cx="1964917" cy="53818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29F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TextBox 2053">
            <a:extLst>
              <a:ext uri="{FF2B5EF4-FFF2-40B4-BE49-F238E27FC236}">
                <a16:creationId xmlns:a16="http://schemas.microsoft.com/office/drawing/2014/main" id="{DB78A031-C251-92C1-DE96-5E348FF2E4C2}"/>
              </a:ext>
            </a:extLst>
          </p:cNvPr>
          <p:cNvSpPr txBox="1"/>
          <p:nvPr/>
        </p:nvSpPr>
        <p:spPr>
          <a:xfrm>
            <a:off x="7112303" y="4479319"/>
            <a:ext cx="1771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 – 3 = 0</a:t>
            </a:r>
          </a:p>
        </p:txBody>
      </p:sp>
      <p:sp>
        <p:nvSpPr>
          <p:cNvPr id="2062" name="Rectangle: Rounded Corners 2061">
            <a:extLst>
              <a:ext uri="{FF2B5EF4-FFF2-40B4-BE49-F238E27FC236}">
                <a16:creationId xmlns:a16="http://schemas.microsoft.com/office/drawing/2014/main" id="{F6CEA736-6CE9-1438-35C2-309D7AB6409C}"/>
              </a:ext>
            </a:extLst>
          </p:cNvPr>
          <p:cNvSpPr/>
          <p:nvPr/>
        </p:nvSpPr>
        <p:spPr>
          <a:xfrm>
            <a:off x="6919268" y="4456448"/>
            <a:ext cx="1964917" cy="53818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29F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97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49" grpId="0" animBg="1"/>
      <p:bldP spid="52" grpId="0" animBg="1"/>
      <p:bldP spid="54" grpId="0"/>
      <p:bldP spid="2053" grpId="0" animBg="1"/>
      <p:bldP spid="2054" grpId="0"/>
      <p:bldP spid="20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blue and orange logo&#10;&#10;Description automatically generated">
            <a:extLst>
              <a:ext uri="{FF2B5EF4-FFF2-40B4-BE49-F238E27FC236}">
                <a16:creationId xmlns:a16="http://schemas.microsoft.com/office/drawing/2014/main" id="{EB5C5D49-A354-3565-DB98-E252B0AB57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5688571"/>
            <a:ext cx="1422400" cy="146084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02B25F2-6565-D4B2-07D1-AA38F19F358A}"/>
              </a:ext>
            </a:extLst>
          </p:cNvPr>
          <p:cNvGrpSpPr/>
          <p:nvPr/>
        </p:nvGrpSpPr>
        <p:grpSpPr>
          <a:xfrm>
            <a:off x="10842308" y="-165457"/>
            <a:ext cx="1132523" cy="647045"/>
            <a:chOff x="10842308" y="-165457"/>
            <a:chExt cx="1132523" cy="64704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14D3314-36F1-EEC6-8F59-A3B032A0F1BD}"/>
                </a:ext>
              </a:extLst>
            </p:cNvPr>
            <p:cNvSpPr/>
            <p:nvPr/>
          </p:nvSpPr>
          <p:spPr>
            <a:xfrm>
              <a:off x="10842308" y="-165457"/>
              <a:ext cx="1132523" cy="647045"/>
            </a:xfrm>
            <a:prstGeom prst="roundRect">
              <a:avLst/>
            </a:prstGeom>
            <a:solidFill>
              <a:srgbClr val="4873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white text with a black background&#10;&#10;Description automatically generated">
              <a:extLst>
                <a:ext uri="{FF2B5EF4-FFF2-40B4-BE49-F238E27FC236}">
                  <a16:creationId xmlns:a16="http://schemas.microsoft.com/office/drawing/2014/main" id="{ADA4389A-4431-B22B-E958-EF3DF81A5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2913" y="128968"/>
              <a:ext cx="552832" cy="204231"/>
            </a:xfrm>
            <a:prstGeom prst="rect">
              <a:avLst/>
            </a:prstGeom>
          </p:spPr>
        </p:pic>
      </p:grpSp>
      <p:sp>
        <p:nvSpPr>
          <p:cNvPr id="37" name="Freeform 10">
            <a:extLst>
              <a:ext uri="{FF2B5EF4-FFF2-40B4-BE49-F238E27FC236}">
                <a16:creationId xmlns:a16="http://schemas.microsoft.com/office/drawing/2014/main" id="{179EEC5A-79C2-1AE2-DEA4-5C470A3D13A3}"/>
              </a:ext>
            </a:extLst>
          </p:cNvPr>
          <p:cNvSpPr/>
          <p:nvPr/>
        </p:nvSpPr>
        <p:spPr>
          <a:xfrm>
            <a:off x="145359" y="169625"/>
            <a:ext cx="643126" cy="647045"/>
          </a:xfrm>
          <a:prstGeom prst="roundRect">
            <a:avLst>
              <a:gd name="adj" fmla="val 50000"/>
            </a:avLst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F4B2556D-8AD2-586E-E746-4AD5D01D03FC}"/>
              </a:ext>
            </a:extLst>
          </p:cNvPr>
          <p:cNvSpPr/>
          <p:nvPr/>
        </p:nvSpPr>
        <p:spPr>
          <a:xfrm>
            <a:off x="884234" y="169625"/>
            <a:ext cx="3576823" cy="647045"/>
          </a:xfrm>
          <a:prstGeom prst="roundRect">
            <a:avLst/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B2FDF4-0368-21E4-F2A5-3C92874D2BF6}"/>
              </a:ext>
            </a:extLst>
          </p:cNvPr>
          <p:cNvSpPr txBox="1"/>
          <p:nvPr/>
        </p:nvSpPr>
        <p:spPr>
          <a:xfrm>
            <a:off x="162549" y="183992"/>
            <a:ext cx="64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01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F63E1A-35C9-E2F9-1117-60AE4EE36B7F}"/>
              </a:ext>
            </a:extLst>
          </p:cNvPr>
          <p:cNvSpPr txBox="1"/>
          <p:nvPr/>
        </p:nvSpPr>
        <p:spPr>
          <a:xfrm>
            <a:off x="922806" y="200759"/>
            <a:ext cx="3499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Phương trình tích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846C26-BFFE-994D-227D-D5B39B4FDD19}"/>
              </a:ext>
            </a:extLst>
          </p:cNvPr>
          <p:cNvSpPr txBox="1"/>
          <p:nvPr/>
        </p:nvSpPr>
        <p:spPr>
          <a:xfrm>
            <a:off x="1276233" y="1291508"/>
            <a:ext cx="10481181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rgbClr val="002060"/>
                </a:solidFill>
              </a:rPr>
              <a:t>Cho hai số thực u, v có tích u.v = 0. Nhận xét về giá trị của u, v?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358378-5518-01C8-DC9B-55C4522EC457}"/>
              </a:ext>
            </a:extLst>
          </p:cNvPr>
          <p:cNvSpPr txBox="1"/>
          <p:nvPr/>
        </p:nvSpPr>
        <p:spPr>
          <a:xfrm>
            <a:off x="4624543" y="2453889"/>
            <a:ext cx="322450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23AB3E-EBA9-CD76-A9B7-5EDB37BFF36A}"/>
              </a:ext>
            </a:extLst>
          </p:cNvPr>
          <p:cNvSpPr/>
          <p:nvPr/>
        </p:nvSpPr>
        <p:spPr>
          <a:xfrm>
            <a:off x="4172293" y="2367664"/>
            <a:ext cx="438377" cy="503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57646E-8DE8-804A-28FE-607A32363638}"/>
              </a:ext>
            </a:extLst>
          </p:cNvPr>
          <p:cNvSpPr/>
          <p:nvPr/>
        </p:nvSpPr>
        <p:spPr>
          <a:xfrm>
            <a:off x="4883493" y="2367664"/>
            <a:ext cx="438377" cy="5037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9B9598-8B32-9137-DB70-C5E6CD2CD0CE}"/>
              </a:ext>
            </a:extLst>
          </p:cNvPr>
          <p:cNvSpPr/>
          <p:nvPr/>
        </p:nvSpPr>
        <p:spPr>
          <a:xfrm>
            <a:off x="7005093" y="2000017"/>
            <a:ext cx="438377" cy="503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B4CE0B-E5C9-C2C2-DE5E-620794BE11B2}"/>
              </a:ext>
            </a:extLst>
          </p:cNvPr>
          <p:cNvSpPr/>
          <p:nvPr/>
        </p:nvSpPr>
        <p:spPr>
          <a:xfrm>
            <a:off x="7005093" y="2748397"/>
            <a:ext cx="438377" cy="5037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1A4848-4607-56E3-FECD-04EEA47A3BC3}"/>
              </a:ext>
            </a:extLst>
          </p:cNvPr>
          <p:cNvSpPr txBox="1"/>
          <p:nvPr/>
        </p:nvSpPr>
        <p:spPr>
          <a:xfrm>
            <a:off x="5393308" y="2353375"/>
            <a:ext cx="768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=  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04CE196-1EE3-0928-921F-FFDB1F21ED7B}"/>
              </a:ext>
            </a:extLst>
          </p:cNvPr>
          <p:cNvCxnSpPr/>
          <p:nvPr/>
        </p:nvCxnSpPr>
        <p:spPr>
          <a:xfrm>
            <a:off x="6178550" y="2625725"/>
            <a:ext cx="464820" cy="0"/>
          </a:xfrm>
          <a:prstGeom prst="straightConnector1">
            <a:avLst/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E4113A-5E67-032D-499E-25FCA3D5FAAD}"/>
              </a:ext>
            </a:extLst>
          </p:cNvPr>
          <p:cNvCxnSpPr>
            <a:cxnSpLocks/>
          </p:cNvCxnSpPr>
          <p:nvPr/>
        </p:nvCxnSpPr>
        <p:spPr>
          <a:xfrm flipV="1">
            <a:off x="6641873" y="2251881"/>
            <a:ext cx="312420" cy="377172"/>
          </a:xfrm>
          <a:prstGeom prst="line">
            <a:avLst/>
          </a:prstGeom>
          <a:ln w="127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341E99-E972-434E-C9F6-A730636F3C85}"/>
              </a:ext>
            </a:extLst>
          </p:cNvPr>
          <p:cNvCxnSpPr>
            <a:cxnSpLocks/>
          </p:cNvCxnSpPr>
          <p:nvPr/>
        </p:nvCxnSpPr>
        <p:spPr>
          <a:xfrm flipH="1" flipV="1">
            <a:off x="6641873" y="2623089"/>
            <a:ext cx="312420" cy="377172"/>
          </a:xfrm>
          <a:prstGeom prst="line">
            <a:avLst/>
          </a:prstGeom>
          <a:ln w="12700">
            <a:solidFill>
              <a:srgbClr val="00206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A4A6016-A703-A666-E939-32647ED693EA}"/>
              </a:ext>
            </a:extLst>
          </p:cNvPr>
          <p:cNvSpPr txBox="1"/>
          <p:nvPr/>
        </p:nvSpPr>
        <p:spPr>
          <a:xfrm>
            <a:off x="4204617" y="2336174"/>
            <a:ext cx="381117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62C176-0266-93E3-9122-E3D40D05D7D2}"/>
              </a:ext>
            </a:extLst>
          </p:cNvPr>
          <p:cNvSpPr txBox="1"/>
          <p:nvPr/>
        </p:nvSpPr>
        <p:spPr>
          <a:xfrm>
            <a:off x="4912122" y="2336174"/>
            <a:ext cx="381117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B23445-4A5C-0994-D34B-C5B049297F77}"/>
              </a:ext>
            </a:extLst>
          </p:cNvPr>
          <p:cNvSpPr txBox="1"/>
          <p:nvPr/>
        </p:nvSpPr>
        <p:spPr>
          <a:xfrm>
            <a:off x="7038883" y="1971911"/>
            <a:ext cx="381117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957EA3-EA53-9BC5-F3EC-04E799AA2500}"/>
              </a:ext>
            </a:extLst>
          </p:cNvPr>
          <p:cNvSpPr txBox="1"/>
          <p:nvPr/>
        </p:nvSpPr>
        <p:spPr>
          <a:xfrm>
            <a:off x="7050323" y="2731398"/>
            <a:ext cx="381117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1CF7C3-ABCA-6FEC-7F24-1B1CDC6D1838}"/>
              </a:ext>
            </a:extLst>
          </p:cNvPr>
          <p:cNvSpPr txBox="1"/>
          <p:nvPr/>
        </p:nvSpPr>
        <p:spPr>
          <a:xfrm>
            <a:off x="7468416" y="1983196"/>
            <a:ext cx="768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= 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0419A1-AD8A-2056-9593-1DD305900C55}"/>
              </a:ext>
            </a:extLst>
          </p:cNvPr>
          <p:cNvSpPr txBox="1"/>
          <p:nvPr/>
        </p:nvSpPr>
        <p:spPr>
          <a:xfrm>
            <a:off x="7465330" y="2742683"/>
            <a:ext cx="768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= 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486B84-DC6F-01B1-24F3-0EE8803EEE76}"/>
              </a:ext>
            </a:extLst>
          </p:cNvPr>
          <p:cNvSpPr txBox="1"/>
          <p:nvPr/>
        </p:nvSpPr>
        <p:spPr>
          <a:xfrm>
            <a:off x="1276233" y="3622098"/>
            <a:ext cx="95660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rgbClr val="002060"/>
                </a:solidFill>
              </a:rPr>
              <a:t>Cho phương trình (2x + 1)(x – 3) = 0. Giải mỗi phương trình </a:t>
            </a:r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id="{13668BEF-2B9E-ACBF-5E64-7BF22769C876}"/>
              </a:ext>
            </a:extLst>
          </p:cNvPr>
          <p:cNvSpPr/>
          <p:nvPr/>
        </p:nvSpPr>
        <p:spPr>
          <a:xfrm>
            <a:off x="922806" y="1358962"/>
            <a:ext cx="356793" cy="371659"/>
          </a:xfrm>
          <a:custGeom>
            <a:avLst/>
            <a:gdLst/>
            <a:ahLst/>
            <a:cxnLst/>
            <a:rect l="l" t="t" r="r" b="b"/>
            <a:pathLst>
              <a:path w="990170" h="1031427">
                <a:moveTo>
                  <a:pt x="0" y="0"/>
                </a:moveTo>
                <a:lnTo>
                  <a:pt x="990170" y="0"/>
                </a:lnTo>
                <a:lnTo>
                  <a:pt x="990170" y="1031427"/>
                </a:lnTo>
                <a:lnTo>
                  <a:pt x="0" y="1031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8">
            <a:extLst>
              <a:ext uri="{FF2B5EF4-FFF2-40B4-BE49-F238E27FC236}">
                <a16:creationId xmlns:a16="http://schemas.microsoft.com/office/drawing/2014/main" id="{0168CDF7-8FB2-FD0F-6714-DF79DB381DBB}"/>
              </a:ext>
            </a:extLst>
          </p:cNvPr>
          <p:cNvSpPr/>
          <p:nvPr/>
        </p:nvSpPr>
        <p:spPr>
          <a:xfrm>
            <a:off x="913803" y="3682164"/>
            <a:ext cx="356793" cy="371659"/>
          </a:xfrm>
          <a:custGeom>
            <a:avLst/>
            <a:gdLst/>
            <a:ahLst/>
            <a:cxnLst/>
            <a:rect l="l" t="t" r="r" b="b"/>
            <a:pathLst>
              <a:path w="990170" h="1031427">
                <a:moveTo>
                  <a:pt x="0" y="0"/>
                </a:moveTo>
                <a:lnTo>
                  <a:pt x="990170" y="0"/>
                </a:lnTo>
                <a:lnTo>
                  <a:pt x="990170" y="1031427"/>
                </a:lnTo>
                <a:lnTo>
                  <a:pt x="0" y="1031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7936B8E-C460-24FB-1152-2B47B632283F}"/>
              </a:ext>
            </a:extLst>
          </p:cNvPr>
          <p:cNvSpPr txBox="1"/>
          <p:nvPr/>
        </p:nvSpPr>
        <p:spPr>
          <a:xfrm>
            <a:off x="3403589" y="4476288"/>
            <a:ext cx="1771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2x + 1 = 0</a:t>
            </a:r>
          </a:p>
        </p:txBody>
      </p:sp>
      <p:sp>
        <p:nvSpPr>
          <p:cNvPr id="2053" name="Rectangle: Rounded Corners 2052">
            <a:extLst>
              <a:ext uri="{FF2B5EF4-FFF2-40B4-BE49-F238E27FC236}">
                <a16:creationId xmlns:a16="http://schemas.microsoft.com/office/drawing/2014/main" id="{613050C8-1147-6A86-BFC5-AA01818634F5}"/>
              </a:ext>
            </a:extLst>
          </p:cNvPr>
          <p:cNvSpPr/>
          <p:nvPr/>
        </p:nvSpPr>
        <p:spPr>
          <a:xfrm>
            <a:off x="3210554" y="4453417"/>
            <a:ext cx="1964917" cy="53818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29F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TextBox 2053">
            <a:extLst>
              <a:ext uri="{FF2B5EF4-FFF2-40B4-BE49-F238E27FC236}">
                <a16:creationId xmlns:a16="http://schemas.microsoft.com/office/drawing/2014/main" id="{DB78A031-C251-92C1-DE96-5E348FF2E4C2}"/>
              </a:ext>
            </a:extLst>
          </p:cNvPr>
          <p:cNvSpPr txBox="1"/>
          <p:nvPr/>
        </p:nvSpPr>
        <p:spPr>
          <a:xfrm>
            <a:off x="7112303" y="4479319"/>
            <a:ext cx="1771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 – 3 = 0</a:t>
            </a:r>
          </a:p>
        </p:txBody>
      </p:sp>
      <p:sp>
        <p:nvSpPr>
          <p:cNvPr id="2062" name="Rectangle: Rounded Corners 2061">
            <a:extLst>
              <a:ext uri="{FF2B5EF4-FFF2-40B4-BE49-F238E27FC236}">
                <a16:creationId xmlns:a16="http://schemas.microsoft.com/office/drawing/2014/main" id="{F6CEA736-6CE9-1438-35C2-309D7AB6409C}"/>
              </a:ext>
            </a:extLst>
          </p:cNvPr>
          <p:cNvSpPr/>
          <p:nvPr/>
        </p:nvSpPr>
        <p:spPr>
          <a:xfrm>
            <a:off x="6919268" y="4456448"/>
            <a:ext cx="1964917" cy="53818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29F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5BF9BE86-8598-49AF-8A05-695C3BA56B39}"/>
              </a:ext>
            </a:extLst>
          </p:cNvPr>
          <p:cNvSpPr/>
          <p:nvPr/>
        </p:nvSpPr>
        <p:spPr>
          <a:xfrm>
            <a:off x="-330200" y="-438150"/>
            <a:ext cx="12788900" cy="7587563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TextBox 2067">
            <a:extLst>
              <a:ext uri="{FF2B5EF4-FFF2-40B4-BE49-F238E27FC236}">
                <a16:creationId xmlns:a16="http://schemas.microsoft.com/office/drawing/2014/main" id="{3E6D237C-A6EC-BD14-EF96-06603CC5A8C8}"/>
              </a:ext>
            </a:extLst>
          </p:cNvPr>
          <p:cNvSpPr txBox="1"/>
          <p:nvPr/>
        </p:nvSpPr>
        <p:spPr>
          <a:xfrm>
            <a:off x="794887" y="1035900"/>
            <a:ext cx="7558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chemeClr val="bg1"/>
                </a:solidFill>
                <a:latin typeface="#9Slide03 SFU Futura_05" panose="00000800000000000000" pitchFamily="2" charset="0"/>
              </a:rPr>
              <a:t>Cách giải phương trình bậc nhất một ẩn</a:t>
            </a:r>
          </a:p>
        </p:txBody>
      </p:sp>
      <p:cxnSp>
        <p:nvCxnSpPr>
          <p:cNvPr id="2069" name="Straight Connector 2068">
            <a:extLst>
              <a:ext uri="{FF2B5EF4-FFF2-40B4-BE49-F238E27FC236}">
                <a16:creationId xmlns:a16="http://schemas.microsoft.com/office/drawing/2014/main" id="{8242F78A-455E-E6C0-DD65-892A6831D6F9}"/>
              </a:ext>
            </a:extLst>
          </p:cNvPr>
          <p:cNvCxnSpPr>
            <a:cxnSpLocks/>
          </p:cNvCxnSpPr>
          <p:nvPr/>
        </p:nvCxnSpPr>
        <p:spPr>
          <a:xfrm>
            <a:off x="7934325" y="1281246"/>
            <a:ext cx="4474072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Straight Connector 2069">
            <a:extLst>
              <a:ext uri="{FF2B5EF4-FFF2-40B4-BE49-F238E27FC236}">
                <a16:creationId xmlns:a16="http://schemas.microsoft.com/office/drawing/2014/main" id="{3FEBE5DB-E0F7-7543-9942-D79A88C06B1C}"/>
              </a:ext>
            </a:extLst>
          </p:cNvPr>
          <p:cNvCxnSpPr>
            <a:cxnSpLocks/>
          </p:cNvCxnSpPr>
          <p:nvPr/>
        </p:nvCxnSpPr>
        <p:spPr>
          <a:xfrm>
            <a:off x="-222250" y="1281247"/>
            <a:ext cx="99601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1" name="TextBox 2070">
            <a:extLst>
              <a:ext uri="{FF2B5EF4-FFF2-40B4-BE49-F238E27FC236}">
                <a16:creationId xmlns:a16="http://schemas.microsoft.com/office/drawing/2014/main" id="{9157A12F-0C24-7455-83DD-F91FE012D858}"/>
              </a:ext>
            </a:extLst>
          </p:cNvPr>
          <p:cNvSpPr txBox="1"/>
          <p:nvPr/>
        </p:nvSpPr>
        <p:spPr>
          <a:xfrm>
            <a:off x="794886" y="1648840"/>
            <a:ext cx="1139711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lnSpc>
                <a:spcPts val="3800"/>
              </a:lnSpc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</a:rPr>
              <a:t>Phương trình bậc nhất một ẩn ax + b = 0 (với a khác 0) được giải như sau:</a:t>
            </a:r>
          </a:p>
        </p:txBody>
      </p:sp>
      <p:sp>
        <p:nvSpPr>
          <p:cNvPr id="2072" name="Isosceles Triangle 2071">
            <a:extLst>
              <a:ext uri="{FF2B5EF4-FFF2-40B4-BE49-F238E27FC236}">
                <a16:creationId xmlns:a16="http://schemas.microsoft.com/office/drawing/2014/main" id="{E178B839-D861-D532-2461-A5AD146B2549}"/>
              </a:ext>
            </a:extLst>
          </p:cNvPr>
          <p:cNvSpPr/>
          <p:nvPr/>
        </p:nvSpPr>
        <p:spPr>
          <a:xfrm rot="876163" flipV="1">
            <a:off x="591241" y="1826515"/>
            <a:ext cx="158349" cy="13650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73" name="TextBox 2072">
            <a:extLst>
              <a:ext uri="{FF2B5EF4-FFF2-40B4-BE49-F238E27FC236}">
                <a16:creationId xmlns:a16="http://schemas.microsoft.com/office/drawing/2014/main" id="{8850AB90-782E-EE31-BEAC-E6806C8D4179}"/>
              </a:ext>
            </a:extLst>
          </p:cNvPr>
          <p:cNvSpPr txBox="1"/>
          <p:nvPr/>
        </p:nvSpPr>
        <p:spPr>
          <a:xfrm>
            <a:off x="5324975" y="2441168"/>
            <a:ext cx="175781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lnSpc>
                <a:spcPts val="3800"/>
              </a:lnSpc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</a:rPr>
              <a:t>ax + b = 0</a:t>
            </a:r>
          </a:p>
        </p:txBody>
      </p:sp>
      <p:sp>
        <p:nvSpPr>
          <p:cNvPr id="2074" name="TextBox 2073">
            <a:extLst>
              <a:ext uri="{FF2B5EF4-FFF2-40B4-BE49-F238E27FC236}">
                <a16:creationId xmlns:a16="http://schemas.microsoft.com/office/drawing/2014/main" id="{87B77BB2-B8EB-F015-7DE4-941612BA2047}"/>
              </a:ext>
            </a:extLst>
          </p:cNvPr>
          <p:cNvSpPr txBox="1"/>
          <p:nvPr/>
        </p:nvSpPr>
        <p:spPr>
          <a:xfrm>
            <a:off x="5886102" y="3131760"/>
            <a:ext cx="132792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lnSpc>
                <a:spcPts val="3800"/>
              </a:lnSpc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</a:rPr>
              <a:t>ax = -b</a:t>
            </a:r>
          </a:p>
        </p:txBody>
      </p:sp>
      <p:sp>
        <p:nvSpPr>
          <p:cNvPr id="2075" name="TextBox 2074">
            <a:extLst>
              <a:ext uri="{FF2B5EF4-FFF2-40B4-BE49-F238E27FC236}">
                <a16:creationId xmlns:a16="http://schemas.microsoft.com/office/drawing/2014/main" id="{8B112C19-B4F5-BB62-E602-C0C16E03D6D9}"/>
              </a:ext>
            </a:extLst>
          </p:cNvPr>
          <p:cNvSpPr txBox="1"/>
          <p:nvPr/>
        </p:nvSpPr>
        <p:spPr>
          <a:xfrm>
            <a:off x="6090490" y="3822352"/>
            <a:ext cx="8808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lnSpc>
                <a:spcPts val="3800"/>
              </a:lnSpc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</a:rPr>
              <a:t>x = –</a:t>
            </a:r>
          </a:p>
        </p:txBody>
      </p:sp>
      <p:grpSp>
        <p:nvGrpSpPr>
          <p:cNvPr id="2076" name="Group 2075">
            <a:extLst>
              <a:ext uri="{FF2B5EF4-FFF2-40B4-BE49-F238E27FC236}">
                <a16:creationId xmlns:a16="http://schemas.microsoft.com/office/drawing/2014/main" id="{BAE64C6E-99D7-639D-9BC8-B70B07C018A1}"/>
              </a:ext>
            </a:extLst>
          </p:cNvPr>
          <p:cNvGrpSpPr/>
          <p:nvPr/>
        </p:nvGrpSpPr>
        <p:grpSpPr>
          <a:xfrm>
            <a:off x="6887469" y="3624745"/>
            <a:ext cx="307503" cy="925756"/>
            <a:chOff x="2903922" y="2944557"/>
            <a:chExt cx="307503" cy="925756"/>
          </a:xfrm>
        </p:grpSpPr>
        <p:sp>
          <p:nvSpPr>
            <p:cNvPr id="2077" name="TextBox 2076">
              <a:extLst>
                <a:ext uri="{FF2B5EF4-FFF2-40B4-BE49-F238E27FC236}">
                  <a16:creationId xmlns:a16="http://schemas.microsoft.com/office/drawing/2014/main" id="{B704AA5A-455E-F4E9-EA2B-321C561D7F11}"/>
                </a:ext>
              </a:extLst>
            </p:cNvPr>
            <p:cNvSpPr txBox="1"/>
            <p:nvPr/>
          </p:nvSpPr>
          <p:spPr>
            <a:xfrm>
              <a:off x="2903922" y="2944557"/>
              <a:ext cx="27892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>
                <a:defRPr sz="2600">
                  <a:solidFill>
                    <a:srgbClr val="002060"/>
                  </a:solidFill>
                  <a:latin typeface="#9Slide03 Quicksand" panose="00000500000000000000" pitchFamily="2" charset="0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078" name="TextBox 2077">
              <a:extLst>
                <a:ext uri="{FF2B5EF4-FFF2-40B4-BE49-F238E27FC236}">
                  <a16:creationId xmlns:a16="http://schemas.microsoft.com/office/drawing/2014/main" id="{6FF11091-FAD1-6824-8914-572B81F1D3C3}"/>
                </a:ext>
              </a:extLst>
            </p:cNvPr>
            <p:cNvSpPr txBox="1"/>
            <p:nvPr/>
          </p:nvSpPr>
          <p:spPr>
            <a:xfrm>
              <a:off x="2907094" y="3377870"/>
              <a:ext cx="27892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>
                <a:defRPr sz="2600">
                  <a:solidFill>
                    <a:srgbClr val="002060"/>
                  </a:solidFill>
                  <a:latin typeface="#9Slide03 Quicksand" panose="00000500000000000000" pitchFamily="2" charset="0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a</a:t>
              </a:r>
            </a:p>
          </p:txBody>
        </p:sp>
        <p:cxnSp>
          <p:nvCxnSpPr>
            <p:cNvPr id="2079" name="Straight Connector 2078">
              <a:extLst>
                <a:ext uri="{FF2B5EF4-FFF2-40B4-BE49-F238E27FC236}">
                  <a16:creationId xmlns:a16="http://schemas.microsoft.com/office/drawing/2014/main" id="{46314CF4-F282-04B8-8FE5-887A94378889}"/>
                </a:ext>
              </a:extLst>
            </p:cNvPr>
            <p:cNvCxnSpPr/>
            <p:nvPr/>
          </p:nvCxnSpPr>
          <p:spPr>
            <a:xfrm>
              <a:off x="2935200" y="3419474"/>
              <a:ext cx="27622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0" name="Rectangle: Rounded Corners 2079">
            <a:extLst>
              <a:ext uri="{FF2B5EF4-FFF2-40B4-BE49-F238E27FC236}">
                <a16:creationId xmlns:a16="http://schemas.microsoft.com/office/drawing/2014/main" id="{687D8524-F6A4-79D3-B784-0E6262CD453B}"/>
              </a:ext>
            </a:extLst>
          </p:cNvPr>
          <p:cNvSpPr/>
          <p:nvPr/>
        </p:nvSpPr>
        <p:spPr>
          <a:xfrm>
            <a:off x="5041900" y="2358147"/>
            <a:ext cx="2641600" cy="2290921"/>
          </a:xfrm>
          <a:prstGeom prst="roundRect">
            <a:avLst>
              <a:gd name="adj" fmla="val 7374"/>
            </a:avLst>
          </a:prstGeom>
          <a:noFill/>
          <a:ln w="127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81" name="TextBox 2080">
                <a:extLst>
                  <a:ext uri="{FF2B5EF4-FFF2-40B4-BE49-F238E27FC236}">
                    <a16:creationId xmlns:a16="http://schemas.microsoft.com/office/drawing/2014/main" id="{EBF67FC5-3793-A7E5-2BDA-4F523C7479EF}"/>
                  </a:ext>
                </a:extLst>
              </p:cNvPr>
              <p:cNvSpPr txBox="1"/>
              <p:nvPr/>
            </p:nvSpPr>
            <p:spPr>
              <a:xfrm>
                <a:off x="811635" y="4834654"/>
                <a:ext cx="10478666" cy="1224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vi-VN"/>
                </a:defPPr>
                <a:lvl1pPr>
                  <a:lnSpc>
                    <a:spcPts val="3800"/>
                  </a:lnSpc>
                  <a:defRPr sz="2600">
                    <a:solidFill>
                      <a:srgbClr val="002060"/>
                    </a:solidFill>
                    <a:latin typeface="#9Slide03 Quicksand" panose="00000500000000000000" pitchFamily="2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>
                    <a:solidFill>
                      <a:schemeClr val="bg1"/>
                    </a:solidFill>
                  </a:rPr>
                  <a:t>Phương trình bậc nhất ax + b = 0 (với a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>
                    <a:solidFill>
                      <a:schemeClr val="bg1"/>
                    </a:solidFill>
                  </a:rPr>
                  <a:t> 0) luôn có một nghiệm duy nhất là x = –     . </a:t>
                </a:r>
              </a:p>
            </p:txBody>
          </p:sp>
        </mc:Choice>
        <mc:Fallback xmlns="">
          <p:sp>
            <p:nvSpPr>
              <p:cNvPr id="2081" name="TextBox 2080">
                <a:extLst>
                  <a:ext uri="{FF2B5EF4-FFF2-40B4-BE49-F238E27FC236}">
                    <a16:creationId xmlns:a16="http://schemas.microsoft.com/office/drawing/2014/main" id="{EBF67FC5-3793-A7E5-2BDA-4F523C747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35" y="4834654"/>
                <a:ext cx="10478666" cy="1224246"/>
              </a:xfrm>
              <a:prstGeom prst="rect">
                <a:avLst/>
              </a:prstGeom>
              <a:blipFill>
                <a:blip r:embed="rId9"/>
                <a:stretch>
                  <a:fillRect l="-1047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2" name="Isosceles Triangle 2081">
            <a:extLst>
              <a:ext uri="{FF2B5EF4-FFF2-40B4-BE49-F238E27FC236}">
                <a16:creationId xmlns:a16="http://schemas.microsoft.com/office/drawing/2014/main" id="{17F9570B-9286-DA03-BA19-1A5D7BB55EC3}"/>
              </a:ext>
            </a:extLst>
          </p:cNvPr>
          <p:cNvSpPr/>
          <p:nvPr/>
        </p:nvSpPr>
        <p:spPr>
          <a:xfrm rot="876163" flipV="1">
            <a:off x="607989" y="5113929"/>
            <a:ext cx="158349" cy="13650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083" name="Group 2082">
            <a:extLst>
              <a:ext uri="{FF2B5EF4-FFF2-40B4-BE49-F238E27FC236}">
                <a16:creationId xmlns:a16="http://schemas.microsoft.com/office/drawing/2014/main" id="{560BD385-FDD5-C069-6A1E-E2332BF85E46}"/>
              </a:ext>
            </a:extLst>
          </p:cNvPr>
          <p:cNvGrpSpPr/>
          <p:nvPr/>
        </p:nvGrpSpPr>
        <p:grpSpPr>
          <a:xfrm>
            <a:off x="3432968" y="5357997"/>
            <a:ext cx="307503" cy="925756"/>
            <a:chOff x="2903922" y="2944557"/>
            <a:chExt cx="307503" cy="925756"/>
          </a:xfrm>
        </p:grpSpPr>
        <p:sp>
          <p:nvSpPr>
            <p:cNvPr id="2084" name="TextBox 2083">
              <a:extLst>
                <a:ext uri="{FF2B5EF4-FFF2-40B4-BE49-F238E27FC236}">
                  <a16:creationId xmlns:a16="http://schemas.microsoft.com/office/drawing/2014/main" id="{7234AE39-1D5D-8728-E79D-C6CE37FCEC32}"/>
                </a:ext>
              </a:extLst>
            </p:cNvPr>
            <p:cNvSpPr txBox="1"/>
            <p:nvPr/>
          </p:nvSpPr>
          <p:spPr>
            <a:xfrm>
              <a:off x="2903922" y="2944557"/>
              <a:ext cx="27892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>
                <a:defRPr sz="2600">
                  <a:solidFill>
                    <a:srgbClr val="002060"/>
                  </a:solidFill>
                  <a:latin typeface="#9Slide03 Quicksand" panose="00000500000000000000" pitchFamily="2" charset="0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085" name="TextBox 2084">
              <a:extLst>
                <a:ext uri="{FF2B5EF4-FFF2-40B4-BE49-F238E27FC236}">
                  <a16:creationId xmlns:a16="http://schemas.microsoft.com/office/drawing/2014/main" id="{3C1AF72E-1663-FAF8-1655-AA3C3B4CC78A}"/>
                </a:ext>
              </a:extLst>
            </p:cNvPr>
            <p:cNvSpPr txBox="1"/>
            <p:nvPr/>
          </p:nvSpPr>
          <p:spPr>
            <a:xfrm>
              <a:off x="2907094" y="3377870"/>
              <a:ext cx="27892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>
                <a:defRPr sz="2600">
                  <a:solidFill>
                    <a:srgbClr val="002060"/>
                  </a:solidFill>
                  <a:latin typeface="#9Slide03 Quicksand" panose="00000500000000000000" pitchFamily="2" charset="0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a</a:t>
              </a:r>
            </a:p>
          </p:txBody>
        </p:sp>
        <p:cxnSp>
          <p:nvCxnSpPr>
            <p:cNvPr id="2086" name="Straight Connector 2085">
              <a:extLst>
                <a:ext uri="{FF2B5EF4-FFF2-40B4-BE49-F238E27FC236}">
                  <a16:creationId xmlns:a16="http://schemas.microsoft.com/office/drawing/2014/main" id="{683C2A45-4EC9-B632-72CA-2E0C23243247}"/>
                </a:ext>
              </a:extLst>
            </p:cNvPr>
            <p:cNvCxnSpPr/>
            <p:nvPr/>
          </p:nvCxnSpPr>
          <p:spPr>
            <a:xfrm>
              <a:off x="2935200" y="3419474"/>
              <a:ext cx="27622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87" name="Straight Connector 2086">
            <a:extLst>
              <a:ext uri="{FF2B5EF4-FFF2-40B4-BE49-F238E27FC236}">
                <a16:creationId xmlns:a16="http://schemas.microsoft.com/office/drawing/2014/main" id="{2CC494E2-734E-1117-F481-3457048287B7}"/>
              </a:ext>
            </a:extLst>
          </p:cNvPr>
          <p:cNvCxnSpPr>
            <a:cxnSpLocks/>
          </p:cNvCxnSpPr>
          <p:nvPr/>
        </p:nvCxnSpPr>
        <p:spPr>
          <a:xfrm>
            <a:off x="-384175" y="6383899"/>
            <a:ext cx="12792572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9" name="Picture 2088" descr="A white text with a black background&#10;&#10;Description automatically generated">
            <a:extLst>
              <a:ext uri="{FF2B5EF4-FFF2-40B4-BE49-F238E27FC236}">
                <a16:creationId xmlns:a16="http://schemas.microsoft.com/office/drawing/2014/main" id="{198AC304-E5B7-FCE4-3336-43D1C62EF7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58" y="231601"/>
            <a:ext cx="747176" cy="276027"/>
          </a:xfrm>
          <a:prstGeom prst="rect">
            <a:avLst/>
          </a:prstGeom>
        </p:spPr>
      </p:pic>
      <p:sp>
        <p:nvSpPr>
          <p:cNvPr id="2090" name="TextBox 2089">
            <a:extLst>
              <a:ext uri="{FF2B5EF4-FFF2-40B4-BE49-F238E27FC236}">
                <a16:creationId xmlns:a16="http://schemas.microsoft.com/office/drawing/2014/main" id="{3F56B98C-32A2-1A61-FED5-341AC2F39FB9}"/>
              </a:ext>
            </a:extLst>
          </p:cNvPr>
          <p:cNvSpPr txBox="1"/>
          <p:nvPr/>
        </p:nvSpPr>
        <p:spPr>
          <a:xfrm>
            <a:off x="159093" y="130690"/>
            <a:ext cx="3997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SFU Futura_05" panose="00000800000000000000" pitchFamily="2" charset="0"/>
              </a:rPr>
              <a:t>NHẮC LẠI KIẾN THỨC </a:t>
            </a:r>
            <a:endParaRPr lang="vi-VN" sz="2400">
              <a:solidFill>
                <a:schemeClr val="bg1"/>
              </a:solidFill>
              <a:latin typeface="#9Slide03 SFU Futura_05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91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0"/>
      <p:bldP spid="2072" grpId="0" animBg="1"/>
      <p:bldP spid="2073" grpId="0"/>
      <p:bldP spid="2074" grpId="0"/>
      <p:bldP spid="2075" grpId="0"/>
      <p:bldP spid="2080" grpId="0" animBg="1"/>
      <p:bldP spid="2081" grpId="0"/>
      <p:bldP spid="20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blue and orange logo&#10;&#10;Description automatically generated">
            <a:extLst>
              <a:ext uri="{FF2B5EF4-FFF2-40B4-BE49-F238E27FC236}">
                <a16:creationId xmlns:a16="http://schemas.microsoft.com/office/drawing/2014/main" id="{EB5C5D49-A354-3565-DB98-E252B0AB57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5688571"/>
            <a:ext cx="1422400" cy="146084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02B25F2-6565-D4B2-07D1-AA38F19F358A}"/>
              </a:ext>
            </a:extLst>
          </p:cNvPr>
          <p:cNvGrpSpPr/>
          <p:nvPr/>
        </p:nvGrpSpPr>
        <p:grpSpPr>
          <a:xfrm>
            <a:off x="10842308" y="-165457"/>
            <a:ext cx="1132523" cy="647045"/>
            <a:chOff x="10842308" y="-165457"/>
            <a:chExt cx="1132523" cy="64704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14D3314-36F1-EEC6-8F59-A3B032A0F1BD}"/>
                </a:ext>
              </a:extLst>
            </p:cNvPr>
            <p:cNvSpPr/>
            <p:nvPr/>
          </p:nvSpPr>
          <p:spPr>
            <a:xfrm>
              <a:off x="10842308" y="-165457"/>
              <a:ext cx="1132523" cy="647045"/>
            </a:xfrm>
            <a:prstGeom prst="roundRect">
              <a:avLst/>
            </a:prstGeom>
            <a:solidFill>
              <a:srgbClr val="4873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white text with a black background&#10;&#10;Description automatically generated">
              <a:extLst>
                <a:ext uri="{FF2B5EF4-FFF2-40B4-BE49-F238E27FC236}">
                  <a16:creationId xmlns:a16="http://schemas.microsoft.com/office/drawing/2014/main" id="{ADA4389A-4431-B22B-E958-EF3DF81A5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2913" y="128968"/>
              <a:ext cx="552832" cy="204231"/>
            </a:xfrm>
            <a:prstGeom prst="rect">
              <a:avLst/>
            </a:prstGeom>
          </p:spPr>
        </p:pic>
      </p:grpSp>
      <p:sp>
        <p:nvSpPr>
          <p:cNvPr id="37" name="Freeform 10">
            <a:extLst>
              <a:ext uri="{FF2B5EF4-FFF2-40B4-BE49-F238E27FC236}">
                <a16:creationId xmlns:a16="http://schemas.microsoft.com/office/drawing/2014/main" id="{179EEC5A-79C2-1AE2-DEA4-5C470A3D13A3}"/>
              </a:ext>
            </a:extLst>
          </p:cNvPr>
          <p:cNvSpPr/>
          <p:nvPr/>
        </p:nvSpPr>
        <p:spPr>
          <a:xfrm>
            <a:off x="145359" y="169625"/>
            <a:ext cx="643126" cy="647045"/>
          </a:xfrm>
          <a:prstGeom prst="roundRect">
            <a:avLst>
              <a:gd name="adj" fmla="val 50000"/>
            </a:avLst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F4B2556D-8AD2-586E-E746-4AD5D01D03FC}"/>
              </a:ext>
            </a:extLst>
          </p:cNvPr>
          <p:cNvSpPr/>
          <p:nvPr/>
        </p:nvSpPr>
        <p:spPr>
          <a:xfrm>
            <a:off x="884234" y="169625"/>
            <a:ext cx="3576823" cy="647045"/>
          </a:xfrm>
          <a:prstGeom prst="roundRect">
            <a:avLst/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B2FDF4-0368-21E4-F2A5-3C92874D2BF6}"/>
              </a:ext>
            </a:extLst>
          </p:cNvPr>
          <p:cNvSpPr txBox="1"/>
          <p:nvPr/>
        </p:nvSpPr>
        <p:spPr>
          <a:xfrm>
            <a:off x="162549" y="183992"/>
            <a:ext cx="64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01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F63E1A-35C9-E2F9-1117-60AE4EE36B7F}"/>
              </a:ext>
            </a:extLst>
          </p:cNvPr>
          <p:cNvSpPr txBox="1"/>
          <p:nvPr/>
        </p:nvSpPr>
        <p:spPr>
          <a:xfrm>
            <a:off x="922806" y="200759"/>
            <a:ext cx="3499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Phương trình tích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846C26-BFFE-994D-227D-D5B39B4FDD19}"/>
              </a:ext>
            </a:extLst>
          </p:cNvPr>
          <p:cNvSpPr txBox="1"/>
          <p:nvPr/>
        </p:nvSpPr>
        <p:spPr>
          <a:xfrm>
            <a:off x="1276233" y="1291508"/>
            <a:ext cx="10481181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rgbClr val="002060"/>
                </a:solidFill>
              </a:rPr>
              <a:t>Cho hai số thực u, v có tích u.v = 0. Nhận xét về giá trị của u, v?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358378-5518-01C8-DC9B-55C4522EC457}"/>
              </a:ext>
            </a:extLst>
          </p:cNvPr>
          <p:cNvSpPr txBox="1"/>
          <p:nvPr/>
        </p:nvSpPr>
        <p:spPr>
          <a:xfrm>
            <a:off x="4624543" y="2453889"/>
            <a:ext cx="322450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23AB3E-EBA9-CD76-A9B7-5EDB37BFF36A}"/>
              </a:ext>
            </a:extLst>
          </p:cNvPr>
          <p:cNvSpPr/>
          <p:nvPr/>
        </p:nvSpPr>
        <p:spPr>
          <a:xfrm>
            <a:off x="4172293" y="2367664"/>
            <a:ext cx="438377" cy="503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57646E-8DE8-804A-28FE-607A32363638}"/>
              </a:ext>
            </a:extLst>
          </p:cNvPr>
          <p:cNvSpPr/>
          <p:nvPr/>
        </p:nvSpPr>
        <p:spPr>
          <a:xfrm>
            <a:off x="4883493" y="2367664"/>
            <a:ext cx="438377" cy="5037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9B9598-8B32-9137-DB70-C5E6CD2CD0CE}"/>
              </a:ext>
            </a:extLst>
          </p:cNvPr>
          <p:cNvSpPr/>
          <p:nvPr/>
        </p:nvSpPr>
        <p:spPr>
          <a:xfrm>
            <a:off x="7005093" y="2000017"/>
            <a:ext cx="438377" cy="503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B4CE0B-E5C9-C2C2-DE5E-620794BE11B2}"/>
              </a:ext>
            </a:extLst>
          </p:cNvPr>
          <p:cNvSpPr/>
          <p:nvPr/>
        </p:nvSpPr>
        <p:spPr>
          <a:xfrm>
            <a:off x="7005093" y="2748397"/>
            <a:ext cx="438377" cy="5037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1A4848-4607-56E3-FECD-04EEA47A3BC3}"/>
              </a:ext>
            </a:extLst>
          </p:cNvPr>
          <p:cNvSpPr txBox="1"/>
          <p:nvPr/>
        </p:nvSpPr>
        <p:spPr>
          <a:xfrm>
            <a:off x="5393308" y="2353375"/>
            <a:ext cx="768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=  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04CE196-1EE3-0928-921F-FFDB1F21ED7B}"/>
              </a:ext>
            </a:extLst>
          </p:cNvPr>
          <p:cNvCxnSpPr/>
          <p:nvPr/>
        </p:nvCxnSpPr>
        <p:spPr>
          <a:xfrm>
            <a:off x="6178550" y="2625725"/>
            <a:ext cx="464820" cy="0"/>
          </a:xfrm>
          <a:prstGeom prst="straightConnector1">
            <a:avLst/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E4113A-5E67-032D-499E-25FCA3D5FAAD}"/>
              </a:ext>
            </a:extLst>
          </p:cNvPr>
          <p:cNvCxnSpPr>
            <a:cxnSpLocks/>
          </p:cNvCxnSpPr>
          <p:nvPr/>
        </p:nvCxnSpPr>
        <p:spPr>
          <a:xfrm flipV="1">
            <a:off x="6641873" y="2251881"/>
            <a:ext cx="312420" cy="377172"/>
          </a:xfrm>
          <a:prstGeom prst="line">
            <a:avLst/>
          </a:prstGeom>
          <a:ln w="127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341E99-E972-434E-C9F6-A730636F3C85}"/>
              </a:ext>
            </a:extLst>
          </p:cNvPr>
          <p:cNvCxnSpPr>
            <a:cxnSpLocks/>
          </p:cNvCxnSpPr>
          <p:nvPr/>
        </p:nvCxnSpPr>
        <p:spPr>
          <a:xfrm flipH="1" flipV="1">
            <a:off x="6641873" y="2623089"/>
            <a:ext cx="312420" cy="377172"/>
          </a:xfrm>
          <a:prstGeom prst="line">
            <a:avLst/>
          </a:prstGeom>
          <a:ln w="12700">
            <a:solidFill>
              <a:srgbClr val="00206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A4A6016-A703-A666-E939-32647ED693EA}"/>
              </a:ext>
            </a:extLst>
          </p:cNvPr>
          <p:cNvSpPr txBox="1"/>
          <p:nvPr/>
        </p:nvSpPr>
        <p:spPr>
          <a:xfrm>
            <a:off x="4204617" y="2336174"/>
            <a:ext cx="381117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62C176-0266-93E3-9122-E3D40D05D7D2}"/>
              </a:ext>
            </a:extLst>
          </p:cNvPr>
          <p:cNvSpPr txBox="1"/>
          <p:nvPr/>
        </p:nvSpPr>
        <p:spPr>
          <a:xfrm>
            <a:off x="4912122" y="2336174"/>
            <a:ext cx="381117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B23445-4A5C-0994-D34B-C5B049297F77}"/>
              </a:ext>
            </a:extLst>
          </p:cNvPr>
          <p:cNvSpPr txBox="1"/>
          <p:nvPr/>
        </p:nvSpPr>
        <p:spPr>
          <a:xfrm>
            <a:off x="7038883" y="1971911"/>
            <a:ext cx="381117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957EA3-EA53-9BC5-F3EC-04E799AA2500}"/>
              </a:ext>
            </a:extLst>
          </p:cNvPr>
          <p:cNvSpPr txBox="1"/>
          <p:nvPr/>
        </p:nvSpPr>
        <p:spPr>
          <a:xfrm>
            <a:off x="7050323" y="2731398"/>
            <a:ext cx="381117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1CF7C3-ABCA-6FEC-7F24-1B1CDC6D1838}"/>
              </a:ext>
            </a:extLst>
          </p:cNvPr>
          <p:cNvSpPr txBox="1"/>
          <p:nvPr/>
        </p:nvSpPr>
        <p:spPr>
          <a:xfrm>
            <a:off x="7468416" y="1983196"/>
            <a:ext cx="768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= 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0419A1-AD8A-2056-9593-1DD305900C55}"/>
              </a:ext>
            </a:extLst>
          </p:cNvPr>
          <p:cNvSpPr txBox="1"/>
          <p:nvPr/>
        </p:nvSpPr>
        <p:spPr>
          <a:xfrm>
            <a:off x="7465330" y="2742683"/>
            <a:ext cx="768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= 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486B84-DC6F-01B1-24F3-0EE8803EEE76}"/>
              </a:ext>
            </a:extLst>
          </p:cNvPr>
          <p:cNvSpPr txBox="1"/>
          <p:nvPr/>
        </p:nvSpPr>
        <p:spPr>
          <a:xfrm>
            <a:off x="1276233" y="3622098"/>
            <a:ext cx="95660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rgbClr val="002060"/>
                </a:solidFill>
              </a:rPr>
              <a:t>Cho phương trình (2x + 1)(x – 3) = 0. Giải mỗi phương trình </a:t>
            </a:r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id="{13668BEF-2B9E-ACBF-5E64-7BF22769C876}"/>
              </a:ext>
            </a:extLst>
          </p:cNvPr>
          <p:cNvSpPr/>
          <p:nvPr/>
        </p:nvSpPr>
        <p:spPr>
          <a:xfrm>
            <a:off x="922806" y="1358962"/>
            <a:ext cx="356793" cy="371659"/>
          </a:xfrm>
          <a:custGeom>
            <a:avLst/>
            <a:gdLst/>
            <a:ahLst/>
            <a:cxnLst/>
            <a:rect l="l" t="t" r="r" b="b"/>
            <a:pathLst>
              <a:path w="990170" h="1031427">
                <a:moveTo>
                  <a:pt x="0" y="0"/>
                </a:moveTo>
                <a:lnTo>
                  <a:pt x="990170" y="0"/>
                </a:lnTo>
                <a:lnTo>
                  <a:pt x="990170" y="1031427"/>
                </a:lnTo>
                <a:lnTo>
                  <a:pt x="0" y="1031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8">
            <a:extLst>
              <a:ext uri="{FF2B5EF4-FFF2-40B4-BE49-F238E27FC236}">
                <a16:creationId xmlns:a16="http://schemas.microsoft.com/office/drawing/2014/main" id="{0168CDF7-8FB2-FD0F-6714-DF79DB381DBB}"/>
              </a:ext>
            </a:extLst>
          </p:cNvPr>
          <p:cNvSpPr/>
          <p:nvPr/>
        </p:nvSpPr>
        <p:spPr>
          <a:xfrm>
            <a:off x="913803" y="3682164"/>
            <a:ext cx="356793" cy="371659"/>
          </a:xfrm>
          <a:custGeom>
            <a:avLst/>
            <a:gdLst/>
            <a:ahLst/>
            <a:cxnLst/>
            <a:rect l="l" t="t" r="r" b="b"/>
            <a:pathLst>
              <a:path w="990170" h="1031427">
                <a:moveTo>
                  <a:pt x="0" y="0"/>
                </a:moveTo>
                <a:lnTo>
                  <a:pt x="990170" y="0"/>
                </a:lnTo>
                <a:lnTo>
                  <a:pt x="990170" y="1031427"/>
                </a:lnTo>
                <a:lnTo>
                  <a:pt x="0" y="1031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7936B8E-C460-24FB-1152-2B47B632283F}"/>
              </a:ext>
            </a:extLst>
          </p:cNvPr>
          <p:cNvSpPr txBox="1"/>
          <p:nvPr/>
        </p:nvSpPr>
        <p:spPr>
          <a:xfrm>
            <a:off x="3403589" y="4476288"/>
            <a:ext cx="1771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2x + 1 = 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FF6B843-6445-2643-3C4D-1FF2B1C411A1}"/>
              </a:ext>
            </a:extLst>
          </p:cNvPr>
          <p:cNvSpPr txBox="1"/>
          <p:nvPr/>
        </p:nvSpPr>
        <p:spPr>
          <a:xfrm>
            <a:off x="3972968" y="5141196"/>
            <a:ext cx="142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2x = –1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18075E-F814-1A66-3294-E0F2DFE12032}"/>
              </a:ext>
            </a:extLst>
          </p:cNvPr>
          <p:cNvSpPr txBox="1"/>
          <p:nvPr/>
        </p:nvSpPr>
        <p:spPr>
          <a:xfrm>
            <a:off x="4153198" y="5806103"/>
            <a:ext cx="727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 =</a:t>
            </a:r>
          </a:p>
        </p:txBody>
      </p: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DF3D7C90-E132-2791-1720-A4138C971395}"/>
              </a:ext>
            </a:extLst>
          </p:cNvPr>
          <p:cNvGrpSpPr/>
          <p:nvPr/>
        </p:nvGrpSpPr>
        <p:grpSpPr>
          <a:xfrm>
            <a:off x="4684168" y="5628088"/>
            <a:ext cx="596739" cy="899124"/>
            <a:chOff x="8352831" y="3289395"/>
            <a:chExt cx="596739" cy="89912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8145D92-D8FE-6A62-70D3-68C8B1638333}"/>
                </a:ext>
              </a:extLst>
            </p:cNvPr>
            <p:cNvSpPr txBox="1"/>
            <p:nvPr/>
          </p:nvSpPr>
          <p:spPr>
            <a:xfrm>
              <a:off x="8608725" y="3289395"/>
              <a:ext cx="2643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/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5EE01-F585-D6C2-9436-D8AD8C5DAA34}"/>
                </a:ext>
              </a:extLst>
            </p:cNvPr>
            <p:cNvSpPr txBox="1"/>
            <p:nvPr/>
          </p:nvSpPr>
          <p:spPr>
            <a:xfrm>
              <a:off x="8608725" y="3696076"/>
              <a:ext cx="34084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/>
                <a:t>2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3F931AB-6A93-8E28-0195-E0EA3DA29F64}"/>
                </a:ext>
              </a:extLst>
            </p:cNvPr>
            <p:cNvCxnSpPr>
              <a:cxnSpLocks/>
            </p:cNvCxnSpPr>
            <p:nvPr/>
          </p:nvCxnSpPr>
          <p:spPr>
            <a:xfrm>
              <a:off x="8627269" y="3745382"/>
              <a:ext cx="32163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8" name="TextBox 2047">
              <a:extLst>
                <a:ext uri="{FF2B5EF4-FFF2-40B4-BE49-F238E27FC236}">
                  <a16:creationId xmlns:a16="http://schemas.microsoft.com/office/drawing/2014/main" id="{1A3BA17E-F1D1-686B-4EFA-CEAE2B5FE549}"/>
                </a:ext>
              </a:extLst>
            </p:cNvPr>
            <p:cNvSpPr txBox="1"/>
            <p:nvPr/>
          </p:nvSpPr>
          <p:spPr>
            <a:xfrm>
              <a:off x="8352831" y="3537386"/>
              <a:ext cx="28158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/>
                <a:t>–</a:t>
              </a:r>
            </a:p>
          </p:txBody>
        </p:sp>
      </p:grpSp>
      <p:sp>
        <p:nvSpPr>
          <p:cNvPr id="2053" name="Rectangle: Rounded Corners 2052">
            <a:extLst>
              <a:ext uri="{FF2B5EF4-FFF2-40B4-BE49-F238E27FC236}">
                <a16:creationId xmlns:a16="http://schemas.microsoft.com/office/drawing/2014/main" id="{613050C8-1147-6A86-BFC5-AA01818634F5}"/>
              </a:ext>
            </a:extLst>
          </p:cNvPr>
          <p:cNvSpPr/>
          <p:nvPr/>
        </p:nvSpPr>
        <p:spPr>
          <a:xfrm>
            <a:off x="3210554" y="4453417"/>
            <a:ext cx="1964917" cy="53818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29F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TextBox 2053">
            <a:extLst>
              <a:ext uri="{FF2B5EF4-FFF2-40B4-BE49-F238E27FC236}">
                <a16:creationId xmlns:a16="http://schemas.microsoft.com/office/drawing/2014/main" id="{DB78A031-C251-92C1-DE96-5E348FF2E4C2}"/>
              </a:ext>
            </a:extLst>
          </p:cNvPr>
          <p:cNvSpPr txBox="1"/>
          <p:nvPr/>
        </p:nvSpPr>
        <p:spPr>
          <a:xfrm>
            <a:off x="7112303" y="4479319"/>
            <a:ext cx="1771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 – 3 = 0</a:t>
            </a:r>
          </a:p>
        </p:txBody>
      </p:sp>
      <p:sp>
        <p:nvSpPr>
          <p:cNvPr id="2055" name="TextBox 2054">
            <a:extLst>
              <a:ext uri="{FF2B5EF4-FFF2-40B4-BE49-F238E27FC236}">
                <a16:creationId xmlns:a16="http://schemas.microsoft.com/office/drawing/2014/main" id="{5DC951AA-E283-253D-91CA-08FB1F8FC0EE}"/>
              </a:ext>
            </a:extLst>
          </p:cNvPr>
          <p:cNvSpPr txBox="1"/>
          <p:nvPr/>
        </p:nvSpPr>
        <p:spPr>
          <a:xfrm>
            <a:off x="7643583" y="5144227"/>
            <a:ext cx="12025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 = 3</a:t>
            </a:r>
          </a:p>
        </p:txBody>
      </p:sp>
      <p:sp>
        <p:nvSpPr>
          <p:cNvPr id="2062" name="Rectangle: Rounded Corners 2061">
            <a:extLst>
              <a:ext uri="{FF2B5EF4-FFF2-40B4-BE49-F238E27FC236}">
                <a16:creationId xmlns:a16="http://schemas.microsoft.com/office/drawing/2014/main" id="{F6CEA736-6CE9-1438-35C2-309D7AB6409C}"/>
              </a:ext>
            </a:extLst>
          </p:cNvPr>
          <p:cNvSpPr/>
          <p:nvPr/>
        </p:nvSpPr>
        <p:spPr>
          <a:xfrm>
            <a:off x="6919268" y="4456448"/>
            <a:ext cx="1964917" cy="53818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29F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45C7BE-7F69-1604-E354-65D04B7B9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32523" y="4520943"/>
            <a:ext cx="250237" cy="40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70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20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blue and orange logo&#10;&#10;Description automatically generated">
            <a:extLst>
              <a:ext uri="{FF2B5EF4-FFF2-40B4-BE49-F238E27FC236}">
                <a16:creationId xmlns:a16="http://schemas.microsoft.com/office/drawing/2014/main" id="{EB5C5D49-A354-3565-DB98-E252B0AB57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5688571"/>
            <a:ext cx="1422400" cy="146084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02B25F2-6565-D4B2-07D1-AA38F19F358A}"/>
              </a:ext>
            </a:extLst>
          </p:cNvPr>
          <p:cNvGrpSpPr/>
          <p:nvPr/>
        </p:nvGrpSpPr>
        <p:grpSpPr>
          <a:xfrm>
            <a:off x="10842308" y="-165457"/>
            <a:ext cx="1132523" cy="647045"/>
            <a:chOff x="10842308" y="-165457"/>
            <a:chExt cx="1132523" cy="64704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14D3314-36F1-EEC6-8F59-A3B032A0F1BD}"/>
                </a:ext>
              </a:extLst>
            </p:cNvPr>
            <p:cNvSpPr/>
            <p:nvPr/>
          </p:nvSpPr>
          <p:spPr>
            <a:xfrm>
              <a:off x="10842308" y="-165457"/>
              <a:ext cx="1132523" cy="647045"/>
            </a:xfrm>
            <a:prstGeom prst="roundRect">
              <a:avLst/>
            </a:prstGeom>
            <a:solidFill>
              <a:srgbClr val="4873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white text with a black background&#10;&#10;Description automatically generated">
              <a:extLst>
                <a:ext uri="{FF2B5EF4-FFF2-40B4-BE49-F238E27FC236}">
                  <a16:creationId xmlns:a16="http://schemas.microsoft.com/office/drawing/2014/main" id="{ADA4389A-4431-B22B-E958-EF3DF81A5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2913" y="128968"/>
              <a:ext cx="552832" cy="204231"/>
            </a:xfrm>
            <a:prstGeom prst="rect">
              <a:avLst/>
            </a:prstGeom>
          </p:spPr>
        </p:pic>
      </p:grpSp>
      <p:sp>
        <p:nvSpPr>
          <p:cNvPr id="37" name="Freeform 10">
            <a:extLst>
              <a:ext uri="{FF2B5EF4-FFF2-40B4-BE49-F238E27FC236}">
                <a16:creationId xmlns:a16="http://schemas.microsoft.com/office/drawing/2014/main" id="{179EEC5A-79C2-1AE2-DEA4-5C470A3D13A3}"/>
              </a:ext>
            </a:extLst>
          </p:cNvPr>
          <p:cNvSpPr/>
          <p:nvPr/>
        </p:nvSpPr>
        <p:spPr>
          <a:xfrm>
            <a:off x="145359" y="169625"/>
            <a:ext cx="643126" cy="647045"/>
          </a:xfrm>
          <a:prstGeom prst="roundRect">
            <a:avLst>
              <a:gd name="adj" fmla="val 50000"/>
            </a:avLst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F4B2556D-8AD2-586E-E746-4AD5D01D03FC}"/>
              </a:ext>
            </a:extLst>
          </p:cNvPr>
          <p:cNvSpPr/>
          <p:nvPr/>
        </p:nvSpPr>
        <p:spPr>
          <a:xfrm>
            <a:off x="884234" y="169625"/>
            <a:ext cx="3576823" cy="647045"/>
          </a:xfrm>
          <a:prstGeom prst="roundRect">
            <a:avLst/>
          </a:prstGeom>
          <a:solidFill>
            <a:srgbClr val="487307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B2FDF4-0368-21E4-F2A5-3C92874D2BF6}"/>
              </a:ext>
            </a:extLst>
          </p:cNvPr>
          <p:cNvSpPr txBox="1"/>
          <p:nvPr/>
        </p:nvSpPr>
        <p:spPr>
          <a:xfrm>
            <a:off x="162549" y="183992"/>
            <a:ext cx="64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01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F63E1A-35C9-E2F9-1117-60AE4EE36B7F}"/>
              </a:ext>
            </a:extLst>
          </p:cNvPr>
          <p:cNvSpPr txBox="1"/>
          <p:nvPr/>
        </p:nvSpPr>
        <p:spPr>
          <a:xfrm>
            <a:off x="922806" y="200759"/>
            <a:ext cx="3499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SVN-Avo Bold" panose="02040603050506020204" pitchFamily="18" charset="0"/>
              </a:rPr>
              <a:t>Phương trình tích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486B84-DC6F-01B1-24F3-0EE8803EEE76}"/>
              </a:ext>
            </a:extLst>
          </p:cNvPr>
          <p:cNvSpPr txBox="1"/>
          <p:nvPr/>
        </p:nvSpPr>
        <p:spPr>
          <a:xfrm>
            <a:off x="1276233" y="2099912"/>
            <a:ext cx="6051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rgbClr val="002060"/>
                </a:solidFill>
              </a:rPr>
              <a:t>Cho phương trình (2x + 1)(x – 3) = 0. </a:t>
            </a:r>
          </a:p>
        </p:txBody>
      </p:sp>
      <p:sp>
        <p:nvSpPr>
          <p:cNvPr id="52" name="Freeform 8">
            <a:extLst>
              <a:ext uri="{FF2B5EF4-FFF2-40B4-BE49-F238E27FC236}">
                <a16:creationId xmlns:a16="http://schemas.microsoft.com/office/drawing/2014/main" id="{0168CDF7-8FB2-FD0F-6714-DF79DB381DBB}"/>
              </a:ext>
            </a:extLst>
          </p:cNvPr>
          <p:cNvSpPr/>
          <p:nvPr/>
        </p:nvSpPr>
        <p:spPr>
          <a:xfrm>
            <a:off x="913803" y="2159978"/>
            <a:ext cx="356793" cy="371659"/>
          </a:xfrm>
          <a:custGeom>
            <a:avLst/>
            <a:gdLst/>
            <a:ahLst/>
            <a:cxnLst/>
            <a:rect l="l" t="t" r="r" b="b"/>
            <a:pathLst>
              <a:path w="990170" h="1031427">
                <a:moveTo>
                  <a:pt x="0" y="0"/>
                </a:moveTo>
                <a:lnTo>
                  <a:pt x="990170" y="0"/>
                </a:lnTo>
                <a:lnTo>
                  <a:pt x="990170" y="1031427"/>
                </a:lnTo>
                <a:lnTo>
                  <a:pt x="0" y="1031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18075E-F814-1A66-3294-E0F2DFE12032}"/>
              </a:ext>
            </a:extLst>
          </p:cNvPr>
          <p:cNvSpPr txBox="1"/>
          <p:nvPr/>
        </p:nvSpPr>
        <p:spPr>
          <a:xfrm>
            <a:off x="3362365" y="1218246"/>
            <a:ext cx="727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 =</a:t>
            </a:r>
          </a:p>
        </p:txBody>
      </p: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DF3D7C90-E132-2791-1720-A4138C971395}"/>
              </a:ext>
            </a:extLst>
          </p:cNvPr>
          <p:cNvGrpSpPr/>
          <p:nvPr/>
        </p:nvGrpSpPr>
        <p:grpSpPr>
          <a:xfrm>
            <a:off x="3893335" y="1040231"/>
            <a:ext cx="596739" cy="899124"/>
            <a:chOff x="8352831" y="3289395"/>
            <a:chExt cx="596739" cy="89912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8145D92-D8FE-6A62-70D3-68C8B1638333}"/>
                </a:ext>
              </a:extLst>
            </p:cNvPr>
            <p:cNvSpPr txBox="1"/>
            <p:nvPr/>
          </p:nvSpPr>
          <p:spPr>
            <a:xfrm>
              <a:off x="8608725" y="3289395"/>
              <a:ext cx="2643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/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5EE01-F585-D6C2-9436-D8AD8C5DAA34}"/>
                </a:ext>
              </a:extLst>
            </p:cNvPr>
            <p:cNvSpPr txBox="1"/>
            <p:nvPr/>
          </p:nvSpPr>
          <p:spPr>
            <a:xfrm>
              <a:off x="8608725" y="3696076"/>
              <a:ext cx="34084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/>
                <a:t>2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3F931AB-6A93-8E28-0195-E0EA3DA29F64}"/>
                </a:ext>
              </a:extLst>
            </p:cNvPr>
            <p:cNvCxnSpPr>
              <a:cxnSpLocks/>
            </p:cNvCxnSpPr>
            <p:nvPr/>
          </p:nvCxnSpPr>
          <p:spPr>
            <a:xfrm>
              <a:off x="8627269" y="3745382"/>
              <a:ext cx="32163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8" name="TextBox 2047">
              <a:extLst>
                <a:ext uri="{FF2B5EF4-FFF2-40B4-BE49-F238E27FC236}">
                  <a16:creationId xmlns:a16="http://schemas.microsoft.com/office/drawing/2014/main" id="{1A3BA17E-F1D1-686B-4EFA-CEAE2B5FE549}"/>
                </a:ext>
              </a:extLst>
            </p:cNvPr>
            <p:cNvSpPr txBox="1"/>
            <p:nvPr/>
          </p:nvSpPr>
          <p:spPr>
            <a:xfrm>
              <a:off x="8352831" y="3537386"/>
              <a:ext cx="28158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/>
                <a:t>–</a:t>
              </a:r>
            </a:p>
          </p:txBody>
        </p:sp>
      </p:grpSp>
      <p:sp>
        <p:nvSpPr>
          <p:cNvPr id="2055" name="TextBox 2054">
            <a:extLst>
              <a:ext uri="{FF2B5EF4-FFF2-40B4-BE49-F238E27FC236}">
                <a16:creationId xmlns:a16="http://schemas.microsoft.com/office/drawing/2014/main" id="{5DC951AA-E283-253D-91CA-08FB1F8FC0EE}"/>
              </a:ext>
            </a:extLst>
          </p:cNvPr>
          <p:cNvSpPr txBox="1"/>
          <p:nvPr/>
        </p:nvSpPr>
        <p:spPr>
          <a:xfrm>
            <a:off x="6255402" y="1210154"/>
            <a:ext cx="12025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600">
                <a:solidFill>
                  <a:schemeClr val="tx1"/>
                </a:solidFill>
              </a:rPr>
              <a:t>x =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1D39A-A8CB-D0E0-5482-33E76D493B53}"/>
              </a:ext>
            </a:extLst>
          </p:cNvPr>
          <p:cNvSpPr txBox="1"/>
          <p:nvPr/>
        </p:nvSpPr>
        <p:spPr>
          <a:xfrm>
            <a:off x="1276233" y="2710655"/>
            <a:ext cx="10059424" cy="10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600">
                <a:solidFill>
                  <a:srgbClr val="002060"/>
                </a:solidFill>
              </a:rPr>
              <a:t>Kiểm tra nghiệm của phương trình x – 3 = 0 và 2x + 1 = 0 có là nghiệm của phương trình (2x + 1) (x – 3) = 0 hay không?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3AF12654-2849-7D3D-4448-48DB52622772}"/>
              </a:ext>
            </a:extLst>
          </p:cNvPr>
          <p:cNvSpPr/>
          <p:nvPr/>
        </p:nvSpPr>
        <p:spPr>
          <a:xfrm rot="16200000">
            <a:off x="5900607" y="1571103"/>
            <a:ext cx="1132523" cy="1158699"/>
          </a:xfrm>
          <a:prstGeom prst="arc">
            <a:avLst>
              <a:gd name="adj1" fmla="val 16200000"/>
              <a:gd name="adj2" fmla="val 20462224"/>
            </a:avLst>
          </a:prstGeom>
          <a:ln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8C8FB454-7460-0122-4F61-01CC6BC2C521}"/>
              </a:ext>
            </a:extLst>
          </p:cNvPr>
          <p:cNvSpPr/>
          <p:nvPr/>
        </p:nvSpPr>
        <p:spPr>
          <a:xfrm rot="5400000" flipH="1">
            <a:off x="3791291" y="1570589"/>
            <a:ext cx="1132523" cy="1158699"/>
          </a:xfrm>
          <a:prstGeom prst="arc">
            <a:avLst>
              <a:gd name="adj1" fmla="val 16200000"/>
              <a:gd name="adj2" fmla="val 20462224"/>
            </a:avLst>
          </a:prstGeom>
          <a:ln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AEF6C-B15C-0FCD-2BEE-3890C295B474}"/>
              </a:ext>
            </a:extLst>
          </p:cNvPr>
          <p:cNvSpPr txBox="1"/>
          <p:nvPr/>
        </p:nvSpPr>
        <p:spPr>
          <a:xfrm>
            <a:off x="1270596" y="4335733"/>
            <a:ext cx="9225987" cy="53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600">
                <a:solidFill>
                  <a:schemeClr val="tx1"/>
                </a:solidFill>
              </a:rPr>
              <a:t>Thay x = 3 vào (2x + 1) (x – 3) ta được (2.3 + 1).(3 – 3) =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EDAA7-CD79-1692-3C88-4C1BBCB1B106}"/>
              </a:ext>
            </a:extLst>
          </p:cNvPr>
          <p:cNvSpPr txBox="1"/>
          <p:nvPr/>
        </p:nvSpPr>
        <p:spPr>
          <a:xfrm>
            <a:off x="1270595" y="5139107"/>
            <a:ext cx="8932585" cy="53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600">
                <a:solidFill>
                  <a:schemeClr val="tx1"/>
                </a:solidFill>
              </a:rPr>
              <a:t>Thay x =       vào (2x + 1) (x – 3) ta được 0.         – 3  = 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DAAA32-0A12-B86E-ADA9-A11D2F01385C}"/>
              </a:ext>
            </a:extLst>
          </p:cNvPr>
          <p:cNvGrpSpPr/>
          <p:nvPr/>
        </p:nvGrpSpPr>
        <p:grpSpPr>
          <a:xfrm>
            <a:off x="2672644" y="4987227"/>
            <a:ext cx="596739" cy="899124"/>
            <a:chOff x="8352831" y="3289395"/>
            <a:chExt cx="596739" cy="8991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842BBA-FAAC-D423-0699-4E8C9E96D4B3}"/>
                </a:ext>
              </a:extLst>
            </p:cNvPr>
            <p:cNvSpPr txBox="1"/>
            <p:nvPr/>
          </p:nvSpPr>
          <p:spPr>
            <a:xfrm>
              <a:off x="8608725" y="3289395"/>
              <a:ext cx="2643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/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D346FB-9986-B117-53CC-AE3CF7410B3A}"/>
                </a:ext>
              </a:extLst>
            </p:cNvPr>
            <p:cNvSpPr txBox="1"/>
            <p:nvPr/>
          </p:nvSpPr>
          <p:spPr>
            <a:xfrm>
              <a:off x="8608725" y="3696076"/>
              <a:ext cx="34084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/>
                <a:t>2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E6A5752-44FC-6A04-757D-80FBAECD214E}"/>
                </a:ext>
              </a:extLst>
            </p:cNvPr>
            <p:cNvCxnSpPr>
              <a:cxnSpLocks/>
            </p:cNvCxnSpPr>
            <p:nvPr/>
          </p:nvCxnSpPr>
          <p:spPr>
            <a:xfrm>
              <a:off x="8627269" y="3745382"/>
              <a:ext cx="32163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68B03F-176D-EBF9-0509-4216174FDE10}"/>
                </a:ext>
              </a:extLst>
            </p:cNvPr>
            <p:cNvSpPr txBox="1"/>
            <p:nvPr/>
          </p:nvSpPr>
          <p:spPr>
            <a:xfrm>
              <a:off x="8352831" y="3537386"/>
              <a:ext cx="28158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/>
                <a:t>–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2101D4-3913-9A60-DB20-889E8DC27D1B}"/>
              </a:ext>
            </a:extLst>
          </p:cNvPr>
          <p:cNvGrpSpPr/>
          <p:nvPr/>
        </p:nvGrpSpPr>
        <p:grpSpPr>
          <a:xfrm>
            <a:off x="8061266" y="5012702"/>
            <a:ext cx="596739" cy="899124"/>
            <a:chOff x="8352831" y="3289395"/>
            <a:chExt cx="596739" cy="89912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12CE64D-6CBC-48B6-5EA5-C28A83A225BF}"/>
                </a:ext>
              </a:extLst>
            </p:cNvPr>
            <p:cNvSpPr txBox="1"/>
            <p:nvPr/>
          </p:nvSpPr>
          <p:spPr>
            <a:xfrm>
              <a:off x="8608725" y="3289395"/>
              <a:ext cx="2643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/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71F0E08-CEBC-E39B-1534-4DFC3F21C0D1}"/>
                </a:ext>
              </a:extLst>
            </p:cNvPr>
            <p:cNvSpPr txBox="1"/>
            <p:nvPr/>
          </p:nvSpPr>
          <p:spPr>
            <a:xfrm>
              <a:off x="8608725" y="3696076"/>
              <a:ext cx="34084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/>
                <a:t>2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C50971A-9311-4AD9-F130-7CB42F0896BA}"/>
                </a:ext>
              </a:extLst>
            </p:cNvPr>
            <p:cNvCxnSpPr>
              <a:cxnSpLocks/>
            </p:cNvCxnSpPr>
            <p:nvPr/>
          </p:nvCxnSpPr>
          <p:spPr>
            <a:xfrm>
              <a:off x="8627269" y="3745382"/>
              <a:ext cx="32163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F8D6E43-4380-C5A0-7C1A-02F94FF99A9D}"/>
                </a:ext>
              </a:extLst>
            </p:cNvPr>
            <p:cNvSpPr txBox="1"/>
            <p:nvPr/>
          </p:nvSpPr>
          <p:spPr>
            <a:xfrm>
              <a:off x="8352831" y="3537386"/>
              <a:ext cx="28158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/>
                <a:t>–</a:t>
              </a:r>
            </a:p>
          </p:txBody>
        </p:sp>
      </p:grpSp>
      <p:sp>
        <p:nvSpPr>
          <p:cNvPr id="38" name="Right Bracket 37">
            <a:extLst>
              <a:ext uri="{FF2B5EF4-FFF2-40B4-BE49-F238E27FC236}">
                <a16:creationId xmlns:a16="http://schemas.microsoft.com/office/drawing/2014/main" id="{FA7EFD40-369D-6870-8D09-75955A095B26}"/>
              </a:ext>
            </a:extLst>
          </p:cNvPr>
          <p:cNvSpPr/>
          <p:nvPr/>
        </p:nvSpPr>
        <p:spPr>
          <a:xfrm>
            <a:off x="9189341" y="5069174"/>
            <a:ext cx="89681" cy="783148"/>
          </a:xfrm>
          <a:prstGeom prst="rightBracket">
            <a:avLst>
              <a:gd name="adj" fmla="val 36734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Bracket 42">
            <a:extLst>
              <a:ext uri="{FF2B5EF4-FFF2-40B4-BE49-F238E27FC236}">
                <a16:creationId xmlns:a16="http://schemas.microsoft.com/office/drawing/2014/main" id="{C1B58664-B32B-1624-8596-51CC79AB49A3}"/>
              </a:ext>
            </a:extLst>
          </p:cNvPr>
          <p:cNvSpPr/>
          <p:nvPr/>
        </p:nvSpPr>
        <p:spPr>
          <a:xfrm flipH="1">
            <a:off x="8060595" y="5069174"/>
            <a:ext cx="89681" cy="783148"/>
          </a:xfrm>
          <a:prstGeom prst="rightBracket">
            <a:avLst>
              <a:gd name="adj" fmla="val 36734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F87A9B-167B-CC97-2EFF-C47FB331BE76}"/>
              </a:ext>
            </a:extLst>
          </p:cNvPr>
          <p:cNvSpPr txBox="1"/>
          <p:nvPr/>
        </p:nvSpPr>
        <p:spPr>
          <a:xfrm>
            <a:off x="1270595" y="5923626"/>
            <a:ext cx="9740305" cy="53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600">
                <a:solidFill>
                  <a:schemeClr val="tx1"/>
                </a:solidFill>
              </a:rPr>
              <a:t>Vậy nghiệm của x – 3 = 0; 2x + 1 = 0 đều là nghiệm của </a:t>
            </a:r>
            <a:r>
              <a:rPr lang="en-US" sz="2600">
                <a:solidFill>
                  <a:srgbClr val="C00000"/>
                </a:solidFill>
              </a:rPr>
              <a:t>(*)</a:t>
            </a:r>
            <a:r>
              <a:rPr lang="en-US" sz="2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E8503B-1371-14F8-696A-C4C6BAA034B9}"/>
              </a:ext>
            </a:extLst>
          </p:cNvPr>
          <p:cNvSpPr txBox="1"/>
          <p:nvPr/>
        </p:nvSpPr>
        <p:spPr>
          <a:xfrm>
            <a:off x="8147930" y="3486749"/>
            <a:ext cx="602780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800"/>
              </a:lnSpc>
            </a:pPr>
            <a:r>
              <a:rPr lang="en-US" sz="2000">
                <a:solidFill>
                  <a:srgbClr val="C00000"/>
                </a:solidFill>
              </a:rPr>
              <a:t>(*)</a:t>
            </a:r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05051AC5-06B6-0F5C-6E37-79F9F2625DA6}"/>
              </a:ext>
            </a:extLst>
          </p:cNvPr>
          <p:cNvSpPr/>
          <p:nvPr/>
        </p:nvSpPr>
        <p:spPr>
          <a:xfrm>
            <a:off x="7364073" y="1611208"/>
            <a:ext cx="154845" cy="629604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3B14DE3C-FCFE-278F-47B4-226F577C1910}"/>
              </a:ext>
            </a:extLst>
          </p:cNvPr>
          <p:cNvSpPr/>
          <p:nvPr/>
        </p:nvSpPr>
        <p:spPr>
          <a:xfrm flipV="1">
            <a:off x="7568331" y="1611208"/>
            <a:ext cx="154845" cy="62960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2" grpId="0" animBg="1"/>
      <p:bldP spid="56" grpId="0"/>
      <p:bldP spid="2055" grpId="0"/>
      <p:bldP spid="2" grpId="0"/>
      <p:bldP spid="3" grpId="0" animBg="1"/>
      <p:bldP spid="4" grpId="0" animBg="1"/>
      <p:bldP spid="5" grpId="0"/>
      <p:bldP spid="6" grpId="0"/>
      <p:bldP spid="38" grpId="0" animBg="1"/>
      <p:bldP spid="43" grpId="0" animBg="1"/>
      <p:bldP spid="44" grpId="0"/>
      <p:bldP spid="45" grpId="0"/>
      <p:bldP spid="46" grpId="0" animBg="1"/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PT TÍCH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YRn1YpmRal5QGAACRFwAAHQAAAHVuaXZlcnNhbC9jb21tb25fbWVzc2FnZXMubG5nrVjPj9tEFL4j8T+MIq0EEhSKBKrQNtXEmd1Y69ipPel2QciatSeb0dqe4B/ZLiduHIErEhIVFFEEEgdOWQGHIP6P8JfwZuykSUtle7uHSptx3/fevPm+997M/r1HcYTmPM2ETO52bt96t4N4EshQJGd3O2N68PadDspyloQskgm/20lkB93rvv7afsSSs4Kdcfj79dcQ2o95lsHPrKt+PfuNRHi3M+r52DCI55k9i/h43Dcd38aui6np2L6Fe8TqdHERCokSlqYsh2D236kQ6gFHFj4hru8ZBEAVtEN9bzwaOS4l/U6XTjnKRFxEGheJDCUyR1kxm8k05yESCcrhv7AgAA/iVEQiv0SxDHmLELwj0/bBvd5ftWxaJj3xh06fQAxFmiBwfmNObMcdYmsHfTK5AfiRSzxiU0jnaOBQp9MdpTzjSc5TNJvKXLbBs8w+BOo7B77hjG3a6XqRCDnauz8mnj55ezzsEXcPQkd71KGwn/Unb6+Fowfg538I9QCcXY9QxxgSMMTuUZkTwyWw0PePTTrodI2UM0WbC5FPkfBmKUgF8TmLipJflZjq3PWwceRTx8ejkd8bU/os7h4LzuusDWc4wvaJbzmHjt8zDyEsGc9YcokseSbfeO+DO49uv//Bm61gPCCUtQuENNL77zYAsqnrWD6gEcu3yUM4bWquFn+OEF1d/WC0s3fG1DJtIPbfX/3z2+rqW0jwqVj+nLRDASo/6HTvj/EJslaL78xa67HrAvUr3pqeriMqQxbRdeREFmjK5hzlEs0Fv9BVA6QhUqgvmtnwIZCwkBS1uus7QwzUArVR1zQUbUEeMk0v3yqLUZFPZQruMhSKjJ1GQDjlU3FNfZ+VqiwZJ1UBg7IWypiJ5Fa962PbcnBfU28InMeHqoZsNgVIO/Ca6HMlprfAxUUSSRaiScoB0PEQm80iEVSltVLDKGKXtVG4+Ni0D0ECjuVBVeuvVzpdkoSonzK12ZYoLvaIC3tZLZ5eXsPU1wLQ1ihfLZ7kKFgtvm8HNDAPBxb8oyqQ3nKRo2T5NEf1lXMXZkTsbfNkurr6sg6hqtvY844dt6/yqMo2QzOWZRcyDXeIu33EdcCmbTigDYNugauuugEGygiYGtKUB3k9GESJNeUrqcG2gZM+1VVDqSwuMkg91KGI51xHK9RWWKBZdsonEiQXcTYv5QDetf5qmW/hsW0M/B7d1FqLFUkwbWgHev1fyWwLpMj4jgxqY6rQ/J7zEApOp2s7bSyco07XOWpjcUI8SDLx6mxs/MA8LPsplMJ1nVrXwYCpshNdVhOHYtNcyCKDFZUSqFb6RLJb7dx4BAYAm5rYekm5LVHXI9uZmHOIIw15WusIuoFB+kpg98fmR/4BNi3d0p+nHrvU4yEL5ywJOJAtYOpML+FbKEL9TdFe+/+0EJ8hllfVf69qHHafPNxrG89Or3mJIlie83iW17lWCavCv04USuIvDaHJ1q/nfzO938jJbM37r3w+O/eKNmdUG8QrZqr5ad10JNUVgcAMA0olMHZEza0Gym3PhFo3EPUXlGd2pn2wcx8xk4lsbm07FYAt0XUxvAHkWEfuwfQTQxdqbqsvKdvh6+tJc/tj0vNMCl3nmJ9mIq/1rPXcuL9qOV+/sW6NsTvNhprUgpBtADzb3L4jEUP8YQPM8ZCsM1C2iJ2dHMsiCrX8I3Gu2wTktoj5iwPyJJWxXo1YtqZ/2abuvUoU5ebc0umoxTy1UXDj89kS8PVPySPYhTHGwLahZh9DqT1qaATyUamwqLcenUBHMcuDKbTjiSySsCFQeTfrkwMMYNWe6fKXGJ2L1eKvuCHKc7GUq6ha/bAViBrroJKSDdjHtsx59klrELWXDUb51JHzR3k90LinqeT5zsEBjHOTSZ0Fxb3dkA8HJjIGy2+aGFaX67XpUF3P4YLc4JJOTVDCjdxYWdkgYxnD0q16v1S98mniYEqxMRiCFj11U7v6Yob+/nr5azJF58uf4jZIawoaztiFq1+lZkMWKQwVVOQRR+QRUxpsg6pejaBa60scoC1/h+0Hq6snaL5a/NEGSJ8vnOxUoGC6XLQx3Tyf9BnkJVs+DqZlhWgD8nzfpVO9lxxG7+RMv8oIlMnV4nFttVO5oObIx/2+fmiCtEQiOC9HjhDup0H14hTJM9kUzBhgG5rMc3g8FHlbQJeQzcORehbRTxCWZOoJ/N/Pf6yzLx8fqxIOVbL8/axGzl9s85tfmX48339n6y39P1BLAwQUAAIACADYRn1Y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NhGfVgNPB/kAgUAABcZAAAnAAAAdW5pdmVyc2FsL2ZsYXNoX3B1Ymxpc2hpbmdfc2V0dGluZ3MueG1s5VlPbxpHFL/zKUZb5RiwE7txLMByYKlRMDjsuo1VVdawO7BTZme2O7MQcuqtx6rfoFWbqpHaW09YbQ/0i9BP0rcMxmBje3DiyK0PGPbNe7/35v2bN+v8zquQoR6JJRW8YK1n1yxEuCd8yjsF69CtPNyykFSY+5gJTgoWFxbaKWbyUdJiVAYOUQpYJQIYLrcjVbACpaLtXK7f72epjOJ0VbBEAb7MeiLMRTGRhCsS5yKGB/ClBhGR1hTBAAA+oeBTsWImg1BeI+0LP2EEUR8s5zTdFGYVhmVg5TRbC3vdTiwS7pcEEzGKO62C9VHJLq+XH5/yaKgyDQlPfSKLQEzJahv7Pk2twMyhrwkKCO0EYO762oaF+tRXQcF6tJHCAHvuIswEXO8dpzAlAU7gaoofEoV9rLB+1Apj0iYxRIPIoooTAqALtDlORV6pGUGT/AHHIfVcWEGpqwpW2T1u2hW7addL9vFhs6ZNNZZwq27NNpJxatWyfVxvuLZzvOfu11YWcu2X7gpCq1pmDL93dGA3a9X682O30ai51YMzqUkw5tyezy1GMA+RFkk8HycVJGGLY8qgaM4FSxIFZcdw3CGuqFDIqjZmkljoy4h0XiSYUTVIMw2qs0tItCsj4qlmmkYFK00N6wxOA4JhkFuzHN18OkvRJ1sLW89p7WfbWmplHiuFvQCSWZ3m4jzllIumZY09RXtQKOTcHtsJY04SRSJWZ+k8T5yZcAlMvi34guPSZ9QSzJ+5i4Qt4tdxSOY6gNOlvAKc6xZqQ4gZOLIREY4czKHrUAXO9WYAMmlJRdWk21Sm3LsxxQwBHrRFgvadC872AhzLhZjO4pqWulf8vC4UkV9oZ2vSpawOo6AlzSwjfpv7qBzjPnRJE/Zno6FCfPQW/gTjk29XE1HChN8dD98OjBmRGg/fKOSNhz+ayHwmEuajgUgQo11wk0BQZ0kIvwKC5rsrascinFDhAFBITrzao6RP/B0TRUegIkxAEk6biBGlNXyV0NeoRdoiBlyCe+B1oFOp8bMrAUdYyjNQfGrjA92jqvWy/fJBukHs9zD0+9XAoTpJGKlbwccDxIU6lQN3eDiRZBIUn/qTNZO9ZW8ehlmDgDi/p2gs4EsaJgy/T/iZQ+agbzHkt6NllcBfa4Gx2gD3JoWeFu8EGkqcQkg0Jix40Nwpnx4oBoAe5khwNkDYg+NZpm2jR0UigaIbhIaWN7dQy0OaTp46cBCBxtgnsRHk2vqjxxubHz/Zerqdzf3z9c8PrxSaDi4HDKfq9ORSunJuM5Y8NyNeI3fJLGYmdW4iu0boirnsgmxFxGFaGv4FpctnTQPxat21m7slt/pp1T1aAjCJ18WhIJ9LB5bl88tkiLur44tj7zZLe6hpO4c119k2yeG6gHahvACqoJ3et0xkXhzuHqHaePh91Wh6qI6Hfx4gd3zyU8moUG3HyPCGCVfjuQlXU48mB3NjiZEJcNR0dOuEw4bRkEL6fbDG8S5lbFRRN+oA/40qfudbiG4Dt1PF7ujXEHXpePhXeGvJdD+a7W1G6X/s9rt9R79nF2k4N7+J0N/fjX7jAeqOfjHqCaXR73AH8sYnb1BvPPzDRKSMAV+OfvACPRWbyHwSUOQFo+EHbVOLCe/Y+9VnjVr5HpwLd9SD+mn2dnXhdWo+t/RFeroSUk5DcGuaa7O378XNjbV8bvlSJgNoi//MKGb+BVBLAwQUAAIACADYRn1YtFD3CpMDAAC0DAAAIQAAAHVuaXZlcnNhbC9mbGFzaF9za2luX3NldHRpbmdzLnhtbJVXS27bMBDd9xSCuy3ixHWRFFAM+FegaNoGTeA9LY1tIhQpkJRTn6Bn6BG67q5d9iS5SYcfSZQtxU6EAOHMe+R8HodIrB4oj7YgFRX8ujfojV5FUZwUUgLX95DljGiIOMnguregT39/6Gjz7zd5Ez39+cWj5OnvTx2JglEOvb6jCibkHWhN+VoZS2mLaHrdWxZaC36WCK5x/zMuZEZYb/T6g/2J+xZ5jCUw3FM5K5JAfcy7wdVkdhLFnzGcXM6m77sIichywnc3Yi3OliR5WEtR8PRoaJtdDhJL9oDI8/eX0/llF5JRpT9qyBoxza/Mdxoll6AUuJCGk+HgKIuRJbDypHP7cyInPOq57PdoW6qotrTxhfm6aDlZQ7PI0/nsYva2G89x9wZhPJnPPlw8T9DwXZu+Xw6vhuNOKCM7kC9peS7yIt8jDMzXSZBibQr6okNKDhMkxeuHhNm5+Y4STELmoKNdUIym2AYhUyfFc/N1gX0tD1Tk/wyHRGzuthTs1jRhb3oYhSwZjLQsIO6XK+dTG/H4tdBm/oxWhCkEhKYadIsZ3pJClds0bTXuGzxSngYgb6gRC8GKDKYu3gDYtNf46XRi50oYX2ULApSw9cYgwtpYI79gWQ+QgbFG3plufeVsdwDf9zhOqYcJ8c18vvroBU5wWdarXJVec9KNueUqONobSkwmUhhZWd3TDEzX4r61uZD6BzHFnGzpmmh8rz4b3HJnk1Fxf8/hldauq1hTzaBNbokopMJg0L3w2frOtXgcxT0caqxvYKV9qk1b3RPzWIRSsOvjQvfbVWVz60jjU3LdI1qTZJPh26h6kefh9cNt3KN8yDDDGuEgP/KVCDg2sC5SRuQDyHsh2KnHcKHhVKxwd7YDXRXUtbW9e7Hfo62tvMiWIOeoBgqlHJs2h9vQ9Ybhr15QeIS0SehwOqbe4Hac0ErtgcH3H4hMNuVdcAvnyQqmKYMtsFIbgcVm3JVarFD8bQkbcXn1BXJ7iR79BKqF0pxMgb0Fv8CwGhvveZqS97im5jVZKptZY6AcG/fllDTSC0HO4MXU2Br9bTXEdjUKSgot7jSR5Q2v1z59soUxp5mdQOjQlWzaPI7DhMh9YayzDPjAXodgXq1qsyrDFk8XxczZ0aCNYj37Q/Yeb+doJQHCAWuNr4In4BPsloLI9EsFabwJLW7Hxhzx1bTzGid9luu4H5hcc6o24N/438roP1BLAwQUAAIACADYRn1YkshP9f4EAAChGAAAJgAAAHVuaXZlcnNhbC9odG1sX3B1Ymxpc2hpbmdfc2V0dGluZ3MueG1s5VlPbxpHFL/7U4y2yjFgJ07jWIDlwFKjYCDsuo1VVdawO7BTz85sd2Yh5NRbj1W/Qas2VSO1t56w2h7oF6GfpG8ZjMHG9uAaR24OGPbt+/3mzfs3b9e5ndchQ10SSyp43trIrFuIcE/4lHfy1oFbfrhlIakw9zETnOQtLiy0U1jLRUmLURk4RClQlQhouNyOVN4KlIq2s9ler5ehMorTu4IlCvhlxhNhNoqJJFyROBsx3Icv1Y+ItCYMBgTwCQWfwAprawjlNNO+8BNGEPXBck7TTWG2p0JmZbVWC3vHnVgk3C8KJmIUd1p566OiXdooPT7V0UwlGhKeukQWQJiK1Tb2fZoagZlD3xAUENoJwNqN9U0L9aivgrz1aDOlAfXsRZoxud46TmmKAnzA1YQ/JAr7WGF9qReMSZvEEAwiCypOCJDOyWY0FXmtpgIt8vsch9Rz4Q5KPZW3Su5R0y7bTbtWtI8OmlVtqjHCrbhV2wjjVCsl+6hWd23naM/dry4Ncu1X7hKgZS0zpt87bNjNaqX24sit16tupXGGGgdjxu257HwEcxBpkcSzcVJBErY4pgxq5lywJFFQdQzHHeKKMoWsamMmiYW+jEjnZYIZVf0006A4jwmJdmVEPNVM0yhvpalhndFpQjAMcmuao0+eTVP06dbc1rN69bNtLbQyh5XCXgDJrE5zcVZyqkXTqsaeol0oFHJuj+2EMSeJIhGrs3SeFU5NuIQm1xZ8znHpNWoJ5k/dRcIW8Ws4hPA1ytxCbYgpA8/VI8KRgzl0GarAm94UIZOWVFSNu0t5or0bU8wQdBBogwTtOxe86wU4lnNBnAYyrW2v8HlNKCK/0N7VoktVHUZhlTSVjPRt7qNSjHvQFU3Unw8HCvHhO/gTjE6+XQ6ihIm+Oxq86xsrIjUavFXIGw1+NMF8JhLmo75IEKPH4CaBoLCSEH4FBM22U9SORTiWMiwVkmOvdinpEX/HZKFDWCJMAAmnS8SI0it8ldA3qEXaIgZegrvgdZBTqfkzSxFHWMozUnxq4wPdlCq1kv3qQbpB7HcxNPjlyKEcSRiplfDjPuJCneLAHR5OJBkHxaf++J7J3jI3D8O0I0Ccbykac/yShgnDt0k/dcgM9QpDvppVlgn8tRYYLxvg7rjQ0+IdU0OJUwiJ5oQbHvR9yicniAGhhzkSnPUR9uA8lmnb6FKRSJDoBqGp5c0t1HhI0/FVB0ZPWDH2SWxEub7x6PHmk4+fbj3bzmT/+frnh1eCJpNKg+F0OT2qFK8c1IyR54bCa3CXDF9mqHMj2DWgKwaxC9iyiMO0NPwLiy4eLg3glZprN3eLbuXTinu4gGAcr4tDQS6bTiiLB5bx1HZuXmm9v4HFsXebxT3UtJ2Dqutsm2RtTUCDUF4Aed9OH6lMMC8Pdg9RdTT4vmI0L1RGgz8byB2d/FQ0Kk3bMTK8bqJVf2Gi1dTDSGNmEDEyAQ6Xjm6WcLwwGlJIuDtrFf+lcI1q6EY1fz/qduGDBr2ycHWpr6Zu3eGvITqmo8Ff4crS5x431PcXmP+xpxeWgFx0eCGHhDQF3dEp9oE9G8PB+E2E/v5u+BsP0PHwF6MWUBz+Do813ujkLeqOBn+YQEoY+OXwBy/Qg64J5pOAIi8YDu60K80nu2PvV57Xq6WVZj01S/t70Wpu1336avp6dO59aC678E34Gsjn/61QWPsXUEsDBBQAAgAIANhGfVg3SezgvAEAAH8GAAAfAAAAdW5pdmVyc2FsL2h0bWxfc2tpbl9zZXR0aW5ncy5qc42UTW/CMAyG7/sVVXedELBOsN2AgjSJw6TtNu2QFlMq0rhK0m5s4r+vCV9JSLfGl+bl6evaIf65CZoVpmHwFPzoZ71/sfdaA6VJXsGdrdMWvVB6KGi+gre8AJozCB2kPr16lvcXwmccMm2a7F6VrTD8QlS/rAkVJl56LLhHEx6t9mifHu3Ll/jbquxY1aEio81JJSWyXopMApM9hrwgmglvF3qZBTow1sD/QdckBcv0YTiexq3kxTGajuLZo8mlWJSE7ZaYYS8h6TbjWLFVW/7NrgTeHPj2APQfR7P5yARoLuSzhMJNPB+raCdLDkLAOW80jYZemJIEqOHb1+sP1DF2C3LoOhe5PNGTgQqTLkkGV12azeNBfG9jrPFyucl0Hi8G15yEL3k8nVE0jiYWQckOeIeDKbGsymtuqMLiOGaqI10sTyhFsspZduDivgovpz5W2bZ1T0+MXoJ8df5X9FWYzKUZx5O1rhk612zjubWF79ayjqNBem+3cNIufSloa15X7DzQ6jNofY50h43avwchkZKkm6KZIc38bBpB+Bb4GyLVW4YS9ANWUo/s4MMcF76ZnHau0573+5v9L1BLAwQUAAIACADYRn1YASLxaX0AAAB9AAAAHAAAAHVuaXZlcnNhbC9sb2NhbF9zZXR0aW5ncy54bWyzsa/IzVEoSy0qzszPs1Uy1DNQUkjNS85PycxLt1UKDXHTtVBSKC5JzEtJzMnPS7VVystXUrC347LJyU9OzAlOLSkBKixWKMhJrEwtCknNBTJKUv0Sc4EqwzIf7m4vUcg4vDlRR+HhrpV5CskPd88sUcgvzcnMS1XSt+MCAFBLAwQUAAIACADZRn1YwTFqPx4ZAAChLgAAFwAAAHVuaXZlcnNhbC91bml2ZXJzYWwucG5n7Xp7VFJp2zflZDNm0zQ6lWVaaamZmpp5QsiZGuuxUcvxlAdqxCwTTBlF5FQ5NWXmsUQ8gM805ZQHRk0MU8wxRQVhOijZVmg8QImASoKIwIc9z7zr+9613vW8/35ryVqw197cv/u+rmv/ruv63XvtGyFBAetNtpqAQKD1x44ePgkCfWIPAhklf2psuEI2Jn9qOKxCnQz4GlTPtXxvOPkk0f87fxCoIX/d0pk1hvPPLh6NQoFAn3ctf1exUn6Dg0DOB48d9v8+M046yruZ/P6M1dsl9MG4/kzSp/Ir0tiCmW9Xde/4NJJydbMNdqf5kbhzZuc3flp0pW3Lr6ePb9rU1Hjg2O3D/l+eObqrO/7r6z5taFG5ZuB5RPrDoAgVViIQXybV1yvuBlWiWluZLQ9r9J1GBisOka+sNhx+Cw0x/ILSTZb9qQryX2U4vHIwOAS61PrNmm4aYd7RISHBgxpDqRsEp5ykhyt6azaDQI/REV+Z19h1v7gxnqp5Xe0SDxtJAYHexjnYyw7ksaTxVGYuPrVjFegSNj3VvyFr175du2hxhgFWDvaHD8c1gUBP/ebsrNBbWePKhmBYD/Ox0HCp/WTIyHnLfIAFwVtoxggGK1X/8E+tvtGhBaydq/sa/ts6Z0AY4P+6NLguR47Xa1wayzJsiQpP6MIzlX7uAnF25iVV98GMjyh+j1XkJvOhdi3zd63bWyoyJM9C1+9AWSMxx2W7g5uDibM3YSPTbY/PxuqntgnBWCaFHSq9eZcxCeFkMbVS+b7qgT4cY3TwUWDa+/F+J3m0IXyqqWPrcng45QaSRXY22EEfQNWNbsZwzD6Yrnb7IpAw7kmUjPtHmWRDdWPUpTdLAJwJ90CU1xLT8UWaeTVP/zztTZ1ZwNoCB2s6Cz6tNy2Z08q1OuuRH//88KrPlYe5PV6pQb+frVCU4svioXJew3ZyCYKdDiR8y60MBabrLtiynFkz70Cad8yFFyTddLdyUnx6KWZ0DNz6gQArsiwPpDu0eFoF5sEJMWSXFBRbU7Ic56wSdEhF1mpKRGaoM/z3AjbwnrRHYm10yVTZc+jti3TKNnByk2cpp+qDt7EyFQ7yNrmenKgEMvZT5ajjbsL4vD5UoqltkxxFzDPl5Mte3jZzCOiBbLcQ+ztTt13KQ3TYYiVb++iWTnZFdzW7gBKE5b0zyu8IZ50xdp2MmKwOVVF82nudlSrBQ1rEyXdk6KuVnXUywJA4IzVJ/q7GrL7MiCNFEWcUHkYTx9n80Oy6fZ60eOcvRIAlrSwPI+5U4UYf4x7CS/lUYBtQxmHzjMqliESGVBUvCDQLMC7AJGhe4QNFWm+5al/xeYUre7IhRpZSz8YPEILDVRf2UdU9TDZO0caow3TkwQGxYocRczbvTgyU7ujttgPSGhw8yi9M1VHfoBUYHzvVmYpQBjWKJ2htFIrGn4y2kESumh8gqmJLSWpFUXKwiE0/qxFLmqanxBflBF4fgd3aAx6v6PNp3D5MOV7OK3Ql3s/XNre3T7waDxmqfD+sbBiIJ8dwfVhZxWrIHkadqxM7XyKmdgYuM/5heMjEsUzBFYqdlExhq8vOk9FWBZNplFoe2w4zpnsg1FVuzr7OIaVPalzxzmZp3pItEo6jIP5pgUShLT3ItGZzLSSWki3ZP5vaihDcjNzzUXteovB0D2FiwQEeVnrJJ890RxM1gm8XH91D52rwx7dpfGBiKZe5hZ1ADuss0Baqe3zCjRi2L+niwKJ00cEeFQOMtAPK2FEH+bQSITt0+qUt8CNSOCB+XzFdrAb36YDoCBm6nsp3lQOBqB9hySnQvgyeypVlB1TChbfiy6TgeVSpnDcqL6wIVeCiWAvenPTx2T3iQLchPytiEQbG1UBJxanRNlG8UhcJTzqxiBHySO5CHDYqo4I2PHR8G0A+H8/4Oz65dh/GNerPcKJK6u3EpwX+rAWCrYEBl85YfYpwyb/8DzdhHBO59lW18S0GJLvKtKIH5DuMFIJDAIFSqcEYKML/fEcE60yQ8am7j46JtJSEFqNZKd6Sn9hRi7RjXYDU2ygajgYhEod8U75xFrcmizN0oSx5DLI5WIF34z64oBytGPTuaKlXpzUuk6GXeZTeAk2bgnABEq2a8LlKpjrKvbrPXY+rK5psxDmL22AI1P38xp1kErmYVSXNsAM0B51TiFzRPJL4bdCoiLGckw+/MldDjPJw2y2C36Awvqcj118U2WltFLhqZztFI1YyHAelY7FaHKzoxOlkfrMWokDK5XFjQ2u6k3x76BSfa/G6GCva4tnf6aPUviQorR7aUjmssviJm3BExDsNYXOGnZ+Q7mp+9L3ITbc4l4eIHKXiqBIUBgvJra0XRvNx3t7NPFUaHGYLAMEnN+U27mY5GX3gkH59tw1oeTMUyOvwdvgqbRvqRilii/z7oyLqX6EGmzreXLOVcL2pQPnNHLWOQ+LVeSrgfmoCPIxQse7f+dzhw6g8CL1MXeuFmoMTNBN4q1eVrRUco2vqud6ki171PJC3UQWGHEOcCgOkrXRhily++4aNUe80K1mfdMr4osKVrNI8iPei+8JYEDJsO6X4fE3nUIaehrxgK7GiReYDFi3tlao34LPUvMszvTjrcFWiAC3mNku9m//rJr1jvhYQ3DpeOmiSIFCRNBohee2JVWHvzKLKgMAzrvSdZD6JVsP6RboYAfz+neyCybUYSLqQ3uJJ81TERB9N/pt6/l0LEKM21y3sNsUjzCV3O6MC1y1H03wVp+WvJidevT0D99UrF10zrY1Kk2F0FMezPpgueUOganx5xGNjvSC3bKrpG7rRFLxtDmySi+mg5f3VNkp2kXBV1TllqW30NceQiRCB9yYA2Gqh8SOn2EkqYU6w0Y52g3NnsUHrfVTK0QcoJ82P2DhZnaMmFbLBHfEkLzDtRxgHKJqgN6X0uPI+NOC9g7yR8Zq59Cd18cLpUbm3Qn1H6zrkS41ngIc8rW7SxZMZ2hrEUdFkmuAWgiLn4TCa1yQJK6upfro4FSnWSDOkBqUiG2wyN8e8YGaF7Te6A3a1tsjuj+G+TY6hshWnfwwyvhrPBD+nptjx65ztLGxtAbYNoI7g56/COydqRAiKGKi/oMHT1W9WpVtaHNrDoCkyuEAxwoI/oMGnm7IyEimuvVth7vaxo9XqzN0MZBykDwwAZcWYYnXryFCbnudE3Js/XA1oPFK6GHgSm4ymHGz0q04bUQ55yH+uKB+ulzLwx/JkN5PZrwW2QOP2pzzAUz89QApwE0bKRrQUdyEBaaNxJbc4JXS1MdVL2/gp/GW+AuCS7wwUYVZwgEY/YYv4RdvI7mWlMr9vTTcDPlPU2YWLpdymxVncId24m/0+OpFQ3X3UOAb48oxLQJwTMyHuHv5N3r/VTZiLPZ22b49JjvZZzfchE6W30nbCFIm2fKuuQcZMBeaO8ryvsltrUIaysPaqyATNUJJ6/lnNgUsVwkYKOnRkfBY7qDzv/u8hg45RIb2EP0Bz9P+oiVLBSGvNh4Tpm5r1hixzXNNd2TP7GD/9ktTgIvMEgS7SzM3/d+Lq/52opsYkJ9JvZ4l4INkjtp6X7KH9rn8oyQozv6x1ZFMfFePbIXPzZf1Y+T/rx9iwkKUFFnTTxn99hgea652XJSWIe+J/VJs+a5a1cUh11fKAqf+4xApoBbQCWgGtgFZAK6AV0ApoBbQCWgGtgFZAK6AV0ApoBbQC+v8QJIsyMfn3c8NCFEavVUGTvnRGh32casb8Pz96jA1ZknfoiRtgep0+c6Eapn/fBdUp9IszD6C6YBqusXJYkIymW4NA7xZqrHWjXVC9iCdPAu+sdu855X3fm55f2PCG1KHR3ZzfXQMUR7iPl04u+J3l4MP8ZxV6NdFa9xdVJ540Hg1s1DIMszxVLL4kKoQk3vPJ+WN5sxv1s2K9WMYqmzuTZokC5z9+WJUZaxWSp/vTYBwL/rQxC+lMg+WZBik+zx1snYAUj2Oeha3plrw4N0kwjODZEZHtH4ek1dKaT+WPoPMMM0SOvms3BoEyISY5nnYmJsfyQkJAPNmQNR37IfsiYi0ITF2KO6UVFPFdvIf4p+oCZL4B9vaXEudfWdPL02Fz/o/pRiAK6crYwI0rXxfZmJs/bcrK2wC0T/wL7LKmu9xszVVbAwb5LhGqGe4S64et/dpUAuLCuzI8bGmM2haJVGrl+iebJerpRP3MEebsrRTCgavRms4NhJlZJpevjsSJffXK8fiZe1CN4meYbo5k/Z36V5QitjWvbhBTmNChbO5YyMQrMIWYJk5piaa50ROGtAHIUsLeYDXycuFIjxWwCsQL9J8VTaQ72s/FTI3q51TcvxxRP10Z+9btT027UJ/9czBxER38+ectJ+Fwcp0pOPQk/PfSdG1Pim4o7N5aEnu2n8klcAm8t35uBdYst2OYhq2PqOXyF+nJlT4ujclDrkMkTNq2QmkQplCCIqY9cRSL2K2NulpPBfjOIG88FM5LIlf3UgbdgjeCzrk/xqLS5GuO6I6cNbkxQV26qVfO0PRafdYsLZQ6fvUe32E5YLbZ7V6qqfnwuAfMidGN/Npi9mRpwiGI5lWKnsuS7yrNH4jZCt8BNZ4Ri3w9pRWh4iMllTcfcooxTe3DsigZ38suNHliabjcBeYeLCu/MpYxjBpwy1ejvgCdCw1p82aIr+y6ehgCX6IRFtAu//is+9ms5T+rHjdc6P/JdYugOIIhvuzQ0rD1ev54i08exi5wIjL3h/ERnPh+JWqq7bWzb0oikyvSlHxpM9klwHVNtUaf0oKRxUM+HeYvTllvvy2PclKYD6Peu+Vra01A556k+xeKP/vGmSYqDJIxqnoVf7oQVdr8Dt5kjCdP4TPhTSDk/bbJPJoU9OQIpT8ppLUooplFNasojuhroc2httVcXgC/FVqxwhgXkcxAvqsvOs7Syf5aoDg6Fh1YQ2UVHhg6/yAxgMqZjnJqIoUCaUg81jlKtCn4HahKWrLmiPGtb+KkkLmU1iY/i9KBKES8QEA9D2xeN9eWsM8TRs3l7TuqmxuFEX44pftqoZSOT4CoHPk8ownveMaIMmmxlwEEcxEapyJtZt1gVt5Zy6ZQC1YaDqoUt8HoUXW+Lr9NMvdUcztHhtooiEYmBz0BDkx1Q0L7VCQmYAP46n0XQ8Uj8WkGxvWEZ7+4o66br564I5deKgKi1j8Tr9IrvSAB/qmytszRdTngUq7+c3dSxIYXmBnOoxiibFWmgT2hFh0TwU7oqUU4bzd7gsQSmBW2gw5FG4fUCE/w93SYJQbEjQqYO9zYjzCCWcvTT7QOW6+pF215oWeBTkkm1924+hglxbTa+Mk3SKwHHi5X8pb9waf/7U9Pg2WPrkLFHhK0KnCI+ZEfU2BwvCLLxY9HZ2VmTC0N74H6NrEgwhHRp2u6b9UZ34se7zLj9Tm+V3MuB+o++Sn+5CfJwsq0vsQQDncA/d7nWrti7F1iiCmJy99rL1qrkRopKg4MNrXt/T1r/2hTpf77ucAzSJL4/LhmNv2On7ikD78tSPviyQHQnxkylcaDzL4KdokcQDkrLrm64CbQ+CJ219LqvmYjFhwMs2AjYZWUtaRxFbY/J7J9/Ay8F0G7nz89qmMgOo6I8LgHBqf28NazUreLA5WSx0jTtz/HkOSK9C2KvNz0fHzZ/C30ftOaeBKwVbKFJ238brx1FqwsU+yTWLrpIyPyFBnqdg6vrmVyJH65SPQ4O9j3PJ27fSII7mejeHob6LuEnwZMX7F8TdNi+6+c+OKWnrDR4cu03LHl/KibrtxMhmzeO255IwbaX5AsXPLeNDwUs1ks2rZ1TfdS4OKIy+TEbWn2LAUjQHCHuZ7E2ATeg4Qes7sY4QSp53nRatCb+u1edUXppgFszewfXQ9Hthj1mm5ipfNNLYsxM14CaSH6OEdhq3hinwbdBWTIBuU7W9rLKDFpmmq6Npyc//JeuIRxJGh7B3yLRlGkbTwlnGqLSpgmDeL4FYnjSivN6vCiSRbvcK3y5fOPOW+6X9X/k+n3rEupu7MnENz1Md7OrJ3ZyulxXOVaicUSTUmspwpvXExienkiLsjbrt9eF4+/a3sjGT0EvT8gPs20vveMob5Wi45T1dURrAJQ5TCK2ArekvINO/u81eGIjl5VspiK4pYyF1v7DTVQUXPwGCVmgrnnbkLHQdCfyteXeeCQm66/te1R+IQTtzZuNY1zv3i8x9f121VucZ1C3edC5iEzrOacF1rowtCGAoSaCULMhWZK9MSr2cBrDVCxtkgdIBKfrZm/Nd6yt10EJ2cm+7uaXB2RgeXPOS0b44nggx/bVrpMnKrz5YT1ZOsvyhDnsOHs3Ar3+zRmfWNiM2cv5mTqo4qjoCqE70zrwfiq7VijzlDy2h9q/F8n7c9E+LvSUaZJLCqyliLORZ84bFyJpV3bIDYuII3oHiA6wnoOLZ2sQZeO7A1YlzMcY587n1COwuCsgc1kuoUmIU7YG8nbLR7+vTU4wD1ufy6K10Dr22hi8jaqUoMZwRYMfJAKF+tEgcraEgvvxOMwvIETSeRAlMypCgAdAuLXho5XrirsXPLoWBsg6hRsuU0pg9Q/OfvWS485YnJ5n3vc6aj1f4jRJ2IaidcG6XYkgS4JSCGPyDzCjZTRk/8VJraN4ubheHxTRX7N6qTyBli4SlWmSI4crbbpw7gL7mwEePu8yz62cR+VIrPPCFukvjb4Ybl5FaJ6Pgzywwz2MWwxjYUwWwAdVpFFWgN6NPrD/vnXERhWot+zJOy3n7ltENEsvLi7+/unVB8K5hHVCPeKMtULAGYoN8Ufyw2y8O6a7gxBYQMTvJm91HePauSqZMevy5l1Jt+V2745W+uCbOZOGKrMVcJcMRWM00pgxEyNtAVaGEM6/zQhHJo/vkr9okV1a+1zVPDxf0XMV7hkqCI1CUo3/S9lgTm4ARWgNgOdi17/BW3ACfJnym3LKN6Sc26tL+/IrmxeqjZz7R9KDCuzE07QuZXwUOXJQC/4t0p+oalay6ykD1xMEgSmED3etSeklRtkj3iThcoPeFR5MFeL6SN4tzDbc7VF6cnVsSjKLcz4q5uhpLOQcDX58aNkxrLWyfgVd3Tj7FB0it/SPEw/34WVt6tutCm4vhtgC39sjuPc/e0S3tCzLggEXsQQEaOFKjU0rf6lqu2KR7PahY8pQoILEtUJRXKWGX1wyVAS4Yda+pXfNNG2V936Gjrnkd0NN5W1ZD9SS+UW4Dz1z7MMoyj576P3XZ0kZFrwtQsmOXXJPI8WWtXC/q6HVa+3siuihXE9hD4f+ktnQ0FXiCSlaA6UpooRofaEW1tqSg1lwGs8ewMk8wTk15+87BS3ftlFuvzSEOq+zJNfVFvNKKq8oVuoFzJVtSXed5Yat7Y8KSMstyIDR91J5k2DbR9tRO9VOPZacGI1D1OMM6OQjnzEWtWx+ugBqB4zlXnPl2chSgjoQd2Q7rhoSNDUAamjPYQzs9fcvM+QGb0PUJmE6m7GROLZOMK8jMJa7jMWMHV/RNzSZ6x7biklq4KiteA9mENWHV42G0oxX1iT9aIDyq0Cw23n7t4wVk0gG7w0xI4PX/qlvE5kdIm+xD2lzfMpWoqjwEYi1791Pmb8a589eC4GHhZiyxhwJRatGkuCYJpNcrDsZvGwh4JrcTV8ItHB4Jzc1fuXUyEHmuyIzEL04RhHNjzqNGJe4ZX28DPK5I1vrC5FsHnDTadEDsuV495wiU9XUpxB5ST4p0rgFw9SssGDp6WM4he7XerB3Y7j2BMhYGe1u8jyyQSF123IL7uJ0S/UnBt1Maq6FLzkSNB3HaLYzTP3o7Rgbl/2Ravb4ogju4TV79sfWQj+XmS3d1jQsyQC6Bz2zroc247oplt9dfpNHYWzspd35c6Y4+bm+eyFlH0OA+Ev5bsNJAxaGBFDVDM6DXXJ0w+6+Dzfirk4SCPsYiBLEhr3/U5fxOBypj+KtOUVVoMQtCz/2dbdLlMxc/Uvq69fGUvtW5fB1/X11JQuG4wTuVPV714EAmk/wC8075v5pziz/BQyPl8KuiS+V5WJ+qWqYDllPzMxydyq6Dia9bBiUb7J/W/hfdh/p6Ha5ZiFE8cKeaTXJWYA758zdlYXBaHEme+H2rVLOV/996Fz8q8jrK+o2+V4+XjaLlJLYy7Rw0Q8aUSkjKXsauK261e7NW0HzeDMzVOCzM2Llgn81yhaiM+U1LVAFmVpUXvYhp2ci4O9oMLe3tZ77OGVMQfhtaWKPu3jw/3X0AKM+K5cmSCwuWfY/rTJlsWfM7WcLSFZSi6Maoi1BcF7WIrrNSY54oX9LeLee9ZbPCHBY4BQpwzg1+JnOte6iKLwSMO+c+YvsXMdZRlpQyXOt+Z6THZZaguUBmS1bhnZbL2F9MdOqkOhYdeDtY7VvFgILTgeEWTY3p2H6WQatvjd3KIta+E6/0ytg7Xojatq+uGVXZSprhGKTb766WPcwiSQ0qEdg13n9qXXbHj5CQhEiIVQnx76MB+Y976QRykdVUSGQjjx0F+1/+uXaP7Tttkem7mg/+t5evlQU63z8r/HjgQdrv/69JX/A1BLAwQUAAIACADZRn1YkXUJiEwAAABrAAAAGwAAAHVuaXZlcnNhbC91bml2ZXJzYWwucG5nLnhtbLOxr8jNUShLLSrOzM+zVTLUM1Cyt+PlsikoSi3LTC1XqACKAQUhQEmh0lbJxAjBLc9MKckAqjAwMUAIZqRmpmeU2CqZWyAE9YFmAgBQSwECAAAUAAIACADlCyFRNmFYAkcDAADhCQAAFAAAAAAAAAABAAAAAAAAAAAAdW5pdmVyc2FsL3BsYXllci54bWxQSwECAAAUAAIACADYRn1YpmRal5QGAACRFwAAHQAAAAAAAAABAAAAAAB5AwAAdW5pdmVyc2FsL2NvbW1vbl9tZXNzYWdlcy5sbmdQSwECAAAUAAIACADYRn1YFR5gG6MAAAB/AQAALgAAAAAAAAABAAAAAABICgAAdW5pdmVyc2FsL3BsYXliYWNrX2FuZF9uYXZpZ2F0aW9uX3NldHRpbmdzLnhtbFBLAQIAABQAAgAIANhGfVgNPB/kAgUAABcZAAAnAAAAAAAAAAEAAAAAADcLAAB1bml2ZXJzYWwvZmxhc2hfcHVibGlzaGluZ19zZXR0aW5ncy54bWxQSwECAAAUAAIACADYRn1YtFD3CpMDAAC0DAAAIQAAAAAAAAABAAAAAAB+EAAAdW5pdmVyc2FsL2ZsYXNoX3NraW5fc2V0dGluZ3MueG1sUEsBAgAAFAACAAgA2EZ9WJLIT/X+BAAAoRgAACYAAAAAAAAAAQAAAAAAUBQAAHVuaXZlcnNhbC9odG1sX3B1Ymxpc2hpbmdfc2V0dGluZ3MueG1sUEsBAgAAFAACAAgA2EZ9WDdJ7OC8AQAAfwYAAB8AAAAAAAAAAQAAAAAAkhkAAHVuaXZlcnNhbC9odG1sX3NraW5fc2V0dGluZ3MuanNQSwECAAAUAAIACADYRn1YASLxaX0AAAB9AAAAHAAAAAAAAAABAAAAAACLGwAAdW5pdmVyc2FsL2xvY2FsX3NldHRpbmdzLnhtbFBLAQIAABQAAgAIANlGfVjBMWo/HhkAAKEuAAAXAAAAAAAAAAAAAAAAAEIcAAB1bml2ZXJzYWwvdW5pdmVyc2FsLnBuZ1BLAQIAABQAAgAIANlGfViRdQmITAAAAGsAAAAbAAAAAAAAAAEAAAAAAJU1AAB1bml2ZXJzYWwvdW5pdmVyc2FsLnBuZy54bWxQSwUGAAAAAAoACgAGAwAAGjYAAAAA"/>
  <p:tag name="ISPRING_LMS_API_VERSION" val="SCORM 2004 (4th edition)"/>
  <p:tag name="ISPRING_ULTRA_SCORM_COURSE_ID" val="ED5DC360-FB42-4958-BEF5-AE9C69410C15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PASSING_SCORE" val="0.000000"/>
  <p:tag name="ISPRING_CURRENT_PLAYER_ID" val="universal"/>
  <p:tag name="ISPRING_FIRST_PUBLISH" val="1"/>
  <p:tag name="ISPRING_ULTRA_SCORM_COURCE_TITLE" val="PT TÍCH kntt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`\u0018\uFFFD{F3558BC5-3075-45E6-A7D9-7BB9C018EF27}&quot;,&quot;G:\\PowerPoint&quot;]]"/>
  <p:tag name="ISPRING_PRESENTATION_TITLE" val="PT TÍCH kntt"/>
  <p:tag name="ISPRING_SCORM_RATE_QUIZZES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2071</Words>
  <Application>Microsoft Office PowerPoint</Application>
  <PresentationFormat>Widescreen</PresentationFormat>
  <Paragraphs>302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Cambria Math</vt:lpstr>
      <vt:lpstr>#9Slide03 SVNNew Athletic M54</vt:lpstr>
      <vt:lpstr>Calibri</vt:lpstr>
      <vt:lpstr>Arial</vt:lpstr>
      <vt:lpstr>#9Slide03 SFU Futura_05</vt:lpstr>
      <vt:lpstr>#9Slide03 SVN-Avo Bold</vt:lpstr>
      <vt:lpstr>Aptos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9Slide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 TÍCH kntt</dc:title>
  <dc:creator>Cao Đô</dc:creator>
  <cp:lastModifiedBy>Cao Đô</cp:lastModifiedBy>
  <cp:revision>62</cp:revision>
  <dcterms:created xsi:type="dcterms:W3CDTF">2024-03-27T02:13:52Z</dcterms:created>
  <dcterms:modified xsi:type="dcterms:W3CDTF">2024-07-05T07:54:45Z</dcterms:modified>
</cp:coreProperties>
</file>