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sldIdLst>
    <p:sldId id="256" r:id="rId3"/>
    <p:sldId id="309" r:id="rId4"/>
    <p:sldId id="310" r:id="rId5"/>
    <p:sldId id="311" r:id="rId6"/>
    <p:sldId id="313" r:id="rId7"/>
    <p:sldId id="275" r:id="rId8"/>
    <p:sldId id="277" r:id="rId9"/>
    <p:sldId id="314" r:id="rId10"/>
    <p:sldId id="315" r:id="rId11"/>
    <p:sldId id="316" r:id="rId12"/>
    <p:sldId id="317" r:id="rId13"/>
    <p:sldId id="262" r:id="rId14"/>
    <p:sldId id="343" r:id="rId15"/>
    <p:sldId id="257" r:id="rId16"/>
    <p:sldId id="258" r:id="rId17"/>
    <p:sldId id="344" r:id="rId18"/>
    <p:sldId id="260" r:id="rId19"/>
    <p:sldId id="261" r:id="rId20"/>
    <p:sldId id="346" r:id="rId21"/>
    <p:sldId id="347" r:id="rId22"/>
    <p:sldId id="345" r:id="rId23"/>
  </p:sldIdLst>
  <p:sldSz cx="12192000" cy="6858000"/>
  <p:notesSz cx="6858000" cy="9144000"/>
  <p:embeddedFontLst>
    <p:embeddedFont>
      <p:font typeface="#9Slide03 Aturdida" pitchFamily="2" charset="0"/>
      <p:regular r:id="rId25"/>
    </p:embeddedFont>
    <p:embeddedFont>
      <p:font typeface="#9Slide03 Kaleko 105 Round Bold" pitchFamily="2" charset="0"/>
      <p:bold r:id="rId26"/>
    </p:embeddedFont>
    <p:embeddedFont>
      <p:font typeface="#9Slide03 Neutra" panose="02040603050506020204" pitchFamily="18" charset="0"/>
      <p:regular r:id="rId27"/>
    </p:embeddedFont>
    <p:embeddedFont>
      <p:font typeface="#9Slide03 Quicksand" panose="00000500000000000000" pitchFamily="2" charset="0"/>
      <p:regular r:id="rId28"/>
    </p:embeddedFont>
    <p:embeddedFont>
      <p:font typeface="#9Slide03 Quicksand Medium" panose="00000600000000000000" pitchFamily="2" charset="0"/>
      <p:regular r:id="rId29"/>
    </p:embeddedFont>
    <p:embeddedFont>
      <p:font typeface="#9Slide07 SVNHogfish" panose="02000503000000020004" pitchFamily="2" charset="0"/>
      <p:regular r:id="rId30"/>
    </p:embeddedFont>
    <p:embeddedFont>
      <p:font typeface="#9Slide07 SVNSalty Sans" panose="02000000000000000000" pitchFamily="2" charset="0"/>
      <p:regular r:id="rId31"/>
    </p:embeddedFont>
    <p:embeddedFont>
      <p:font typeface="Aptos" panose="020B0004020202020204" pitchFamily="34" charset="0"/>
      <p:regular r:id="rId32"/>
      <p:bold r:id="rId33"/>
      <p:italic r:id="rId34"/>
      <p:boldItalic r:id="rId35"/>
    </p:embeddedFont>
    <p:embeddedFont>
      <p:font typeface="Aptos Display" panose="020B000402020202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ambria Math" panose="02040503050406030204" pitchFamily="18" charset="0"/>
      <p:regular r:id="rId46"/>
    </p:embeddedFont>
  </p:embeddedFontLst>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7C"/>
    <a:srgbClr val="F29600"/>
    <a:srgbClr val="FFAB29"/>
    <a:srgbClr val="041D16"/>
    <a:srgbClr val="0265AF"/>
    <a:srgbClr val="FFFFFF"/>
    <a:srgbClr val="0632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p:scale>
          <a:sx n="75" d="100"/>
          <a:sy n="75" d="100"/>
        </p:scale>
        <p:origin x="1356" y="8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68696-1F93-4F21-9AAB-ACAAEA5F470E}" type="datetimeFigureOut">
              <a:rPr lang="en-US" smtClean="0"/>
              <a:t>6/1/2024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45D117-E6A3-448A-837F-E218401AD709}" type="slidenum">
              <a:rPr lang="en-US" smtClean="0"/>
              <a:t>‹#›</a:t>
            </a:fld>
            <a:endParaRPr lang="en-US"/>
          </a:p>
        </p:txBody>
      </p:sp>
    </p:spTree>
    <p:extLst>
      <p:ext uri="{BB962C8B-B14F-4D97-AF65-F5344CB8AC3E}">
        <p14:creationId xmlns:p14="http://schemas.microsoft.com/office/powerpoint/2010/main" val="3832891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AD45D117-E6A3-448A-837F-E218401AD709}" type="slidenum">
              <a:rPr lang="en-US" smtClean="0"/>
              <a:t>1</a:t>
            </a:fld>
            <a:endParaRPr lang="en-US"/>
          </a:p>
        </p:txBody>
      </p:sp>
    </p:spTree>
    <p:extLst>
      <p:ext uri="{BB962C8B-B14F-4D97-AF65-F5344CB8AC3E}">
        <p14:creationId xmlns:p14="http://schemas.microsoft.com/office/powerpoint/2010/main" val="2419824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AD45D117-E6A3-448A-837F-E218401AD709}" type="slidenum">
              <a:rPr lang="en-US" smtClean="0"/>
              <a:t>10</a:t>
            </a:fld>
            <a:endParaRPr lang="en-US"/>
          </a:p>
        </p:txBody>
      </p:sp>
    </p:spTree>
    <p:extLst>
      <p:ext uri="{BB962C8B-B14F-4D97-AF65-F5344CB8AC3E}">
        <p14:creationId xmlns:p14="http://schemas.microsoft.com/office/powerpoint/2010/main" val="3519426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AD45D117-E6A3-448A-837F-E218401AD709}" type="slidenum">
              <a:rPr lang="en-US" smtClean="0"/>
              <a:t>11</a:t>
            </a:fld>
            <a:endParaRPr lang="en-US"/>
          </a:p>
        </p:txBody>
      </p:sp>
    </p:spTree>
    <p:extLst>
      <p:ext uri="{BB962C8B-B14F-4D97-AF65-F5344CB8AC3E}">
        <p14:creationId xmlns:p14="http://schemas.microsoft.com/office/powerpoint/2010/main" val="1262374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0076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Ấn</a:t>
            </a:r>
            <a:r>
              <a:rPr lang="en-US" dirty="0"/>
              <a:t> </a:t>
            </a:r>
            <a:r>
              <a:rPr lang="en-US" dirty="0" err="1"/>
              <a:t>vào</a:t>
            </a:r>
            <a:r>
              <a:rPr lang="en-US" dirty="0"/>
              <a:t> </a:t>
            </a:r>
            <a:r>
              <a:rPr lang="en-US" dirty="0" err="1"/>
              <a:t>miếng</a:t>
            </a:r>
            <a:r>
              <a:rPr lang="en-US" dirty="0"/>
              <a:t> bánh </a:t>
            </a:r>
            <a:r>
              <a:rPr lang="en-US" dirty="0" err="1"/>
              <a:t>để</a:t>
            </a:r>
            <a:r>
              <a:rPr lang="en-US" dirty="0"/>
              <a:t> </a:t>
            </a:r>
            <a:r>
              <a:rPr lang="en-US" dirty="0" err="1"/>
              <a:t>chuyển</a:t>
            </a:r>
            <a:r>
              <a:rPr lang="en-US" dirty="0"/>
              <a:t> </a:t>
            </a:r>
            <a:r>
              <a:rPr lang="en-US" dirty="0" err="1"/>
              <a:t>đến</a:t>
            </a:r>
            <a:r>
              <a:rPr lang="en-US" dirty="0"/>
              <a:t> slide </a:t>
            </a:r>
            <a:r>
              <a:rPr lang="en-US" dirty="0" err="1"/>
              <a:t>câu</a:t>
            </a:r>
            <a:r>
              <a:rPr lang="en-US" dirty="0"/>
              <a:t> </a:t>
            </a:r>
            <a:r>
              <a:rPr lang="en-US" dirty="0" err="1"/>
              <a:t>hỏi</a:t>
            </a:r>
            <a:r>
              <a:rPr lang="en-US" dirty="0"/>
              <a:t>.</a:t>
            </a:r>
          </a:p>
          <a:p>
            <a:r>
              <a:rPr lang="en-US" dirty="0" err="1"/>
              <a:t>Ấn</a:t>
            </a:r>
            <a:r>
              <a:rPr lang="en-US" dirty="0"/>
              <a:t> </a:t>
            </a:r>
            <a:r>
              <a:rPr lang="en-US" dirty="0" err="1"/>
              <a:t>vào</a:t>
            </a:r>
            <a:r>
              <a:rPr lang="en-US" dirty="0"/>
              <a:t> con </a:t>
            </a:r>
            <a:r>
              <a:rPr lang="en-US" dirty="0" err="1"/>
              <a:t>thỏ</a:t>
            </a:r>
            <a:r>
              <a:rPr lang="en-US" dirty="0"/>
              <a:t> </a:t>
            </a:r>
            <a:r>
              <a:rPr lang="en-US" dirty="0" err="1"/>
              <a:t>để</a:t>
            </a:r>
            <a:r>
              <a:rPr lang="en-US" dirty="0"/>
              <a:t> </a:t>
            </a:r>
            <a:r>
              <a:rPr lang="en-US" dirty="0" err="1"/>
              <a:t>chuyển</a:t>
            </a:r>
            <a:r>
              <a:rPr lang="en-US" dirty="0"/>
              <a:t> </a:t>
            </a:r>
            <a:r>
              <a:rPr lang="en-US" dirty="0" err="1"/>
              <a:t>đến</a:t>
            </a:r>
            <a:r>
              <a:rPr lang="en-US" dirty="0"/>
              <a:t> slide </a:t>
            </a:r>
            <a:r>
              <a:rPr lang="en-US" dirty="0" err="1"/>
              <a:t>tổng</a:t>
            </a:r>
            <a:r>
              <a:rPr lang="en-US" dirty="0"/>
              <a:t> </a:t>
            </a:r>
            <a:r>
              <a:rPr lang="en-US" dirty="0" err="1"/>
              <a:t>kết</a:t>
            </a:r>
            <a:r>
              <a:rPr lang="en-US" dirty="0"/>
              <a:t>.</a:t>
            </a:r>
          </a:p>
        </p:txBody>
      </p:sp>
    </p:spTree>
    <p:extLst>
      <p:ext uri="{BB962C8B-B14F-4D97-AF65-F5344CB8AC3E}">
        <p14:creationId xmlns:p14="http://schemas.microsoft.com/office/powerpoint/2010/main" val="2875958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bánh </a:t>
            </a:r>
            <a:r>
              <a:rPr lang="en-US" dirty="0" err="1"/>
              <a:t>trung</a:t>
            </a:r>
            <a:r>
              <a:rPr lang="en-US" dirty="0"/>
              <a:t> </a:t>
            </a:r>
            <a:r>
              <a:rPr lang="en-US" dirty="0" err="1"/>
              <a:t>thu</a:t>
            </a:r>
            <a:r>
              <a:rPr lang="en-US" dirty="0"/>
              <a:t> </a:t>
            </a:r>
            <a:r>
              <a:rPr lang="en-US" dirty="0" err="1"/>
              <a:t>để</a:t>
            </a:r>
            <a:r>
              <a:rPr lang="en-US" dirty="0"/>
              <a:t> quay </a:t>
            </a:r>
            <a:r>
              <a:rPr lang="en-US" dirty="0" err="1"/>
              <a:t>lại</a:t>
            </a:r>
            <a:r>
              <a:rPr lang="en-US" dirty="0"/>
              <a:t> </a:t>
            </a:r>
            <a:r>
              <a:rPr lang="en-US" dirty="0" err="1"/>
              <a:t>bài</a:t>
            </a:r>
            <a:r>
              <a:rPr lang="en-US" dirty="0"/>
              <a:t> </a:t>
            </a:r>
            <a:r>
              <a:rPr lang="en-US" dirty="0" err="1"/>
              <a:t>giảng</a:t>
            </a:r>
            <a:endParaRPr lang="en-US" dirty="0"/>
          </a:p>
        </p:txBody>
      </p:sp>
    </p:spTree>
    <p:extLst>
      <p:ext uri="{BB962C8B-B14F-4D97-AF65-F5344CB8AC3E}">
        <p14:creationId xmlns:p14="http://schemas.microsoft.com/office/powerpoint/2010/main" val="1151433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7501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3043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4723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8773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AD45D117-E6A3-448A-837F-E218401AD709}" type="slidenum">
              <a:rPr lang="en-US" smtClean="0"/>
              <a:t>19</a:t>
            </a:fld>
            <a:endParaRPr lang="en-US"/>
          </a:p>
        </p:txBody>
      </p:sp>
    </p:spTree>
    <p:extLst>
      <p:ext uri="{BB962C8B-B14F-4D97-AF65-F5344CB8AC3E}">
        <p14:creationId xmlns:p14="http://schemas.microsoft.com/office/powerpoint/2010/main" val="2007883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AD45D117-E6A3-448A-837F-E218401AD709}" type="slidenum">
              <a:rPr lang="en-US" smtClean="0"/>
              <a:t>2</a:t>
            </a:fld>
            <a:endParaRPr lang="en-US"/>
          </a:p>
        </p:txBody>
      </p:sp>
    </p:spTree>
    <p:extLst>
      <p:ext uri="{BB962C8B-B14F-4D97-AF65-F5344CB8AC3E}">
        <p14:creationId xmlns:p14="http://schemas.microsoft.com/office/powerpoint/2010/main" val="2917881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AD45D117-E6A3-448A-837F-E218401AD709}" type="slidenum">
              <a:rPr lang="en-US" smtClean="0"/>
              <a:t>20</a:t>
            </a:fld>
            <a:endParaRPr lang="en-US"/>
          </a:p>
        </p:txBody>
      </p:sp>
    </p:spTree>
    <p:extLst>
      <p:ext uri="{BB962C8B-B14F-4D97-AF65-F5344CB8AC3E}">
        <p14:creationId xmlns:p14="http://schemas.microsoft.com/office/powerpoint/2010/main" val="1271009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45D117-E6A3-448A-837F-E218401AD7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544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AD45D117-E6A3-448A-837F-E218401AD709}" type="slidenum">
              <a:rPr lang="en-US" smtClean="0"/>
              <a:t>3</a:t>
            </a:fld>
            <a:endParaRPr lang="en-US"/>
          </a:p>
        </p:txBody>
      </p:sp>
    </p:spTree>
    <p:extLst>
      <p:ext uri="{BB962C8B-B14F-4D97-AF65-F5344CB8AC3E}">
        <p14:creationId xmlns:p14="http://schemas.microsoft.com/office/powerpoint/2010/main" val="1705876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AD45D117-E6A3-448A-837F-E218401AD709}" type="slidenum">
              <a:rPr lang="en-US" smtClean="0"/>
              <a:t>4</a:t>
            </a:fld>
            <a:endParaRPr lang="en-US"/>
          </a:p>
        </p:txBody>
      </p:sp>
    </p:spTree>
    <p:extLst>
      <p:ext uri="{BB962C8B-B14F-4D97-AF65-F5344CB8AC3E}">
        <p14:creationId xmlns:p14="http://schemas.microsoft.com/office/powerpoint/2010/main" val="210721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AD45D117-E6A3-448A-837F-E218401AD709}" type="slidenum">
              <a:rPr lang="en-US" smtClean="0"/>
              <a:t>5</a:t>
            </a:fld>
            <a:endParaRPr lang="en-US"/>
          </a:p>
        </p:txBody>
      </p:sp>
    </p:spTree>
    <p:extLst>
      <p:ext uri="{BB962C8B-B14F-4D97-AF65-F5344CB8AC3E}">
        <p14:creationId xmlns:p14="http://schemas.microsoft.com/office/powerpoint/2010/main" val="3804408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AD45D117-E6A3-448A-837F-E218401AD709}" type="slidenum">
              <a:rPr lang="en-US" smtClean="0"/>
              <a:t>6</a:t>
            </a:fld>
            <a:endParaRPr lang="en-US"/>
          </a:p>
        </p:txBody>
      </p:sp>
    </p:spTree>
    <p:extLst>
      <p:ext uri="{BB962C8B-B14F-4D97-AF65-F5344CB8AC3E}">
        <p14:creationId xmlns:p14="http://schemas.microsoft.com/office/powerpoint/2010/main" val="655423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AD45D117-E6A3-448A-837F-E218401AD709}" type="slidenum">
              <a:rPr lang="en-US" smtClean="0"/>
              <a:t>7</a:t>
            </a:fld>
            <a:endParaRPr lang="en-US"/>
          </a:p>
        </p:txBody>
      </p:sp>
    </p:spTree>
    <p:extLst>
      <p:ext uri="{BB962C8B-B14F-4D97-AF65-F5344CB8AC3E}">
        <p14:creationId xmlns:p14="http://schemas.microsoft.com/office/powerpoint/2010/main" val="779087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AD45D117-E6A3-448A-837F-E218401AD709}" type="slidenum">
              <a:rPr lang="en-US" smtClean="0"/>
              <a:t>8</a:t>
            </a:fld>
            <a:endParaRPr lang="en-US"/>
          </a:p>
        </p:txBody>
      </p:sp>
    </p:spTree>
    <p:extLst>
      <p:ext uri="{BB962C8B-B14F-4D97-AF65-F5344CB8AC3E}">
        <p14:creationId xmlns:p14="http://schemas.microsoft.com/office/powerpoint/2010/main" val="411502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AD45D117-E6A3-448A-837F-E218401AD709}" type="slidenum">
              <a:rPr lang="en-US" smtClean="0"/>
              <a:t>9</a:t>
            </a:fld>
            <a:endParaRPr lang="en-US"/>
          </a:p>
        </p:txBody>
      </p:sp>
    </p:spTree>
    <p:extLst>
      <p:ext uri="{BB962C8B-B14F-4D97-AF65-F5344CB8AC3E}">
        <p14:creationId xmlns:p14="http://schemas.microsoft.com/office/powerpoint/2010/main" val="1208940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CDAF-3970-E1CB-D373-A2ED288F6C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8DAE3F-764D-1F82-4190-2299DD49E3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24649-80CF-C355-6DFE-EDC88BA6AC56}"/>
              </a:ext>
            </a:extLst>
          </p:cNvPr>
          <p:cNvSpPr>
            <a:spLocks noGrp="1"/>
          </p:cNvSpPr>
          <p:nvPr>
            <p:ph type="dt" sz="half" idx="10"/>
          </p:nvPr>
        </p:nvSpPr>
        <p:spPr/>
        <p:txBody>
          <a:bodyPr/>
          <a:lstStyle/>
          <a:p>
            <a:fld id="{4088643B-9437-421C-AD0A-9C3E31253CA7}" type="datetimeFigureOut">
              <a:rPr lang="en-US" smtClean="0"/>
              <a:t>6/1/2024</a:t>
            </a:fld>
            <a:endParaRPr lang="en-US"/>
          </a:p>
        </p:txBody>
      </p:sp>
      <p:sp>
        <p:nvSpPr>
          <p:cNvPr id="5" name="Footer Placeholder 4">
            <a:extLst>
              <a:ext uri="{FF2B5EF4-FFF2-40B4-BE49-F238E27FC236}">
                <a16:creationId xmlns:a16="http://schemas.microsoft.com/office/drawing/2014/main" id="{D7FEEB54-FA97-8D89-CD6E-24BD763635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81A55-3BD9-6448-AA20-08E5D7402E75}"/>
              </a:ext>
            </a:extLst>
          </p:cNvPr>
          <p:cNvSpPr>
            <a:spLocks noGrp="1"/>
          </p:cNvSpPr>
          <p:nvPr>
            <p:ph type="sldNum" sz="quarter" idx="12"/>
          </p:nvPr>
        </p:nvSpPr>
        <p:spPr/>
        <p:txBody>
          <a:bodyPr/>
          <a:lstStyle/>
          <a:p>
            <a:fld id="{35A3B989-6573-4FA1-A4D5-687CAEDF5E7D}" type="slidenum">
              <a:rPr lang="en-US" smtClean="0"/>
              <a:t>‹#›</a:t>
            </a:fld>
            <a:endParaRPr lang="en-US"/>
          </a:p>
        </p:txBody>
      </p:sp>
    </p:spTree>
    <p:extLst>
      <p:ext uri="{BB962C8B-B14F-4D97-AF65-F5344CB8AC3E}">
        <p14:creationId xmlns:p14="http://schemas.microsoft.com/office/powerpoint/2010/main" val="3091194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ABD2-1D17-E89D-97B0-AF5D581ECC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94AFEA-8A4F-A704-ECAD-8276378890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88B8E-A2C2-B030-3F45-2E9A615BE933}"/>
              </a:ext>
            </a:extLst>
          </p:cNvPr>
          <p:cNvSpPr>
            <a:spLocks noGrp="1"/>
          </p:cNvSpPr>
          <p:nvPr>
            <p:ph type="dt" sz="half" idx="10"/>
          </p:nvPr>
        </p:nvSpPr>
        <p:spPr/>
        <p:txBody>
          <a:bodyPr/>
          <a:lstStyle/>
          <a:p>
            <a:fld id="{4088643B-9437-421C-AD0A-9C3E31253CA7}" type="datetimeFigureOut">
              <a:rPr lang="en-US" smtClean="0"/>
              <a:t>6/1/2024</a:t>
            </a:fld>
            <a:endParaRPr lang="en-US"/>
          </a:p>
        </p:txBody>
      </p:sp>
      <p:sp>
        <p:nvSpPr>
          <p:cNvPr id="5" name="Footer Placeholder 4">
            <a:extLst>
              <a:ext uri="{FF2B5EF4-FFF2-40B4-BE49-F238E27FC236}">
                <a16:creationId xmlns:a16="http://schemas.microsoft.com/office/drawing/2014/main" id="{C263DB3E-4A52-2CF2-4CEE-E9469ACDE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558D3-19C8-8A76-6F3D-BE10994472C0}"/>
              </a:ext>
            </a:extLst>
          </p:cNvPr>
          <p:cNvSpPr>
            <a:spLocks noGrp="1"/>
          </p:cNvSpPr>
          <p:nvPr>
            <p:ph type="sldNum" sz="quarter" idx="12"/>
          </p:nvPr>
        </p:nvSpPr>
        <p:spPr/>
        <p:txBody>
          <a:bodyPr/>
          <a:lstStyle/>
          <a:p>
            <a:fld id="{35A3B989-6573-4FA1-A4D5-687CAEDF5E7D}" type="slidenum">
              <a:rPr lang="en-US" smtClean="0"/>
              <a:t>‹#›</a:t>
            </a:fld>
            <a:endParaRPr lang="en-US"/>
          </a:p>
        </p:txBody>
      </p:sp>
    </p:spTree>
    <p:extLst>
      <p:ext uri="{BB962C8B-B14F-4D97-AF65-F5344CB8AC3E}">
        <p14:creationId xmlns:p14="http://schemas.microsoft.com/office/powerpoint/2010/main" val="2978513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63EB3B-A00E-B31B-22B9-2605C9617B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9A8B46-1E7E-7530-E6AF-4741BA17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0B1CF-5632-F76A-3FE1-4E48A46F2233}"/>
              </a:ext>
            </a:extLst>
          </p:cNvPr>
          <p:cNvSpPr>
            <a:spLocks noGrp="1"/>
          </p:cNvSpPr>
          <p:nvPr>
            <p:ph type="dt" sz="half" idx="10"/>
          </p:nvPr>
        </p:nvSpPr>
        <p:spPr/>
        <p:txBody>
          <a:bodyPr/>
          <a:lstStyle/>
          <a:p>
            <a:fld id="{4088643B-9437-421C-AD0A-9C3E31253CA7}" type="datetimeFigureOut">
              <a:rPr lang="en-US" smtClean="0"/>
              <a:t>6/1/2024</a:t>
            </a:fld>
            <a:endParaRPr lang="en-US"/>
          </a:p>
        </p:txBody>
      </p:sp>
      <p:sp>
        <p:nvSpPr>
          <p:cNvPr id="5" name="Footer Placeholder 4">
            <a:extLst>
              <a:ext uri="{FF2B5EF4-FFF2-40B4-BE49-F238E27FC236}">
                <a16:creationId xmlns:a16="http://schemas.microsoft.com/office/drawing/2014/main" id="{51266E83-5D64-8E9F-3424-35CD48E19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69638-D3E3-0C2C-79B7-D5B8433ED974}"/>
              </a:ext>
            </a:extLst>
          </p:cNvPr>
          <p:cNvSpPr>
            <a:spLocks noGrp="1"/>
          </p:cNvSpPr>
          <p:nvPr>
            <p:ph type="sldNum" sz="quarter" idx="12"/>
          </p:nvPr>
        </p:nvSpPr>
        <p:spPr/>
        <p:txBody>
          <a:bodyPr/>
          <a:lstStyle/>
          <a:p>
            <a:fld id="{35A3B989-6573-4FA1-A4D5-687CAEDF5E7D}" type="slidenum">
              <a:rPr lang="en-US" smtClean="0"/>
              <a:t>‹#›</a:t>
            </a:fld>
            <a:endParaRPr lang="en-US"/>
          </a:p>
        </p:txBody>
      </p:sp>
    </p:spTree>
    <p:extLst>
      <p:ext uri="{BB962C8B-B14F-4D97-AF65-F5344CB8AC3E}">
        <p14:creationId xmlns:p14="http://schemas.microsoft.com/office/powerpoint/2010/main" val="346489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89ACF0-0DE9-477A-9ACC-8A9E32F9170F}"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348645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89ACF0-0DE9-477A-9ACC-8A9E32F9170F}"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740310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89ACF0-0DE9-477A-9ACC-8A9E32F9170F}"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3990767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89ACF0-0DE9-477A-9ACC-8A9E32F9170F}" type="datetimeFigureOut">
              <a:rPr lang="en-US" smtClean="0"/>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1074677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89ACF0-0DE9-477A-9ACC-8A9E32F9170F}" type="datetimeFigureOut">
              <a:rPr lang="en-US" smtClean="0"/>
              <a:t>6/1/2024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1821749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89ACF0-0DE9-477A-9ACC-8A9E32F9170F}" type="datetimeFigureOut">
              <a:rPr lang="en-US" smtClean="0"/>
              <a:t>6/1/2024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1115276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89ACF0-0DE9-477A-9ACC-8A9E32F9170F}" type="datetimeFigureOut">
              <a:rPr lang="en-US" smtClean="0"/>
              <a:t>6/1/2024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259940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89ACF0-0DE9-477A-9ACC-8A9E32F9170F}" type="datetimeFigureOut">
              <a:rPr lang="en-US" smtClean="0"/>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242038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C03B-D692-31E7-D60A-405782B681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F6ECD4-DEFE-DC4A-5F22-D90A8BFABE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0ADFB1-0072-0A53-DC50-16295F9DF6F0}"/>
              </a:ext>
            </a:extLst>
          </p:cNvPr>
          <p:cNvSpPr>
            <a:spLocks noGrp="1"/>
          </p:cNvSpPr>
          <p:nvPr>
            <p:ph type="dt" sz="half" idx="10"/>
          </p:nvPr>
        </p:nvSpPr>
        <p:spPr/>
        <p:txBody>
          <a:bodyPr/>
          <a:lstStyle/>
          <a:p>
            <a:fld id="{4088643B-9437-421C-AD0A-9C3E31253CA7}" type="datetimeFigureOut">
              <a:rPr lang="en-US" smtClean="0"/>
              <a:t>6/1/2024</a:t>
            </a:fld>
            <a:endParaRPr lang="en-US"/>
          </a:p>
        </p:txBody>
      </p:sp>
      <p:sp>
        <p:nvSpPr>
          <p:cNvPr id="5" name="Footer Placeholder 4">
            <a:extLst>
              <a:ext uri="{FF2B5EF4-FFF2-40B4-BE49-F238E27FC236}">
                <a16:creationId xmlns:a16="http://schemas.microsoft.com/office/drawing/2014/main" id="{60A96F59-20C1-8E2A-BEAF-F5C9248CC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046B7B-5351-3C4D-3897-29519B8F91FC}"/>
              </a:ext>
            </a:extLst>
          </p:cNvPr>
          <p:cNvSpPr>
            <a:spLocks noGrp="1"/>
          </p:cNvSpPr>
          <p:nvPr>
            <p:ph type="sldNum" sz="quarter" idx="12"/>
          </p:nvPr>
        </p:nvSpPr>
        <p:spPr/>
        <p:txBody>
          <a:bodyPr/>
          <a:lstStyle/>
          <a:p>
            <a:fld id="{35A3B989-6573-4FA1-A4D5-687CAEDF5E7D}" type="slidenum">
              <a:rPr lang="en-US" smtClean="0"/>
              <a:t>‹#›</a:t>
            </a:fld>
            <a:endParaRPr lang="en-US"/>
          </a:p>
        </p:txBody>
      </p:sp>
    </p:spTree>
    <p:extLst>
      <p:ext uri="{BB962C8B-B14F-4D97-AF65-F5344CB8AC3E}">
        <p14:creationId xmlns:p14="http://schemas.microsoft.com/office/powerpoint/2010/main" val="1455061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89ACF0-0DE9-477A-9ACC-8A9E32F9170F}" type="datetimeFigureOut">
              <a:rPr lang="en-US" smtClean="0"/>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23354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89ACF0-0DE9-477A-9ACC-8A9E32F9170F}"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787327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89ACF0-0DE9-477A-9ACC-8A9E32F9170F}" type="datetimeFigureOut">
              <a:rPr lang="en-US" smtClean="0"/>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0D2E7-4D63-4425-941A-5A8AD2D8DF13}" type="slidenum">
              <a:rPr lang="en-US" smtClean="0"/>
              <a:t>‹#›</a:t>
            </a:fld>
            <a:endParaRPr lang="en-US"/>
          </a:p>
        </p:txBody>
      </p:sp>
    </p:spTree>
    <p:extLst>
      <p:ext uri="{BB962C8B-B14F-4D97-AF65-F5344CB8AC3E}">
        <p14:creationId xmlns:p14="http://schemas.microsoft.com/office/powerpoint/2010/main" val="3960155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1A9-F496-CAAA-8EF7-81D041D5E9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7AD3F6-4180-1C7F-5364-636A9001C0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6D71E2-FD2C-62DF-F362-DF4C78FFEE23}"/>
              </a:ext>
            </a:extLst>
          </p:cNvPr>
          <p:cNvSpPr>
            <a:spLocks noGrp="1"/>
          </p:cNvSpPr>
          <p:nvPr>
            <p:ph type="dt" sz="half" idx="10"/>
          </p:nvPr>
        </p:nvSpPr>
        <p:spPr/>
        <p:txBody>
          <a:bodyPr/>
          <a:lstStyle/>
          <a:p>
            <a:fld id="{4088643B-9437-421C-AD0A-9C3E31253CA7}" type="datetimeFigureOut">
              <a:rPr lang="en-US" smtClean="0"/>
              <a:t>6/1/2024</a:t>
            </a:fld>
            <a:endParaRPr lang="en-US"/>
          </a:p>
        </p:txBody>
      </p:sp>
      <p:sp>
        <p:nvSpPr>
          <p:cNvPr id="5" name="Footer Placeholder 4">
            <a:extLst>
              <a:ext uri="{FF2B5EF4-FFF2-40B4-BE49-F238E27FC236}">
                <a16:creationId xmlns:a16="http://schemas.microsoft.com/office/drawing/2014/main" id="{AC52821A-3ACF-E03F-D728-85ED88869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CF023-9D8F-9DD4-043C-E79EBF896878}"/>
              </a:ext>
            </a:extLst>
          </p:cNvPr>
          <p:cNvSpPr>
            <a:spLocks noGrp="1"/>
          </p:cNvSpPr>
          <p:nvPr>
            <p:ph type="sldNum" sz="quarter" idx="12"/>
          </p:nvPr>
        </p:nvSpPr>
        <p:spPr/>
        <p:txBody>
          <a:bodyPr/>
          <a:lstStyle/>
          <a:p>
            <a:fld id="{35A3B989-6573-4FA1-A4D5-687CAEDF5E7D}" type="slidenum">
              <a:rPr lang="en-US" smtClean="0"/>
              <a:t>‹#›</a:t>
            </a:fld>
            <a:endParaRPr lang="en-US"/>
          </a:p>
        </p:txBody>
      </p:sp>
    </p:spTree>
    <p:extLst>
      <p:ext uri="{BB962C8B-B14F-4D97-AF65-F5344CB8AC3E}">
        <p14:creationId xmlns:p14="http://schemas.microsoft.com/office/powerpoint/2010/main" val="2242174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6072-D7C0-1A49-E7CA-1B27283DE3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BC0C1-CBA7-17E5-DE52-DB6D86487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68FFCE-984D-D4CE-5676-ACF5DEC0CF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DF0269-CD0C-B5E2-D3D2-AEDA4938D16A}"/>
              </a:ext>
            </a:extLst>
          </p:cNvPr>
          <p:cNvSpPr>
            <a:spLocks noGrp="1"/>
          </p:cNvSpPr>
          <p:nvPr>
            <p:ph type="dt" sz="half" idx="10"/>
          </p:nvPr>
        </p:nvSpPr>
        <p:spPr/>
        <p:txBody>
          <a:bodyPr/>
          <a:lstStyle/>
          <a:p>
            <a:fld id="{4088643B-9437-421C-AD0A-9C3E31253CA7}" type="datetimeFigureOut">
              <a:rPr lang="en-US" smtClean="0"/>
              <a:t>6/1/2024</a:t>
            </a:fld>
            <a:endParaRPr lang="en-US"/>
          </a:p>
        </p:txBody>
      </p:sp>
      <p:sp>
        <p:nvSpPr>
          <p:cNvPr id="6" name="Footer Placeholder 5">
            <a:extLst>
              <a:ext uri="{FF2B5EF4-FFF2-40B4-BE49-F238E27FC236}">
                <a16:creationId xmlns:a16="http://schemas.microsoft.com/office/drawing/2014/main" id="{FEAB0280-9591-611B-DA91-BBEDE092E7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887AEB-9585-5F34-B08F-FE98652938E7}"/>
              </a:ext>
            </a:extLst>
          </p:cNvPr>
          <p:cNvSpPr>
            <a:spLocks noGrp="1"/>
          </p:cNvSpPr>
          <p:nvPr>
            <p:ph type="sldNum" sz="quarter" idx="12"/>
          </p:nvPr>
        </p:nvSpPr>
        <p:spPr/>
        <p:txBody>
          <a:bodyPr/>
          <a:lstStyle/>
          <a:p>
            <a:fld id="{35A3B989-6573-4FA1-A4D5-687CAEDF5E7D}" type="slidenum">
              <a:rPr lang="en-US" smtClean="0"/>
              <a:t>‹#›</a:t>
            </a:fld>
            <a:endParaRPr lang="en-US"/>
          </a:p>
        </p:txBody>
      </p:sp>
    </p:spTree>
    <p:extLst>
      <p:ext uri="{BB962C8B-B14F-4D97-AF65-F5344CB8AC3E}">
        <p14:creationId xmlns:p14="http://schemas.microsoft.com/office/powerpoint/2010/main" val="2291163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27B8-C888-9DF5-B1FC-5B799B6195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69FF91-1A5D-4C71-E7D8-35F1858DB6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21DEC0-8E8F-A68E-66FE-86EBB796CB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EFD12-1320-DA91-C032-DB56F156F7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84AF55-32B8-1058-4E47-FA78B93D32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A7A3B2-5A7D-8BA7-5E3A-FE64DBD45E70}"/>
              </a:ext>
            </a:extLst>
          </p:cNvPr>
          <p:cNvSpPr>
            <a:spLocks noGrp="1"/>
          </p:cNvSpPr>
          <p:nvPr>
            <p:ph type="dt" sz="half" idx="10"/>
          </p:nvPr>
        </p:nvSpPr>
        <p:spPr/>
        <p:txBody>
          <a:bodyPr/>
          <a:lstStyle/>
          <a:p>
            <a:fld id="{4088643B-9437-421C-AD0A-9C3E31253CA7}" type="datetimeFigureOut">
              <a:rPr lang="en-US" smtClean="0"/>
              <a:t>6/1/2024</a:t>
            </a:fld>
            <a:endParaRPr lang="en-US"/>
          </a:p>
        </p:txBody>
      </p:sp>
      <p:sp>
        <p:nvSpPr>
          <p:cNvPr id="8" name="Footer Placeholder 7">
            <a:extLst>
              <a:ext uri="{FF2B5EF4-FFF2-40B4-BE49-F238E27FC236}">
                <a16:creationId xmlns:a16="http://schemas.microsoft.com/office/drawing/2014/main" id="{27213B60-44C7-D1F7-393E-22DE8BE4AF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83E519-30CB-5ABD-4F27-0E7CAE6AB61A}"/>
              </a:ext>
            </a:extLst>
          </p:cNvPr>
          <p:cNvSpPr>
            <a:spLocks noGrp="1"/>
          </p:cNvSpPr>
          <p:nvPr>
            <p:ph type="sldNum" sz="quarter" idx="12"/>
          </p:nvPr>
        </p:nvSpPr>
        <p:spPr/>
        <p:txBody>
          <a:bodyPr/>
          <a:lstStyle/>
          <a:p>
            <a:fld id="{35A3B989-6573-4FA1-A4D5-687CAEDF5E7D}" type="slidenum">
              <a:rPr lang="en-US" smtClean="0"/>
              <a:t>‹#›</a:t>
            </a:fld>
            <a:endParaRPr lang="en-US"/>
          </a:p>
        </p:txBody>
      </p:sp>
    </p:spTree>
    <p:extLst>
      <p:ext uri="{BB962C8B-B14F-4D97-AF65-F5344CB8AC3E}">
        <p14:creationId xmlns:p14="http://schemas.microsoft.com/office/powerpoint/2010/main" val="977615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E013A-F5F6-6031-CC5C-D48F2BE82F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ADDD5B-5E57-810A-6B04-ACEE0AB51413}"/>
              </a:ext>
            </a:extLst>
          </p:cNvPr>
          <p:cNvSpPr>
            <a:spLocks noGrp="1"/>
          </p:cNvSpPr>
          <p:nvPr>
            <p:ph type="dt" sz="half" idx="10"/>
          </p:nvPr>
        </p:nvSpPr>
        <p:spPr/>
        <p:txBody>
          <a:bodyPr/>
          <a:lstStyle/>
          <a:p>
            <a:fld id="{4088643B-9437-421C-AD0A-9C3E31253CA7}" type="datetimeFigureOut">
              <a:rPr lang="en-US" smtClean="0"/>
              <a:t>6/1/2024</a:t>
            </a:fld>
            <a:endParaRPr lang="en-US"/>
          </a:p>
        </p:txBody>
      </p:sp>
      <p:sp>
        <p:nvSpPr>
          <p:cNvPr id="4" name="Footer Placeholder 3">
            <a:extLst>
              <a:ext uri="{FF2B5EF4-FFF2-40B4-BE49-F238E27FC236}">
                <a16:creationId xmlns:a16="http://schemas.microsoft.com/office/drawing/2014/main" id="{7AB0C86D-6BC4-5F96-A6CD-6B77D21636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7A66B1-E298-E44C-6F1D-7286FCEAE972}"/>
              </a:ext>
            </a:extLst>
          </p:cNvPr>
          <p:cNvSpPr>
            <a:spLocks noGrp="1"/>
          </p:cNvSpPr>
          <p:nvPr>
            <p:ph type="sldNum" sz="quarter" idx="12"/>
          </p:nvPr>
        </p:nvSpPr>
        <p:spPr/>
        <p:txBody>
          <a:bodyPr/>
          <a:lstStyle/>
          <a:p>
            <a:fld id="{35A3B989-6573-4FA1-A4D5-687CAEDF5E7D}" type="slidenum">
              <a:rPr lang="en-US" smtClean="0"/>
              <a:t>‹#›</a:t>
            </a:fld>
            <a:endParaRPr lang="en-US"/>
          </a:p>
        </p:txBody>
      </p:sp>
    </p:spTree>
    <p:extLst>
      <p:ext uri="{BB962C8B-B14F-4D97-AF65-F5344CB8AC3E}">
        <p14:creationId xmlns:p14="http://schemas.microsoft.com/office/powerpoint/2010/main" val="3494923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251A3A-7D45-FD5D-C57C-9BA9E0DCC474}"/>
              </a:ext>
            </a:extLst>
          </p:cNvPr>
          <p:cNvSpPr>
            <a:spLocks noGrp="1"/>
          </p:cNvSpPr>
          <p:nvPr>
            <p:ph type="dt" sz="half" idx="10"/>
          </p:nvPr>
        </p:nvSpPr>
        <p:spPr/>
        <p:txBody>
          <a:bodyPr/>
          <a:lstStyle/>
          <a:p>
            <a:fld id="{4088643B-9437-421C-AD0A-9C3E31253CA7}" type="datetimeFigureOut">
              <a:rPr lang="en-US" smtClean="0"/>
              <a:t>6/1/2024</a:t>
            </a:fld>
            <a:endParaRPr lang="en-US"/>
          </a:p>
        </p:txBody>
      </p:sp>
      <p:sp>
        <p:nvSpPr>
          <p:cNvPr id="3" name="Footer Placeholder 2">
            <a:extLst>
              <a:ext uri="{FF2B5EF4-FFF2-40B4-BE49-F238E27FC236}">
                <a16:creationId xmlns:a16="http://schemas.microsoft.com/office/drawing/2014/main" id="{EB553AEB-14F7-9624-8E61-EF87090B98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218C7B-E400-D17E-650F-1FA2A57BC625}"/>
              </a:ext>
            </a:extLst>
          </p:cNvPr>
          <p:cNvSpPr>
            <a:spLocks noGrp="1"/>
          </p:cNvSpPr>
          <p:nvPr>
            <p:ph type="sldNum" sz="quarter" idx="12"/>
          </p:nvPr>
        </p:nvSpPr>
        <p:spPr/>
        <p:txBody>
          <a:bodyPr/>
          <a:lstStyle/>
          <a:p>
            <a:fld id="{35A3B989-6573-4FA1-A4D5-687CAEDF5E7D}" type="slidenum">
              <a:rPr lang="en-US" smtClean="0"/>
              <a:t>‹#›</a:t>
            </a:fld>
            <a:endParaRPr lang="en-US"/>
          </a:p>
        </p:txBody>
      </p:sp>
    </p:spTree>
    <p:extLst>
      <p:ext uri="{BB962C8B-B14F-4D97-AF65-F5344CB8AC3E}">
        <p14:creationId xmlns:p14="http://schemas.microsoft.com/office/powerpoint/2010/main" val="2932354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9B2E-6235-4B68-3C4C-DC21C41AA8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5D7F6C-4B67-D836-0798-B10C6DB878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85ABA7-3EDA-E330-1D4E-A6BA2A9CE4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0A37EB-6B00-69B7-E1F9-A521DBA800B8}"/>
              </a:ext>
            </a:extLst>
          </p:cNvPr>
          <p:cNvSpPr>
            <a:spLocks noGrp="1"/>
          </p:cNvSpPr>
          <p:nvPr>
            <p:ph type="dt" sz="half" idx="10"/>
          </p:nvPr>
        </p:nvSpPr>
        <p:spPr/>
        <p:txBody>
          <a:bodyPr/>
          <a:lstStyle/>
          <a:p>
            <a:fld id="{4088643B-9437-421C-AD0A-9C3E31253CA7}" type="datetimeFigureOut">
              <a:rPr lang="en-US" smtClean="0"/>
              <a:t>6/1/2024</a:t>
            </a:fld>
            <a:endParaRPr lang="en-US"/>
          </a:p>
        </p:txBody>
      </p:sp>
      <p:sp>
        <p:nvSpPr>
          <p:cNvPr id="6" name="Footer Placeholder 5">
            <a:extLst>
              <a:ext uri="{FF2B5EF4-FFF2-40B4-BE49-F238E27FC236}">
                <a16:creationId xmlns:a16="http://schemas.microsoft.com/office/drawing/2014/main" id="{8F147D70-C0FD-6CF5-DBF1-0A486A2EC5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DA7AB2-2AE0-B60C-27D4-4E8CEA06A53D}"/>
              </a:ext>
            </a:extLst>
          </p:cNvPr>
          <p:cNvSpPr>
            <a:spLocks noGrp="1"/>
          </p:cNvSpPr>
          <p:nvPr>
            <p:ph type="sldNum" sz="quarter" idx="12"/>
          </p:nvPr>
        </p:nvSpPr>
        <p:spPr/>
        <p:txBody>
          <a:bodyPr/>
          <a:lstStyle/>
          <a:p>
            <a:fld id="{35A3B989-6573-4FA1-A4D5-687CAEDF5E7D}" type="slidenum">
              <a:rPr lang="en-US" smtClean="0"/>
              <a:t>‹#›</a:t>
            </a:fld>
            <a:endParaRPr lang="en-US"/>
          </a:p>
        </p:txBody>
      </p:sp>
    </p:spTree>
    <p:extLst>
      <p:ext uri="{BB962C8B-B14F-4D97-AF65-F5344CB8AC3E}">
        <p14:creationId xmlns:p14="http://schemas.microsoft.com/office/powerpoint/2010/main" val="1489765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CFC08-1E1F-B25D-8B38-CD9D8934CF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DC8E2C-D899-A7A6-794E-5678562379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9514A6-CC77-4857-57C6-564D87B9D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5E8236-5D86-B1CC-6279-435A04C04532}"/>
              </a:ext>
            </a:extLst>
          </p:cNvPr>
          <p:cNvSpPr>
            <a:spLocks noGrp="1"/>
          </p:cNvSpPr>
          <p:nvPr>
            <p:ph type="dt" sz="half" idx="10"/>
          </p:nvPr>
        </p:nvSpPr>
        <p:spPr/>
        <p:txBody>
          <a:bodyPr/>
          <a:lstStyle/>
          <a:p>
            <a:fld id="{4088643B-9437-421C-AD0A-9C3E31253CA7}" type="datetimeFigureOut">
              <a:rPr lang="en-US" smtClean="0"/>
              <a:t>6/1/2024</a:t>
            </a:fld>
            <a:endParaRPr lang="en-US"/>
          </a:p>
        </p:txBody>
      </p:sp>
      <p:sp>
        <p:nvSpPr>
          <p:cNvPr id="6" name="Footer Placeholder 5">
            <a:extLst>
              <a:ext uri="{FF2B5EF4-FFF2-40B4-BE49-F238E27FC236}">
                <a16:creationId xmlns:a16="http://schemas.microsoft.com/office/drawing/2014/main" id="{9F9BCD6F-BCAF-B9D4-ACC6-9B82E914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5CED81-4C73-738B-03E4-9417558E03DC}"/>
              </a:ext>
            </a:extLst>
          </p:cNvPr>
          <p:cNvSpPr>
            <a:spLocks noGrp="1"/>
          </p:cNvSpPr>
          <p:nvPr>
            <p:ph type="sldNum" sz="quarter" idx="12"/>
          </p:nvPr>
        </p:nvSpPr>
        <p:spPr/>
        <p:txBody>
          <a:bodyPr/>
          <a:lstStyle/>
          <a:p>
            <a:fld id="{35A3B989-6573-4FA1-A4D5-687CAEDF5E7D}" type="slidenum">
              <a:rPr lang="en-US" smtClean="0"/>
              <a:t>‹#›</a:t>
            </a:fld>
            <a:endParaRPr lang="en-US"/>
          </a:p>
        </p:txBody>
      </p:sp>
    </p:spTree>
    <p:extLst>
      <p:ext uri="{BB962C8B-B14F-4D97-AF65-F5344CB8AC3E}">
        <p14:creationId xmlns:p14="http://schemas.microsoft.com/office/powerpoint/2010/main" val="213043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408A93-CD86-F84F-7F8E-13131B4567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70EC92-9433-02A2-E14F-91B59CD1FA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E77E3-1DB7-7AF3-4B7B-0841A00793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88643B-9437-421C-AD0A-9C3E31253CA7}" type="datetimeFigureOut">
              <a:rPr lang="en-US" smtClean="0"/>
              <a:t>6/1/2024</a:t>
            </a:fld>
            <a:endParaRPr lang="en-US"/>
          </a:p>
        </p:txBody>
      </p:sp>
      <p:sp>
        <p:nvSpPr>
          <p:cNvPr id="5" name="Footer Placeholder 4">
            <a:extLst>
              <a:ext uri="{FF2B5EF4-FFF2-40B4-BE49-F238E27FC236}">
                <a16:creationId xmlns:a16="http://schemas.microsoft.com/office/drawing/2014/main" id="{1CD90FA3-1002-4B2C-006D-02633AAADC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38CE24-4B60-2C54-6EBC-422C925EE8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A3B989-6573-4FA1-A4D5-687CAEDF5E7D}" type="slidenum">
              <a:rPr lang="en-US" smtClean="0"/>
              <a:t>‹#›</a:t>
            </a:fld>
            <a:endParaRPr lang="en-US"/>
          </a:p>
        </p:txBody>
      </p:sp>
    </p:spTree>
    <p:extLst>
      <p:ext uri="{BB962C8B-B14F-4D97-AF65-F5344CB8AC3E}">
        <p14:creationId xmlns:p14="http://schemas.microsoft.com/office/powerpoint/2010/main" val="1552607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9ACF0-0DE9-477A-9ACC-8A9E32F9170F}" type="datetimeFigureOut">
              <a:rPr lang="en-US" smtClean="0"/>
              <a:t>6/1/2024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0D2E7-4D63-4425-941A-5A8AD2D8DF13}" type="slidenum">
              <a:rPr lang="en-US" smtClean="0"/>
              <a:t>‹#›</a:t>
            </a:fld>
            <a:endParaRPr lang="en-US"/>
          </a:p>
        </p:txBody>
      </p:sp>
    </p:spTree>
    <p:extLst>
      <p:ext uri="{BB962C8B-B14F-4D97-AF65-F5344CB8AC3E}">
        <p14:creationId xmlns:p14="http://schemas.microsoft.com/office/powerpoint/2010/main" val="2891201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4.svg"/><Relationship Id="rId12" Type="http://schemas.openxmlformats.org/officeDocument/2006/relationships/image" Target="../media/image9.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10.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4.gif"/><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jpg"/><Relationship Id="rId18" Type="http://schemas.openxmlformats.org/officeDocument/2006/relationships/image" Target="../media/image28.png"/><Relationship Id="rId3" Type="http://schemas.openxmlformats.org/officeDocument/2006/relationships/notesSlide" Target="../notesSlides/notesSlide13.xml"/><Relationship Id="rId21" Type="http://schemas.microsoft.com/office/2007/relationships/hdphoto" Target="../media/hdphoto2.wdp"/><Relationship Id="rId7" Type="http://schemas.openxmlformats.org/officeDocument/2006/relationships/image" Target="../media/image22.png"/><Relationship Id="rId12" Type="http://schemas.openxmlformats.org/officeDocument/2006/relationships/slide" Target="slide18.xml"/><Relationship Id="rId17" Type="http://schemas.openxmlformats.org/officeDocument/2006/relationships/slide" Target="slide17.xml"/><Relationship Id="rId2" Type="http://schemas.openxmlformats.org/officeDocument/2006/relationships/slideLayout" Target="../slideLayouts/slideLayout12.xml"/><Relationship Id="rId16" Type="http://schemas.microsoft.com/office/2007/relationships/hdphoto" Target="../media/hdphoto1.wdp"/><Relationship Id="rId20" Type="http://schemas.openxmlformats.org/officeDocument/2006/relationships/image" Target="../media/image29.png"/><Relationship Id="rId1" Type="http://schemas.openxmlformats.org/officeDocument/2006/relationships/tags" Target="../tags/tag14.xml"/><Relationship Id="rId6" Type="http://schemas.openxmlformats.org/officeDocument/2006/relationships/image" Target="../media/image21.jpg"/><Relationship Id="rId11" Type="http://schemas.openxmlformats.org/officeDocument/2006/relationships/image" Target="../media/image25.jpeg"/><Relationship Id="rId24" Type="http://schemas.openxmlformats.org/officeDocument/2006/relationships/image" Target="../media/image32.gif"/><Relationship Id="rId5" Type="http://schemas.openxmlformats.org/officeDocument/2006/relationships/audio" Target="../media/audio2.wav"/><Relationship Id="rId15" Type="http://schemas.openxmlformats.org/officeDocument/2006/relationships/image" Target="../media/image27.png"/><Relationship Id="rId23" Type="http://schemas.openxmlformats.org/officeDocument/2006/relationships/image" Target="../media/image31.gif"/><Relationship Id="rId10" Type="http://schemas.openxmlformats.org/officeDocument/2006/relationships/slide" Target="slide14.xml"/><Relationship Id="rId19" Type="http://schemas.openxmlformats.org/officeDocument/2006/relationships/slide" Target="slide15.xml"/><Relationship Id="rId4" Type="http://schemas.openxmlformats.org/officeDocument/2006/relationships/audio" Target="../media/audio1.wav"/><Relationship Id="rId9" Type="http://schemas.openxmlformats.org/officeDocument/2006/relationships/image" Target="../media/image24.gif"/><Relationship Id="rId14" Type="http://schemas.openxmlformats.org/officeDocument/2006/relationships/slide" Target="slide16.xml"/><Relationship Id="rId22" Type="http://schemas.openxmlformats.org/officeDocument/2006/relationships/image" Target="../media/image30.gif"/></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40.png"/><Relationship Id="rId3" Type="http://schemas.openxmlformats.org/officeDocument/2006/relationships/notesSlide" Target="../notesSlides/notesSlide14.xml"/><Relationship Id="rId7" Type="http://schemas.openxmlformats.org/officeDocument/2006/relationships/image" Target="../media/image22.png"/><Relationship Id="rId12" Type="http://schemas.openxmlformats.org/officeDocument/2006/relationships/image" Target="../media/image36.jpeg"/><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21.jpg"/><Relationship Id="rId11" Type="http://schemas.openxmlformats.org/officeDocument/2006/relationships/slide" Target="slide13.xml"/><Relationship Id="rId5" Type="http://schemas.openxmlformats.org/officeDocument/2006/relationships/audio" Target="../media/audio4.wav"/><Relationship Id="rId10" Type="http://schemas.openxmlformats.org/officeDocument/2006/relationships/image" Target="../media/image35.gif"/><Relationship Id="rId4" Type="http://schemas.openxmlformats.org/officeDocument/2006/relationships/audio" Target="../media/audio3.wav"/><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13" Type="http://schemas.microsoft.com/office/2007/relationships/hdphoto" Target="../media/hdphoto2.wdp"/><Relationship Id="rId3" Type="http://schemas.openxmlformats.org/officeDocument/2006/relationships/notesSlide" Target="../notesSlides/notesSlide15.xml"/><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21.jpg"/><Relationship Id="rId11" Type="http://schemas.openxmlformats.org/officeDocument/2006/relationships/slide" Target="slide13.xml"/><Relationship Id="rId5" Type="http://schemas.openxmlformats.org/officeDocument/2006/relationships/audio" Target="../media/audio4.wav"/><Relationship Id="rId10" Type="http://schemas.openxmlformats.org/officeDocument/2006/relationships/image" Target="../media/image35.gif"/><Relationship Id="rId4" Type="http://schemas.openxmlformats.org/officeDocument/2006/relationships/audio" Target="../media/audio3.wav"/><Relationship Id="rId9" Type="http://schemas.openxmlformats.org/officeDocument/2006/relationships/image" Target="../media/image34.jpe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6.xml"/><Relationship Id="rId7"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tags" Target="../tags/tag17.xml"/><Relationship Id="rId6" Type="http://schemas.openxmlformats.org/officeDocument/2006/relationships/slide" Target="slide13.xml"/><Relationship Id="rId5" Type="http://schemas.openxmlformats.org/officeDocument/2006/relationships/image" Target="../media/image22.png"/><Relationship Id="rId10" Type="http://schemas.openxmlformats.org/officeDocument/2006/relationships/image" Target="../media/image50.png"/><Relationship Id="rId4" Type="http://schemas.openxmlformats.org/officeDocument/2006/relationships/image" Target="../media/image21.jp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51.png"/><Relationship Id="rId3" Type="http://schemas.openxmlformats.org/officeDocument/2006/relationships/notesSlide" Target="../notesSlides/notesSlide17.xml"/><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slideLayout" Target="../slideLayouts/slideLayout18.xml"/><Relationship Id="rId1" Type="http://schemas.openxmlformats.org/officeDocument/2006/relationships/tags" Target="../tags/tag18.xml"/><Relationship Id="rId6" Type="http://schemas.openxmlformats.org/officeDocument/2006/relationships/image" Target="../media/image21.jpg"/><Relationship Id="rId11" Type="http://schemas.openxmlformats.org/officeDocument/2006/relationships/slide" Target="slide13.xml"/><Relationship Id="rId5" Type="http://schemas.openxmlformats.org/officeDocument/2006/relationships/audio" Target="../media/audio4.wav"/><Relationship Id="rId10" Type="http://schemas.openxmlformats.org/officeDocument/2006/relationships/image" Target="../media/image35.gif"/><Relationship Id="rId4" Type="http://schemas.openxmlformats.org/officeDocument/2006/relationships/audio" Target="../media/audio3.wav"/><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13" Type="http://schemas.microsoft.com/office/2007/relationships/hdphoto" Target="../media/hdphoto3.wdp"/><Relationship Id="rId3" Type="http://schemas.openxmlformats.org/officeDocument/2006/relationships/notesSlide" Target="../notesSlides/notesSlide18.xml"/><Relationship Id="rId7" Type="http://schemas.openxmlformats.org/officeDocument/2006/relationships/image" Target="../media/image22.png"/><Relationship Id="rId12" Type="http://schemas.openxmlformats.org/officeDocument/2006/relationships/image" Target="../media/image52.png"/><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image" Target="../media/image21.jpg"/><Relationship Id="rId11" Type="http://schemas.openxmlformats.org/officeDocument/2006/relationships/slide" Target="slide13.xml"/><Relationship Id="rId5" Type="http://schemas.openxmlformats.org/officeDocument/2006/relationships/audio" Target="../media/audio4.wav"/><Relationship Id="rId15" Type="http://schemas.openxmlformats.org/officeDocument/2006/relationships/image" Target="../media/image50.png"/><Relationship Id="rId10" Type="http://schemas.openxmlformats.org/officeDocument/2006/relationships/image" Target="../media/image35.gif"/><Relationship Id="rId4" Type="http://schemas.openxmlformats.org/officeDocument/2006/relationships/audio" Target="../media/audio3.wav"/><Relationship Id="rId9" Type="http://schemas.openxmlformats.org/officeDocument/2006/relationships/image" Target="../media/image34.jpeg"/><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14.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notesSlide" Target="../notesSlides/notesSlide21.xml"/><Relationship Id="rId7" Type="http://schemas.openxmlformats.org/officeDocument/2006/relationships/image" Target="../media/image4.svg"/><Relationship Id="rId12" Type="http://schemas.openxmlformats.org/officeDocument/2006/relationships/image" Target="../media/image9.sv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4.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9.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229983">
            <a:off x="-4233599" y="-1353192"/>
            <a:ext cx="7022597" cy="9306379"/>
            <a:chOff x="0" y="0"/>
            <a:chExt cx="2386497" cy="3162597"/>
          </a:xfrm>
        </p:grpSpPr>
        <p:sp>
          <p:nvSpPr>
            <p:cNvPr id="3" name="Freeform 3"/>
            <p:cNvSpPr/>
            <p:nvPr/>
          </p:nvSpPr>
          <p:spPr>
            <a:xfrm>
              <a:off x="0" y="0"/>
              <a:ext cx="2386497" cy="3162597"/>
            </a:xfrm>
            <a:custGeom>
              <a:avLst/>
              <a:gdLst/>
              <a:ahLst/>
              <a:cxnLst/>
              <a:rect l="l" t="t" r="r" b="b"/>
              <a:pathLst>
                <a:path w="2386497" h="3162597">
                  <a:moveTo>
                    <a:pt x="1193248" y="0"/>
                  </a:moveTo>
                  <a:cubicBezTo>
                    <a:pt x="534236" y="0"/>
                    <a:pt x="0" y="707971"/>
                    <a:pt x="0" y="1581298"/>
                  </a:cubicBezTo>
                  <a:cubicBezTo>
                    <a:pt x="0" y="2454625"/>
                    <a:pt x="534236" y="3162597"/>
                    <a:pt x="1193248" y="3162597"/>
                  </a:cubicBezTo>
                  <a:cubicBezTo>
                    <a:pt x="1852261" y="3162597"/>
                    <a:pt x="2386497" y="2454625"/>
                    <a:pt x="2386497" y="1581298"/>
                  </a:cubicBezTo>
                  <a:cubicBezTo>
                    <a:pt x="2386497" y="707971"/>
                    <a:pt x="1852261" y="0"/>
                    <a:pt x="1193248" y="0"/>
                  </a:cubicBezTo>
                  <a:close/>
                </a:path>
              </a:pathLst>
            </a:custGeom>
            <a:solidFill>
              <a:srgbClr val="063225"/>
            </a:solidFill>
          </p:spPr>
          <p:txBody>
            <a:bodyPr/>
            <a:lstStyle/>
            <a:p>
              <a:endParaRPr lang="en-US" sz="1200"/>
            </a:p>
          </p:txBody>
        </p:sp>
        <p:sp>
          <p:nvSpPr>
            <p:cNvPr id="4" name="TextBox 4"/>
            <p:cNvSpPr txBox="1"/>
            <p:nvPr/>
          </p:nvSpPr>
          <p:spPr>
            <a:xfrm>
              <a:off x="223734" y="248868"/>
              <a:ext cx="1939029" cy="2617235"/>
            </a:xfrm>
            <a:prstGeom prst="rect">
              <a:avLst/>
            </a:prstGeom>
          </p:spPr>
          <p:txBody>
            <a:bodyPr lIns="33867" tIns="33867" rIns="33867" bIns="33867" rtlCol="0" anchor="ctr"/>
            <a:lstStyle/>
            <a:p>
              <a:pPr algn="ctr">
                <a:lnSpc>
                  <a:spcPts val="2147"/>
                </a:lnSpc>
              </a:pPr>
              <a:endParaRPr sz="1200"/>
            </a:p>
          </p:txBody>
        </p:sp>
      </p:grpSp>
      <p:pic>
        <p:nvPicPr>
          <p:cNvPr id="9" name="Picture 8" descr="A screenshot of a video game&#10;&#10;Description automatically generated">
            <a:extLst>
              <a:ext uri="{FF2B5EF4-FFF2-40B4-BE49-F238E27FC236}">
                <a16:creationId xmlns:a16="http://schemas.microsoft.com/office/drawing/2014/main" id="{993333F6-AAFD-1CFA-3026-FFB530F2A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2" y="3223417"/>
            <a:ext cx="4770421" cy="4770421"/>
          </a:xfrm>
          <a:prstGeom prst="rect">
            <a:avLst/>
          </a:prstGeom>
        </p:spPr>
      </p:pic>
      <p:sp>
        <p:nvSpPr>
          <p:cNvPr id="6" name="Freeform 6"/>
          <p:cNvSpPr/>
          <p:nvPr/>
        </p:nvSpPr>
        <p:spPr>
          <a:xfrm flipH="1">
            <a:off x="749234" y="437193"/>
            <a:ext cx="2972969" cy="1616551"/>
          </a:xfrm>
          <a:custGeom>
            <a:avLst/>
            <a:gdLst/>
            <a:ahLst/>
            <a:cxnLst/>
            <a:rect l="l" t="t" r="r" b="b"/>
            <a:pathLst>
              <a:path w="5431132" h="2953178">
                <a:moveTo>
                  <a:pt x="5431132" y="0"/>
                </a:moveTo>
                <a:lnTo>
                  <a:pt x="0" y="0"/>
                </a:lnTo>
                <a:lnTo>
                  <a:pt x="0" y="2953178"/>
                </a:lnTo>
                <a:lnTo>
                  <a:pt x="5431132" y="2953178"/>
                </a:lnTo>
                <a:lnTo>
                  <a:pt x="5431132" y="0"/>
                </a:lnTo>
                <a:close/>
              </a:path>
            </a:pathLst>
          </a:custGeom>
          <a:blipFill>
            <a:blip r:embed="rId5"/>
            <a:stretch>
              <a:fillRect/>
            </a:stretch>
          </a:blipFill>
        </p:spPr>
        <p:txBody>
          <a:bodyPr/>
          <a:lstStyle/>
          <a:p>
            <a:endParaRPr lang="en-US" sz="1200"/>
          </a:p>
        </p:txBody>
      </p:sp>
      <p:sp>
        <p:nvSpPr>
          <p:cNvPr id="15" name="Freeform 15"/>
          <p:cNvSpPr/>
          <p:nvPr/>
        </p:nvSpPr>
        <p:spPr>
          <a:xfrm rot="-1429773">
            <a:off x="4840928" y="4415820"/>
            <a:ext cx="416504" cy="390756"/>
          </a:xfrm>
          <a:custGeom>
            <a:avLst/>
            <a:gdLst/>
            <a:ahLst/>
            <a:cxnLst/>
            <a:rect l="l" t="t" r="r" b="b"/>
            <a:pathLst>
              <a:path w="624756" h="586134">
                <a:moveTo>
                  <a:pt x="0" y="0"/>
                </a:moveTo>
                <a:lnTo>
                  <a:pt x="624755" y="0"/>
                </a:lnTo>
                <a:lnTo>
                  <a:pt x="624755" y="586134"/>
                </a:lnTo>
                <a:lnTo>
                  <a:pt x="0" y="586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6" name="Freeform 16"/>
          <p:cNvSpPr/>
          <p:nvPr/>
        </p:nvSpPr>
        <p:spPr>
          <a:xfrm rot="-284793">
            <a:off x="143914" y="338481"/>
            <a:ext cx="362970" cy="362970"/>
          </a:xfrm>
          <a:custGeom>
            <a:avLst/>
            <a:gdLst/>
            <a:ahLst/>
            <a:cxnLst/>
            <a:rect l="l" t="t" r="r" b="b"/>
            <a:pathLst>
              <a:path w="544455" h="544455">
                <a:moveTo>
                  <a:pt x="0" y="0"/>
                </a:moveTo>
                <a:lnTo>
                  <a:pt x="544455" y="0"/>
                </a:lnTo>
                <a:lnTo>
                  <a:pt x="544455" y="544455"/>
                </a:lnTo>
                <a:lnTo>
                  <a:pt x="0" y="5444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7" name="Freeform 17"/>
          <p:cNvSpPr/>
          <p:nvPr/>
        </p:nvSpPr>
        <p:spPr>
          <a:xfrm rot="-284793">
            <a:off x="556512" y="330753"/>
            <a:ext cx="143820" cy="143820"/>
          </a:xfrm>
          <a:custGeom>
            <a:avLst/>
            <a:gdLst/>
            <a:ahLst/>
            <a:cxnLst/>
            <a:rect l="l" t="t" r="r" b="b"/>
            <a:pathLst>
              <a:path w="215730" h="215730">
                <a:moveTo>
                  <a:pt x="0" y="0"/>
                </a:moveTo>
                <a:lnTo>
                  <a:pt x="215730" y="0"/>
                </a:lnTo>
                <a:lnTo>
                  <a:pt x="215730" y="215730"/>
                </a:lnTo>
                <a:lnTo>
                  <a:pt x="0" y="2157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8" name="Freeform 18"/>
          <p:cNvSpPr/>
          <p:nvPr/>
        </p:nvSpPr>
        <p:spPr>
          <a:xfrm rot="-284793">
            <a:off x="91186" y="585842"/>
            <a:ext cx="143820" cy="143820"/>
          </a:xfrm>
          <a:custGeom>
            <a:avLst/>
            <a:gdLst/>
            <a:ahLst/>
            <a:cxnLst/>
            <a:rect l="l" t="t" r="r" b="b"/>
            <a:pathLst>
              <a:path w="215730" h="215730">
                <a:moveTo>
                  <a:pt x="0" y="0"/>
                </a:moveTo>
                <a:lnTo>
                  <a:pt x="215730" y="0"/>
                </a:lnTo>
                <a:lnTo>
                  <a:pt x="215730" y="215729"/>
                </a:lnTo>
                <a:lnTo>
                  <a:pt x="0" y="2157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grpSp>
        <p:nvGrpSpPr>
          <p:cNvPr id="21" name="Group 21"/>
          <p:cNvGrpSpPr/>
          <p:nvPr/>
        </p:nvGrpSpPr>
        <p:grpSpPr>
          <a:xfrm>
            <a:off x="9871899" y="6130299"/>
            <a:ext cx="2130369" cy="551007"/>
            <a:chOff x="0" y="0"/>
            <a:chExt cx="2885943" cy="787206"/>
          </a:xfrm>
        </p:grpSpPr>
        <p:sp>
          <p:nvSpPr>
            <p:cNvPr id="22" name="Freeform 22"/>
            <p:cNvSpPr/>
            <p:nvPr/>
          </p:nvSpPr>
          <p:spPr>
            <a:xfrm>
              <a:off x="8386" y="0"/>
              <a:ext cx="2869171" cy="787206"/>
            </a:xfrm>
            <a:custGeom>
              <a:avLst/>
              <a:gdLst/>
              <a:ahLst/>
              <a:cxnLst/>
              <a:rect l="l" t="t" r="r" b="b"/>
              <a:pathLst>
                <a:path w="2869171" h="787206">
                  <a:moveTo>
                    <a:pt x="238938" y="0"/>
                  </a:moveTo>
                  <a:lnTo>
                    <a:pt x="2833433" y="0"/>
                  </a:lnTo>
                  <a:cubicBezTo>
                    <a:pt x="2844004" y="0"/>
                    <a:pt x="2853981" y="4891"/>
                    <a:pt x="2860454" y="13248"/>
                  </a:cubicBezTo>
                  <a:cubicBezTo>
                    <a:pt x="2866928" y="21606"/>
                    <a:pt x="2869171" y="32488"/>
                    <a:pt x="2866529" y="42724"/>
                  </a:cubicBezTo>
                  <a:lnTo>
                    <a:pt x="2685385" y="744483"/>
                  </a:lnTo>
                  <a:cubicBezTo>
                    <a:pt x="2678893" y="769633"/>
                    <a:pt x="2656208" y="787206"/>
                    <a:pt x="2630233" y="787206"/>
                  </a:cubicBezTo>
                  <a:lnTo>
                    <a:pt x="35738" y="787206"/>
                  </a:lnTo>
                  <a:cubicBezTo>
                    <a:pt x="25167" y="787206"/>
                    <a:pt x="15190" y="782315"/>
                    <a:pt x="8717" y="773958"/>
                  </a:cubicBezTo>
                  <a:cubicBezTo>
                    <a:pt x="2243" y="765601"/>
                    <a:pt x="0" y="754718"/>
                    <a:pt x="2642" y="744483"/>
                  </a:cubicBezTo>
                  <a:lnTo>
                    <a:pt x="183786" y="42724"/>
                  </a:lnTo>
                  <a:cubicBezTo>
                    <a:pt x="190278" y="17573"/>
                    <a:pt x="212963" y="0"/>
                    <a:pt x="238938" y="0"/>
                  </a:cubicBezTo>
                  <a:close/>
                </a:path>
              </a:pathLst>
            </a:custGeom>
            <a:solidFill>
              <a:srgbClr val="063225"/>
            </a:solidFill>
            <a:ln cap="rnd">
              <a:noFill/>
              <a:prstDash val="solid"/>
              <a:round/>
            </a:ln>
          </p:spPr>
          <p:txBody>
            <a:bodyPr/>
            <a:lstStyle/>
            <a:p>
              <a:endParaRPr lang="en-US" sz="1200"/>
            </a:p>
          </p:txBody>
        </p:sp>
        <p:sp>
          <p:nvSpPr>
            <p:cNvPr id="23" name="TextBox 23"/>
            <p:cNvSpPr txBox="1"/>
            <p:nvPr/>
          </p:nvSpPr>
          <p:spPr>
            <a:xfrm>
              <a:off x="101600" y="-47625"/>
              <a:ext cx="2682743" cy="834831"/>
            </a:xfrm>
            <a:prstGeom prst="rect">
              <a:avLst/>
            </a:prstGeom>
          </p:spPr>
          <p:txBody>
            <a:bodyPr lIns="33867" tIns="33867" rIns="33867" bIns="33867" rtlCol="0" anchor="ctr"/>
            <a:lstStyle/>
            <a:p>
              <a:pPr algn="ctr">
                <a:lnSpc>
                  <a:spcPts val="2147"/>
                </a:lnSpc>
                <a:spcBef>
                  <a:spcPct val="0"/>
                </a:spcBef>
              </a:pPr>
              <a:endParaRPr sz="1200"/>
            </a:p>
          </p:txBody>
        </p:sp>
      </p:grpSp>
      <p:sp>
        <p:nvSpPr>
          <p:cNvPr id="25" name="Freeform 25"/>
          <p:cNvSpPr/>
          <p:nvPr/>
        </p:nvSpPr>
        <p:spPr>
          <a:xfrm rot="2009569">
            <a:off x="11398827" y="100070"/>
            <a:ext cx="658713" cy="658713"/>
          </a:xfrm>
          <a:custGeom>
            <a:avLst/>
            <a:gdLst/>
            <a:ahLst/>
            <a:cxnLst/>
            <a:rect l="l" t="t" r="r" b="b"/>
            <a:pathLst>
              <a:path w="1879963" h="1879963">
                <a:moveTo>
                  <a:pt x="0" y="0"/>
                </a:moveTo>
                <a:lnTo>
                  <a:pt x="1879962" y="0"/>
                </a:lnTo>
                <a:lnTo>
                  <a:pt x="1879962" y="1879963"/>
                </a:lnTo>
                <a:lnTo>
                  <a:pt x="0" y="1879963"/>
                </a:lnTo>
                <a:lnTo>
                  <a:pt x="0" y="0"/>
                </a:lnTo>
                <a:close/>
              </a:path>
            </a:pathLst>
          </a:custGeom>
          <a:blipFill>
            <a:blip r:embed="rId10"/>
            <a:stretch>
              <a:fillRect/>
            </a:stretch>
          </a:blipFill>
        </p:spPr>
        <p:txBody>
          <a:bodyPr/>
          <a:lstStyle/>
          <a:p>
            <a:endParaRPr lang="en-US" sz="1200"/>
          </a:p>
        </p:txBody>
      </p:sp>
      <p:sp>
        <p:nvSpPr>
          <p:cNvPr id="30" name="AutoShape 30"/>
          <p:cNvSpPr/>
          <p:nvPr/>
        </p:nvSpPr>
        <p:spPr>
          <a:xfrm flipH="1">
            <a:off x="11302054" y="154321"/>
            <a:ext cx="0" cy="581045"/>
          </a:xfrm>
          <a:prstGeom prst="line">
            <a:avLst/>
          </a:prstGeom>
          <a:ln w="19050" cap="rnd">
            <a:solidFill>
              <a:srgbClr val="666666"/>
            </a:solidFill>
            <a:prstDash val="solid"/>
            <a:headEnd type="none" w="sm" len="sm"/>
            <a:tailEnd type="none" w="sm" len="sm"/>
          </a:ln>
        </p:spPr>
        <p:txBody>
          <a:bodyPr/>
          <a:lstStyle/>
          <a:p>
            <a:endParaRPr lang="en-US" sz="1200"/>
          </a:p>
        </p:txBody>
      </p:sp>
      <p:sp>
        <p:nvSpPr>
          <p:cNvPr id="31" name="Freeform 31"/>
          <p:cNvSpPr/>
          <p:nvPr/>
        </p:nvSpPr>
        <p:spPr>
          <a:xfrm>
            <a:off x="11464694" y="6271223"/>
            <a:ext cx="269157" cy="269157"/>
          </a:xfrm>
          <a:custGeom>
            <a:avLst/>
            <a:gdLst/>
            <a:ahLst/>
            <a:cxnLst/>
            <a:rect l="l" t="t" r="r" b="b"/>
            <a:pathLst>
              <a:path w="403735" h="403735">
                <a:moveTo>
                  <a:pt x="0" y="0"/>
                </a:moveTo>
                <a:lnTo>
                  <a:pt x="403736" y="0"/>
                </a:lnTo>
                <a:lnTo>
                  <a:pt x="403736" y="403735"/>
                </a:lnTo>
                <a:lnTo>
                  <a:pt x="0" y="403735"/>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sz="1200"/>
          </a:p>
        </p:txBody>
      </p:sp>
      <p:sp>
        <p:nvSpPr>
          <p:cNvPr id="32" name="TextBox 32"/>
          <p:cNvSpPr txBox="1"/>
          <p:nvPr/>
        </p:nvSpPr>
        <p:spPr>
          <a:xfrm>
            <a:off x="10102218" y="6255813"/>
            <a:ext cx="1497054" cy="273088"/>
          </a:xfrm>
          <a:prstGeom prst="rect">
            <a:avLst/>
          </a:prstGeom>
        </p:spPr>
        <p:txBody>
          <a:bodyPr wrap="square" lIns="0" tIns="0" rIns="0" bIns="0" rtlCol="0" anchor="t">
            <a:spAutoFit/>
          </a:bodyPr>
          <a:lstStyle/>
          <a:p>
            <a:pPr>
              <a:lnSpc>
                <a:spcPts val="2301"/>
              </a:lnSpc>
            </a:pPr>
            <a:r>
              <a:rPr lang="en-US" sz="1600">
                <a:solidFill>
                  <a:schemeClr val="bg1"/>
                </a:solidFill>
                <a:latin typeface="#9Slide07 SVNSalty Sans" panose="02000000000000000000" pitchFamily="2" charset="0"/>
              </a:rPr>
              <a:t>Thầy Cao Đô OLM</a:t>
            </a:r>
          </a:p>
        </p:txBody>
      </p:sp>
      <p:sp>
        <p:nvSpPr>
          <p:cNvPr id="34" name="TextBox 34"/>
          <p:cNvSpPr txBox="1"/>
          <p:nvPr/>
        </p:nvSpPr>
        <p:spPr>
          <a:xfrm>
            <a:off x="7058808" y="4267525"/>
            <a:ext cx="1497054" cy="577081"/>
          </a:xfrm>
          <a:prstGeom prst="rect">
            <a:avLst/>
          </a:prstGeom>
        </p:spPr>
        <p:txBody>
          <a:bodyPr lIns="0" tIns="0" rIns="0" bIns="0" rtlCol="0" anchor="t">
            <a:spAutoFit/>
          </a:bodyPr>
          <a:lstStyle/>
          <a:p>
            <a:pPr>
              <a:lnSpc>
                <a:spcPts val="4467"/>
              </a:lnSpc>
            </a:pPr>
            <a:r>
              <a:rPr lang="en-US" sz="4214">
                <a:solidFill>
                  <a:srgbClr val="F9FFFC"/>
                </a:solidFill>
                <a:latin typeface="Garet Ultra-Bold Italics"/>
              </a:rPr>
              <a:t>123+</a:t>
            </a:r>
          </a:p>
        </p:txBody>
      </p:sp>
      <p:sp>
        <p:nvSpPr>
          <p:cNvPr id="37" name="TextBox 36">
            <a:extLst>
              <a:ext uri="{FF2B5EF4-FFF2-40B4-BE49-F238E27FC236}">
                <a16:creationId xmlns:a16="http://schemas.microsoft.com/office/drawing/2014/main" id="{743CE1F0-C4F4-3184-2C6E-5474A604FB39}"/>
              </a:ext>
            </a:extLst>
          </p:cNvPr>
          <p:cNvSpPr txBox="1"/>
          <p:nvPr/>
        </p:nvSpPr>
        <p:spPr>
          <a:xfrm>
            <a:off x="10230106" y="176694"/>
            <a:ext cx="1055097" cy="523220"/>
          </a:xfrm>
          <a:prstGeom prst="rect">
            <a:avLst/>
          </a:prstGeom>
          <a:noFill/>
        </p:spPr>
        <p:txBody>
          <a:bodyPr wrap="none" rtlCol="0">
            <a:spAutoFit/>
          </a:bodyPr>
          <a:lstStyle/>
          <a:p>
            <a:r>
              <a:rPr lang="en-US" sz="2800">
                <a:solidFill>
                  <a:srgbClr val="FFAB29"/>
                </a:solidFill>
                <a:latin typeface="#9Slide03 Aturdida" pitchFamily="2" charset="0"/>
              </a:rPr>
              <a:t>TOÁN LỚP 9</a:t>
            </a:r>
          </a:p>
        </p:txBody>
      </p:sp>
      <p:pic>
        <p:nvPicPr>
          <p:cNvPr id="39" name="Picture 38" descr="A blue and orange logo&#10;&#10;Description automatically generated">
            <a:extLst>
              <a:ext uri="{FF2B5EF4-FFF2-40B4-BE49-F238E27FC236}">
                <a16:creationId xmlns:a16="http://schemas.microsoft.com/office/drawing/2014/main" id="{2DA170B0-ED82-A312-CB48-164BDE6327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30009" y="234081"/>
            <a:ext cx="380409" cy="390690"/>
          </a:xfrm>
          <a:prstGeom prst="rect">
            <a:avLst/>
          </a:prstGeom>
        </p:spPr>
      </p:pic>
      <p:sp>
        <p:nvSpPr>
          <p:cNvPr id="41" name="TextBox 40">
            <a:extLst>
              <a:ext uri="{FF2B5EF4-FFF2-40B4-BE49-F238E27FC236}">
                <a16:creationId xmlns:a16="http://schemas.microsoft.com/office/drawing/2014/main" id="{2861D0BF-C092-0150-A510-1B32984E478A}"/>
              </a:ext>
            </a:extLst>
          </p:cNvPr>
          <p:cNvSpPr txBox="1"/>
          <p:nvPr/>
        </p:nvSpPr>
        <p:spPr>
          <a:xfrm>
            <a:off x="3528569" y="2160352"/>
            <a:ext cx="8736378" cy="2062103"/>
          </a:xfrm>
          <a:prstGeom prst="rect">
            <a:avLst/>
          </a:prstGeom>
          <a:noFill/>
        </p:spPr>
        <p:txBody>
          <a:bodyPr wrap="square">
            <a:spAutoFit/>
          </a:bodyPr>
          <a:lstStyle/>
          <a:p>
            <a:r>
              <a:rPr lang="en-US" sz="8000" b="0" i="0">
                <a:solidFill>
                  <a:schemeClr val="accent4">
                    <a:lumMod val="75000"/>
                  </a:schemeClr>
                </a:solidFill>
                <a:effectLst/>
                <a:latin typeface="#9Slide03 Neutra" panose="02040603050506020204" pitchFamily="18" charset="0"/>
              </a:rPr>
              <a:t>Bất đẳng thức </a:t>
            </a:r>
            <a:r>
              <a:rPr lang="en-US" sz="4800" b="0" i="0">
                <a:solidFill>
                  <a:srgbClr val="C00000"/>
                </a:solidFill>
                <a:effectLst/>
                <a:latin typeface="#9Slide03 Neutra" panose="02040603050506020204" pitchFamily="18" charset="0"/>
              </a:rPr>
              <a:t>và tính chất</a:t>
            </a:r>
            <a:endParaRPr lang="en-US" sz="6000">
              <a:solidFill>
                <a:srgbClr val="C00000"/>
              </a:solidFill>
              <a:latin typeface="#9Slide03 Neutra" panose="02040603050506020204" pitchFamily="18"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5E1CE2-4E56-5734-ADF0-BBEA469824DA}"/>
              </a:ext>
            </a:extLst>
          </p:cNvPr>
          <p:cNvSpPr txBox="1"/>
          <p:nvPr/>
        </p:nvSpPr>
        <p:spPr>
          <a:xfrm>
            <a:off x="898581" y="1168466"/>
            <a:ext cx="10990917" cy="1785104"/>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vi-VN" sz="2200"/>
              <a:t>Chỉ số khối cơ thể của một người tính theo công thức: BMI = m</a:t>
            </a:r>
            <a:r>
              <a:rPr lang="en-US" sz="2200"/>
              <a:t> : </a:t>
            </a:r>
            <a:r>
              <a:rPr lang="vi-VN" sz="2200"/>
              <a:t>h</a:t>
            </a:r>
            <a:r>
              <a:rPr lang="en-US" sz="2200" baseline="30000"/>
              <a:t>2</a:t>
            </a:r>
            <a:r>
              <a:rPr lang="vi-VN" sz="2200"/>
              <a:t>, trong đó m là khối lượng cơ thể tính theo kilôgam, h là chiều cao tính theo mét. BMI ≥ 30 sẽ bị béo phì độ II (trung bình) hoặc độ III (nặng)</a:t>
            </a:r>
            <a:r>
              <a:rPr lang="en-US" sz="2200"/>
              <a:t>.</a:t>
            </a:r>
          </a:p>
          <a:p>
            <a:pPr algn="just"/>
            <a:r>
              <a:rPr lang="vi-VN" sz="2200"/>
              <a:t>Bác Dũng có chiều cao 1,65 m và cân nặng ít nhất 82 kg. Hỏi bác Dũng có bị béo phì độ II hoặc độ III hay không?</a:t>
            </a:r>
          </a:p>
        </p:txBody>
      </p:sp>
      <p:sp>
        <p:nvSpPr>
          <p:cNvPr id="5" name="Freeform 16">
            <a:extLst>
              <a:ext uri="{FF2B5EF4-FFF2-40B4-BE49-F238E27FC236}">
                <a16:creationId xmlns:a16="http://schemas.microsoft.com/office/drawing/2014/main" id="{DFB66A52-232B-B167-AE7B-C27FF11473EB}"/>
              </a:ext>
            </a:extLst>
          </p:cNvPr>
          <p:cNvSpPr/>
          <p:nvPr/>
        </p:nvSpPr>
        <p:spPr>
          <a:xfrm>
            <a:off x="302501" y="1239568"/>
            <a:ext cx="572292" cy="58460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C7C"/>
          </a:solidFill>
        </p:spPr>
        <p:txBody>
          <a:bodyPr/>
          <a:lstStyle/>
          <a:p>
            <a:endParaRPr lang="en-US" sz="1200"/>
          </a:p>
        </p:txBody>
      </p:sp>
      <p:sp>
        <p:nvSpPr>
          <p:cNvPr id="6" name="TextBox 5">
            <a:extLst>
              <a:ext uri="{FF2B5EF4-FFF2-40B4-BE49-F238E27FC236}">
                <a16:creationId xmlns:a16="http://schemas.microsoft.com/office/drawing/2014/main" id="{58CDF3DE-EE1F-64CB-2F2F-658DCED602A8}"/>
              </a:ext>
            </a:extLst>
          </p:cNvPr>
          <p:cNvSpPr txBox="1"/>
          <p:nvPr/>
        </p:nvSpPr>
        <p:spPr>
          <a:xfrm>
            <a:off x="397204" y="1405579"/>
            <a:ext cx="423123" cy="276999"/>
          </a:xfrm>
          <a:prstGeom prst="rect">
            <a:avLst/>
          </a:prstGeom>
        </p:spPr>
        <p:txBody>
          <a:bodyPr wrap="square" lIns="0" tIns="0" rIns="0" bIns="0" rtlCol="0" anchor="t">
            <a:spAutoFit/>
          </a:bodyPr>
          <a:lstStyle>
            <a:defPPr>
              <a:defRPr lang="en-US"/>
            </a:defPPr>
            <a:lvl1pPr>
              <a:spcBef>
                <a:spcPct val="0"/>
              </a:spcBef>
              <a:defRPr sz="2400">
                <a:solidFill>
                  <a:schemeClr val="bg1"/>
                </a:solidFill>
                <a:latin typeface="#9Slide03 Kaleko 105 Round Bold" pitchFamily="2" charset="0"/>
              </a:defRPr>
            </a:lvl1pPr>
          </a:lstStyle>
          <a:p>
            <a:r>
              <a:rPr lang="en-US" sz="1800">
                <a:solidFill>
                  <a:srgbClr val="002060"/>
                </a:solidFill>
              </a:rPr>
              <a:t>?10</a:t>
            </a:r>
          </a:p>
        </p:txBody>
      </p:sp>
      <p:grpSp>
        <p:nvGrpSpPr>
          <p:cNvPr id="8" name="Group 7">
            <a:extLst>
              <a:ext uri="{FF2B5EF4-FFF2-40B4-BE49-F238E27FC236}">
                <a16:creationId xmlns:a16="http://schemas.microsoft.com/office/drawing/2014/main" id="{00936A3E-6F23-782A-EE15-79CB2C74005A}"/>
              </a:ext>
            </a:extLst>
          </p:cNvPr>
          <p:cNvGrpSpPr/>
          <p:nvPr/>
        </p:nvGrpSpPr>
        <p:grpSpPr>
          <a:xfrm>
            <a:off x="369720" y="3172573"/>
            <a:ext cx="809625" cy="307777"/>
            <a:chOff x="7029450" y="1370387"/>
            <a:chExt cx="809625" cy="307777"/>
          </a:xfrm>
        </p:grpSpPr>
        <p:sp>
          <p:nvSpPr>
            <p:cNvPr id="9" name="Rectangle: Rounded Corners 8">
              <a:extLst>
                <a:ext uri="{FF2B5EF4-FFF2-40B4-BE49-F238E27FC236}">
                  <a16:creationId xmlns:a16="http://schemas.microsoft.com/office/drawing/2014/main" id="{B0A42957-4721-52E2-C02D-980785849E53}"/>
                </a:ext>
              </a:extLst>
            </p:cNvPr>
            <p:cNvSpPr/>
            <p:nvPr/>
          </p:nvSpPr>
          <p:spPr>
            <a:xfrm>
              <a:off x="7029450" y="1390649"/>
              <a:ext cx="809625" cy="267255"/>
            </a:xfrm>
            <a:prstGeom prst="roundRect">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E90266-1A46-85D8-733E-644954C621F3}"/>
                </a:ext>
              </a:extLst>
            </p:cNvPr>
            <p:cNvSpPr txBox="1"/>
            <p:nvPr/>
          </p:nvSpPr>
          <p:spPr>
            <a:xfrm>
              <a:off x="7043576" y="1370387"/>
              <a:ext cx="795499" cy="307777"/>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en-US" sz="1400">
                  <a:solidFill>
                    <a:schemeClr val="bg1"/>
                  </a:solidFill>
                </a:rPr>
                <a:t>Lời giải</a:t>
              </a:r>
              <a:endParaRPr lang="vi-VN" sz="1400">
                <a:solidFill>
                  <a:schemeClr val="bg1"/>
                </a:solidFill>
              </a:endParaRPr>
            </a:p>
          </p:txBody>
        </p:sp>
      </p:grpSp>
      <p:sp>
        <p:nvSpPr>
          <p:cNvPr id="11" name="TextBox 10">
            <a:extLst>
              <a:ext uri="{FF2B5EF4-FFF2-40B4-BE49-F238E27FC236}">
                <a16:creationId xmlns:a16="http://schemas.microsoft.com/office/drawing/2014/main" id="{C743F6F0-FFD7-99B2-19F3-AE3C9BA0A8B4}"/>
              </a:ext>
            </a:extLst>
          </p:cNvPr>
          <p:cNvSpPr txBox="1"/>
          <p:nvPr/>
        </p:nvSpPr>
        <p:spPr>
          <a:xfrm>
            <a:off x="945151" y="3540881"/>
            <a:ext cx="10433686"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vi-VN" sz="2200">
                <a:solidFill>
                  <a:srgbClr val="002060"/>
                </a:solidFill>
              </a:rPr>
              <a:t>Gọi m (kg) là khối lượng cơ thể của bác Dũng, h (m) là chiều cao của bác Dũng</a:t>
            </a:r>
            <a:r>
              <a:rPr lang="en-US" sz="2200">
                <a:solidFill>
                  <a:srgbClr val="002060"/>
                </a:solidFill>
              </a:rPr>
              <a:t>.</a:t>
            </a:r>
            <a:endParaRPr lang="pt-BR" sz="2200">
              <a:solidFill>
                <a:srgbClr val="002060"/>
              </a:solidFill>
            </a:endParaRPr>
          </a:p>
        </p:txBody>
      </p:sp>
      <p:grpSp>
        <p:nvGrpSpPr>
          <p:cNvPr id="12" name="Group 11">
            <a:extLst>
              <a:ext uri="{FF2B5EF4-FFF2-40B4-BE49-F238E27FC236}">
                <a16:creationId xmlns:a16="http://schemas.microsoft.com/office/drawing/2014/main" id="{D98826B6-D0C8-9F61-A80B-6FE0CE0AEA13}"/>
              </a:ext>
            </a:extLst>
          </p:cNvPr>
          <p:cNvGrpSpPr/>
          <p:nvPr/>
        </p:nvGrpSpPr>
        <p:grpSpPr>
          <a:xfrm>
            <a:off x="302501" y="188422"/>
            <a:ext cx="7298449" cy="681405"/>
            <a:chOff x="758602" y="438109"/>
            <a:chExt cx="5633790" cy="681405"/>
          </a:xfrm>
        </p:grpSpPr>
        <p:grpSp>
          <p:nvGrpSpPr>
            <p:cNvPr id="13" name="Group 9">
              <a:extLst>
                <a:ext uri="{FF2B5EF4-FFF2-40B4-BE49-F238E27FC236}">
                  <a16:creationId xmlns:a16="http://schemas.microsoft.com/office/drawing/2014/main" id="{0E3AB871-BB1A-F15D-FEF9-ABCA6622415F}"/>
                </a:ext>
              </a:extLst>
            </p:cNvPr>
            <p:cNvGrpSpPr/>
            <p:nvPr/>
          </p:nvGrpSpPr>
          <p:grpSpPr>
            <a:xfrm>
              <a:off x="758602" y="448386"/>
              <a:ext cx="5633790" cy="655834"/>
              <a:chOff x="6797" y="-47625"/>
              <a:chExt cx="10293478" cy="834831"/>
            </a:xfrm>
          </p:grpSpPr>
          <p:sp>
            <p:nvSpPr>
              <p:cNvPr id="17" name="Freeform 10">
                <a:extLst>
                  <a:ext uri="{FF2B5EF4-FFF2-40B4-BE49-F238E27FC236}">
                    <a16:creationId xmlns:a16="http://schemas.microsoft.com/office/drawing/2014/main" id="{E19E6857-51BF-E0EC-D902-CD9437948050}"/>
                  </a:ext>
                </a:extLst>
              </p:cNvPr>
              <p:cNvSpPr/>
              <p:nvPr/>
            </p:nvSpPr>
            <p:spPr>
              <a:xfrm>
                <a:off x="6797" y="0"/>
                <a:ext cx="10293478" cy="787206"/>
              </a:xfrm>
              <a:custGeom>
                <a:avLst/>
                <a:gdLst/>
                <a:ahLst/>
                <a:cxnLst/>
                <a:rect l="l" t="t" r="r" b="b"/>
                <a:pathLst>
                  <a:path w="4953491" h="787206">
                    <a:moveTo>
                      <a:pt x="232168" y="0"/>
                    </a:moveTo>
                    <a:lnTo>
                      <a:pt x="4924524" y="0"/>
                    </a:lnTo>
                    <a:cubicBezTo>
                      <a:pt x="4933093" y="0"/>
                      <a:pt x="4941179" y="3965"/>
                      <a:pt x="4946426" y="10739"/>
                    </a:cubicBezTo>
                    <a:cubicBezTo>
                      <a:pt x="4951674" y="17513"/>
                      <a:pt x="4953492" y="26333"/>
                      <a:pt x="4951350" y="34630"/>
                    </a:cubicBezTo>
                    <a:lnTo>
                      <a:pt x="4766028" y="752576"/>
                    </a:lnTo>
                    <a:cubicBezTo>
                      <a:pt x="4760766" y="772962"/>
                      <a:pt x="4742378" y="787206"/>
                      <a:pt x="4721324" y="787206"/>
                    </a:cubicBezTo>
                    <a:lnTo>
                      <a:pt x="28968" y="787206"/>
                    </a:lnTo>
                    <a:cubicBezTo>
                      <a:pt x="20399" y="787206"/>
                      <a:pt x="12313" y="783242"/>
                      <a:pt x="7066" y="776468"/>
                    </a:cubicBezTo>
                    <a:cubicBezTo>
                      <a:pt x="1818" y="769694"/>
                      <a:pt x="0" y="760873"/>
                      <a:pt x="2142" y="752576"/>
                    </a:cubicBezTo>
                    <a:lnTo>
                      <a:pt x="187464" y="34630"/>
                    </a:lnTo>
                    <a:cubicBezTo>
                      <a:pt x="192726" y="14244"/>
                      <a:pt x="211114" y="0"/>
                      <a:pt x="232168" y="0"/>
                    </a:cubicBezTo>
                    <a:close/>
                  </a:path>
                </a:pathLst>
              </a:custGeom>
              <a:solidFill>
                <a:schemeClr val="accent4">
                  <a:lumMod val="50000"/>
                </a:schemeClr>
              </a:solidFill>
              <a:ln w="19050" cap="rnd">
                <a:solidFill>
                  <a:srgbClr val="063225"/>
                </a:solidFill>
                <a:prstDash val="solid"/>
                <a:round/>
              </a:ln>
            </p:spPr>
            <p:txBody>
              <a:bodyPr/>
              <a:lstStyle/>
              <a:p>
                <a:endParaRPr lang="en-US" sz="1200"/>
              </a:p>
            </p:txBody>
          </p:sp>
          <p:sp>
            <p:nvSpPr>
              <p:cNvPr id="18" name="TextBox 11">
                <a:extLst>
                  <a:ext uri="{FF2B5EF4-FFF2-40B4-BE49-F238E27FC236}">
                    <a16:creationId xmlns:a16="http://schemas.microsoft.com/office/drawing/2014/main" id="{33DD4F1E-B92B-5651-C787-DFEEA9DF055F}"/>
                  </a:ext>
                </a:extLst>
              </p:cNvPr>
              <p:cNvSpPr txBox="1"/>
              <p:nvPr/>
            </p:nvSpPr>
            <p:spPr>
              <a:xfrm>
                <a:off x="101600" y="-47625"/>
                <a:ext cx="4763886" cy="834831"/>
              </a:xfrm>
              <a:prstGeom prst="rect">
                <a:avLst/>
              </a:prstGeom>
            </p:spPr>
            <p:txBody>
              <a:bodyPr lIns="33867" tIns="33867" rIns="33867" bIns="33867" rtlCol="0" anchor="ctr"/>
              <a:lstStyle/>
              <a:p>
                <a:pPr algn="ctr">
                  <a:lnSpc>
                    <a:spcPts val="2147"/>
                  </a:lnSpc>
                </a:pPr>
                <a:endParaRPr sz="1200"/>
              </a:p>
            </p:txBody>
          </p:sp>
        </p:grpSp>
        <p:grpSp>
          <p:nvGrpSpPr>
            <p:cNvPr id="14" name="Group 13">
              <a:extLst>
                <a:ext uri="{FF2B5EF4-FFF2-40B4-BE49-F238E27FC236}">
                  <a16:creationId xmlns:a16="http://schemas.microsoft.com/office/drawing/2014/main" id="{1B8ED1ED-EA6A-37A5-582F-4ABF9A5CC381}"/>
                </a:ext>
              </a:extLst>
            </p:cNvPr>
            <p:cNvGrpSpPr/>
            <p:nvPr/>
          </p:nvGrpSpPr>
          <p:grpSpPr>
            <a:xfrm>
              <a:off x="876885" y="438109"/>
              <a:ext cx="675279" cy="681405"/>
              <a:chOff x="101600" y="-47625"/>
              <a:chExt cx="1186552" cy="837547"/>
            </a:xfrm>
          </p:grpSpPr>
          <p:sp>
            <p:nvSpPr>
              <p:cNvPr id="15" name="Freeform 13">
                <a:extLst>
                  <a:ext uri="{FF2B5EF4-FFF2-40B4-BE49-F238E27FC236}">
                    <a16:creationId xmlns:a16="http://schemas.microsoft.com/office/drawing/2014/main" id="{E3A87413-1037-D4E2-3322-345637712C9E}"/>
                  </a:ext>
                </a:extLst>
              </p:cNvPr>
              <p:cNvSpPr/>
              <p:nvPr/>
            </p:nvSpPr>
            <p:spPr>
              <a:xfrm>
                <a:off x="242699" y="10994"/>
                <a:ext cx="1045453" cy="778928"/>
              </a:xfrm>
              <a:custGeom>
                <a:avLst/>
                <a:gdLst/>
                <a:ahLst/>
                <a:cxnLst/>
                <a:rect l="l" t="t" r="r" b="b"/>
                <a:pathLst>
                  <a:path w="1127249" h="778928">
                    <a:moveTo>
                      <a:pt x="323129" y="0"/>
                    </a:moveTo>
                    <a:lnTo>
                      <a:pt x="1007320" y="0"/>
                    </a:lnTo>
                    <a:cubicBezTo>
                      <a:pt x="1042838" y="0"/>
                      <a:pt x="1076352" y="16458"/>
                      <a:pt x="1098068" y="44566"/>
                    </a:cubicBezTo>
                    <a:cubicBezTo>
                      <a:pt x="1119783" y="72673"/>
                      <a:pt x="1127249" y="109256"/>
                      <a:pt x="1118283" y="143625"/>
                    </a:cubicBezTo>
                    <a:lnTo>
                      <a:pt x="990019" y="635303"/>
                    </a:lnTo>
                    <a:cubicBezTo>
                      <a:pt x="967950" y="719900"/>
                      <a:pt x="891547" y="778928"/>
                      <a:pt x="804120" y="778928"/>
                    </a:cubicBezTo>
                    <a:lnTo>
                      <a:pt x="119929" y="778928"/>
                    </a:lnTo>
                    <a:cubicBezTo>
                      <a:pt x="84411" y="778928"/>
                      <a:pt x="50897" y="762469"/>
                      <a:pt x="29181" y="734362"/>
                    </a:cubicBezTo>
                    <a:cubicBezTo>
                      <a:pt x="7466" y="706255"/>
                      <a:pt x="0" y="669672"/>
                      <a:pt x="8966" y="635303"/>
                    </a:cubicBezTo>
                    <a:lnTo>
                      <a:pt x="137230" y="143625"/>
                    </a:lnTo>
                    <a:cubicBezTo>
                      <a:pt x="159299" y="59028"/>
                      <a:pt x="235702" y="0"/>
                      <a:pt x="323129" y="0"/>
                    </a:cubicBezTo>
                    <a:close/>
                  </a:path>
                </a:pathLst>
              </a:custGeom>
              <a:gradFill rotWithShape="1">
                <a:gsLst>
                  <a:gs pos="0">
                    <a:srgbClr val="FFAB29">
                      <a:alpha val="100000"/>
                    </a:srgbClr>
                  </a:gs>
                  <a:gs pos="100000">
                    <a:srgbClr val="FFCD80">
                      <a:alpha val="100000"/>
                    </a:srgbClr>
                  </a:gs>
                </a:gsLst>
                <a:lin ang="0"/>
              </a:gradFill>
              <a:ln cap="rnd">
                <a:noFill/>
                <a:prstDash val="solid"/>
                <a:round/>
              </a:ln>
            </p:spPr>
            <p:txBody>
              <a:bodyPr/>
              <a:lstStyle/>
              <a:p>
                <a:endParaRPr lang="en-US" sz="1200"/>
              </a:p>
            </p:txBody>
          </p:sp>
          <p:sp>
            <p:nvSpPr>
              <p:cNvPr id="16" name="TextBox 15">
                <a:extLst>
                  <a:ext uri="{FF2B5EF4-FFF2-40B4-BE49-F238E27FC236}">
                    <a16:creationId xmlns:a16="http://schemas.microsoft.com/office/drawing/2014/main" id="{47899884-1CF8-B252-B7B4-E1B77094F1F8}"/>
                  </a:ext>
                </a:extLst>
              </p:cNvPr>
              <p:cNvSpPr txBox="1"/>
              <p:nvPr/>
            </p:nvSpPr>
            <p:spPr>
              <a:xfrm>
                <a:off x="101600" y="-47625"/>
                <a:ext cx="981053" cy="826553"/>
              </a:xfrm>
              <a:prstGeom prst="rect">
                <a:avLst/>
              </a:prstGeom>
            </p:spPr>
            <p:txBody>
              <a:bodyPr lIns="33867" tIns="33867" rIns="33867" bIns="33867" rtlCol="0" anchor="ctr"/>
              <a:lstStyle/>
              <a:p>
                <a:pPr algn="ctr">
                  <a:lnSpc>
                    <a:spcPts val="2147"/>
                  </a:lnSpc>
                  <a:spcBef>
                    <a:spcPct val="0"/>
                  </a:spcBef>
                </a:pPr>
                <a:endParaRPr sz="1200"/>
              </a:p>
            </p:txBody>
          </p:sp>
        </p:grpSp>
      </p:grpSp>
      <p:sp>
        <p:nvSpPr>
          <p:cNvPr id="19" name="TextBox 20">
            <a:extLst>
              <a:ext uri="{FF2B5EF4-FFF2-40B4-BE49-F238E27FC236}">
                <a16:creationId xmlns:a16="http://schemas.microsoft.com/office/drawing/2014/main" id="{EE21A450-A4E2-FBB6-75FE-FBC9650058DA}"/>
              </a:ext>
            </a:extLst>
          </p:cNvPr>
          <p:cNvSpPr txBox="1"/>
          <p:nvPr/>
        </p:nvSpPr>
        <p:spPr>
          <a:xfrm>
            <a:off x="1544575" y="365707"/>
            <a:ext cx="6170675" cy="369332"/>
          </a:xfrm>
          <a:prstGeom prst="rect">
            <a:avLst/>
          </a:prstGeom>
        </p:spPr>
        <p:txBody>
          <a:bodyPr wrap="square" lIns="0" tIns="0" rIns="0" bIns="0" rtlCol="0" anchor="t">
            <a:spAutoFit/>
          </a:bodyPr>
          <a:lstStyle/>
          <a:p>
            <a:pPr>
              <a:spcBef>
                <a:spcPct val="0"/>
              </a:spcBef>
            </a:pPr>
            <a:r>
              <a:rPr lang="en-US" sz="2400">
                <a:solidFill>
                  <a:schemeClr val="bg1"/>
                </a:solidFill>
                <a:latin typeface="#9Slide03 Kaleko 105 Round Bold" pitchFamily="2" charset="0"/>
              </a:rPr>
              <a:t>LIÊN HỆ GIỮA THỨ TỰ VÀ PHÉP CỘNG </a:t>
            </a:r>
          </a:p>
        </p:txBody>
      </p:sp>
      <p:sp>
        <p:nvSpPr>
          <p:cNvPr id="20" name="TextBox 20">
            <a:extLst>
              <a:ext uri="{FF2B5EF4-FFF2-40B4-BE49-F238E27FC236}">
                <a16:creationId xmlns:a16="http://schemas.microsoft.com/office/drawing/2014/main" id="{ECF6DA08-1267-7602-41A0-0896DAC5E73C}"/>
              </a:ext>
            </a:extLst>
          </p:cNvPr>
          <p:cNvSpPr txBox="1"/>
          <p:nvPr/>
        </p:nvSpPr>
        <p:spPr>
          <a:xfrm>
            <a:off x="710682" y="329879"/>
            <a:ext cx="468939" cy="430887"/>
          </a:xfrm>
          <a:prstGeom prst="rect">
            <a:avLst/>
          </a:prstGeom>
        </p:spPr>
        <p:txBody>
          <a:bodyPr wrap="square" lIns="0" tIns="0" rIns="0" bIns="0" rtlCol="0" anchor="t">
            <a:spAutoFit/>
          </a:bodyPr>
          <a:lstStyle/>
          <a:p>
            <a:pPr>
              <a:spcBef>
                <a:spcPct val="0"/>
              </a:spcBef>
            </a:pPr>
            <a:r>
              <a:rPr lang="en-US" sz="2800">
                <a:solidFill>
                  <a:schemeClr val="bg1"/>
                </a:solidFill>
                <a:latin typeface="#9Slide03 Kaleko 105 Round Bold" pitchFamily="2" charset="0"/>
              </a:rPr>
              <a:t>02</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137B2C3-3E38-D9BC-2782-8DED0878F1C8}"/>
                  </a:ext>
                </a:extLst>
              </p:cNvPr>
              <p:cNvSpPr txBox="1"/>
              <p:nvPr/>
            </p:nvSpPr>
            <p:spPr>
              <a:xfrm>
                <a:off x="945151" y="4061417"/>
                <a:ext cx="9621249"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T</a:t>
                </a:r>
                <a:r>
                  <a:rPr lang="vi-VN" sz="2200">
                    <a:solidFill>
                      <a:srgbClr val="002060"/>
                    </a:solidFill>
                  </a:rPr>
                  <a:t>heo giả thiết, ta có: m </a:t>
                </a:r>
                <a14:m>
                  <m:oMath xmlns:m="http://schemas.openxmlformats.org/officeDocument/2006/math">
                    <m:r>
                      <a:rPr lang="en-US" sz="1800" b="0" i="1" smtClean="0">
                        <a:solidFill>
                          <a:srgbClr val="002060"/>
                        </a:solidFill>
                        <a:latin typeface="Cambria Math" panose="02040503050406030204" pitchFamily="18" charset="0"/>
                      </a:rPr>
                      <m:t>≥</m:t>
                    </m:r>
                  </m:oMath>
                </a14:m>
                <a:r>
                  <a:rPr lang="vi-VN" sz="2200">
                    <a:solidFill>
                      <a:srgbClr val="002060"/>
                    </a:solidFill>
                  </a:rPr>
                  <a:t> 82; h = 1,65. Do đó chỉ số BMI của bác Dũng là:</a:t>
                </a:r>
              </a:p>
            </p:txBody>
          </p:sp>
        </mc:Choice>
        <mc:Fallback xmlns="">
          <p:sp>
            <p:nvSpPr>
              <p:cNvPr id="2" name="TextBox 1">
                <a:extLst>
                  <a:ext uri="{FF2B5EF4-FFF2-40B4-BE49-F238E27FC236}">
                    <a16:creationId xmlns:a16="http://schemas.microsoft.com/office/drawing/2014/main" id="{0137B2C3-3E38-D9BC-2782-8DED0878F1C8}"/>
                  </a:ext>
                </a:extLst>
              </p:cNvPr>
              <p:cNvSpPr txBox="1">
                <a:spLocks noRot="1" noChangeAspect="1" noMove="1" noResize="1" noEditPoints="1" noAdjustHandles="1" noChangeArrowheads="1" noChangeShapeType="1" noTextEdit="1"/>
              </p:cNvSpPr>
              <p:nvPr/>
            </p:nvSpPr>
            <p:spPr>
              <a:xfrm>
                <a:off x="945151" y="4061417"/>
                <a:ext cx="9621249" cy="507639"/>
              </a:xfrm>
              <a:prstGeom prst="rect">
                <a:avLst/>
              </a:prstGeom>
              <a:blipFill>
                <a:blip r:embed="rId4"/>
                <a:stretch>
                  <a:fillRect l="-824" b="-2261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E92B10E-D181-F14C-AF45-153D3D0F1C0B}"/>
              </a:ext>
            </a:extLst>
          </p:cNvPr>
          <p:cNvSpPr txBox="1"/>
          <p:nvPr/>
        </p:nvSpPr>
        <p:spPr>
          <a:xfrm>
            <a:off x="2586921" y="4775681"/>
            <a:ext cx="935810"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vi-VN" sz="2200">
                <a:solidFill>
                  <a:srgbClr val="002060"/>
                </a:solidFill>
              </a:rPr>
              <a:t>BMI =</a:t>
            </a:r>
          </a:p>
        </p:txBody>
      </p:sp>
      <p:sp>
        <p:nvSpPr>
          <p:cNvPr id="7" name="TextBox 6">
            <a:extLst>
              <a:ext uri="{FF2B5EF4-FFF2-40B4-BE49-F238E27FC236}">
                <a16:creationId xmlns:a16="http://schemas.microsoft.com/office/drawing/2014/main" id="{EABF0C87-D01E-6AFF-FAAD-C26034D5A444}"/>
              </a:ext>
            </a:extLst>
          </p:cNvPr>
          <p:cNvSpPr txBox="1"/>
          <p:nvPr/>
        </p:nvSpPr>
        <p:spPr>
          <a:xfrm>
            <a:off x="3752289" y="4579724"/>
            <a:ext cx="467905"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m</a:t>
            </a:r>
            <a:endParaRPr lang="vi-VN" sz="2200">
              <a:solidFill>
                <a:srgbClr val="002060"/>
              </a:solidFill>
            </a:endParaRPr>
          </a:p>
        </p:txBody>
      </p:sp>
      <p:sp>
        <p:nvSpPr>
          <p:cNvPr id="21" name="TextBox 20">
            <a:extLst>
              <a:ext uri="{FF2B5EF4-FFF2-40B4-BE49-F238E27FC236}">
                <a16:creationId xmlns:a16="http://schemas.microsoft.com/office/drawing/2014/main" id="{454255A8-14B8-3BEB-F14F-1EC45A13F5B8}"/>
              </a:ext>
            </a:extLst>
          </p:cNvPr>
          <p:cNvSpPr txBox="1"/>
          <p:nvPr/>
        </p:nvSpPr>
        <p:spPr>
          <a:xfrm>
            <a:off x="3513017" y="5053313"/>
            <a:ext cx="1049294"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(1,65)</a:t>
            </a:r>
            <a:r>
              <a:rPr lang="en-US" sz="2200" baseline="30000">
                <a:solidFill>
                  <a:srgbClr val="002060"/>
                </a:solidFill>
              </a:rPr>
              <a:t>2</a:t>
            </a:r>
            <a:endParaRPr lang="vi-VN" sz="2200">
              <a:solidFill>
                <a:srgbClr val="002060"/>
              </a:solidFill>
            </a:endParaRPr>
          </a:p>
        </p:txBody>
      </p:sp>
      <p:cxnSp>
        <p:nvCxnSpPr>
          <p:cNvPr id="24" name="Straight Connector 23">
            <a:extLst>
              <a:ext uri="{FF2B5EF4-FFF2-40B4-BE49-F238E27FC236}">
                <a16:creationId xmlns:a16="http://schemas.microsoft.com/office/drawing/2014/main" id="{AC38DDA6-FBF1-EF99-C7C1-FEE658132A37}"/>
              </a:ext>
            </a:extLst>
          </p:cNvPr>
          <p:cNvCxnSpPr>
            <a:cxnSpLocks/>
          </p:cNvCxnSpPr>
          <p:nvPr/>
        </p:nvCxnSpPr>
        <p:spPr>
          <a:xfrm>
            <a:off x="3513017" y="5097850"/>
            <a:ext cx="920550" cy="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3566AE7D-711A-20A7-4264-DC7879C0EE09}"/>
              </a:ext>
            </a:extLst>
          </p:cNvPr>
          <p:cNvSpPr txBox="1"/>
          <p:nvPr/>
        </p:nvSpPr>
        <p:spPr>
          <a:xfrm>
            <a:off x="4877932" y="5050376"/>
            <a:ext cx="1049293"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2,7225</a:t>
            </a:r>
            <a:endParaRPr lang="vi-VN" sz="2200">
              <a:solidFill>
                <a:srgbClr val="002060"/>
              </a:solidFill>
            </a:endParaRPr>
          </a:p>
        </p:txBody>
      </p:sp>
      <p:cxnSp>
        <p:nvCxnSpPr>
          <p:cNvPr id="29" name="Straight Connector 28">
            <a:extLst>
              <a:ext uri="{FF2B5EF4-FFF2-40B4-BE49-F238E27FC236}">
                <a16:creationId xmlns:a16="http://schemas.microsoft.com/office/drawing/2014/main" id="{C46CCFC6-2288-4C38-F921-15CF2E7717E1}"/>
              </a:ext>
            </a:extLst>
          </p:cNvPr>
          <p:cNvCxnSpPr>
            <a:cxnSpLocks/>
          </p:cNvCxnSpPr>
          <p:nvPr/>
        </p:nvCxnSpPr>
        <p:spPr>
          <a:xfrm>
            <a:off x="4910017" y="5087363"/>
            <a:ext cx="920550" cy="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C634330-7867-6A4C-5B51-455F93381A6F}"/>
              </a:ext>
            </a:extLst>
          </p:cNvPr>
          <p:cNvSpPr txBox="1"/>
          <p:nvPr/>
        </p:nvSpPr>
        <p:spPr>
          <a:xfrm>
            <a:off x="4513018" y="4771582"/>
            <a:ext cx="467905"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a:t>
            </a:r>
            <a:endParaRPr lang="vi-VN" sz="2200">
              <a:solidFill>
                <a:srgbClr val="002060"/>
              </a:solidFill>
            </a:endParaRPr>
          </a:p>
        </p:txBody>
      </p:sp>
      <p:sp>
        <p:nvSpPr>
          <p:cNvPr id="32" name="TextBox 31">
            <a:extLst>
              <a:ext uri="{FF2B5EF4-FFF2-40B4-BE49-F238E27FC236}">
                <a16:creationId xmlns:a16="http://schemas.microsoft.com/office/drawing/2014/main" id="{504D8D0F-54F3-FF17-CE6B-9B62F397C25B}"/>
              </a:ext>
            </a:extLst>
          </p:cNvPr>
          <p:cNvSpPr txBox="1"/>
          <p:nvPr/>
        </p:nvSpPr>
        <p:spPr>
          <a:xfrm>
            <a:off x="5171473" y="4579724"/>
            <a:ext cx="467905"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m</a:t>
            </a:r>
            <a:endParaRPr lang="vi-VN" sz="2200">
              <a:solidFill>
                <a:srgbClr val="002060"/>
              </a:solidFill>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361EA4F-F9E3-D7A3-48FB-441070C361A1}"/>
                  </a:ext>
                </a:extLst>
              </p:cNvPr>
              <p:cNvSpPr txBox="1"/>
              <p:nvPr/>
            </p:nvSpPr>
            <p:spPr>
              <a:xfrm>
                <a:off x="945151" y="5870508"/>
                <a:ext cx="2209033"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Do m </a:t>
                </a:r>
                <a14:m>
                  <m:oMath xmlns:m="http://schemas.openxmlformats.org/officeDocument/2006/math">
                    <m:r>
                      <a:rPr lang="en-US" sz="1800" b="0" i="1" smtClean="0">
                        <a:solidFill>
                          <a:srgbClr val="002060"/>
                        </a:solidFill>
                        <a:latin typeface="Cambria Math" panose="02040503050406030204" pitchFamily="18" charset="0"/>
                      </a:rPr>
                      <m:t>≥</m:t>
                    </m:r>
                  </m:oMath>
                </a14:m>
                <a:r>
                  <a:rPr lang="en-US" sz="2200">
                    <a:solidFill>
                      <a:srgbClr val="002060"/>
                    </a:solidFill>
                  </a:rPr>
                  <a:t> 82 nên </a:t>
                </a:r>
                <a:endParaRPr lang="vi-VN" sz="2200">
                  <a:solidFill>
                    <a:srgbClr val="002060"/>
                  </a:solidFill>
                </a:endParaRPr>
              </a:p>
            </p:txBody>
          </p:sp>
        </mc:Choice>
        <mc:Fallback xmlns="">
          <p:sp>
            <p:nvSpPr>
              <p:cNvPr id="33" name="TextBox 32">
                <a:extLst>
                  <a:ext uri="{FF2B5EF4-FFF2-40B4-BE49-F238E27FC236}">
                    <a16:creationId xmlns:a16="http://schemas.microsoft.com/office/drawing/2014/main" id="{D361EA4F-F9E3-D7A3-48FB-441070C361A1}"/>
                  </a:ext>
                </a:extLst>
              </p:cNvPr>
              <p:cNvSpPr txBox="1">
                <a:spLocks noRot="1" noChangeAspect="1" noMove="1" noResize="1" noEditPoints="1" noAdjustHandles="1" noChangeArrowheads="1" noChangeShapeType="1" noTextEdit="1"/>
              </p:cNvSpPr>
              <p:nvPr/>
            </p:nvSpPr>
            <p:spPr>
              <a:xfrm>
                <a:off x="945151" y="5870508"/>
                <a:ext cx="2209033" cy="507639"/>
              </a:xfrm>
              <a:prstGeom prst="rect">
                <a:avLst/>
              </a:prstGeom>
              <a:blipFill>
                <a:blip r:embed="rId5"/>
                <a:stretch>
                  <a:fillRect l="-3591" b="-24096"/>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A285858-E351-5786-535C-DE0A76DF99E3}"/>
              </a:ext>
            </a:extLst>
          </p:cNvPr>
          <p:cNvSpPr txBox="1"/>
          <p:nvPr/>
        </p:nvSpPr>
        <p:spPr>
          <a:xfrm>
            <a:off x="2998084" y="6147200"/>
            <a:ext cx="1049293"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2,7225</a:t>
            </a:r>
            <a:endParaRPr lang="vi-VN" sz="2200">
              <a:solidFill>
                <a:srgbClr val="002060"/>
              </a:solidFill>
            </a:endParaRPr>
          </a:p>
        </p:txBody>
      </p:sp>
      <p:cxnSp>
        <p:nvCxnSpPr>
          <p:cNvPr id="35" name="Straight Connector 34">
            <a:extLst>
              <a:ext uri="{FF2B5EF4-FFF2-40B4-BE49-F238E27FC236}">
                <a16:creationId xmlns:a16="http://schemas.microsoft.com/office/drawing/2014/main" id="{EE75DBD3-8E12-1EEB-518E-23F4A601E0AC}"/>
              </a:ext>
            </a:extLst>
          </p:cNvPr>
          <p:cNvCxnSpPr>
            <a:cxnSpLocks/>
          </p:cNvCxnSpPr>
          <p:nvPr/>
        </p:nvCxnSpPr>
        <p:spPr>
          <a:xfrm>
            <a:off x="3030169" y="6184187"/>
            <a:ext cx="920550" cy="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B75E1D0A-5EE3-3B87-A3A4-2359E40AB983}"/>
              </a:ext>
            </a:extLst>
          </p:cNvPr>
          <p:cNvSpPr txBox="1"/>
          <p:nvPr/>
        </p:nvSpPr>
        <p:spPr>
          <a:xfrm>
            <a:off x="3291625" y="5676548"/>
            <a:ext cx="467905"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m</a:t>
            </a:r>
            <a:endParaRPr lang="vi-VN" sz="2200">
              <a:solidFill>
                <a:srgbClr val="002060"/>
              </a:solidFill>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F134B0E-29C4-C5A2-F3AD-55B16FD1FB3B}"/>
                  </a:ext>
                </a:extLst>
              </p:cNvPr>
              <p:cNvSpPr txBox="1"/>
              <p:nvPr/>
            </p:nvSpPr>
            <p:spPr>
              <a:xfrm>
                <a:off x="4067695" y="5870508"/>
                <a:ext cx="234246" cy="553998"/>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pPr/>
                <a14:m>
                  <m:oMathPara xmlns:m="http://schemas.openxmlformats.org/officeDocument/2006/math">
                    <m:oMathParaPr>
                      <m:jc m:val="centerGroup"/>
                    </m:oMathParaPr>
                    <m:oMath xmlns:m="http://schemas.openxmlformats.org/officeDocument/2006/math">
                      <m:r>
                        <a:rPr lang="en-US" sz="1800" b="0" i="1" smtClean="0">
                          <a:solidFill>
                            <a:srgbClr val="002060"/>
                          </a:solidFill>
                          <a:latin typeface="Cambria Math" panose="02040503050406030204" pitchFamily="18" charset="0"/>
                        </a:rPr>
                        <m:t>≥</m:t>
                      </m:r>
                    </m:oMath>
                  </m:oMathPara>
                </a14:m>
                <a:endParaRPr lang="vi-VN" sz="2200">
                  <a:solidFill>
                    <a:srgbClr val="002060"/>
                  </a:solidFill>
                </a:endParaRPr>
              </a:p>
            </p:txBody>
          </p:sp>
        </mc:Choice>
        <mc:Fallback xmlns="">
          <p:sp>
            <p:nvSpPr>
              <p:cNvPr id="37" name="TextBox 36">
                <a:extLst>
                  <a:ext uri="{FF2B5EF4-FFF2-40B4-BE49-F238E27FC236}">
                    <a16:creationId xmlns:a16="http://schemas.microsoft.com/office/drawing/2014/main" id="{9F134B0E-29C4-C5A2-F3AD-55B16FD1FB3B}"/>
                  </a:ext>
                </a:extLst>
              </p:cNvPr>
              <p:cNvSpPr txBox="1">
                <a:spLocks noRot="1" noChangeAspect="1" noMove="1" noResize="1" noEditPoints="1" noAdjustHandles="1" noChangeArrowheads="1" noChangeShapeType="1" noTextEdit="1"/>
              </p:cNvSpPr>
              <p:nvPr/>
            </p:nvSpPr>
            <p:spPr>
              <a:xfrm>
                <a:off x="4067695" y="5870508"/>
                <a:ext cx="234246" cy="553998"/>
              </a:xfrm>
              <a:prstGeom prst="rect">
                <a:avLst/>
              </a:prstGeom>
              <a:blipFill>
                <a:blip r:embed="rId6"/>
                <a:stretch>
                  <a:fillRect r="-5128"/>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B6C70317-7F67-723B-253E-CC94F9BACCBF}"/>
              </a:ext>
            </a:extLst>
          </p:cNvPr>
          <p:cNvSpPr txBox="1"/>
          <p:nvPr/>
        </p:nvSpPr>
        <p:spPr>
          <a:xfrm>
            <a:off x="4456276" y="6147200"/>
            <a:ext cx="1049293"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2,7225</a:t>
            </a:r>
            <a:endParaRPr lang="vi-VN" sz="2200">
              <a:solidFill>
                <a:srgbClr val="002060"/>
              </a:solidFill>
            </a:endParaRPr>
          </a:p>
        </p:txBody>
      </p:sp>
      <p:cxnSp>
        <p:nvCxnSpPr>
          <p:cNvPr id="39" name="Straight Connector 38">
            <a:extLst>
              <a:ext uri="{FF2B5EF4-FFF2-40B4-BE49-F238E27FC236}">
                <a16:creationId xmlns:a16="http://schemas.microsoft.com/office/drawing/2014/main" id="{95F0AE04-CB50-4B7F-4FE1-BA4492592A34}"/>
              </a:ext>
            </a:extLst>
          </p:cNvPr>
          <p:cNvCxnSpPr>
            <a:cxnSpLocks/>
          </p:cNvCxnSpPr>
          <p:nvPr/>
        </p:nvCxnSpPr>
        <p:spPr>
          <a:xfrm>
            <a:off x="4488361" y="6184187"/>
            <a:ext cx="920550" cy="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5C268A08-E04E-7BD9-B469-A0650F697301}"/>
              </a:ext>
            </a:extLst>
          </p:cNvPr>
          <p:cNvSpPr txBox="1"/>
          <p:nvPr/>
        </p:nvSpPr>
        <p:spPr>
          <a:xfrm>
            <a:off x="4695832" y="5676548"/>
            <a:ext cx="607616"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82</a:t>
            </a:r>
            <a:endParaRPr lang="vi-VN" sz="2200">
              <a:solidFill>
                <a:srgbClr val="002060"/>
              </a:solidFill>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E412D75-2626-19FE-8903-A519594D46D8}"/>
                  </a:ext>
                </a:extLst>
              </p:cNvPr>
              <p:cNvSpPr txBox="1"/>
              <p:nvPr/>
            </p:nvSpPr>
            <p:spPr>
              <a:xfrm>
                <a:off x="5485440" y="5852723"/>
                <a:ext cx="1353107"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14:m>
                  <m:oMath xmlns:m="http://schemas.openxmlformats.org/officeDocument/2006/math">
                    <m:r>
                      <a:rPr lang="en-US" sz="2200" i="1" smtClean="0">
                        <a:solidFill>
                          <a:srgbClr val="002060"/>
                        </a:solidFill>
                        <a:latin typeface="Cambria Math" panose="02040503050406030204" pitchFamily="18" charset="0"/>
                        <a:ea typeface="Cambria Math" panose="02040503050406030204" pitchFamily="18" charset="0"/>
                      </a:rPr>
                      <m:t>≈</m:t>
                    </m:r>
                  </m:oMath>
                </a14:m>
                <a:r>
                  <a:rPr lang="en-US" sz="2200">
                    <a:solidFill>
                      <a:srgbClr val="002060"/>
                    </a:solidFill>
                  </a:rPr>
                  <a:t> 30,1193</a:t>
                </a:r>
                <a:endParaRPr lang="vi-VN" sz="2200">
                  <a:solidFill>
                    <a:srgbClr val="002060"/>
                  </a:solidFill>
                </a:endParaRPr>
              </a:p>
            </p:txBody>
          </p:sp>
        </mc:Choice>
        <mc:Fallback xmlns="">
          <p:sp>
            <p:nvSpPr>
              <p:cNvPr id="41" name="TextBox 40">
                <a:extLst>
                  <a:ext uri="{FF2B5EF4-FFF2-40B4-BE49-F238E27FC236}">
                    <a16:creationId xmlns:a16="http://schemas.microsoft.com/office/drawing/2014/main" id="{FE412D75-2626-19FE-8903-A519594D46D8}"/>
                  </a:ext>
                </a:extLst>
              </p:cNvPr>
              <p:cNvSpPr txBox="1">
                <a:spLocks noRot="1" noChangeAspect="1" noMove="1" noResize="1" noEditPoints="1" noAdjustHandles="1" noChangeArrowheads="1" noChangeShapeType="1" noTextEdit="1"/>
              </p:cNvSpPr>
              <p:nvPr/>
            </p:nvSpPr>
            <p:spPr>
              <a:xfrm>
                <a:off x="5485440" y="5852723"/>
                <a:ext cx="1353107" cy="507639"/>
              </a:xfrm>
              <a:prstGeom prst="rect">
                <a:avLst/>
              </a:prstGeom>
              <a:blipFill>
                <a:blip r:embed="rId7"/>
                <a:stretch>
                  <a:fillRect r="-2703" b="-24096"/>
                </a:stretch>
              </a:blipFill>
            </p:spPr>
            <p:txBody>
              <a:bodyPr/>
              <a:lstStyle/>
              <a:p>
                <a:r>
                  <a:rPr lang="en-US">
                    <a:noFill/>
                  </a:rPr>
                  <a:t> </a:t>
                </a:r>
              </a:p>
            </p:txBody>
          </p:sp>
        </mc:Fallback>
      </mc:AlternateContent>
      <p:pic>
        <p:nvPicPr>
          <p:cNvPr id="2050" name="Picture 2" descr="Chỉ số BMI là gì? Tính BMI và chiều cao cân nặng chuẩn cho người Việt">
            <a:extLst>
              <a:ext uri="{FF2B5EF4-FFF2-40B4-BE49-F238E27FC236}">
                <a16:creationId xmlns:a16="http://schemas.microsoft.com/office/drawing/2014/main" id="{CA34E62F-4595-4F5C-584B-31AE3C007D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7655" y="3577913"/>
            <a:ext cx="6351844" cy="29898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70612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5E1CE2-4E56-5734-ADF0-BBEA469824DA}"/>
              </a:ext>
            </a:extLst>
          </p:cNvPr>
          <p:cNvSpPr txBox="1"/>
          <p:nvPr/>
        </p:nvSpPr>
        <p:spPr>
          <a:xfrm>
            <a:off x="898581" y="1168466"/>
            <a:ext cx="10990917" cy="1785104"/>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vi-VN" sz="2200"/>
              <a:t>Chỉ số khối cơ thể của một người tính theo công thức: BMI = m</a:t>
            </a:r>
            <a:r>
              <a:rPr lang="en-US" sz="2200"/>
              <a:t> : </a:t>
            </a:r>
            <a:r>
              <a:rPr lang="vi-VN" sz="2200"/>
              <a:t>h</a:t>
            </a:r>
            <a:r>
              <a:rPr lang="en-US" sz="2200" baseline="30000"/>
              <a:t>2</a:t>
            </a:r>
            <a:r>
              <a:rPr lang="vi-VN" sz="2200"/>
              <a:t>, trong đó m là khối lượng cơ thể tính theo kilôgam, h là chiều cao tính theo mét. BMI ≥ 30 sẽ bị béo phì độ II (trung bình) hoặc độ III (nặng)</a:t>
            </a:r>
            <a:r>
              <a:rPr lang="en-US" sz="2200"/>
              <a:t>.</a:t>
            </a:r>
          </a:p>
          <a:p>
            <a:pPr algn="just"/>
            <a:r>
              <a:rPr lang="vi-VN" sz="2200"/>
              <a:t>Bác Dũng có chiều cao 1,65 m và cân nặng ít nhất 82 kg. Hỏi bác Dũng có bị béo phì độ II hoặc độ III hay không?</a:t>
            </a:r>
          </a:p>
        </p:txBody>
      </p:sp>
      <p:sp>
        <p:nvSpPr>
          <p:cNvPr id="5" name="Freeform 16">
            <a:extLst>
              <a:ext uri="{FF2B5EF4-FFF2-40B4-BE49-F238E27FC236}">
                <a16:creationId xmlns:a16="http://schemas.microsoft.com/office/drawing/2014/main" id="{DFB66A52-232B-B167-AE7B-C27FF11473EB}"/>
              </a:ext>
            </a:extLst>
          </p:cNvPr>
          <p:cNvSpPr/>
          <p:nvPr/>
        </p:nvSpPr>
        <p:spPr>
          <a:xfrm>
            <a:off x="302501" y="1239568"/>
            <a:ext cx="572292" cy="58460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C7C"/>
          </a:solidFill>
        </p:spPr>
        <p:txBody>
          <a:bodyPr/>
          <a:lstStyle/>
          <a:p>
            <a:endParaRPr lang="en-US" sz="1200"/>
          </a:p>
        </p:txBody>
      </p:sp>
      <p:sp>
        <p:nvSpPr>
          <p:cNvPr id="6" name="TextBox 5">
            <a:extLst>
              <a:ext uri="{FF2B5EF4-FFF2-40B4-BE49-F238E27FC236}">
                <a16:creationId xmlns:a16="http://schemas.microsoft.com/office/drawing/2014/main" id="{58CDF3DE-EE1F-64CB-2F2F-658DCED602A8}"/>
              </a:ext>
            </a:extLst>
          </p:cNvPr>
          <p:cNvSpPr txBox="1"/>
          <p:nvPr/>
        </p:nvSpPr>
        <p:spPr>
          <a:xfrm>
            <a:off x="397204" y="1405579"/>
            <a:ext cx="423123" cy="276999"/>
          </a:xfrm>
          <a:prstGeom prst="rect">
            <a:avLst/>
          </a:prstGeom>
        </p:spPr>
        <p:txBody>
          <a:bodyPr wrap="square" lIns="0" tIns="0" rIns="0" bIns="0" rtlCol="0" anchor="t">
            <a:spAutoFit/>
          </a:bodyPr>
          <a:lstStyle>
            <a:defPPr>
              <a:defRPr lang="en-US"/>
            </a:defPPr>
            <a:lvl1pPr>
              <a:spcBef>
                <a:spcPct val="0"/>
              </a:spcBef>
              <a:defRPr sz="2400">
                <a:solidFill>
                  <a:schemeClr val="bg1"/>
                </a:solidFill>
                <a:latin typeface="#9Slide03 Kaleko 105 Round Bold" pitchFamily="2" charset="0"/>
              </a:defRPr>
            </a:lvl1pPr>
          </a:lstStyle>
          <a:p>
            <a:r>
              <a:rPr lang="en-US" sz="1800">
                <a:solidFill>
                  <a:srgbClr val="002060"/>
                </a:solidFill>
              </a:rPr>
              <a:t>?10</a:t>
            </a:r>
          </a:p>
        </p:txBody>
      </p:sp>
      <p:grpSp>
        <p:nvGrpSpPr>
          <p:cNvPr id="8" name="Group 7">
            <a:extLst>
              <a:ext uri="{FF2B5EF4-FFF2-40B4-BE49-F238E27FC236}">
                <a16:creationId xmlns:a16="http://schemas.microsoft.com/office/drawing/2014/main" id="{00936A3E-6F23-782A-EE15-79CB2C74005A}"/>
              </a:ext>
            </a:extLst>
          </p:cNvPr>
          <p:cNvGrpSpPr/>
          <p:nvPr/>
        </p:nvGrpSpPr>
        <p:grpSpPr>
          <a:xfrm>
            <a:off x="369720" y="3353548"/>
            <a:ext cx="809625" cy="307777"/>
            <a:chOff x="7029450" y="1370387"/>
            <a:chExt cx="809625" cy="307777"/>
          </a:xfrm>
        </p:grpSpPr>
        <p:sp>
          <p:nvSpPr>
            <p:cNvPr id="9" name="Rectangle: Rounded Corners 8">
              <a:extLst>
                <a:ext uri="{FF2B5EF4-FFF2-40B4-BE49-F238E27FC236}">
                  <a16:creationId xmlns:a16="http://schemas.microsoft.com/office/drawing/2014/main" id="{B0A42957-4721-52E2-C02D-980785849E53}"/>
                </a:ext>
              </a:extLst>
            </p:cNvPr>
            <p:cNvSpPr/>
            <p:nvPr/>
          </p:nvSpPr>
          <p:spPr>
            <a:xfrm>
              <a:off x="7029450" y="1390649"/>
              <a:ext cx="809625" cy="267255"/>
            </a:xfrm>
            <a:prstGeom prst="roundRect">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E90266-1A46-85D8-733E-644954C621F3}"/>
                </a:ext>
              </a:extLst>
            </p:cNvPr>
            <p:cNvSpPr txBox="1"/>
            <p:nvPr/>
          </p:nvSpPr>
          <p:spPr>
            <a:xfrm>
              <a:off x="7043576" y="1370387"/>
              <a:ext cx="795499" cy="307777"/>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en-US" sz="1400">
                  <a:solidFill>
                    <a:schemeClr val="bg1"/>
                  </a:solidFill>
                </a:rPr>
                <a:t>Lời giải</a:t>
              </a:r>
              <a:endParaRPr lang="vi-VN" sz="1400">
                <a:solidFill>
                  <a:schemeClr val="bg1"/>
                </a:solidFill>
              </a:endParaRPr>
            </a:p>
          </p:txBody>
        </p:sp>
      </p:grpSp>
      <p:sp>
        <p:nvSpPr>
          <p:cNvPr id="11" name="TextBox 10">
            <a:extLst>
              <a:ext uri="{FF2B5EF4-FFF2-40B4-BE49-F238E27FC236}">
                <a16:creationId xmlns:a16="http://schemas.microsoft.com/office/drawing/2014/main" id="{C743F6F0-FFD7-99B2-19F3-AE3C9BA0A8B4}"/>
              </a:ext>
            </a:extLst>
          </p:cNvPr>
          <p:cNvSpPr txBox="1"/>
          <p:nvPr/>
        </p:nvSpPr>
        <p:spPr>
          <a:xfrm>
            <a:off x="945151" y="3721856"/>
            <a:ext cx="10433686"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vi-VN" sz="2200">
                <a:solidFill>
                  <a:srgbClr val="002060"/>
                </a:solidFill>
              </a:rPr>
              <a:t>Gọi m (kg) là khối lượng cơ thể của bác Dũng, h (m) là chiều cao của bác Dũng</a:t>
            </a:r>
            <a:r>
              <a:rPr lang="en-US" sz="2200">
                <a:solidFill>
                  <a:srgbClr val="002060"/>
                </a:solidFill>
              </a:rPr>
              <a:t>.</a:t>
            </a:r>
            <a:endParaRPr lang="pt-BR" sz="2200">
              <a:solidFill>
                <a:srgbClr val="002060"/>
              </a:solidFill>
            </a:endParaRPr>
          </a:p>
        </p:txBody>
      </p:sp>
      <p:grpSp>
        <p:nvGrpSpPr>
          <p:cNvPr id="12" name="Group 11">
            <a:extLst>
              <a:ext uri="{FF2B5EF4-FFF2-40B4-BE49-F238E27FC236}">
                <a16:creationId xmlns:a16="http://schemas.microsoft.com/office/drawing/2014/main" id="{D98826B6-D0C8-9F61-A80B-6FE0CE0AEA13}"/>
              </a:ext>
            </a:extLst>
          </p:cNvPr>
          <p:cNvGrpSpPr/>
          <p:nvPr/>
        </p:nvGrpSpPr>
        <p:grpSpPr>
          <a:xfrm>
            <a:off x="302501" y="188422"/>
            <a:ext cx="7298449" cy="681405"/>
            <a:chOff x="758602" y="438109"/>
            <a:chExt cx="5633790" cy="681405"/>
          </a:xfrm>
        </p:grpSpPr>
        <p:grpSp>
          <p:nvGrpSpPr>
            <p:cNvPr id="13" name="Group 9">
              <a:extLst>
                <a:ext uri="{FF2B5EF4-FFF2-40B4-BE49-F238E27FC236}">
                  <a16:creationId xmlns:a16="http://schemas.microsoft.com/office/drawing/2014/main" id="{0E3AB871-BB1A-F15D-FEF9-ABCA6622415F}"/>
                </a:ext>
              </a:extLst>
            </p:cNvPr>
            <p:cNvGrpSpPr/>
            <p:nvPr/>
          </p:nvGrpSpPr>
          <p:grpSpPr>
            <a:xfrm>
              <a:off x="758602" y="448386"/>
              <a:ext cx="5633790" cy="655834"/>
              <a:chOff x="6797" y="-47625"/>
              <a:chExt cx="10293478" cy="834831"/>
            </a:xfrm>
          </p:grpSpPr>
          <p:sp>
            <p:nvSpPr>
              <p:cNvPr id="17" name="Freeform 10">
                <a:extLst>
                  <a:ext uri="{FF2B5EF4-FFF2-40B4-BE49-F238E27FC236}">
                    <a16:creationId xmlns:a16="http://schemas.microsoft.com/office/drawing/2014/main" id="{E19E6857-51BF-E0EC-D902-CD9437948050}"/>
                  </a:ext>
                </a:extLst>
              </p:cNvPr>
              <p:cNvSpPr/>
              <p:nvPr/>
            </p:nvSpPr>
            <p:spPr>
              <a:xfrm>
                <a:off x="6797" y="0"/>
                <a:ext cx="10293478" cy="787206"/>
              </a:xfrm>
              <a:custGeom>
                <a:avLst/>
                <a:gdLst/>
                <a:ahLst/>
                <a:cxnLst/>
                <a:rect l="l" t="t" r="r" b="b"/>
                <a:pathLst>
                  <a:path w="4953491" h="787206">
                    <a:moveTo>
                      <a:pt x="232168" y="0"/>
                    </a:moveTo>
                    <a:lnTo>
                      <a:pt x="4924524" y="0"/>
                    </a:lnTo>
                    <a:cubicBezTo>
                      <a:pt x="4933093" y="0"/>
                      <a:pt x="4941179" y="3965"/>
                      <a:pt x="4946426" y="10739"/>
                    </a:cubicBezTo>
                    <a:cubicBezTo>
                      <a:pt x="4951674" y="17513"/>
                      <a:pt x="4953492" y="26333"/>
                      <a:pt x="4951350" y="34630"/>
                    </a:cubicBezTo>
                    <a:lnTo>
                      <a:pt x="4766028" y="752576"/>
                    </a:lnTo>
                    <a:cubicBezTo>
                      <a:pt x="4760766" y="772962"/>
                      <a:pt x="4742378" y="787206"/>
                      <a:pt x="4721324" y="787206"/>
                    </a:cubicBezTo>
                    <a:lnTo>
                      <a:pt x="28968" y="787206"/>
                    </a:lnTo>
                    <a:cubicBezTo>
                      <a:pt x="20399" y="787206"/>
                      <a:pt x="12313" y="783242"/>
                      <a:pt x="7066" y="776468"/>
                    </a:cubicBezTo>
                    <a:cubicBezTo>
                      <a:pt x="1818" y="769694"/>
                      <a:pt x="0" y="760873"/>
                      <a:pt x="2142" y="752576"/>
                    </a:cubicBezTo>
                    <a:lnTo>
                      <a:pt x="187464" y="34630"/>
                    </a:lnTo>
                    <a:cubicBezTo>
                      <a:pt x="192726" y="14244"/>
                      <a:pt x="211114" y="0"/>
                      <a:pt x="232168" y="0"/>
                    </a:cubicBezTo>
                    <a:close/>
                  </a:path>
                </a:pathLst>
              </a:custGeom>
              <a:solidFill>
                <a:schemeClr val="accent4">
                  <a:lumMod val="50000"/>
                </a:schemeClr>
              </a:solidFill>
              <a:ln w="19050" cap="rnd">
                <a:solidFill>
                  <a:srgbClr val="063225"/>
                </a:solidFill>
                <a:prstDash val="solid"/>
                <a:round/>
              </a:ln>
            </p:spPr>
            <p:txBody>
              <a:bodyPr/>
              <a:lstStyle/>
              <a:p>
                <a:endParaRPr lang="en-US" sz="1200"/>
              </a:p>
            </p:txBody>
          </p:sp>
          <p:sp>
            <p:nvSpPr>
              <p:cNvPr id="18" name="TextBox 11">
                <a:extLst>
                  <a:ext uri="{FF2B5EF4-FFF2-40B4-BE49-F238E27FC236}">
                    <a16:creationId xmlns:a16="http://schemas.microsoft.com/office/drawing/2014/main" id="{33DD4F1E-B92B-5651-C787-DFEEA9DF055F}"/>
                  </a:ext>
                </a:extLst>
              </p:cNvPr>
              <p:cNvSpPr txBox="1"/>
              <p:nvPr/>
            </p:nvSpPr>
            <p:spPr>
              <a:xfrm>
                <a:off x="101600" y="-47625"/>
                <a:ext cx="4763886" cy="834831"/>
              </a:xfrm>
              <a:prstGeom prst="rect">
                <a:avLst/>
              </a:prstGeom>
            </p:spPr>
            <p:txBody>
              <a:bodyPr lIns="33867" tIns="33867" rIns="33867" bIns="33867" rtlCol="0" anchor="ctr"/>
              <a:lstStyle/>
              <a:p>
                <a:pPr algn="ctr">
                  <a:lnSpc>
                    <a:spcPts val="2147"/>
                  </a:lnSpc>
                </a:pPr>
                <a:endParaRPr sz="1200"/>
              </a:p>
            </p:txBody>
          </p:sp>
        </p:grpSp>
        <p:grpSp>
          <p:nvGrpSpPr>
            <p:cNvPr id="14" name="Group 13">
              <a:extLst>
                <a:ext uri="{FF2B5EF4-FFF2-40B4-BE49-F238E27FC236}">
                  <a16:creationId xmlns:a16="http://schemas.microsoft.com/office/drawing/2014/main" id="{1B8ED1ED-EA6A-37A5-582F-4ABF9A5CC381}"/>
                </a:ext>
              </a:extLst>
            </p:cNvPr>
            <p:cNvGrpSpPr/>
            <p:nvPr/>
          </p:nvGrpSpPr>
          <p:grpSpPr>
            <a:xfrm>
              <a:off x="876885" y="438109"/>
              <a:ext cx="675279" cy="681405"/>
              <a:chOff x="101600" y="-47625"/>
              <a:chExt cx="1186552" cy="837547"/>
            </a:xfrm>
          </p:grpSpPr>
          <p:sp>
            <p:nvSpPr>
              <p:cNvPr id="15" name="Freeform 13">
                <a:extLst>
                  <a:ext uri="{FF2B5EF4-FFF2-40B4-BE49-F238E27FC236}">
                    <a16:creationId xmlns:a16="http://schemas.microsoft.com/office/drawing/2014/main" id="{E3A87413-1037-D4E2-3322-345637712C9E}"/>
                  </a:ext>
                </a:extLst>
              </p:cNvPr>
              <p:cNvSpPr/>
              <p:nvPr/>
            </p:nvSpPr>
            <p:spPr>
              <a:xfrm>
                <a:off x="242699" y="10994"/>
                <a:ext cx="1045453" cy="778928"/>
              </a:xfrm>
              <a:custGeom>
                <a:avLst/>
                <a:gdLst/>
                <a:ahLst/>
                <a:cxnLst/>
                <a:rect l="l" t="t" r="r" b="b"/>
                <a:pathLst>
                  <a:path w="1127249" h="778928">
                    <a:moveTo>
                      <a:pt x="323129" y="0"/>
                    </a:moveTo>
                    <a:lnTo>
                      <a:pt x="1007320" y="0"/>
                    </a:lnTo>
                    <a:cubicBezTo>
                      <a:pt x="1042838" y="0"/>
                      <a:pt x="1076352" y="16458"/>
                      <a:pt x="1098068" y="44566"/>
                    </a:cubicBezTo>
                    <a:cubicBezTo>
                      <a:pt x="1119783" y="72673"/>
                      <a:pt x="1127249" y="109256"/>
                      <a:pt x="1118283" y="143625"/>
                    </a:cubicBezTo>
                    <a:lnTo>
                      <a:pt x="990019" y="635303"/>
                    </a:lnTo>
                    <a:cubicBezTo>
                      <a:pt x="967950" y="719900"/>
                      <a:pt x="891547" y="778928"/>
                      <a:pt x="804120" y="778928"/>
                    </a:cubicBezTo>
                    <a:lnTo>
                      <a:pt x="119929" y="778928"/>
                    </a:lnTo>
                    <a:cubicBezTo>
                      <a:pt x="84411" y="778928"/>
                      <a:pt x="50897" y="762469"/>
                      <a:pt x="29181" y="734362"/>
                    </a:cubicBezTo>
                    <a:cubicBezTo>
                      <a:pt x="7466" y="706255"/>
                      <a:pt x="0" y="669672"/>
                      <a:pt x="8966" y="635303"/>
                    </a:cubicBezTo>
                    <a:lnTo>
                      <a:pt x="137230" y="143625"/>
                    </a:lnTo>
                    <a:cubicBezTo>
                      <a:pt x="159299" y="59028"/>
                      <a:pt x="235702" y="0"/>
                      <a:pt x="323129" y="0"/>
                    </a:cubicBezTo>
                    <a:close/>
                  </a:path>
                </a:pathLst>
              </a:custGeom>
              <a:gradFill rotWithShape="1">
                <a:gsLst>
                  <a:gs pos="0">
                    <a:srgbClr val="FFAB29">
                      <a:alpha val="100000"/>
                    </a:srgbClr>
                  </a:gs>
                  <a:gs pos="100000">
                    <a:srgbClr val="FFCD80">
                      <a:alpha val="100000"/>
                    </a:srgbClr>
                  </a:gs>
                </a:gsLst>
                <a:lin ang="0"/>
              </a:gradFill>
              <a:ln cap="rnd">
                <a:noFill/>
                <a:prstDash val="solid"/>
                <a:round/>
              </a:ln>
            </p:spPr>
            <p:txBody>
              <a:bodyPr/>
              <a:lstStyle/>
              <a:p>
                <a:endParaRPr lang="en-US" sz="1200"/>
              </a:p>
            </p:txBody>
          </p:sp>
          <p:sp>
            <p:nvSpPr>
              <p:cNvPr id="16" name="TextBox 15">
                <a:extLst>
                  <a:ext uri="{FF2B5EF4-FFF2-40B4-BE49-F238E27FC236}">
                    <a16:creationId xmlns:a16="http://schemas.microsoft.com/office/drawing/2014/main" id="{47899884-1CF8-B252-B7B4-E1B77094F1F8}"/>
                  </a:ext>
                </a:extLst>
              </p:cNvPr>
              <p:cNvSpPr txBox="1"/>
              <p:nvPr/>
            </p:nvSpPr>
            <p:spPr>
              <a:xfrm>
                <a:off x="101600" y="-47625"/>
                <a:ext cx="981053" cy="826553"/>
              </a:xfrm>
              <a:prstGeom prst="rect">
                <a:avLst/>
              </a:prstGeom>
            </p:spPr>
            <p:txBody>
              <a:bodyPr lIns="33867" tIns="33867" rIns="33867" bIns="33867" rtlCol="0" anchor="ctr"/>
              <a:lstStyle/>
              <a:p>
                <a:pPr algn="ctr">
                  <a:lnSpc>
                    <a:spcPts val="2147"/>
                  </a:lnSpc>
                  <a:spcBef>
                    <a:spcPct val="0"/>
                  </a:spcBef>
                </a:pPr>
                <a:endParaRPr sz="1200"/>
              </a:p>
            </p:txBody>
          </p:sp>
        </p:grpSp>
      </p:grpSp>
      <p:sp>
        <p:nvSpPr>
          <p:cNvPr id="19" name="TextBox 20">
            <a:extLst>
              <a:ext uri="{FF2B5EF4-FFF2-40B4-BE49-F238E27FC236}">
                <a16:creationId xmlns:a16="http://schemas.microsoft.com/office/drawing/2014/main" id="{EE21A450-A4E2-FBB6-75FE-FBC9650058DA}"/>
              </a:ext>
            </a:extLst>
          </p:cNvPr>
          <p:cNvSpPr txBox="1"/>
          <p:nvPr/>
        </p:nvSpPr>
        <p:spPr>
          <a:xfrm>
            <a:off x="1544575" y="365707"/>
            <a:ext cx="6170675" cy="369332"/>
          </a:xfrm>
          <a:prstGeom prst="rect">
            <a:avLst/>
          </a:prstGeom>
        </p:spPr>
        <p:txBody>
          <a:bodyPr wrap="square" lIns="0" tIns="0" rIns="0" bIns="0" rtlCol="0" anchor="t">
            <a:spAutoFit/>
          </a:bodyPr>
          <a:lstStyle/>
          <a:p>
            <a:pPr>
              <a:spcBef>
                <a:spcPct val="0"/>
              </a:spcBef>
            </a:pPr>
            <a:r>
              <a:rPr lang="en-US" sz="2400">
                <a:solidFill>
                  <a:schemeClr val="bg1"/>
                </a:solidFill>
                <a:latin typeface="#9Slide03 Kaleko 105 Round Bold" pitchFamily="2" charset="0"/>
              </a:rPr>
              <a:t>LIÊN HỆ GIỮA THỨ TỰ VÀ PHÉP CỘNG </a:t>
            </a:r>
          </a:p>
        </p:txBody>
      </p:sp>
      <p:sp>
        <p:nvSpPr>
          <p:cNvPr id="20" name="TextBox 20">
            <a:extLst>
              <a:ext uri="{FF2B5EF4-FFF2-40B4-BE49-F238E27FC236}">
                <a16:creationId xmlns:a16="http://schemas.microsoft.com/office/drawing/2014/main" id="{ECF6DA08-1267-7602-41A0-0896DAC5E73C}"/>
              </a:ext>
            </a:extLst>
          </p:cNvPr>
          <p:cNvSpPr txBox="1"/>
          <p:nvPr/>
        </p:nvSpPr>
        <p:spPr>
          <a:xfrm>
            <a:off x="710682" y="329879"/>
            <a:ext cx="468939" cy="430887"/>
          </a:xfrm>
          <a:prstGeom prst="rect">
            <a:avLst/>
          </a:prstGeom>
        </p:spPr>
        <p:txBody>
          <a:bodyPr wrap="square" lIns="0" tIns="0" rIns="0" bIns="0" rtlCol="0" anchor="t">
            <a:spAutoFit/>
          </a:bodyPr>
          <a:lstStyle/>
          <a:p>
            <a:pPr>
              <a:spcBef>
                <a:spcPct val="0"/>
              </a:spcBef>
            </a:pPr>
            <a:r>
              <a:rPr lang="en-US" sz="2800">
                <a:solidFill>
                  <a:schemeClr val="bg1"/>
                </a:solidFill>
                <a:latin typeface="#9Slide03 Kaleko 105 Round Bold" pitchFamily="2" charset="0"/>
              </a:rPr>
              <a:t>02</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137B2C3-3E38-D9BC-2782-8DED0878F1C8}"/>
                  </a:ext>
                </a:extLst>
              </p:cNvPr>
              <p:cNvSpPr txBox="1"/>
              <p:nvPr/>
            </p:nvSpPr>
            <p:spPr>
              <a:xfrm>
                <a:off x="945151" y="4242392"/>
                <a:ext cx="9621249"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T</a:t>
                </a:r>
                <a:r>
                  <a:rPr lang="vi-VN" sz="2200">
                    <a:solidFill>
                      <a:srgbClr val="002060"/>
                    </a:solidFill>
                  </a:rPr>
                  <a:t>heo giả thiết, ta có: m </a:t>
                </a:r>
                <a14:m>
                  <m:oMath xmlns:m="http://schemas.openxmlformats.org/officeDocument/2006/math">
                    <m:r>
                      <a:rPr lang="en-US" sz="1800" b="0" i="1" smtClean="0">
                        <a:solidFill>
                          <a:srgbClr val="002060"/>
                        </a:solidFill>
                        <a:latin typeface="Cambria Math" panose="02040503050406030204" pitchFamily="18" charset="0"/>
                      </a:rPr>
                      <m:t>≥</m:t>
                    </m:r>
                  </m:oMath>
                </a14:m>
                <a:r>
                  <a:rPr lang="vi-VN" sz="2200">
                    <a:solidFill>
                      <a:srgbClr val="002060"/>
                    </a:solidFill>
                  </a:rPr>
                  <a:t> 82; h = 1,65. Do đó chỉ số BMI của bác Dũng là:</a:t>
                </a:r>
              </a:p>
            </p:txBody>
          </p:sp>
        </mc:Choice>
        <mc:Fallback xmlns="">
          <p:sp>
            <p:nvSpPr>
              <p:cNvPr id="2" name="TextBox 1">
                <a:extLst>
                  <a:ext uri="{FF2B5EF4-FFF2-40B4-BE49-F238E27FC236}">
                    <a16:creationId xmlns:a16="http://schemas.microsoft.com/office/drawing/2014/main" id="{0137B2C3-3E38-D9BC-2782-8DED0878F1C8}"/>
                  </a:ext>
                </a:extLst>
              </p:cNvPr>
              <p:cNvSpPr txBox="1">
                <a:spLocks noRot="1" noChangeAspect="1" noMove="1" noResize="1" noEditPoints="1" noAdjustHandles="1" noChangeArrowheads="1" noChangeShapeType="1" noTextEdit="1"/>
              </p:cNvSpPr>
              <p:nvPr/>
            </p:nvSpPr>
            <p:spPr>
              <a:xfrm>
                <a:off x="945151" y="4242392"/>
                <a:ext cx="9621249" cy="507639"/>
              </a:xfrm>
              <a:prstGeom prst="rect">
                <a:avLst/>
              </a:prstGeom>
              <a:blipFill>
                <a:blip r:embed="rId4"/>
                <a:stretch>
                  <a:fillRect l="-824" b="-22892"/>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E92B10E-D181-F14C-AF45-153D3D0F1C0B}"/>
              </a:ext>
            </a:extLst>
          </p:cNvPr>
          <p:cNvSpPr txBox="1"/>
          <p:nvPr/>
        </p:nvSpPr>
        <p:spPr>
          <a:xfrm>
            <a:off x="2586921" y="4956656"/>
            <a:ext cx="935810"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vi-VN" sz="2200">
                <a:solidFill>
                  <a:srgbClr val="002060"/>
                </a:solidFill>
              </a:rPr>
              <a:t>BMI =</a:t>
            </a:r>
          </a:p>
        </p:txBody>
      </p:sp>
      <p:sp>
        <p:nvSpPr>
          <p:cNvPr id="7" name="TextBox 6">
            <a:extLst>
              <a:ext uri="{FF2B5EF4-FFF2-40B4-BE49-F238E27FC236}">
                <a16:creationId xmlns:a16="http://schemas.microsoft.com/office/drawing/2014/main" id="{EABF0C87-D01E-6AFF-FAAD-C26034D5A444}"/>
              </a:ext>
            </a:extLst>
          </p:cNvPr>
          <p:cNvSpPr txBox="1"/>
          <p:nvPr/>
        </p:nvSpPr>
        <p:spPr>
          <a:xfrm>
            <a:off x="3752289" y="4760699"/>
            <a:ext cx="467905"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m</a:t>
            </a:r>
            <a:endParaRPr lang="vi-VN" sz="2200">
              <a:solidFill>
                <a:srgbClr val="002060"/>
              </a:solidFill>
            </a:endParaRPr>
          </a:p>
        </p:txBody>
      </p:sp>
      <p:sp>
        <p:nvSpPr>
          <p:cNvPr id="21" name="TextBox 20">
            <a:extLst>
              <a:ext uri="{FF2B5EF4-FFF2-40B4-BE49-F238E27FC236}">
                <a16:creationId xmlns:a16="http://schemas.microsoft.com/office/drawing/2014/main" id="{454255A8-14B8-3BEB-F14F-1EC45A13F5B8}"/>
              </a:ext>
            </a:extLst>
          </p:cNvPr>
          <p:cNvSpPr txBox="1"/>
          <p:nvPr/>
        </p:nvSpPr>
        <p:spPr>
          <a:xfrm>
            <a:off x="3513017" y="5234288"/>
            <a:ext cx="1049294"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(1,65)</a:t>
            </a:r>
            <a:r>
              <a:rPr lang="en-US" sz="2200" baseline="30000">
                <a:solidFill>
                  <a:srgbClr val="002060"/>
                </a:solidFill>
              </a:rPr>
              <a:t>2</a:t>
            </a:r>
            <a:endParaRPr lang="vi-VN" sz="2200">
              <a:solidFill>
                <a:srgbClr val="002060"/>
              </a:solidFill>
            </a:endParaRPr>
          </a:p>
        </p:txBody>
      </p:sp>
      <p:cxnSp>
        <p:nvCxnSpPr>
          <p:cNvPr id="24" name="Straight Connector 23">
            <a:extLst>
              <a:ext uri="{FF2B5EF4-FFF2-40B4-BE49-F238E27FC236}">
                <a16:creationId xmlns:a16="http://schemas.microsoft.com/office/drawing/2014/main" id="{AC38DDA6-FBF1-EF99-C7C1-FEE658132A37}"/>
              </a:ext>
            </a:extLst>
          </p:cNvPr>
          <p:cNvCxnSpPr>
            <a:cxnSpLocks/>
          </p:cNvCxnSpPr>
          <p:nvPr/>
        </p:nvCxnSpPr>
        <p:spPr>
          <a:xfrm>
            <a:off x="3513017" y="5278825"/>
            <a:ext cx="920550" cy="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3566AE7D-711A-20A7-4264-DC7879C0EE09}"/>
              </a:ext>
            </a:extLst>
          </p:cNvPr>
          <p:cNvSpPr txBox="1"/>
          <p:nvPr/>
        </p:nvSpPr>
        <p:spPr>
          <a:xfrm>
            <a:off x="4877932" y="5231351"/>
            <a:ext cx="1049293"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2,7225</a:t>
            </a:r>
            <a:endParaRPr lang="vi-VN" sz="2200">
              <a:solidFill>
                <a:srgbClr val="002060"/>
              </a:solidFill>
            </a:endParaRPr>
          </a:p>
        </p:txBody>
      </p:sp>
      <p:cxnSp>
        <p:nvCxnSpPr>
          <p:cNvPr id="29" name="Straight Connector 28">
            <a:extLst>
              <a:ext uri="{FF2B5EF4-FFF2-40B4-BE49-F238E27FC236}">
                <a16:creationId xmlns:a16="http://schemas.microsoft.com/office/drawing/2014/main" id="{C46CCFC6-2288-4C38-F921-15CF2E7717E1}"/>
              </a:ext>
            </a:extLst>
          </p:cNvPr>
          <p:cNvCxnSpPr>
            <a:cxnSpLocks/>
          </p:cNvCxnSpPr>
          <p:nvPr/>
        </p:nvCxnSpPr>
        <p:spPr>
          <a:xfrm>
            <a:off x="4910017" y="5268338"/>
            <a:ext cx="920550" cy="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C634330-7867-6A4C-5B51-455F93381A6F}"/>
              </a:ext>
            </a:extLst>
          </p:cNvPr>
          <p:cNvSpPr txBox="1"/>
          <p:nvPr/>
        </p:nvSpPr>
        <p:spPr>
          <a:xfrm>
            <a:off x="4513018" y="4952557"/>
            <a:ext cx="467905"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a:t>
            </a:r>
            <a:endParaRPr lang="vi-VN" sz="2200">
              <a:solidFill>
                <a:srgbClr val="002060"/>
              </a:solidFill>
            </a:endParaRPr>
          </a:p>
        </p:txBody>
      </p:sp>
      <p:sp>
        <p:nvSpPr>
          <p:cNvPr id="32" name="TextBox 31">
            <a:extLst>
              <a:ext uri="{FF2B5EF4-FFF2-40B4-BE49-F238E27FC236}">
                <a16:creationId xmlns:a16="http://schemas.microsoft.com/office/drawing/2014/main" id="{504D8D0F-54F3-FF17-CE6B-9B62F397C25B}"/>
              </a:ext>
            </a:extLst>
          </p:cNvPr>
          <p:cNvSpPr txBox="1"/>
          <p:nvPr/>
        </p:nvSpPr>
        <p:spPr>
          <a:xfrm>
            <a:off x="5171473" y="4760699"/>
            <a:ext cx="467905"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m</a:t>
            </a:r>
            <a:endParaRPr lang="vi-VN" sz="2200">
              <a:solidFill>
                <a:srgbClr val="002060"/>
              </a:solidFill>
            </a:endParaRPr>
          </a:p>
        </p:txBody>
      </p:sp>
      <p:sp>
        <p:nvSpPr>
          <p:cNvPr id="33" name="TextBox 32">
            <a:extLst>
              <a:ext uri="{FF2B5EF4-FFF2-40B4-BE49-F238E27FC236}">
                <a16:creationId xmlns:a16="http://schemas.microsoft.com/office/drawing/2014/main" id="{D361EA4F-F9E3-D7A3-48FB-441070C361A1}"/>
              </a:ext>
            </a:extLst>
          </p:cNvPr>
          <p:cNvSpPr txBox="1"/>
          <p:nvPr/>
        </p:nvSpPr>
        <p:spPr>
          <a:xfrm>
            <a:off x="945151" y="5870508"/>
            <a:ext cx="10944347"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vi-VN" sz="2200">
                <a:solidFill>
                  <a:srgbClr val="002060"/>
                </a:solidFill>
              </a:rPr>
              <a:t>Như vậy, bác Dũng có BMI ≥ 30. Vậy bác Dũng có thể đã bị béo phì độ II hoặc độ III.</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F134B0E-29C4-C5A2-F3AD-55B16FD1FB3B}"/>
                  </a:ext>
                </a:extLst>
              </p:cNvPr>
              <p:cNvSpPr txBox="1"/>
              <p:nvPr/>
            </p:nvSpPr>
            <p:spPr>
              <a:xfrm>
                <a:off x="5962520" y="4957121"/>
                <a:ext cx="234246" cy="553998"/>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pPr/>
                <a14:m>
                  <m:oMathPara xmlns:m="http://schemas.openxmlformats.org/officeDocument/2006/math">
                    <m:oMathParaPr>
                      <m:jc m:val="centerGroup"/>
                    </m:oMathParaPr>
                    <m:oMath xmlns:m="http://schemas.openxmlformats.org/officeDocument/2006/math">
                      <m:r>
                        <a:rPr lang="en-US" sz="1800" b="0" i="1" smtClean="0">
                          <a:solidFill>
                            <a:srgbClr val="002060"/>
                          </a:solidFill>
                          <a:latin typeface="Cambria Math" panose="02040503050406030204" pitchFamily="18" charset="0"/>
                        </a:rPr>
                        <m:t>≥</m:t>
                      </m:r>
                    </m:oMath>
                  </m:oMathPara>
                </a14:m>
                <a:endParaRPr lang="vi-VN" sz="2200">
                  <a:solidFill>
                    <a:srgbClr val="002060"/>
                  </a:solidFill>
                </a:endParaRPr>
              </a:p>
            </p:txBody>
          </p:sp>
        </mc:Choice>
        <mc:Fallback xmlns="">
          <p:sp>
            <p:nvSpPr>
              <p:cNvPr id="37" name="TextBox 36">
                <a:extLst>
                  <a:ext uri="{FF2B5EF4-FFF2-40B4-BE49-F238E27FC236}">
                    <a16:creationId xmlns:a16="http://schemas.microsoft.com/office/drawing/2014/main" id="{9F134B0E-29C4-C5A2-F3AD-55B16FD1FB3B}"/>
                  </a:ext>
                </a:extLst>
              </p:cNvPr>
              <p:cNvSpPr txBox="1">
                <a:spLocks noRot="1" noChangeAspect="1" noMove="1" noResize="1" noEditPoints="1" noAdjustHandles="1" noChangeArrowheads="1" noChangeShapeType="1" noTextEdit="1"/>
              </p:cNvSpPr>
              <p:nvPr/>
            </p:nvSpPr>
            <p:spPr>
              <a:xfrm>
                <a:off x="5962520" y="4957121"/>
                <a:ext cx="234246" cy="553998"/>
              </a:xfrm>
              <a:prstGeom prst="rect">
                <a:avLst/>
              </a:prstGeom>
              <a:blipFill>
                <a:blip r:embed="rId5"/>
                <a:stretch>
                  <a:fillRect r="-5128"/>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B6C70317-7F67-723B-253E-CC94F9BACCBF}"/>
              </a:ext>
            </a:extLst>
          </p:cNvPr>
          <p:cNvSpPr txBox="1"/>
          <p:nvPr/>
        </p:nvSpPr>
        <p:spPr>
          <a:xfrm>
            <a:off x="6351101" y="5233813"/>
            <a:ext cx="1049293"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2,7225</a:t>
            </a:r>
            <a:endParaRPr lang="vi-VN" sz="2200">
              <a:solidFill>
                <a:srgbClr val="002060"/>
              </a:solidFill>
            </a:endParaRPr>
          </a:p>
        </p:txBody>
      </p:sp>
      <p:cxnSp>
        <p:nvCxnSpPr>
          <p:cNvPr id="39" name="Straight Connector 38">
            <a:extLst>
              <a:ext uri="{FF2B5EF4-FFF2-40B4-BE49-F238E27FC236}">
                <a16:creationId xmlns:a16="http://schemas.microsoft.com/office/drawing/2014/main" id="{95F0AE04-CB50-4B7F-4FE1-BA4492592A34}"/>
              </a:ext>
            </a:extLst>
          </p:cNvPr>
          <p:cNvCxnSpPr>
            <a:cxnSpLocks/>
          </p:cNvCxnSpPr>
          <p:nvPr/>
        </p:nvCxnSpPr>
        <p:spPr>
          <a:xfrm>
            <a:off x="6383186" y="5270800"/>
            <a:ext cx="920550" cy="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5C268A08-E04E-7BD9-B469-A0650F697301}"/>
              </a:ext>
            </a:extLst>
          </p:cNvPr>
          <p:cNvSpPr txBox="1"/>
          <p:nvPr/>
        </p:nvSpPr>
        <p:spPr>
          <a:xfrm>
            <a:off x="6590657" y="4763161"/>
            <a:ext cx="607616"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82</a:t>
            </a:r>
            <a:endParaRPr lang="vi-VN" sz="2200">
              <a:solidFill>
                <a:srgbClr val="002060"/>
              </a:solidFill>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E412D75-2626-19FE-8903-A519594D46D8}"/>
                  </a:ext>
                </a:extLst>
              </p:cNvPr>
              <p:cNvSpPr txBox="1"/>
              <p:nvPr/>
            </p:nvSpPr>
            <p:spPr>
              <a:xfrm>
                <a:off x="7380265" y="4939336"/>
                <a:ext cx="1353107"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14:m>
                  <m:oMath xmlns:m="http://schemas.openxmlformats.org/officeDocument/2006/math">
                    <m:r>
                      <a:rPr lang="en-US" sz="2200" i="1" smtClean="0">
                        <a:solidFill>
                          <a:srgbClr val="002060"/>
                        </a:solidFill>
                        <a:latin typeface="Cambria Math" panose="02040503050406030204" pitchFamily="18" charset="0"/>
                        <a:ea typeface="Cambria Math" panose="02040503050406030204" pitchFamily="18" charset="0"/>
                      </a:rPr>
                      <m:t>≈</m:t>
                    </m:r>
                  </m:oMath>
                </a14:m>
                <a:r>
                  <a:rPr lang="en-US" sz="2200">
                    <a:solidFill>
                      <a:srgbClr val="002060"/>
                    </a:solidFill>
                  </a:rPr>
                  <a:t> 30,1193</a:t>
                </a:r>
                <a:endParaRPr lang="vi-VN" sz="2200">
                  <a:solidFill>
                    <a:srgbClr val="002060"/>
                  </a:solidFill>
                </a:endParaRPr>
              </a:p>
            </p:txBody>
          </p:sp>
        </mc:Choice>
        <mc:Fallback xmlns="">
          <p:sp>
            <p:nvSpPr>
              <p:cNvPr id="41" name="TextBox 40">
                <a:extLst>
                  <a:ext uri="{FF2B5EF4-FFF2-40B4-BE49-F238E27FC236}">
                    <a16:creationId xmlns:a16="http://schemas.microsoft.com/office/drawing/2014/main" id="{FE412D75-2626-19FE-8903-A519594D46D8}"/>
                  </a:ext>
                </a:extLst>
              </p:cNvPr>
              <p:cNvSpPr txBox="1">
                <a:spLocks noRot="1" noChangeAspect="1" noMove="1" noResize="1" noEditPoints="1" noAdjustHandles="1" noChangeArrowheads="1" noChangeShapeType="1" noTextEdit="1"/>
              </p:cNvSpPr>
              <p:nvPr/>
            </p:nvSpPr>
            <p:spPr>
              <a:xfrm>
                <a:off x="7380265" y="4939336"/>
                <a:ext cx="1353107" cy="507639"/>
              </a:xfrm>
              <a:prstGeom prst="rect">
                <a:avLst/>
              </a:prstGeom>
              <a:blipFill>
                <a:blip r:embed="rId6"/>
                <a:stretch>
                  <a:fillRect r="-2703" b="-22619"/>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6ECE27F3-F6DF-8C51-3071-7EE8DD610BD1}"/>
              </a:ext>
            </a:extLst>
          </p:cNvPr>
          <p:cNvSpPr txBox="1"/>
          <p:nvPr/>
        </p:nvSpPr>
        <p:spPr>
          <a:xfrm>
            <a:off x="8628040" y="4939335"/>
            <a:ext cx="1353107"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&gt; 30.</a:t>
            </a:r>
            <a:endParaRPr lang="vi-VN" sz="2200">
              <a:solidFill>
                <a:srgbClr val="002060"/>
              </a:solidFill>
            </a:endParaRPr>
          </a:p>
        </p:txBody>
      </p:sp>
      <p:pic>
        <p:nvPicPr>
          <p:cNvPr id="3074" name="Picture 2" descr="Premium Vector | Indikator bmi on white background. chart concept. vector  icon.">
            <a:extLst>
              <a:ext uri="{FF2B5EF4-FFF2-40B4-BE49-F238E27FC236}">
                <a16:creationId xmlns:a16="http://schemas.microsoft.com/office/drawing/2014/main" id="{4DF8BD1F-FCF4-BDFE-322F-082A06C31D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6680" y="2599903"/>
            <a:ext cx="1496606" cy="10686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7477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7C1CE08-9A44-8DC4-9D02-729B37068F5C}"/>
              </a:ext>
            </a:extLst>
          </p:cNvPr>
          <p:cNvPicPr>
            <a:picLocks noChangeAspect="1"/>
          </p:cNvPicPr>
          <p:nvPr/>
        </p:nvPicPr>
        <p:blipFill>
          <a:blip r:embed="rId5"/>
          <a:stretch>
            <a:fillRect/>
          </a:stretch>
        </p:blipFill>
        <p:spPr>
          <a:xfrm>
            <a:off x="-1" y="-182377"/>
            <a:ext cx="12251513" cy="8165632"/>
          </a:xfrm>
          <a:prstGeom prst="rect">
            <a:avLst/>
          </a:prstGeom>
        </p:spPr>
      </p:pic>
      <p:pic>
        <p:nvPicPr>
          <p:cNvPr id="5" name="Picture 4"/>
          <p:cNvPicPr>
            <a:picLocks noChangeAspect="1"/>
          </p:cNvPicPr>
          <p:nvPr/>
        </p:nvPicPr>
        <p:blipFill>
          <a:blip r:embed="rId6">
            <a:clrChange>
              <a:clrFrom>
                <a:srgbClr val="FFF200"/>
              </a:clrFrom>
              <a:clrTo>
                <a:srgbClr val="FFF200">
                  <a:alpha val="0"/>
                </a:srgbClr>
              </a:clrTo>
            </a:clrChange>
          </a:blip>
          <a:stretch>
            <a:fillRect/>
          </a:stretch>
        </p:blipFill>
        <p:spPr>
          <a:xfrm>
            <a:off x="1062037" y="4117588"/>
            <a:ext cx="4068763" cy="198476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0657" y="3048001"/>
            <a:ext cx="2430099" cy="2430099"/>
          </a:xfrm>
          <a:prstGeom prst="rect">
            <a:avLst/>
          </a:prstGeom>
        </p:spPr>
      </p:pic>
    </p:spTree>
    <p:custDataLst>
      <p:tags r:id="rId1"/>
    </p:custDataLst>
    <p:extLst>
      <p:ext uri="{BB962C8B-B14F-4D97-AF65-F5344CB8AC3E}">
        <p14:creationId xmlns:p14="http://schemas.microsoft.com/office/powerpoint/2010/main" val="3960258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BCE15C63-D0D9-D7AC-3C4C-F70B22799BCD}"/>
              </a:ext>
            </a:extLst>
          </p:cNvPr>
          <p:cNvPicPr>
            <a:picLocks noChangeAspect="1"/>
          </p:cNvPicPr>
          <p:nvPr/>
        </p:nvPicPr>
        <p:blipFill>
          <a:blip r:embed="rId7"/>
          <a:stretch>
            <a:fillRect/>
          </a:stretch>
        </p:blipFill>
        <p:spPr>
          <a:xfrm>
            <a:off x="-1" y="-182377"/>
            <a:ext cx="12251513" cy="8165632"/>
          </a:xfrm>
          <a:prstGeom prst="rect">
            <a:avLst/>
          </a:prstGeom>
        </p:spPr>
      </p:pic>
      <p:pic>
        <p:nvPicPr>
          <p:cNvPr id="18" name="Picture 17"/>
          <p:cNvPicPr>
            <a:picLocks noChangeAspect="1"/>
          </p:cNvPicPr>
          <p:nvPr/>
        </p:nvPicPr>
        <p:blipFill>
          <a:blip r:embed="rId8">
            <a:clrChange>
              <a:clrFrom>
                <a:srgbClr val="FFF200"/>
              </a:clrFrom>
              <a:clrTo>
                <a:srgbClr val="FFF200">
                  <a:alpha val="0"/>
                </a:srgbClr>
              </a:clrTo>
            </a:clrChange>
          </a:blip>
          <a:stretch>
            <a:fillRect/>
          </a:stretch>
        </p:blipFill>
        <p:spPr>
          <a:xfrm>
            <a:off x="1062039" y="4154065"/>
            <a:ext cx="4068763" cy="1984763"/>
          </a:xfrm>
          <a:prstGeom prst="rect">
            <a:avLst/>
          </a:prstGeom>
        </p:spPr>
      </p:pic>
      <p:pic>
        <p:nvPicPr>
          <p:cNvPr id="8" name="CẤM BUÔN BÁN, CẤM REUP">
            <a:hlinkClick r:id="" action="ppaction://noaction"/>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2447" y="3481914"/>
            <a:ext cx="1607943" cy="1607943"/>
          </a:xfrm>
          <a:prstGeom prst="rect">
            <a:avLst/>
          </a:prstGeom>
        </p:spPr>
      </p:pic>
      <p:pic>
        <p:nvPicPr>
          <p:cNvPr id="6" name="Vào http://fb.com/nkpowerskills tải game miễn phí">
            <a:hlinkClick r:id="rId10" action="ppaction://hlinksldjump"/>
          </p:cNvPr>
          <p:cNvPicPr>
            <a:picLocks noChangeAspect="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448200" y="284100"/>
            <a:ext cx="1384749" cy="1318888"/>
          </a:xfrm>
          <a:prstGeom prst="rect">
            <a:avLst/>
          </a:prstGeom>
          <a:effectLst>
            <a:glow rad="139700">
              <a:schemeClr val="accent4">
                <a:satMod val="175000"/>
                <a:alpha val="40000"/>
              </a:schemeClr>
            </a:glow>
          </a:effectLst>
        </p:spPr>
      </p:pic>
      <p:pic>
        <p:nvPicPr>
          <p:cNvPr id="7" name="ĐC SHARE MIỄN PHÍ BỞI NK POWERSKILLS">
            <a:hlinkClick r:id="rId12" action="ppaction://hlinksldjump"/>
          </p:cNvPr>
          <p:cNvPicPr>
            <a:picLocks noChangeAspect="1"/>
          </p:cNvPicPr>
          <p:nvPr/>
        </p:nvPicPr>
        <p:blipFill rotWithShape="1">
          <a:blip r:embed="rId13">
            <a:clrChange>
              <a:clrFrom>
                <a:srgbClr val="FDFDFD"/>
              </a:clrFrom>
              <a:clrTo>
                <a:srgbClr val="FDFDFD">
                  <a:alpha val="0"/>
                </a:srgbClr>
              </a:clrTo>
            </a:clrChange>
            <a:extLst>
              <a:ext uri="{28A0092B-C50C-407E-A947-70E740481C1C}">
                <a14:useLocalDpi xmlns:a14="http://schemas.microsoft.com/office/drawing/2010/main" val="0"/>
              </a:ext>
            </a:extLst>
          </a:blip>
          <a:srcRect t="52194"/>
          <a:stretch/>
        </p:blipFill>
        <p:spPr>
          <a:xfrm>
            <a:off x="8338281" y="348011"/>
            <a:ext cx="1835620" cy="1318888"/>
          </a:xfrm>
          <a:prstGeom prst="rect">
            <a:avLst/>
          </a:prstGeom>
          <a:effectLst>
            <a:glow rad="139700">
              <a:schemeClr val="accent4">
                <a:satMod val="175000"/>
                <a:alpha val="40000"/>
              </a:schemeClr>
            </a:glow>
          </a:effectLst>
        </p:spPr>
      </p:pic>
      <p:pic>
        <p:nvPicPr>
          <p:cNvPr id="9" name="CẤM BUÔN BÁN, CẤM REUP">
            <a:hlinkClick r:id="rId14" action="ppaction://hlinksldjump"/>
          </p:cNvPr>
          <p:cNvPicPr>
            <a:picLocks noChangeAspect="1"/>
          </p:cNvPicPr>
          <p:nvPr/>
        </p:nvPicPr>
        <p:blipFill rotWithShape="1">
          <a:blip r:embed="rId15" cstate="print">
            <a:clrChange>
              <a:clrFrom>
                <a:srgbClr val="FFFFFF"/>
              </a:clrFrom>
              <a:clrTo>
                <a:srgbClr val="FFFFFF">
                  <a:alpha val="0"/>
                </a:srgbClr>
              </a:clrTo>
            </a:clrChange>
            <a:extLst>
              <a:ext uri="{BEBA8EAE-BF5A-486C-A8C5-ECC9F3942E4B}">
                <a14:imgProps xmlns:a14="http://schemas.microsoft.com/office/drawing/2010/main">
                  <a14:imgLayer r:embed="rId16">
                    <a14:imgEffect>
                      <a14:backgroundRemoval t="5341" b="89091" l="6100" r="95300"/>
                    </a14:imgEffect>
                  </a14:imgLayer>
                </a14:imgProps>
              </a:ext>
              <a:ext uri="{28A0092B-C50C-407E-A947-70E740481C1C}">
                <a14:useLocalDpi xmlns:a14="http://schemas.microsoft.com/office/drawing/2010/main" val="0"/>
              </a:ext>
            </a:extLst>
          </a:blip>
          <a:srcRect b="10038"/>
          <a:stretch/>
        </p:blipFill>
        <p:spPr>
          <a:xfrm>
            <a:off x="5278774" y="348011"/>
            <a:ext cx="1665964" cy="1318888"/>
          </a:xfrm>
          <a:prstGeom prst="rect">
            <a:avLst/>
          </a:prstGeom>
          <a:effectLst>
            <a:glow rad="139700">
              <a:schemeClr val="accent4">
                <a:satMod val="175000"/>
                <a:alpha val="40000"/>
              </a:schemeClr>
            </a:glow>
          </a:effectLst>
        </p:spPr>
      </p:pic>
      <p:pic>
        <p:nvPicPr>
          <p:cNvPr id="10" name="Vào http://fb.com/nkpowerskills tải game miễn phí">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10837" y="348011"/>
            <a:ext cx="1535692" cy="1318888"/>
          </a:xfrm>
          <a:prstGeom prst="rect">
            <a:avLst/>
          </a:prstGeom>
          <a:effectLst>
            <a:glow rad="139700">
              <a:schemeClr val="accent4">
                <a:satMod val="175000"/>
                <a:alpha val="40000"/>
              </a:schemeClr>
            </a:glow>
          </a:effectLst>
        </p:spPr>
      </p:pic>
      <p:pic>
        <p:nvPicPr>
          <p:cNvPr id="11" name="2">
            <a:hlinkClick r:id="rId19" action="ppaction://hlinksldjump"/>
          </p:cNvPr>
          <p:cNvPicPr>
            <a:picLocks noChangeAspect="1"/>
          </p:cNvPicPr>
          <p:nvPr/>
        </p:nvPicPr>
        <p:blipFill>
          <a:blip r:embed="rId20" cstate="print">
            <a:clrChange>
              <a:clrFrom>
                <a:srgbClr val="F5F5F5"/>
              </a:clrFrom>
              <a:clrTo>
                <a:srgbClr val="F5F5F5">
                  <a:alpha val="0"/>
                </a:srgbClr>
              </a:clrTo>
            </a:clrChange>
            <a:extLst>
              <a:ext uri="{BEBA8EAE-BF5A-486C-A8C5-ECC9F3942E4B}">
                <a14:imgProps xmlns:a14="http://schemas.microsoft.com/office/drawing/2010/main">
                  <a14:imgLayer r:embed="rId21">
                    <a14:imgEffect>
                      <a14:backgroundRemoval t="10000" b="90000" l="2813" r="100000"/>
                    </a14:imgEffect>
                  </a14:imgLayer>
                </a14:imgProps>
              </a:ext>
              <a:ext uri="{28A0092B-C50C-407E-A947-70E740481C1C}">
                <a14:useLocalDpi xmlns:a14="http://schemas.microsoft.com/office/drawing/2010/main" val="0"/>
              </a:ext>
            </a:extLst>
          </a:blip>
          <a:stretch>
            <a:fillRect/>
          </a:stretch>
        </p:blipFill>
        <p:spPr>
          <a:xfrm>
            <a:off x="3887343" y="348011"/>
            <a:ext cx="1318888" cy="1318888"/>
          </a:xfrm>
          <a:prstGeom prst="rect">
            <a:avLst/>
          </a:prstGeom>
          <a:effectLst>
            <a:glow rad="139700">
              <a:schemeClr val="accent4">
                <a:satMod val="175000"/>
                <a:alpha val="40000"/>
              </a:schemeClr>
            </a:glow>
          </a:effectLst>
        </p:spPr>
      </p:pic>
      <p:grpSp>
        <p:nvGrpSpPr>
          <p:cNvPr id="3" name="CẤM BUÔN BÁN, CẤM REUP"/>
          <p:cNvGrpSpPr/>
          <p:nvPr/>
        </p:nvGrpSpPr>
        <p:grpSpPr>
          <a:xfrm>
            <a:off x="-98856" y="0"/>
            <a:ext cx="12689128" cy="7137635"/>
            <a:chOff x="-18208" y="358125"/>
            <a:chExt cx="12192000" cy="6858000"/>
          </a:xfrm>
        </p:grpSpPr>
        <p:sp>
          <p:nvSpPr>
            <p:cNvPr id="2" name="Rectangle 1"/>
            <p:cNvSpPr/>
            <p:nvPr/>
          </p:nvSpPr>
          <p:spPr>
            <a:xfrm>
              <a:off x="-18208" y="358125"/>
              <a:ext cx="12192000" cy="685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pic>
          <p:nvPicPr>
            <p:cNvPr id="12" name="Picture 1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38180" y="358125"/>
              <a:ext cx="6858000" cy="6858000"/>
            </a:xfrm>
            <a:prstGeom prst="rect">
              <a:avLst/>
            </a:prstGeom>
          </p:spPr>
        </p:pic>
      </p:grpSp>
      <p:pic>
        <p:nvPicPr>
          <p:cNvPr id="13" name="Vào http://fb.com/nkpowerskills tải game miễn phí" descr="Káº¿t quáº£ hÃ¬nh áº£nh cho molang bunny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29595" y="-54949"/>
            <a:ext cx="12474645" cy="7073724"/>
          </a:xfrm>
          <a:prstGeom prst="rect">
            <a:avLst/>
          </a:prstGeom>
          <a:noFill/>
          <a:extLst>
            <a:ext uri="{909E8E84-426E-40DD-AFC4-6F175D3DCCD1}">
              <a14:hiddenFill xmlns:a14="http://schemas.microsoft.com/office/drawing/2010/main">
                <a:solidFill>
                  <a:srgbClr val="FFFFFF"/>
                </a:solidFill>
              </a14:hiddenFill>
            </a:ext>
          </a:extLst>
        </p:spPr>
      </p:pic>
      <p:pic>
        <p:nvPicPr>
          <p:cNvPr id="14" name="ĐC SHARE MIỄN PHÍ BỞI NK POWERSKILLS" descr="Káº¿t quáº£ hÃ¬nh áº£nh cho win text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2315595" y="-5886051"/>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579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3308 -0.00139 L -0.03308 -0.00116 C -0.02956 0.00046 -0.02618 0.00301 -0.02266 0.00417 C -0.0168 0.00625 -0.01081 0.00648 -0.00482 0.00787 C -0.00352 0.00833 -0.00209 0.00926 -0.00065 0.00972 C 0.0013 0.01042 0.00351 0.01111 0.0056 0.01157 C 0.00872 0.01111 0.01185 0.01065 0.01497 0.00972 C 0.01601 0.00949 0.01692 0.00787 0.0181 0.00787 C 0.02044 0.00787 0.02291 0.00926 0.02539 0.00972 C 0.03047 0.01273 0.03138 0.01412 0.03893 0.00972 C 0.0401 0.00903 0.04023 0.00602 0.04101 0.00417 C 0.04062 1.48148E-6 0.04231 -0.00741 0.03997 -0.0088 C 0.02734 -0.01551 -0.01888 -0.01111 -0.02891 -0.01065 C -0.03542 -0.00764 -0.0323 -0.00278 -0.03308 -0.00139 Z " pathEditMode="relative" rAng="0" ptsTypes="AAAAAAAAAAAAAA">
                                      <p:cBhvr>
                                        <p:cTn id="6" dur="10000" fill="hold"/>
                                        <p:tgtEl>
                                          <p:spTgt spid="8"/>
                                        </p:tgtEl>
                                        <p:attrNameLst>
                                          <p:attrName>ppt_x</p:attrName>
                                          <p:attrName>ppt_y</p:attrName>
                                        </p:attrNameLst>
                                      </p:cBhvr>
                                      <p:rCtr x="3698" y="139"/>
                                    </p:animMotion>
                                  </p:childTnLst>
                                </p:cTn>
                              </p:par>
                            </p:childTnLst>
                          </p:cTn>
                        </p:par>
                        <p:par>
                          <p:cTn id="7" fill="hold">
                            <p:stCondLst>
                              <p:cond delay="10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0500"/>
                            </p:stCondLst>
                            <p:childTnLst>
                              <p:par>
                                <p:cTn id="12" presetID="10" presetClass="exit" presetSubtype="0" fill="hold" nodeType="after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11000"/>
                            </p:stCondLst>
                            <p:childTnLst>
                              <p:par>
                                <p:cTn id="16" presetID="6" presetClass="emph" presetSubtype="0" fill="hold" nodeType="afterEffect">
                                  <p:stCondLst>
                                    <p:cond delay="0"/>
                                  </p:stCondLst>
                                  <p:childTnLst>
                                    <p:animScale>
                                      <p:cBhvr>
                                        <p:cTn id="17" dur="2000" fill="hold"/>
                                        <p:tgtEl>
                                          <p:spTgt spid="8"/>
                                        </p:tgtEl>
                                      </p:cBhvr>
                                      <p:by x="115000" y="115000"/>
                                    </p:animScale>
                                  </p:childTnLst>
                                  <p:subTnLst>
                                    <p:audio>
                                      <p:cMediaNode>
                                        <p:cTn display="0" masterRel="sameClick">
                                          <p:stCondLst>
                                            <p:cond evt="begin" delay="0">
                                              <p:tn val="16"/>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0" presetClass="path" presetSubtype="0" accel="50000" decel="50000" fill="hold" nodeType="afterEffect">
                                  <p:stCondLst>
                                    <p:cond delay="0"/>
                                  </p:stCondLst>
                                  <p:childTnLst>
                                    <p:animMotion origin="layout" path="M 2.70833E-6 -4.07407E-6 L 2.70833E-6 -4.07407E-6 C 0.00482 0.03033 0.01016 0.06065 0.01445 0.09144 C 0.01549 0.09862 0.0151 0.10602 0.01562 0.1132 C 0.01654 0.12963 0.01588 0.12477 0.01784 0.13519 C 0.01823 0.15116 0.01836 0.16713 0.01888 0.18287 C 0.01901 0.18565 0.01966 0.1882 0.02005 0.19098 C 0.02083 0.19676 0.02174 0.20278 0.02227 0.2088 C 0.02279 0.21343 0.02422 0.23866 0.02448 0.2426 C 0.02487 0.26042 0.025 0.27848 0.02565 0.2963 C 0.02578 0.29838 0.02682 0.30024 0.02682 0.30232 C 0.02682 0.31158 0.02656 0.32107 0.02565 0.3301 C 0.02539 0.33241 0.02396 0.33403 0.02344 0.33612 C 0.01693 0.36088 0.02031 0.34815 0.01784 0.36598 C 0.01758 0.36806 0.01667 0.36991 0.01667 0.37199 C 0.01641 0.40834 0.01667 0.44491 0.01667 0.48149 " pathEditMode="relative" ptsTypes="AAAAAAAAAAAAAAAA">
                                      <p:cBhvr>
                                        <p:cTn id="22" dur="2000" fill="hold"/>
                                        <p:tgtEl>
                                          <p:spTgt spid="6"/>
                                        </p:tgtEl>
                                        <p:attrNameLst>
                                          <p:attrName>ppt_x</p:attrName>
                                          <p:attrName>ppt_y</p:attrName>
                                        </p:attrNameLst>
                                      </p:cBhvr>
                                    </p:animMotion>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2500"/>
                            </p:stCondLst>
                            <p:childTnLst>
                              <p:par>
                                <p:cTn id="28" presetID="10" presetClass="exit" presetSubtype="0" fill="hold" nodeType="afterEffect">
                                  <p:stCondLst>
                                    <p:cond delay="100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4000"/>
                            </p:stCondLst>
                            <p:childTnLst>
                              <p:par>
                                <p:cTn id="32" presetID="10" presetClass="exit" presetSubtype="0" fill="hold" nodeType="after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par>
                          <p:cTn id="35" fill="hold">
                            <p:stCondLst>
                              <p:cond delay="4500"/>
                            </p:stCondLst>
                            <p:childTnLst>
                              <p:par>
                                <p:cTn id="36" presetID="6" presetClass="emph" presetSubtype="0" fill="hold" nodeType="afterEffect">
                                  <p:stCondLst>
                                    <p:cond delay="0"/>
                                  </p:stCondLst>
                                  <p:childTnLst>
                                    <p:animScale>
                                      <p:cBhvr>
                                        <p:cTn id="37" dur="2000" fill="hold"/>
                                        <p:tgtEl>
                                          <p:spTgt spid="8"/>
                                        </p:tgtEl>
                                      </p:cBhvr>
                                      <p:by x="115000" y="115000"/>
                                    </p:animScale>
                                  </p:childTnLst>
                                  <p:subTnLst>
                                    <p:audio>
                                      <p:cMediaNode>
                                        <p:cTn display="0" masterRel="sameClick">
                                          <p:stCondLst>
                                            <p:cond evt="begin" delay="0">
                                              <p:tn val="36"/>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0" presetClass="path" presetSubtype="0" accel="50000" decel="50000" fill="hold" nodeType="afterEffect">
                                  <p:stCondLst>
                                    <p:cond delay="0"/>
                                  </p:stCondLst>
                                  <p:childTnLst>
                                    <p:animMotion origin="layout" path="M 7.08333E-6 1.48148E-6 L 7.08333E-6 1.48148E-6 C -0.00312 0.00833 -0.00624 0.01666 -0.00937 0.025 C -0.01093 0.0287 -0.01263 0.03217 -0.01406 0.03611 C -0.01575 0.04051 -0.01705 0.0456 -0.01874 0.05 C -0.02018 0.05301 -0.022 0.05532 -0.02343 0.05833 C -0.02526 0.0618 -0.02656 0.06574 -0.02812 0.06944 C -0.03072 0.08264 -0.03007 0.08241 -0.03749 0.09722 C -0.05221 0.12616 -0.03502 0.08217 -0.04999 0.11666 C -0.06588 0.15278 -0.04257 0.10741 -0.06093 0.14444 C -0.06302 0.14815 -0.0651 0.15185 -0.06718 0.15555 C -0.07265 0.16389 -0.07695 0.16759 -0.08124 0.17778 C -0.0832 0.18194 -0.08424 0.18727 -0.08593 0.19166 C -0.08841 0.19745 -0.09114 0.20278 -0.09374 0.20833 C -0.09531 0.21111 -0.09726 0.21342 -0.09843 0.21666 C -0.10807 0.24028 -0.0944 0.21481 -0.10624 0.23889 C -0.10872 0.24375 -0.11119 0.24884 -0.11406 0.25278 C -0.11744 0.25717 -0.12148 0.25972 -0.12499 0.26366 C -0.12721 0.2662 -0.12916 0.26944 -0.13124 0.27222 C -0.13281 0.27407 -0.13463 0.27546 -0.13593 0.27778 C -0.13932 0.28287 -0.14218 0.28889 -0.14531 0.29444 C -0.14739 0.29815 -0.14921 0.30231 -0.15156 0.30555 C -0.15364 0.30833 -0.15598 0.31041 -0.15781 0.31389 C -0.15924 0.3162 -0.15963 0.31991 -0.16093 0.32222 C -0.16484 0.32824 -0.16979 0.33217 -0.17343 0.33889 C -0.17604 0.34352 -0.17851 0.34838 -0.18124 0.35278 C -0.18632 0.36041 -0.19218 0.36643 -0.19687 0.375 C -0.19843 0.37778 -0.19986 0.38078 -0.20156 0.38333 C -0.20312 0.38541 -0.20481 0.38657 -0.20624 0.38889 C -0.21067 0.39537 -0.21471 0.40486 -0.21718 0.41389 C -0.21874 0.41944 -0.21992 0.42546 -0.22187 0.43055 C -0.22356 0.43472 -0.22604 0.43796 -0.22812 0.44166 C -0.22916 0.44722 -0.22942 0.45324 -0.23124 0.45833 C -0.24023 0.48217 -0.22955 0.45185 -0.23593 0.475 C -0.24205 0.49653 -0.23671 0.4706 -0.24062 0.49166 C -0.24218 0.49074 -0.24427 0.49074 -0.24531 0.48889 C -0.24648 0.4868 -0.24687 0.48055 -0.24687 0.48055 " pathEditMode="relative" ptsTypes="AAAAAAAAAAAAAAAAAAAAAAAAAAAAAAAAAAAAA">
                                      <p:cBhvr>
                                        <p:cTn id="42" dur="2000" fill="hold"/>
                                        <p:tgtEl>
                                          <p:spTgt spid="9"/>
                                        </p:tgtEl>
                                        <p:attrNameLst>
                                          <p:attrName>ppt_x</p:attrName>
                                          <p:attrName>ppt_y</p:attrName>
                                        </p:attrNameLst>
                                      </p:cBhvr>
                                    </p:animMotion>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par>
                          <p:cTn id="47" fill="hold">
                            <p:stCondLst>
                              <p:cond delay="2500"/>
                            </p:stCondLst>
                            <p:childTnLst>
                              <p:par>
                                <p:cTn id="48" presetID="10" presetClass="exit" presetSubtype="0" fill="hold" nodeType="afterEffect">
                                  <p:stCondLst>
                                    <p:cond delay="100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p:stCondLst>
                              <p:cond delay="4000"/>
                            </p:stCondLst>
                            <p:childTnLst>
                              <p:par>
                                <p:cTn id="52" presetID="10" presetClass="exit" presetSubtype="0" fill="hold" nodeType="afterEffect">
                                  <p:stCondLst>
                                    <p:cond delay="0"/>
                                  </p:stCondLst>
                                  <p:childTnLst>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childTnLst>
                          </p:cTn>
                        </p:par>
                        <p:par>
                          <p:cTn id="55" fill="hold">
                            <p:stCondLst>
                              <p:cond delay="4500"/>
                            </p:stCondLst>
                            <p:childTnLst>
                              <p:par>
                                <p:cTn id="56" presetID="6" presetClass="emph" presetSubtype="0" fill="hold" nodeType="afterEffect">
                                  <p:stCondLst>
                                    <p:cond delay="0"/>
                                  </p:stCondLst>
                                  <p:childTnLst>
                                    <p:animScale>
                                      <p:cBhvr>
                                        <p:cTn id="57" dur="2000" fill="hold"/>
                                        <p:tgtEl>
                                          <p:spTgt spid="8"/>
                                        </p:tgtEl>
                                      </p:cBhvr>
                                      <p:by x="115000" y="115000"/>
                                    </p:animScale>
                                  </p:childTnLst>
                                  <p:subTnLst>
                                    <p:audio>
                                      <p:cMediaNode>
                                        <p:cTn display="0" masterRel="sameClick">
                                          <p:stCondLst>
                                            <p:cond evt="begin" delay="0">
                                              <p:tn val="56"/>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0" presetClass="path" presetSubtype="0" accel="50000" decel="50000" fill="hold" nodeType="afterEffect">
                                  <p:stCondLst>
                                    <p:cond delay="0"/>
                                  </p:stCondLst>
                                  <p:childTnLst>
                                    <p:animMotion origin="layout" path="M 2.70833E-6 -2.96296E-6 L 2.70833E-6 -2.96296E-6 C -0.0073 0.01273 -0.01172 0.01922 -0.01719 0.03334 C -0.01902 0.03773 -0.01967 0.04352 -0.02188 0.04722 C -0.02813 0.05695 -0.03672 0.05972 -0.04375 0.06667 C -0.0461 0.06875 -0.04792 0.07222 -0.05 0.075 C -0.05469 0.08056 -0.05977 0.08519 -0.06407 0.09167 C -0.06667 0.09537 -0.06941 0.09884 -0.07188 0.10278 C -0.07357 0.10533 -0.07474 0.1088 -0.07657 0.11111 C -0.08112 0.11621 -0.0862 0.11968 -0.09063 0.125 C -0.09922 0.13449 -0.10665 0.14746 -0.11563 0.15556 C -0.11875 0.15834 -0.12201 0.16088 -0.125 0.16389 C -0.12878 0.16736 -0.13243 0.17084 -0.13594 0.175 C -0.14076 0.18009 -0.14467 0.18843 -0.15 0.19167 C -0.15456 0.19422 -0.15665 0.19491 -0.16094 0.2 C -0.16316 0.20232 -0.16511 0.20579 -0.16719 0.20834 C -0.17956 0.22199 -0.16706 0.20301 -0.18282 0.225 C -0.19649 0.24352 -0.17605 0.2213 -0.19532 0.24422 C -0.19727 0.24653 -0.19961 0.24769 -0.20157 0.24977 C -0.20378 0.25232 -0.20573 0.25556 -0.20782 0.25834 C -0.20938 0.26019 -0.21107 0.26181 -0.2125 0.26389 C -0.21472 0.26644 -0.21667 0.26945 -0.21875 0.27199 C -0.22032 0.27408 -0.22214 0.27547 -0.22344 0.27755 C -0.22631 0.28195 -0.22852 0.28727 -0.23125 0.29167 C -0.23685 0.30023 -0.24323 0.30718 -0.24844 0.31667 C -0.25417 0.32685 -0.25925 0.3382 -0.26563 0.34722 C -0.29818 0.39213 -0.26797 0.35278 -0.28594 0.37222 C -0.2892 0.37547 -0.29532 0.38334 -0.29532 0.38334 C -0.30391 0.40602 -0.28998 0.37084 -0.31094 0.40834 C -0.32474 0.43264 -0.3073 0.40278 -0.32032 0.42222 C -0.32214 0.42454 -0.32331 0.42824 -0.325 0.43056 C -0.32696 0.43287 -0.32956 0.43334 -0.33125 0.43611 C -0.33477 0.44097 -0.33698 0.44838 -0.34063 0.45278 C -0.34219 0.45463 -0.34389 0.45602 -0.34532 0.45834 C -0.34714 0.46065 -0.34831 0.46435 -0.35 0.46667 C -0.35456 0.47222 -0.35639 0.47153 -0.36094 0.47477 C -0.36211 0.4757 -0.36303 0.47662 -0.36407 0.47755 " pathEditMode="relative" ptsTypes="AAAAAAAAAAAAAAAAAAAAAAAAAAAAAAAAAAAAA">
                                      <p:cBhvr>
                                        <p:cTn id="62" dur="2000" fill="hold"/>
                                        <p:tgtEl>
                                          <p:spTgt spid="10"/>
                                        </p:tgtEl>
                                        <p:attrNameLst>
                                          <p:attrName>ppt_x</p:attrName>
                                          <p:attrName>ppt_y</p:attrName>
                                        </p:attrNameLst>
                                      </p:cBhvr>
                                    </p:animMotion>
                                  </p:childTnLst>
                                </p:cTn>
                              </p:par>
                            </p:childTnLst>
                          </p:cTn>
                        </p:par>
                        <p:par>
                          <p:cTn id="63" fill="hold">
                            <p:stCondLst>
                              <p:cond delay="2000"/>
                            </p:stCondLst>
                            <p:childTnLst>
                              <p:par>
                                <p:cTn id="64" presetID="10" presetClass="entr" presetSubtype="0" fill="hold" nodeType="after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childTnLst>
                          </p:cTn>
                        </p:par>
                        <p:par>
                          <p:cTn id="67" fill="hold">
                            <p:stCondLst>
                              <p:cond delay="2500"/>
                            </p:stCondLst>
                            <p:childTnLst>
                              <p:par>
                                <p:cTn id="68" presetID="10" presetClass="exit" presetSubtype="0" fill="hold" nodeType="afterEffect">
                                  <p:stCondLst>
                                    <p:cond delay="100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childTnLst>
                          </p:cTn>
                        </p:par>
                        <p:par>
                          <p:cTn id="71" fill="hold">
                            <p:stCondLst>
                              <p:cond delay="4000"/>
                            </p:stCondLst>
                            <p:childTnLst>
                              <p:par>
                                <p:cTn id="72" presetID="10" presetClass="exit" presetSubtype="0" fill="hold" nodeType="after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childTnLst>
                          </p:cTn>
                        </p:par>
                        <p:par>
                          <p:cTn id="75" fill="hold">
                            <p:stCondLst>
                              <p:cond delay="4500"/>
                            </p:stCondLst>
                            <p:childTnLst>
                              <p:par>
                                <p:cTn id="76" presetID="6" presetClass="emph" presetSubtype="0" fill="hold" nodeType="afterEffect">
                                  <p:stCondLst>
                                    <p:cond delay="0"/>
                                  </p:stCondLst>
                                  <p:childTnLst>
                                    <p:animScale>
                                      <p:cBhvr>
                                        <p:cTn id="77" dur="2000" fill="hold"/>
                                        <p:tgtEl>
                                          <p:spTgt spid="8"/>
                                        </p:tgtEl>
                                      </p:cBhvr>
                                      <p:by x="115000" y="115000"/>
                                    </p:animScale>
                                  </p:childTnLst>
                                  <p:subTnLst>
                                    <p:audio>
                                      <p:cMediaNode>
                                        <p:cTn display="0" masterRel="sameClick">
                                          <p:stCondLst>
                                            <p:cond evt="begin" delay="0">
                                              <p:tn val="76"/>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afterEffect">
                                  <p:stCondLst>
                                    <p:cond delay="0"/>
                                  </p:stCondLst>
                                  <p:childTnLst>
                                    <p:animMotion origin="layout" path="M 7.08333E-6 -2.96296E-6 L 7.08333E-6 -2.96296E-6 C -0.00572 0.00926 -0.01145 0.01852 -0.01718 0.02778 C -0.01978 0.03148 -0.02252 0.03472 -0.02499 0.03889 C -0.02721 0.04236 -0.02877 0.04699 -0.03124 0.05 C -0.03463 0.05371 -0.03853 0.05556 -0.04218 0.05834 C -0.04635 0.06482 -0.05025 0.07199 -0.05468 0.07778 C -0.0621 0.08704 -0.07773 0.10162 -0.08593 0.10834 C -0.09114 0.11227 -0.09648 0.11551 -0.10155 0.11945 C -0.10741 0.12384 -0.11301 0.12894 -0.11874 0.13334 C -0.12291 0.13634 -0.12721 0.13843 -0.13124 0.14167 C -0.15338 0.15764 -0.1371 0.14838 -0.15624 0.15834 C -0.15989 0.16389 -0.1634 0.16968 -0.16718 0.175 C -0.1802 0.19213 -0.17017 0.17755 -0.17968 0.18611 C -0.18137 0.1875 -0.1828 0.18982 -0.18437 0.19167 C -0.18645 0.19352 -0.18853 0.19537 -0.19062 0.19722 C -0.2039 0.22871 -0.18228 0.17963 -0.2078 0.225 C -0.20937 0.22778 -0.21119 0.23009 -0.21249 0.23334 C -0.21379 0.23588 -0.21432 0.23912 -0.21562 0.24167 C -0.21705 0.24398 -0.21874 0.24537 -0.2203 0.24722 C -0.22603 0.2625 -0.2203 0.24954 -0.22812 0.26111 C -0.24192 0.28148 -0.22096 0.25486 -0.24062 0.28056 C -0.24374 0.28426 -0.24648 0.28935 -0.24999 0.29167 C -0.25468 0.29445 -0.25976 0.29607 -0.26405 0.3 L -0.27968 0.31389 C -0.28176 0.31574 -0.28411 0.31713 -0.28593 0.31945 C -0.28749 0.3213 -0.28905 0.32338 -0.29062 0.325 C -0.29218 0.32616 -0.29387 0.32662 -0.2953 0.32778 C -0.29908 0.33033 -0.30247 0.33403 -0.30624 0.33611 C -0.31145 0.33866 -0.32187 0.34167 -0.32187 0.34167 C -0.34205 0.35695 -0.32512 0.34514 -0.33905 0.35278 C -0.34231 0.3544 -0.3453 0.35648 -0.34843 0.35834 C -0.34999 0.35926 -0.35155 0.36042 -0.35312 0.36111 C -0.35702 0.36227 -0.36197 0.36343 -0.36562 0.36667 C -0.36991 0.36991 -0.37434 0.37315 -0.37812 0.37778 C -0.37968 0.37963 -0.38124 0.38172 -0.3828 0.38334 C -0.38697 0.38727 -0.39075 0.39259 -0.3953 0.39445 L -0.40312 0.39722 C -0.40702 0.40047 -0.4108 0.40324 -0.41405 0.40834 C -0.42187 0.41968 -0.4164 0.41713 -0.42812 0.42778 C -0.4302 0.42963 -0.43228 0.43148 -0.43437 0.43334 C -0.43593 0.43426 -0.43762 0.43472 -0.43905 0.43611 C -0.44075 0.4375 -0.44205 0.44028 -0.44374 0.44167 C -0.44687 0.44398 -0.45038 0.44375 -0.45312 0.44722 C -0.45468 0.44908 -0.45611 0.45139 -0.4578 0.45278 C -0.45989 0.45417 -0.4621 0.45417 -0.46405 0.45556 C -0.46679 0.45695 -0.46926 0.45926 -0.47187 0.46111 C -0.47343 0.46204 -0.47512 0.4625 -0.47655 0.46389 C -0.47825 0.46528 -0.47968 0.46783 -0.48124 0.46945 C -0.4828 0.4706 -0.4845 0.47107 -0.48593 0.47222 C -0.48814 0.47384 -0.4901 0.47593 -0.49218 0.47778 C -0.49843 0.48241 -0.49752 0.47871 -0.50468 0.48611 C -0.51106 0.49236 -0.50989 0.49468 -0.51562 0.5 C -0.51718 0.50116 -0.51887 0.50162 -0.5203 0.50278 C -0.52252 0.5044 -0.52447 0.50648 -0.52655 0.50834 C -0.52812 0.50926 -0.52981 0.50972 -0.53124 0.51111 C -0.53294 0.5125 -0.53437 0.51505 -0.53593 0.51667 C -0.54413 0.52384 -0.53775 0.51412 -0.54374 0.525 " pathEditMode="relative" ptsTypes="AAAAAAAAAAAAAAAAAAAAAAAAAAAAAAAAAAAAAAAAAAAAAAAAAAAAAAAAAA">
                                      <p:cBhvr>
                                        <p:cTn id="82" dur="2000" fill="hold"/>
                                        <p:tgtEl>
                                          <p:spTgt spid="7"/>
                                        </p:tgtEl>
                                        <p:attrNameLst>
                                          <p:attrName>ppt_x</p:attrName>
                                          <p:attrName>ppt_y</p:attrName>
                                        </p:attrNameLst>
                                      </p:cBhvr>
                                    </p:animMotion>
                                  </p:childTnLst>
                                </p:cTn>
                              </p:par>
                            </p:childTnLst>
                          </p:cTn>
                        </p:par>
                        <p:par>
                          <p:cTn id="83" fill="hold">
                            <p:stCondLst>
                              <p:cond delay="2000"/>
                            </p:stCondLst>
                            <p:childTnLst>
                              <p:par>
                                <p:cTn id="84" presetID="10" presetClass="entr" presetSubtype="0" fill="hold" nodeType="after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fade">
                                      <p:cBhvr>
                                        <p:cTn id="86" dur="500"/>
                                        <p:tgtEl>
                                          <p:spTgt spid="3"/>
                                        </p:tgtEl>
                                      </p:cBhvr>
                                    </p:animEffect>
                                  </p:childTnLst>
                                </p:cTn>
                              </p:par>
                            </p:childTnLst>
                          </p:cTn>
                        </p:par>
                        <p:par>
                          <p:cTn id="87" fill="hold">
                            <p:stCondLst>
                              <p:cond delay="2500"/>
                            </p:stCondLst>
                            <p:childTnLst>
                              <p:par>
                                <p:cTn id="88" presetID="10" presetClass="entr" presetSubtype="0" fill="hold" nodeType="afterEffect">
                                  <p:stCondLst>
                                    <p:cond delay="100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subTnLst>
                                    <p:audio>
                                      <p:cMediaNode>
                                        <p:cTn display="0" masterRel="sameClick">
                                          <p:stCondLst>
                                            <p:cond evt="begin" delay="0">
                                              <p:tn val="88"/>
                                            </p:cond>
                                          </p:stCondLst>
                                          <p:endCondLst>
                                            <p:cond evt="onStopAudio" delay="0">
                                              <p:tgtEl>
                                                <p:sldTgt/>
                                              </p:tgtEl>
                                            </p:cond>
                                          </p:endCondLst>
                                        </p:cTn>
                                        <p:tgtEl>
                                          <p:sndTgt r:embed="rId5" name="Tieng-yeah-tre-con-www_nhacchuongvui_com.wav"/>
                                        </p:tgtEl>
                                      </p:cMediaNode>
                                    </p:audio>
                                  </p:subTnLst>
                                </p:cTn>
                              </p:par>
                              <p:par>
                                <p:cTn id="91" presetID="10" presetClass="entr" presetSubtype="0" fill="hold" nodeType="withEffect">
                                  <p:stCondLst>
                                    <p:cond delay="100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subTnLst>
                                    <p:audio>
                                      <p:cMediaNode>
                                        <p:cTn display="0" masterRel="sameClick">
                                          <p:stCondLst>
                                            <p:cond evt="begin" delay="0">
                                              <p:tn val="91"/>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7"/>
                  </p:tgtEl>
                </p:cond>
              </p:nextCondLst>
            </p:seq>
            <p:seq concurrent="1" nextAc="seek">
              <p:cTn id="94" restart="whenNotActive" fill="hold" evtFilter="cancelBubble" nodeType="interactiveSeq">
                <p:stCondLst>
                  <p:cond evt="onClick" delay="0">
                    <p:tgtEl>
                      <p:spTgt spid="11"/>
                    </p:tgtEl>
                  </p:cond>
                </p:stCondLst>
                <p:endSync evt="end" delay="0">
                  <p:rtn val="all"/>
                </p:endSync>
                <p:childTnLst>
                  <p:par>
                    <p:cTn id="95" fill="hold">
                      <p:stCondLst>
                        <p:cond delay="0"/>
                      </p:stCondLst>
                      <p:childTnLst>
                        <p:par>
                          <p:cTn id="96" fill="hold">
                            <p:stCondLst>
                              <p:cond delay="0"/>
                            </p:stCondLst>
                            <p:childTnLst>
                              <p:par>
                                <p:cTn id="97" presetID="0" presetClass="path" presetSubtype="0" accel="50000" decel="50000" fill="hold" nodeType="clickEffect">
                                  <p:stCondLst>
                                    <p:cond delay="0"/>
                                  </p:stCondLst>
                                  <p:childTnLst>
                                    <p:animMotion origin="layout" path="M 0.00013 0.0037 L 0.00013 0.0037 C -0.00183 0.01273 -0.00391 0.02176 -0.00573 0.03102 C -0.0099 0.05301 -0.00469 0.0368 -0.01146 0.05486 C -0.01211 0.05949 -0.01237 0.06412 -0.01341 0.06852 C -0.01433 0.07222 -0.01641 0.075 -0.01719 0.0787 C -0.01901 0.08773 -0.01914 0.09745 -0.0211 0.10625 C -0.0224 0.1118 -0.02396 0.11736 -0.02487 0.12315 C -0.02591 0.1287 -0.02604 0.13472 -0.02683 0.14028 C -0.02787 0.14722 -0.02956 0.15393 -0.03073 0.16088 C -0.03464 0.18403 -0.02995 0.16528 -0.03646 0.18819 C -0.03763 0.20093 -0.03815 0.21042 -0.04024 0.22245 C -0.04206 0.23264 -0.04414 0.24282 -0.0461 0.25324 C -0.0474 0.25995 -0.04896 0.26667 -0.04987 0.27361 C -0.05469 0.3081 -0.05209 0.29213 -0.05756 0.32153 C -0.06016 0.3588 -0.05743 0.33773 -0.06341 0.36597 C -0.06407 0.36944 -0.0642 0.37315 -0.06524 0.37616 C -0.06615 0.37893 -0.06784 0.38079 -0.06914 0.3831 C -0.0737 0.40741 -0.07071 0.39768 -0.07683 0.41389 C -0.07813 0.4206 -0.07917 0.42963 -0.08256 0.43426 C -0.08412 0.43657 -0.08646 0.43657 -0.08828 0.43773 C -0.09284 0.4618 -0.08828 0.45602 -0.09792 0.4618 C -0.10052 0.46852 -0.10131 0.47963 -0.1056 0.48218 C -0.10756 0.48333 -0.11003 0.4831 -0.11133 0.48565 L -0.11133 0.49259 " pathEditMode="relative" ptsTypes="AAAAAAAAAAAAAAAAAAAAAAAAA">
                                      <p:cBhvr>
                                        <p:cTn id="98" dur="2000" fill="hold"/>
                                        <p:tgtEl>
                                          <p:spTgt spid="11"/>
                                        </p:tgtEl>
                                        <p:attrNameLst>
                                          <p:attrName>ppt_x</p:attrName>
                                          <p:attrName>ppt_y</p:attrName>
                                        </p:attrNameLst>
                                      </p:cBhvr>
                                    </p:animMotion>
                                  </p:childTnLst>
                                </p:cTn>
                              </p:par>
                            </p:childTnLst>
                          </p:cTn>
                        </p:par>
                        <p:par>
                          <p:cTn id="99" fill="hold">
                            <p:stCondLst>
                              <p:cond delay="2000"/>
                            </p:stCondLst>
                            <p:childTnLst>
                              <p:par>
                                <p:cTn id="100" presetID="10" presetClass="entr" presetSubtype="0" fill="hold" nodeType="after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500"/>
                                        <p:tgtEl>
                                          <p:spTgt spid="3"/>
                                        </p:tgtEl>
                                      </p:cBhvr>
                                    </p:animEffect>
                                  </p:childTnLst>
                                </p:cTn>
                              </p:par>
                            </p:childTnLst>
                          </p:cTn>
                        </p:par>
                        <p:par>
                          <p:cTn id="103" fill="hold">
                            <p:stCondLst>
                              <p:cond delay="2500"/>
                            </p:stCondLst>
                            <p:childTnLst>
                              <p:par>
                                <p:cTn id="104" presetID="10" presetClass="exit" presetSubtype="0" fill="hold" nodeType="afterEffect">
                                  <p:stCondLst>
                                    <p:cond delay="1000"/>
                                  </p:stCondLst>
                                  <p:childTnLst>
                                    <p:animEffect transition="out" filter="fade">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childTnLst>
                          </p:cTn>
                        </p:par>
                        <p:par>
                          <p:cTn id="107" fill="hold">
                            <p:stCondLst>
                              <p:cond delay="4000"/>
                            </p:stCondLst>
                            <p:childTnLst>
                              <p:par>
                                <p:cTn id="108" presetID="10" presetClass="exit" presetSubtype="0" fill="hold" nodeType="afterEffect">
                                  <p:stCondLst>
                                    <p:cond delay="250"/>
                                  </p:stCondLst>
                                  <p:childTnLst>
                                    <p:animEffect transition="out" filter="fade">
                                      <p:cBhvr>
                                        <p:cTn id="109" dur="500"/>
                                        <p:tgtEl>
                                          <p:spTgt spid="3"/>
                                        </p:tgtEl>
                                      </p:cBhvr>
                                    </p:animEffect>
                                    <p:set>
                                      <p:cBhvr>
                                        <p:cTn id="110" dur="1" fill="hold">
                                          <p:stCondLst>
                                            <p:cond delay="499"/>
                                          </p:stCondLst>
                                        </p:cTn>
                                        <p:tgtEl>
                                          <p:spTgt spid="3"/>
                                        </p:tgtEl>
                                        <p:attrNameLst>
                                          <p:attrName>style.visibility</p:attrName>
                                        </p:attrNameLst>
                                      </p:cBhvr>
                                      <p:to>
                                        <p:strVal val="hidden"/>
                                      </p:to>
                                    </p:set>
                                  </p:childTnLst>
                                </p:cTn>
                              </p:par>
                            </p:childTnLst>
                          </p:cTn>
                        </p:par>
                        <p:par>
                          <p:cTn id="111" fill="hold">
                            <p:stCondLst>
                              <p:cond delay="4750"/>
                            </p:stCondLst>
                            <p:childTnLst>
                              <p:par>
                                <p:cTn id="112" presetID="6" presetClass="emph" presetSubtype="0" fill="hold" nodeType="afterEffect">
                                  <p:stCondLst>
                                    <p:cond delay="0"/>
                                  </p:stCondLst>
                                  <p:childTnLst>
                                    <p:animScale>
                                      <p:cBhvr>
                                        <p:cTn id="113" dur="2000" fill="hold"/>
                                        <p:tgtEl>
                                          <p:spTgt spid="8"/>
                                        </p:tgtEl>
                                      </p:cBhvr>
                                      <p:by x="115000" y="115000"/>
                                    </p:animScale>
                                  </p:childTnLst>
                                  <p:subTnLst>
                                    <p:audio>
                                      <p:cMediaNode>
                                        <p:cTn display="0" masterRel="sameClick">
                                          <p:stCondLst>
                                            <p:cond evt="begin" delay="0">
                                              <p:tn val="112"/>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FFF5504A-E02E-D774-296B-B568CC55A008}"/>
              </a:ext>
            </a:extLst>
          </p:cNvPr>
          <p:cNvPicPr>
            <a:picLocks noChangeAspect="1"/>
          </p:cNvPicPr>
          <p:nvPr/>
        </p:nvPicPr>
        <p:blipFill>
          <a:blip r:embed="rId7"/>
          <a:stretch>
            <a:fillRect/>
          </a:stretch>
        </p:blipFill>
        <p:spPr>
          <a:xfrm>
            <a:off x="-1" y="-182377"/>
            <a:ext cx="12251513" cy="8165632"/>
          </a:xfrm>
          <a:prstGeom prst="rect">
            <a:avLst/>
          </a:prstGeom>
        </p:spPr>
      </p:pic>
      <p:sp>
        <p:nvSpPr>
          <p:cNvPr id="5" name="Rectangle 4"/>
          <p:cNvSpPr/>
          <p:nvPr/>
        </p:nvSpPr>
        <p:spPr>
          <a:xfrm>
            <a:off x="837852" y="352885"/>
            <a:ext cx="10500851" cy="2463897"/>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a:ln>
                  <a:noFill/>
                </a:ln>
                <a:solidFill>
                  <a:prstClr val="white"/>
                </a:solidFill>
                <a:effectLst/>
                <a:uLnTx/>
                <a:uFillTx/>
                <a:latin typeface="#9Slide07 SVNHogfish" panose="02000503000000020004" pitchFamily="2" charset="0"/>
                <a:sym typeface="Arial"/>
              </a:rPr>
              <a:t>  </a:t>
            </a:r>
            <a:r>
              <a:rPr lang="en-US" sz="3733">
                <a:solidFill>
                  <a:prstClr val="white"/>
                </a:solidFill>
                <a:latin typeface="#9Slide03 Quicksand Medium" panose="00000600000000000000" pitchFamily="2" charset="0"/>
                <a:sym typeface="Arial"/>
              </a:rPr>
              <a:t>Cho a &gt; b, so sánh 4a + 4 ... 4b + 3 </a:t>
            </a:r>
            <a:endParaRPr lang="en-US" sz="3733" dirty="0">
              <a:solidFill>
                <a:prstClr val="white"/>
              </a:solidFill>
              <a:latin typeface="#9Slide03 Quicksand Medium" panose="00000600000000000000" pitchFamily="2" charset="0"/>
              <a:sym typeface="Arial"/>
            </a:endParaRPr>
          </a:p>
        </p:txBody>
      </p:sp>
      <p:sp>
        <p:nvSpPr>
          <p:cNvPr id="6" name="Rectangle 5"/>
          <p:cNvSpPr/>
          <p:nvPr/>
        </p:nvSpPr>
        <p:spPr>
          <a:xfrm>
            <a:off x="3118219" y="4051395"/>
            <a:ext cx="5832488" cy="973728"/>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rPr>
              <a:t>B</a:t>
            </a:r>
            <a:r>
              <a:rPr kumimoji="0" lang="en-US" sz="3200" b="0" i="0" u="none" strike="noStrike" kern="1200" cap="none" spc="0" normalizeH="0" baseline="0" noProof="0">
                <a:ln>
                  <a:noFill/>
                </a:ln>
                <a:solidFill>
                  <a:prstClr val="white"/>
                </a:solidFill>
                <a:effectLst/>
                <a:uLnTx/>
                <a:uFillTx/>
                <a:latin typeface="#9Slide03 Quicksand Medium" panose="00000600000000000000" pitchFamily="2" charset="0"/>
                <a:ea typeface="+mn-ea"/>
                <a:cs typeface="+mn-cs"/>
                <a:sym typeface="Arial"/>
              </a:rPr>
              <a:t>. &gt;</a:t>
            </a:r>
            <a:endPar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endParaRPr>
          </a:p>
        </p:txBody>
      </p:sp>
      <p:sp>
        <p:nvSpPr>
          <p:cNvPr id="7" name="Rectangle 6"/>
          <p:cNvSpPr/>
          <p:nvPr/>
        </p:nvSpPr>
        <p:spPr>
          <a:xfrm>
            <a:off x="3118219" y="5114173"/>
            <a:ext cx="5832488" cy="973728"/>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rPr>
              <a:t>C</a:t>
            </a:r>
            <a:r>
              <a:rPr kumimoji="0" lang="en-US" sz="3200" b="0" i="0" u="none" strike="noStrike" kern="1200" cap="none" spc="0" normalizeH="0" baseline="0" noProof="0">
                <a:ln>
                  <a:noFill/>
                </a:ln>
                <a:solidFill>
                  <a:prstClr val="white"/>
                </a:solidFill>
                <a:effectLst/>
                <a:uLnTx/>
                <a:uFillTx/>
                <a:latin typeface="#9Slide03 Quicksand Medium" panose="00000600000000000000" pitchFamily="2" charset="0"/>
                <a:ea typeface="+mn-ea"/>
                <a:cs typeface="+mn-cs"/>
                <a:sym typeface="Arial"/>
              </a:rPr>
              <a:t>. =</a:t>
            </a:r>
            <a:endPar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endParaRPr>
          </a:p>
        </p:txBody>
      </p:sp>
      <p:sp>
        <p:nvSpPr>
          <p:cNvPr id="9" name="Rectangle 8"/>
          <p:cNvSpPr/>
          <p:nvPr/>
        </p:nvSpPr>
        <p:spPr>
          <a:xfrm>
            <a:off x="3118219" y="2962436"/>
            <a:ext cx="5832488" cy="973728"/>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rPr>
              <a:t>A</a:t>
            </a:r>
            <a:r>
              <a:rPr kumimoji="0" lang="en-US" sz="3200" b="0" i="0" u="none" strike="noStrike" kern="1200" cap="none" spc="0" normalizeH="0" baseline="0" noProof="0">
                <a:ln>
                  <a:noFill/>
                </a:ln>
                <a:solidFill>
                  <a:prstClr val="white"/>
                </a:solidFill>
                <a:effectLst/>
                <a:uLnTx/>
                <a:uFillTx/>
                <a:latin typeface="#9Slide03 Quicksand Medium" panose="00000600000000000000" pitchFamily="2" charset="0"/>
                <a:ea typeface="+mn-ea"/>
                <a:cs typeface="+mn-cs"/>
                <a:sym typeface="Arial"/>
              </a:rPr>
              <a:t>. &gt;</a:t>
            </a:r>
            <a:endPar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endParaRPr>
          </a:p>
        </p:txBody>
      </p:sp>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545646" y="3069993"/>
            <a:ext cx="808759" cy="819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545645" y="5191230"/>
            <a:ext cx="808759" cy="8196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362452" y="4081098"/>
            <a:ext cx="991953" cy="8718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634028" y="1810049"/>
            <a:ext cx="2635733" cy="26713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11" action="ppaction://hlinksldjump"/>
          </p:cNvPr>
          <p:cNvPicPr>
            <a:picLocks noChangeAspect="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634028" y="3069993"/>
            <a:ext cx="2505205" cy="2386057"/>
          </a:xfrm>
          <a:prstGeom prst="rect">
            <a:avLst/>
          </a:prstGeom>
          <a:effectLst>
            <a:glow rad="228600">
              <a:schemeClr val="accent4">
                <a:satMod val="175000"/>
                <a:alpha val="40000"/>
              </a:schemeClr>
            </a:glow>
          </a:effectLst>
        </p:spPr>
      </p:pic>
      <p:pic>
        <p:nvPicPr>
          <p:cNvPr id="15" name="Picture 14">
            <a:extLst>
              <a:ext uri="{FF2B5EF4-FFF2-40B4-BE49-F238E27FC236}">
                <a16:creationId xmlns:a16="http://schemas.microsoft.com/office/drawing/2014/main" id="{F06BD71F-8216-E4DA-ED04-F423E733E22E}"/>
              </a:ext>
            </a:extLst>
          </p:cNvPr>
          <p:cNvPicPr>
            <a:picLocks noChangeAspect="1"/>
          </p:cNvPicPr>
          <p:nvPr/>
        </p:nvPicPr>
        <p:blipFill>
          <a:blip r:embed="rId13"/>
          <a:stretch>
            <a:fillRect/>
          </a:stretch>
        </p:blipFill>
        <p:spPr>
          <a:xfrm>
            <a:off x="8723065" y="488874"/>
            <a:ext cx="2197383" cy="2051239"/>
          </a:xfrm>
          <a:prstGeom prst="rect">
            <a:avLst/>
          </a:prstGeom>
        </p:spPr>
      </p:pic>
    </p:spTree>
    <p:custDataLst>
      <p:tags r:id="rId1"/>
    </p:custDataLst>
    <p:extLst>
      <p:ext uri="{BB962C8B-B14F-4D97-AF65-F5344CB8AC3E}">
        <p14:creationId xmlns:p14="http://schemas.microsoft.com/office/powerpoint/2010/main" val="368934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Am-thanh-tra-loi-dung-www_nhacchuongvui_com.wav"/>
                                        </p:tgtEl>
                                      </p:cMediaNode>
                                    </p:audio>
                                  </p:sub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C79A71CD-EEC9-E2DC-D21C-6289CAD231C4}"/>
              </a:ext>
            </a:extLst>
          </p:cNvPr>
          <p:cNvPicPr>
            <a:picLocks noChangeAspect="1"/>
          </p:cNvPicPr>
          <p:nvPr/>
        </p:nvPicPr>
        <p:blipFill>
          <a:blip r:embed="rId7"/>
          <a:stretch>
            <a:fillRect/>
          </a:stretch>
        </p:blipFill>
        <p:spPr>
          <a:xfrm>
            <a:off x="-1" y="-182377"/>
            <a:ext cx="12251513" cy="8165632"/>
          </a:xfrm>
          <a:prstGeom prst="rect">
            <a:avLst/>
          </a:prstGeom>
        </p:spPr>
      </p:pic>
      <p:sp>
        <p:nvSpPr>
          <p:cNvPr id="5" name="Rectangle 4"/>
          <p:cNvSpPr/>
          <p:nvPr/>
        </p:nvSpPr>
        <p:spPr>
          <a:xfrm>
            <a:off x="876773" y="352884"/>
            <a:ext cx="10500851" cy="2463897"/>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a:ln>
                  <a:noFill/>
                </a:ln>
                <a:solidFill>
                  <a:prstClr val="white"/>
                </a:solidFill>
                <a:effectLst/>
                <a:uLnTx/>
                <a:uFillTx/>
                <a:latin typeface="#9Slide03 Quicksand Medium" panose="00000600000000000000" pitchFamily="2" charset="0"/>
                <a:ea typeface="+mn-ea"/>
                <a:cs typeface="+mn-cs"/>
                <a:sym typeface="Arial"/>
              </a:rPr>
              <a:t> Cho a &gt; b, so sánh 1 – 3a ..... 3 – 3b </a:t>
            </a:r>
            <a:endParaRPr kumimoji="0" lang="en-US" sz="3733"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endParaRPr>
          </a:p>
        </p:txBody>
      </p:sp>
      <p:sp>
        <p:nvSpPr>
          <p:cNvPr id="6" name="Rectangle 5"/>
          <p:cNvSpPr/>
          <p:nvPr/>
        </p:nvSpPr>
        <p:spPr>
          <a:xfrm>
            <a:off x="3420225" y="5189247"/>
            <a:ext cx="5315616" cy="868464"/>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rPr>
              <a:t>C</a:t>
            </a:r>
            <a:r>
              <a:rPr kumimoji="0" lang="en-US" sz="3200" b="0" i="0" u="none" strike="noStrike" kern="1200" cap="none" spc="0" normalizeH="0" baseline="0" noProof="0">
                <a:ln>
                  <a:noFill/>
                </a:ln>
                <a:solidFill>
                  <a:prstClr val="white"/>
                </a:solidFill>
                <a:effectLst/>
                <a:uLnTx/>
                <a:uFillTx/>
                <a:latin typeface="#9Slide03 Quicksand Medium" panose="00000600000000000000" pitchFamily="2" charset="0"/>
                <a:ea typeface="+mn-ea"/>
                <a:cs typeface="+mn-cs"/>
                <a:sym typeface="Arial"/>
              </a:rPr>
              <a:t>. &lt;</a:t>
            </a:r>
            <a:endPar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endParaRPr>
          </a:p>
        </p:txBody>
      </p:sp>
      <p:sp>
        <p:nvSpPr>
          <p:cNvPr id="7" name="Rectangle 6"/>
          <p:cNvSpPr/>
          <p:nvPr/>
        </p:nvSpPr>
        <p:spPr>
          <a:xfrm>
            <a:off x="3420225" y="4151983"/>
            <a:ext cx="5315616" cy="868464"/>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rPr>
              <a:t>B</a:t>
            </a:r>
            <a:r>
              <a:rPr kumimoji="0" lang="en-US" sz="3200" b="0" i="0" u="none" strike="noStrike" kern="1200" cap="none" spc="0" normalizeH="0" baseline="0" noProof="0">
                <a:ln>
                  <a:noFill/>
                </a:ln>
                <a:solidFill>
                  <a:prstClr val="white"/>
                </a:solidFill>
                <a:effectLst/>
                <a:uLnTx/>
                <a:uFillTx/>
                <a:latin typeface="#9Slide03 Quicksand Medium" panose="00000600000000000000" pitchFamily="2" charset="0"/>
                <a:ea typeface="+mn-ea"/>
                <a:cs typeface="+mn-cs"/>
                <a:sym typeface="Arial"/>
              </a:rPr>
              <a:t>. &gt;</a:t>
            </a:r>
            <a:endPar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endParaRPr>
          </a:p>
        </p:txBody>
      </p:sp>
      <p:sp>
        <p:nvSpPr>
          <p:cNvPr id="9" name="Rectangle 8"/>
          <p:cNvSpPr/>
          <p:nvPr/>
        </p:nvSpPr>
        <p:spPr>
          <a:xfrm>
            <a:off x="3420225" y="3116852"/>
            <a:ext cx="5315616" cy="868464"/>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rPr>
              <a:t>A</a:t>
            </a:r>
            <a:r>
              <a:rPr kumimoji="0" lang="en-US" sz="3200" b="0" i="0" u="none" strike="noStrike" kern="1200" cap="none" spc="0" normalizeH="0" baseline="0" noProof="0">
                <a:ln>
                  <a:noFill/>
                </a:ln>
                <a:solidFill>
                  <a:prstClr val="white"/>
                </a:solidFill>
                <a:effectLst/>
                <a:uLnTx/>
                <a:uFillTx/>
                <a:latin typeface="#9Slide03 Quicksand Medium" panose="00000600000000000000" pitchFamily="2" charset="0"/>
                <a:ea typeface="+mn-ea"/>
                <a:cs typeface="+mn-cs"/>
                <a:sym typeface="Arial"/>
              </a:rPr>
              <a:t>. =</a:t>
            </a:r>
            <a:endPar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endParaRPr>
          </a:p>
        </p:txBody>
      </p:sp>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07014" y="3113502"/>
            <a:ext cx="866069" cy="8776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24532" y="4070393"/>
            <a:ext cx="866069" cy="8776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07014" y="5226693"/>
            <a:ext cx="988156" cy="8684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572556" y="2283721"/>
            <a:ext cx="2824861" cy="28630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11" action="ppaction://hlinksldjump"/>
          </p:cNvPr>
          <p:cNvPicPr>
            <a:picLocks noChangeAspect="1"/>
          </p:cNvPicPr>
          <p:nvPr/>
        </p:nvPicPr>
        <p:blipFill>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0000" b="90000" l="2813" r="100000"/>
                    </a14:imgEffect>
                  </a14:imgLayer>
                </a14:imgProps>
              </a:ext>
              <a:ext uri="{28A0092B-C50C-407E-A947-70E740481C1C}">
                <a14:useLocalDpi xmlns:a14="http://schemas.microsoft.com/office/drawing/2010/main" val="0"/>
              </a:ext>
            </a:extLst>
          </a:blip>
          <a:stretch>
            <a:fillRect/>
          </a:stretch>
        </p:blipFill>
        <p:spPr>
          <a:xfrm>
            <a:off x="2420175" y="4209985"/>
            <a:ext cx="2648015" cy="2648015"/>
          </a:xfrm>
          <a:prstGeom prst="rect">
            <a:avLst/>
          </a:prstGeom>
          <a:effectLst>
            <a:glow rad="139700">
              <a:schemeClr val="accent4">
                <a:satMod val="175000"/>
                <a:alpha val="40000"/>
              </a:schemeClr>
            </a:glow>
          </a:effectLst>
        </p:spPr>
      </p:pic>
      <p:pic>
        <p:nvPicPr>
          <p:cNvPr id="18" name="Picture 17" descr="A child riding a bike&#10;&#10;Description automatically generated with low confidence">
            <a:extLst>
              <a:ext uri="{FF2B5EF4-FFF2-40B4-BE49-F238E27FC236}">
                <a16:creationId xmlns:a16="http://schemas.microsoft.com/office/drawing/2014/main" id="{95815EFC-FCA6-24BA-6DA8-2DD6B910C1E3}"/>
              </a:ext>
            </a:extLst>
          </p:cNvPr>
          <p:cNvPicPr>
            <a:picLocks noChangeAspect="1"/>
          </p:cNvPicPr>
          <p:nvPr/>
        </p:nvPicPr>
        <p:blipFill>
          <a:blip r:embed="rId14"/>
          <a:stretch>
            <a:fillRect/>
          </a:stretch>
        </p:blipFill>
        <p:spPr>
          <a:xfrm>
            <a:off x="9016413" y="411493"/>
            <a:ext cx="1923476" cy="2423404"/>
          </a:xfrm>
          <a:prstGeom prst="rect">
            <a:avLst/>
          </a:prstGeom>
        </p:spPr>
      </p:pic>
    </p:spTree>
    <p:custDataLst>
      <p:tags r:id="rId1"/>
    </p:custDataLst>
    <p:extLst>
      <p:ext uri="{BB962C8B-B14F-4D97-AF65-F5344CB8AC3E}">
        <p14:creationId xmlns:p14="http://schemas.microsoft.com/office/powerpoint/2010/main" val="251783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Am-thanh-tra-loi-dung-www_nhacchuongvui_com.wav"/>
                                        </p:tgtEl>
                                      </p:cMediaNode>
                                    </p:audio>
                                  </p:sub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154985D-095F-9564-545B-4BC408E4377C}"/>
              </a:ext>
            </a:extLst>
          </p:cNvPr>
          <p:cNvPicPr>
            <a:picLocks noChangeAspect="1"/>
          </p:cNvPicPr>
          <p:nvPr/>
        </p:nvPicPr>
        <p:blipFill>
          <a:blip r:embed="rId5"/>
          <a:stretch>
            <a:fillRect/>
          </a:stretch>
        </p:blipFill>
        <p:spPr>
          <a:xfrm>
            <a:off x="-1" y="-182377"/>
            <a:ext cx="12251513" cy="8165632"/>
          </a:xfrm>
          <a:prstGeom prst="rect">
            <a:avLst/>
          </a:prstGeom>
        </p:spPr>
      </p:pic>
      <p:sp>
        <p:nvSpPr>
          <p:cNvPr id="5" name="Rectangle 4"/>
          <p:cNvSpPr/>
          <p:nvPr/>
        </p:nvSpPr>
        <p:spPr>
          <a:xfrm>
            <a:off x="854553" y="316940"/>
            <a:ext cx="10500851" cy="2432965"/>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9Slide03 Quicksand Medium" panose="00000600000000000000" pitchFamily="2" charset="0"/>
                <a:sym typeface="Arial"/>
              </a:rPr>
              <a:t>Gọi a là số tuổi của bạn Na, b là số tuổi của bạn Toàn, biết rằng bạn Toàn lớn tuổi hơn bạn Na. Hãy dùng bất đẳng thức để biểu diễn mối quan hệ về tuổi của hai bạn đó ở hiện tại và sau ba năm nữa.</a:t>
            </a:r>
          </a:p>
        </p:txBody>
      </p:sp>
      <p:sp>
        <p:nvSpPr>
          <p:cNvPr id="6" name="Rectangle 5"/>
          <p:cNvSpPr/>
          <p:nvPr/>
        </p:nvSpPr>
        <p:spPr>
          <a:xfrm>
            <a:off x="3424593" y="3249223"/>
            <a:ext cx="5360772" cy="965143"/>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914377"/>
            <a:r>
              <a:rPr lang="en-US" sz="3733">
                <a:solidFill>
                  <a:prstClr val="white"/>
                </a:solidFill>
                <a:latin typeface="#9Slide03 Quicksand Medium" panose="00000600000000000000" pitchFamily="2" charset="0"/>
                <a:sym typeface="Arial"/>
              </a:rPr>
              <a:t>a + 3 &lt; b + 3</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16" name="Picture 15">
            <a:hlinkClick r:id="rId6" action="ppaction://hlinksldjump"/>
          </p:cNvPr>
          <p:cNvPicPr>
            <a:picLocks noChangeAspect="1"/>
          </p:cNvPicPr>
          <p:nvPr/>
        </p:nvPicPr>
        <p:blipFill rotWithShape="1">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5341" b="89091" l="6100" r="95300"/>
                    </a14:imgEffect>
                  </a14:imgLayer>
                </a14:imgProps>
              </a:ext>
              <a:ext uri="{28A0092B-C50C-407E-A947-70E740481C1C}">
                <a14:useLocalDpi xmlns:a14="http://schemas.microsoft.com/office/drawing/2010/main" val="0"/>
              </a:ext>
            </a:extLst>
          </a:blip>
          <a:srcRect b="10038"/>
          <a:stretch/>
        </p:blipFill>
        <p:spPr>
          <a:xfrm>
            <a:off x="4643748" y="4292650"/>
            <a:ext cx="2904504" cy="2299399"/>
          </a:xfrm>
          <a:prstGeom prst="rect">
            <a:avLst/>
          </a:prstGeom>
          <a:effectLst>
            <a:glow rad="139700">
              <a:schemeClr val="accent4">
                <a:satMod val="175000"/>
                <a:alpha val="40000"/>
              </a:schemeClr>
            </a:glow>
          </a:effectLst>
        </p:spPr>
      </p:pic>
      <p:pic>
        <p:nvPicPr>
          <p:cNvPr id="4" name="Picture 17" descr="Graphical user interface&#10;&#10;Description automatically generated">
            <a:extLst>
              <a:ext uri="{FF2B5EF4-FFF2-40B4-BE49-F238E27FC236}">
                <a16:creationId xmlns:a16="http://schemas.microsoft.com/office/drawing/2014/main" id="{315059EE-B4A2-A6DD-7497-7CA54CAE3E5C}"/>
              </a:ext>
            </a:extLst>
          </p:cNvPr>
          <p:cNvPicPr>
            <a:picLocks noChangeAspect="1"/>
          </p:cNvPicPr>
          <p:nvPr/>
        </p:nvPicPr>
        <p:blipFill>
          <a:blip r:embed="rId9"/>
          <a:stretch>
            <a:fillRect/>
          </a:stretch>
        </p:blipFill>
        <p:spPr>
          <a:xfrm>
            <a:off x="10600332" y="7831"/>
            <a:ext cx="1128607" cy="787130"/>
          </a:xfrm>
          <a:prstGeom prst="rect">
            <a:avLst/>
          </a:prstGeom>
        </p:spPr>
      </p:pic>
      <p:pic>
        <p:nvPicPr>
          <p:cNvPr id="7" name="Picture 20" descr="A picture containing toy, doll, vector graphics&#10;&#10;Description automatically generated">
            <a:extLst>
              <a:ext uri="{FF2B5EF4-FFF2-40B4-BE49-F238E27FC236}">
                <a16:creationId xmlns:a16="http://schemas.microsoft.com/office/drawing/2014/main" id="{50F812E7-D104-13F0-1EFF-FD0AF665A69D}"/>
              </a:ext>
            </a:extLst>
          </p:cNvPr>
          <p:cNvPicPr>
            <a:picLocks noChangeAspect="1"/>
          </p:cNvPicPr>
          <p:nvPr/>
        </p:nvPicPr>
        <p:blipFill>
          <a:blip r:embed="rId10"/>
          <a:stretch>
            <a:fillRect/>
          </a:stretch>
        </p:blipFill>
        <p:spPr>
          <a:xfrm>
            <a:off x="10004032" y="2215377"/>
            <a:ext cx="1351372" cy="939353"/>
          </a:xfrm>
          <a:prstGeom prst="rect">
            <a:avLst/>
          </a:prstGeom>
        </p:spPr>
      </p:pic>
    </p:spTree>
    <p:custDataLst>
      <p:tags r:id="rId1"/>
    </p:custDataLst>
    <p:extLst>
      <p:ext uri="{BB962C8B-B14F-4D97-AF65-F5344CB8AC3E}">
        <p14:creationId xmlns:p14="http://schemas.microsoft.com/office/powerpoint/2010/main" val="88165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C6410E5D-A830-7B60-A941-1BF953C2C50F}"/>
              </a:ext>
            </a:extLst>
          </p:cNvPr>
          <p:cNvPicPr>
            <a:picLocks noChangeAspect="1"/>
          </p:cNvPicPr>
          <p:nvPr/>
        </p:nvPicPr>
        <p:blipFill>
          <a:blip r:embed="rId7"/>
          <a:stretch>
            <a:fillRect/>
          </a:stretch>
        </p:blipFill>
        <p:spPr>
          <a:xfrm>
            <a:off x="-1" y="-182377"/>
            <a:ext cx="12251513" cy="8165632"/>
          </a:xfrm>
          <a:prstGeom prst="rect">
            <a:avLst/>
          </a:prstGeom>
        </p:spPr>
      </p:pic>
      <p:sp>
        <p:nvSpPr>
          <p:cNvPr id="6" name="Rectangle 5"/>
          <p:cNvSpPr/>
          <p:nvPr/>
        </p:nvSpPr>
        <p:spPr>
          <a:xfrm>
            <a:off x="3312306" y="3925546"/>
            <a:ext cx="5626900" cy="920421"/>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rPr>
              <a:t>B</a:t>
            </a:r>
            <a:r>
              <a:rPr kumimoji="0" lang="en-US" sz="3200" b="0" i="0" u="none" strike="noStrike" kern="1200" cap="none" spc="0" normalizeH="0" baseline="0" noProof="0">
                <a:ln>
                  <a:noFill/>
                </a:ln>
                <a:solidFill>
                  <a:prstClr val="white"/>
                </a:solidFill>
                <a:effectLst/>
                <a:uLnTx/>
                <a:uFillTx/>
                <a:latin typeface="#9Slide03 Quicksand Medium" panose="00000600000000000000" pitchFamily="2" charset="0"/>
                <a:ea typeface="+mn-ea"/>
                <a:cs typeface="+mn-cs"/>
                <a:sym typeface="Arial"/>
              </a:rPr>
              <a:t>. &lt;</a:t>
            </a:r>
            <a:endPar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endParaRPr>
          </a:p>
        </p:txBody>
      </p:sp>
      <p:sp>
        <p:nvSpPr>
          <p:cNvPr id="7" name="Rectangle 6"/>
          <p:cNvSpPr/>
          <p:nvPr/>
        </p:nvSpPr>
        <p:spPr>
          <a:xfrm>
            <a:off x="3312305" y="4985663"/>
            <a:ext cx="5626900" cy="920421"/>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rPr>
              <a:t>C</a:t>
            </a:r>
            <a:r>
              <a:rPr kumimoji="0" lang="en-US" sz="3200" b="0" i="0" u="none" strike="noStrike" kern="1200" cap="none" spc="0" normalizeH="0" baseline="0" noProof="0">
                <a:ln>
                  <a:noFill/>
                </a:ln>
                <a:solidFill>
                  <a:prstClr val="white"/>
                </a:solidFill>
                <a:effectLst/>
                <a:uLnTx/>
                <a:uFillTx/>
                <a:latin typeface="#9Slide03 Quicksand Medium" panose="00000600000000000000" pitchFamily="2" charset="0"/>
                <a:ea typeface="+mn-ea"/>
                <a:cs typeface="+mn-cs"/>
                <a:sym typeface="Arial"/>
              </a:rPr>
              <a:t>. &gt;</a:t>
            </a:r>
            <a:endPar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endParaRPr>
          </a:p>
        </p:txBody>
      </p:sp>
      <p:sp>
        <p:nvSpPr>
          <p:cNvPr id="9" name="Rectangle 8"/>
          <p:cNvSpPr/>
          <p:nvPr/>
        </p:nvSpPr>
        <p:spPr>
          <a:xfrm>
            <a:off x="3284561" y="2876299"/>
            <a:ext cx="5626900" cy="920421"/>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rPr>
              <a:t>A</a:t>
            </a:r>
            <a:r>
              <a:rPr kumimoji="0" lang="en-US" sz="3200" b="0" i="0" u="none" strike="noStrike" kern="1200" cap="none" spc="0" normalizeH="0" baseline="0" noProof="0">
                <a:ln>
                  <a:noFill/>
                </a:ln>
                <a:solidFill>
                  <a:prstClr val="white"/>
                </a:solidFill>
                <a:effectLst/>
                <a:uLnTx/>
                <a:uFillTx/>
                <a:latin typeface="#9Slide03 Quicksand Medium" panose="00000600000000000000" pitchFamily="2" charset="0"/>
                <a:ea typeface="+mn-ea"/>
                <a:cs typeface="+mn-cs"/>
                <a:sym typeface="Arial"/>
              </a:rPr>
              <a:t>. =</a:t>
            </a:r>
            <a:endPar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endParaRPr>
          </a:p>
        </p:txBody>
      </p:sp>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545305" y="2964184"/>
            <a:ext cx="746435" cy="7564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539437" y="5030744"/>
            <a:ext cx="746435" cy="7564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454899" y="3882588"/>
            <a:ext cx="915512" cy="8046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451777" y="4012735"/>
            <a:ext cx="2679993" cy="271620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7382" y="416263"/>
            <a:ext cx="2525919"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Arial"/>
                <a:sym typeface="Arial"/>
              </a:rPr>
              <a:t>CÂU HỎI: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4979" y="2628984"/>
            <a:ext cx="3856237" cy="3311825"/>
          </a:xfrm>
          <a:prstGeom prst="rect">
            <a:avLst/>
          </a:prstGeom>
          <a:effectLst>
            <a:glow rad="139700">
              <a:schemeClr val="accent4">
                <a:satMod val="175000"/>
                <a:alpha val="40000"/>
              </a:schemeClr>
            </a:glow>
          </a:effectLst>
        </p:spPr>
      </p:pic>
      <p:sp>
        <p:nvSpPr>
          <p:cNvPr id="4" name="Rectangle 3">
            <a:extLst>
              <a:ext uri="{FF2B5EF4-FFF2-40B4-BE49-F238E27FC236}">
                <a16:creationId xmlns:a16="http://schemas.microsoft.com/office/drawing/2014/main" id="{36C224A6-1575-D1F2-EB79-729421663178}"/>
              </a:ext>
            </a:extLst>
          </p:cNvPr>
          <p:cNvSpPr/>
          <p:nvPr/>
        </p:nvSpPr>
        <p:spPr>
          <a:xfrm>
            <a:off x="854553" y="316940"/>
            <a:ext cx="10500851" cy="2432965"/>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377" rtl="0" eaLnBrk="1" fontAlgn="auto" latinLnBrk="0" hangingPunct="1">
              <a:lnSpc>
                <a:spcPct val="150000"/>
              </a:lnSpc>
              <a:spcBef>
                <a:spcPts val="0"/>
              </a:spcBef>
              <a:spcAft>
                <a:spcPts val="0"/>
              </a:spcAft>
              <a:buClrTx/>
              <a:buSzTx/>
              <a:buFontTx/>
              <a:buNone/>
              <a:tabLst/>
              <a:defRPr/>
            </a:pPr>
            <a:r>
              <a:rPr lang="vi-VN" sz="2800" b="0" i="0">
                <a:solidFill>
                  <a:schemeClr val="bg1"/>
                </a:solidFill>
                <a:effectLst/>
                <a:latin typeface="#9Slide03 Quicksand Medium" panose="00000600000000000000" pitchFamily="2" charset="0"/>
              </a:rPr>
              <a:t>Cho hai số a, b thỏa mãn a &lt; b</a:t>
            </a:r>
            <a:r>
              <a:rPr lang="en-US" sz="2800" b="0" i="0">
                <a:solidFill>
                  <a:schemeClr val="bg1"/>
                </a:solidFill>
                <a:effectLst/>
                <a:latin typeface="#9Slide03 Quicksand Medium" panose="00000600000000000000" pitchFamily="2" charset="0"/>
              </a:rPr>
              <a:t>, </a:t>
            </a:r>
          </a:p>
          <a:p>
            <a:pPr marL="0" marR="0" lvl="0" indent="0" algn="l" defTabSz="914377" rtl="0" eaLnBrk="1" fontAlgn="auto" latinLnBrk="0" hangingPunct="1">
              <a:lnSpc>
                <a:spcPct val="150000"/>
              </a:lnSpc>
              <a:spcBef>
                <a:spcPts val="0"/>
              </a:spcBef>
              <a:spcAft>
                <a:spcPts val="0"/>
              </a:spcAft>
              <a:buClrTx/>
              <a:buSzTx/>
              <a:buFontTx/>
              <a:buNone/>
              <a:tabLst/>
              <a:defRPr/>
            </a:pPr>
            <a:r>
              <a:rPr lang="en-US" sz="2800" b="0" i="0">
                <a:solidFill>
                  <a:schemeClr val="bg1"/>
                </a:solidFill>
                <a:effectLst/>
                <a:latin typeface="#9Slide03 Quicksand Medium" panose="00000600000000000000" pitchFamily="2" charset="0"/>
              </a:rPr>
              <a:t>so sánh </a:t>
            </a:r>
            <a:r>
              <a:rPr kumimoji="0" lang="en-US" sz="2800" b="0" i="0" u="none" strike="noStrike" kern="1200" cap="none" spc="0" normalizeH="0" baseline="0" noProof="0">
                <a:ln>
                  <a:noFill/>
                </a:ln>
                <a:solidFill>
                  <a:schemeClr val="bg1"/>
                </a:solidFill>
                <a:effectLst/>
                <a:uLnTx/>
                <a:uFillTx/>
                <a:latin typeface="#9Slide03 Quicksand Medium" panose="00000600000000000000" pitchFamily="2" charset="0"/>
                <a:sym typeface="Arial"/>
              </a:rPr>
              <a:t>2a + b ... 3b</a:t>
            </a:r>
            <a:endParaRPr kumimoji="0" lang="en-US" sz="2800" b="0" i="0" u="none" strike="noStrike" kern="1200" cap="none" spc="0" normalizeH="0" baseline="0" noProof="0" dirty="0">
              <a:ln>
                <a:noFill/>
              </a:ln>
              <a:solidFill>
                <a:schemeClr val="bg1"/>
              </a:solidFill>
              <a:effectLst/>
              <a:uLnTx/>
              <a:uFillTx/>
              <a:latin typeface="#9Slide03 Quicksand Medium" panose="00000600000000000000" pitchFamily="2" charset="0"/>
              <a:sym typeface="Arial"/>
            </a:endParaRPr>
          </a:p>
        </p:txBody>
      </p:sp>
      <p:pic>
        <p:nvPicPr>
          <p:cNvPr id="17" name="Picture 16" descr="A picture containing text, music, piano&#10;&#10;Description automatically generated">
            <a:extLst>
              <a:ext uri="{FF2B5EF4-FFF2-40B4-BE49-F238E27FC236}">
                <a16:creationId xmlns:a16="http://schemas.microsoft.com/office/drawing/2014/main" id="{1AC78812-4E26-DEF7-C6B5-EB60C7D8F491}"/>
              </a:ext>
            </a:extLst>
          </p:cNvPr>
          <p:cNvPicPr>
            <a:picLocks noChangeAspect="1"/>
          </p:cNvPicPr>
          <p:nvPr/>
        </p:nvPicPr>
        <p:blipFill>
          <a:blip r:embed="rId13"/>
          <a:stretch>
            <a:fillRect/>
          </a:stretch>
        </p:blipFill>
        <p:spPr>
          <a:xfrm>
            <a:off x="7976889" y="437287"/>
            <a:ext cx="2309228" cy="2192271"/>
          </a:xfrm>
          <a:prstGeom prst="rect">
            <a:avLst/>
          </a:prstGeom>
        </p:spPr>
      </p:pic>
    </p:spTree>
    <p:custDataLst>
      <p:tags r:id="rId1"/>
    </p:custDataLst>
    <p:extLst>
      <p:ext uri="{BB962C8B-B14F-4D97-AF65-F5344CB8AC3E}">
        <p14:creationId xmlns:p14="http://schemas.microsoft.com/office/powerpoint/2010/main" val="405654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Am-thanh-tra-loi-dung-www_nhacchuongvui_com.wav"/>
                                        </p:tgtEl>
                                      </p:cMediaNode>
                                    </p:audio>
                                  </p:sub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0B812400-1E2C-DB98-4D62-7062BB41C50D}"/>
              </a:ext>
            </a:extLst>
          </p:cNvPr>
          <p:cNvPicPr>
            <a:picLocks noChangeAspect="1"/>
          </p:cNvPicPr>
          <p:nvPr/>
        </p:nvPicPr>
        <p:blipFill>
          <a:blip r:embed="rId7"/>
          <a:stretch>
            <a:fillRect/>
          </a:stretch>
        </p:blipFill>
        <p:spPr>
          <a:xfrm>
            <a:off x="-1" y="-182377"/>
            <a:ext cx="12251513" cy="8165632"/>
          </a:xfrm>
          <a:prstGeom prst="rect">
            <a:avLst/>
          </a:prstGeom>
        </p:spPr>
      </p:pic>
      <p:sp>
        <p:nvSpPr>
          <p:cNvPr id="6" name="Rectangle 5"/>
          <p:cNvSpPr/>
          <p:nvPr/>
        </p:nvSpPr>
        <p:spPr>
          <a:xfrm>
            <a:off x="3813595" y="4997248"/>
            <a:ext cx="4683803" cy="868464"/>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914377"/>
            <a:r>
              <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rPr>
              <a:t>C</a:t>
            </a:r>
            <a:r>
              <a:rPr kumimoji="0" lang="en-US" sz="3200" b="0" i="0" u="none" strike="noStrike" kern="1200" cap="none" spc="0" normalizeH="0" baseline="0" noProof="0">
                <a:ln>
                  <a:noFill/>
                </a:ln>
                <a:solidFill>
                  <a:prstClr val="white"/>
                </a:solidFill>
                <a:effectLst/>
                <a:uLnTx/>
                <a:uFillTx/>
                <a:latin typeface="#9Slide03 Quicksand Medium" panose="00000600000000000000" pitchFamily="2" charset="0"/>
                <a:ea typeface="+mn-ea"/>
                <a:cs typeface="+mn-cs"/>
                <a:sym typeface="Arial"/>
              </a:rPr>
              <a:t>. </a:t>
            </a:r>
            <a:r>
              <a:rPr lang="en-US" sz="3200">
                <a:solidFill>
                  <a:prstClr val="white"/>
                </a:solidFill>
                <a:latin typeface="#9Slide03 Quicksand Medium" panose="00000600000000000000" pitchFamily="2" charset="0"/>
                <a:sym typeface="Arial"/>
              </a:rPr>
              <a:t>m ≤ 12</a:t>
            </a:r>
            <a:endPar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endParaRPr>
          </a:p>
        </p:txBody>
      </p:sp>
      <p:sp>
        <p:nvSpPr>
          <p:cNvPr id="7" name="Rectangle 6"/>
          <p:cNvSpPr/>
          <p:nvPr/>
        </p:nvSpPr>
        <p:spPr>
          <a:xfrm>
            <a:off x="3792471" y="3996917"/>
            <a:ext cx="4683803" cy="868464"/>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914377"/>
            <a:r>
              <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rPr>
              <a:t>B</a:t>
            </a:r>
            <a:r>
              <a:rPr kumimoji="0" lang="en-US" sz="3200" b="0" i="0" u="none" strike="noStrike" kern="1200" cap="none" spc="0" normalizeH="0" baseline="0" noProof="0">
                <a:ln>
                  <a:noFill/>
                </a:ln>
                <a:solidFill>
                  <a:prstClr val="white"/>
                </a:solidFill>
                <a:effectLst/>
                <a:uLnTx/>
                <a:uFillTx/>
                <a:latin typeface="#9Slide03 Quicksand Medium" panose="00000600000000000000" pitchFamily="2" charset="0"/>
                <a:ea typeface="+mn-ea"/>
                <a:cs typeface="+mn-cs"/>
                <a:sym typeface="Arial"/>
              </a:rPr>
              <a:t>. </a:t>
            </a:r>
            <a:r>
              <a:rPr lang="en-US" sz="3200">
                <a:solidFill>
                  <a:prstClr val="white"/>
                </a:solidFill>
                <a:latin typeface="#9Slide03 Quicksand Medium" panose="00000600000000000000" pitchFamily="2" charset="0"/>
                <a:sym typeface="Arial"/>
              </a:rPr>
              <a:t>m &lt; 12</a:t>
            </a:r>
            <a:endPar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endParaRPr>
          </a:p>
        </p:txBody>
      </p:sp>
      <p:sp>
        <p:nvSpPr>
          <p:cNvPr id="9" name="Rectangle 8"/>
          <p:cNvSpPr/>
          <p:nvPr/>
        </p:nvSpPr>
        <p:spPr>
          <a:xfrm>
            <a:off x="3770251" y="2962087"/>
            <a:ext cx="4683803" cy="868464"/>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914377"/>
            <a:r>
              <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rPr>
              <a:t>A</a:t>
            </a:r>
            <a:r>
              <a:rPr kumimoji="0" lang="en-US" sz="3200" b="0" i="0" u="none" strike="noStrike" kern="1200" cap="none" spc="0" normalizeH="0" baseline="0" noProof="0">
                <a:ln>
                  <a:noFill/>
                </a:ln>
                <a:solidFill>
                  <a:prstClr val="white"/>
                </a:solidFill>
                <a:effectLst/>
                <a:uLnTx/>
                <a:uFillTx/>
                <a:latin typeface="#9Slide03 Quicksand Medium" panose="00000600000000000000" pitchFamily="2" charset="0"/>
                <a:ea typeface="+mn-ea"/>
                <a:cs typeface="+mn-cs"/>
                <a:sym typeface="Arial"/>
              </a:rPr>
              <a:t>. </a:t>
            </a:r>
            <a:r>
              <a:rPr lang="en-US" sz="3200">
                <a:solidFill>
                  <a:prstClr val="white"/>
                </a:solidFill>
                <a:latin typeface="#9Slide03 Quicksand Medium" panose="00000600000000000000" pitchFamily="2" charset="0"/>
                <a:sym typeface="Arial"/>
              </a:rPr>
              <a:t>m ≥ 12</a:t>
            </a:r>
            <a:endParaRPr kumimoji="0" lang="en-US" sz="3200" b="0" i="0" u="none" strike="noStrike" kern="1200" cap="none" spc="0" normalizeH="0" baseline="0" noProof="0" dirty="0">
              <a:ln>
                <a:noFill/>
              </a:ln>
              <a:solidFill>
                <a:prstClr val="white"/>
              </a:solidFill>
              <a:effectLst/>
              <a:uLnTx/>
              <a:uFillTx/>
              <a:latin typeface="#9Slide03 Quicksand Medium" panose="00000600000000000000" pitchFamily="2" charset="0"/>
              <a:ea typeface="+mn-ea"/>
              <a:cs typeface="+mn-cs"/>
              <a:sym typeface="Arial"/>
            </a:endParaRPr>
          </a:p>
        </p:txBody>
      </p:sp>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26972" y="2932700"/>
            <a:ext cx="824601" cy="8356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81997" y="3980551"/>
            <a:ext cx="824601" cy="835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18949" y="5061196"/>
            <a:ext cx="853164" cy="7498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471070" y="2252542"/>
            <a:ext cx="2793637" cy="2831389"/>
          </a:xfrm>
          <a:prstGeom prst="rect">
            <a:avLst/>
          </a:prstGeom>
          <a:noFill/>
          <a:extLst>
            <a:ext uri="{909E8E84-426E-40DD-AFC4-6F175D3DCCD1}">
              <a14:hiddenFill xmlns:a14="http://schemas.microsoft.com/office/drawing/2010/main">
                <a:solidFill>
                  <a:srgbClr val="FFFFFF"/>
                </a:solidFill>
              </a14:hiddenFill>
            </a:ext>
          </a:extLst>
        </p:spPr>
      </p:pic>
      <p:pic>
        <p:nvPicPr>
          <p:cNvPr id="16" name="25">
            <a:hlinkClick r:id="rId11" action="ppaction://hlinksldjump"/>
          </p:cNvPr>
          <p:cNvPicPr>
            <a:picLocks noChangeAspect="1"/>
          </p:cNvPicPr>
          <p:nvPr/>
        </p:nvPicPr>
        <p:blipFill rotWithShape="1">
          <a:blip r:embed="rId12">
            <a:clrChange>
              <a:clrFrom>
                <a:srgbClr val="FDFDFD"/>
              </a:clrFrom>
              <a:clrTo>
                <a:srgbClr val="FDFDFD">
                  <a:alpha val="0"/>
                </a:srgbClr>
              </a:clrTo>
            </a:clrChange>
            <a:extLst>
              <a:ext uri="{BEBA8EAE-BF5A-486C-A8C5-ECC9F3942E4B}">
                <a14:imgProps xmlns:a14="http://schemas.microsoft.com/office/drawing/2010/main">
                  <a14:imgLayer r:embed="rId13">
                    <a14:imgEffect>
                      <a14:backgroundRemoval t="56751" b="95108" l="2647" r="99706"/>
                    </a14:imgEffect>
                  </a14:imgLayer>
                </a14:imgProps>
              </a:ext>
              <a:ext uri="{28A0092B-C50C-407E-A947-70E740481C1C}">
                <a14:useLocalDpi xmlns:a14="http://schemas.microsoft.com/office/drawing/2010/main" val="0"/>
              </a:ext>
            </a:extLst>
          </a:blip>
          <a:srcRect t="52194"/>
          <a:stretch/>
        </p:blipFill>
        <p:spPr>
          <a:xfrm>
            <a:off x="1939376" y="4281996"/>
            <a:ext cx="3301679" cy="2372248"/>
          </a:xfrm>
          <a:prstGeom prst="rect">
            <a:avLst/>
          </a:prstGeom>
          <a:effectLst>
            <a:glow rad="139700">
              <a:schemeClr val="accent4">
                <a:satMod val="175000"/>
                <a:alpha val="40000"/>
              </a:schemeClr>
            </a:glow>
          </a:effectLst>
        </p:spPr>
      </p:pic>
      <p:sp>
        <p:nvSpPr>
          <p:cNvPr id="4" name="Rectangle 3">
            <a:extLst>
              <a:ext uri="{FF2B5EF4-FFF2-40B4-BE49-F238E27FC236}">
                <a16:creationId xmlns:a16="http://schemas.microsoft.com/office/drawing/2014/main" id="{8E3B156D-A788-6BE8-16EC-A3E5AF991D27}"/>
              </a:ext>
            </a:extLst>
          </p:cNvPr>
          <p:cNvSpPr/>
          <p:nvPr/>
        </p:nvSpPr>
        <p:spPr>
          <a:xfrm>
            <a:off x="854553" y="316940"/>
            <a:ext cx="10500851" cy="2432965"/>
          </a:xfrm>
          <a:prstGeom prst="rect">
            <a:avLst/>
          </a:prstGeom>
          <a:solidFill>
            <a:srgbClr val="0A335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9Slide03 Quicksand Medium" panose="00000600000000000000" pitchFamily="2" charset="0"/>
                <a:sym typeface="Arial"/>
              </a:rPr>
              <a:t>Theo quy định của một hãng bay, khối lượng hành lí xách tay của khách hàng phổ thông không được vượt quá 12 kg. Gọi m là khối lượng hành lí xách tay của một khách hàng phổ thông. Hệ thức nào biểu diễn khối lượng hành lí đúng quy định của hãng bay?</a:t>
            </a:r>
            <a:endParaRPr kumimoji="0" lang="en-US" sz="2400" b="0" i="0" u="none" strike="noStrike" kern="1200" cap="none" spc="0" normalizeH="0" baseline="0" noProof="0" dirty="0">
              <a:ln>
                <a:noFill/>
              </a:ln>
              <a:solidFill>
                <a:prstClr val="white"/>
              </a:solidFill>
              <a:effectLst/>
              <a:uLnTx/>
              <a:uFillTx/>
              <a:latin typeface="#9Slide03 Quicksand Medium" panose="00000600000000000000" pitchFamily="2" charset="0"/>
              <a:sym typeface="Arial"/>
            </a:endParaRPr>
          </a:p>
        </p:txBody>
      </p:sp>
      <p:pic>
        <p:nvPicPr>
          <p:cNvPr id="18" name="Picture 17" descr="Graphical user interface&#10;&#10;Description automatically generated">
            <a:extLst>
              <a:ext uri="{FF2B5EF4-FFF2-40B4-BE49-F238E27FC236}">
                <a16:creationId xmlns:a16="http://schemas.microsoft.com/office/drawing/2014/main" id="{B8DE50DB-BEC0-ED41-EBB7-615656284DEB}"/>
              </a:ext>
            </a:extLst>
          </p:cNvPr>
          <p:cNvPicPr>
            <a:picLocks noChangeAspect="1"/>
          </p:cNvPicPr>
          <p:nvPr/>
        </p:nvPicPr>
        <p:blipFill>
          <a:blip r:embed="rId14"/>
          <a:stretch>
            <a:fillRect/>
          </a:stretch>
        </p:blipFill>
        <p:spPr>
          <a:xfrm>
            <a:off x="10600332" y="7831"/>
            <a:ext cx="1128607" cy="787130"/>
          </a:xfrm>
          <a:prstGeom prst="rect">
            <a:avLst/>
          </a:prstGeom>
        </p:spPr>
      </p:pic>
      <p:pic>
        <p:nvPicPr>
          <p:cNvPr id="21" name="Picture 20" descr="A picture containing toy, doll, vector graphics&#10;&#10;Description automatically generated">
            <a:extLst>
              <a:ext uri="{FF2B5EF4-FFF2-40B4-BE49-F238E27FC236}">
                <a16:creationId xmlns:a16="http://schemas.microsoft.com/office/drawing/2014/main" id="{739B57B7-BEC0-11D9-EB9D-373DA62F5BE6}"/>
              </a:ext>
            </a:extLst>
          </p:cNvPr>
          <p:cNvPicPr>
            <a:picLocks noChangeAspect="1"/>
          </p:cNvPicPr>
          <p:nvPr/>
        </p:nvPicPr>
        <p:blipFill>
          <a:blip r:embed="rId15"/>
          <a:stretch>
            <a:fillRect/>
          </a:stretch>
        </p:blipFill>
        <p:spPr>
          <a:xfrm>
            <a:off x="10004032" y="2215377"/>
            <a:ext cx="1351372" cy="939353"/>
          </a:xfrm>
          <a:prstGeom prst="rect">
            <a:avLst/>
          </a:prstGeom>
        </p:spPr>
      </p:pic>
    </p:spTree>
    <p:custDataLst>
      <p:tags r:id="rId1"/>
    </p:custDataLst>
    <p:extLst>
      <p:ext uri="{BB962C8B-B14F-4D97-AF65-F5344CB8AC3E}">
        <p14:creationId xmlns:p14="http://schemas.microsoft.com/office/powerpoint/2010/main" val="34686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Am-thanh-tra-loi-dung-www_nhacchuongvui_com.wav"/>
                                        </p:tgtEl>
                                      </p:cMediaNode>
                                    </p:audio>
                                  </p:sub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Rounded Corners 14">
            <a:extLst>
              <a:ext uri="{FF2B5EF4-FFF2-40B4-BE49-F238E27FC236}">
                <a16:creationId xmlns:a16="http://schemas.microsoft.com/office/drawing/2014/main" id="{D759FE12-38D5-EFF6-52FB-F7DEF3E0C2DA}"/>
              </a:ext>
            </a:extLst>
          </p:cNvPr>
          <p:cNvSpPr/>
          <p:nvPr/>
        </p:nvSpPr>
        <p:spPr>
          <a:xfrm>
            <a:off x="1390209" y="1611712"/>
            <a:ext cx="9525910" cy="1137106"/>
          </a:xfrm>
          <a:prstGeom prst="roundRect">
            <a:avLst>
              <a:gd name="adj" fmla="val 1139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98826B6-D0C8-9F61-A80B-6FE0CE0AEA13}"/>
              </a:ext>
            </a:extLst>
          </p:cNvPr>
          <p:cNvGrpSpPr/>
          <p:nvPr/>
        </p:nvGrpSpPr>
        <p:grpSpPr>
          <a:xfrm>
            <a:off x="302501" y="139150"/>
            <a:ext cx="3444986" cy="681405"/>
            <a:chOff x="758602" y="438109"/>
            <a:chExt cx="2659240" cy="681405"/>
          </a:xfrm>
        </p:grpSpPr>
        <p:grpSp>
          <p:nvGrpSpPr>
            <p:cNvPr id="13" name="Group 9">
              <a:extLst>
                <a:ext uri="{FF2B5EF4-FFF2-40B4-BE49-F238E27FC236}">
                  <a16:creationId xmlns:a16="http://schemas.microsoft.com/office/drawing/2014/main" id="{0E3AB871-BB1A-F15D-FEF9-ABCA6622415F}"/>
                </a:ext>
              </a:extLst>
            </p:cNvPr>
            <p:cNvGrpSpPr/>
            <p:nvPr/>
          </p:nvGrpSpPr>
          <p:grpSpPr>
            <a:xfrm>
              <a:off x="758602" y="448386"/>
              <a:ext cx="2659240" cy="655834"/>
              <a:chOff x="6797" y="-47625"/>
              <a:chExt cx="4858689" cy="834831"/>
            </a:xfrm>
          </p:grpSpPr>
          <p:sp>
            <p:nvSpPr>
              <p:cNvPr id="17" name="Freeform 10">
                <a:extLst>
                  <a:ext uri="{FF2B5EF4-FFF2-40B4-BE49-F238E27FC236}">
                    <a16:creationId xmlns:a16="http://schemas.microsoft.com/office/drawing/2014/main" id="{E19E6857-51BF-E0EC-D902-CD9437948050}"/>
                  </a:ext>
                </a:extLst>
              </p:cNvPr>
              <p:cNvSpPr/>
              <p:nvPr/>
            </p:nvSpPr>
            <p:spPr>
              <a:xfrm>
                <a:off x="6797" y="0"/>
                <a:ext cx="4358788" cy="787206"/>
              </a:xfrm>
              <a:custGeom>
                <a:avLst/>
                <a:gdLst/>
                <a:ahLst/>
                <a:cxnLst/>
                <a:rect l="l" t="t" r="r" b="b"/>
                <a:pathLst>
                  <a:path w="4953491" h="787206">
                    <a:moveTo>
                      <a:pt x="232168" y="0"/>
                    </a:moveTo>
                    <a:lnTo>
                      <a:pt x="4924524" y="0"/>
                    </a:lnTo>
                    <a:cubicBezTo>
                      <a:pt x="4933093" y="0"/>
                      <a:pt x="4941179" y="3965"/>
                      <a:pt x="4946426" y="10739"/>
                    </a:cubicBezTo>
                    <a:cubicBezTo>
                      <a:pt x="4951674" y="17513"/>
                      <a:pt x="4953492" y="26333"/>
                      <a:pt x="4951350" y="34630"/>
                    </a:cubicBezTo>
                    <a:lnTo>
                      <a:pt x="4766028" y="752576"/>
                    </a:lnTo>
                    <a:cubicBezTo>
                      <a:pt x="4760766" y="772962"/>
                      <a:pt x="4742378" y="787206"/>
                      <a:pt x="4721324" y="787206"/>
                    </a:cubicBezTo>
                    <a:lnTo>
                      <a:pt x="28968" y="787206"/>
                    </a:lnTo>
                    <a:cubicBezTo>
                      <a:pt x="20399" y="787206"/>
                      <a:pt x="12313" y="783242"/>
                      <a:pt x="7066" y="776468"/>
                    </a:cubicBezTo>
                    <a:cubicBezTo>
                      <a:pt x="1818" y="769694"/>
                      <a:pt x="0" y="760873"/>
                      <a:pt x="2142" y="752576"/>
                    </a:cubicBezTo>
                    <a:lnTo>
                      <a:pt x="187464" y="34630"/>
                    </a:lnTo>
                    <a:cubicBezTo>
                      <a:pt x="192726" y="14244"/>
                      <a:pt x="211114" y="0"/>
                      <a:pt x="232168" y="0"/>
                    </a:cubicBezTo>
                    <a:close/>
                  </a:path>
                </a:pathLst>
              </a:custGeom>
              <a:solidFill>
                <a:schemeClr val="accent4">
                  <a:lumMod val="50000"/>
                </a:schemeClr>
              </a:solidFill>
              <a:ln w="19050" cap="rnd">
                <a:solidFill>
                  <a:srgbClr val="063225"/>
                </a:solidFill>
                <a:prstDash val="solid"/>
                <a:round/>
              </a:ln>
            </p:spPr>
            <p:txBody>
              <a:bodyPr/>
              <a:lstStyle/>
              <a:p>
                <a:endParaRPr lang="en-US" sz="1200"/>
              </a:p>
            </p:txBody>
          </p:sp>
          <p:sp>
            <p:nvSpPr>
              <p:cNvPr id="18" name="TextBox 11">
                <a:extLst>
                  <a:ext uri="{FF2B5EF4-FFF2-40B4-BE49-F238E27FC236}">
                    <a16:creationId xmlns:a16="http://schemas.microsoft.com/office/drawing/2014/main" id="{33DD4F1E-B92B-5651-C787-DFEEA9DF055F}"/>
                  </a:ext>
                </a:extLst>
              </p:cNvPr>
              <p:cNvSpPr txBox="1"/>
              <p:nvPr/>
            </p:nvSpPr>
            <p:spPr>
              <a:xfrm>
                <a:off x="101600" y="-47625"/>
                <a:ext cx="4763886" cy="834831"/>
              </a:xfrm>
              <a:prstGeom prst="rect">
                <a:avLst/>
              </a:prstGeom>
            </p:spPr>
            <p:txBody>
              <a:bodyPr lIns="33867" tIns="33867" rIns="33867" bIns="33867" rtlCol="0" anchor="ctr"/>
              <a:lstStyle/>
              <a:p>
                <a:pPr algn="ctr">
                  <a:lnSpc>
                    <a:spcPts val="2147"/>
                  </a:lnSpc>
                </a:pPr>
                <a:endParaRPr sz="1200"/>
              </a:p>
            </p:txBody>
          </p:sp>
        </p:grpSp>
        <p:grpSp>
          <p:nvGrpSpPr>
            <p:cNvPr id="14" name="Group 13">
              <a:extLst>
                <a:ext uri="{FF2B5EF4-FFF2-40B4-BE49-F238E27FC236}">
                  <a16:creationId xmlns:a16="http://schemas.microsoft.com/office/drawing/2014/main" id="{1B8ED1ED-EA6A-37A5-582F-4ABF9A5CC381}"/>
                </a:ext>
              </a:extLst>
            </p:cNvPr>
            <p:cNvGrpSpPr/>
            <p:nvPr/>
          </p:nvGrpSpPr>
          <p:grpSpPr>
            <a:xfrm>
              <a:off x="843596" y="438109"/>
              <a:ext cx="594978" cy="681405"/>
              <a:chOff x="43107" y="-47625"/>
              <a:chExt cx="1045453" cy="837547"/>
            </a:xfrm>
          </p:grpSpPr>
          <p:sp>
            <p:nvSpPr>
              <p:cNvPr id="15" name="Freeform 13">
                <a:extLst>
                  <a:ext uri="{FF2B5EF4-FFF2-40B4-BE49-F238E27FC236}">
                    <a16:creationId xmlns:a16="http://schemas.microsoft.com/office/drawing/2014/main" id="{E3A87413-1037-D4E2-3322-345637712C9E}"/>
                  </a:ext>
                </a:extLst>
              </p:cNvPr>
              <p:cNvSpPr/>
              <p:nvPr/>
            </p:nvSpPr>
            <p:spPr>
              <a:xfrm>
                <a:off x="43107" y="10994"/>
                <a:ext cx="1045453" cy="778928"/>
              </a:xfrm>
              <a:custGeom>
                <a:avLst/>
                <a:gdLst/>
                <a:ahLst/>
                <a:cxnLst/>
                <a:rect l="l" t="t" r="r" b="b"/>
                <a:pathLst>
                  <a:path w="1127249" h="778928">
                    <a:moveTo>
                      <a:pt x="323129" y="0"/>
                    </a:moveTo>
                    <a:lnTo>
                      <a:pt x="1007320" y="0"/>
                    </a:lnTo>
                    <a:cubicBezTo>
                      <a:pt x="1042838" y="0"/>
                      <a:pt x="1076352" y="16458"/>
                      <a:pt x="1098068" y="44566"/>
                    </a:cubicBezTo>
                    <a:cubicBezTo>
                      <a:pt x="1119783" y="72673"/>
                      <a:pt x="1127249" y="109256"/>
                      <a:pt x="1118283" y="143625"/>
                    </a:cubicBezTo>
                    <a:lnTo>
                      <a:pt x="990019" y="635303"/>
                    </a:lnTo>
                    <a:cubicBezTo>
                      <a:pt x="967950" y="719900"/>
                      <a:pt x="891547" y="778928"/>
                      <a:pt x="804120" y="778928"/>
                    </a:cubicBezTo>
                    <a:lnTo>
                      <a:pt x="119929" y="778928"/>
                    </a:lnTo>
                    <a:cubicBezTo>
                      <a:pt x="84411" y="778928"/>
                      <a:pt x="50897" y="762469"/>
                      <a:pt x="29181" y="734362"/>
                    </a:cubicBezTo>
                    <a:cubicBezTo>
                      <a:pt x="7466" y="706255"/>
                      <a:pt x="0" y="669672"/>
                      <a:pt x="8966" y="635303"/>
                    </a:cubicBezTo>
                    <a:lnTo>
                      <a:pt x="137230" y="143625"/>
                    </a:lnTo>
                    <a:cubicBezTo>
                      <a:pt x="159299" y="59028"/>
                      <a:pt x="235702" y="0"/>
                      <a:pt x="323129" y="0"/>
                    </a:cubicBezTo>
                    <a:close/>
                  </a:path>
                </a:pathLst>
              </a:custGeom>
              <a:gradFill rotWithShape="1">
                <a:gsLst>
                  <a:gs pos="0">
                    <a:srgbClr val="FFAB29">
                      <a:alpha val="100000"/>
                    </a:srgbClr>
                  </a:gs>
                  <a:gs pos="100000">
                    <a:srgbClr val="FFCD80">
                      <a:alpha val="100000"/>
                    </a:srgbClr>
                  </a:gs>
                </a:gsLst>
                <a:lin ang="0"/>
              </a:gradFill>
              <a:ln cap="rnd">
                <a:noFill/>
                <a:prstDash val="solid"/>
                <a:round/>
              </a:ln>
            </p:spPr>
            <p:txBody>
              <a:bodyPr/>
              <a:lstStyle/>
              <a:p>
                <a:endParaRPr lang="en-US" sz="1200"/>
              </a:p>
            </p:txBody>
          </p:sp>
          <p:sp>
            <p:nvSpPr>
              <p:cNvPr id="16" name="TextBox 15">
                <a:extLst>
                  <a:ext uri="{FF2B5EF4-FFF2-40B4-BE49-F238E27FC236}">
                    <a16:creationId xmlns:a16="http://schemas.microsoft.com/office/drawing/2014/main" id="{47899884-1CF8-B252-B7B4-E1B77094F1F8}"/>
                  </a:ext>
                </a:extLst>
              </p:cNvPr>
              <p:cNvSpPr txBox="1"/>
              <p:nvPr/>
            </p:nvSpPr>
            <p:spPr>
              <a:xfrm>
                <a:off x="101600" y="-47625"/>
                <a:ext cx="981053" cy="826553"/>
              </a:xfrm>
              <a:prstGeom prst="rect">
                <a:avLst/>
              </a:prstGeom>
            </p:spPr>
            <p:txBody>
              <a:bodyPr lIns="33867" tIns="33867" rIns="33867" bIns="33867" rtlCol="0" anchor="ctr"/>
              <a:lstStyle/>
              <a:p>
                <a:pPr algn="ctr">
                  <a:lnSpc>
                    <a:spcPts val="2147"/>
                  </a:lnSpc>
                  <a:spcBef>
                    <a:spcPct val="0"/>
                  </a:spcBef>
                </a:pPr>
                <a:endParaRPr sz="1200"/>
              </a:p>
            </p:txBody>
          </p:sp>
        </p:grpSp>
      </p:grpSp>
      <p:sp>
        <p:nvSpPr>
          <p:cNvPr id="19" name="TextBox 20">
            <a:extLst>
              <a:ext uri="{FF2B5EF4-FFF2-40B4-BE49-F238E27FC236}">
                <a16:creationId xmlns:a16="http://schemas.microsoft.com/office/drawing/2014/main" id="{EE21A450-A4E2-FBB6-75FE-FBC9650058DA}"/>
              </a:ext>
            </a:extLst>
          </p:cNvPr>
          <p:cNvSpPr txBox="1"/>
          <p:nvPr/>
        </p:nvSpPr>
        <p:spPr>
          <a:xfrm>
            <a:off x="1390209" y="319032"/>
            <a:ext cx="1664617" cy="369332"/>
          </a:xfrm>
          <a:prstGeom prst="rect">
            <a:avLst/>
          </a:prstGeom>
        </p:spPr>
        <p:txBody>
          <a:bodyPr wrap="square" lIns="0" tIns="0" rIns="0" bIns="0" rtlCol="0" anchor="t">
            <a:spAutoFit/>
          </a:bodyPr>
          <a:lstStyle/>
          <a:p>
            <a:pPr>
              <a:spcBef>
                <a:spcPct val="0"/>
              </a:spcBef>
            </a:pPr>
            <a:r>
              <a:rPr lang="en-US" sz="2400">
                <a:solidFill>
                  <a:schemeClr val="bg1"/>
                </a:solidFill>
                <a:latin typeface="#9Slide03 Kaleko 105 Round Bold" pitchFamily="2" charset="0"/>
              </a:rPr>
              <a:t>TỔNG KẾT</a:t>
            </a:r>
          </a:p>
        </p:txBody>
      </p:sp>
      <mc:AlternateContent xmlns:mc="http://schemas.openxmlformats.org/markup-compatibility/2006">
        <mc:Choice xmlns:a14="http://schemas.microsoft.com/office/drawing/2010/main" Requires="a14">
          <p:sp>
            <p:nvSpPr>
              <p:cNvPr id="44" name="TextBox 15">
                <a:extLst>
                  <a:ext uri="{FF2B5EF4-FFF2-40B4-BE49-F238E27FC236}">
                    <a16:creationId xmlns:a16="http://schemas.microsoft.com/office/drawing/2014/main" id="{333FEC17-ED3D-AFCF-3FAB-3E36A403587D}"/>
                  </a:ext>
                </a:extLst>
              </p:cNvPr>
              <p:cNvSpPr txBox="1"/>
              <p:nvPr/>
            </p:nvSpPr>
            <p:spPr>
              <a:xfrm>
                <a:off x="1417917" y="1568703"/>
                <a:ext cx="9638489" cy="1137106"/>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nSpc>
                    <a:spcPct val="150000"/>
                  </a:lnSpc>
                </a:pPr>
                <a:r>
                  <a:rPr lang="vi-VN">
                    <a:solidFill>
                      <a:schemeClr val="tx1"/>
                    </a:solidFill>
                  </a:rPr>
                  <a:t>Ta gọi hệ thức dạng a &lt; b (hay a &gt; b, a</a:t>
                </a:r>
                <a:r>
                  <a:rPr lang="en-US">
                    <a:solidFill>
                      <a:schemeClr val="tx1"/>
                    </a:solidFill>
                  </a:rPr>
                  <a:t> </a:t>
                </a:r>
                <a14:m>
                  <m:oMath xmlns:m="http://schemas.openxmlformats.org/officeDocument/2006/math">
                    <m:r>
                      <a:rPr lang="en-US" sz="2000" b="0" i="1" smtClean="0">
                        <a:solidFill>
                          <a:schemeClr val="tx1"/>
                        </a:solidFill>
                        <a:latin typeface="Cambria Math" panose="02040503050406030204" pitchFamily="18" charset="0"/>
                      </a:rPr>
                      <m:t>≥</m:t>
                    </m:r>
                  </m:oMath>
                </a14:m>
                <a:r>
                  <a:rPr lang="en-US">
                    <a:solidFill>
                      <a:schemeClr val="tx1"/>
                    </a:solidFill>
                  </a:rPr>
                  <a:t> b, a </a:t>
                </a:r>
                <a14:m>
                  <m:oMath xmlns:m="http://schemas.openxmlformats.org/officeDocument/2006/math">
                    <m:r>
                      <a:rPr lang="en-US" sz="2000" b="0" i="1" smtClean="0">
                        <a:solidFill>
                          <a:schemeClr val="tx1"/>
                        </a:solidFill>
                        <a:latin typeface="Cambria Math" panose="02040503050406030204" pitchFamily="18" charset="0"/>
                      </a:rPr>
                      <m:t>≤</m:t>
                    </m:r>
                  </m:oMath>
                </a14:m>
                <a:r>
                  <a:rPr lang="en-US">
                    <a:solidFill>
                      <a:schemeClr val="tx1"/>
                    </a:solidFill>
                  </a:rPr>
                  <a:t> b</a:t>
                </a:r>
                <a:r>
                  <a:rPr lang="vi-VN">
                    <a:solidFill>
                      <a:schemeClr val="tx1"/>
                    </a:solidFill>
                  </a:rPr>
                  <a:t>) là bất đẳng thức và gọi a là vế trái, b là vế phải của bất đẳng thức.</a:t>
                </a:r>
              </a:p>
            </p:txBody>
          </p:sp>
        </mc:Choice>
        <mc:Fallback>
          <p:sp>
            <p:nvSpPr>
              <p:cNvPr id="44" name="TextBox 15">
                <a:extLst>
                  <a:ext uri="{FF2B5EF4-FFF2-40B4-BE49-F238E27FC236}">
                    <a16:creationId xmlns:a16="http://schemas.microsoft.com/office/drawing/2014/main" id="{333FEC17-ED3D-AFCF-3FAB-3E36A403587D}"/>
                  </a:ext>
                </a:extLst>
              </p:cNvPr>
              <p:cNvSpPr txBox="1">
                <a:spLocks noRot="1" noChangeAspect="1" noMove="1" noResize="1" noEditPoints="1" noAdjustHandles="1" noChangeArrowheads="1" noChangeShapeType="1" noTextEdit="1"/>
              </p:cNvSpPr>
              <p:nvPr/>
            </p:nvSpPr>
            <p:spPr>
              <a:xfrm>
                <a:off x="1417917" y="1568703"/>
                <a:ext cx="9638489" cy="1137106"/>
              </a:xfrm>
              <a:prstGeom prst="rect">
                <a:avLst/>
              </a:prstGeom>
              <a:blipFill>
                <a:blip r:embed="rId4"/>
                <a:stretch>
                  <a:fillRect l="-1012" r="-190" b="-11230"/>
                </a:stretch>
              </a:blipFill>
            </p:spPr>
            <p:txBody>
              <a:bodyPr/>
              <a:lstStyle/>
              <a:p>
                <a:r>
                  <a:rPr lang="vi-VN">
                    <a:noFill/>
                  </a:rPr>
                  <a:t> </a:t>
                </a:r>
              </a:p>
            </p:txBody>
          </p:sp>
        </mc:Fallback>
      </mc:AlternateContent>
      <p:sp>
        <p:nvSpPr>
          <p:cNvPr id="47" name="TextBox 26">
            <a:extLst>
              <a:ext uri="{FF2B5EF4-FFF2-40B4-BE49-F238E27FC236}">
                <a16:creationId xmlns:a16="http://schemas.microsoft.com/office/drawing/2014/main" id="{FCD5C489-2803-7F96-6EB0-26808A902D6C}"/>
              </a:ext>
            </a:extLst>
          </p:cNvPr>
          <p:cNvSpPr txBox="1"/>
          <p:nvPr/>
        </p:nvSpPr>
        <p:spPr>
          <a:xfrm>
            <a:off x="1390209" y="1197282"/>
            <a:ext cx="1103671" cy="246221"/>
          </a:xfrm>
          <a:prstGeom prst="rect">
            <a:avLst/>
          </a:prstGeom>
        </p:spPr>
        <p:txBody>
          <a:bodyPr wrap="square" lIns="0" tIns="0" rIns="0" bIns="0" rtlCol="0" anchor="t">
            <a:spAutoFit/>
          </a:bodyPr>
          <a:lstStyle>
            <a:defPPr>
              <a:defRPr lang="en-US"/>
            </a:defPPr>
            <a:lvl1pPr>
              <a:spcBef>
                <a:spcPct val="0"/>
              </a:spcBef>
              <a:defRPr sz="2400">
                <a:solidFill>
                  <a:schemeClr val="bg1"/>
                </a:solidFill>
                <a:latin typeface="#9Slide03 Kaleko 105 Round Bold" pitchFamily="2" charset="0"/>
              </a:defRPr>
            </a:lvl1pPr>
          </a:lstStyle>
          <a:p>
            <a:r>
              <a:rPr lang="en-US" sz="1600">
                <a:solidFill>
                  <a:srgbClr val="002060"/>
                </a:solidFill>
              </a:rPr>
              <a:t>KHÁI NIỆM</a:t>
            </a:r>
          </a:p>
        </p:txBody>
      </p:sp>
      <p:sp>
        <p:nvSpPr>
          <p:cNvPr id="48" name="Rectangle: Rounded Corners 16">
            <a:extLst>
              <a:ext uri="{FF2B5EF4-FFF2-40B4-BE49-F238E27FC236}">
                <a16:creationId xmlns:a16="http://schemas.microsoft.com/office/drawing/2014/main" id="{954B336D-95E8-6D97-DCA9-7C5007B9EB7D}"/>
              </a:ext>
            </a:extLst>
          </p:cNvPr>
          <p:cNvSpPr/>
          <p:nvPr/>
        </p:nvSpPr>
        <p:spPr>
          <a:xfrm>
            <a:off x="1390209" y="3393273"/>
            <a:ext cx="9525910" cy="3112786"/>
          </a:xfrm>
          <a:prstGeom prst="roundRect">
            <a:avLst>
              <a:gd name="adj" fmla="val 379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17">
            <a:extLst>
              <a:ext uri="{FF2B5EF4-FFF2-40B4-BE49-F238E27FC236}">
                <a16:creationId xmlns:a16="http://schemas.microsoft.com/office/drawing/2014/main" id="{095156D3-E199-BF1B-B4A5-B4C3087F686C}"/>
              </a:ext>
            </a:extLst>
          </p:cNvPr>
          <p:cNvSpPr txBox="1"/>
          <p:nvPr/>
        </p:nvSpPr>
        <p:spPr>
          <a:xfrm>
            <a:off x="1417917" y="3444776"/>
            <a:ext cx="9416238" cy="513859"/>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lnSpc>
                <a:spcPts val="3600"/>
              </a:lnSpc>
            </a:pPr>
            <a:r>
              <a:rPr lang="vi-VN"/>
              <a:t>Nếu a &lt; b và b &lt; c thì a &lt; c (tính chất bắc cầu của bất đẳng thức).</a:t>
            </a:r>
          </a:p>
        </p:txBody>
      </p:sp>
      <p:cxnSp>
        <p:nvCxnSpPr>
          <p:cNvPr id="50" name="Straight Arrow Connector 22">
            <a:extLst>
              <a:ext uri="{FF2B5EF4-FFF2-40B4-BE49-F238E27FC236}">
                <a16:creationId xmlns:a16="http://schemas.microsoft.com/office/drawing/2014/main" id="{754B2B79-0C6E-C6BF-0A3B-4032F707A5A8}"/>
              </a:ext>
            </a:extLst>
          </p:cNvPr>
          <p:cNvCxnSpPr>
            <a:cxnSpLocks/>
          </p:cNvCxnSpPr>
          <p:nvPr/>
        </p:nvCxnSpPr>
        <p:spPr>
          <a:xfrm>
            <a:off x="4254217" y="4499652"/>
            <a:ext cx="4312553" cy="0"/>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sp>
        <p:nvSpPr>
          <p:cNvPr id="51" name="Oval 23">
            <a:extLst>
              <a:ext uri="{FF2B5EF4-FFF2-40B4-BE49-F238E27FC236}">
                <a16:creationId xmlns:a16="http://schemas.microsoft.com/office/drawing/2014/main" id="{FDB4DBEB-5C3B-D6B9-3158-CFB90CA83D28}"/>
              </a:ext>
            </a:extLst>
          </p:cNvPr>
          <p:cNvSpPr/>
          <p:nvPr/>
        </p:nvSpPr>
        <p:spPr>
          <a:xfrm>
            <a:off x="4914171" y="4461052"/>
            <a:ext cx="86725" cy="8672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24">
            <a:extLst>
              <a:ext uri="{FF2B5EF4-FFF2-40B4-BE49-F238E27FC236}">
                <a16:creationId xmlns:a16="http://schemas.microsoft.com/office/drawing/2014/main" id="{741B08D6-AAAE-BBA6-4A27-F30933CD211C}"/>
              </a:ext>
            </a:extLst>
          </p:cNvPr>
          <p:cNvSpPr/>
          <p:nvPr/>
        </p:nvSpPr>
        <p:spPr>
          <a:xfrm>
            <a:off x="6049232" y="4456289"/>
            <a:ext cx="86725" cy="86725"/>
          </a:xfrm>
          <a:prstGeom prst="ellips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25">
            <a:extLst>
              <a:ext uri="{FF2B5EF4-FFF2-40B4-BE49-F238E27FC236}">
                <a16:creationId xmlns:a16="http://schemas.microsoft.com/office/drawing/2014/main" id="{B23CC2C1-B4FB-0896-0566-5BF7E3F02247}"/>
              </a:ext>
            </a:extLst>
          </p:cNvPr>
          <p:cNvSpPr/>
          <p:nvPr/>
        </p:nvSpPr>
        <p:spPr>
          <a:xfrm>
            <a:off x="7573232" y="4456289"/>
            <a:ext cx="86725" cy="8672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26">
            <a:extLst>
              <a:ext uri="{FF2B5EF4-FFF2-40B4-BE49-F238E27FC236}">
                <a16:creationId xmlns:a16="http://schemas.microsoft.com/office/drawing/2014/main" id="{7F37E23C-4F1F-58C5-C1A2-CA2F4D73E5E1}"/>
              </a:ext>
            </a:extLst>
          </p:cNvPr>
          <p:cNvSpPr txBox="1"/>
          <p:nvPr/>
        </p:nvSpPr>
        <p:spPr>
          <a:xfrm>
            <a:off x="4772649" y="4021019"/>
            <a:ext cx="498395" cy="461665"/>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r>
              <a:rPr lang="en-US"/>
              <a:t>a</a:t>
            </a:r>
          </a:p>
        </p:txBody>
      </p:sp>
      <p:sp>
        <p:nvSpPr>
          <p:cNvPr id="55" name="TextBox 27">
            <a:extLst>
              <a:ext uri="{FF2B5EF4-FFF2-40B4-BE49-F238E27FC236}">
                <a16:creationId xmlns:a16="http://schemas.microsoft.com/office/drawing/2014/main" id="{EED145C4-4DCB-50C2-2A3A-AC6D1E862373}"/>
              </a:ext>
            </a:extLst>
          </p:cNvPr>
          <p:cNvSpPr txBox="1"/>
          <p:nvPr/>
        </p:nvSpPr>
        <p:spPr>
          <a:xfrm>
            <a:off x="5916946" y="4021019"/>
            <a:ext cx="498395" cy="461665"/>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r>
              <a:rPr lang="en-US"/>
              <a:t>b</a:t>
            </a:r>
          </a:p>
        </p:txBody>
      </p:sp>
      <p:sp>
        <p:nvSpPr>
          <p:cNvPr id="56" name="TextBox 28">
            <a:extLst>
              <a:ext uri="{FF2B5EF4-FFF2-40B4-BE49-F238E27FC236}">
                <a16:creationId xmlns:a16="http://schemas.microsoft.com/office/drawing/2014/main" id="{78268CE3-B72B-6BC1-72D5-3011E821581E}"/>
              </a:ext>
            </a:extLst>
          </p:cNvPr>
          <p:cNvSpPr txBox="1"/>
          <p:nvPr/>
        </p:nvSpPr>
        <p:spPr>
          <a:xfrm>
            <a:off x="7435969" y="4021019"/>
            <a:ext cx="498395" cy="461665"/>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r>
              <a:rPr lang="en-US"/>
              <a:t>c</a:t>
            </a:r>
          </a:p>
        </p:txBody>
      </p:sp>
      <p:sp>
        <p:nvSpPr>
          <p:cNvPr id="57" name="TextBox 32">
            <a:extLst>
              <a:ext uri="{FF2B5EF4-FFF2-40B4-BE49-F238E27FC236}">
                <a16:creationId xmlns:a16="http://schemas.microsoft.com/office/drawing/2014/main" id="{F518B3C1-F8BF-15EC-2BBB-EA4ECB576910}"/>
              </a:ext>
            </a:extLst>
          </p:cNvPr>
          <p:cNvSpPr txBox="1"/>
          <p:nvPr/>
        </p:nvSpPr>
        <p:spPr>
          <a:xfrm>
            <a:off x="9790545" y="3031503"/>
            <a:ext cx="1125574" cy="276999"/>
          </a:xfrm>
          <a:prstGeom prst="rect">
            <a:avLst/>
          </a:prstGeom>
        </p:spPr>
        <p:txBody>
          <a:bodyPr wrap="square" lIns="0" tIns="0" rIns="0" bIns="0" rtlCol="0" anchor="t">
            <a:spAutoFit/>
          </a:bodyPr>
          <a:lstStyle>
            <a:defPPr>
              <a:defRPr lang="en-US"/>
            </a:defPPr>
            <a:lvl1pPr>
              <a:spcBef>
                <a:spcPct val="0"/>
              </a:spcBef>
              <a:defRPr sz="2400">
                <a:solidFill>
                  <a:schemeClr val="bg1"/>
                </a:solidFill>
                <a:latin typeface="#9Slide03 Kaleko 105 Round Bold" pitchFamily="2" charset="0"/>
              </a:defRPr>
            </a:lvl1pPr>
          </a:lstStyle>
          <a:p>
            <a:r>
              <a:rPr lang="en-US" sz="1800">
                <a:solidFill>
                  <a:srgbClr val="002060"/>
                </a:solidFill>
              </a:rPr>
              <a:t>Tính chất</a:t>
            </a:r>
          </a:p>
        </p:txBody>
      </p:sp>
      <p:sp>
        <p:nvSpPr>
          <p:cNvPr id="58" name="TextBox 4">
            <a:extLst>
              <a:ext uri="{FF2B5EF4-FFF2-40B4-BE49-F238E27FC236}">
                <a16:creationId xmlns:a16="http://schemas.microsoft.com/office/drawing/2014/main" id="{BE7678A6-AE2C-97B5-F4C5-01BCC1A1B1EF}"/>
              </a:ext>
            </a:extLst>
          </p:cNvPr>
          <p:cNvSpPr txBox="1"/>
          <p:nvPr/>
        </p:nvSpPr>
        <p:spPr>
          <a:xfrm>
            <a:off x="2283076" y="5374904"/>
            <a:ext cx="8059071" cy="51385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a:t>Nếu a &gt; b thì a – b &gt; 0. Ngược lại, nếu a – b &gt; 0 thì a &gt; b.</a:t>
            </a:r>
          </a:p>
        </p:txBody>
      </p:sp>
      <p:sp>
        <p:nvSpPr>
          <p:cNvPr id="59" name="TextBox 15">
            <a:extLst>
              <a:ext uri="{FF2B5EF4-FFF2-40B4-BE49-F238E27FC236}">
                <a16:creationId xmlns:a16="http://schemas.microsoft.com/office/drawing/2014/main" id="{3264C992-3187-0F51-E1BB-B965DFCE0710}"/>
              </a:ext>
            </a:extLst>
          </p:cNvPr>
          <p:cNvSpPr txBox="1"/>
          <p:nvPr/>
        </p:nvSpPr>
        <p:spPr>
          <a:xfrm>
            <a:off x="1417917" y="4827101"/>
            <a:ext cx="4193656" cy="513859"/>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lnSpc>
                <a:spcPts val="3600"/>
              </a:lnSpc>
            </a:pPr>
            <a:r>
              <a:rPr lang="vi-VN"/>
              <a:t>Với hai số thực a và b, ta có:</a:t>
            </a:r>
          </a:p>
        </p:txBody>
      </p:sp>
      <p:sp>
        <p:nvSpPr>
          <p:cNvPr id="60" name="TextBox 28">
            <a:extLst>
              <a:ext uri="{FF2B5EF4-FFF2-40B4-BE49-F238E27FC236}">
                <a16:creationId xmlns:a16="http://schemas.microsoft.com/office/drawing/2014/main" id="{E412851F-17C7-7A34-7259-65EDC64C17CC}"/>
              </a:ext>
            </a:extLst>
          </p:cNvPr>
          <p:cNvSpPr txBox="1"/>
          <p:nvPr/>
        </p:nvSpPr>
        <p:spPr>
          <a:xfrm>
            <a:off x="2283077" y="5874586"/>
            <a:ext cx="8059071" cy="51385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a:t>Nếu a &lt; b thì a – b &lt; 0. Ngược lại, nếu a – b &lt; 0 thì a &lt; b.</a:t>
            </a:r>
          </a:p>
        </p:txBody>
      </p:sp>
      <p:sp>
        <p:nvSpPr>
          <p:cNvPr id="62" name="Freeform 17">
            <a:extLst>
              <a:ext uri="{FF2B5EF4-FFF2-40B4-BE49-F238E27FC236}">
                <a16:creationId xmlns:a16="http://schemas.microsoft.com/office/drawing/2014/main" id="{756E289C-E656-E47E-DAE6-8DF0D5AF1120}"/>
              </a:ext>
            </a:extLst>
          </p:cNvPr>
          <p:cNvSpPr/>
          <p:nvPr/>
        </p:nvSpPr>
        <p:spPr>
          <a:xfrm>
            <a:off x="2114241" y="5557286"/>
            <a:ext cx="168835" cy="168835"/>
          </a:xfrm>
          <a:custGeom>
            <a:avLst/>
            <a:gdLst/>
            <a:ahLst/>
            <a:cxnLst/>
            <a:rect l="l" t="t" r="r" b="b"/>
            <a:pathLst>
              <a:path w="493334" h="493334">
                <a:moveTo>
                  <a:pt x="0" y="0"/>
                </a:moveTo>
                <a:lnTo>
                  <a:pt x="493335" y="0"/>
                </a:lnTo>
                <a:lnTo>
                  <a:pt x="493335" y="493334"/>
                </a:lnTo>
                <a:lnTo>
                  <a:pt x="0" y="493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63" name="Freeform 17">
            <a:extLst>
              <a:ext uri="{FF2B5EF4-FFF2-40B4-BE49-F238E27FC236}">
                <a16:creationId xmlns:a16="http://schemas.microsoft.com/office/drawing/2014/main" id="{ED7531ED-25C0-1E1B-E601-8A2E402D6869}"/>
              </a:ext>
            </a:extLst>
          </p:cNvPr>
          <p:cNvSpPr/>
          <p:nvPr/>
        </p:nvSpPr>
        <p:spPr>
          <a:xfrm>
            <a:off x="2114241" y="6056968"/>
            <a:ext cx="168835" cy="168835"/>
          </a:xfrm>
          <a:custGeom>
            <a:avLst/>
            <a:gdLst/>
            <a:ahLst/>
            <a:cxnLst/>
            <a:rect l="l" t="t" r="r" b="b"/>
            <a:pathLst>
              <a:path w="493334" h="493334">
                <a:moveTo>
                  <a:pt x="0" y="0"/>
                </a:moveTo>
                <a:lnTo>
                  <a:pt x="493335" y="0"/>
                </a:lnTo>
                <a:lnTo>
                  <a:pt x="493335" y="493334"/>
                </a:lnTo>
                <a:lnTo>
                  <a:pt x="0" y="493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Tree>
    <p:custDataLst>
      <p:tags r:id="rId1"/>
    </p:custDataLst>
    <p:extLst>
      <p:ext uri="{BB962C8B-B14F-4D97-AF65-F5344CB8AC3E}">
        <p14:creationId xmlns:p14="http://schemas.microsoft.com/office/powerpoint/2010/main" val="21114491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DB9C590-EB81-713D-F511-45FA99FF49A3}"/>
              </a:ext>
            </a:extLst>
          </p:cNvPr>
          <p:cNvGrpSpPr/>
          <p:nvPr/>
        </p:nvGrpSpPr>
        <p:grpSpPr>
          <a:xfrm>
            <a:off x="302501" y="188422"/>
            <a:ext cx="7298449" cy="681405"/>
            <a:chOff x="758602" y="438109"/>
            <a:chExt cx="5633790" cy="681405"/>
          </a:xfrm>
        </p:grpSpPr>
        <p:grpSp>
          <p:nvGrpSpPr>
            <p:cNvPr id="8" name="Group 9">
              <a:extLst>
                <a:ext uri="{FF2B5EF4-FFF2-40B4-BE49-F238E27FC236}">
                  <a16:creationId xmlns:a16="http://schemas.microsoft.com/office/drawing/2014/main" id="{7397C648-447E-A0F6-9407-75BCD03F2A9E}"/>
                </a:ext>
              </a:extLst>
            </p:cNvPr>
            <p:cNvGrpSpPr/>
            <p:nvPr/>
          </p:nvGrpSpPr>
          <p:grpSpPr>
            <a:xfrm>
              <a:off x="758602" y="448386"/>
              <a:ext cx="5633790" cy="655834"/>
              <a:chOff x="6797" y="-47625"/>
              <a:chExt cx="10293478" cy="834831"/>
            </a:xfrm>
          </p:grpSpPr>
          <p:sp>
            <p:nvSpPr>
              <p:cNvPr id="12" name="Freeform 10">
                <a:extLst>
                  <a:ext uri="{FF2B5EF4-FFF2-40B4-BE49-F238E27FC236}">
                    <a16:creationId xmlns:a16="http://schemas.microsoft.com/office/drawing/2014/main" id="{F95139CB-6FFD-006B-8C7F-CC0CC9D137A7}"/>
                  </a:ext>
                </a:extLst>
              </p:cNvPr>
              <p:cNvSpPr/>
              <p:nvPr/>
            </p:nvSpPr>
            <p:spPr>
              <a:xfrm>
                <a:off x="6797" y="0"/>
                <a:ext cx="10293478" cy="787206"/>
              </a:xfrm>
              <a:custGeom>
                <a:avLst/>
                <a:gdLst/>
                <a:ahLst/>
                <a:cxnLst/>
                <a:rect l="l" t="t" r="r" b="b"/>
                <a:pathLst>
                  <a:path w="4953491" h="787206">
                    <a:moveTo>
                      <a:pt x="232168" y="0"/>
                    </a:moveTo>
                    <a:lnTo>
                      <a:pt x="4924524" y="0"/>
                    </a:lnTo>
                    <a:cubicBezTo>
                      <a:pt x="4933093" y="0"/>
                      <a:pt x="4941179" y="3965"/>
                      <a:pt x="4946426" y="10739"/>
                    </a:cubicBezTo>
                    <a:cubicBezTo>
                      <a:pt x="4951674" y="17513"/>
                      <a:pt x="4953492" y="26333"/>
                      <a:pt x="4951350" y="34630"/>
                    </a:cubicBezTo>
                    <a:lnTo>
                      <a:pt x="4766028" y="752576"/>
                    </a:lnTo>
                    <a:cubicBezTo>
                      <a:pt x="4760766" y="772962"/>
                      <a:pt x="4742378" y="787206"/>
                      <a:pt x="4721324" y="787206"/>
                    </a:cubicBezTo>
                    <a:lnTo>
                      <a:pt x="28968" y="787206"/>
                    </a:lnTo>
                    <a:cubicBezTo>
                      <a:pt x="20399" y="787206"/>
                      <a:pt x="12313" y="783242"/>
                      <a:pt x="7066" y="776468"/>
                    </a:cubicBezTo>
                    <a:cubicBezTo>
                      <a:pt x="1818" y="769694"/>
                      <a:pt x="0" y="760873"/>
                      <a:pt x="2142" y="752576"/>
                    </a:cubicBezTo>
                    <a:lnTo>
                      <a:pt x="187464" y="34630"/>
                    </a:lnTo>
                    <a:cubicBezTo>
                      <a:pt x="192726" y="14244"/>
                      <a:pt x="211114" y="0"/>
                      <a:pt x="232168" y="0"/>
                    </a:cubicBezTo>
                    <a:close/>
                  </a:path>
                </a:pathLst>
              </a:custGeom>
              <a:solidFill>
                <a:schemeClr val="accent4">
                  <a:lumMod val="50000"/>
                </a:schemeClr>
              </a:solidFill>
              <a:ln w="19050" cap="rnd">
                <a:solidFill>
                  <a:srgbClr val="063225"/>
                </a:solidFill>
                <a:prstDash val="solid"/>
                <a:round/>
              </a:ln>
            </p:spPr>
            <p:txBody>
              <a:bodyPr/>
              <a:lstStyle/>
              <a:p>
                <a:endParaRPr lang="en-US" sz="1200"/>
              </a:p>
            </p:txBody>
          </p:sp>
          <p:sp>
            <p:nvSpPr>
              <p:cNvPr id="13" name="TextBox 11">
                <a:extLst>
                  <a:ext uri="{FF2B5EF4-FFF2-40B4-BE49-F238E27FC236}">
                    <a16:creationId xmlns:a16="http://schemas.microsoft.com/office/drawing/2014/main" id="{856871E2-20E2-46BD-B4B8-9CE77224D4AB}"/>
                  </a:ext>
                </a:extLst>
              </p:cNvPr>
              <p:cNvSpPr txBox="1"/>
              <p:nvPr/>
            </p:nvSpPr>
            <p:spPr>
              <a:xfrm>
                <a:off x="101600" y="-47625"/>
                <a:ext cx="4763886" cy="834831"/>
              </a:xfrm>
              <a:prstGeom prst="rect">
                <a:avLst/>
              </a:prstGeom>
            </p:spPr>
            <p:txBody>
              <a:bodyPr lIns="33867" tIns="33867" rIns="33867" bIns="33867" rtlCol="0" anchor="ctr"/>
              <a:lstStyle/>
              <a:p>
                <a:pPr algn="ctr">
                  <a:lnSpc>
                    <a:spcPts val="2147"/>
                  </a:lnSpc>
                </a:pPr>
                <a:endParaRPr sz="1200"/>
              </a:p>
            </p:txBody>
          </p:sp>
        </p:grpSp>
        <p:grpSp>
          <p:nvGrpSpPr>
            <p:cNvPr id="9" name="Group 8">
              <a:extLst>
                <a:ext uri="{FF2B5EF4-FFF2-40B4-BE49-F238E27FC236}">
                  <a16:creationId xmlns:a16="http://schemas.microsoft.com/office/drawing/2014/main" id="{17B1E17C-AF59-9AA7-B279-6EFFD4BB8971}"/>
                </a:ext>
              </a:extLst>
            </p:cNvPr>
            <p:cNvGrpSpPr/>
            <p:nvPr/>
          </p:nvGrpSpPr>
          <p:grpSpPr>
            <a:xfrm>
              <a:off x="876885" y="438109"/>
              <a:ext cx="675279" cy="681405"/>
              <a:chOff x="101600" y="-47625"/>
              <a:chExt cx="1186552" cy="837547"/>
            </a:xfrm>
          </p:grpSpPr>
          <p:sp>
            <p:nvSpPr>
              <p:cNvPr id="10" name="Freeform 13">
                <a:extLst>
                  <a:ext uri="{FF2B5EF4-FFF2-40B4-BE49-F238E27FC236}">
                    <a16:creationId xmlns:a16="http://schemas.microsoft.com/office/drawing/2014/main" id="{7D577297-9661-0594-244E-06B55EA2DC42}"/>
                  </a:ext>
                </a:extLst>
              </p:cNvPr>
              <p:cNvSpPr/>
              <p:nvPr/>
            </p:nvSpPr>
            <p:spPr>
              <a:xfrm>
                <a:off x="242699" y="10994"/>
                <a:ext cx="1045453" cy="778928"/>
              </a:xfrm>
              <a:custGeom>
                <a:avLst/>
                <a:gdLst/>
                <a:ahLst/>
                <a:cxnLst/>
                <a:rect l="l" t="t" r="r" b="b"/>
                <a:pathLst>
                  <a:path w="1127249" h="778928">
                    <a:moveTo>
                      <a:pt x="323129" y="0"/>
                    </a:moveTo>
                    <a:lnTo>
                      <a:pt x="1007320" y="0"/>
                    </a:lnTo>
                    <a:cubicBezTo>
                      <a:pt x="1042838" y="0"/>
                      <a:pt x="1076352" y="16458"/>
                      <a:pt x="1098068" y="44566"/>
                    </a:cubicBezTo>
                    <a:cubicBezTo>
                      <a:pt x="1119783" y="72673"/>
                      <a:pt x="1127249" y="109256"/>
                      <a:pt x="1118283" y="143625"/>
                    </a:cubicBezTo>
                    <a:lnTo>
                      <a:pt x="990019" y="635303"/>
                    </a:lnTo>
                    <a:cubicBezTo>
                      <a:pt x="967950" y="719900"/>
                      <a:pt x="891547" y="778928"/>
                      <a:pt x="804120" y="778928"/>
                    </a:cubicBezTo>
                    <a:lnTo>
                      <a:pt x="119929" y="778928"/>
                    </a:lnTo>
                    <a:cubicBezTo>
                      <a:pt x="84411" y="778928"/>
                      <a:pt x="50897" y="762469"/>
                      <a:pt x="29181" y="734362"/>
                    </a:cubicBezTo>
                    <a:cubicBezTo>
                      <a:pt x="7466" y="706255"/>
                      <a:pt x="0" y="669672"/>
                      <a:pt x="8966" y="635303"/>
                    </a:cubicBezTo>
                    <a:lnTo>
                      <a:pt x="137230" y="143625"/>
                    </a:lnTo>
                    <a:cubicBezTo>
                      <a:pt x="159299" y="59028"/>
                      <a:pt x="235702" y="0"/>
                      <a:pt x="323129" y="0"/>
                    </a:cubicBezTo>
                    <a:close/>
                  </a:path>
                </a:pathLst>
              </a:custGeom>
              <a:gradFill rotWithShape="1">
                <a:gsLst>
                  <a:gs pos="0">
                    <a:srgbClr val="FFAB29">
                      <a:alpha val="100000"/>
                    </a:srgbClr>
                  </a:gs>
                  <a:gs pos="100000">
                    <a:srgbClr val="FFCD80">
                      <a:alpha val="100000"/>
                    </a:srgbClr>
                  </a:gs>
                </a:gsLst>
                <a:lin ang="0"/>
              </a:gradFill>
              <a:ln cap="rnd">
                <a:noFill/>
                <a:prstDash val="solid"/>
                <a:round/>
              </a:ln>
            </p:spPr>
            <p:txBody>
              <a:bodyPr/>
              <a:lstStyle/>
              <a:p>
                <a:endParaRPr lang="en-US" sz="1200"/>
              </a:p>
            </p:txBody>
          </p:sp>
          <p:sp>
            <p:nvSpPr>
              <p:cNvPr id="11" name="TextBox 10">
                <a:extLst>
                  <a:ext uri="{FF2B5EF4-FFF2-40B4-BE49-F238E27FC236}">
                    <a16:creationId xmlns:a16="http://schemas.microsoft.com/office/drawing/2014/main" id="{FDCAA925-4A3C-8CC4-3ED1-575A3B3E2F80}"/>
                  </a:ext>
                </a:extLst>
              </p:cNvPr>
              <p:cNvSpPr txBox="1"/>
              <p:nvPr/>
            </p:nvSpPr>
            <p:spPr>
              <a:xfrm>
                <a:off x="101600" y="-47625"/>
                <a:ext cx="981053" cy="826553"/>
              </a:xfrm>
              <a:prstGeom prst="rect">
                <a:avLst/>
              </a:prstGeom>
            </p:spPr>
            <p:txBody>
              <a:bodyPr lIns="33867" tIns="33867" rIns="33867" bIns="33867" rtlCol="0" anchor="ctr"/>
              <a:lstStyle/>
              <a:p>
                <a:pPr algn="ctr">
                  <a:lnSpc>
                    <a:spcPts val="2147"/>
                  </a:lnSpc>
                  <a:spcBef>
                    <a:spcPct val="0"/>
                  </a:spcBef>
                </a:pPr>
                <a:endParaRPr sz="1200"/>
              </a:p>
            </p:txBody>
          </p:sp>
        </p:grpSp>
      </p:grpSp>
      <p:sp>
        <p:nvSpPr>
          <p:cNvPr id="14" name="TextBox 20">
            <a:extLst>
              <a:ext uri="{FF2B5EF4-FFF2-40B4-BE49-F238E27FC236}">
                <a16:creationId xmlns:a16="http://schemas.microsoft.com/office/drawing/2014/main" id="{69C4FDAC-02E6-6962-03F9-4645E7998516}"/>
              </a:ext>
            </a:extLst>
          </p:cNvPr>
          <p:cNvSpPr txBox="1"/>
          <p:nvPr/>
        </p:nvSpPr>
        <p:spPr>
          <a:xfrm>
            <a:off x="1544575" y="365707"/>
            <a:ext cx="6170675" cy="369332"/>
          </a:xfrm>
          <a:prstGeom prst="rect">
            <a:avLst/>
          </a:prstGeom>
        </p:spPr>
        <p:txBody>
          <a:bodyPr wrap="square" lIns="0" tIns="0" rIns="0" bIns="0" rtlCol="0" anchor="t">
            <a:spAutoFit/>
          </a:bodyPr>
          <a:lstStyle/>
          <a:p>
            <a:pPr>
              <a:spcBef>
                <a:spcPct val="0"/>
              </a:spcBef>
            </a:pPr>
            <a:r>
              <a:rPr lang="en-US" sz="2400">
                <a:solidFill>
                  <a:schemeClr val="bg1"/>
                </a:solidFill>
                <a:latin typeface="#9Slide03 Kaleko 105 Round Bold" pitchFamily="2" charset="0"/>
              </a:rPr>
              <a:t>LIÊN HỆ GIỮA THỨ TỰ VÀ PHÉP CỘNG </a:t>
            </a:r>
          </a:p>
        </p:txBody>
      </p:sp>
      <p:sp>
        <p:nvSpPr>
          <p:cNvPr id="15" name="TextBox 20">
            <a:extLst>
              <a:ext uri="{FF2B5EF4-FFF2-40B4-BE49-F238E27FC236}">
                <a16:creationId xmlns:a16="http://schemas.microsoft.com/office/drawing/2014/main" id="{E5FC7A53-63A5-A16B-FBFA-E99A6D32C3EE}"/>
              </a:ext>
            </a:extLst>
          </p:cNvPr>
          <p:cNvSpPr txBox="1"/>
          <p:nvPr/>
        </p:nvSpPr>
        <p:spPr>
          <a:xfrm>
            <a:off x="710682" y="329879"/>
            <a:ext cx="468939" cy="430887"/>
          </a:xfrm>
          <a:prstGeom prst="rect">
            <a:avLst/>
          </a:prstGeom>
        </p:spPr>
        <p:txBody>
          <a:bodyPr wrap="square" lIns="0" tIns="0" rIns="0" bIns="0" rtlCol="0" anchor="t">
            <a:spAutoFit/>
          </a:bodyPr>
          <a:lstStyle/>
          <a:p>
            <a:pPr>
              <a:spcBef>
                <a:spcPct val="0"/>
              </a:spcBef>
            </a:pPr>
            <a:r>
              <a:rPr lang="en-US" sz="2800">
                <a:solidFill>
                  <a:schemeClr val="bg1"/>
                </a:solidFill>
                <a:latin typeface="#9Slide03 Kaleko 105 Round Bold" pitchFamily="2" charset="0"/>
              </a:rPr>
              <a:t>02</a:t>
            </a:r>
          </a:p>
        </p:txBody>
      </p:sp>
      <p:sp>
        <p:nvSpPr>
          <p:cNvPr id="27" name="TextBox 26">
            <a:extLst>
              <a:ext uri="{FF2B5EF4-FFF2-40B4-BE49-F238E27FC236}">
                <a16:creationId xmlns:a16="http://schemas.microsoft.com/office/drawing/2014/main" id="{2A553E82-06D8-3645-18A0-DAD5B4E6FAFC}"/>
              </a:ext>
            </a:extLst>
          </p:cNvPr>
          <p:cNvSpPr txBox="1"/>
          <p:nvPr/>
        </p:nvSpPr>
        <p:spPr>
          <a:xfrm>
            <a:off x="302501" y="1165244"/>
            <a:ext cx="6669729" cy="492443"/>
          </a:xfrm>
          <a:prstGeom prst="rect">
            <a:avLst/>
          </a:prstGeom>
          <a:noFill/>
        </p:spPr>
        <p:txBody>
          <a:bodyPr wrap="square">
            <a:spAutoFit/>
          </a:bodyPr>
          <a:lstStyle/>
          <a:p>
            <a:r>
              <a:rPr lang="vi-VN" sz="2600">
                <a:latin typeface="#9Slide03 Quicksand" panose="00000500000000000000" pitchFamily="2" charset="0"/>
              </a:rPr>
              <a:t>Cho bất đẳng thức a &gt; b và cho số thực c.</a:t>
            </a:r>
          </a:p>
        </p:txBody>
      </p:sp>
      <p:sp>
        <p:nvSpPr>
          <p:cNvPr id="34" name="TextBox 33">
            <a:extLst>
              <a:ext uri="{FF2B5EF4-FFF2-40B4-BE49-F238E27FC236}">
                <a16:creationId xmlns:a16="http://schemas.microsoft.com/office/drawing/2014/main" id="{5F350D4F-A493-8059-F1A6-0A7DFC5D36F7}"/>
              </a:ext>
            </a:extLst>
          </p:cNvPr>
          <p:cNvSpPr txBox="1"/>
          <p:nvPr/>
        </p:nvSpPr>
        <p:spPr>
          <a:xfrm>
            <a:off x="6756565" y="1165244"/>
            <a:ext cx="5441861" cy="492443"/>
          </a:xfrm>
          <a:prstGeom prst="rect">
            <a:avLst/>
          </a:prstGeom>
          <a:noFill/>
        </p:spPr>
        <p:txBody>
          <a:bodyPr wrap="square">
            <a:spAutoFit/>
          </a:bodyPr>
          <a:lstStyle/>
          <a:p>
            <a:r>
              <a:rPr lang="vi-VN" sz="2600">
                <a:latin typeface="#9Slide03 Quicksand" panose="00000500000000000000" pitchFamily="2" charset="0"/>
              </a:rPr>
              <a:t>Xác định dấu của: (a + c) - (b + c).</a:t>
            </a:r>
          </a:p>
        </p:txBody>
      </p:sp>
      <p:sp>
        <p:nvSpPr>
          <p:cNvPr id="35" name="Rectangle: Rounded Corners 34">
            <a:extLst>
              <a:ext uri="{FF2B5EF4-FFF2-40B4-BE49-F238E27FC236}">
                <a16:creationId xmlns:a16="http://schemas.microsoft.com/office/drawing/2014/main" id="{D84EF9D1-572C-1ED3-D303-45D208C802C9}"/>
              </a:ext>
            </a:extLst>
          </p:cNvPr>
          <p:cNvSpPr/>
          <p:nvPr/>
        </p:nvSpPr>
        <p:spPr>
          <a:xfrm>
            <a:off x="1077435" y="4446937"/>
            <a:ext cx="9868302" cy="1571037"/>
          </a:xfrm>
          <a:prstGeom prst="roundRect">
            <a:avLst>
              <a:gd name="adj" fmla="val 1139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177FB11-CB9C-FFF1-A7B0-EC3105C3BF28}"/>
              </a:ext>
            </a:extLst>
          </p:cNvPr>
          <p:cNvSpPr txBox="1"/>
          <p:nvPr/>
        </p:nvSpPr>
        <p:spPr>
          <a:xfrm>
            <a:off x="1193385" y="4679273"/>
            <a:ext cx="9752352" cy="1137106"/>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nSpc>
                <a:spcPct val="150000"/>
              </a:lnSpc>
            </a:pPr>
            <a:r>
              <a:rPr lang="vi-VN">
                <a:solidFill>
                  <a:schemeClr val="bg1"/>
                </a:solidFill>
              </a:rPr>
              <a:t>Khi cộng cùng một số vào cả hai vế của một bất đẳng thức, ta được bất đẳng thức mới cùng chiều với bất đẳng thức đã cho.</a:t>
            </a:r>
          </a:p>
        </p:txBody>
      </p:sp>
      <p:sp>
        <p:nvSpPr>
          <p:cNvPr id="37" name="Freeform 32">
            <a:extLst>
              <a:ext uri="{FF2B5EF4-FFF2-40B4-BE49-F238E27FC236}">
                <a16:creationId xmlns:a16="http://schemas.microsoft.com/office/drawing/2014/main" id="{FA9B82D8-9D90-4F62-05E8-9F0EA8A1A20A}"/>
              </a:ext>
            </a:extLst>
          </p:cNvPr>
          <p:cNvSpPr/>
          <p:nvPr/>
        </p:nvSpPr>
        <p:spPr>
          <a:xfrm flipH="1" flipV="1">
            <a:off x="1303459" y="4561237"/>
            <a:ext cx="229813" cy="168836"/>
          </a:xfrm>
          <a:custGeom>
            <a:avLst/>
            <a:gdLst/>
            <a:ahLst/>
            <a:cxnLst/>
            <a:rect l="l" t="t" r="r" b="b"/>
            <a:pathLst>
              <a:path w="940667" h="731369">
                <a:moveTo>
                  <a:pt x="940668" y="731369"/>
                </a:moveTo>
                <a:lnTo>
                  <a:pt x="0" y="731369"/>
                </a:lnTo>
                <a:lnTo>
                  <a:pt x="0" y="0"/>
                </a:lnTo>
                <a:lnTo>
                  <a:pt x="940668" y="0"/>
                </a:lnTo>
                <a:lnTo>
                  <a:pt x="940668" y="73136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solidFill>
                <a:schemeClr val="bg1"/>
              </a:solidFill>
            </a:endParaRPr>
          </a:p>
        </p:txBody>
      </p:sp>
      <p:sp>
        <p:nvSpPr>
          <p:cNvPr id="38" name="Freeform 32">
            <a:extLst>
              <a:ext uri="{FF2B5EF4-FFF2-40B4-BE49-F238E27FC236}">
                <a16:creationId xmlns:a16="http://schemas.microsoft.com/office/drawing/2014/main" id="{FB470740-7394-4234-F4C8-F5D069283A2D}"/>
              </a:ext>
            </a:extLst>
          </p:cNvPr>
          <p:cNvSpPr/>
          <p:nvPr/>
        </p:nvSpPr>
        <p:spPr>
          <a:xfrm rot="10800000" flipH="1" flipV="1">
            <a:off x="10504635" y="5685033"/>
            <a:ext cx="229813" cy="168836"/>
          </a:xfrm>
          <a:custGeom>
            <a:avLst/>
            <a:gdLst/>
            <a:ahLst/>
            <a:cxnLst/>
            <a:rect l="l" t="t" r="r" b="b"/>
            <a:pathLst>
              <a:path w="940667" h="731369">
                <a:moveTo>
                  <a:pt x="940668" y="731369"/>
                </a:moveTo>
                <a:lnTo>
                  <a:pt x="0" y="731369"/>
                </a:lnTo>
                <a:lnTo>
                  <a:pt x="0" y="0"/>
                </a:lnTo>
                <a:lnTo>
                  <a:pt x="940668" y="0"/>
                </a:lnTo>
                <a:lnTo>
                  <a:pt x="940668" y="73136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solidFill>
                <a:schemeClr val="bg1"/>
              </a:solidFill>
            </a:endParaRPr>
          </a:p>
        </p:txBody>
      </p:sp>
      <p:sp>
        <p:nvSpPr>
          <p:cNvPr id="41" name="TextBox 40">
            <a:extLst>
              <a:ext uri="{FF2B5EF4-FFF2-40B4-BE49-F238E27FC236}">
                <a16:creationId xmlns:a16="http://schemas.microsoft.com/office/drawing/2014/main" id="{49AE18CB-EBD4-DA2A-B3A9-C28315B34974}"/>
              </a:ext>
            </a:extLst>
          </p:cNvPr>
          <p:cNvSpPr txBox="1"/>
          <p:nvPr/>
        </p:nvSpPr>
        <p:spPr>
          <a:xfrm>
            <a:off x="2801027" y="2640501"/>
            <a:ext cx="5929545" cy="492443"/>
          </a:xfrm>
          <a:prstGeom prst="rect">
            <a:avLst/>
          </a:prstGeom>
          <a:noFill/>
        </p:spPr>
        <p:txBody>
          <a:bodyPr wrap="square">
            <a:spAutoFit/>
          </a:bodyPr>
          <a:lstStyle/>
          <a:p>
            <a:r>
              <a:rPr lang="en-US" sz="2600">
                <a:solidFill>
                  <a:srgbClr val="002060"/>
                </a:solidFill>
                <a:latin typeface="#9Slide03 Quicksand" panose="00000500000000000000" pitchFamily="2" charset="0"/>
              </a:rPr>
              <a:t>(a + c) – (b + c) = a + c – b – c = a – b</a:t>
            </a:r>
            <a:endParaRPr lang="vi-VN" sz="2600">
              <a:solidFill>
                <a:srgbClr val="002060"/>
              </a:solidFill>
              <a:latin typeface="#9Slide03 Quicksand" panose="00000500000000000000" pitchFamily="2" charset="0"/>
            </a:endParaRPr>
          </a:p>
        </p:txBody>
      </p:sp>
      <p:sp>
        <p:nvSpPr>
          <p:cNvPr id="48" name="TextBox 47">
            <a:extLst>
              <a:ext uri="{FF2B5EF4-FFF2-40B4-BE49-F238E27FC236}">
                <a16:creationId xmlns:a16="http://schemas.microsoft.com/office/drawing/2014/main" id="{7F2F8155-979D-8DE1-8F2F-16B95400DF7F}"/>
              </a:ext>
            </a:extLst>
          </p:cNvPr>
          <p:cNvSpPr txBox="1"/>
          <p:nvPr/>
        </p:nvSpPr>
        <p:spPr>
          <a:xfrm>
            <a:off x="2801027" y="3278067"/>
            <a:ext cx="3294973" cy="492443"/>
          </a:xfrm>
          <a:prstGeom prst="rect">
            <a:avLst/>
          </a:prstGeom>
          <a:noFill/>
        </p:spPr>
        <p:txBody>
          <a:bodyPr wrap="square">
            <a:spAutoFit/>
          </a:bodyPr>
          <a:lstStyle/>
          <a:p>
            <a:r>
              <a:rPr lang="en-US" sz="2600">
                <a:solidFill>
                  <a:srgbClr val="002060"/>
                </a:solidFill>
                <a:latin typeface="#9Slide03 Quicksand" panose="00000500000000000000" pitchFamily="2" charset="0"/>
              </a:rPr>
              <a:t>Suy ra  a + c &gt; b + c.</a:t>
            </a:r>
            <a:endParaRPr lang="vi-VN" sz="2600">
              <a:solidFill>
                <a:srgbClr val="002060"/>
              </a:solidFill>
              <a:latin typeface="#9Slide03 Quicksand" panose="00000500000000000000" pitchFamily="2" charset="0"/>
            </a:endParaRPr>
          </a:p>
        </p:txBody>
      </p:sp>
      <p:sp>
        <p:nvSpPr>
          <p:cNvPr id="52" name="TextBox 51">
            <a:extLst>
              <a:ext uri="{FF2B5EF4-FFF2-40B4-BE49-F238E27FC236}">
                <a16:creationId xmlns:a16="http://schemas.microsoft.com/office/drawing/2014/main" id="{AD401810-DDFD-5DD6-4659-C84B5FDAF53D}"/>
              </a:ext>
            </a:extLst>
          </p:cNvPr>
          <p:cNvSpPr txBox="1"/>
          <p:nvPr/>
        </p:nvSpPr>
        <p:spPr>
          <a:xfrm>
            <a:off x="8444988" y="2640501"/>
            <a:ext cx="844385" cy="492443"/>
          </a:xfrm>
          <a:prstGeom prst="rect">
            <a:avLst/>
          </a:prstGeom>
          <a:noFill/>
        </p:spPr>
        <p:txBody>
          <a:bodyPr wrap="square">
            <a:spAutoFit/>
          </a:bodyPr>
          <a:lstStyle/>
          <a:p>
            <a:r>
              <a:rPr lang="en-US" sz="2600">
                <a:solidFill>
                  <a:srgbClr val="002060"/>
                </a:solidFill>
                <a:latin typeface="#9Slide03 Quicksand" panose="00000500000000000000" pitchFamily="2" charset="0"/>
              </a:rPr>
              <a:t>&gt; 0.</a:t>
            </a:r>
            <a:endParaRPr lang="vi-VN" sz="2600">
              <a:solidFill>
                <a:srgbClr val="002060"/>
              </a:solidFill>
              <a:latin typeface="#9Slide03 Quicksand" panose="00000500000000000000" pitchFamily="2" charset="0"/>
            </a:endParaRPr>
          </a:p>
        </p:txBody>
      </p:sp>
      <p:sp>
        <p:nvSpPr>
          <p:cNvPr id="2" name="TextBox 1">
            <a:extLst>
              <a:ext uri="{FF2B5EF4-FFF2-40B4-BE49-F238E27FC236}">
                <a16:creationId xmlns:a16="http://schemas.microsoft.com/office/drawing/2014/main" id="{8273D348-0020-B755-8330-BB1741BAB209}"/>
              </a:ext>
            </a:extLst>
          </p:cNvPr>
          <p:cNvSpPr txBox="1"/>
          <p:nvPr/>
        </p:nvSpPr>
        <p:spPr>
          <a:xfrm>
            <a:off x="2801027" y="2002936"/>
            <a:ext cx="3498172" cy="492443"/>
          </a:xfrm>
          <a:prstGeom prst="rect">
            <a:avLst/>
          </a:prstGeom>
          <a:noFill/>
        </p:spPr>
        <p:txBody>
          <a:bodyPr wrap="square">
            <a:spAutoFit/>
          </a:bodyPr>
          <a:lstStyle/>
          <a:p>
            <a:r>
              <a:rPr lang="en-US" sz="2600">
                <a:solidFill>
                  <a:srgbClr val="002060"/>
                </a:solidFill>
                <a:latin typeface="#9Slide03 Quicksand" panose="00000500000000000000" pitchFamily="2" charset="0"/>
              </a:rPr>
              <a:t>Vì a &gt; b nên a – b &gt; 0.</a:t>
            </a:r>
            <a:endParaRPr lang="vi-VN" sz="2600">
              <a:solidFill>
                <a:srgbClr val="002060"/>
              </a:solidFill>
              <a:latin typeface="#9Slide03 Quicksand" panose="00000500000000000000" pitchFamily="2" charset="0"/>
            </a:endParaRPr>
          </a:p>
        </p:txBody>
      </p:sp>
    </p:spTree>
    <p:custDataLst>
      <p:tags r:id="rId1"/>
    </p:custDataLst>
    <p:extLst>
      <p:ext uri="{BB962C8B-B14F-4D97-AF65-F5344CB8AC3E}">
        <p14:creationId xmlns:p14="http://schemas.microsoft.com/office/powerpoint/2010/main" val="1431040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down)">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arn(inVertical)">
                                      <p:cBhvr>
                                        <p:cTn id="40" dur="500"/>
                                        <p:tgtEl>
                                          <p:spTgt spid="3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up)">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35" grpId="0" animBg="1"/>
      <p:bldP spid="36" grpId="0"/>
      <p:bldP spid="37" grpId="0" animBg="1"/>
      <p:bldP spid="38" grpId="0" animBg="1"/>
      <p:bldP spid="41" grpId="0"/>
      <p:bldP spid="48" grpId="0"/>
      <p:bldP spid="52"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98826B6-D0C8-9F61-A80B-6FE0CE0AEA13}"/>
              </a:ext>
            </a:extLst>
          </p:cNvPr>
          <p:cNvGrpSpPr/>
          <p:nvPr/>
        </p:nvGrpSpPr>
        <p:grpSpPr>
          <a:xfrm>
            <a:off x="302501" y="139150"/>
            <a:ext cx="3444986" cy="681405"/>
            <a:chOff x="758602" y="438109"/>
            <a:chExt cx="2659240" cy="681405"/>
          </a:xfrm>
        </p:grpSpPr>
        <p:grpSp>
          <p:nvGrpSpPr>
            <p:cNvPr id="13" name="Group 9">
              <a:extLst>
                <a:ext uri="{FF2B5EF4-FFF2-40B4-BE49-F238E27FC236}">
                  <a16:creationId xmlns:a16="http://schemas.microsoft.com/office/drawing/2014/main" id="{0E3AB871-BB1A-F15D-FEF9-ABCA6622415F}"/>
                </a:ext>
              </a:extLst>
            </p:cNvPr>
            <p:cNvGrpSpPr/>
            <p:nvPr/>
          </p:nvGrpSpPr>
          <p:grpSpPr>
            <a:xfrm>
              <a:off x="758602" y="448386"/>
              <a:ext cx="2659240" cy="655834"/>
              <a:chOff x="6797" y="-47625"/>
              <a:chExt cx="4858689" cy="834831"/>
            </a:xfrm>
          </p:grpSpPr>
          <p:sp>
            <p:nvSpPr>
              <p:cNvPr id="17" name="Freeform 10">
                <a:extLst>
                  <a:ext uri="{FF2B5EF4-FFF2-40B4-BE49-F238E27FC236}">
                    <a16:creationId xmlns:a16="http://schemas.microsoft.com/office/drawing/2014/main" id="{E19E6857-51BF-E0EC-D902-CD9437948050}"/>
                  </a:ext>
                </a:extLst>
              </p:cNvPr>
              <p:cNvSpPr/>
              <p:nvPr/>
            </p:nvSpPr>
            <p:spPr>
              <a:xfrm>
                <a:off x="6797" y="0"/>
                <a:ext cx="4358788" cy="787206"/>
              </a:xfrm>
              <a:custGeom>
                <a:avLst/>
                <a:gdLst/>
                <a:ahLst/>
                <a:cxnLst/>
                <a:rect l="l" t="t" r="r" b="b"/>
                <a:pathLst>
                  <a:path w="4953491" h="787206">
                    <a:moveTo>
                      <a:pt x="232168" y="0"/>
                    </a:moveTo>
                    <a:lnTo>
                      <a:pt x="4924524" y="0"/>
                    </a:lnTo>
                    <a:cubicBezTo>
                      <a:pt x="4933093" y="0"/>
                      <a:pt x="4941179" y="3965"/>
                      <a:pt x="4946426" y="10739"/>
                    </a:cubicBezTo>
                    <a:cubicBezTo>
                      <a:pt x="4951674" y="17513"/>
                      <a:pt x="4953492" y="26333"/>
                      <a:pt x="4951350" y="34630"/>
                    </a:cubicBezTo>
                    <a:lnTo>
                      <a:pt x="4766028" y="752576"/>
                    </a:lnTo>
                    <a:cubicBezTo>
                      <a:pt x="4760766" y="772962"/>
                      <a:pt x="4742378" y="787206"/>
                      <a:pt x="4721324" y="787206"/>
                    </a:cubicBezTo>
                    <a:lnTo>
                      <a:pt x="28968" y="787206"/>
                    </a:lnTo>
                    <a:cubicBezTo>
                      <a:pt x="20399" y="787206"/>
                      <a:pt x="12313" y="783242"/>
                      <a:pt x="7066" y="776468"/>
                    </a:cubicBezTo>
                    <a:cubicBezTo>
                      <a:pt x="1818" y="769694"/>
                      <a:pt x="0" y="760873"/>
                      <a:pt x="2142" y="752576"/>
                    </a:cubicBezTo>
                    <a:lnTo>
                      <a:pt x="187464" y="34630"/>
                    </a:lnTo>
                    <a:cubicBezTo>
                      <a:pt x="192726" y="14244"/>
                      <a:pt x="211114" y="0"/>
                      <a:pt x="232168" y="0"/>
                    </a:cubicBezTo>
                    <a:close/>
                  </a:path>
                </a:pathLst>
              </a:custGeom>
              <a:solidFill>
                <a:schemeClr val="accent4">
                  <a:lumMod val="50000"/>
                </a:schemeClr>
              </a:solidFill>
              <a:ln w="19050" cap="rnd">
                <a:solidFill>
                  <a:srgbClr val="063225"/>
                </a:solidFill>
                <a:prstDash val="solid"/>
                <a:round/>
              </a:ln>
            </p:spPr>
            <p:txBody>
              <a:bodyPr/>
              <a:lstStyle/>
              <a:p>
                <a:endParaRPr lang="en-US" sz="1200"/>
              </a:p>
            </p:txBody>
          </p:sp>
          <p:sp>
            <p:nvSpPr>
              <p:cNvPr id="18" name="TextBox 11">
                <a:extLst>
                  <a:ext uri="{FF2B5EF4-FFF2-40B4-BE49-F238E27FC236}">
                    <a16:creationId xmlns:a16="http://schemas.microsoft.com/office/drawing/2014/main" id="{33DD4F1E-B92B-5651-C787-DFEEA9DF055F}"/>
                  </a:ext>
                </a:extLst>
              </p:cNvPr>
              <p:cNvSpPr txBox="1"/>
              <p:nvPr/>
            </p:nvSpPr>
            <p:spPr>
              <a:xfrm>
                <a:off x="101600" y="-47625"/>
                <a:ext cx="4763886" cy="834831"/>
              </a:xfrm>
              <a:prstGeom prst="rect">
                <a:avLst/>
              </a:prstGeom>
            </p:spPr>
            <p:txBody>
              <a:bodyPr lIns="33867" tIns="33867" rIns="33867" bIns="33867" rtlCol="0" anchor="ctr"/>
              <a:lstStyle/>
              <a:p>
                <a:pPr algn="ctr">
                  <a:lnSpc>
                    <a:spcPts val="2147"/>
                  </a:lnSpc>
                </a:pPr>
                <a:endParaRPr sz="1200"/>
              </a:p>
            </p:txBody>
          </p:sp>
        </p:grpSp>
        <p:grpSp>
          <p:nvGrpSpPr>
            <p:cNvPr id="14" name="Group 13">
              <a:extLst>
                <a:ext uri="{FF2B5EF4-FFF2-40B4-BE49-F238E27FC236}">
                  <a16:creationId xmlns:a16="http://schemas.microsoft.com/office/drawing/2014/main" id="{1B8ED1ED-EA6A-37A5-582F-4ABF9A5CC381}"/>
                </a:ext>
              </a:extLst>
            </p:cNvPr>
            <p:cNvGrpSpPr/>
            <p:nvPr/>
          </p:nvGrpSpPr>
          <p:grpSpPr>
            <a:xfrm>
              <a:off x="843596" y="438109"/>
              <a:ext cx="594978" cy="681405"/>
              <a:chOff x="43107" y="-47625"/>
              <a:chExt cx="1045453" cy="837547"/>
            </a:xfrm>
          </p:grpSpPr>
          <p:sp>
            <p:nvSpPr>
              <p:cNvPr id="15" name="Freeform 13">
                <a:extLst>
                  <a:ext uri="{FF2B5EF4-FFF2-40B4-BE49-F238E27FC236}">
                    <a16:creationId xmlns:a16="http://schemas.microsoft.com/office/drawing/2014/main" id="{E3A87413-1037-D4E2-3322-345637712C9E}"/>
                  </a:ext>
                </a:extLst>
              </p:cNvPr>
              <p:cNvSpPr/>
              <p:nvPr/>
            </p:nvSpPr>
            <p:spPr>
              <a:xfrm>
                <a:off x="43107" y="10994"/>
                <a:ext cx="1045453" cy="778928"/>
              </a:xfrm>
              <a:custGeom>
                <a:avLst/>
                <a:gdLst/>
                <a:ahLst/>
                <a:cxnLst/>
                <a:rect l="l" t="t" r="r" b="b"/>
                <a:pathLst>
                  <a:path w="1127249" h="778928">
                    <a:moveTo>
                      <a:pt x="323129" y="0"/>
                    </a:moveTo>
                    <a:lnTo>
                      <a:pt x="1007320" y="0"/>
                    </a:lnTo>
                    <a:cubicBezTo>
                      <a:pt x="1042838" y="0"/>
                      <a:pt x="1076352" y="16458"/>
                      <a:pt x="1098068" y="44566"/>
                    </a:cubicBezTo>
                    <a:cubicBezTo>
                      <a:pt x="1119783" y="72673"/>
                      <a:pt x="1127249" y="109256"/>
                      <a:pt x="1118283" y="143625"/>
                    </a:cubicBezTo>
                    <a:lnTo>
                      <a:pt x="990019" y="635303"/>
                    </a:lnTo>
                    <a:cubicBezTo>
                      <a:pt x="967950" y="719900"/>
                      <a:pt x="891547" y="778928"/>
                      <a:pt x="804120" y="778928"/>
                    </a:cubicBezTo>
                    <a:lnTo>
                      <a:pt x="119929" y="778928"/>
                    </a:lnTo>
                    <a:cubicBezTo>
                      <a:pt x="84411" y="778928"/>
                      <a:pt x="50897" y="762469"/>
                      <a:pt x="29181" y="734362"/>
                    </a:cubicBezTo>
                    <a:cubicBezTo>
                      <a:pt x="7466" y="706255"/>
                      <a:pt x="0" y="669672"/>
                      <a:pt x="8966" y="635303"/>
                    </a:cubicBezTo>
                    <a:lnTo>
                      <a:pt x="137230" y="143625"/>
                    </a:lnTo>
                    <a:cubicBezTo>
                      <a:pt x="159299" y="59028"/>
                      <a:pt x="235702" y="0"/>
                      <a:pt x="323129" y="0"/>
                    </a:cubicBezTo>
                    <a:close/>
                  </a:path>
                </a:pathLst>
              </a:custGeom>
              <a:gradFill rotWithShape="1">
                <a:gsLst>
                  <a:gs pos="0">
                    <a:srgbClr val="FFAB29">
                      <a:alpha val="100000"/>
                    </a:srgbClr>
                  </a:gs>
                  <a:gs pos="100000">
                    <a:srgbClr val="FFCD80">
                      <a:alpha val="100000"/>
                    </a:srgbClr>
                  </a:gs>
                </a:gsLst>
                <a:lin ang="0"/>
              </a:gradFill>
              <a:ln cap="rnd">
                <a:noFill/>
                <a:prstDash val="solid"/>
                <a:round/>
              </a:ln>
            </p:spPr>
            <p:txBody>
              <a:bodyPr/>
              <a:lstStyle/>
              <a:p>
                <a:endParaRPr lang="en-US" sz="1200"/>
              </a:p>
            </p:txBody>
          </p:sp>
          <p:sp>
            <p:nvSpPr>
              <p:cNvPr id="16" name="TextBox 15">
                <a:extLst>
                  <a:ext uri="{FF2B5EF4-FFF2-40B4-BE49-F238E27FC236}">
                    <a16:creationId xmlns:a16="http://schemas.microsoft.com/office/drawing/2014/main" id="{47899884-1CF8-B252-B7B4-E1B77094F1F8}"/>
                  </a:ext>
                </a:extLst>
              </p:cNvPr>
              <p:cNvSpPr txBox="1"/>
              <p:nvPr/>
            </p:nvSpPr>
            <p:spPr>
              <a:xfrm>
                <a:off x="101600" y="-47625"/>
                <a:ext cx="981053" cy="826553"/>
              </a:xfrm>
              <a:prstGeom prst="rect">
                <a:avLst/>
              </a:prstGeom>
            </p:spPr>
            <p:txBody>
              <a:bodyPr lIns="33867" tIns="33867" rIns="33867" bIns="33867" rtlCol="0" anchor="ctr"/>
              <a:lstStyle/>
              <a:p>
                <a:pPr algn="ctr">
                  <a:lnSpc>
                    <a:spcPts val="2147"/>
                  </a:lnSpc>
                  <a:spcBef>
                    <a:spcPct val="0"/>
                  </a:spcBef>
                </a:pPr>
                <a:endParaRPr sz="1200"/>
              </a:p>
            </p:txBody>
          </p:sp>
        </p:grpSp>
      </p:grpSp>
      <p:sp>
        <p:nvSpPr>
          <p:cNvPr id="19" name="TextBox 20">
            <a:extLst>
              <a:ext uri="{FF2B5EF4-FFF2-40B4-BE49-F238E27FC236}">
                <a16:creationId xmlns:a16="http://schemas.microsoft.com/office/drawing/2014/main" id="{EE21A450-A4E2-FBB6-75FE-FBC9650058DA}"/>
              </a:ext>
            </a:extLst>
          </p:cNvPr>
          <p:cNvSpPr txBox="1"/>
          <p:nvPr/>
        </p:nvSpPr>
        <p:spPr>
          <a:xfrm>
            <a:off x="1390209" y="319032"/>
            <a:ext cx="1664617" cy="369332"/>
          </a:xfrm>
          <a:prstGeom prst="rect">
            <a:avLst/>
          </a:prstGeom>
        </p:spPr>
        <p:txBody>
          <a:bodyPr wrap="square" lIns="0" tIns="0" rIns="0" bIns="0" rtlCol="0" anchor="t">
            <a:spAutoFit/>
          </a:bodyPr>
          <a:lstStyle/>
          <a:p>
            <a:pPr>
              <a:spcBef>
                <a:spcPct val="0"/>
              </a:spcBef>
            </a:pPr>
            <a:r>
              <a:rPr lang="en-US" sz="2400">
                <a:solidFill>
                  <a:schemeClr val="bg1"/>
                </a:solidFill>
                <a:latin typeface="#9Slide03 Kaleko 105 Round Bold" pitchFamily="2" charset="0"/>
              </a:rPr>
              <a:t>TỔNG KẾT</a:t>
            </a:r>
          </a:p>
        </p:txBody>
      </p:sp>
      <p:sp>
        <p:nvSpPr>
          <p:cNvPr id="2" name="Rectangle: Rounded Corners 3">
            <a:extLst>
              <a:ext uri="{FF2B5EF4-FFF2-40B4-BE49-F238E27FC236}">
                <a16:creationId xmlns:a16="http://schemas.microsoft.com/office/drawing/2014/main" id="{0A3EC750-9A0D-DBE5-419A-C6968D720418}"/>
              </a:ext>
            </a:extLst>
          </p:cNvPr>
          <p:cNvSpPr/>
          <p:nvPr/>
        </p:nvSpPr>
        <p:spPr>
          <a:xfrm>
            <a:off x="1179035" y="1692863"/>
            <a:ext cx="9868302" cy="1571037"/>
          </a:xfrm>
          <a:prstGeom prst="roundRect">
            <a:avLst>
              <a:gd name="adj" fmla="val 11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 name="TextBox 4">
            <a:extLst>
              <a:ext uri="{FF2B5EF4-FFF2-40B4-BE49-F238E27FC236}">
                <a16:creationId xmlns:a16="http://schemas.microsoft.com/office/drawing/2014/main" id="{E2099480-CF88-067A-4671-99014B3B21AC}"/>
              </a:ext>
            </a:extLst>
          </p:cNvPr>
          <p:cNvSpPr txBox="1"/>
          <p:nvPr/>
        </p:nvSpPr>
        <p:spPr>
          <a:xfrm>
            <a:off x="1294985" y="1925199"/>
            <a:ext cx="9752352" cy="1137106"/>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nSpc>
                <a:spcPct val="150000"/>
              </a:lnSpc>
            </a:pPr>
            <a:r>
              <a:rPr lang="vi-VN">
                <a:solidFill>
                  <a:srgbClr val="0070C0"/>
                </a:solidFill>
              </a:rPr>
              <a:t>Khi cộng cùng một số vào cả hai vế của một bất đẳng thức, ta được bất đẳng thức mới cùng chiều với bất đẳng thức đã cho.</a:t>
            </a:r>
          </a:p>
        </p:txBody>
      </p:sp>
      <p:sp>
        <p:nvSpPr>
          <p:cNvPr id="4" name="Freeform 32">
            <a:extLst>
              <a:ext uri="{FF2B5EF4-FFF2-40B4-BE49-F238E27FC236}">
                <a16:creationId xmlns:a16="http://schemas.microsoft.com/office/drawing/2014/main" id="{C6B393E3-8175-5EE5-E499-8295DD30DFEE}"/>
              </a:ext>
            </a:extLst>
          </p:cNvPr>
          <p:cNvSpPr/>
          <p:nvPr/>
        </p:nvSpPr>
        <p:spPr>
          <a:xfrm flipH="1" flipV="1">
            <a:off x="1405059" y="1807163"/>
            <a:ext cx="229813" cy="168836"/>
          </a:xfrm>
          <a:custGeom>
            <a:avLst/>
            <a:gdLst/>
            <a:ahLst/>
            <a:cxnLst/>
            <a:rect l="l" t="t" r="r" b="b"/>
            <a:pathLst>
              <a:path w="940667" h="731369">
                <a:moveTo>
                  <a:pt x="940668" y="731369"/>
                </a:moveTo>
                <a:lnTo>
                  <a:pt x="0" y="731369"/>
                </a:lnTo>
                <a:lnTo>
                  <a:pt x="0" y="0"/>
                </a:lnTo>
                <a:lnTo>
                  <a:pt x="940668" y="0"/>
                </a:lnTo>
                <a:lnTo>
                  <a:pt x="940668" y="73136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solidFill>
                <a:srgbClr val="0070C0"/>
              </a:solidFill>
            </a:endParaRPr>
          </a:p>
        </p:txBody>
      </p:sp>
      <p:sp>
        <p:nvSpPr>
          <p:cNvPr id="5" name="Freeform 32">
            <a:extLst>
              <a:ext uri="{FF2B5EF4-FFF2-40B4-BE49-F238E27FC236}">
                <a16:creationId xmlns:a16="http://schemas.microsoft.com/office/drawing/2014/main" id="{8FE08063-728A-2125-2760-A784EC470BA4}"/>
              </a:ext>
            </a:extLst>
          </p:cNvPr>
          <p:cNvSpPr/>
          <p:nvPr/>
        </p:nvSpPr>
        <p:spPr>
          <a:xfrm rot="10800000" flipH="1" flipV="1">
            <a:off x="10606235" y="2930959"/>
            <a:ext cx="229813" cy="168836"/>
          </a:xfrm>
          <a:custGeom>
            <a:avLst/>
            <a:gdLst/>
            <a:ahLst/>
            <a:cxnLst/>
            <a:rect l="l" t="t" r="r" b="b"/>
            <a:pathLst>
              <a:path w="940667" h="731369">
                <a:moveTo>
                  <a:pt x="940668" y="731369"/>
                </a:moveTo>
                <a:lnTo>
                  <a:pt x="0" y="731369"/>
                </a:lnTo>
                <a:lnTo>
                  <a:pt x="0" y="0"/>
                </a:lnTo>
                <a:lnTo>
                  <a:pt x="940668" y="0"/>
                </a:lnTo>
                <a:lnTo>
                  <a:pt x="940668" y="73136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solidFill>
                <a:srgbClr val="0070C0"/>
              </a:solidFill>
            </a:endParaRPr>
          </a:p>
        </p:txBody>
      </p:sp>
      <p:sp>
        <p:nvSpPr>
          <p:cNvPr id="6" name="Rectangle: Rounded Corners 3">
            <a:extLst>
              <a:ext uri="{FF2B5EF4-FFF2-40B4-BE49-F238E27FC236}">
                <a16:creationId xmlns:a16="http://schemas.microsoft.com/office/drawing/2014/main" id="{835BBE07-7CA5-83BC-7284-38A70E786211}"/>
              </a:ext>
            </a:extLst>
          </p:cNvPr>
          <p:cNvSpPr/>
          <p:nvPr/>
        </p:nvSpPr>
        <p:spPr>
          <a:xfrm>
            <a:off x="880718" y="4270654"/>
            <a:ext cx="10430563" cy="1503241"/>
          </a:xfrm>
          <a:prstGeom prst="roundRect">
            <a:avLst>
              <a:gd name="adj" fmla="val 11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7" name="TextBox 4">
            <a:extLst>
              <a:ext uri="{FF2B5EF4-FFF2-40B4-BE49-F238E27FC236}">
                <a16:creationId xmlns:a16="http://schemas.microsoft.com/office/drawing/2014/main" id="{A6ADE41B-C36E-73CA-1FE8-4FB4DE780D8C}"/>
              </a:ext>
            </a:extLst>
          </p:cNvPr>
          <p:cNvSpPr txBox="1"/>
          <p:nvPr/>
        </p:nvSpPr>
        <p:spPr>
          <a:xfrm>
            <a:off x="991056" y="4483128"/>
            <a:ext cx="10004928" cy="1137106"/>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nSpc>
                <a:spcPct val="150000"/>
              </a:lnSpc>
            </a:pPr>
            <a:r>
              <a:rPr lang="vi-VN">
                <a:solidFill>
                  <a:srgbClr val="0070C0"/>
                </a:solidFill>
              </a:rPr>
              <a:t>Khi nhân cả hai vế của bất đẳng thức với cùng một số dương, ta được bất đẳng thức mới cùng chiều với bất đẳng thức đã cho.</a:t>
            </a:r>
          </a:p>
        </p:txBody>
      </p:sp>
      <p:sp>
        <p:nvSpPr>
          <p:cNvPr id="8" name="Freeform 32">
            <a:extLst>
              <a:ext uri="{FF2B5EF4-FFF2-40B4-BE49-F238E27FC236}">
                <a16:creationId xmlns:a16="http://schemas.microsoft.com/office/drawing/2014/main" id="{771E5417-1393-F8F1-C4A0-296D8A9A425F}"/>
              </a:ext>
            </a:extLst>
          </p:cNvPr>
          <p:cNvSpPr/>
          <p:nvPr/>
        </p:nvSpPr>
        <p:spPr>
          <a:xfrm flipH="1" flipV="1">
            <a:off x="1101554" y="4406596"/>
            <a:ext cx="229813" cy="168836"/>
          </a:xfrm>
          <a:custGeom>
            <a:avLst/>
            <a:gdLst/>
            <a:ahLst/>
            <a:cxnLst/>
            <a:rect l="l" t="t" r="r" b="b"/>
            <a:pathLst>
              <a:path w="940667" h="731369">
                <a:moveTo>
                  <a:pt x="940668" y="731369"/>
                </a:moveTo>
                <a:lnTo>
                  <a:pt x="0" y="731369"/>
                </a:lnTo>
                <a:lnTo>
                  <a:pt x="0" y="0"/>
                </a:lnTo>
                <a:lnTo>
                  <a:pt x="940668" y="0"/>
                </a:lnTo>
                <a:lnTo>
                  <a:pt x="940668" y="73136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solidFill>
                <a:srgbClr val="0070C0"/>
              </a:solidFill>
            </a:endParaRPr>
          </a:p>
        </p:txBody>
      </p:sp>
      <p:sp>
        <p:nvSpPr>
          <p:cNvPr id="9" name="Freeform 32">
            <a:extLst>
              <a:ext uri="{FF2B5EF4-FFF2-40B4-BE49-F238E27FC236}">
                <a16:creationId xmlns:a16="http://schemas.microsoft.com/office/drawing/2014/main" id="{6F81EF52-F72C-CDD3-F080-EAAD1F3CAAF1}"/>
              </a:ext>
            </a:extLst>
          </p:cNvPr>
          <p:cNvSpPr/>
          <p:nvPr/>
        </p:nvSpPr>
        <p:spPr>
          <a:xfrm rot="10800000" flipH="1" flipV="1">
            <a:off x="10808913" y="5476850"/>
            <a:ext cx="229813" cy="168836"/>
          </a:xfrm>
          <a:custGeom>
            <a:avLst/>
            <a:gdLst/>
            <a:ahLst/>
            <a:cxnLst/>
            <a:rect l="l" t="t" r="r" b="b"/>
            <a:pathLst>
              <a:path w="940667" h="731369">
                <a:moveTo>
                  <a:pt x="940668" y="731369"/>
                </a:moveTo>
                <a:lnTo>
                  <a:pt x="0" y="731369"/>
                </a:lnTo>
                <a:lnTo>
                  <a:pt x="0" y="0"/>
                </a:lnTo>
                <a:lnTo>
                  <a:pt x="940668" y="0"/>
                </a:lnTo>
                <a:lnTo>
                  <a:pt x="940668" y="73136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solidFill>
                <a:srgbClr val="0070C0"/>
              </a:solidFill>
            </a:endParaRPr>
          </a:p>
        </p:txBody>
      </p:sp>
      <p:sp>
        <p:nvSpPr>
          <p:cNvPr id="10" name="TextBox 20">
            <a:extLst>
              <a:ext uri="{FF2B5EF4-FFF2-40B4-BE49-F238E27FC236}">
                <a16:creationId xmlns:a16="http://schemas.microsoft.com/office/drawing/2014/main" id="{278ECD28-2794-B868-4A4B-3D4FCEB3F0E7}"/>
              </a:ext>
            </a:extLst>
          </p:cNvPr>
          <p:cNvSpPr txBox="1"/>
          <p:nvPr/>
        </p:nvSpPr>
        <p:spPr>
          <a:xfrm>
            <a:off x="3393039" y="3566868"/>
            <a:ext cx="6170675" cy="369332"/>
          </a:xfrm>
          <a:prstGeom prst="rect">
            <a:avLst/>
          </a:prstGeom>
        </p:spPr>
        <p:txBody>
          <a:bodyPr wrap="square" lIns="0" tIns="0" rIns="0" bIns="0" rtlCol="0" anchor="t">
            <a:spAutoFit/>
          </a:bodyPr>
          <a:lstStyle/>
          <a:p>
            <a:pPr>
              <a:spcBef>
                <a:spcPct val="0"/>
              </a:spcBef>
            </a:pPr>
            <a:r>
              <a:rPr lang="en-US" sz="2400">
                <a:latin typeface="#9Slide03 Kaleko 105 Round Bold" pitchFamily="2" charset="0"/>
              </a:rPr>
              <a:t>LIÊN HỆ GIỮA THỨ TỰ VÀ PHÉP CỘNG </a:t>
            </a:r>
          </a:p>
        </p:txBody>
      </p:sp>
    </p:spTree>
    <p:custDataLst>
      <p:tags r:id="rId1"/>
    </p:custDataLst>
    <p:extLst>
      <p:ext uri="{BB962C8B-B14F-4D97-AF65-F5344CB8AC3E}">
        <p14:creationId xmlns:p14="http://schemas.microsoft.com/office/powerpoint/2010/main" val="13076825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229983">
            <a:off x="-4233599" y="-1353192"/>
            <a:ext cx="7022597" cy="9306379"/>
            <a:chOff x="0" y="0"/>
            <a:chExt cx="2386497" cy="3162597"/>
          </a:xfrm>
        </p:grpSpPr>
        <p:sp>
          <p:nvSpPr>
            <p:cNvPr id="3" name="Freeform 3"/>
            <p:cNvSpPr/>
            <p:nvPr/>
          </p:nvSpPr>
          <p:spPr>
            <a:xfrm>
              <a:off x="0" y="0"/>
              <a:ext cx="2386497" cy="3162597"/>
            </a:xfrm>
            <a:custGeom>
              <a:avLst/>
              <a:gdLst/>
              <a:ahLst/>
              <a:cxnLst/>
              <a:rect l="l" t="t" r="r" b="b"/>
              <a:pathLst>
                <a:path w="2386497" h="3162597">
                  <a:moveTo>
                    <a:pt x="1193248" y="0"/>
                  </a:moveTo>
                  <a:cubicBezTo>
                    <a:pt x="534236" y="0"/>
                    <a:pt x="0" y="707971"/>
                    <a:pt x="0" y="1581298"/>
                  </a:cubicBezTo>
                  <a:cubicBezTo>
                    <a:pt x="0" y="2454625"/>
                    <a:pt x="534236" y="3162597"/>
                    <a:pt x="1193248" y="3162597"/>
                  </a:cubicBezTo>
                  <a:cubicBezTo>
                    <a:pt x="1852261" y="3162597"/>
                    <a:pt x="2386497" y="2454625"/>
                    <a:pt x="2386497" y="1581298"/>
                  </a:cubicBezTo>
                  <a:cubicBezTo>
                    <a:pt x="2386497" y="707971"/>
                    <a:pt x="1852261" y="0"/>
                    <a:pt x="1193248" y="0"/>
                  </a:cubicBezTo>
                  <a:close/>
                </a:path>
              </a:pathLst>
            </a:custGeom>
            <a:solidFill>
              <a:srgbClr val="0632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4"/>
            <p:cNvSpPr txBox="1"/>
            <p:nvPr/>
          </p:nvSpPr>
          <p:spPr>
            <a:xfrm>
              <a:off x="223734" y="248868"/>
              <a:ext cx="1939029" cy="2617235"/>
            </a:xfrm>
            <a:prstGeom prst="rect">
              <a:avLst/>
            </a:prstGeom>
          </p:spPr>
          <p:txBody>
            <a:bodyPr lIns="33867" tIns="33867" rIns="33867" bIns="33867" rtlCol="0" anchor="ctr"/>
            <a:lstStyle/>
            <a:p>
              <a:pPr marL="0" marR="0" lvl="0" indent="0" algn="ctr" defTabSz="914400" rtl="0" eaLnBrk="1" fontAlgn="auto" latinLnBrk="0" hangingPunct="1">
                <a:lnSpc>
                  <a:spcPts val="214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9" name="Picture 8" descr="A screenshot of a video game&#10;&#10;Description automatically generated">
            <a:extLst>
              <a:ext uri="{FF2B5EF4-FFF2-40B4-BE49-F238E27FC236}">
                <a16:creationId xmlns:a16="http://schemas.microsoft.com/office/drawing/2014/main" id="{993333F6-AAFD-1CFA-3026-FFB530F2A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2" y="3223417"/>
            <a:ext cx="4770421" cy="4770421"/>
          </a:xfrm>
          <a:prstGeom prst="rect">
            <a:avLst/>
          </a:prstGeom>
        </p:spPr>
      </p:pic>
      <p:sp>
        <p:nvSpPr>
          <p:cNvPr id="6" name="Freeform 6"/>
          <p:cNvSpPr/>
          <p:nvPr/>
        </p:nvSpPr>
        <p:spPr>
          <a:xfrm flipH="1">
            <a:off x="749234" y="437193"/>
            <a:ext cx="2972969" cy="1616551"/>
          </a:xfrm>
          <a:custGeom>
            <a:avLst/>
            <a:gdLst/>
            <a:ahLst/>
            <a:cxnLst/>
            <a:rect l="l" t="t" r="r" b="b"/>
            <a:pathLst>
              <a:path w="5431132" h="2953178">
                <a:moveTo>
                  <a:pt x="5431132" y="0"/>
                </a:moveTo>
                <a:lnTo>
                  <a:pt x="0" y="0"/>
                </a:lnTo>
                <a:lnTo>
                  <a:pt x="0" y="2953178"/>
                </a:lnTo>
                <a:lnTo>
                  <a:pt x="5431132" y="2953178"/>
                </a:lnTo>
                <a:lnTo>
                  <a:pt x="5431132"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15"/>
          <p:cNvSpPr/>
          <p:nvPr/>
        </p:nvSpPr>
        <p:spPr>
          <a:xfrm rot="-1429773">
            <a:off x="4840928" y="4415820"/>
            <a:ext cx="416504" cy="390756"/>
          </a:xfrm>
          <a:custGeom>
            <a:avLst/>
            <a:gdLst/>
            <a:ahLst/>
            <a:cxnLst/>
            <a:rect l="l" t="t" r="r" b="b"/>
            <a:pathLst>
              <a:path w="624756" h="586134">
                <a:moveTo>
                  <a:pt x="0" y="0"/>
                </a:moveTo>
                <a:lnTo>
                  <a:pt x="624755" y="0"/>
                </a:lnTo>
                <a:lnTo>
                  <a:pt x="624755" y="586134"/>
                </a:lnTo>
                <a:lnTo>
                  <a:pt x="0" y="586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16"/>
          <p:cNvSpPr/>
          <p:nvPr/>
        </p:nvSpPr>
        <p:spPr>
          <a:xfrm rot="-284793">
            <a:off x="143914" y="338481"/>
            <a:ext cx="362970" cy="362970"/>
          </a:xfrm>
          <a:custGeom>
            <a:avLst/>
            <a:gdLst/>
            <a:ahLst/>
            <a:cxnLst/>
            <a:rect l="l" t="t" r="r" b="b"/>
            <a:pathLst>
              <a:path w="544455" h="544455">
                <a:moveTo>
                  <a:pt x="0" y="0"/>
                </a:moveTo>
                <a:lnTo>
                  <a:pt x="544455" y="0"/>
                </a:lnTo>
                <a:lnTo>
                  <a:pt x="544455" y="544455"/>
                </a:lnTo>
                <a:lnTo>
                  <a:pt x="0" y="5444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rot="-284793">
            <a:off x="556512" y="330753"/>
            <a:ext cx="143820" cy="143820"/>
          </a:xfrm>
          <a:custGeom>
            <a:avLst/>
            <a:gdLst/>
            <a:ahLst/>
            <a:cxnLst/>
            <a:rect l="l" t="t" r="r" b="b"/>
            <a:pathLst>
              <a:path w="215730" h="215730">
                <a:moveTo>
                  <a:pt x="0" y="0"/>
                </a:moveTo>
                <a:lnTo>
                  <a:pt x="215730" y="0"/>
                </a:lnTo>
                <a:lnTo>
                  <a:pt x="215730" y="215730"/>
                </a:lnTo>
                <a:lnTo>
                  <a:pt x="0" y="2157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rot="-284793">
            <a:off x="91186" y="585842"/>
            <a:ext cx="143820" cy="143820"/>
          </a:xfrm>
          <a:custGeom>
            <a:avLst/>
            <a:gdLst/>
            <a:ahLst/>
            <a:cxnLst/>
            <a:rect l="l" t="t" r="r" b="b"/>
            <a:pathLst>
              <a:path w="215730" h="215730">
                <a:moveTo>
                  <a:pt x="0" y="0"/>
                </a:moveTo>
                <a:lnTo>
                  <a:pt x="215730" y="0"/>
                </a:lnTo>
                <a:lnTo>
                  <a:pt x="215730" y="215729"/>
                </a:lnTo>
                <a:lnTo>
                  <a:pt x="0" y="2157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1" name="Group 21"/>
          <p:cNvGrpSpPr/>
          <p:nvPr/>
        </p:nvGrpSpPr>
        <p:grpSpPr>
          <a:xfrm>
            <a:off x="9871899" y="6130299"/>
            <a:ext cx="2130369" cy="551007"/>
            <a:chOff x="0" y="0"/>
            <a:chExt cx="2885943" cy="787206"/>
          </a:xfrm>
        </p:grpSpPr>
        <p:sp>
          <p:nvSpPr>
            <p:cNvPr id="22" name="Freeform 22"/>
            <p:cNvSpPr/>
            <p:nvPr/>
          </p:nvSpPr>
          <p:spPr>
            <a:xfrm>
              <a:off x="8386" y="0"/>
              <a:ext cx="2869171" cy="787206"/>
            </a:xfrm>
            <a:custGeom>
              <a:avLst/>
              <a:gdLst/>
              <a:ahLst/>
              <a:cxnLst/>
              <a:rect l="l" t="t" r="r" b="b"/>
              <a:pathLst>
                <a:path w="2869171" h="787206">
                  <a:moveTo>
                    <a:pt x="238938" y="0"/>
                  </a:moveTo>
                  <a:lnTo>
                    <a:pt x="2833433" y="0"/>
                  </a:lnTo>
                  <a:cubicBezTo>
                    <a:pt x="2844004" y="0"/>
                    <a:pt x="2853981" y="4891"/>
                    <a:pt x="2860454" y="13248"/>
                  </a:cubicBezTo>
                  <a:cubicBezTo>
                    <a:pt x="2866928" y="21606"/>
                    <a:pt x="2869171" y="32488"/>
                    <a:pt x="2866529" y="42724"/>
                  </a:cubicBezTo>
                  <a:lnTo>
                    <a:pt x="2685385" y="744483"/>
                  </a:lnTo>
                  <a:cubicBezTo>
                    <a:pt x="2678893" y="769633"/>
                    <a:pt x="2656208" y="787206"/>
                    <a:pt x="2630233" y="787206"/>
                  </a:cubicBezTo>
                  <a:lnTo>
                    <a:pt x="35738" y="787206"/>
                  </a:lnTo>
                  <a:cubicBezTo>
                    <a:pt x="25167" y="787206"/>
                    <a:pt x="15190" y="782315"/>
                    <a:pt x="8717" y="773958"/>
                  </a:cubicBezTo>
                  <a:cubicBezTo>
                    <a:pt x="2243" y="765601"/>
                    <a:pt x="0" y="754718"/>
                    <a:pt x="2642" y="744483"/>
                  </a:cubicBezTo>
                  <a:lnTo>
                    <a:pt x="183786" y="42724"/>
                  </a:lnTo>
                  <a:cubicBezTo>
                    <a:pt x="190278" y="17573"/>
                    <a:pt x="212963" y="0"/>
                    <a:pt x="238938" y="0"/>
                  </a:cubicBezTo>
                  <a:close/>
                </a:path>
              </a:pathLst>
            </a:custGeom>
            <a:solidFill>
              <a:srgbClr val="063225"/>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TextBox 23"/>
            <p:cNvSpPr txBox="1"/>
            <p:nvPr/>
          </p:nvSpPr>
          <p:spPr>
            <a:xfrm>
              <a:off x="101600" y="-47625"/>
              <a:ext cx="2682743" cy="834831"/>
            </a:xfrm>
            <a:prstGeom prst="rect">
              <a:avLst/>
            </a:prstGeom>
          </p:spPr>
          <p:txBody>
            <a:bodyPr lIns="33867" tIns="33867" rIns="33867" bIns="33867" rtlCol="0" anchor="ctr"/>
            <a:lstStyle/>
            <a:p>
              <a:pPr marL="0" marR="0" lvl="0" indent="0" algn="ctr" defTabSz="914400" rtl="0" eaLnBrk="1" fontAlgn="auto" latinLnBrk="0" hangingPunct="1">
                <a:lnSpc>
                  <a:spcPts val="2147"/>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5" name="Freeform 25"/>
          <p:cNvSpPr/>
          <p:nvPr/>
        </p:nvSpPr>
        <p:spPr>
          <a:xfrm rot="2009569">
            <a:off x="11398827" y="100070"/>
            <a:ext cx="658713" cy="658713"/>
          </a:xfrm>
          <a:custGeom>
            <a:avLst/>
            <a:gdLst/>
            <a:ahLst/>
            <a:cxnLst/>
            <a:rect l="l" t="t" r="r" b="b"/>
            <a:pathLst>
              <a:path w="1879963" h="1879963">
                <a:moveTo>
                  <a:pt x="0" y="0"/>
                </a:moveTo>
                <a:lnTo>
                  <a:pt x="1879962" y="0"/>
                </a:lnTo>
                <a:lnTo>
                  <a:pt x="1879962" y="1879963"/>
                </a:lnTo>
                <a:lnTo>
                  <a:pt x="0" y="1879963"/>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AutoShape 30"/>
          <p:cNvSpPr/>
          <p:nvPr/>
        </p:nvSpPr>
        <p:spPr>
          <a:xfrm flipH="1">
            <a:off x="11302054" y="154321"/>
            <a:ext cx="0" cy="581045"/>
          </a:xfrm>
          <a:prstGeom prst="line">
            <a:avLst/>
          </a:prstGeom>
          <a:ln w="19050" cap="rnd">
            <a:solidFill>
              <a:srgbClr val="66666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31"/>
          <p:cNvSpPr/>
          <p:nvPr/>
        </p:nvSpPr>
        <p:spPr>
          <a:xfrm>
            <a:off x="11464694" y="6271223"/>
            <a:ext cx="269157" cy="269157"/>
          </a:xfrm>
          <a:custGeom>
            <a:avLst/>
            <a:gdLst/>
            <a:ahLst/>
            <a:cxnLst/>
            <a:rect l="l" t="t" r="r" b="b"/>
            <a:pathLst>
              <a:path w="403735" h="403735">
                <a:moveTo>
                  <a:pt x="0" y="0"/>
                </a:moveTo>
                <a:lnTo>
                  <a:pt x="403736" y="0"/>
                </a:lnTo>
                <a:lnTo>
                  <a:pt x="403736" y="403735"/>
                </a:lnTo>
                <a:lnTo>
                  <a:pt x="0" y="403735"/>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TextBox 32"/>
          <p:cNvSpPr txBox="1"/>
          <p:nvPr/>
        </p:nvSpPr>
        <p:spPr>
          <a:xfrm>
            <a:off x="10102218" y="6255813"/>
            <a:ext cx="1497054" cy="273088"/>
          </a:xfrm>
          <a:prstGeom prst="rect">
            <a:avLst/>
          </a:prstGeom>
        </p:spPr>
        <p:txBody>
          <a:bodyPr wrap="square" lIns="0" tIns="0" rIns="0" bIns="0" rtlCol="0" anchor="t">
            <a:spAutoFit/>
          </a:bodyPr>
          <a:lstStyle/>
          <a:p>
            <a:pPr marL="0" marR="0" lvl="0" indent="0" algn="l" defTabSz="914400" rtl="0" eaLnBrk="1" fontAlgn="auto" latinLnBrk="0" hangingPunct="1">
              <a:lnSpc>
                <a:spcPts val="2301"/>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9Slide07 SVNSalty Sans" panose="02000000000000000000" pitchFamily="2" charset="0"/>
                <a:ea typeface="+mn-ea"/>
                <a:cs typeface="+mn-cs"/>
              </a:rPr>
              <a:t>Thầy Cao Đô OLM</a:t>
            </a:r>
          </a:p>
        </p:txBody>
      </p:sp>
      <p:sp>
        <p:nvSpPr>
          <p:cNvPr id="34" name="TextBox 34"/>
          <p:cNvSpPr txBox="1"/>
          <p:nvPr/>
        </p:nvSpPr>
        <p:spPr>
          <a:xfrm>
            <a:off x="7058808" y="4267525"/>
            <a:ext cx="1497054" cy="577081"/>
          </a:xfrm>
          <a:prstGeom prst="rect">
            <a:avLst/>
          </a:prstGeom>
        </p:spPr>
        <p:txBody>
          <a:bodyPr lIns="0" tIns="0" rIns="0" bIns="0" rtlCol="0" anchor="t">
            <a:spAutoFit/>
          </a:bodyPr>
          <a:lstStyle/>
          <a:p>
            <a:pPr marL="0" marR="0" lvl="0" indent="0" algn="l" defTabSz="914400" rtl="0" eaLnBrk="1" fontAlgn="auto" latinLnBrk="0" hangingPunct="1">
              <a:lnSpc>
                <a:spcPts val="4467"/>
              </a:lnSpc>
              <a:spcBef>
                <a:spcPts val="0"/>
              </a:spcBef>
              <a:spcAft>
                <a:spcPts val="0"/>
              </a:spcAft>
              <a:buClrTx/>
              <a:buSzTx/>
              <a:buFontTx/>
              <a:buNone/>
              <a:tabLst/>
              <a:defRPr/>
            </a:pPr>
            <a:r>
              <a:rPr kumimoji="0" lang="en-US" sz="4214" b="0" i="0" u="none" strike="noStrike" kern="1200" cap="none" spc="0" normalizeH="0" baseline="0" noProof="0">
                <a:ln>
                  <a:noFill/>
                </a:ln>
                <a:solidFill>
                  <a:srgbClr val="F9FFFC"/>
                </a:solidFill>
                <a:effectLst/>
                <a:uLnTx/>
                <a:uFillTx/>
                <a:latin typeface="Garet Ultra-Bold Italics"/>
                <a:ea typeface="+mn-ea"/>
                <a:cs typeface="+mn-cs"/>
              </a:rPr>
              <a:t>123+</a:t>
            </a:r>
          </a:p>
        </p:txBody>
      </p:sp>
      <p:sp>
        <p:nvSpPr>
          <p:cNvPr id="37" name="TextBox 36">
            <a:extLst>
              <a:ext uri="{FF2B5EF4-FFF2-40B4-BE49-F238E27FC236}">
                <a16:creationId xmlns:a16="http://schemas.microsoft.com/office/drawing/2014/main" id="{743CE1F0-C4F4-3184-2C6E-5474A604FB39}"/>
              </a:ext>
            </a:extLst>
          </p:cNvPr>
          <p:cNvSpPr txBox="1"/>
          <p:nvPr/>
        </p:nvSpPr>
        <p:spPr>
          <a:xfrm>
            <a:off x="10230106" y="176694"/>
            <a:ext cx="10550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AB29"/>
                </a:solidFill>
                <a:effectLst/>
                <a:uLnTx/>
                <a:uFillTx/>
                <a:latin typeface="#9Slide03 Aturdida" pitchFamily="2" charset="0"/>
                <a:ea typeface="+mn-ea"/>
                <a:cs typeface="+mn-cs"/>
              </a:rPr>
              <a:t>TOÁN LỚP 9</a:t>
            </a:r>
          </a:p>
        </p:txBody>
      </p:sp>
      <p:pic>
        <p:nvPicPr>
          <p:cNvPr id="39" name="Picture 38" descr="A blue and orange logo&#10;&#10;Description automatically generated">
            <a:extLst>
              <a:ext uri="{FF2B5EF4-FFF2-40B4-BE49-F238E27FC236}">
                <a16:creationId xmlns:a16="http://schemas.microsoft.com/office/drawing/2014/main" id="{2DA170B0-ED82-A312-CB48-164BDE6327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30009" y="234081"/>
            <a:ext cx="380409" cy="390690"/>
          </a:xfrm>
          <a:prstGeom prst="rect">
            <a:avLst/>
          </a:prstGeom>
        </p:spPr>
      </p:pic>
      <p:sp>
        <p:nvSpPr>
          <p:cNvPr id="41" name="TextBox 40">
            <a:extLst>
              <a:ext uri="{FF2B5EF4-FFF2-40B4-BE49-F238E27FC236}">
                <a16:creationId xmlns:a16="http://schemas.microsoft.com/office/drawing/2014/main" id="{2861D0BF-C092-0150-A510-1B32984E478A}"/>
              </a:ext>
            </a:extLst>
          </p:cNvPr>
          <p:cNvSpPr txBox="1"/>
          <p:nvPr/>
        </p:nvSpPr>
        <p:spPr>
          <a:xfrm>
            <a:off x="3157246" y="2590475"/>
            <a:ext cx="873637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F9ED5">
                    <a:lumMod val="75000"/>
                  </a:srgbClr>
                </a:solidFill>
                <a:effectLst/>
                <a:uLnTx/>
                <a:uFillTx/>
                <a:latin typeface="#9Slide03 Neutra" panose="02040603050506020204" pitchFamily="18" charset="0"/>
                <a:ea typeface="+mn-ea"/>
                <a:cs typeface="+mn-cs"/>
              </a:rPr>
              <a:t>cảm ơn sự theo dõi của các em</a:t>
            </a:r>
            <a:endParaRPr kumimoji="0" lang="en-US" sz="2800" b="0" i="0" u="none" strike="noStrike" kern="1200" cap="none" spc="0" normalizeH="0" baseline="0" noProof="0">
              <a:ln>
                <a:noFill/>
              </a:ln>
              <a:solidFill>
                <a:srgbClr val="C00000"/>
              </a:solidFill>
              <a:effectLst/>
              <a:uLnTx/>
              <a:uFillTx/>
              <a:latin typeface="#9Slide03 Neutra" panose="02040603050506020204" pitchFamily="18" charset="0"/>
              <a:ea typeface="+mn-ea"/>
              <a:cs typeface="+mn-cs"/>
            </a:endParaRPr>
          </a:p>
        </p:txBody>
      </p:sp>
      <p:sp>
        <p:nvSpPr>
          <p:cNvPr id="5" name="TextBox 40">
            <a:extLst>
              <a:ext uri="{FF2B5EF4-FFF2-40B4-BE49-F238E27FC236}">
                <a16:creationId xmlns:a16="http://schemas.microsoft.com/office/drawing/2014/main" id="{C7374FE2-1B14-6D00-A01A-731F32886180}"/>
              </a:ext>
            </a:extLst>
          </p:cNvPr>
          <p:cNvSpPr txBox="1"/>
          <p:nvPr/>
        </p:nvSpPr>
        <p:spPr>
          <a:xfrm>
            <a:off x="5035696" y="3298361"/>
            <a:ext cx="68747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2"/>
                </a:solidFill>
                <a:effectLst/>
                <a:uLnTx/>
                <a:uFillTx/>
                <a:latin typeface="#9Slide03 Neutra" panose="02040603050506020204" pitchFamily="18" charset="0"/>
                <a:ea typeface="+mn-ea"/>
                <a:cs typeface="+mn-cs"/>
              </a:rPr>
              <a:t>hẹn gặp lại trong các bài học tiếp theo</a:t>
            </a:r>
            <a:endParaRPr kumimoji="0" lang="en-US" sz="1600" b="0" i="0" u="none" strike="noStrike" kern="1200" cap="none" spc="0" normalizeH="0" baseline="0" noProof="0">
              <a:ln>
                <a:noFill/>
              </a:ln>
              <a:solidFill>
                <a:schemeClr val="accent2"/>
              </a:solidFill>
              <a:effectLst/>
              <a:uLnTx/>
              <a:uFillTx/>
              <a:latin typeface="#9Slide03 Neutra"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171200707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DB9C590-EB81-713D-F511-45FA99FF49A3}"/>
              </a:ext>
            </a:extLst>
          </p:cNvPr>
          <p:cNvGrpSpPr/>
          <p:nvPr/>
        </p:nvGrpSpPr>
        <p:grpSpPr>
          <a:xfrm>
            <a:off x="302501" y="188422"/>
            <a:ext cx="7298449" cy="681405"/>
            <a:chOff x="758602" y="438109"/>
            <a:chExt cx="5633790" cy="681405"/>
          </a:xfrm>
        </p:grpSpPr>
        <p:grpSp>
          <p:nvGrpSpPr>
            <p:cNvPr id="8" name="Group 9">
              <a:extLst>
                <a:ext uri="{FF2B5EF4-FFF2-40B4-BE49-F238E27FC236}">
                  <a16:creationId xmlns:a16="http://schemas.microsoft.com/office/drawing/2014/main" id="{7397C648-447E-A0F6-9407-75BCD03F2A9E}"/>
                </a:ext>
              </a:extLst>
            </p:cNvPr>
            <p:cNvGrpSpPr/>
            <p:nvPr/>
          </p:nvGrpSpPr>
          <p:grpSpPr>
            <a:xfrm>
              <a:off x="758602" y="448386"/>
              <a:ext cx="5633790" cy="655834"/>
              <a:chOff x="6797" y="-47625"/>
              <a:chExt cx="10293478" cy="834831"/>
            </a:xfrm>
          </p:grpSpPr>
          <p:sp>
            <p:nvSpPr>
              <p:cNvPr id="12" name="Freeform 10">
                <a:extLst>
                  <a:ext uri="{FF2B5EF4-FFF2-40B4-BE49-F238E27FC236}">
                    <a16:creationId xmlns:a16="http://schemas.microsoft.com/office/drawing/2014/main" id="{F95139CB-6FFD-006B-8C7F-CC0CC9D137A7}"/>
                  </a:ext>
                </a:extLst>
              </p:cNvPr>
              <p:cNvSpPr/>
              <p:nvPr/>
            </p:nvSpPr>
            <p:spPr>
              <a:xfrm>
                <a:off x="6797" y="0"/>
                <a:ext cx="10293478" cy="787206"/>
              </a:xfrm>
              <a:custGeom>
                <a:avLst/>
                <a:gdLst/>
                <a:ahLst/>
                <a:cxnLst/>
                <a:rect l="l" t="t" r="r" b="b"/>
                <a:pathLst>
                  <a:path w="4953491" h="787206">
                    <a:moveTo>
                      <a:pt x="232168" y="0"/>
                    </a:moveTo>
                    <a:lnTo>
                      <a:pt x="4924524" y="0"/>
                    </a:lnTo>
                    <a:cubicBezTo>
                      <a:pt x="4933093" y="0"/>
                      <a:pt x="4941179" y="3965"/>
                      <a:pt x="4946426" y="10739"/>
                    </a:cubicBezTo>
                    <a:cubicBezTo>
                      <a:pt x="4951674" y="17513"/>
                      <a:pt x="4953492" y="26333"/>
                      <a:pt x="4951350" y="34630"/>
                    </a:cubicBezTo>
                    <a:lnTo>
                      <a:pt x="4766028" y="752576"/>
                    </a:lnTo>
                    <a:cubicBezTo>
                      <a:pt x="4760766" y="772962"/>
                      <a:pt x="4742378" y="787206"/>
                      <a:pt x="4721324" y="787206"/>
                    </a:cubicBezTo>
                    <a:lnTo>
                      <a:pt x="28968" y="787206"/>
                    </a:lnTo>
                    <a:cubicBezTo>
                      <a:pt x="20399" y="787206"/>
                      <a:pt x="12313" y="783242"/>
                      <a:pt x="7066" y="776468"/>
                    </a:cubicBezTo>
                    <a:cubicBezTo>
                      <a:pt x="1818" y="769694"/>
                      <a:pt x="0" y="760873"/>
                      <a:pt x="2142" y="752576"/>
                    </a:cubicBezTo>
                    <a:lnTo>
                      <a:pt x="187464" y="34630"/>
                    </a:lnTo>
                    <a:cubicBezTo>
                      <a:pt x="192726" y="14244"/>
                      <a:pt x="211114" y="0"/>
                      <a:pt x="232168" y="0"/>
                    </a:cubicBezTo>
                    <a:close/>
                  </a:path>
                </a:pathLst>
              </a:custGeom>
              <a:solidFill>
                <a:schemeClr val="accent4">
                  <a:lumMod val="50000"/>
                </a:schemeClr>
              </a:solidFill>
              <a:ln w="19050" cap="rnd">
                <a:solidFill>
                  <a:srgbClr val="063225"/>
                </a:solidFill>
                <a:prstDash val="solid"/>
                <a:round/>
              </a:ln>
            </p:spPr>
            <p:txBody>
              <a:bodyPr/>
              <a:lstStyle/>
              <a:p>
                <a:endParaRPr lang="en-US" sz="1200"/>
              </a:p>
            </p:txBody>
          </p:sp>
          <p:sp>
            <p:nvSpPr>
              <p:cNvPr id="13" name="TextBox 11">
                <a:extLst>
                  <a:ext uri="{FF2B5EF4-FFF2-40B4-BE49-F238E27FC236}">
                    <a16:creationId xmlns:a16="http://schemas.microsoft.com/office/drawing/2014/main" id="{856871E2-20E2-46BD-B4B8-9CE77224D4AB}"/>
                  </a:ext>
                </a:extLst>
              </p:cNvPr>
              <p:cNvSpPr txBox="1"/>
              <p:nvPr/>
            </p:nvSpPr>
            <p:spPr>
              <a:xfrm>
                <a:off x="101600" y="-47625"/>
                <a:ext cx="4763886" cy="834831"/>
              </a:xfrm>
              <a:prstGeom prst="rect">
                <a:avLst/>
              </a:prstGeom>
            </p:spPr>
            <p:txBody>
              <a:bodyPr lIns="33867" tIns="33867" rIns="33867" bIns="33867" rtlCol="0" anchor="ctr"/>
              <a:lstStyle/>
              <a:p>
                <a:pPr algn="ctr">
                  <a:lnSpc>
                    <a:spcPts val="2147"/>
                  </a:lnSpc>
                </a:pPr>
                <a:endParaRPr sz="1200"/>
              </a:p>
            </p:txBody>
          </p:sp>
        </p:grpSp>
        <p:grpSp>
          <p:nvGrpSpPr>
            <p:cNvPr id="9" name="Group 8">
              <a:extLst>
                <a:ext uri="{FF2B5EF4-FFF2-40B4-BE49-F238E27FC236}">
                  <a16:creationId xmlns:a16="http://schemas.microsoft.com/office/drawing/2014/main" id="{17B1E17C-AF59-9AA7-B279-6EFFD4BB8971}"/>
                </a:ext>
              </a:extLst>
            </p:cNvPr>
            <p:cNvGrpSpPr/>
            <p:nvPr/>
          </p:nvGrpSpPr>
          <p:grpSpPr>
            <a:xfrm>
              <a:off x="876885" y="438109"/>
              <a:ext cx="675279" cy="681405"/>
              <a:chOff x="101600" y="-47625"/>
              <a:chExt cx="1186552" cy="837547"/>
            </a:xfrm>
          </p:grpSpPr>
          <p:sp>
            <p:nvSpPr>
              <p:cNvPr id="10" name="Freeform 13">
                <a:extLst>
                  <a:ext uri="{FF2B5EF4-FFF2-40B4-BE49-F238E27FC236}">
                    <a16:creationId xmlns:a16="http://schemas.microsoft.com/office/drawing/2014/main" id="{7D577297-9661-0594-244E-06B55EA2DC42}"/>
                  </a:ext>
                </a:extLst>
              </p:cNvPr>
              <p:cNvSpPr/>
              <p:nvPr/>
            </p:nvSpPr>
            <p:spPr>
              <a:xfrm>
                <a:off x="242699" y="10994"/>
                <a:ext cx="1045453" cy="778928"/>
              </a:xfrm>
              <a:custGeom>
                <a:avLst/>
                <a:gdLst/>
                <a:ahLst/>
                <a:cxnLst/>
                <a:rect l="l" t="t" r="r" b="b"/>
                <a:pathLst>
                  <a:path w="1127249" h="778928">
                    <a:moveTo>
                      <a:pt x="323129" y="0"/>
                    </a:moveTo>
                    <a:lnTo>
                      <a:pt x="1007320" y="0"/>
                    </a:lnTo>
                    <a:cubicBezTo>
                      <a:pt x="1042838" y="0"/>
                      <a:pt x="1076352" y="16458"/>
                      <a:pt x="1098068" y="44566"/>
                    </a:cubicBezTo>
                    <a:cubicBezTo>
                      <a:pt x="1119783" y="72673"/>
                      <a:pt x="1127249" y="109256"/>
                      <a:pt x="1118283" y="143625"/>
                    </a:cubicBezTo>
                    <a:lnTo>
                      <a:pt x="990019" y="635303"/>
                    </a:lnTo>
                    <a:cubicBezTo>
                      <a:pt x="967950" y="719900"/>
                      <a:pt x="891547" y="778928"/>
                      <a:pt x="804120" y="778928"/>
                    </a:cubicBezTo>
                    <a:lnTo>
                      <a:pt x="119929" y="778928"/>
                    </a:lnTo>
                    <a:cubicBezTo>
                      <a:pt x="84411" y="778928"/>
                      <a:pt x="50897" y="762469"/>
                      <a:pt x="29181" y="734362"/>
                    </a:cubicBezTo>
                    <a:cubicBezTo>
                      <a:pt x="7466" y="706255"/>
                      <a:pt x="0" y="669672"/>
                      <a:pt x="8966" y="635303"/>
                    </a:cubicBezTo>
                    <a:lnTo>
                      <a:pt x="137230" y="143625"/>
                    </a:lnTo>
                    <a:cubicBezTo>
                      <a:pt x="159299" y="59028"/>
                      <a:pt x="235702" y="0"/>
                      <a:pt x="323129" y="0"/>
                    </a:cubicBezTo>
                    <a:close/>
                  </a:path>
                </a:pathLst>
              </a:custGeom>
              <a:gradFill rotWithShape="1">
                <a:gsLst>
                  <a:gs pos="0">
                    <a:srgbClr val="FFAB29">
                      <a:alpha val="100000"/>
                    </a:srgbClr>
                  </a:gs>
                  <a:gs pos="100000">
                    <a:srgbClr val="FFCD80">
                      <a:alpha val="100000"/>
                    </a:srgbClr>
                  </a:gs>
                </a:gsLst>
                <a:lin ang="0"/>
              </a:gradFill>
              <a:ln cap="rnd">
                <a:noFill/>
                <a:prstDash val="solid"/>
                <a:round/>
              </a:ln>
            </p:spPr>
            <p:txBody>
              <a:bodyPr/>
              <a:lstStyle/>
              <a:p>
                <a:endParaRPr lang="en-US" sz="1200"/>
              </a:p>
            </p:txBody>
          </p:sp>
          <p:sp>
            <p:nvSpPr>
              <p:cNvPr id="11" name="TextBox 10">
                <a:extLst>
                  <a:ext uri="{FF2B5EF4-FFF2-40B4-BE49-F238E27FC236}">
                    <a16:creationId xmlns:a16="http://schemas.microsoft.com/office/drawing/2014/main" id="{FDCAA925-4A3C-8CC4-3ED1-575A3B3E2F80}"/>
                  </a:ext>
                </a:extLst>
              </p:cNvPr>
              <p:cNvSpPr txBox="1"/>
              <p:nvPr/>
            </p:nvSpPr>
            <p:spPr>
              <a:xfrm>
                <a:off x="101600" y="-47625"/>
                <a:ext cx="981053" cy="826553"/>
              </a:xfrm>
              <a:prstGeom prst="rect">
                <a:avLst/>
              </a:prstGeom>
            </p:spPr>
            <p:txBody>
              <a:bodyPr lIns="33867" tIns="33867" rIns="33867" bIns="33867" rtlCol="0" anchor="ctr"/>
              <a:lstStyle/>
              <a:p>
                <a:pPr algn="ctr">
                  <a:lnSpc>
                    <a:spcPts val="2147"/>
                  </a:lnSpc>
                  <a:spcBef>
                    <a:spcPct val="0"/>
                  </a:spcBef>
                </a:pPr>
                <a:endParaRPr sz="1200"/>
              </a:p>
            </p:txBody>
          </p:sp>
        </p:grpSp>
      </p:grpSp>
      <p:sp>
        <p:nvSpPr>
          <p:cNvPr id="14" name="TextBox 20">
            <a:extLst>
              <a:ext uri="{FF2B5EF4-FFF2-40B4-BE49-F238E27FC236}">
                <a16:creationId xmlns:a16="http://schemas.microsoft.com/office/drawing/2014/main" id="{69C4FDAC-02E6-6962-03F9-4645E7998516}"/>
              </a:ext>
            </a:extLst>
          </p:cNvPr>
          <p:cNvSpPr txBox="1"/>
          <p:nvPr/>
        </p:nvSpPr>
        <p:spPr>
          <a:xfrm>
            <a:off x="1544575" y="365707"/>
            <a:ext cx="6170675" cy="369332"/>
          </a:xfrm>
          <a:prstGeom prst="rect">
            <a:avLst/>
          </a:prstGeom>
        </p:spPr>
        <p:txBody>
          <a:bodyPr wrap="square" lIns="0" tIns="0" rIns="0" bIns="0" rtlCol="0" anchor="t">
            <a:spAutoFit/>
          </a:bodyPr>
          <a:lstStyle/>
          <a:p>
            <a:pPr>
              <a:spcBef>
                <a:spcPct val="0"/>
              </a:spcBef>
            </a:pPr>
            <a:r>
              <a:rPr lang="en-US" sz="2400">
                <a:solidFill>
                  <a:schemeClr val="bg1"/>
                </a:solidFill>
                <a:latin typeface="#9Slide03 Kaleko 105 Round Bold" pitchFamily="2" charset="0"/>
              </a:rPr>
              <a:t>LIÊN HỆ GIỮA THỨ TỰ VÀ PHÉP CỘNG </a:t>
            </a:r>
          </a:p>
        </p:txBody>
      </p:sp>
      <p:sp>
        <p:nvSpPr>
          <p:cNvPr id="15" name="TextBox 20">
            <a:extLst>
              <a:ext uri="{FF2B5EF4-FFF2-40B4-BE49-F238E27FC236}">
                <a16:creationId xmlns:a16="http://schemas.microsoft.com/office/drawing/2014/main" id="{E5FC7A53-63A5-A16B-FBFA-E99A6D32C3EE}"/>
              </a:ext>
            </a:extLst>
          </p:cNvPr>
          <p:cNvSpPr txBox="1"/>
          <p:nvPr/>
        </p:nvSpPr>
        <p:spPr>
          <a:xfrm>
            <a:off x="710682" y="329879"/>
            <a:ext cx="468939" cy="430887"/>
          </a:xfrm>
          <a:prstGeom prst="rect">
            <a:avLst/>
          </a:prstGeom>
        </p:spPr>
        <p:txBody>
          <a:bodyPr wrap="square" lIns="0" tIns="0" rIns="0" bIns="0" rtlCol="0" anchor="t">
            <a:spAutoFit/>
          </a:bodyPr>
          <a:lstStyle/>
          <a:p>
            <a:pPr>
              <a:spcBef>
                <a:spcPct val="0"/>
              </a:spcBef>
            </a:pPr>
            <a:r>
              <a:rPr lang="en-US" sz="2800">
                <a:solidFill>
                  <a:schemeClr val="bg1"/>
                </a:solidFill>
                <a:latin typeface="#9Slide03 Kaleko 105 Round Bold" pitchFamily="2" charset="0"/>
              </a:rPr>
              <a:t>02</a:t>
            </a:r>
          </a:p>
        </p:txBody>
      </p:sp>
      <p:sp>
        <p:nvSpPr>
          <p:cNvPr id="3" name="TextBox 2">
            <a:extLst>
              <a:ext uri="{FF2B5EF4-FFF2-40B4-BE49-F238E27FC236}">
                <a16:creationId xmlns:a16="http://schemas.microsoft.com/office/drawing/2014/main" id="{5D63D7D7-6464-87D0-0B4B-621492BCCD80}"/>
              </a:ext>
            </a:extLst>
          </p:cNvPr>
          <p:cNvSpPr txBox="1"/>
          <p:nvPr/>
        </p:nvSpPr>
        <p:spPr>
          <a:xfrm>
            <a:off x="5992696" y="5779367"/>
            <a:ext cx="5317761" cy="461665"/>
          </a:xfrm>
          <a:prstGeom prst="rect">
            <a:avLst/>
          </a:prstGeom>
          <a:noFill/>
        </p:spPr>
        <p:txBody>
          <a:bodyPr wrap="square">
            <a:spAutoFit/>
          </a:bodyPr>
          <a:lstStyle>
            <a:defPPr>
              <a:defRPr lang="en-US"/>
            </a:defPPr>
            <a:lvl1pPr algn="just">
              <a:defRPr sz="2400">
                <a:solidFill>
                  <a:srgbClr val="002060"/>
                </a:solidFill>
                <a:latin typeface="#9Slide03 Quicksand" panose="00000500000000000000" pitchFamily="2" charset="0"/>
              </a:defRPr>
            </a:lvl1pPr>
          </a:lstStyle>
          <a:p>
            <a:r>
              <a:rPr lang="en-US"/>
              <a:t>cộng vào hai vế với cùng một số -19.</a:t>
            </a:r>
          </a:p>
        </p:txBody>
      </p:sp>
      <p:sp>
        <p:nvSpPr>
          <p:cNvPr id="4" name="Rectangle: Rounded Corners 3">
            <a:extLst>
              <a:ext uri="{FF2B5EF4-FFF2-40B4-BE49-F238E27FC236}">
                <a16:creationId xmlns:a16="http://schemas.microsoft.com/office/drawing/2014/main" id="{2829E3D1-7746-998E-92B4-A150387A7167}"/>
              </a:ext>
            </a:extLst>
          </p:cNvPr>
          <p:cNvSpPr/>
          <p:nvPr/>
        </p:nvSpPr>
        <p:spPr>
          <a:xfrm>
            <a:off x="1077435" y="1703744"/>
            <a:ext cx="9868302" cy="1571037"/>
          </a:xfrm>
          <a:prstGeom prst="roundRect">
            <a:avLst>
              <a:gd name="adj" fmla="val 11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 name="TextBox 4">
            <a:extLst>
              <a:ext uri="{FF2B5EF4-FFF2-40B4-BE49-F238E27FC236}">
                <a16:creationId xmlns:a16="http://schemas.microsoft.com/office/drawing/2014/main" id="{4E047330-C45D-784B-F455-4C56E47D2C36}"/>
              </a:ext>
            </a:extLst>
          </p:cNvPr>
          <p:cNvSpPr txBox="1"/>
          <p:nvPr/>
        </p:nvSpPr>
        <p:spPr>
          <a:xfrm>
            <a:off x="1193385" y="1936080"/>
            <a:ext cx="9752352" cy="1137106"/>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nSpc>
                <a:spcPct val="150000"/>
              </a:lnSpc>
            </a:pPr>
            <a:r>
              <a:rPr lang="vi-VN">
                <a:solidFill>
                  <a:srgbClr val="C00000"/>
                </a:solidFill>
              </a:rPr>
              <a:t>Khi cộng cùng một số vào cả hai vế của một bất đẳng thức, ta được bất đẳng thức mới cùng chiều với bất đẳng thức đã cho.</a:t>
            </a:r>
          </a:p>
        </p:txBody>
      </p:sp>
      <p:sp>
        <p:nvSpPr>
          <p:cNvPr id="7" name="Freeform 32">
            <a:extLst>
              <a:ext uri="{FF2B5EF4-FFF2-40B4-BE49-F238E27FC236}">
                <a16:creationId xmlns:a16="http://schemas.microsoft.com/office/drawing/2014/main" id="{264705B2-C4E2-4E70-7654-A8DA4FF3D813}"/>
              </a:ext>
            </a:extLst>
          </p:cNvPr>
          <p:cNvSpPr/>
          <p:nvPr/>
        </p:nvSpPr>
        <p:spPr>
          <a:xfrm flipH="1" flipV="1">
            <a:off x="1303459" y="1818044"/>
            <a:ext cx="229813" cy="168836"/>
          </a:xfrm>
          <a:custGeom>
            <a:avLst/>
            <a:gdLst/>
            <a:ahLst/>
            <a:cxnLst/>
            <a:rect l="l" t="t" r="r" b="b"/>
            <a:pathLst>
              <a:path w="940667" h="731369">
                <a:moveTo>
                  <a:pt x="940668" y="731369"/>
                </a:moveTo>
                <a:lnTo>
                  <a:pt x="0" y="731369"/>
                </a:lnTo>
                <a:lnTo>
                  <a:pt x="0" y="0"/>
                </a:lnTo>
                <a:lnTo>
                  <a:pt x="940668" y="0"/>
                </a:lnTo>
                <a:lnTo>
                  <a:pt x="940668" y="73136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solidFill>
                <a:srgbClr val="0070C0"/>
              </a:solidFill>
            </a:endParaRPr>
          </a:p>
        </p:txBody>
      </p:sp>
      <p:sp>
        <p:nvSpPr>
          <p:cNvPr id="16" name="Freeform 32">
            <a:extLst>
              <a:ext uri="{FF2B5EF4-FFF2-40B4-BE49-F238E27FC236}">
                <a16:creationId xmlns:a16="http://schemas.microsoft.com/office/drawing/2014/main" id="{24A18EC3-F64B-9A1C-D013-A2503954AC68}"/>
              </a:ext>
            </a:extLst>
          </p:cNvPr>
          <p:cNvSpPr/>
          <p:nvPr/>
        </p:nvSpPr>
        <p:spPr>
          <a:xfrm rot="10800000" flipH="1" flipV="1">
            <a:off x="10504635" y="2941840"/>
            <a:ext cx="229813" cy="168836"/>
          </a:xfrm>
          <a:custGeom>
            <a:avLst/>
            <a:gdLst/>
            <a:ahLst/>
            <a:cxnLst/>
            <a:rect l="l" t="t" r="r" b="b"/>
            <a:pathLst>
              <a:path w="940667" h="731369">
                <a:moveTo>
                  <a:pt x="940668" y="731369"/>
                </a:moveTo>
                <a:lnTo>
                  <a:pt x="0" y="731369"/>
                </a:lnTo>
                <a:lnTo>
                  <a:pt x="0" y="0"/>
                </a:lnTo>
                <a:lnTo>
                  <a:pt x="940668" y="0"/>
                </a:lnTo>
                <a:lnTo>
                  <a:pt x="940668" y="73136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solidFill>
                <a:srgbClr val="0070C0"/>
              </a:solidFill>
            </a:endParaRPr>
          </a:p>
        </p:txBody>
      </p:sp>
      <p:sp>
        <p:nvSpPr>
          <p:cNvPr id="17" name="TextBox 16">
            <a:extLst>
              <a:ext uri="{FF2B5EF4-FFF2-40B4-BE49-F238E27FC236}">
                <a16:creationId xmlns:a16="http://schemas.microsoft.com/office/drawing/2014/main" id="{82B9E00B-BC23-FC7D-630B-8EDA4CB4C53F}"/>
              </a:ext>
            </a:extLst>
          </p:cNvPr>
          <p:cNvSpPr txBox="1"/>
          <p:nvPr/>
        </p:nvSpPr>
        <p:spPr>
          <a:xfrm>
            <a:off x="1954262" y="4012653"/>
            <a:ext cx="9244051" cy="461665"/>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en-US"/>
              <a:t>Không thực hiện phép tính, so sánh 2 023 + (-19) và 2 024 + (-19).</a:t>
            </a:r>
            <a:endParaRPr lang="vi-VN"/>
          </a:p>
        </p:txBody>
      </p:sp>
      <p:sp>
        <p:nvSpPr>
          <p:cNvPr id="18" name="TextBox 17">
            <a:extLst>
              <a:ext uri="{FF2B5EF4-FFF2-40B4-BE49-F238E27FC236}">
                <a16:creationId xmlns:a16="http://schemas.microsoft.com/office/drawing/2014/main" id="{2564D1F9-8E1F-99D1-66DD-8686C82D4E57}"/>
              </a:ext>
            </a:extLst>
          </p:cNvPr>
          <p:cNvSpPr txBox="1"/>
          <p:nvPr/>
        </p:nvSpPr>
        <p:spPr>
          <a:xfrm>
            <a:off x="1077435" y="4132719"/>
            <a:ext cx="1103671" cy="276999"/>
          </a:xfrm>
          <a:prstGeom prst="rect">
            <a:avLst/>
          </a:prstGeom>
        </p:spPr>
        <p:txBody>
          <a:bodyPr wrap="square" lIns="0" tIns="0" rIns="0" bIns="0" rtlCol="0" anchor="t">
            <a:spAutoFit/>
          </a:bodyPr>
          <a:lstStyle>
            <a:defPPr>
              <a:defRPr lang="en-US"/>
            </a:defPPr>
            <a:lvl1pPr>
              <a:spcBef>
                <a:spcPct val="0"/>
              </a:spcBef>
              <a:defRPr sz="2400">
                <a:solidFill>
                  <a:schemeClr val="bg1"/>
                </a:solidFill>
                <a:latin typeface="#9Slide03 Kaleko 105 Round Bold" pitchFamily="2" charset="0"/>
              </a:defRPr>
            </a:lvl1pPr>
          </a:lstStyle>
          <a:p>
            <a:r>
              <a:rPr lang="en-US" sz="1800">
                <a:solidFill>
                  <a:srgbClr val="002060"/>
                </a:solidFill>
              </a:rPr>
              <a:t>VÍ DỤ 4.</a:t>
            </a:r>
          </a:p>
        </p:txBody>
      </p:sp>
      <p:grpSp>
        <p:nvGrpSpPr>
          <p:cNvPr id="19" name="Group 18">
            <a:extLst>
              <a:ext uri="{FF2B5EF4-FFF2-40B4-BE49-F238E27FC236}">
                <a16:creationId xmlns:a16="http://schemas.microsoft.com/office/drawing/2014/main" id="{F003F96F-643C-DC61-BF92-DD0B0819361B}"/>
              </a:ext>
            </a:extLst>
          </p:cNvPr>
          <p:cNvGrpSpPr/>
          <p:nvPr/>
        </p:nvGrpSpPr>
        <p:grpSpPr>
          <a:xfrm>
            <a:off x="1091503" y="4907609"/>
            <a:ext cx="809625" cy="307777"/>
            <a:chOff x="7029450" y="1370387"/>
            <a:chExt cx="809625" cy="307777"/>
          </a:xfrm>
        </p:grpSpPr>
        <p:sp>
          <p:nvSpPr>
            <p:cNvPr id="20" name="Rectangle: Rounded Corners 19">
              <a:extLst>
                <a:ext uri="{FF2B5EF4-FFF2-40B4-BE49-F238E27FC236}">
                  <a16:creationId xmlns:a16="http://schemas.microsoft.com/office/drawing/2014/main" id="{772E840E-E6FF-F452-D4BF-7834E6110012}"/>
                </a:ext>
              </a:extLst>
            </p:cNvPr>
            <p:cNvSpPr/>
            <p:nvPr/>
          </p:nvSpPr>
          <p:spPr>
            <a:xfrm>
              <a:off x="7029450" y="1390649"/>
              <a:ext cx="809625" cy="267255"/>
            </a:xfrm>
            <a:prstGeom prst="roundRect">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85C3ED8-9F6A-615A-BA45-8742EDB2DA3B}"/>
                </a:ext>
              </a:extLst>
            </p:cNvPr>
            <p:cNvSpPr txBox="1"/>
            <p:nvPr/>
          </p:nvSpPr>
          <p:spPr>
            <a:xfrm>
              <a:off x="7043576" y="1370387"/>
              <a:ext cx="795499" cy="307777"/>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en-US" sz="1400">
                  <a:solidFill>
                    <a:schemeClr val="bg1"/>
                  </a:solidFill>
                </a:rPr>
                <a:t>Lời giải</a:t>
              </a:r>
              <a:endParaRPr lang="vi-VN" sz="1400">
                <a:solidFill>
                  <a:schemeClr val="bg1"/>
                </a:solidFill>
              </a:endParaRPr>
            </a:p>
          </p:txBody>
        </p:sp>
      </p:grpSp>
      <p:sp>
        <p:nvSpPr>
          <p:cNvPr id="22" name="TextBox 21">
            <a:extLst>
              <a:ext uri="{FF2B5EF4-FFF2-40B4-BE49-F238E27FC236}">
                <a16:creationId xmlns:a16="http://schemas.microsoft.com/office/drawing/2014/main" id="{5F0B5ADA-6E44-EDDE-FD43-311C7C610269}"/>
              </a:ext>
            </a:extLst>
          </p:cNvPr>
          <p:cNvSpPr txBox="1"/>
          <p:nvPr/>
        </p:nvSpPr>
        <p:spPr>
          <a:xfrm>
            <a:off x="1954262" y="5215386"/>
            <a:ext cx="3065161" cy="461665"/>
          </a:xfrm>
          <a:prstGeom prst="rect">
            <a:avLst/>
          </a:prstGeom>
          <a:noFill/>
        </p:spPr>
        <p:txBody>
          <a:bodyPr wrap="square">
            <a:spAutoFit/>
          </a:bodyPr>
          <a:lstStyle>
            <a:defPPr>
              <a:defRPr lang="en-US"/>
            </a:defPPr>
            <a:lvl1pPr algn="just">
              <a:defRPr sz="2400">
                <a:latin typeface="#9Slide03 Quicksand" panose="00000500000000000000" pitchFamily="2" charset="0"/>
              </a:defRPr>
            </a:lvl1pPr>
          </a:lstStyle>
          <a:p>
            <a:r>
              <a:rPr lang="it-IT">
                <a:solidFill>
                  <a:srgbClr val="002060"/>
                </a:solidFill>
              </a:rPr>
              <a:t>Vì 2 023 &lt; 2 024 nên</a:t>
            </a:r>
          </a:p>
        </p:txBody>
      </p:sp>
      <p:sp>
        <p:nvSpPr>
          <p:cNvPr id="23" name="TextBox 22">
            <a:extLst>
              <a:ext uri="{FF2B5EF4-FFF2-40B4-BE49-F238E27FC236}">
                <a16:creationId xmlns:a16="http://schemas.microsoft.com/office/drawing/2014/main" id="{27DB8FB7-E8F7-1868-64F4-7405A326C6DC}"/>
              </a:ext>
            </a:extLst>
          </p:cNvPr>
          <p:cNvSpPr txBox="1"/>
          <p:nvPr/>
        </p:nvSpPr>
        <p:spPr>
          <a:xfrm>
            <a:off x="4913123" y="5220143"/>
            <a:ext cx="4016443" cy="461665"/>
          </a:xfrm>
          <a:prstGeom prst="rect">
            <a:avLst/>
          </a:prstGeom>
          <a:noFill/>
        </p:spPr>
        <p:txBody>
          <a:bodyPr wrap="square">
            <a:spAutoFit/>
          </a:bodyPr>
          <a:lstStyle>
            <a:defPPr>
              <a:defRPr lang="en-US"/>
            </a:defPPr>
            <a:lvl1pPr algn="just">
              <a:defRPr sz="2400">
                <a:latin typeface="#9Slide03 Quicksand" panose="00000500000000000000" pitchFamily="2" charset="0"/>
              </a:defRPr>
            </a:lvl1pPr>
          </a:lstStyle>
          <a:p>
            <a:r>
              <a:rPr lang="it-IT">
                <a:solidFill>
                  <a:srgbClr val="002060"/>
                </a:solidFill>
              </a:rPr>
              <a:t>2 023 + (-19) &lt; 2 024 + (-19) </a:t>
            </a:r>
          </a:p>
        </p:txBody>
      </p:sp>
    </p:spTree>
    <p:custDataLst>
      <p:tags r:id="rId1"/>
    </p:custDataLst>
    <p:extLst>
      <p:ext uri="{BB962C8B-B14F-4D97-AF65-F5344CB8AC3E}">
        <p14:creationId xmlns:p14="http://schemas.microsoft.com/office/powerpoint/2010/main" val="393537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0B781FC8-756E-3C5D-E287-5BBEAFA9F1F8}"/>
              </a:ext>
            </a:extLst>
          </p:cNvPr>
          <p:cNvSpPr/>
          <p:nvPr/>
        </p:nvSpPr>
        <p:spPr>
          <a:xfrm>
            <a:off x="945151" y="4515094"/>
            <a:ext cx="10067814" cy="1805993"/>
          </a:xfrm>
          <a:prstGeom prst="roundRect">
            <a:avLst>
              <a:gd name="adj" fmla="val 11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nvGrpSpPr>
          <p:cNvPr id="6" name="Group 5">
            <a:extLst>
              <a:ext uri="{FF2B5EF4-FFF2-40B4-BE49-F238E27FC236}">
                <a16:creationId xmlns:a16="http://schemas.microsoft.com/office/drawing/2014/main" id="{0DB9C590-EB81-713D-F511-45FA99FF49A3}"/>
              </a:ext>
            </a:extLst>
          </p:cNvPr>
          <p:cNvGrpSpPr/>
          <p:nvPr/>
        </p:nvGrpSpPr>
        <p:grpSpPr>
          <a:xfrm>
            <a:off x="302501" y="188422"/>
            <a:ext cx="7298449" cy="681405"/>
            <a:chOff x="758602" y="438109"/>
            <a:chExt cx="5633790" cy="681405"/>
          </a:xfrm>
        </p:grpSpPr>
        <p:grpSp>
          <p:nvGrpSpPr>
            <p:cNvPr id="8" name="Group 9">
              <a:extLst>
                <a:ext uri="{FF2B5EF4-FFF2-40B4-BE49-F238E27FC236}">
                  <a16:creationId xmlns:a16="http://schemas.microsoft.com/office/drawing/2014/main" id="{7397C648-447E-A0F6-9407-75BCD03F2A9E}"/>
                </a:ext>
              </a:extLst>
            </p:cNvPr>
            <p:cNvGrpSpPr/>
            <p:nvPr/>
          </p:nvGrpSpPr>
          <p:grpSpPr>
            <a:xfrm>
              <a:off x="758602" y="448386"/>
              <a:ext cx="5633790" cy="655834"/>
              <a:chOff x="6797" y="-47625"/>
              <a:chExt cx="10293478" cy="834831"/>
            </a:xfrm>
          </p:grpSpPr>
          <p:sp>
            <p:nvSpPr>
              <p:cNvPr id="12" name="Freeform 10">
                <a:extLst>
                  <a:ext uri="{FF2B5EF4-FFF2-40B4-BE49-F238E27FC236}">
                    <a16:creationId xmlns:a16="http://schemas.microsoft.com/office/drawing/2014/main" id="{F95139CB-6FFD-006B-8C7F-CC0CC9D137A7}"/>
                  </a:ext>
                </a:extLst>
              </p:cNvPr>
              <p:cNvSpPr/>
              <p:nvPr/>
            </p:nvSpPr>
            <p:spPr>
              <a:xfrm>
                <a:off x="6797" y="0"/>
                <a:ext cx="10293478" cy="787206"/>
              </a:xfrm>
              <a:custGeom>
                <a:avLst/>
                <a:gdLst/>
                <a:ahLst/>
                <a:cxnLst/>
                <a:rect l="l" t="t" r="r" b="b"/>
                <a:pathLst>
                  <a:path w="4953491" h="787206">
                    <a:moveTo>
                      <a:pt x="232168" y="0"/>
                    </a:moveTo>
                    <a:lnTo>
                      <a:pt x="4924524" y="0"/>
                    </a:lnTo>
                    <a:cubicBezTo>
                      <a:pt x="4933093" y="0"/>
                      <a:pt x="4941179" y="3965"/>
                      <a:pt x="4946426" y="10739"/>
                    </a:cubicBezTo>
                    <a:cubicBezTo>
                      <a:pt x="4951674" y="17513"/>
                      <a:pt x="4953492" y="26333"/>
                      <a:pt x="4951350" y="34630"/>
                    </a:cubicBezTo>
                    <a:lnTo>
                      <a:pt x="4766028" y="752576"/>
                    </a:lnTo>
                    <a:cubicBezTo>
                      <a:pt x="4760766" y="772962"/>
                      <a:pt x="4742378" y="787206"/>
                      <a:pt x="4721324" y="787206"/>
                    </a:cubicBezTo>
                    <a:lnTo>
                      <a:pt x="28968" y="787206"/>
                    </a:lnTo>
                    <a:cubicBezTo>
                      <a:pt x="20399" y="787206"/>
                      <a:pt x="12313" y="783242"/>
                      <a:pt x="7066" y="776468"/>
                    </a:cubicBezTo>
                    <a:cubicBezTo>
                      <a:pt x="1818" y="769694"/>
                      <a:pt x="0" y="760873"/>
                      <a:pt x="2142" y="752576"/>
                    </a:cubicBezTo>
                    <a:lnTo>
                      <a:pt x="187464" y="34630"/>
                    </a:lnTo>
                    <a:cubicBezTo>
                      <a:pt x="192726" y="14244"/>
                      <a:pt x="211114" y="0"/>
                      <a:pt x="232168" y="0"/>
                    </a:cubicBezTo>
                    <a:close/>
                  </a:path>
                </a:pathLst>
              </a:custGeom>
              <a:solidFill>
                <a:schemeClr val="accent4">
                  <a:lumMod val="50000"/>
                </a:schemeClr>
              </a:solidFill>
              <a:ln w="19050" cap="rnd">
                <a:solidFill>
                  <a:srgbClr val="063225"/>
                </a:solidFill>
                <a:prstDash val="solid"/>
                <a:round/>
              </a:ln>
            </p:spPr>
            <p:txBody>
              <a:bodyPr/>
              <a:lstStyle/>
              <a:p>
                <a:endParaRPr lang="en-US" sz="1200"/>
              </a:p>
            </p:txBody>
          </p:sp>
          <p:sp>
            <p:nvSpPr>
              <p:cNvPr id="13" name="TextBox 11">
                <a:extLst>
                  <a:ext uri="{FF2B5EF4-FFF2-40B4-BE49-F238E27FC236}">
                    <a16:creationId xmlns:a16="http://schemas.microsoft.com/office/drawing/2014/main" id="{856871E2-20E2-46BD-B4B8-9CE77224D4AB}"/>
                  </a:ext>
                </a:extLst>
              </p:cNvPr>
              <p:cNvSpPr txBox="1"/>
              <p:nvPr/>
            </p:nvSpPr>
            <p:spPr>
              <a:xfrm>
                <a:off x="101600" y="-47625"/>
                <a:ext cx="4763886" cy="834831"/>
              </a:xfrm>
              <a:prstGeom prst="rect">
                <a:avLst/>
              </a:prstGeom>
            </p:spPr>
            <p:txBody>
              <a:bodyPr lIns="33867" tIns="33867" rIns="33867" bIns="33867" rtlCol="0" anchor="ctr"/>
              <a:lstStyle/>
              <a:p>
                <a:pPr algn="ctr">
                  <a:lnSpc>
                    <a:spcPts val="2147"/>
                  </a:lnSpc>
                </a:pPr>
                <a:endParaRPr sz="1200"/>
              </a:p>
            </p:txBody>
          </p:sp>
        </p:grpSp>
        <p:grpSp>
          <p:nvGrpSpPr>
            <p:cNvPr id="9" name="Group 8">
              <a:extLst>
                <a:ext uri="{FF2B5EF4-FFF2-40B4-BE49-F238E27FC236}">
                  <a16:creationId xmlns:a16="http://schemas.microsoft.com/office/drawing/2014/main" id="{17B1E17C-AF59-9AA7-B279-6EFFD4BB8971}"/>
                </a:ext>
              </a:extLst>
            </p:cNvPr>
            <p:cNvGrpSpPr/>
            <p:nvPr/>
          </p:nvGrpSpPr>
          <p:grpSpPr>
            <a:xfrm>
              <a:off x="876885" y="438109"/>
              <a:ext cx="675279" cy="681405"/>
              <a:chOff x="101600" y="-47625"/>
              <a:chExt cx="1186552" cy="837547"/>
            </a:xfrm>
          </p:grpSpPr>
          <p:sp>
            <p:nvSpPr>
              <p:cNvPr id="10" name="Freeform 13">
                <a:extLst>
                  <a:ext uri="{FF2B5EF4-FFF2-40B4-BE49-F238E27FC236}">
                    <a16:creationId xmlns:a16="http://schemas.microsoft.com/office/drawing/2014/main" id="{7D577297-9661-0594-244E-06B55EA2DC42}"/>
                  </a:ext>
                </a:extLst>
              </p:cNvPr>
              <p:cNvSpPr/>
              <p:nvPr/>
            </p:nvSpPr>
            <p:spPr>
              <a:xfrm>
                <a:off x="242699" y="10994"/>
                <a:ext cx="1045453" cy="778928"/>
              </a:xfrm>
              <a:custGeom>
                <a:avLst/>
                <a:gdLst/>
                <a:ahLst/>
                <a:cxnLst/>
                <a:rect l="l" t="t" r="r" b="b"/>
                <a:pathLst>
                  <a:path w="1127249" h="778928">
                    <a:moveTo>
                      <a:pt x="323129" y="0"/>
                    </a:moveTo>
                    <a:lnTo>
                      <a:pt x="1007320" y="0"/>
                    </a:lnTo>
                    <a:cubicBezTo>
                      <a:pt x="1042838" y="0"/>
                      <a:pt x="1076352" y="16458"/>
                      <a:pt x="1098068" y="44566"/>
                    </a:cubicBezTo>
                    <a:cubicBezTo>
                      <a:pt x="1119783" y="72673"/>
                      <a:pt x="1127249" y="109256"/>
                      <a:pt x="1118283" y="143625"/>
                    </a:cubicBezTo>
                    <a:lnTo>
                      <a:pt x="990019" y="635303"/>
                    </a:lnTo>
                    <a:cubicBezTo>
                      <a:pt x="967950" y="719900"/>
                      <a:pt x="891547" y="778928"/>
                      <a:pt x="804120" y="778928"/>
                    </a:cubicBezTo>
                    <a:lnTo>
                      <a:pt x="119929" y="778928"/>
                    </a:lnTo>
                    <a:cubicBezTo>
                      <a:pt x="84411" y="778928"/>
                      <a:pt x="50897" y="762469"/>
                      <a:pt x="29181" y="734362"/>
                    </a:cubicBezTo>
                    <a:cubicBezTo>
                      <a:pt x="7466" y="706255"/>
                      <a:pt x="0" y="669672"/>
                      <a:pt x="8966" y="635303"/>
                    </a:cubicBezTo>
                    <a:lnTo>
                      <a:pt x="137230" y="143625"/>
                    </a:lnTo>
                    <a:cubicBezTo>
                      <a:pt x="159299" y="59028"/>
                      <a:pt x="235702" y="0"/>
                      <a:pt x="323129" y="0"/>
                    </a:cubicBezTo>
                    <a:close/>
                  </a:path>
                </a:pathLst>
              </a:custGeom>
              <a:gradFill rotWithShape="1">
                <a:gsLst>
                  <a:gs pos="0">
                    <a:srgbClr val="FFAB29">
                      <a:alpha val="100000"/>
                    </a:srgbClr>
                  </a:gs>
                  <a:gs pos="100000">
                    <a:srgbClr val="FFCD80">
                      <a:alpha val="100000"/>
                    </a:srgbClr>
                  </a:gs>
                </a:gsLst>
                <a:lin ang="0"/>
              </a:gradFill>
              <a:ln cap="rnd">
                <a:noFill/>
                <a:prstDash val="solid"/>
                <a:round/>
              </a:ln>
            </p:spPr>
            <p:txBody>
              <a:bodyPr/>
              <a:lstStyle/>
              <a:p>
                <a:endParaRPr lang="en-US" sz="1200"/>
              </a:p>
            </p:txBody>
          </p:sp>
          <p:sp>
            <p:nvSpPr>
              <p:cNvPr id="11" name="TextBox 10">
                <a:extLst>
                  <a:ext uri="{FF2B5EF4-FFF2-40B4-BE49-F238E27FC236}">
                    <a16:creationId xmlns:a16="http://schemas.microsoft.com/office/drawing/2014/main" id="{FDCAA925-4A3C-8CC4-3ED1-575A3B3E2F80}"/>
                  </a:ext>
                </a:extLst>
              </p:cNvPr>
              <p:cNvSpPr txBox="1"/>
              <p:nvPr/>
            </p:nvSpPr>
            <p:spPr>
              <a:xfrm>
                <a:off x="101600" y="-47625"/>
                <a:ext cx="981053" cy="826553"/>
              </a:xfrm>
              <a:prstGeom prst="rect">
                <a:avLst/>
              </a:prstGeom>
            </p:spPr>
            <p:txBody>
              <a:bodyPr lIns="33867" tIns="33867" rIns="33867" bIns="33867" rtlCol="0" anchor="ctr"/>
              <a:lstStyle/>
              <a:p>
                <a:pPr algn="ctr">
                  <a:lnSpc>
                    <a:spcPts val="2147"/>
                  </a:lnSpc>
                  <a:spcBef>
                    <a:spcPct val="0"/>
                  </a:spcBef>
                </a:pPr>
                <a:endParaRPr sz="1200"/>
              </a:p>
            </p:txBody>
          </p:sp>
        </p:grpSp>
      </p:grpSp>
      <p:sp>
        <p:nvSpPr>
          <p:cNvPr id="14" name="TextBox 20">
            <a:extLst>
              <a:ext uri="{FF2B5EF4-FFF2-40B4-BE49-F238E27FC236}">
                <a16:creationId xmlns:a16="http://schemas.microsoft.com/office/drawing/2014/main" id="{69C4FDAC-02E6-6962-03F9-4645E7998516}"/>
              </a:ext>
            </a:extLst>
          </p:cNvPr>
          <p:cNvSpPr txBox="1"/>
          <p:nvPr/>
        </p:nvSpPr>
        <p:spPr>
          <a:xfrm>
            <a:off x="1544575" y="365707"/>
            <a:ext cx="6170675" cy="369332"/>
          </a:xfrm>
          <a:prstGeom prst="rect">
            <a:avLst/>
          </a:prstGeom>
        </p:spPr>
        <p:txBody>
          <a:bodyPr wrap="square" lIns="0" tIns="0" rIns="0" bIns="0" rtlCol="0" anchor="t">
            <a:spAutoFit/>
          </a:bodyPr>
          <a:lstStyle/>
          <a:p>
            <a:pPr>
              <a:spcBef>
                <a:spcPct val="0"/>
              </a:spcBef>
            </a:pPr>
            <a:r>
              <a:rPr lang="en-US" sz="2400">
                <a:solidFill>
                  <a:schemeClr val="bg1"/>
                </a:solidFill>
                <a:latin typeface="#9Slide03 Kaleko 105 Round Bold" pitchFamily="2" charset="0"/>
              </a:rPr>
              <a:t>LIÊN HỆ GIỮA THỨ TỰ VÀ PHÉP CỘNG </a:t>
            </a:r>
          </a:p>
        </p:txBody>
      </p:sp>
      <p:sp>
        <p:nvSpPr>
          <p:cNvPr id="15" name="TextBox 20">
            <a:extLst>
              <a:ext uri="{FF2B5EF4-FFF2-40B4-BE49-F238E27FC236}">
                <a16:creationId xmlns:a16="http://schemas.microsoft.com/office/drawing/2014/main" id="{E5FC7A53-63A5-A16B-FBFA-E99A6D32C3EE}"/>
              </a:ext>
            </a:extLst>
          </p:cNvPr>
          <p:cNvSpPr txBox="1"/>
          <p:nvPr/>
        </p:nvSpPr>
        <p:spPr>
          <a:xfrm>
            <a:off x="710682" y="329879"/>
            <a:ext cx="468939" cy="430887"/>
          </a:xfrm>
          <a:prstGeom prst="rect">
            <a:avLst/>
          </a:prstGeom>
        </p:spPr>
        <p:txBody>
          <a:bodyPr wrap="square" lIns="0" tIns="0" rIns="0" bIns="0" rtlCol="0" anchor="t">
            <a:spAutoFit/>
          </a:bodyPr>
          <a:lstStyle/>
          <a:p>
            <a:pPr>
              <a:spcBef>
                <a:spcPct val="0"/>
              </a:spcBef>
            </a:pPr>
            <a:r>
              <a:rPr lang="en-US" sz="2800">
                <a:solidFill>
                  <a:schemeClr val="bg1"/>
                </a:solidFill>
                <a:latin typeface="#9Slide03 Kaleko 105 Round Bold" pitchFamily="2" charset="0"/>
              </a:rPr>
              <a:t>02</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F659A65-AA1E-47E1-0F05-807AE2D2B3F6}"/>
                  </a:ext>
                </a:extLst>
              </p:cNvPr>
              <p:cNvSpPr txBox="1"/>
              <p:nvPr/>
            </p:nvSpPr>
            <p:spPr>
              <a:xfrm>
                <a:off x="1179035" y="4602386"/>
                <a:ext cx="10427261" cy="1578253"/>
              </a:xfrm>
              <a:prstGeom prst="rect">
                <a:avLst/>
              </a:prstGeom>
              <a:noFill/>
            </p:spPr>
            <p:txBody>
              <a:bodyPr wrap="square">
                <a:spAutoFit/>
              </a:bodyPr>
              <a:lstStyle>
                <a:defPPr>
                  <a:defRPr lang="en-US"/>
                </a:defPPr>
                <a:lvl1pPr algn="just">
                  <a:defRPr sz="2400">
                    <a:latin typeface="#9Slide03 Quicksand" panose="00000500000000000000" pitchFamily="2" charset="0"/>
                  </a:defRPr>
                </a:lvl1pPr>
              </a:lstStyle>
              <a:p>
                <a:pPr>
                  <a:lnSpc>
                    <a:spcPts val="4000"/>
                  </a:lnSpc>
                </a:pPr>
                <a:r>
                  <a:rPr lang="en-US"/>
                  <a:t>Với ba số a, b, c, ta có:</a:t>
                </a:r>
              </a:p>
              <a:p>
                <a:pPr>
                  <a:lnSpc>
                    <a:spcPts val="4000"/>
                  </a:lnSpc>
                </a:pPr>
                <a:r>
                  <a:rPr lang="en-US"/>
                  <a:t>    Nếu a &lt; b thì a + c &lt; b + c;         	 Nếu a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a:t> b thì a + c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a:t> b + c;</a:t>
                </a:r>
              </a:p>
              <a:p>
                <a:pPr>
                  <a:lnSpc>
                    <a:spcPts val="4000"/>
                  </a:lnSpc>
                </a:pPr>
                <a:r>
                  <a:rPr lang="en-US"/>
                  <a:t>    Nếu a &gt; b thì a + c &gt; b + c;             	 Nếu a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a:t> b thì a + c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a:t> b + c.</a:t>
                </a:r>
              </a:p>
            </p:txBody>
          </p:sp>
        </mc:Choice>
        <mc:Fallback xmlns="">
          <p:sp>
            <p:nvSpPr>
              <p:cNvPr id="2" name="TextBox 1">
                <a:extLst>
                  <a:ext uri="{FF2B5EF4-FFF2-40B4-BE49-F238E27FC236}">
                    <a16:creationId xmlns:a16="http://schemas.microsoft.com/office/drawing/2014/main" id="{3F659A65-AA1E-47E1-0F05-807AE2D2B3F6}"/>
                  </a:ext>
                </a:extLst>
              </p:cNvPr>
              <p:cNvSpPr txBox="1">
                <a:spLocks noRot="1" noChangeAspect="1" noMove="1" noResize="1" noEditPoints="1" noAdjustHandles="1" noChangeArrowheads="1" noChangeShapeType="1" noTextEdit="1"/>
              </p:cNvSpPr>
              <p:nvPr/>
            </p:nvSpPr>
            <p:spPr>
              <a:xfrm>
                <a:off x="1179035" y="4602386"/>
                <a:ext cx="10427261" cy="1578253"/>
              </a:xfrm>
              <a:prstGeom prst="rect">
                <a:avLst/>
              </a:prstGeom>
              <a:blipFill>
                <a:blip r:embed="rId4"/>
                <a:stretch>
                  <a:fillRect l="-877" b="-7722"/>
                </a:stretch>
              </a:blipFill>
            </p:spPr>
            <p:txBody>
              <a:bodyPr/>
              <a:lstStyle/>
              <a:p>
                <a:r>
                  <a:rPr lang="en-US">
                    <a:noFill/>
                  </a:rPr>
                  <a:t> </a:t>
                </a:r>
              </a:p>
            </p:txBody>
          </p:sp>
        </mc:Fallback>
      </mc:AlternateContent>
      <p:sp>
        <p:nvSpPr>
          <p:cNvPr id="26" name="Freeform 17">
            <a:extLst>
              <a:ext uri="{FF2B5EF4-FFF2-40B4-BE49-F238E27FC236}">
                <a16:creationId xmlns:a16="http://schemas.microsoft.com/office/drawing/2014/main" id="{0937177B-697E-B504-01A0-04FB8C1D4085}"/>
              </a:ext>
            </a:extLst>
          </p:cNvPr>
          <p:cNvSpPr/>
          <p:nvPr/>
        </p:nvSpPr>
        <p:spPr>
          <a:xfrm>
            <a:off x="1330543" y="5354444"/>
            <a:ext cx="168835" cy="168835"/>
          </a:xfrm>
          <a:custGeom>
            <a:avLst/>
            <a:gdLst/>
            <a:ahLst/>
            <a:cxnLst/>
            <a:rect l="l" t="t" r="r" b="b"/>
            <a:pathLst>
              <a:path w="493334" h="493334">
                <a:moveTo>
                  <a:pt x="0" y="0"/>
                </a:moveTo>
                <a:lnTo>
                  <a:pt x="493335" y="0"/>
                </a:lnTo>
                <a:lnTo>
                  <a:pt x="493335" y="493334"/>
                </a:lnTo>
                <a:lnTo>
                  <a:pt x="0" y="493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27" name="Freeform 17">
            <a:extLst>
              <a:ext uri="{FF2B5EF4-FFF2-40B4-BE49-F238E27FC236}">
                <a16:creationId xmlns:a16="http://schemas.microsoft.com/office/drawing/2014/main" id="{4C2F54A3-7231-5CE9-60C3-4F7B73D8D6ED}"/>
              </a:ext>
            </a:extLst>
          </p:cNvPr>
          <p:cNvSpPr/>
          <p:nvPr/>
        </p:nvSpPr>
        <p:spPr>
          <a:xfrm>
            <a:off x="1330542" y="5862444"/>
            <a:ext cx="168835" cy="168835"/>
          </a:xfrm>
          <a:custGeom>
            <a:avLst/>
            <a:gdLst/>
            <a:ahLst/>
            <a:cxnLst/>
            <a:rect l="l" t="t" r="r" b="b"/>
            <a:pathLst>
              <a:path w="493334" h="493334">
                <a:moveTo>
                  <a:pt x="0" y="0"/>
                </a:moveTo>
                <a:lnTo>
                  <a:pt x="493335" y="0"/>
                </a:lnTo>
                <a:lnTo>
                  <a:pt x="493335" y="493334"/>
                </a:lnTo>
                <a:lnTo>
                  <a:pt x="0" y="493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28" name="Freeform 17">
            <a:extLst>
              <a:ext uri="{FF2B5EF4-FFF2-40B4-BE49-F238E27FC236}">
                <a16:creationId xmlns:a16="http://schemas.microsoft.com/office/drawing/2014/main" id="{40F6A6BD-7E77-D00D-3759-FCA2B3D72D68}"/>
              </a:ext>
            </a:extLst>
          </p:cNvPr>
          <p:cNvSpPr/>
          <p:nvPr/>
        </p:nvSpPr>
        <p:spPr>
          <a:xfrm>
            <a:off x="6562943" y="5354444"/>
            <a:ext cx="168835" cy="168835"/>
          </a:xfrm>
          <a:custGeom>
            <a:avLst/>
            <a:gdLst/>
            <a:ahLst/>
            <a:cxnLst/>
            <a:rect l="l" t="t" r="r" b="b"/>
            <a:pathLst>
              <a:path w="493334" h="493334">
                <a:moveTo>
                  <a:pt x="0" y="0"/>
                </a:moveTo>
                <a:lnTo>
                  <a:pt x="493335" y="0"/>
                </a:lnTo>
                <a:lnTo>
                  <a:pt x="493335" y="493334"/>
                </a:lnTo>
                <a:lnTo>
                  <a:pt x="0" y="493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29" name="Freeform 17">
            <a:extLst>
              <a:ext uri="{FF2B5EF4-FFF2-40B4-BE49-F238E27FC236}">
                <a16:creationId xmlns:a16="http://schemas.microsoft.com/office/drawing/2014/main" id="{14DC052D-F1AF-BF12-CB3C-87AEA537A455}"/>
              </a:ext>
            </a:extLst>
          </p:cNvPr>
          <p:cNvSpPr/>
          <p:nvPr/>
        </p:nvSpPr>
        <p:spPr>
          <a:xfrm>
            <a:off x="6562942" y="5862444"/>
            <a:ext cx="168835" cy="168835"/>
          </a:xfrm>
          <a:custGeom>
            <a:avLst/>
            <a:gdLst/>
            <a:ahLst/>
            <a:cxnLst/>
            <a:rect l="l" t="t" r="r" b="b"/>
            <a:pathLst>
              <a:path w="493334" h="493334">
                <a:moveTo>
                  <a:pt x="0" y="0"/>
                </a:moveTo>
                <a:lnTo>
                  <a:pt x="493335" y="0"/>
                </a:lnTo>
                <a:lnTo>
                  <a:pt x="493335" y="493334"/>
                </a:lnTo>
                <a:lnTo>
                  <a:pt x="0" y="493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EB52BEE-143F-3BB5-1FF4-8DBC7C2A9D26}"/>
                  </a:ext>
                </a:extLst>
              </p:cNvPr>
              <p:cNvSpPr txBox="1"/>
              <p:nvPr/>
            </p:nvSpPr>
            <p:spPr>
              <a:xfrm>
                <a:off x="1330542" y="1281991"/>
                <a:ext cx="5950152" cy="461665"/>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it-IT"/>
                  <a:t>Cho a</a:t>
                </a:r>
                <a:r>
                  <a:rPr lang="it-IT" baseline="30000"/>
                  <a:t>2</a:t>
                </a:r>
                <a:r>
                  <a:rPr lang="it-IT"/>
                  <a:t> </a:t>
                </a:r>
                <a14:m>
                  <m:oMath xmlns:m="http://schemas.openxmlformats.org/officeDocument/2006/math">
                    <m:r>
                      <a:rPr lang="it-IT" sz="2000" i="1" smtClean="0">
                        <a:latin typeface="Cambria Math" panose="02040503050406030204" pitchFamily="18" charset="0"/>
                        <a:ea typeface="Cambria Math" panose="02040503050406030204" pitchFamily="18" charset="0"/>
                      </a:rPr>
                      <m:t>≤</m:t>
                    </m:r>
                  </m:oMath>
                </a14:m>
                <a:r>
                  <a:rPr lang="it-IT"/>
                  <a:t> 1. Chứng minh: (a + 1)</a:t>
                </a:r>
                <a:r>
                  <a:rPr lang="it-IT" baseline="30000"/>
                  <a:t>2</a:t>
                </a:r>
                <a:r>
                  <a:rPr lang="it-IT"/>
                  <a:t> </a:t>
                </a:r>
                <a14:m>
                  <m:oMath xmlns:m="http://schemas.openxmlformats.org/officeDocument/2006/math">
                    <m:r>
                      <a:rPr lang="it-IT" sz="2000" i="1">
                        <a:latin typeface="Cambria Math" panose="02040503050406030204" pitchFamily="18" charset="0"/>
                        <a:ea typeface="Cambria Math" panose="02040503050406030204" pitchFamily="18" charset="0"/>
                      </a:rPr>
                      <m:t>≤</m:t>
                    </m:r>
                  </m:oMath>
                </a14:m>
                <a:r>
                  <a:rPr lang="it-IT"/>
                  <a:t> 2a + 2.</a:t>
                </a:r>
              </a:p>
            </p:txBody>
          </p:sp>
        </mc:Choice>
        <mc:Fallback xmlns="">
          <p:sp>
            <p:nvSpPr>
              <p:cNvPr id="30" name="TextBox 29">
                <a:extLst>
                  <a:ext uri="{FF2B5EF4-FFF2-40B4-BE49-F238E27FC236}">
                    <a16:creationId xmlns:a16="http://schemas.microsoft.com/office/drawing/2014/main" id="{6EB52BEE-143F-3BB5-1FF4-8DBC7C2A9D26}"/>
                  </a:ext>
                </a:extLst>
              </p:cNvPr>
              <p:cNvSpPr txBox="1">
                <a:spLocks noRot="1" noChangeAspect="1" noMove="1" noResize="1" noEditPoints="1" noAdjustHandles="1" noChangeArrowheads="1" noChangeShapeType="1" noTextEdit="1"/>
              </p:cNvSpPr>
              <p:nvPr/>
            </p:nvSpPr>
            <p:spPr>
              <a:xfrm>
                <a:off x="1330542" y="1281991"/>
                <a:ext cx="5950152" cy="461665"/>
              </a:xfrm>
              <a:prstGeom prst="rect">
                <a:avLst/>
              </a:prstGeom>
              <a:blipFill>
                <a:blip r:embed="rId7"/>
                <a:stretch>
                  <a:fillRect l="-1537" t="-10526" b="-28947"/>
                </a:stretch>
              </a:blipFill>
            </p:spPr>
            <p:txBody>
              <a:bodyPr/>
              <a:lstStyle/>
              <a:p>
                <a:r>
                  <a:rPr lang="en-US">
                    <a:noFill/>
                  </a:rPr>
                  <a:t> </a:t>
                </a:r>
              </a:p>
            </p:txBody>
          </p:sp>
        </mc:Fallback>
      </mc:AlternateContent>
      <p:sp>
        <p:nvSpPr>
          <p:cNvPr id="31" name="Freeform 16">
            <a:extLst>
              <a:ext uri="{FF2B5EF4-FFF2-40B4-BE49-F238E27FC236}">
                <a16:creationId xmlns:a16="http://schemas.microsoft.com/office/drawing/2014/main" id="{DDC09294-B35A-59D2-5392-160A53F5671F}"/>
              </a:ext>
            </a:extLst>
          </p:cNvPr>
          <p:cNvSpPr/>
          <p:nvPr/>
        </p:nvSpPr>
        <p:spPr>
          <a:xfrm>
            <a:off x="606743" y="1174865"/>
            <a:ext cx="680446" cy="68044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C7C"/>
          </a:solidFill>
        </p:spPr>
        <p:txBody>
          <a:bodyPr/>
          <a:lstStyle/>
          <a:p>
            <a:endParaRPr lang="en-US" sz="1200"/>
          </a:p>
        </p:txBody>
      </p:sp>
      <p:sp>
        <p:nvSpPr>
          <p:cNvPr id="32" name="TextBox 31">
            <a:extLst>
              <a:ext uri="{FF2B5EF4-FFF2-40B4-BE49-F238E27FC236}">
                <a16:creationId xmlns:a16="http://schemas.microsoft.com/office/drawing/2014/main" id="{5CAC741C-37DD-D8FB-B2F9-5BE6CC965227}"/>
              </a:ext>
            </a:extLst>
          </p:cNvPr>
          <p:cNvSpPr txBox="1"/>
          <p:nvPr/>
        </p:nvSpPr>
        <p:spPr>
          <a:xfrm>
            <a:off x="757080" y="1330422"/>
            <a:ext cx="423123" cy="369332"/>
          </a:xfrm>
          <a:prstGeom prst="rect">
            <a:avLst/>
          </a:prstGeom>
        </p:spPr>
        <p:txBody>
          <a:bodyPr wrap="square" lIns="0" tIns="0" rIns="0" bIns="0" rtlCol="0" anchor="t">
            <a:spAutoFit/>
          </a:bodyPr>
          <a:lstStyle>
            <a:defPPr>
              <a:defRPr lang="en-US"/>
            </a:defPPr>
            <a:lvl1pPr>
              <a:spcBef>
                <a:spcPct val="0"/>
              </a:spcBef>
              <a:defRPr sz="2400">
                <a:solidFill>
                  <a:schemeClr val="bg1"/>
                </a:solidFill>
                <a:latin typeface="#9Slide03 Kaleko 105 Round Bold" pitchFamily="2" charset="0"/>
              </a:defRPr>
            </a:lvl1pPr>
          </a:lstStyle>
          <a:p>
            <a:r>
              <a:rPr lang="en-US">
                <a:solidFill>
                  <a:srgbClr val="002060"/>
                </a:solidFill>
              </a:rPr>
              <a:t>?7</a:t>
            </a:r>
          </a:p>
        </p:txBody>
      </p:sp>
      <p:grpSp>
        <p:nvGrpSpPr>
          <p:cNvPr id="33" name="Group 32">
            <a:extLst>
              <a:ext uri="{FF2B5EF4-FFF2-40B4-BE49-F238E27FC236}">
                <a16:creationId xmlns:a16="http://schemas.microsoft.com/office/drawing/2014/main" id="{BD8AF234-9679-31C6-4C4F-24DD5B231844}"/>
              </a:ext>
            </a:extLst>
          </p:cNvPr>
          <p:cNvGrpSpPr/>
          <p:nvPr/>
        </p:nvGrpSpPr>
        <p:grpSpPr>
          <a:xfrm>
            <a:off x="1394671" y="2130244"/>
            <a:ext cx="809625" cy="307777"/>
            <a:chOff x="7029450" y="1370387"/>
            <a:chExt cx="809625" cy="307777"/>
          </a:xfrm>
        </p:grpSpPr>
        <p:sp>
          <p:nvSpPr>
            <p:cNvPr id="34" name="Rectangle: Rounded Corners 33">
              <a:extLst>
                <a:ext uri="{FF2B5EF4-FFF2-40B4-BE49-F238E27FC236}">
                  <a16:creationId xmlns:a16="http://schemas.microsoft.com/office/drawing/2014/main" id="{003D1AA0-D527-A02F-05D7-E632039DD412}"/>
                </a:ext>
              </a:extLst>
            </p:cNvPr>
            <p:cNvSpPr/>
            <p:nvPr/>
          </p:nvSpPr>
          <p:spPr>
            <a:xfrm>
              <a:off x="7029450" y="1390649"/>
              <a:ext cx="809625" cy="267255"/>
            </a:xfrm>
            <a:prstGeom prst="roundRect">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EC71729-5777-7D38-9B21-0B13C145D1A8}"/>
                </a:ext>
              </a:extLst>
            </p:cNvPr>
            <p:cNvSpPr txBox="1"/>
            <p:nvPr/>
          </p:nvSpPr>
          <p:spPr>
            <a:xfrm>
              <a:off x="7043576" y="1370387"/>
              <a:ext cx="795499" cy="307777"/>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en-US" sz="1400">
                  <a:solidFill>
                    <a:schemeClr val="bg1"/>
                  </a:solidFill>
                </a:rPr>
                <a:t>Lời giải</a:t>
              </a:r>
              <a:endParaRPr lang="vi-VN" sz="1400">
                <a:solidFill>
                  <a:schemeClr val="bg1"/>
                </a:solidFill>
              </a:endParaRPr>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8024BA9-2DFC-CAB7-EE25-07A51E097996}"/>
                  </a:ext>
                </a:extLst>
              </p:cNvPr>
              <p:cNvSpPr txBox="1"/>
              <p:nvPr/>
            </p:nvSpPr>
            <p:spPr>
              <a:xfrm>
                <a:off x="1330542" y="2453477"/>
                <a:ext cx="6692024" cy="51385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pt-BR">
                    <a:solidFill>
                      <a:srgbClr val="002060"/>
                    </a:solidFill>
                  </a:rPr>
                  <a:t>Do a</a:t>
                </a:r>
                <a:r>
                  <a:rPr lang="pt-BR" baseline="30000">
                    <a:solidFill>
                      <a:srgbClr val="002060"/>
                    </a:solidFill>
                  </a:rPr>
                  <a:t>2</a:t>
                </a:r>
                <a:r>
                  <a:rPr lang="pt-BR">
                    <a:solidFill>
                      <a:srgbClr val="002060"/>
                    </a:solidFill>
                  </a:rPr>
                  <a:t> </a:t>
                </a:r>
                <a14:m>
                  <m:oMath xmlns:m="http://schemas.openxmlformats.org/officeDocument/2006/math">
                    <m:r>
                      <a:rPr lang="it-IT" sz="2000" i="1" smtClean="0">
                        <a:solidFill>
                          <a:srgbClr val="002060"/>
                        </a:solidFill>
                        <a:latin typeface="Cambria Math" panose="02040503050406030204" pitchFamily="18" charset="0"/>
                        <a:ea typeface="Cambria Math" panose="02040503050406030204" pitchFamily="18" charset="0"/>
                      </a:rPr>
                      <m:t>≤</m:t>
                    </m:r>
                  </m:oMath>
                </a14:m>
                <a:r>
                  <a:rPr lang="pt-BR">
                    <a:solidFill>
                      <a:srgbClr val="002060"/>
                    </a:solidFill>
                  </a:rPr>
                  <a:t> 1 nên a</a:t>
                </a:r>
                <a:r>
                  <a:rPr lang="pt-BR" baseline="30000">
                    <a:solidFill>
                      <a:srgbClr val="002060"/>
                    </a:solidFill>
                  </a:rPr>
                  <a:t>2</a:t>
                </a:r>
                <a:r>
                  <a:rPr lang="pt-BR">
                    <a:solidFill>
                      <a:srgbClr val="002060"/>
                    </a:solidFill>
                  </a:rPr>
                  <a:t> + (2a + 1) </a:t>
                </a:r>
                <a14:m>
                  <m:oMath xmlns:m="http://schemas.openxmlformats.org/officeDocument/2006/math">
                    <m:r>
                      <a:rPr lang="it-IT" sz="2000" i="1">
                        <a:solidFill>
                          <a:srgbClr val="002060"/>
                        </a:solidFill>
                        <a:latin typeface="Cambria Math" panose="02040503050406030204" pitchFamily="18" charset="0"/>
                        <a:ea typeface="Cambria Math" panose="02040503050406030204" pitchFamily="18" charset="0"/>
                      </a:rPr>
                      <m:t>≤</m:t>
                    </m:r>
                  </m:oMath>
                </a14:m>
                <a:r>
                  <a:rPr lang="pt-BR">
                    <a:solidFill>
                      <a:srgbClr val="002060"/>
                    </a:solidFill>
                  </a:rPr>
                  <a:t> 1 + (2a + 1), suy ra</a:t>
                </a:r>
              </a:p>
            </p:txBody>
          </p:sp>
        </mc:Choice>
        <mc:Fallback xmlns="">
          <p:sp>
            <p:nvSpPr>
              <p:cNvPr id="36" name="TextBox 35">
                <a:extLst>
                  <a:ext uri="{FF2B5EF4-FFF2-40B4-BE49-F238E27FC236}">
                    <a16:creationId xmlns:a16="http://schemas.microsoft.com/office/drawing/2014/main" id="{58024BA9-2DFC-CAB7-EE25-07A51E097996}"/>
                  </a:ext>
                </a:extLst>
              </p:cNvPr>
              <p:cNvSpPr txBox="1">
                <a:spLocks noRot="1" noChangeAspect="1" noMove="1" noResize="1" noEditPoints="1" noAdjustHandles="1" noChangeArrowheads="1" noChangeShapeType="1" noTextEdit="1"/>
              </p:cNvSpPr>
              <p:nvPr/>
            </p:nvSpPr>
            <p:spPr>
              <a:xfrm>
                <a:off x="1330542" y="2453477"/>
                <a:ext cx="6692024" cy="513859"/>
              </a:xfrm>
              <a:prstGeom prst="rect">
                <a:avLst/>
              </a:prstGeom>
              <a:blipFill>
                <a:blip r:embed="rId8"/>
                <a:stretch>
                  <a:fillRect l="-1366" b="-2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F4C0399-FDA0-F810-1784-9437FCF0D446}"/>
                  </a:ext>
                </a:extLst>
              </p:cNvPr>
              <p:cNvSpPr txBox="1"/>
              <p:nvPr/>
            </p:nvSpPr>
            <p:spPr>
              <a:xfrm>
                <a:off x="1411289" y="3535475"/>
                <a:ext cx="3370773" cy="513859"/>
              </a:xfrm>
              <a:prstGeom prst="rect">
                <a:avLst/>
              </a:prstGeom>
              <a:noFill/>
            </p:spPr>
            <p:txBody>
              <a:bodyPr wrap="square">
                <a:spAutoFit/>
              </a:bodyPr>
              <a:lstStyle>
                <a:defPPr>
                  <a:defRPr lang="en-US"/>
                </a:defPPr>
                <a:lvl1pPr algn="just">
                  <a:lnSpc>
                    <a:spcPts val="3600"/>
                  </a:lnSpc>
                  <a:defRPr sz="2400">
                    <a:solidFill>
                      <a:srgbClr val="002060"/>
                    </a:solidFill>
                    <a:latin typeface="#9Slide03 Quicksand" panose="00000500000000000000" pitchFamily="2" charset="0"/>
                  </a:defRPr>
                </a:lvl1pPr>
              </a:lstStyle>
              <a:p>
                <a:r>
                  <a:rPr lang="en-US"/>
                  <a:t>Vậy (a + 1)</a:t>
                </a:r>
                <a:r>
                  <a:rPr lang="en-US" baseline="30000"/>
                  <a:t>2</a:t>
                </a:r>
                <a:r>
                  <a:rPr lang="en-US"/>
                  <a:t> </a:t>
                </a:r>
                <a14:m>
                  <m:oMath xmlns:m="http://schemas.openxmlformats.org/officeDocument/2006/math">
                    <m:r>
                      <a:rPr lang="it-IT" sz="2000" i="1" smtClean="0">
                        <a:solidFill>
                          <a:srgbClr val="002060"/>
                        </a:solidFill>
                        <a:latin typeface="Cambria Math" panose="02040503050406030204" pitchFamily="18" charset="0"/>
                        <a:ea typeface="Cambria Math" panose="02040503050406030204" pitchFamily="18" charset="0"/>
                      </a:rPr>
                      <m:t>≤</m:t>
                    </m:r>
                  </m:oMath>
                </a14:m>
                <a:r>
                  <a:rPr lang="en-US"/>
                  <a:t> 2a + 2.</a:t>
                </a:r>
              </a:p>
            </p:txBody>
          </p:sp>
        </mc:Choice>
        <mc:Fallback xmlns="">
          <p:sp>
            <p:nvSpPr>
              <p:cNvPr id="37" name="TextBox 36">
                <a:extLst>
                  <a:ext uri="{FF2B5EF4-FFF2-40B4-BE49-F238E27FC236}">
                    <a16:creationId xmlns:a16="http://schemas.microsoft.com/office/drawing/2014/main" id="{7F4C0399-FDA0-F810-1784-9437FCF0D446}"/>
                  </a:ext>
                </a:extLst>
              </p:cNvPr>
              <p:cNvSpPr txBox="1">
                <a:spLocks noRot="1" noChangeAspect="1" noMove="1" noResize="1" noEditPoints="1" noAdjustHandles="1" noChangeArrowheads="1" noChangeShapeType="1" noTextEdit="1"/>
              </p:cNvSpPr>
              <p:nvPr/>
            </p:nvSpPr>
            <p:spPr>
              <a:xfrm>
                <a:off x="1411289" y="3535475"/>
                <a:ext cx="3370773" cy="513859"/>
              </a:xfrm>
              <a:prstGeom prst="rect">
                <a:avLst/>
              </a:prstGeom>
              <a:blipFill>
                <a:blip r:embed="rId9"/>
                <a:stretch>
                  <a:fillRect l="-2899" b="-26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46A1FE5-7C12-5E75-9E1C-F7C3A743B28E}"/>
                  </a:ext>
                </a:extLst>
              </p:cNvPr>
              <p:cNvSpPr txBox="1"/>
              <p:nvPr/>
            </p:nvSpPr>
            <p:spPr>
              <a:xfrm>
                <a:off x="3258217" y="2979191"/>
                <a:ext cx="2978681" cy="51385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it-IT">
                    <a:solidFill>
                      <a:srgbClr val="002060"/>
                    </a:solidFill>
                  </a:rPr>
                  <a:t>a</a:t>
                </a:r>
                <a:r>
                  <a:rPr lang="it-IT" baseline="30000">
                    <a:solidFill>
                      <a:srgbClr val="002060"/>
                    </a:solidFill>
                  </a:rPr>
                  <a:t>2</a:t>
                </a:r>
                <a:r>
                  <a:rPr lang="it-IT">
                    <a:solidFill>
                      <a:srgbClr val="002060"/>
                    </a:solidFill>
                  </a:rPr>
                  <a:t> + 2a + 1 </a:t>
                </a:r>
                <a14:m>
                  <m:oMath xmlns:m="http://schemas.openxmlformats.org/officeDocument/2006/math">
                    <m:r>
                      <a:rPr lang="it-IT" sz="2000" i="1" smtClean="0">
                        <a:solidFill>
                          <a:srgbClr val="002060"/>
                        </a:solidFill>
                        <a:latin typeface="Cambria Math" panose="02040503050406030204" pitchFamily="18" charset="0"/>
                        <a:ea typeface="Cambria Math" panose="02040503050406030204" pitchFamily="18" charset="0"/>
                      </a:rPr>
                      <m:t>≤</m:t>
                    </m:r>
                  </m:oMath>
                </a14:m>
                <a:r>
                  <a:rPr lang="it-IT">
                    <a:solidFill>
                      <a:srgbClr val="002060"/>
                    </a:solidFill>
                  </a:rPr>
                  <a:t> 2a + 2</a:t>
                </a:r>
                <a:endParaRPr lang="pt-BR">
                  <a:solidFill>
                    <a:srgbClr val="002060"/>
                  </a:solidFill>
                </a:endParaRPr>
              </a:p>
            </p:txBody>
          </p:sp>
        </mc:Choice>
        <mc:Fallback xmlns="">
          <p:sp>
            <p:nvSpPr>
              <p:cNvPr id="38" name="TextBox 37">
                <a:extLst>
                  <a:ext uri="{FF2B5EF4-FFF2-40B4-BE49-F238E27FC236}">
                    <a16:creationId xmlns:a16="http://schemas.microsoft.com/office/drawing/2014/main" id="{846A1FE5-7C12-5E75-9E1C-F7C3A743B28E}"/>
                  </a:ext>
                </a:extLst>
              </p:cNvPr>
              <p:cNvSpPr txBox="1">
                <a:spLocks noRot="1" noChangeAspect="1" noMove="1" noResize="1" noEditPoints="1" noAdjustHandles="1" noChangeArrowheads="1" noChangeShapeType="1" noTextEdit="1"/>
              </p:cNvSpPr>
              <p:nvPr/>
            </p:nvSpPr>
            <p:spPr>
              <a:xfrm>
                <a:off x="3258217" y="2979191"/>
                <a:ext cx="2978681" cy="513859"/>
              </a:xfrm>
              <a:prstGeom prst="rect">
                <a:avLst/>
              </a:prstGeom>
              <a:blipFill>
                <a:blip r:embed="rId10"/>
                <a:stretch>
                  <a:fillRect l="-3067" b="-2619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623154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P spid="26" grpId="0" animBg="1"/>
      <p:bldP spid="27" grpId="0" animBg="1"/>
      <p:bldP spid="28" grpId="0" animBg="1"/>
      <p:bldP spid="29" grpId="0" animBg="1"/>
      <p:bldP spid="30" grpId="0"/>
      <p:bldP spid="31" grpId="0" animBg="1"/>
      <p:bldP spid="32"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DB9C590-EB81-713D-F511-45FA99FF49A3}"/>
              </a:ext>
            </a:extLst>
          </p:cNvPr>
          <p:cNvGrpSpPr/>
          <p:nvPr/>
        </p:nvGrpSpPr>
        <p:grpSpPr>
          <a:xfrm>
            <a:off x="302501" y="188422"/>
            <a:ext cx="7298449" cy="681405"/>
            <a:chOff x="758602" y="438109"/>
            <a:chExt cx="5633790" cy="681405"/>
          </a:xfrm>
        </p:grpSpPr>
        <p:grpSp>
          <p:nvGrpSpPr>
            <p:cNvPr id="8" name="Group 9">
              <a:extLst>
                <a:ext uri="{FF2B5EF4-FFF2-40B4-BE49-F238E27FC236}">
                  <a16:creationId xmlns:a16="http://schemas.microsoft.com/office/drawing/2014/main" id="{7397C648-447E-A0F6-9407-75BCD03F2A9E}"/>
                </a:ext>
              </a:extLst>
            </p:cNvPr>
            <p:cNvGrpSpPr/>
            <p:nvPr/>
          </p:nvGrpSpPr>
          <p:grpSpPr>
            <a:xfrm>
              <a:off x="758602" y="448386"/>
              <a:ext cx="5633790" cy="655834"/>
              <a:chOff x="6797" y="-47625"/>
              <a:chExt cx="10293478" cy="834831"/>
            </a:xfrm>
          </p:grpSpPr>
          <p:sp>
            <p:nvSpPr>
              <p:cNvPr id="12" name="Freeform 10">
                <a:extLst>
                  <a:ext uri="{FF2B5EF4-FFF2-40B4-BE49-F238E27FC236}">
                    <a16:creationId xmlns:a16="http://schemas.microsoft.com/office/drawing/2014/main" id="{F95139CB-6FFD-006B-8C7F-CC0CC9D137A7}"/>
                  </a:ext>
                </a:extLst>
              </p:cNvPr>
              <p:cNvSpPr/>
              <p:nvPr/>
            </p:nvSpPr>
            <p:spPr>
              <a:xfrm>
                <a:off x="6797" y="0"/>
                <a:ext cx="10293478" cy="787206"/>
              </a:xfrm>
              <a:custGeom>
                <a:avLst/>
                <a:gdLst/>
                <a:ahLst/>
                <a:cxnLst/>
                <a:rect l="l" t="t" r="r" b="b"/>
                <a:pathLst>
                  <a:path w="4953491" h="787206">
                    <a:moveTo>
                      <a:pt x="232168" y="0"/>
                    </a:moveTo>
                    <a:lnTo>
                      <a:pt x="4924524" y="0"/>
                    </a:lnTo>
                    <a:cubicBezTo>
                      <a:pt x="4933093" y="0"/>
                      <a:pt x="4941179" y="3965"/>
                      <a:pt x="4946426" y="10739"/>
                    </a:cubicBezTo>
                    <a:cubicBezTo>
                      <a:pt x="4951674" y="17513"/>
                      <a:pt x="4953492" y="26333"/>
                      <a:pt x="4951350" y="34630"/>
                    </a:cubicBezTo>
                    <a:lnTo>
                      <a:pt x="4766028" y="752576"/>
                    </a:lnTo>
                    <a:cubicBezTo>
                      <a:pt x="4760766" y="772962"/>
                      <a:pt x="4742378" y="787206"/>
                      <a:pt x="4721324" y="787206"/>
                    </a:cubicBezTo>
                    <a:lnTo>
                      <a:pt x="28968" y="787206"/>
                    </a:lnTo>
                    <a:cubicBezTo>
                      <a:pt x="20399" y="787206"/>
                      <a:pt x="12313" y="783242"/>
                      <a:pt x="7066" y="776468"/>
                    </a:cubicBezTo>
                    <a:cubicBezTo>
                      <a:pt x="1818" y="769694"/>
                      <a:pt x="0" y="760873"/>
                      <a:pt x="2142" y="752576"/>
                    </a:cubicBezTo>
                    <a:lnTo>
                      <a:pt x="187464" y="34630"/>
                    </a:lnTo>
                    <a:cubicBezTo>
                      <a:pt x="192726" y="14244"/>
                      <a:pt x="211114" y="0"/>
                      <a:pt x="232168" y="0"/>
                    </a:cubicBezTo>
                    <a:close/>
                  </a:path>
                </a:pathLst>
              </a:custGeom>
              <a:solidFill>
                <a:schemeClr val="accent4">
                  <a:lumMod val="50000"/>
                </a:schemeClr>
              </a:solidFill>
              <a:ln w="19050" cap="rnd">
                <a:solidFill>
                  <a:srgbClr val="063225"/>
                </a:solidFill>
                <a:prstDash val="solid"/>
                <a:round/>
              </a:ln>
            </p:spPr>
            <p:txBody>
              <a:bodyPr/>
              <a:lstStyle/>
              <a:p>
                <a:endParaRPr lang="en-US" sz="1200"/>
              </a:p>
            </p:txBody>
          </p:sp>
          <p:sp>
            <p:nvSpPr>
              <p:cNvPr id="13" name="TextBox 11">
                <a:extLst>
                  <a:ext uri="{FF2B5EF4-FFF2-40B4-BE49-F238E27FC236}">
                    <a16:creationId xmlns:a16="http://schemas.microsoft.com/office/drawing/2014/main" id="{856871E2-20E2-46BD-B4B8-9CE77224D4AB}"/>
                  </a:ext>
                </a:extLst>
              </p:cNvPr>
              <p:cNvSpPr txBox="1"/>
              <p:nvPr/>
            </p:nvSpPr>
            <p:spPr>
              <a:xfrm>
                <a:off x="101600" y="-47625"/>
                <a:ext cx="4763886" cy="834831"/>
              </a:xfrm>
              <a:prstGeom prst="rect">
                <a:avLst/>
              </a:prstGeom>
            </p:spPr>
            <p:txBody>
              <a:bodyPr lIns="33867" tIns="33867" rIns="33867" bIns="33867" rtlCol="0" anchor="ctr"/>
              <a:lstStyle/>
              <a:p>
                <a:pPr algn="ctr">
                  <a:lnSpc>
                    <a:spcPts val="2147"/>
                  </a:lnSpc>
                </a:pPr>
                <a:endParaRPr sz="1200"/>
              </a:p>
            </p:txBody>
          </p:sp>
        </p:grpSp>
        <p:grpSp>
          <p:nvGrpSpPr>
            <p:cNvPr id="9" name="Group 8">
              <a:extLst>
                <a:ext uri="{FF2B5EF4-FFF2-40B4-BE49-F238E27FC236}">
                  <a16:creationId xmlns:a16="http://schemas.microsoft.com/office/drawing/2014/main" id="{17B1E17C-AF59-9AA7-B279-6EFFD4BB8971}"/>
                </a:ext>
              </a:extLst>
            </p:cNvPr>
            <p:cNvGrpSpPr/>
            <p:nvPr/>
          </p:nvGrpSpPr>
          <p:grpSpPr>
            <a:xfrm>
              <a:off x="876885" y="438109"/>
              <a:ext cx="675279" cy="681405"/>
              <a:chOff x="101600" y="-47625"/>
              <a:chExt cx="1186552" cy="837547"/>
            </a:xfrm>
          </p:grpSpPr>
          <p:sp>
            <p:nvSpPr>
              <p:cNvPr id="10" name="Freeform 13">
                <a:extLst>
                  <a:ext uri="{FF2B5EF4-FFF2-40B4-BE49-F238E27FC236}">
                    <a16:creationId xmlns:a16="http://schemas.microsoft.com/office/drawing/2014/main" id="{7D577297-9661-0594-244E-06B55EA2DC42}"/>
                  </a:ext>
                </a:extLst>
              </p:cNvPr>
              <p:cNvSpPr/>
              <p:nvPr/>
            </p:nvSpPr>
            <p:spPr>
              <a:xfrm>
                <a:off x="242699" y="10994"/>
                <a:ext cx="1045453" cy="778928"/>
              </a:xfrm>
              <a:custGeom>
                <a:avLst/>
                <a:gdLst/>
                <a:ahLst/>
                <a:cxnLst/>
                <a:rect l="l" t="t" r="r" b="b"/>
                <a:pathLst>
                  <a:path w="1127249" h="778928">
                    <a:moveTo>
                      <a:pt x="323129" y="0"/>
                    </a:moveTo>
                    <a:lnTo>
                      <a:pt x="1007320" y="0"/>
                    </a:lnTo>
                    <a:cubicBezTo>
                      <a:pt x="1042838" y="0"/>
                      <a:pt x="1076352" y="16458"/>
                      <a:pt x="1098068" y="44566"/>
                    </a:cubicBezTo>
                    <a:cubicBezTo>
                      <a:pt x="1119783" y="72673"/>
                      <a:pt x="1127249" y="109256"/>
                      <a:pt x="1118283" y="143625"/>
                    </a:cubicBezTo>
                    <a:lnTo>
                      <a:pt x="990019" y="635303"/>
                    </a:lnTo>
                    <a:cubicBezTo>
                      <a:pt x="967950" y="719900"/>
                      <a:pt x="891547" y="778928"/>
                      <a:pt x="804120" y="778928"/>
                    </a:cubicBezTo>
                    <a:lnTo>
                      <a:pt x="119929" y="778928"/>
                    </a:lnTo>
                    <a:cubicBezTo>
                      <a:pt x="84411" y="778928"/>
                      <a:pt x="50897" y="762469"/>
                      <a:pt x="29181" y="734362"/>
                    </a:cubicBezTo>
                    <a:cubicBezTo>
                      <a:pt x="7466" y="706255"/>
                      <a:pt x="0" y="669672"/>
                      <a:pt x="8966" y="635303"/>
                    </a:cubicBezTo>
                    <a:lnTo>
                      <a:pt x="137230" y="143625"/>
                    </a:lnTo>
                    <a:cubicBezTo>
                      <a:pt x="159299" y="59028"/>
                      <a:pt x="235702" y="0"/>
                      <a:pt x="323129" y="0"/>
                    </a:cubicBezTo>
                    <a:close/>
                  </a:path>
                </a:pathLst>
              </a:custGeom>
              <a:gradFill rotWithShape="1">
                <a:gsLst>
                  <a:gs pos="0">
                    <a:srgbClr val="FFAB29">
                      <a:alpha val="100000"/>
                    </a:srgbClr>
                  </a:gs>
                  <a:gs pos="100000">
                    <a:srgbClr val="FFCD80">
                      <a:alpha val="100000"/>
                    </a:srgbClr>
                  </a:gs>
                </a:gsLst>
                <a:lin ang="0"/>
              </a:gradFill>
              <a:ln cap="rnd">
                <a:noFill/>
                <a:prstDash val="solid"/>
                <a:round/>
              </a:ln>
            </p:spPr>
            <p:txBody>
              <a:bodyPr/>
              <a:lstStyle/>
              <a:p>
                <a:endParaRPr lang="en-US" sz="1200"/>
              </a:p>
            </p:txBody>
          </p:sp>
          <p:sp>
            <p:nvSpPr>
              <p:cNvPr id="11" name="TextBox 10">
                <a:extLst>
                  <a:ext uri="{FF2B5EF4-FFF2-40B4-BE49-F238E27FC236}">
                    <a16:creationId xmlns:a16="http://schemas.microsoft.com/office/drawing/2014/main" id="{FDCAA925-4A3C-8CC4-3ED1-575A3B3E2F80}"/>
                  </a:ext>
                </a:extLst>
              </p:cNvPr>
              <p:cNvSpPr txBox="1"/>
              <p:nvPr/>
            </p:nvSpPr>
            <p:spPr>
              <a:xfrm>
                <a:off x="101600" y="-47625"/>
                <a:ext cx="981053" cy="826553"/>
              </a:xfrm>
              <a:prstGeom prst="rect">
                <a:avLst/>
              </a:prstGeom>
            </p:spPr>
            <p:txBody>
              <a:bodyPr lIns="33867" tIns="33867" rIns="33867" bIns="33867" rtlCol="0" anchor="ctr"/>
              <a:lstStyle/>
              <a:p>
                <a:pPr algn="ctr">
                  <a:lnSpc>
                    <a:spcPts val="2147"/>
                  </a:lnSpc>
                  <a:spcBef>
                    <a:spcPct val="0"/>
                  </a:spcBef>
                </a:pPr>
                <a:endParaRPr sz="1200"/>
              </a:p>
            </p:txBody>
          </p:sp>
        </p:grpSp>
      </p:grpSp>
      <p:sp>
        <p:nvSpPr>
          <p:cNvPr id="14" name="TextBox 20">
            <a:extLst>
              <a:ext uri="{FF2B5EF4-FFF2-40B4-BE49-F238E27FC236}">
                <a16:creationId xmlns:a16="http://schemas.microsoft.com/office/drawing/2014/main" id="{69C4FDAC-02E6-6962-03F9-4645E7998516}"/>
              </a:ext>
            </a:extLst>
          </p:cNvPr>
          <p:cNvSpPr txBox="1"/>
          <p:nvPr/>
        </p:nvSpPr>
        <p:spPr>
          <a:xfrm>
            <a:off x="1544575" y="365707"/>
            <a:ext cx="6170675" cy="369332"/>
          </a:xfrm>
          <a:prstGeom prst="rect">
            <a:avLst/>
          </a:prstGeom>
        </p:spPr>
        <p:txBody>
          <a:bodyPr wrap="square" lIns="0" tIns="0" rIns="0" bIns="0" rtlCol="0" anchor="t">
            <a:spAutoFit/>
          </a:bodyPr>
          <a:lstStyle/>
          <a:p>
            <a:pPr>
              <a:spcBef>
                <a:spcPct val="0"/>
              </a:spcBef>
            </a:pPr>
            <a:r>
              <a:rPr lang="en-US" sz="2400">
                <a:solidFill>
                  <a:schemeClr val="bg1"/>
                </a:solidFill>
                <a:latin typeface="#9Slide03 Kaleko 105 Round Bold" pitchFamily="2" charset="0"/>
              </a:rPr>
              <a:t>LIÊN HỆ GIỮA THỨ TỰ VÀ PHÉP CỘNG </a:t>
            </a:r>
          </a:p>
        </p:txBody>
      </p:sp>
      <p:sp>
        <p:nvSpPr>
          <p:cNvPr id="15" name="TextBox 20">
            <a:extLst>
              <a:ext uri="{FF2B5EF4-FFF2-40B4-BE49-F238E27FC236}">
                <a16:creationId xmlns:a16="http://schemas.microsoft.com/office/drawing/2014/main" id="{E5FC7A53-63A5-A16B-FBFA-E99A6D32C3EE}"/>
              </a:ext>
            </a:extLst>
          </p:cNvPr>
          <p:cNvSpPr txBox="1"/>
          <p:nvPr/>
        </p:nvSpPr>
        <p:spPr>
          <a:xfrm>
            <a:off x="710682" y="329879"/>
            <a:ext cx="468939" cy="430887"/>
          </a:xfrm>
          <a:prstGeom prst="rect">
            <a:avLst/>
          </a:prstGeom>
        </p:spPr>
        <p:txBody>
          <a:bodyPr wrap="square" lIns="0" tIns="0" rIns="0" bIns="0" rtlCol="0" anchor="t">
            <a:spAutoFit/>
          </a:bodyPr>
          <a:lstStyle/>
          <a:p>
            <a:pPr>
              <a:spcBef>
                <a:spcPct val="0"/>
              </a:spcBef>
            </a:pPr>
            <a:r>
              <a:rPr lang="en-US" sz="2800">
                <a:solidFill>
                  <a:schemeClr val="bg1"/>
                </a:solidFill>
                <a:latin typeface="#9Slide03 Kaleko 105 Round Bold" pitchFamily="2" charset="0"/>
              </a:rPr>
              <a:t>02</a:t>
            </a:r>
          </a:p>
        </p:txBody>
      </p:sp>
      <p:sp>
        <p:nvSpPr>
          <p:cNvPr id="4" name="Rectangle: Rounded Corners 3">
            <a:extLst>
              <a:ext uri="{FF2B5EF4-FFF2-40B4-BE49-F238E27FC236}">
                <a16:creationId xmlns:a16="http://schemas.microsoft.com/office/drawing/2014/main" id="{2829E3D1-7746-998E-92B4-A150387A7167}"/>
              </a:ext>
            </a:extLst>
          </p:cNvPr>
          <p:cNvSpPr/>
          <p:nvPr/>
        </p:nvSpPr>
        <p:spPr>
          <a:xfrm>
            <a:off x="879894" y="1551344"/>
            <a:ext cx="10430563" cy="1503241"/>
          </a:xfrm>
          <a:prstGeom prst="roundRect">
            <a:avLst>
              <a:gd name="adj" fmla="val 11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 name="TextBox 4">
            <a:extLst>
              <a:ext uri="{FF2B5EF4-FFF2-40B4-BE49-F238E27FC236}">
                <a16:creationId xmlns:a16="http://schemas.microsoft.com/office/drawing/2014/main" id="{4E047330-C45D-784B-F455-4C56E47D2C36}"/>
              </a:ext>
            </a:extLst>
          </p:cNvPr>
          <p:cNvSpPr txBox="1"/>
          <p:nvPr/>
        </p:nvSpPr>
        <p:spPr>
          <a:xfrm>
            <a:off x="990232" y="1763818"/>
            <a:ext cx="10004928" cy="1137106"/>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nSpc>
                <a:spcPct val="150000"/>
              </a:lnSpc>
            </a:pPr>
            <a:r>
              <a:rPr lang="vi-VN">
                <a:solidFill>
                  <a:srgbClr val="C00000"/>
                </a:solidFill>
              </a:rPr>
              <a:t>Khi nhân cả hai vế của bất đẳng thức với cùng một số dương, ta được bất đẳng thức mới cùng chiều với bất đẳng thức đã cho.</a:t>
            </a:r>
          </a:p>
        </p:txBody>
      </p:sp>
      <p:sp>
        <p:nvSpPr>
          <p:cNvPr id="7" name="Freeform 32">
            <a:extLst>
              <a:ext uri="{FF2B5EF4-FFF2-40B4-BE49-F238E27FC236}">
                <a16:creationId xmlns:a16="http://schemas.microsoft.com/office/drawing/2014/main" id="{264705B2-C4E2-4E70-7654-A8DA4FF3D813}"/>
              </a:ext>
            </a:extLst>
          </p:cNvPr>
          <p:cNvSpPr/>
          <p:nvPr/>
        </p:nvSpPr>
        <p:spPr>
          <a:xfrm flipH="1" flipV="1">
            <a:off x="1100730" y="1687286"/>
            <a:ext cx="229813" cy="168836"/>
          </a:xfrm>
          <a:custGeom>
            <a:avLst/>
            <a:gdLst/>
            <a:ahLst/>
            <a:cxnLst/>
            <a:rect l="l" t="t" r="r" b="b"/>
            <a:pathLst>
              <a:path w="940667" h="731369">
                <a:moveTo>
                  <a:pt x="940668" y="731369"/>
                </a:moveTo>
                <a:lnTo>
                  <a:pt x="0" y="731369"/>
                </a:lnTo>
                <a:lnTo>
                  <a:pt x="0" y="0"/>
                </a:lnTo>
                <a:lnTo>
                  <a:pt x="940668" y="0"/>
                </a:lnTo>
                <a:lnTo>
                  <a:pt x="940668" y="73136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solidFill>
                <a:srgbClr val="0070C0"/>
              </a:solidFill>
            </a:endParaRPr>
          </a:p>
        </p:txBody>
      </p:sp>
      <p:sp>
        <p:nvSpPr>
          <p:cNvPr id="16" name="Freeform 32">
            <a:extLst>
              <a:ext uri="{FF2B5EF4-FFF2-40B4-BE49-F238E27FC236}">
                <a16:creationId xmlns:a16="http://schemas.microsoft.com/office/drawing/2014/main" id="{24A18EC3-F64B-9A1C-D013-A2503954AC68}"/>
              </a:ext>
            </a:extLst>
          </p:cNvPr>
          <p:cNvSpPr/>
          <p:nvPr/>
        </p:nvSpPr>
        <p:spPr>
          <a:xfrm rot="10800000" flipH="1" flipV="1">
            <a:off x="10808089" y="2757540"/>
            <a:ext cx="229813" cy="168836"/>
          </a:xfrm>
          <a:custGeom>
            <a:avLst/>
            <a:gdLst/>
            <a:ahLst/>
            <a:cxnLst/>
            <a:rect l="l" t="t" r="r" b="b"/>
            <a:pathLst>
              <a:path w="940667" h="731369">
                <a:moveTo>
                  <a:pt x="940668" y="731369"/>
                </a:moveTo>
                <a:lnTo>
                  <a:pt x="0" y="731369"/>
                </a:lnTo>
                <a:lnTo>
                  <a:pt x="0" y="0"/>
                </a:lnTo>
                <a:lnTo>
                  <a:pt x="940668" y="0"/>
                </a:lnTo>
                <a:lnTo>
                  <a:pt x="940668" y="73136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solidFill>
                <a:srgbClr val="0070C0"/>
              </a:solidFill>
            </a:endParaRPr>
          </a:p>
        </p:txBody>
      </p:sp>
      <p:sp>
        <p:nvSpPr>
          <p:cNvPr id="17" name="TextBox 16">
            <a:extLst>
              <a:ext uri="{FF2B5EF4-FFF2-40B4-BE49-F238E27FC236}">
                <a16:creationId xmlns:a16="http://schemas.microsoft.com/office/drawing/2014/main" id="{82B9E00B-BC23-FC7D-630B-8EDA4CB4C53F}"/>
              </a:ext>
            </a:extLst>
          </p:cNvPr>
          <p:cNvSpPr txBox="1"/>
          <p:nvPr/>
        </p:nvSpPr>
        <p:spPr>
          <a:xfrm>
            <a:off x="1518596" y="3589277"/>
            <a:ext cx="10237738" cy="461665"/>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vi-VN"/>
              <a:t>Thay ? trong các biểu thức sau bởi dấu &lt;, &gt; để được khẳng định đúng.</a:t>
            </a:r>
          </a:p>
        </p:txBody>
      </p:sp>
      <p:sp>
        <p:nvSpPr>
          <p:cNvPr id="18" name="TextBox 17">
            <a:extLst>
              <a:ext uri="{FF2B5EF4-FFF2-40B4-BE49-F238E27FC236}">
                <a16:creationId xmlns:a16="http://schemas.microsoft.com/office/drawing/2014/main" id="{2564D1F9-8E1F-99D1-66DD-8686C82D4E57}"/>
              </a:ext>
            </a:extLst>
          </p:cNvPr>
          <p:cNvSpPr txBox="1"/>
          <p:nvPr/>
        </p:nvSpPr>
        <p:spPr>
          <a:xfrm>
            <a:off x="641769" y="3709343"/>
            <a:ext cx="1103671" cy="276999"/>
          </a:xfrm>
          <a:prstGeom prst="rect">
            <a:avLst/>
          </a:prstGeom>
        </p:spPr>
        <p:txBody>
          <a:bodyPr wrap="square" lIns="0" tIns="0" rIns="0" bIns="0" rtlCol="0" anchor="t">
            <a:spAutoFit/>
          </a:bodyPr>
          <a:lstStyle>
            <a:defPPr>
              <a:defRPr lang="en-US"/>
            </a:defPPr>
            <a:lvl1pPr>
              <a:spcBef>
                <a:spcPct val="0"/>
              </a:spcBef>
              <a:defRPr sz="2400">
                <a:solidFill>
                  <a:schemeClr val="bg1"/>
                </a:solidFill>
                <a:latin typeface="#9Slide03 Kaleko 105 Round Bold" pitchFamily="2" charset="0"/>
              </a:defRPr>
            </a:lvl1pPr>
          </a:lstStyle>
          <a:p>
            <a:r>
              <a:rPr lang="en-US" sz="1800">
                <a:solidFill>
                  <a:srgbClr val="002060"/>
                </a:solidFill>
              </a:rPr>
              <a:t>VÍ DỤ 5.</a:t>
            </a:r>
          </a:p>
        </p:txBody>
      </p:sp>
      <p:grpSp>
        <p:nvGrpSpPr>
          <p:cNvPr id="19" name="Group 18">
            <a:extLst>
              <a:ext uri="{FF2B5EF4-FFF2-40B4-BE49-F238E27FC236}">
                <a16:creationId xmlns:a16="http://schemas.microsoft.com/office/drawing/2014/main" id="{F003F96F-643C-DC61-BF92-DD0B0819361B}"/>
              </a:ext>
            </a:extLst>
          </p:cNvPr>
          <p:cNvGrpSpPr/>
          <p:nvPr/>
        </p:nvGrpSpPr>
        <p:grpSpPr>
          <a:xfrm>
            <a:off x="670344" y="4887261"/>
            <a:ext cx="809625" cy="307777"/>
            <a:chOff x="7029450" y="1370387"/>
            <a:chExt cx="809625" cy="307777"/>
          </a:xfrm>
        </p:grpSpPr>
        <p:sp>
          <p:nvSpPr>
            <p:cNvPr id="20" name="Rectangle: Rounded Corners 19">
              <a:extLst>
                <a:ext uri="{FF2B5EF4-FFF2-40B4-BE49-F238E27FC236}">
                  <a16:creationId xmlns:a16="http://schemas.microsoft.com/office/drawing/2014/main" id="{772E840E-E6FF-F452-D4BF-7834E6110012}"/>
                </a:ext>
              </a:extLst>
            </p:cNvPr>
            <p:cNvSpPr/>
            <p:nvPr/>
          </p:nvSpPr>
          <p:spPr>
            <a:xfrm>
              <a:off x="7029450" y="1390649"/>
              <a:ext cx="809625" cy="267255"/>
            </a:xfrm>
            <a:prstGeom prst="roundRect">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85C3ED8-9F6A-615A-BA45-8742EDB2DA3B}"/>
                </a:ext>
              </a:extLst>
            </p:cNvPr>
            <p:cNvSpPr txBox="1"/>
            <p:nvPr/>
          </p:nvSpPr>
          <p:spPr>
            <a:xfrm>
              <a:off x="7043576" y="1370387"/>
              <a:ext cx="795499" cy="307777"/>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en-US" sz="1400">
                  <a:solidFill>
                    <a:schemeClr val="bg1"/>
                  </a:solidFill>
                </a:rPr>
                <a:t>Lời giải</a:t>
              </a:r>
              <a:endParaRPr lang="vi-VN" sz="1400">
                <a:solidFill>
                  <a:schemeClr val="bg1"/>
                </a:solidFill>
              </a:endParaRPr>
            </a:p>
          </p:txBody>
        </p:sp>
      </p:grpSp>
      <p:sp>
        <p:nvSpPr>
          <p:cNvPr id="22" name="TextBox 21">
            <a:extLst>
              <a:ext uri="{FF2B5EF4-FFF2-40B4-BE49-F238E27FC236}">
                <a16:creationId xmlns:a16="http://schemas.microsoft.com/office/drawing/2014/main" id="{5F0B5ADA-6E44-EDDE-FD43-311C7C610269}"/>
              </a:ext>
            </a:extLst>
          </p:cNvPr>
          <p:cNvSpPr txBox="1"/>
          <p:nvPr/>
        </p:nvSpPr>
        <p:spPr>
          <a:xfrm>
            <a:off x="2576766" y="4148501"/>
            <a:ext cx="2660869" cy="461665"/>
          </a:xfrm>
          <a:prstGeom prst="rect">
            <a:avLst/>
          </a:prstGeom>
          <a:noFill/>
        </p:spPr>
        <p:txBody>
          <a:bodyPr wrap="square">
            <a:spAutoFit/>
          </a:bodyPr>
          <a:lstStyle>
            <a:defPPr>
              <a:defRPr lang="en-US"/>
            </a:defPPr>
            <a:lvl1pPr algn="just">
              <a:defRPr sz="2400">
                <a:latin typeface="#9Slide03 Quicksand" panose="00000500000000000000" pitchFamily="2" charset="0"/>
              </a:defRPr>
            </a:lvl1pPr>
          </a:lstStyle>
          <a:p>
            <a:r>
              <a:rPr lang="fi-FI"/>
              <a:t>3 . (-7)   ?   3 . (-5)</a:t>
            </a:r>
            <a:endParaRPr lang="it-IT"/>
          </a:p>
        </p:txBody>
      </p:sp>
      <p:sp>
        <p:nvSpPr>
          <p:cNvPr id="23" name="TextBox 22">
            <a:extLst>
              <a:ext uri="{FF2B5EF4-FFF2-40B4-BE49-F238E27FC236}">
                <a16:creationId xmlns:a16="http://schemas.microsoft.com/office/drawing/2014/main" id="{27DB8FB7-E8F7-1868-64F4-7405A326C6DC}"/>
              </a:ext>
            </a:extLst>
          </p:cNvPr>
          <p:cNvSpPr txBox="1"/>
          <p:nvPr/>
        </p:nvSpPr>
        <p:spPr>
          <a:xfrm>
            <a:off x="1518596" y="5391448"/>
            <a:ext cx="10006654" cy="461665"/>
          </a:xfrm>
          <a:prstGeom prst="rect">
            <a:avLst/>
          </a:prstGeom>
          <a:noFill/>
        </p:spPr>
        <p:txBody>
          <a:bodyPr wrap="square">
            <a:spAutoFit/>
          </a:bodyPr>
          <a:lstStyle>
            <a:defPPr>
              <a:defRPr lang="en-US"/>
            </a:defPPr>
            <a:lvl1pPr algn="just">
              <a:defRPr sz="2400">
                <a:latin typeface="#9Slide03 Quicksand" panose="00000500000000000000" pitchFamily="2" charset="0"/>
              </a:defRPr>
            </a:lvl1pPr>
          </a:lstStyle>
          <a:p>
            <a:r>
              <a:rPr lang="vi-VN">
                <a:solidFill>
                  <a:srgbClr val="002060"/>
                </a:solidFill>
              </a:rPr>
              <a:t>Vì -7 &lt; -5 và 3 &gt; 0 nên 3 </a:t>
            </a:r>
            <a:r>
              <a:rPr lang="en-US">
                <a:solidFill>
                  <a:srgbClr val="002060"/>
                </a:solidFill>
              </a:rPr>
              <a:t>.</a:t>
            </a:r>
            <a:r>
              <a:rPr lang="vi-VN">
                <a:solidFill>
                  <a:srgbClr val="002060"/>
                </a:solidFill>
              </a:rPr>
              <a:t> (-7) &lt; 3 </a:t>
            </a:r>
            <a:r>
              <a:rPr lang="en-US">
                <a:solidFill>
                  <a:srgbClr val="002060"/>
                </a:solidFill>
              </a:rPr>
              <a:t>.</a:t>
            </a:r>
            <a:r>
              <a:rPr lang="vi-VN">
                <a:solidFill>
                  <a:srgbClr val="002060"/>
                </a:solidFill>
              </a:rPr>
              <a:t> (-5) ← nhân cả hai vế với số dương.</a:t>
            </a:r>
            <a:endParaRPr lang="it-IT">
              <a:solidFill>
                <a:srgbClr val="002060"/>
              </a:solidFill>
            </a:endParaRPr>
          </a:p>
        </p:txBody>
      </p:sp>
      <p:sp>
        <p:nvSpPr>
          <p:cNvPr id="2" name="Rectangle: Rounded Corners 1">
            <a:extLst>
              <a:ext uri="{FF2B5EF4-FFF2-40B4-BE49-F238E27FC236}">
                <a16:creationId xmlns:a16="http://schemas.microsoft.com/office/drawing/2014/main" id="{4E64B71F-A747-2A70-7F9D-11A36FC8CB71}"/>
              </a:ext>
            </a:extLst>
          </p:cNvPr>
          <p:cNvSpPr/>
          <p:nvPr/>
        </p:nvSpPr>
        <p:spPr>
          <a:xfrm>
            <a:off x="3695269" y="4109014"/>
            <a:ext cx="360953" cy="510676"/>
          </a:xfrm>
          <a:prstGeom prst="roundRect">
            <a:avLst>
              <a:gd name="adj" fmla="val 22604"/>
            </a:avLst>
          </a:prstGeom>
          <a:noFill/>
          <a:ln w="127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5557E5F0-A9DD-6383-38FE-81D7759175E6}"/>
              </a:ext>
            </a:extLst>
          </p:cNvPr>
          <p:cNvSpPr txBox="1"/>
          <p:nvPr/>
        </p:nvSpPr>
        <p:spPr>
          <a:xfrm>
            <a:off x="6476134" y="4148500"/>
            <a:ext cx="3593523" cy="461665"/>
          </a:xfrm>
          <a:prstGeom prst="rect">
            <a:avLst/>
          </a:prstGeom>
          <a:noFill/>
        </p:spPr>
        <p:txBody>
          <a:bodyPr wrap="square">
            <a:spAutoFit/>
          </a:bodyPr>
          <a:lstStyle>
            <a:defPPr>
              <a:defRPr lang="en-US"/>
            </a:defPPr>
            <a:lvl1pPr algn="just">
              <a:defRPr sz="2400">
                <a:latin typeface="#9Slide03 Quicksand" panose="00000500000000000000" pitchFamily="2" charset="0"/>
              </a:defRPr>
            </a:lvl1pPr>
          </a:lstStyle>
          <a:p>
            <a:r>
              <a:rPr lang="fi-FI"/>
              <a:t>(-3) . (-7)   ?   (-3) . (-5)</a:t>
            </a:r>
            <a:endParaRPr lang="it-IT"/>
          </a:p>
        </p:txBody>
      </p:sp>
      <p:sp>
        <p:nvSpPr>
          <p:cNvPr id="25" name="Rectangle: Rounded Corners 24">
            <a:extLst>
              <a:ext uri="{FF2B5EF4-FFF2-40B4-BE49-F238E27FC236}">
                <a16:creationId xmlns:a16="http://schemas.microsoft.com/office/drawing/2014/main" id="{0CD88978-1081-4A1A-36D8-D75E0F8660CB}"/>
              </a:ext>
            </a:extLst>
          </p:cNvPr>
          <p:cNvSpPr/>
          <p:nvPr/>
        </p:nvSpPr>
        <p:spPr>
          <a:xfrm>
            <a:off x="7942422" y="4109014"/>
            <a:ext cx="360953" cy="510676"/>
          </a:xfrm>
          <a:prstGeom prst="roundRect">
            <a:avLst>
              <a:gd name="adj" fmla="val 22604"/>
            </a:avLst>
          </a:prstGeom>
          <a:noFill/>
          <a:ln w="127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D89451CC-8996-2B6B-1C5D-436971CFE0F3}"/>
              </a:ext>
            </a:extLst>
          </p:cNvPr>
          <p:cNvSpPr txBox="1"/>
          <p:nvPr/>
        </p:nvSpPr>
        <p:spPr>
          <a:xfrm>
            <a:off x="1518596" y="5960196"/>
            <a:ext cx="10368604" cy="461665"/>
          </a:xfrm>
          <a:prstGeom prst="rect">
            <a:avLst/>
          </a:prstGeom>
          <a:noFill/>
        </p:spPr>
        <p:txBody>
          <a:bodyPr wrap="square">
            <a:spAutoFit/>
          </a:bodyPr>
          <a:lstStyle>
            <a:defPPr>
              <a:defRPr lang="en-US"/>
            </a:defPPr>
            <a:lvl1pPr algn="just">
              <a:defRPr sz="2400">
                <a:latin typeface="#9Slide03 Quicksand" panose="00000500000000000000" pitchFamily="2" charset="0"/>
              </a:defRPr>
            </a:lvl1pPr>
          </a:lstStyle>
          <a:p>
            <a:r>
              <a:rPr lang="vi-VN">
                <a:solidFill>
                  <a:srgbClr val="002060"/>
                </a:solidFill>
              </a:rPr>
              <a:t>Vì -7 &lt; -5 và -3 &lt; 0 nên (-3) </a:t>
            </a:r>
            <a:r>
              <a:rPr lang="en-US">
                <a:solidFill>
                  <a:srgbClr val="002060"/>
                </a:solidFill>
              </a:rPr>
              <a:t>.</a:t>
            </a:r>
            <a:r>
              <a:rPr lang="vi-VN">
                <a:solidFill>
                  <a:srgbClr val="002060"/>
                </a:solidFill>
              </a:rPr>
              <a:t> (-7) &gt; (-3) </a:t>
            </a:r>
            <a:r>
              <a:rPr lang="en-US">
                <a:solidFill>
                  <a:srgbClr val="002060"/>
                </a:solidFill>
              </a:rPr>
              <a:t>.</a:t>
            </a:r>
            <a:r>
              <a:rPr lang="vi-VN">
                <a:solidFill>
                  <a:srgbClr val="002060"/>
                </a:solidFill>
              </a:rPr>
              <a:t> (-5) ← nhân cả hai vế với số âm</a:t>
            </a:r>
            <a:r>
              <a:rPr lang="en-US">
                <a:solidFill>
                  <a:srgbClr val="002060"/>
                </a:solidFill>
              </a:rPr>
              <a:t>.</a:t>
            </a:r>
            <a:endParaRPr lang="it-IT">
              <a:solidFill>
                <a:srgbClr val="002060"/>
              </a:solidFill>
            </a:endParaRPr>
          </a:p>
        </p:txBody>
      </p:sp>
    </p:spTree>
    <p:custDataLst>
      <p:tags r:id="rId1"/>
    </p:custDataLst>
    <p:extLst>
      <p:ext uri="{BB962C8B-B14F-4D97-AF65-F5344CB8AC3E}">
        <p14:creationId xmlns:p14="http://schemas.microsoft.com/office/powerpoint/2010/main" val="1725802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18" grpId="0"/>
      <p:bldP spid="22" grpId="0"/>
      <p:bldP spid="23" grpId="0"/>
      <p:bldP spid="2" grpId="0" animBg="1"/>
      <p:bldP spid="24" grpId="0"/>
      <p:bldP spid="25"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7DA6E8-8DDC-CC02-B9E5-AF53E565E592}"/>
              </a:ext>
            </a:extLst>
          </p:cNvPr>
          <p:cNvSpPr txBox="1"/>
          <p:nvPr/>
        </p:nvSpPr>
        <p:spPr>
          <a:xfrm>
            <a:off x="1330542" y="1186741"/>
            <a:ext cx="3517683" cy="461665"/>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pt-BR"/>
              <a:t>Cho a &lt; b. Chứng minh:</a:t>
            </a:r>
            <a:endParaRPr lang="it-IT"/>
          </a:p>
        </p:txBody>
      </p:sp>
      <p:sp>
        <p:nvSpPr>
          <p:cNvPr id="5" name="Freeform 16">
            <a:extLst>
              <a:ext uri="{FF2B5EF4-FFF2-40B4-BE49-F238E27FC236}">
                <a16:creationId xmlns:a16="http://schemas.microsoft.com/office/drawing/2014/main" id="{A5A5A4A5-F68A-4620-A33B-671FBB338CD3}"/>
              </a:ext>
            </a:extLst>
          </p:cNvPr>
          <p:cNvSpPr/>
          <p:nvPr/>
        </p:nvSpPr>
        <p:spPr>
          <a:xfrm>
            <a:off x="606743" y="1079615"/>
            <a:ext cx="680446" cy="68044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C7C"/>
          </a:solidFill>
        </p:spPr>
        <p:txBody>
          <a:bodyPr/>
          <a:lstStyle/>
          <a:p>
            <a:endParaRPr lang="en-US" sz="1200"/>
          </a:p>
        </p:txBody>
      </p:sp>
      <p:sp>
        <p:nvSpPr>
          <p:cNvPr id="6" name="TextBox 5">
            <a:extLst>
              <a:ext uri="{FF2B5EF4-FFF2-40B4-BE49-F238E27FC236}">
                <a16:creationId xmlns:a16="http://schemas.microsoft.com/office/drawing/2014/main" id="{0335D9CD-5DEB-9339-DFA9-20FF524E975D}"/>
              </a:ext>
            </a:extLst>
          </p:cNvPr>
          <p:cNvSpPr txBox="1"/>
          <p:nvPr/>
        </p:nvSpPr>
        <p:spPr>
          <a:xfrm>
            <a:off x="757080" y="1235172"/>
            <a:ext cx="423123" cy="369332"/>
          </a:xfrm>
          <a:prstGeom prst="rect">
            <a:avLst/>
          </a:prstGeom>
        </p:spPr>
        <p:txBody>
          <a:bodyPr wrap="square" lIns="0" tIns="0" rIns="0" bIns="0" rtlCol="0" anchor="t">
            <a:spAutoFit/>
          </a:bodyPr>
          <a:lstStyle>
            <a:defPPr>
              <a:defRPr lang="en-US"/>
            </a:defPPr>
            <a:lvl1pPr>
              <a:spcBef>
                <a:spcPct val="0"/>
              </a:spcBef>
              <a:defRPr sz="2400">
                <a:solidFill>
                  <a:schemeClr val="bg1"/>
                </a:solidFill>
                <a:latin typeface="#9Slide03 Kaleko 105 Round Bold" pitchFamily="2" charset="0"/>
              </a:defRPr>
            </a:lvl1pPr>
          </a:lstStyle>
          <a:p>
            <a:r>
              <a:rPr lang="en-US">
                <a:solidFill>
                  <a:srgbClr val="002060"/>
                </a:solidFill>
              </a:rPr>
              <a:t>?8</a:t>
            </a:r>
          </a:p>
        </p:txBody>
      </p:sp>
      <p:grpSp>
        <p:nvGrpSpPr>
          <p:cNvPr id="7" name="Group 6">
            <a:extLst>
              <a:ext uri="{FF2B5EF4-FFF2-40B4-BE49-F238E27FC236}">
                <a16:creationId xmlns:a16="http://schemas.microsoft.com/office/drawing/2014/main" id="{0E343001-DA38-0F4F-43CA-4E1DCC070989}"/>
              </a:ext>
            </a:extLst>
          </p:cNvPr>
          <p:cNvGrpSpPr/>
          <p:nvPr/>
        </p:nvGrpSpPr>
        <p:grpSpPr>
          <a:xfrm>
            <a:off x="1394671" y="2282644"/>
            <a:ext cx="809625" cy="307777"/>
            <a:chOff x="7029450" y="1370387"/>
            <a:chExt cx="809625" cy="307777"/>
          </a:xfrm>
        </p:grpSpPr>
        <p:sp>
          <p:nvSpPr>
            <p:cNvPr id="8" name="Rectangle: Rounded Corners 7">
              <a:extLst>
                <a:ext uri="{FF2B5EF4-FFF2-40B4-BE49-F238E27FC236}">
                  <a16:creationId xmlns:a16="http://schemas.microsoft.com/office/drawing/2014/main" id="{23E02735-3775-E673-A326-06EB434BEE7C}"/>
                </a:ext>
              </a:extLst>
            </p:cNvPr>
            <p:cNvSpPr/>
            <p:nvPr/>
          </p:nvSpPr>
          <p:spPr>
            <a:xfrm>
              <a:off x="7029450" y="1390649"/>
              <a:ext cx="809625" cy="267255"/>
            </a:xfrm>
            <a:prstGeom prst="roundRect">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737152-B0F1-327D-660F-D063121F4125}"/>
                </a:ext>
              </a:extLst>
            </p:cNvPr>
            <p:cNvSpPr txBox="1"/>
            <p:nvPr/>
          </p:nvSpPr>
          <p:spPr>
            <a:xfrm>
              <a:off x="7043576" y="1370387"/>
              <a:ext cx="795499" cy="307777"/>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en-US" sz="1400">
                  <a:solidFill>
                    <a:schemeClr val="bg1"/>
                  </a:solidFill>
                </a:rPr>
                <a:t>Lời giải</a:t>
              </a:r>
              <a:endParaRPr lang="vi-VN" sz="1400">
                <a:solidFill>
                  <a:schemeClr val="bg1"/>
                </a:solidFill>
              </a:endParaRPr>
            </a:p>
          </p:txBody>
        </p:sp>
      </p:grpSp>
      <p:sp>
        <p:nvSpPr>
          <p:cNvPr id="10" name="TextBox 9">
            <a:extLst>
              <a:ext uri="{FF2B5EF4-FFF2-40B4-BE49-F238E27FC236}">
                <a16:creationId xmlns:a16="http://schemas.microsoft.com/office/drawing/2014/main" id="{75A09725-BBE6-6DD1-1B54-30A0B2529BA1}"/>
              </a:ext>
            </a:extLst>
          </p:cNvPr>
          <p:cNvSpPr txBox="1"/>
          <p:nvPr/>
        </p:nvSpPr>
        <p:spPr>
          <a:xfrm>
            <a:off x="1330542" y="2605877"/>
            <a:ext cx="7184808" cy="51385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pt-BR">
                <a:solidFill>
                  <a:srgbClr val="002060"/>
                </a:solidFill>
              </a:rPr>
              <a:t>Do a &lt; b nên -3a &gt; -3b. Suy ra -3a + 19 &gt; -3b + 19;</a:t>
            </a:r>
          </a:p>
        </p:txBody>
      </p:sp>
      <p:grpSp>
        <p:nvGrpSpPr>
          <p:cNvPr id="11" name="Group 10">
            <a:extLst>
              <a:ext uri="{FF2B5EF4-FFF2-40B4-BE49-F238E27FC236}">
                <a16:creationId xmlns:a16="http://schemas.microsoft.com/office/drawing/2014/main" id="{7452E6CF-B89A-AC4B-535C-54246AB8BDD4}"/>
              </a:ext>
            </a:extLst>
          </p:cNvPr>
          <p:cNvGrpSpPr/>
          <p:nvPr/>
        </p:nvGrpSpPr>
        <p:grpSpPr>
          <a:xfrm>
            <a:off x="302501" y="188422"/>
            <a:ext cx="7298449" cy="681405"/>
            <a:chOff x="758602" y="438109"/>
            <a:chExt cx="5633790" cy="681405"/>
          </a:xfrm>
        </p:grpSpPr>
        <p:grpSp>
          <p:nvGrpSpPr>
            <p:cNvPr id="12" name="Group 9">
              <a:extLst>
                <a:ext uri="{FF2B5EF4-FFF2-40B4-BE49-F238E27FC236}">
                  <a16:creationId xmlns:a16="http://schemas.microsoft.com/office/drawing/2014/main" id="{CB2DF3F9-1E5E-33FF-890D-8E19C235CBFE}"/>
                </a:ext>
              </a:extLst>
            </p:cNvPr>
            <p:cNvGrpSpPr/>
            <p:nvPr/>
          </p:nvGrpSpPr>
          <p:grpSpPr>
            <a:xfrm>
              <a:off x="758602" y="448386"/>
              <a:ext cx="5633790" cy="655834"/>
              <a:chOff x="6797" y="-47625"/>
              <a:chExt cx="10293478" cy="834831"/>
            </a:xfrm>
          </p:grpSpPr>
          <p:sp>
            <p:nvSpPr>
              <p:cNvPr id="16" name="Freeform 10">
                <a:extLst>
                  <a:ext uri="{FF2B5EF4-FFF2-40B4-BE49-F238E27FC236}">
                    <a16:creationId xmlns:a16="http://schemas.microsoft.com/office/drawing/2014/main" id="{747A8CC5-E5A3-7A39-1939-7507C2335111}"/>
                  </a:ext>
                </a:extLst>
              </p:cNvPr>
              <p:cNvSpPr/>
              <p:nvPr/>
            </p:nvSpPr>
            <p:spPr>
              <a:xfrm>
                <a:off x="6797" y="0"/>
                <a:ext cx="10293478" cy="787206"/>
              </a:xfrm>
              <a:custGeom>
                <a:avLst/>
                <a:gdLst/>
                <a:ahLst/>
                <a:cxnLst/>
                <a:rect l="l" t="t" r="r" b="b"/>
                <a:pathLst>
                  <a:path w="4953491" h="787206">
                    <a:moveTo>
                      <a:pt x="232168" y="0"/>
                    </a:moveTo>
                    <a:lnTo>
                      <a:pt x="4924524" y="0"/>
                    </a:lnTo>
                    <a:cubicBezTo>
                      <a:pt x="4933093" y="0"/>
                      <a:pt x="4941179" y="3965"/>
                      <a:pt x="4946426" y="10739"/>
                    </a:cubicBezTo>
                    <a:cubicBezTo>
                      <a:pt x="4951674" y="17513"/>
                      <a:pt x="4953492" y="26333"/>
                      <a:pt x="4951350" y="34630"/>
                    </a:cubicBezTo>
                    <a:lnTo>
                      <a:pt x="4766028" y="752576"/>
                    </a:lnTo>
                    <a:cubicBezTo>
                      <a:pt x="4760766" y="772962"/>
                      <a:pt x="4742378" y="787206"/>
                      <a:pt x="4721324" y="787206"/>
                    </a:cubicBezTo>
                    <a:lnTo>
                      <a:pt x="28968" y="787206"/>
                    </a:lnTo>
                    <a:cubicBezTo>
                      <a:pt x="20399" y="787206"/>
                      <a:pt x="12313" y="783242"/>
                      <a:pt x="7066" y="776468"/>
                    </a:cubicBezTo>
                    <a:cubicBezTo>
                      <a:pt x="1818" y="769694"/>
                      <a:pt x="0" y="760873"/>
                      <a:pt x="2142" y="752576"/>
                    </a:cubicBezTo>
                    <a:lnTo>
                      <a:pt x="187464" y="34630"/>
                    </a:lnTo>
                    <a:cubicBezTo>
                      <a:pt x="192726" y="14244"/>
                      <a:pt x="211114" y="0"/>
                      <a:pt x="232168" y="0"/>
                    </a:cubicBezTo>
                    <a:close/>
                  </a:path>
                </a:pathLst>
              </a:custGeom>
              <a:solidFill>
                <a:schemeClr val="accent4">
                  <a:lumMod val="50000"/>
                </a:schemeClr>
              </a:solidFill>
              <a:ln w="19050" cap="rnd">
                <a:solidFill>
                  <a:srgbClr val="063225"/>
                </a:solidFill>
                <a:prstDash val="solid"/>
                <a:round/>
              </a:ln>
            </p:spPr>
            <p:txBody>
              <a:bodyPr/>
              <a:lstStyle/>
              <a:p>
                <a:endParaRPr lang="en-US" sz="1200"/>
              </a:p>
            </p:txBody>
          </p:sp>
          <p:sp>
            <p:nvSpPr>
              <p:cNvPr id="17" name="TextBox 11">
                <a:extLst>
                  <a:ext uri="{FF2B5EF4-FFF2-40B4-BE49-F238E27FC236}">
                    <a16:creationId xmlns:a16="http://schemas.microsoft.com/office/drawing/2014/main" id="{7B46391A-FE3C-4D13-EF03-5828D9C7704D}"/>
                  </a:ext>
                </a:extLst>
              </p:cNvPr>
              <p:cNvSpPr txBox="1"/>
              <p:nvPr/>
            </p:nvSpPr>
            <p:spPr>
              <a:xfrm>
                <a:off x="101600" y="-47625"/>
                <a:ext cx="4763886" cy="834831"/>
              </a:xfrm>
              <a:prstGeom prst="rect">
                <a:avLst/>
              </a:prstGeom>
            </p:spPr>
            <p:txBody>
              <a:bodyPr lIns="33867" tIns="33867" rIns="33867" bIns="33867" rtlCol="0" anchor="ctr"/>
              <a:lstStyle/>
              <a:p>
                <a:pPr algn="ctr">
                  <a:lnSpc>
                    <a:spcPts val="2147"/>
                  </a:lnSpc>
                </a:pPr>
                <a:endParaRPr sz="1200"/>
              </a:p>
            </p:txBody>
          </p:sp>
        </p:grpSp>
        <p:grpSp>
          <p:nvGrpSpPr>
            <p:cNvPr id="13" name="Group 12">
              <a:extLst>
                <a:ext uri="{FF2B5EF4-FFF2-40B4-BE49-F238E27FC236}">
                  <a16:creationId xmlns:a16="http://schemas.microsoft.com/office/drawing/2014/main" id="{DB0DD396-4A29-9BCB-CBFB-BB74415F72EE}"/>
                </a:ext>
              </a:extLst>
            </p:cNvPr>
            <p:cNvGrpSpPr/>
            <p:nvPr/>
          </p:nvGrpSpPr>
          <p:grpSpPr>
            <a:xfrm>
              <a:off x="876885" y="438109"/>
              <a:ext cx="675279" cy="681405"/>
              <a:chOff x="101600" y="-47625"/>
              <a:chExt cx="1186552" cy="837547"/>
            </a:xfrm>
          </p:grpSpPr>
          <p:sp>
            <p:nvSpPr>
              <p:cNvPr id="14" name="Freeform 13">
                <a:extLst>
                  <a:ext uri="{FF2B5EF4-FFF2-40B4-BE49-F238E27FC236}">
                    <a16:creationId xmlns:a16="http://schemas.microsoft.com/office/drawing/2014/main" id="{64AA6A33-A9D7-12E6-37DF-AFC8FCCF9CEE}"/>
                  </a:ext>
                </a:extLst>
              </p:cNvPr>
              <p:cNvSpPr/>
              <p:nvPr/>
            </p:nvSpPr>
            <p:spPr>
              <a:xfrm>
                <a:off x="242699" y="10994"/>
                <a:ext cx="1045453" cy="778928"/>
              </a:xfrm>
              <a:custGeom>
                <a:avLst/>
                <a:gdLst/>
                <a:ahLst/>
                <a:cxnLst/>
                <a:rect l="l" t="t" r="r" b="b"/>
                <a:pathLst>
                  <a:path w="1127249" h="778928">
                    <a:moveTo>
                      <a:pt x="323129" y="0"/>
                    </a:moveTo>
                    <a:lnTo>
                      <a:pt x="1007320" y="0"/>
                    </a:lnTo>
                    <a:cubicBezTo>
                      <a:pt x="1042838" y="0"/>
                      <a:pt x="1076352" y="16458"/>
                      <a:pt x="1098068" y="44566"/>
                    </a:cubicBezTo>
                    <a:cubicBezTo>
                      <a:pt x="1119783" y="72673"/>
                      <a:pt x="1127249" y="109256"/>
                      <a:pt x="1118283" y="143625"/>
                    </a:cubicBezTo>
                    <a:lnTo>
                      <a:pt x="990019" y="635303"/>
                    </a:lnTo>
                    <a:cubicBezTo>
                      <a:pt x="967950" y="719900"/>
                      <a:pt x="891547" y="778928"/>
                      <a:pt x="804120" y="778928"/>
                    </a:cubicBezTo>
                    <a:lnTo>
                      <a:pt x="119929" y="778928"/>
                    </a:lnTo>
                    <a:cubicBezTo>
                      <a:pt x="84411" y="778928"/>
                      <a:pt x="50897" y="762469"/>
                      <a:pt x="29181" y="734362"/>
                    </a:cubicBezTo>
                    <a:cubicBezTo>
                      <a:pt x="7466" y="706255"/>
                      <a:pt x="0" y="669672"/>
                      <a:pt x="8966" y="635303"/>
                    </a:cubicBezTo>
                    <a:lnTo>
                      <a:pt x="137230" y="143625"/>
                    </a:lnTo>
                    <a:cubicBezTo>
                      <a:pt x="159299" y="59028"/>
                      <a:pt x="235702" y="0"/>
                      <a:pt x="323129" y="0"/>
                    </a:cubicBezTo>
                    <a:close/>
                  </a:path>
                </a:pathLst>
              </a:custGeom>
              <a:gradFill rotWithShape="1">
                <a:gsLst>
                  <a:gs pos="0">
                    <a:srgbClr val="FFAB29">
                      <a:alpha val="100000"/>
                    </a:srgbClr>
                  </a:gs>
                  <a:gs pos="100000">
                    <a:srgbClr val="FFCD80">
                      <a:alpha val="100000"/>
                    </a:srgbClr>
                  </a:gs>
                </a:gsLst>
                <a:lin ang="0"/>
              </a:gradFill>
              <a:ln cap="rnd">
                <a:noFill/>
                <a:prstDash val="solid"/>
                <a:round/>
              </a:ln>
            </p:spPr>
            <p:txBody>
              <a:bodyPr/>
              <a:lstStyle/>
              <a:p>
                <a:endParaRPr lang="en-US" sz="1200"/>
              </a:p>
            </p:txBody>
          </p:sp>
          <p:sp>
            <p:nvSpPr>
              <p:cNvPr id="15" name="TextBox 14">
                <a:extLst>
                  <a:ext uri="{FF2B5EF4-FFF2-40B4-BE49-F238E27FC236}">
                    <a16:creationId xmlns:a16="http://schemas.microsoft.com/office/drawing/2014/main" id="{45656DD8-19D3-8611-56D9-944DA5CB9FA1}"/>
                  </a:ext>
                </a:extLst>
              </p:cNvPr>
              <p:cNvSpPr txBox="1"/>
              <p:nvPr/>
            </p:nvSpPr>
            <p:spPr>
              <a:xfrm>
                <a:off x="101600" y="-47625"/>
                <a:ext cx="981053" cy="826553"/>
              </a:xfrm>
              <a:prstGeom prst="rect">
                <a:avLst/>
              </a:prstGeom>
            </p:spPr>
            <p:txBody>
              <a:bodyPr lIns="33867" tIns="33867" rIns="33867" bIns="33867" rtlCol="0" anchor="ctr"/>
              <a:lstStyle/>
              <a:p>
                <a:pPr algn="ctr">
                  <a:lnSpc>
                    <a:spcPts val="2147"/>
                  </a:lnSpc>
                  <a:spcBef>
                    <a:spcPct val="0"/>
                  </a:spcBef>
                </a:pPr>
                <a:endParaRPr sz="1200"/>
              </a:p>
            </p:txBody>
          </p:sp>
        </p:grpSp>
      </p:grpSp>
      <p:sp>
        <p:nvSpPr>
          <p:cNvPr id="18" name="TextBox 20">
            <a:extLst>
              <a:ext uri="{FF2B5EF4-FFF2-40B4-BE49-F238E27FC236}">
                <a16:creationId xmlns:a16="http://schemas.microsoft.com/office/drawing/2014/main" id="{C8A2BCFB-BDA0-EE40-652A-19C5F13EF64A}"/>
              </a:ext>
            </a:extLst>
          </p:cNvPr>
          <p:cNvSpPr txBox="1"/>
          <p:nvPr/>
        </p:nvSpPr>
        <p:spPr>
          <a:xfrm>
            <a:off x="1544575" y="365707"/>
            <a:ext cx="6170675" cy="369332"/>
          </a:xfrm>
          <a:prstGeom prst="rect">
            <a:avLst/>
          </a:prstGeom>
        </p:spPr>
        <p:txBody>
          <a:bodyPr wrap="square" lIns="0" tIns="0" rIns="0" bIns="0" rtlCol="0" anchor="t">
            <a:spAutoFit/>
          </a:bodyPr>
          <a:lstStyle/>
          <a:p>
            <a:pPr>
              <a:spcBef>
                <a:spcPct val="0"/>
              </a:spcBef>
            </a:pPr>
            <a:r>
              <a:rPr lang="en-US" sz="2400">
                <a:solidFill>
                  <a:schemeClr val="bg1"/>
                </a:solidFill>
                <a:latin typeface="#9Slide03 Kaleko 105 Round Bold" pitchFamily="2" charset="0"/>
              </a:rPr>
              <a:t>LIÊN HỆ GIỮA THỨ TỰ VÀ PHÉP CỘNG </a:t>
            </a:r>
          </a:p>
        </p:txBody>
      </p:sp>
      <p:sp>
        <p:nvSpPr>
          <p:cNvPr id="19" name="TextBox 20">
            <a:extLst>
              <a:ext uri="{FF2B5EF4-FFF2-40B4-BE49-F238E27FC236}">
                <a16:creationId xmlns:a16="http://schemas.microsoft.com/office/drawing/2014/main" id="{86A3F219-235D-0EA3-8149-6672EF441AA1}"/>
              </a:ext>
            </a:extLst>
          </p:cNvPr>
          <p:cNvSpPr txBox="1"/>
          <p:nvPr/>
        </p:nvSpPr>
        <p:spPr>
          <a:xfrm>
            <a:off x="710682" y="329879"/>
            <a:ext cx="468939" cy="430887"/>
          </a:xfrm>
          <a:prstGeom prst="rect">
            <a:avLst/>
          </a:prstGeom>
        </p:spPr>
        <p:txBody>
          <a:bodyPr wrap="square" lIns="0" tIns="0" rIns="0" bIns="0" rtlCol="0" anchor="t">
            <a:spAutoFit/>
          </a:bodyPr>
          <a:lstStyle/>
          <a:p>
            <a:pPr>
              <a:spcBef>
                <a:spcPct val="0"/>
              </a:spcBef>
            </a:pPr>
            <a:r>
              <a:rPr lang="en-US" sz="2800">
                <a:solidFill>
                  <a:schemeClr val="bg1"/>
                </a:solidFill>
                <a:latin typeface="#9Slide03 Kaleko 105 Round Bold" pitchFamily="2" charset="0"/>
              </a:rPr>
              <a:t>02</a:t>
            </a:r>
          </a:p>
        </p:txBody>
      </p:sp>
      <p:sp>
        <p:nvSpPr>
          <p:cNvPr id="20" name="Rectangle: Rounded Corners 19">
            <a:extLst>
              <a:ext uri="{FF2B5EF4-FFF2-40B4-BE49-F238E27FC236}">
                <a16:creationId xmlns:a16="http://schemas.microsoft.com/office/drawing/2014/main" id="{26A87117-9299-BC63-34C2-8A44A68C3C36}"/>
              </a:ext>
            </a:extLst>
          </p:cNvPr>
          <p:cNvSpPr/>
          <p:nvPr/>
        </p:nvSpPr>
        <p:spPr>
          <a:xfrm>
            <a:off x="1038225" y="3966865"/>
            <a:ext cx="10172700" cy="2687598"/>
          </a:xfrm>
          <a:prstGeom prst="roundRect">
            <a:avLst>
              <a:gd name="adj" fmla="val 727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98970D6-D20A-10B0-3048-6AA6EF29DF41}"/>
                  </a:ext>
                </a:extLst>
              </p:cNvPr>
              <p:cNvSpPr txBox="1"/>
              <p:nvPr/>
            </p:nvSpPr>
            <p:spPr>
              <a:xfrm>
                <a:off x="1544575" y="4008577"/>
                <a:ext cx="5383907" cy="2604174"/>
              </a:xfrm>
              <a:prstGeom prst="rect">
                <a:avLst/>
              </a:prstGeom>
              <a:noFill/>
            </p:spPr>
            <p:txBody>
              <a:bodyPr wrap="square">
                <a:spAutoFit/>
              </a:bodyPr>
              <a:lstStyle>
                <a:defPPr>
                  <a:defRPr lang="en-US"/>
                </a:defPPr>
                <a:lvl1pPr algn="just">
                  <a:defRPr sz="2400">
                    <a:latin typeface="#9Slide03 Quicksand" panose="00000500000000000000" pitchFamily="2" charset="0"/>
                  </a:defRPr>
                </a:lvl1pPr>
              </a:lstStyle>
              <a:p>
                <a:pPr>
                  <a:lnSpc>
                    <a:spcPts val="4000"/>
                  </a:lnSpc>
                </a:pPr>
                <a:r>
                  <a:rPr lang="en-US"/>
                  <a:t>Với ba số a, b, c và c &gt; 0, ta có:</a:t>
                </a:r>
              </a:p>
              <a:p>
                <a:pPr>
                  <a:lnSpc>
                    <a:spcPts val="3600"/>
                  </a:lnSpc>
                </a:pPr>
                <a:r>
                  <a:rPr lang="en-US"/>
                  <a:t>   Nếu a &lt; b thì ac &lt; bc;</a:t>
                </a:r>
              </a:p>
              <a:p>
                <a:pPr>
                  <a:lnSpc>
                    <a:spcPts val="4000"/>
                  </a:lnSpc>
                </a:pPr>
                <a:r>
                  <a:rPr lang="en-US"/>
                  <a:t>   Nếu a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a:t> b thì ac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a:t> bc;</a:t>
                </a:r>
              </a:p>
              <a:p>
                <a:pPr>
                  <a:lnSpc>
                    <a:spcPts val="4000"/>
                  </a:lnSpc>
                </a:pPr>
                <a:r>
                  <a:rPr lang="en-US"/>
                  <a:t>   Nếu a &gt; b thì ac &gt; bc;</a:t>
                </a:r>
              </a:p>
              <a:p>
                <a:pPr>
                  <a:lnSpc>
                    <a:spcPts val="4000"/>
                  </a:lnSpc>
                </a:pPr>
                <a:r>
                  <a:rPr lang="en-US"/>
                  <a:t>   Nếu a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a:t> b thì ac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a:t> bc.</a:t>
                </a:r>
              </a:p>
            </p:txBody>
          </p:sp>
        </mc:Choice>
        <mc:Fallback xmlns="">
          <p:sp>
            <p:nvSpPr>
              <p:cNvPr id="21" name="TextBox 20">
                <a:extLst>
                  <a:ext uri="{FF2B5EF4-FFF2-40B4-BE49-F238E27FC236}">
                    <a16:creationId xmlns:a16="http://schemas.microsoft.com/office/drawing/2014/main" id="{A98970D6-D20A-10B0-3048-6AA6EF29DF41}"/>
                  </a:ext>
                </a:extLst>
              </p:cNvPr>
              <p:cNvSpPr txBox="1">
                <a:spLocks noRot="1" noChangeAspect="1" noMove="1" noResize="1" noEditPoints="1" noAdjustHandles="1" noChangeArrowheads="1" noChangeShapeType="1" noTextEdit="1"/>
              </p:cNvSpPr>
              <p:nvPr/>
            </p:nvSpPr>
            <p:spPr>
              <a:xfrm>
                <a:off x="1544575" y="4008577"/>
                <a:ext cx="5383907" cy="2604174"/>
              </a:xfrm>
              <a:prstGeom prst="rect">
                <a:avLst/>
              </a:prstGeom>
              <a:blipFill>
                <a:blip r:embed="rId4"/>
                <a:stretch>
                  <a:fillRect l="-1697" b="-2576"/>
                </a:stretch>
              </a:blipFill>
            </p:spPr>
            <p:txBody>
              <a:bodyPr/>
              <a:lstStyle/>
              <a:p>
                <a:r>
                  <a:rPr lang="en-US">
                    <a:noFill/>
                  </a:rPr>
                  <a:t> </a:t>
                </a:r>
              </a:p>
            </p:txBody>
          </p:sp>
        </mc:Fallback>
      </mc:AlternateContent>
      <p:sp>
        <p:nvSpPr>
          <p:cNvPr id="24" name="Freeform 17">
            <a:extLst>
              <a:ext uri="{FF2B5EF4-FFF2-40B4-BE49-F238E27FC236}">
                <a16:creationId xmlns:a16="http://schemas.microsoft.com/office/drawing/2014/main" id="{04149160-8FEF-727C-D5B3-D4FBE7078859}"/>
              </a:ext>
            </a:extLst>
          </p:cNvPr>
          <p:cNvSpPr/>
          <p:nvPr/>
        </p:nvSpPr>
        <p:spPr>
          <a:xfrm>
            <a:off x="1380222" y="4251141"/>
            <a:ext cx="168835" cy="168835"/>
          </a:xfrm>
          <a:custGeom>
            <a:avLst/>
            <a:gdLst/>
            <a:ahLst/>
            <a:cxnLst/>
            <a:rect l="l" t="t" r="r" b="b"/>
            <a:pathLst>
              <a:path w="493334" h="493334">
                <a:moveTo>
                  <a:pt x="0" y="0"/>
                </a:moveTo>
                <a:lnTo>
                  <a:pt x="493335" y="0"/>
                </a:lnTo>
                <a:lnTo>
                  <a:pt x="493335" y="493334"/>
                </a:lnTo>
                <a:lnTo>
                  <a:pt x="0" y="493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0F03E73-4936-8E50-B0CF-B17BD2FCB64B}"/>
                  </a:ext>
                </a:extLst>
              </p:cNvPr>
              <p:cNvSpPr txBox="1"/>
              <p:nvPr/>
            </p:nvSpPr>
            <p:spPr>
              <a:xfrm>
                <a:off x="6566347" y="4008577"/>
                <a:ext cx="4808932" cy="2604174"/>
              </a:xfrm>
              <a:prstGeom prst="rect">
                <a:avLst/>
              </a:prstGeom>
              <a:noFill/>
            </p:spPr>
            <p:txBody>
              <a:bodyPr wrap="square">
                <a:spAutoFit/>
              </a:bodyPr>
              <a:lstStyle>
                <a:defPPr>
                  <a:defRPr lang="en-US"/>
                </a:defPPr>
                <a:lvl1pPr algn="just">
                  <a:defRPr sz="2400">
                    <a:latin typeface="#9Slide03 Quicksand" panose="00000500000000000000" pitchFamily="2" charset="0"/>
                  </a:defRPr>
                </a:lvl1pPr>
              </a:lstStyle>
              <a:p>
                <a:pPr>
                  <a:lnSpc>
                    <a:spcPts val="4000"/>
                  </a:lnSpc>
                </a:pPr>
                <a:r>
                  <a:rPr lang="en-US"/>
                  <a:t>Với ba số a, b, c và c &lt; 0, ta có:</a:t>
                </a:r>
              </a:p>
              <a:p>
                <a:pPr>
                  <a:lnSpc>
                    <a:spcPts val="3600"/>
                  </a:lnSpc>
                </a:pPr>
                <a:r>
                  <a:rPr lang="en-US"/>
                  <a:t>   Nếu a &lt; b thì ac &gt; bc;</a:t>
                </a:r>
              </a:p>
              <a:p>
                <a:pPr>
                  <a:lnSpc>
                    <a:spcPts val="4000"/>
                  </a:lnSpc>
                </a:pPr>
                <a:r>
                  <a:rPr lang="en-US"/>
                  <a:t>   Nếu a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a:t> b thì ac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a:t> bc;</a:t>
                </a:r>
              </a:p>
              <a:p>
                <a:pPr>
                  <a:lnSpc>
                    <a:spcPts val="4000"/>
                  </a:lnSpc>
                </a:pPr>
                <a:r>
                  <a:rPr lang="en-US"/>
                  <a:t>   Nếu a &gt; b thì ac &lt; bc;</a:t>
                </a:r>
              </a:p>
              <a:p>
                <a:pPr>
                  <a:lnSpc>
                    <a:spcPts val="4000"/>
                  </a:lnSpc>
                </a:pPr>
                <a:r>
                  <a:rPr lang="en-US"/>
                  <a:t>   Nếu a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a:t> b thì ac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a:t> bc.</a:t>
                </a:r>
              </a:p>
            </p:txBody>
          </p:sp>
        </mc:Choice>
        <mc:Fallback xmlns="">
          <p:sp>
            <p:nvSpPr>
              <p:cNvPr id="28" name="TextBox 27">
                <a:extLst>
                  <a:ext uri="{FF2B5EF4-FFF2-40B4-BE49-F238E27FC236}">
                    <a16:creationId xmlns:a16="http://schemas.microsoft.com/office/drawing/2014/main" id="{20F03E73-4936-8E50-B0CF-B17BD2FCB64B}"/>
                  </a:ext>
                </a:extLst>
              </p:cNvPr>
              <p:cNvSpPr txBox="1">
                <a:spLocks noRot="1" noChangeAspect="1" noMove="1" noResize="1" noEditPoints="1" noAdjustHandles="1" noChangeArrowheads="1" noChangeShapeType="1" noTextEdit="1"/>
              </p:cNvSpPr>
              <p:nvPr/>
            </p:nvSpPr>
            <p:spPr>
              <a:xfrm>
                <a:off x="6566347" y="4008577"/>
                <a:ext cx="4808932" cy="2604174"/>
              </a:xfrm>
              <a:prstGeom prst="rect">
                <a:avLst/>
              </a:prstGeom>
              <a:blipFill>
                <a:blip r:embed="rId7"/>
                <a:stretch>
                  <a:fillRect l="-1901" b="-2576"/>
                </a:stretch>
              </a:blipFill>
            </p:spPr>
            <p:txBody>
              <a:bodyPr/>
              <a:lstStyle/>
              <a:p>
                <a:r>
                  <a:rPr lang="en-US">
                    <a:noFill/>
                  </a:rPr>
                  <a:t> </a:t>
                </a:r>
              </a:p>
            </p:txBody>
          </p:sp>
        </mc:Fallback>
      </mc:AlternateContent>
      <p:sp>
        <p:nvSpPr>
          <p:cNvPr id="29" name="Freeform 17">
            <a:extLst>
              <a:ext uri="{FF2B5EF4-FFF2-40B4-BE49-F238E27FC236}">
                <a16:creationId xmlns:a16="http://schemas.microsoft.com/office/drawing/2014/main" id="{2EFB90AC-D695-0A0E-FC5C-62ACB9A9BDDB}"/>
              </a:ext>
            </a:extLst>
          </p:cNvPr>
          <p:cNvSpPr/>
          <p:nvPr/>
        </p:nvSpPr>
        <p:spPr>
          <a:xfrm>
            <a:off x="6401994" y="4251141"/>
            <a:ext cx="150804" cy="168835"/>
          </a:xfrm>
          <a:custGeom>
            <a:avLst/>
            <a:gdLst/>
            <a:ahLst/>
            <a:cxnLst/>
            <a:rect l="l" t="t" r="r" b="b"/>
            <a:pathLst>
              <a:path w="493334" h="493334">
                <a:moveTo>
                  <a:pt x="0" y="0"/>
                </a:moveTo>
                <a:lnTo>
                  <a:pt x="493335" y="0"/>
                </a:lnTo>
                <a:lnTo>
                  <a:pt x="493335" y="493334"/>
                </a:lnTo>
                <a:lnTo>
                  <a:pt x="0" y="493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30" name="TextBox 29">
            <a:extLst>
              <a:ext uri="{FF2B5EF4-FFF2-40B4-BE49-F238E27FC236}">
                <a16:creationId xmlns:a16="http://schemas.microsoft.com/office/drawing/2014/main" id="{90CAE8B4-7652-D71A-E350-93CA0EF45EC2}"/>
              </a:ext>
            </a:extLst>
          </p:cNvPr>
          <p:cNvSpPr txBox="1"/>
          <p:nvPr/>
        </p:nvSpPr>
        <p:spPr>
          <a:xfrm>
            <a:off x="2766296" y="1690118"/>
            <a:ext cx="2653430" cy="461665"/>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pt-BR"/>
              <a:t>-3a + 19 &gt; -3b + 19</a:t>
            </a:r>
            <a:endParaRPr lang="it-IT"/>
          </a:p>
        </p:txBody>
      </p:sp>
      <p:sp>
        <p:nvSpPr>
          <p:cNvPr id="31" name="TextBox 30">
            <a:extLst>
              <a:ext uri="{FF2B5EF4-FFF2-40B4-BE49-F238E27FC236}">
                <a16:creationId xmlns:a16="http://schemas.microsoft.com/office/drawing/2014/main" id="{9E3E82D9-FBE6-3727-4D8B-440B2DA8C937}"/>
              </a:ext>
            </a:extLst>
          </p:cNvPr>
          <p:cNvSpPr txBox="1"/>
          <p:nvPr/>
        </p:nvSpPr>
        <p:spPr>
          <a:xfrm>
            <a:off x="7222466" y="1690117"/>
            <a:ext cx="2521609" cy="461665"/>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pt-BR"/>
              <a:t>-2a - 8 &gt; -2b - 8</a:t>
            </a:r>
            <a:endParaRPr lang="it-IT"/>
          </a:p>
        </p:txBody>
      </p:sp>
      <p:sp>
        <p:nvSpPr>
          <p:cNvPr id="32" name="TextBox 31">
            <a:extLst>
              <a:ext uri="{FF2B5EF4-FFF2-40B4-BE49-F238E27FC236}">
                <a16:creationId xmlns:a16="http://schemas.microsoft.com/office/drawing/2014/main" id="{7A9668D1-998A-C039-E09E-0716B1419496}"/>
              </a:ext>
            </a:extLst>
          </p:cNvPr>
          <p:cNvSpPr txBox="1"/>
          <p:nvPr/>
        </p:nvSpPr>
        <p:spPr>
          <a:xfrm>
            <a:off x="1330542" y="3119736"/>
            <a:ext cx="7184808" cy="51385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pt-BR">
                <a:solidFill>
                  <a:srgbClr val="002060"/>
                </a:solidFill>
              </a:rPr>
              <a:t>Do a &lt; b nên -2a &gt; -2b. Suy ra -2a - 8 &gt; -2b – 8.</a:t>
            </a:r>
          </a:p>
        </p:txBody>
      </p:sp>
    </p:spTree>
    <p:custDataLst>
      <p:tags r:id="rId1"/>
    </p:custDataLst>
    <p:extLst>
      <p:ext uri="{BB962C8B-B14F-4D97-AF65-F5344CB8AC3E}">
        <p14:creationId xmlns:p14="http://schemas.microsoft.com/office/powerpoint/2010/main" val="354144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0" grpId="0"/>
      <p:bldP spid="20" grpId="0" animBg="1"/>
      <p:bldP spid="21" grpId="0"/>
      <p:bldP spid="24" grpId="0" animBg="1"/>
      <p:bldP spid="28" grpId="0"/>
      <p:bldP spid="29" grpId="0" animBg="1"/>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789A761-769D-06F7-72C9-62F9ED9B41EF}"/>
              </a:ext>
            </a:extLst>
          </p:cNvPr>
          <p:cNvSpPr txBox="1"/>
          <p:nvPr/>
        </p:nvSpPr>
        <p:spPr>
          <a:xfrm>
            <a:off x="606743" y="6096091"/>
            <a:ext cx="11066700" cy="513859"/>
          </a:xfrm>
          <a:prstGeom prst="rect">
            <a:avLst/>
          </a:prstGeom>
          <a:noFill/>
        </p:spPr>
        <p:txBody>
          <a:bodyPr wrap="square">
            <a:spAutoFit/>
          </a:bodyPr>
          <a:lstStyle>
            <a:defPPr>
              <a:defRPr lang="en-US"/>
            </a:defPPr>
            <a:lvl1pPr algn="just">
              <a:lnSpc>
                <a:spcPts val="3600"/>
              </a:lnSpc>
              <a:defRPr sz="2400">
                <a:solidFill>
                  <a:srgbClr val="002060"/>
                </a:solidFill>
                <a:latin typeface="#9Slide03 Quicksand" panose="00000500000000000000" pitchFamily="2" charset="0"/>
              </a:defRPr>
            </a:lvl1pPr>
          </a:lstStyle>
          <a:p>
            <a:r>
              <a:rPr lang="en-US"/>
              <a:t>Vậy quãng đường ca nô đi được trong 2 giờ 30 phút không vượt quá 115 km.</a:t>
            </a:r>
          </a:p>
        </p:txBody>
      </p:sp>
      <p:sp>
        <p:nvSpPr>
          <p:cNvPr id="4" name="TextBox 3">
            <a:extLst>
              <a:ext uri="{FF2B5EF4-FFF2-40B4-BE49-F238E27FC236}">
                <a16:creationId xmlns:a16="http://schemas.microsoft.com/office/drawing/2014/main" id="{EE5E1CE2-4E56-5734-ADF0-BBEA469824DA}"/>
              </a:ext>
            </a:extLst>
          </p:cNvPr>
          <p:cNvSpPr txBox="1"/>
          <p:nvPr/>
        </p:nvSpPr>
        <p:spPr>
          <a:xfrm>
            <a:off x="1330542" y="1186741"/>
            <a:ext cx="10374270" cy="1569660"/>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vi-VN"/>
              <a:t>Một ca nô đi xuôi dòng trong 2 giờ 30 phút. Biết rằng tốc độ của ca nô khi nước yên lặng không quá 40 km/h và tốc độ của dòng nước là 6 km/h. Chứng minh quãng đường ca nô đi được trong thời gian trên không vượt quá 115 km.</a:t>
            </a:r>
          </a:p>
        </p:txBody>
      </p:sp>
      <p:sp>
        <p:nvSpPr>
          <p:cNvPr id="5" name="Freeform 16">
            <a:extLst>
              <a:ext uri="{FF2B5EF4-FFF2-40B4-BE49-F238E27FC236}">
                <a16:creationId xmlns:a16="http://schemas.microsoft.com/office/drawing/2014/main" id="{DFB66A52-232B-B167-AE7B-C27FF11473EB}"/>
              </a:ext>
            </a:extLst>
          </p:cNvPr>
          <p:cNvSpPr/>
          <p:nvPr/>
        </p:nvSpPr>
        <p:spPr>
          <a:xfrm>
            <a:off x="606743" y="1079615"/>
            <a:ext cx="680446" cy="68044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C7C"/>
          </a:solidFill>
        </p:spPr>
        <p:txBody>
          <a:bodyPr/>
          <a:lstStyle/>
          <a:p>
            <a:endParaRPr lang="en-US" sz="1200"/>
          </a:p>
        </p:txBody>
      </p:sp>
      <p:sp>
        <p:nvSpPr>
          <p:cNvPr id="6" name="TextBox 5">
            <a:extLst>
              <a:ext uri="{FF2B5EF4-FFF2-40B4-BE49-F238E27FC236}">
                <a16:creationId xmlns:a16="http://schemas.microsoft.com/office/drawing/2014/main" id="{58CDF3DE-EE1F-64CB-2F2F-658DCED602A8}"/>
              </a:ext>
            </a:extLst>
          </p:cNvPr>
          <p:cNvSpPr txBox="1"/>
          <p:nvPr/>
        </p:nvSpPr>
        <p:spPr>
          <a:xfrm>
            <a:off x="757080" y="1235172"/>
            <a:ext cx="423123" cy="369332"/>
          </a:xfrm>
          <a:prstGeom prst="rect">
            <a:avLst/>
          </a:prstGeom>
        </p:spPr>
        <p:txBody>
          <a:bodyPr wrap="square" lIns="0" tIns="0" rIns="0" bIns="0" rtlCol="0" anchor="t">
            <a:spAutoFit/>
          </a:bodyPr>
          <a:lstStyle>
            <a:defPPr>
              <a:defRPr lang="en-US"/>
            </a:defPPr>
            <a:lvl1pPr>
              <a:spcBef>
                <a:spcPct val="0"/>
              </a:spcBef>
              <a:defRPr sz="2400">
                <a:solidFill>
                  <a:schemeClr val="bg1"/>
                </a:solidFill>
                <a:latin typeface="#9Slide03 Kaleko 105 Round Bold" pitchFamily="2" charset="0"/>
              </a:defRPr>
            </a:lvl1pPr>
          </a:lstStyle>
          <a:p>
            <a:r>
              <a:rPr lang="en-US">
                <a:solidFill>
                  <a:srgbClr val="002060"/>
                </a:solidFill>
              </a:rPr>
              <a:t>?9</a:t>
            </a:r>
          </a:p>
        </p:txBody>
      </p:sp>
      <p:grpSp>
        <p:nvGrpSpPr>
          <p:cNvPr id="8" name="Group 7">
            <a:extLst>
              <a:ext uri="{FF2B5EF4-FFF2-40B4-BE49-F238E27FC236}">
                <a16:creationId xmlns:a16="http://schemas.microsoft.com/office/drawing/2014/main" id="{00936A3E-6F23-782A-EE15-79CB2C74005A}"/>
              </a:ext>
            </a:extLst>
          </p:cNvPr>
          <p:cNvGrpSpPr/>
          <p:nvPr/>
        </p:nvGrpSpPr>
        <p:grpSpPr>
          <a:xfrm>
            <a:off x="670872" y="2947750"/>
            <a:ext cx="809625" cy="307777"/>
            <a:chOff x="7029450" y="1370387"/>
            <a:chExt cx="809625" cy="307777"/>
          </a:xfrm>
        </p:grpSpPr>
        <p:sp>
          <p:nvSpPr>
            <p:cNvPr id="9" name="Rectangle: Rounded Corners 8">
              <a:extLst>
                <a:ext uri="{FF2B5EF4-FFF2-40B4-BE49-F238E27FC236}">
                  <a16:creationId xmlns:a16="http://schemas.microsoft.com/office/drawing/2014/main" id="{B0A42957-4721-52E2-C02D-980785849E53}"/>
                </a:ext>
              </a:extLst>
            </p:cNvPr>
            <p:cNvSpPr/>
            <p:nvPr/>
          </p:nvSpPr>
          <p:spPr>
            <a:xfrm>
              <a:off x="7029450" y="1390649"/>
              <a:ext cx="809625" cy="267255"/>
            </a:xfrm>
            <a:prstGeom prst="roundRect">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E90266-1A46-85D8-733E-644954C621F3}"/>
                </a:ext>
              </a:extLst>
            </p:cNvPr>
            <p:cNvSpPr txBox="1"/>
            <p:nvPr/>
          </p:nvSpPr>
          <p:spPr>
            <a:xfrm>
              <a:off x="7043576" y="1370387"/>
              <a:ext cx="795499" cy="307777"/>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en-US" sz="1400">
                  <a:solidFill>
                    <a:schemeClr val="bg1"/>
                  </a:solidFill>
                </a:rPr>
                <a:t>Lời giải</a:t>
              </a:r>
              <a:endParaRPr lang="vi-VN" sz="1400">
                <a:solidFill>
                  <a:schemeClr val="bg1"/>
                </a:solidFill>
              </a:endParaRPr>
            </a:p>
          </p:txBody>
        </p:sp>
      </p:grpSp>
      <p:sp>
        <p:nvSpPr>
          <p:cNvPr id="11" name="TextBox 10">
            <a:extLst>
              <a:ext uri="{FF2B5EF4-FFF2-40B4-BE49-F238E27FC236}">
                <a16:creationId xmlns:a16="http://schemas.microsoft.com/office/drawing/2014/main" id="{C743F6F0-FFD7-99B2-19F3-AE3C9BA0A8B4}"/>
              </a:ext>
            </a:extLst>
          </p:cNvPr>
          <p:cNvSpPr txBox="1"/>
          <p:nvPr/>
        </p:nvSpPr>
        <p:spPr>
          <a:xfrm>
            <a:off x="606743" y="3261458"/>
            <a:ext cx="9530916" cy="51385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vi-VN">
                <a:solidFill>
                  <a:srgbClr val="002060"/>
                </a:solidFill>
              </a:rPr>
              <a:t>Gọi tốc độ của ca nô khi nước yên lặng là x (km/h) (x &gt; 6).</a:t>
            </a:r>
            <a:endParaRPr lang="pt-BR">
              <a:solidFill>
                <a:srgbClr val="002060"/>
              </a:solidFill>
            </a:endParaRPr>
          </a:p>
        </p:txBody>
      </p:sp>
      <p:grpSp>
        <p:nvGrpSpPr>
          <p:cNvPr id="12" name="Group 11">
            <a:extLst>
              <a:ext uri="{FF2B5EF4-FFF2-40B4-BE49-F238E27FC236}">
                <a16:creationId xmlns:a16="http://schemas.microsoft.com/office/drawing/2014/main" id="{D98826B6-D0C8-9F61-A80B-6FE0CE0AEA13}"/>
              </a:ext>
            </a:extLst>
          </p:cNvPr>
          <p:cNvGrpSpPr/>
          <p:nvPr/>
        </p:nvGrpSpPr>
        <p:grpSpPr>
          <a:xfrm>
            <a:off x="302501" y="188422"/>
            <a:ext cx="7298449" cy="681405"/>
            <a:chOff x="758602" y="438109"/>
            <a:chExt cx="5633790" cy="681405"/>
          </a:xfrm>
        </p:grpSpPr>
        <p:grpSp>
          <p:nvGrpSpPr>
            <p:cNvPr id="13" name="Group 9">
              <a:extLst>
                <a:ext uri="{FF2B5EF4-FFF2-40B4-BE49-F238E27FC236}">
                  <a16:creationId xmlns:a16="http://schemas.microsoft.com/office/drawing/2014/main" id="{0E3AB871-BB1A-F15D-FEF9-ABCA6622415F}"/>
                </a:ext>
              </a:extLst>
            </p:cNvPr>
            <p:cNvGrpSpPr/>
            <p:nvPr/>
          </p:nvGrpSpPr>
          <p:grpSpPr>
            <a:xfrm>
              <a:off x="758602" y="448386"/>
              <a:ext cx="5633790" cy="655834"/>
              <a:chOff x="6797" y="-47625"/>
              <a:chExt cx="10293478" cy="834831"/>
            </a:xfrm>
          </p:grpSpPr>
          <p:sp>
            <p:nvSpPr>
              <p:cNvPr id="17" name="Freeform 10">
                <a:extLst>
                  <a:ext uri="{FF2B5EF4-FFF2-40B4-BE49-F238E27FC236}">
                    <a16:creationId xmlns:a16="http://schemas.microsoft.com/office/drawing/2014/main" id="{E19E6857-51BF-E0EC-D902-CD9437948050}"/>
                  </a:ext>
                </a:extLst>
              </p:cNvPr>
              <p:cNvSpPr/>
              <p:nvPr/>
            </p:nvSpPr>
            <p:spPr>
              <a:xfrm>
                <a:off x="6797" y="0"/>
                <a:ext cx="10293478" cy="787206"/>
              </a:xfrm>
              <a:custGeom>
                <a:avLst/>
                <a:gdLst/>
                <a:ahLst/>
                <a:cxnLst/>
                <a:rect l="l" t="t" r="r" b="b"/>
                <a:pathLst>
                  <a:path w="4953491" h="787206">
                    <a:moveTo>
                      <a:pt x="232168" y="0"/>
                    </a:moveTo>
                    <a:lnTo>
                      <a:pt x="4924524" y="0"/>
                    </a:lnTo>
                    <a:cubicBezTo>
                      <a:pt x="4933093" y="0"/>
                      <a:pt x="4941179" y="3965"/>
                      <a:pt x="4946426" y="10739"/>
                    </a:cubicBezTo>
                    <a:cubicBezTo>
                      <a:pt x="4951674" y="17513"/>
                      <a:pt x="4953492" y="26333"/>
                      <a:pt x="4951350" y="34630"/>
                    </a:cubicBezTo>
                    <a:lnTo>
                      <a:pt x="4766028" y="752576"/>
                    </a:lnTo>
                    <a:cubicBezTo>
                      <a:pt x="4760766" y="772962"/>
                      <a:pt x="4742378" y="787206"/>
                      <a:pt x="4721324" y="787206"/>
                    </a:cubicBezTo>
                    <a:lnTo>
                      <a:pt x="28968" y="787206"/>
                    </a:lnTo>
                    <a:cubicBezTo>
                      <a:pt x="20399" y="787206"/>
                      <a:pt x="12313" y="783242"/>
                      <a:pt x="7066" y="776468"/>
                    </a:cubicBezTo>
                    <a:cubicBezTo>
                      <a:pt x="1818" y="769694"/>
                      <a:pt x="0" y="760873"/>
                      <a:pt x="2142" y="752576"/>
                    </a:cubicBezTo>
                    <a:lnTo>
                      <a:pt x="187464" y="34630"/>
                    </a:lnTo>
                    <a:cubicBezTo>
                      <a:pt x="192726" y="14244"/>
                      <a:pt x="211114" y="0"/>
                      <a:pt x="232168" y="0"/>
                    </a:cubicBezTo>
                    <a:close/>
                  </a:path>
                </a:pathLst>
              </a:custGeom>
              <a:solidFill>
                <a:schemeClr val="accent4">
                  <a:lumMod val="50000"/>
                </a:schemeClr>
              </a:solidFill>
              <a:ln w="19050" cap="rnd">
                <a:solidFill>
                  <a:srgbClr val="063225"/>
                </a:solidFill>
                <a:prstDash val="solid"/>
                <a:round/>
              </a:ln>
            </p:spPr>
            <p:txBody>
              <a:bodyPr/>
              <a:lstStyle/>
              <a:p>
                <a:endParaRPr lang="en-US" sz="1200"/>
              </a:p>
            </p:txBody>
          </p:sp>
          <p:sp>
            <p:nvSpPr>
              <p:cNvPr id="18" name="TextBox 11">
                <a:extLst>
                  <a:ext uri="{FF2B5EF4-FFF2-40B4-BE49-F238E27FC236}">
                    <a16:creationId xmlns:a16="http://schemas.microsoft.com/office/drawing/2014/main" id="{33DD4F1E-B92B-5651-C787-DFEEA9DF055F}"/>
                  </a:ext>
                </a:extLst>
              </p:cNvPr>
              <p:cNvSpPr txBox="1"/>
              <p:nvPr/>
            </p:nvSpPr>
            <p:spPr>
              <a:xfrm>
                <a:off x="101600" y="-47625"/>
                <a:ext cx="4763886" cy="834831"/>
              </a:xfrm>
              <a:prstGeom prst="rect">
                <a:avLst/>
              </a:prstGeom>
            </p:spPr>
            <p:txBody>
              <a:bodyPr lIns="33867" tIns="33867" rIns="33867" bIns="33867" rtlCol="0" anchor="ctr"/>
              <a:lstStyle/>
              <a:p>
                <a:pPr algn="ctr">
                  <a:lnSpc>
                    <a:spcPts val="2147"/>
                  </a:lnSpc>
                </a:pPr>
                <a:endParaRPr sz="1200"/>
              </a:p>
            </p:txBody>
          </p:sp>
        </p:grpSp>
        <p:grpSp>
          <p:nvGrpSpPr>
            <p:cNvPr id="14" name="Group 13">
              <a:extLst>
                <a:ext uri="{FF2B5EF4-FFF2-40B4-BE49-F238E27FC236}">
                  <a16:creationId xmlns:a16="http://schemas.microsoft.com/office/drawing/2014/main" id="{1B8ED1ED-EA6A-37A5-582F-4ABF9A5CC381}"/>
                </a:ext>
              </a:extLst>
            </p:cNvPr>
            <p:cNvGrpSpPr/>
            <p:nvPr/>
          </p:nvGrpSpPr>
          <p:grpSpPr>
            <a:xfrm>
              <a:off x="876885" y="438109"/>
              <a:ext cx="675279" cy="681405"/>
              <a:chOff x="101600" y="-47625"/>
              <a:chExt cx="1186552" cy="837547"/>
            </a:xfrm>
          </p:grpSpPr>
          <p:sp>
            <p:nvSpPr>
              <p:cNvPr id="15" name="Freeform 13">
                <a:extLst>
                  <a:ext uri="{FF2B5EF4-FFF2-40B4-BE49-F238E27FC236}">
                    <a16:creationId xmlns:a16="http://schemas.microsoft.com/office/drawing/2014/main" id="{E3A87413-1037-D4E2-3322-345637712C9E}"/>
                  </a:ext>
                </a:extLst>
              </p:cNvPr>
              <p:cNvSpPr/>
              <p:nvPr/>
            </p:nvSpPr>
            <p:spPr>
              <a:xfrm>
                <a:off x="242699" y="10994"/>
                <a:ext cx="1045453" cy="778928"/>
              </a:xfrm>
              <a:custGeom>
                <a:avLst/>
                <a:gdLst/>
                <a:ahLst/>
                <a:cxnLst/>
                <a:rect l="l" t="t" r="r" b="b"/>
                <a:pathLst>
                  <a:path w="1127249" h="778928">
                    <a:moveTo>
                      <a:pt x="323129" y="0"/>
                    </a:moveTo>
                    <a:lnTo>
                      <a:pt x="1007320" y="0"/>
                    </a:lnTo>
                    <a:cubicBezTo>
                      <a:pt x="1042838" y="0"/>
                      <a:pt x="1076352" y="16458"/>
                      <a:pt x="1098068" y="44566"/>
                    </a:cubicBezTo>
                    <a:cubicBezTo>
                      <a:pt x="1119783" y="72673"/>
                      <a:pt x="1127249" y="109256"/>
                      <a:pt x="1118283" y="143625"/>
                    </a:cubicBezTo>
                    <a:lnTo>
                      <a:pt x="990019" y="635303"/>
                    </a:lnTo>
                    <a:cubicBezTo>
                      <a:pt x="967950" y="719900"/>
                      <a:pt x="891547" y="778928"/>
                      <a:pt x="804120" y="778928"/>
                    </a:cubicBezTo>
                    <a:lnTo>
                      <a:pt x="119929" y="778928"/>
                    </a:lnTo>
                    <a:cubicBezTo>
                      <a:pt x="84411" y="778928"/>
                      <a:pt x="50897" y="762469"/>
                      <a:pt x="29181" y="734362"/>
                    </a:cubicBezTo>
                    <a:cubicBezTo>
                      <a:pt x="7466" y="706255"/>
                      <a:pt x="0" y="669672"/>
                      <a:pt x="8966" y="635303"/>
                    </a:cubicBezTo>
                    <a:lnTo>
                      <a:pt x="137230" y="143625"/>
                    </a:lnTo>
                    <a:cubicBezTo>
                      <a:pt x="159299" y="59028"/>
                      <a:pt x="235702" y="0"/>
                      <a:pt x="323129" y="0"/>
                    </a:cubicBezTo>
                    <a:close/>
                  </a:path>
                </a:pathLst>
              </a:custGeom>
              <a:gradFill rotWithShape="1">
                <a:gsLst>
                  <a:gs pos="0">
                    <a:srgbClr val="FFAB29">
                      <a:alpha val="100000"/>
                    </a:srgbClr>
                  </a:gs>
                  <a:gs pos="100000">
                    <a:srgbClr val="FFCD80">
                      <a:alpha val="100000"/>
                    </a:srgbClr>
                  </a:gs>
                </a:gsLst>
                <a:lin ang="0"/>
              </a:gradFill>
              <a:ln cap="rnd">
                <a:noFill/>
                <a:prstDash val="solid"/>
                <a:round/>
              </a:ln>
            </p:spPr>
            <p:txBody>
              <a:bodyPr/>
              <a:lstStyle/>
              <a:p>
                <a:endParaRPr lang="en-US" sz="1200"/>
              </a:p>
            </p:txBody>
          </p:sp>
          <p:sp>
            <p:nvSpPr>
              <p:cNvPr id="16" name="TextBox 15">
                <a:extLst>
                  <a:ext uri="{FF2B5EF4-FFF2-40B4-BE49-F238E27FC236}">
                    <a16:creationId xmlns:a16="http://schemas.microsoft.com/office/drawing/2014/main" id="{47899884-1CF8-B252-B7B4-E1B77094F1F8}"/>
                  </a:ext>
                </a:extLst>
              </p:cNvPr>
              <p:cNvSpPr txBox="1"/>
              <p:nvPr/>
            </p:nvSpPr>
            <p:spPr>
              <a:xfrm>
                <a:off x="101600" y="-47625"/>
                <a:ext cx="981053" cy="826553"/>
              </a:xfrm>
              <a:prstGeom prst="rect">
                <a:avLst/>
              </a:prstGeom>
            </p:spPr>
            <p:txBody>
              <a:bodyPr lIns="33867" tIns="33867" rIns="33867" bIns="33867" rtlCol="0" anchor="ctr"/>
              <a:lstStyle/>
              <a:p>
                <a:pPr algn="ctr">
                  <a:lnSpc>
                    <a:spcPts val="2147"/>
                  </a:lnSpc>
                  <a:spcBef>
                    <a:spcPct val="0"/>
                  </a:spcBef>
                </a:pPr>
                <a:endParaRPr sz="1200"/>
              </a:p>
            </p:txBody>
          </p:sp>
        </p:grpSp>
      </p:grpSp>
      <p:sp>
        <p:nvSpPr>
          <p:cNvPr id="19" name="TextBox 20">
            <a:extLst>
              <a:ext uri="{FF2B5EF4-FFF2-40B4-BE49-F238E27FC236}">
                <a16:creationId xmlns:a16="http://schemas.microsoft.com/office/drawing/2014/main" id="{EE21A450-A4E2-FBB6-75FE-FBC9650058DA}"/>
              </a:ext>
            </a:extLst>
          </p:cNvPr>
          <p:cNvSpPr txBox="1"/>
          <p:nvPr/>
        </p:nvSpPr>
        <p:spPr>
          <a:xfrm>
            <a:off x="1544575" y="365707"/>
            <a:ext cx="6170675" cy="369332"/>
          </a:xfrm>
          <a:prstGeom prst="rect">
            <a:avLst/>
          </a:prstGeom>
        </p:spPr>
        <p:txBody>
          <a:bodyPr wrap="square" lIns="0" tIns="0" rIns="0" bIns="0" rtlCol="0" anchor="t">
            <a:spAutoFit/>
          </a:bodyPr>
          <a:lstStyle/>
          <a:p>
            <a:pPr>
              <a:spcBef>
                <a:spcPct val="0"/>
              </a:spcBef>
            </a:pPr>
            <a:r>
              <a:rPr lang="en-US" sz="2400">
                <a:solidFill>
                  <a:schemeClr val="bg1"/>
                </a:solidFill>
                <a:latin typeface="#9Slide03 Kaleko 105 Round Bold" pitchFamily="2" charset="0"/>
              </a:rPr>
              <a:t>LIÊN HỆ GIỮA THỨ TỰ VÀ PHÉP CỘNG </a:t>
            </a:r>
          </a:p>
        </p:txBody>
      </p:sp>
      <p:sp>
        <p:nvSpPr>
          <p:cNvPr id="20" name="TextBox 20">
            <a:extLst>
              <a:ext uri="{FF2B5EF4-FFF2-40B4-BE49-F238E27FC236}">
                <a16:creationId xmlns:a16="http://schemas.microsoft.com/office/drawing/2014/main" id="{ECF6DA08-1267-7602-41A0-0896DAC5E73C}"/>
              </a:ext>
            </a:extLst>
          </p:cNvPr>
          <p:cNvSpPr txBox="1"/>
          <p:nvPr/>
        </p:nvSpPr>
        <p:spPr>
          <a:xfrm>
            <a:off x="710682" y="329879"/>
            <a:ext cx="468939" cy="430887"/>
          </a:xfrm>
          <a:prstGeom prst="rect">
            <a:avLst/>
          </a:prstGeom>
        </p:spPr>
        <p:txBody>
          <a:bodyPr wrap="square" lIns="0" tIns="0" rIns="0" bIns="0" rtlCol="0" anchor="t">
            <a:spAutoFit/>
          </a:bodyPr>
          <a:lstStyle/>
          <a:p>
            <a:pPr>
              <a:spcBef>
                <a:spcPct val="0"/>
              </a:spcBef>
            </a:pPr>
            <a:r>
              <a:rPr lang="en-US" sz="2800">
                <a:solidFill>
                  <a:schemeClr val="bg1"/>
                </a:solidFill>
                <a:latin typeface="#9Slide03 Kaleko 105 Round Bold" pitchFamily="2" charset="0"/>
              </a:rPr>
              <a:t>02</a:t>
            </a:r>
          </a:p>
        </p:txBody>
      </p:sp>
      <p:sp>
        <p:nvSpPr>
          <p:cNvPr id="21" name="TextBox 20">
            <a:extLst>
              <a:ext uri="{FF2B5EF4-FFF2-40B4-BE49-F238E27FC236}">
                <a16:creationId xmlns:a16="http://schemas.microsoft.com/office/drawing/2014/main" id="{82C4DC8A-5524-0E20-9421-72F9D8AF8FBE}"/>
              </a:ext>
            </a:extLst>
          </p:cNvPr>
          <p:cNvSpPr txBox="1"/>
          <p:nvPr/>
        </p:nvSpPr>
        <p:spPr>
          <a:xfrm>
            <a:off x="606743" y="3733897"/>
            <a:ext cx="6336982" cy="51385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vi-VN">
                <a:solidFill>
                  <a:srgbClr val="002060"/>
                </a:solidFill>
              </a:rPr>
              <a:t>Tốc độ ca nô đi xuôi dòng là x + 6 (km/h).</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2A3E7D-E874-84C2-88B1-2660F7C1D4B2}"/>
                  </a:ext>
                </a:extLst>
              </p:cNvPr>
              <p:cNvSpPr txBox="1"/>
              <p:nvPr/>
            </p:nvSpPr>
            <p:spPr>
              <a:xfrm>
                <a:off x="606743" y="4206336"/>
                <a:ext cx="7887502" cy="51385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fr-FR">
                    <a:solidFill>
                      <a:srgbClr val="002060"/>
                    </a:solidFill>
                  </a:rPr>
                  <a:t>Ta có x </a:t>
                </a:r>
                <a14:m>
                  <m:oMath xmlns:m="http://schemas.openxmlformats.org/officeDocument/2006/math">
                    <m:r>
                      <a:rPr lang="fr-FR" sz="2000" i="1" smtClean="0">
                        <a:solidFill>
                          <a:srgbClr val="002060"/>
                        </a:solidFill>
                        <a:latin typeface="Cambria Math" panose="02040503050406030204" pitchFamily="18" charset="0"/>
                        <a:ea typeface="Cambria Math" panose="02040503050406030204" pitchFamily="18" charset="0"/>
                      </a:rPr>
                      <m:t>≤</m:t>
                    </m:r>
                  </m:oMath>
                </a14:m>
                <a:r>
                  <a:rPr lang="fr-FR">
                    <a:solidFill>
                      <a:srgbClr val="002060"/>
                    </a:solidFill>
                  </a:rPr>
                  <a:t> 40 nên x + 6 </a:t>
                </a:r>
                <a14:m>
                  <m:oMath xmlns:m="http://schemas.openxmlformats.org/officeDocument/2006/math">
                    <m:r>
                      <a:rPr lang="fr-FR" sz="2000" i="1">
                        <a:solidFill>
                          <a:srgbClr val="002060"/>
                        </a:solidFill>
                        <a:latin typeface="Cambria Math" panose="02040503050406030204" pitchFamily="18" charset="0"/>
                        <a:ea typeface="Cambria Math" panose="02040503050406030204" pitchFamily="18" charset="0"/>
                      </a:rPr>
                      <m:t>≤</m:t>
                    </m:r>
                  </m:oMath>
                </a14:m>
                <a:r>
                  <a:rPr lang="fr-FR">
                    <a:solidFill>
                      <a:srgbClr val="002060"/>
                    </a:solidFill>
                  </a:rPr>
                  <a:t> 40 + 6, tức là x + 6 </a:t>
                </a:r>
                <a14:m>
                  <m:oMath xmlns:m="http://schemas.openxmlformats.org/officeDocument/2006/math">
                    <m:r>
                      <a:rPr lang="fr-FR" sz="2000" i="1">
                        <a:solidFill>
                          <a:srgbClr val="002060"/>
                        </a:solidFill>
                        <a:latin typeface="Cambria Math" panose="02040503050406030204" pitchFamily="18" charset="0"/>
                        <a:ea typeface="Cambria Math" panose="02040503050406030204" pitchFamily="18" charset="0"/>
                      </a:rPr>
                      <m:t>≤</m:t>
                    </m:r>
                  </m:oMath>
                </a14:m>
                <a:r>
                  <a:rPr lang="fr-FR">
                    <a:solidFill>
                      <a:srgbClr val="002060"/>
                    </a:solidFill>
                  </a:rPr>
                  <a:t> 46.</a:t>
                </a:r>
              </a:p>
            </p:txBody>
          </p:sp>
        </mc:Choice>
        <mc:Fallback xmlns="">
          <p:sp>
            <p:nvSpPr>
              <p:cNvPr id="22" name="TextBox 21">
                <a:extLst>
                  <a:ext uri="{FF2B5EF4-FFF2-40B4-BE49-F238E27FC236}">
                    <a16:creationId xmlns:a16="http://schemas.microsoft.com/office/drawing/2014/main" id="{F32A3E7D-E874-84C2-88B1-2660F7C1D4B2}"/>
                  </a:ext>
                </a:extLst>
              </p:cNvPr>
              <p:cNvSpPr txBox="1">
                <a:spLocks noRot="1" noChangeAspect="1" noMove="1" noResize="1" noEditPoints="1" noAdjustHandles="1" noChangeArrowheads="1" noChangeShapeType="1" noTextEdit="1"/>
              </p:cNvSpPr>
              <p:nvPr/>
            </p:nvSpPr>
            <p:spPr>
              <a:xfrm>
                <a:off x="606743" y="4206336"/>
                <a:ext cx="7887502" cy="513859"/>
              </a:xfrm>
              <a:prstGeom prst="rect">
                <a:avLst/>
              </a:prstGeom>
              <a:blipFill>
                <a:blip r:embed="rId4"/>
                <a:stretch>
                  <a:fillRect l="-1237" b="-26190"/>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E1C25259-22B1-97DB-F092-F9DE8F9A1B7E}"/>
              </a:ext>
            </a:extLst>
          </p:cNvPr>
          <p:cNvSpPr txBox="1"/>
          <p:nvPr/>
        </p:nvSpPr>
        <p:spPr>
          <a:xfrm>
            <a:off x="606743" y="4678775"/>
            <a:ext cx="10099308" cy="51385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vi-VN">
                <a:solidFill>
                  <a:srgbClr val="002060"/>
                </a:solidFill>
              </a:rPr>
              <a:t>Gọi s (km) là quãng đường ca nô đi được trong 2 giờ 30 phút = 2,5 giờ.</a:t>
            </a:r>
          </a:p>
        </p:txBody>
      </p:sp>
      <p:sp>
        <p:nvSpPr>
          <p:cNvPr id="24" name="TextBox 23">
            <a:extLst>
              <a:ext uri="{FF2B5EF4-FFF2-40B4-BE49-F238E27FC236}">
                <a16:creationId xmlns:a16="http://schemas.microsoft.com/office/drawing/2014/main" id="{FB46252C-AF84-1C51-DF93-35A21FDAE270}"/>
              </a:ext>
            </a:extLst>
          </p:cNvPr>
          <p:cNvSpPr txBox="1"/>
          <p:nvPr/>
        </p:nvSpPr>
        <p:spPr>
          <a:xfrm>
            <a:off x="606743" y="5151214"/>
            <a:ext cx="3250833" cy="51385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vi-VN">
                <a:solidFill>
                  <a:srgbClr val="002060"/>
                </a:solidFill>
              </a:rPr>
              <a:t>Ta có: s = 2,5 </a:t>
            </a:r>
            <a:r>
              <a:rPr lang="en-US">
                <a:solidFill>
                  <a:srgbClr val="002060"/>
                </a:solidFill>
              </a:rPr>
              <a:t>.</a:t>
            </a:r>
            <a:r>
              <a:rPr lang="vi-VN">
                <a:solidFill>
                  <a:srgbClr val="002060"/>
                </a:solidFill>
              </a:rPr>
              <a:t> (x + 6). </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5A8C7FB-B110-B8E4-66B8-667F54036907}"/>
                  </a:ext>
                </a:extLst>
              </p:cNvPr>
              <p:cNvSpPr txBox="1"/>
              <p:nvPr/>
            </p:nvSpPr>
            <p:spPr>
              <a:xfrm>
                <a:off x="606743" y="5623653"/>
                <a:ext cx="8643569" cy="513859"/>
              </a:xfrm>
              <a:prstGeom prst="rect">
                <a:avLst/>
              </a:prstGeom>
              <a:noFill/>
            </p:spPr>
            <p:txBody>
              <a:bodyPr wrap="square">
                <a:spAutoFit/>
              </a:bodyPr>
              <a:lstStyle>
                <a:defPPr>
                  <a:defRPr lang="en-US"/>
                </a:defPPr>
                <a:lvl1pPr algn="just">
                  <a:lnSpc>
                    <a:spcPts val="3600"/>
                  </a:lnSpc>
                  <a:defRPr sz="2400">
                    <a:solidFill>
                      <a:srgbClr val="002060"/>
                    </a:solidFill>
                    <a:latin typeface="#9Slide03 Quicksand" panose="00000500000000000000" pitchFamily="2" charset="0"/>
                  </a:defRPr>
                </a:lvl1pPr>
              </a:lstStyle>
              <a:p>
                <a:r>
                  <a:rPr lang="vi-VN"/>
                  <a:t>Do x + 6 </a:t>
                </a:r>
                <a14:m>
                  <m:oMath xmlns:m="http://schemas.openxmlformats.org/officeDocument/2006/math">
                    <m:r>
                      <a:rPr lang="fr-FR" sz="2000" i="1" smtClean="0">
                        <a:solidFill>
                          <a:srgbClr val="002060"/>
                        </a:solidFill>
                        <a:latin typeface="Cambria Math" panose="02040503050406030204" pitchFamily="18" charset="0"/>
                        <a:ea typeface="Cambria Math" panose="02040503050406030204" pitchFamily="18" charset="0"/>
                      </a:rPr>
                      <m:t>≤</m:t>
                    </m:r>
                  </m:oMath>
                </a14:m>
                <a:r>
                  <a:rPr lang="vi-VN"/>
                  <a:t> 46 nên 2,5 </a:t>
                </a:r>
                <a:r>
                  <a:rPr lang="en-US"/>
                  <a:t>.</a:t>
                </a:r>
                <a:r>
                  <a:rPr lang="vi-VN"/>
                  <a:t> (x + 6) </a:t>
                </a:r>
                <a14:m>
                  <m:oMath xmlns:m="http://schemas.openxmlformats.org/officeDocument/2006/math">
                    <m:r>
                      <a:rPr lang="fr-FR" sz="2000" i="1">
                        <a:latin typeface="Cambria Math" panose="02040503050406030204" pitchFamily="18" charset="0"/>
                        <a:ea typeface="Cambria Math" panose="02040503050406030204" pitchFamily="18" charset="0"/>
                      </a:rPr>
                      <m:t>≤</m:t>
                    </m:r>
                  </m:oMath>
                </a14:m>
                <a:r>
                  <a:rPr lang="vi-VN"/>
                  <a:t> 2,5 </a:t>
                </a:r>
                <a:r>
                  <a:rPr lang="en-US"/>
                  <a:t>.</a:t>
                </a:r>
                <a:r>
                  <a:rPr lang="vi-VN"/>
                  <a:t> 46 = 115 hay s </a:t>
                </a:r>
                <a14:m>
                  <m:oMath xmlns:m="http://schemas.openxmlformats.org/officeDocument/2006/math">
                    <m:r>
                      <a:rPr lang="fr-FR" sz="2000" i="1">
                        <a:latin typeface="Cambria Math" panose="02040503050406030204" pitchFamily="18" charset="0"/>
                        <a:ea typeface="Cambria Math" panose="02040503050406030204" pitchFamily="18" charset="0"/>
                      </a:rPr>
                      <m:t>≤</m:t>
                    </m:r>
                  </m:oMath>
                </a14:m>
                <a:r>
                  <a:rPr lang="vi-VN"/>
                  <a:t> 115.</a:t>
                </a:r>
                <a:endParaRPr lang="en-US"/>
              </a:p>
            </p:txBody>
          </p:sp>
        </mc:Choice>
        <mc:Fallback xmlns="">
          <p:sp>
            <p:nvSpPr>
              <p:cNvPr id="26" name="TextBox 25">
                <a:extLst>
                  <a:ext uri="{FF2B5EF4-FFF2-40B4-BE49-F238E27FC236}">
                    <a16:creationId xmlns:a16="http://schemas.microsoft.com/office/drawing/2014/main" id="{F5A8C7FB-B110-B8E4-66B8-667F54036907}"/>
                  </a:ext>
                </a:extLst>
              </p:cNvPr>
              <p:cNvSpPr txBox="1">
                <a:spLocks noRot="1" noChangeAspect="1" noMove="1" noResize="1" noEditPoints="1" noAdjustHandles="1" noChangeArrowheads="1" noChangeShapeType="1" noTextEdit="1"/>
              </p:cNvSpPr>
              <p:nvPr/>
            </p:nvSpPr>
            <p:spPr>
              <a:xfrm>
                <a:off x="606743" y="5623653"/>
                <a:ext cx="8643569" cy="513859"/>
              </a:xfrm>
              <a:prstGeom prst="rect">
                <a:avLst/>
              </a:prstGeom>
              <a:blipFill>
                <a:blip r:embed="rId5"/>
                <a:stretch>
                  <a:fillRect l="-1129" b="-26190"/>
                </a:stretch>
              </a:blipFill>
            </p:spPr>
            <p:txBody>
              <a:bodyPr/>
              <a:lstStyle/>
              <a:p>
                <a:r>
                  <a:rPr lang="en-US">
                    <a:noFill/>
                  </a:rPr>
                  <a:t> </a:t>
                </a:r>
              </a:p>
            </p:txBody>
          </p:sp>
        </mc:Fallback>
      </mc:AlternateContent>
      <p:pic>
        <p:nvPicPr>
          <p:cNvPr id="1026" name="Picture 2" descr="Canoe - Free transport icons">
            <a:extLst>
              <a:ext uri="{FF2B5EF4-FFF2-40B4-BE49-F238E27FC236}">
                <a16:creationId xmlns:a16="http://schemas.microsoft.com/office/drawing/2014/main" id="{835C089A-9B9D-1A64-DD97-370EF73F66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0063" y="2801354"/>
            <a:ext cx="1805194" cy="18051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lue and orange logo&#10;&#10;Description automatically generated">
            <a:extLst>
              <a:ext uri="{FF2B5EF4-FFF2-40B4-BE49-F238E27FC236}">
                <a16:creationId xmlns:a16="http://schemas.microsoft.com/office/drawing/2014/main" id="{6D7308F8-1FFF-6197-937A-24F1DAB2FF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15160">
            <a:off x="10250688" y="4015493"/>
            <a:ext cx="185290" cy="68451"/>
          </a:xfrm>
          <a:prstGeom prst="rect">
            <a:avLst/>
          </a:prstGeom>
        </p:spPr>
      </p:pic>
    </p:spTree>
    <p:custDataLst>
      <p:tags r:id="rId1"/>
    </p:custDataLst>
    <p:extLst>
      <p:ext uri="{BB962C8B-B14F-4D97-AF65-F5344CB8AC3E}">
        <p14:creationId xmlns:p14="http://schemas.microsoft.com/office/powerpoint/2010/main" val="25323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1" grpId="0"/>
      <p:bldP spid="21" grpId="0"/>
      <p:bldP spid="22" grpId="0"/>
      <p:bldP spid="23" grpId="0"/>
      <p:bldP spid="2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5E1CE2-4E56-5734-ADF0-BBEA469824DA}"/>
              </a:ext>
            </a:extLst>
          </p:cNvPr>
          <p:cNvSpPr txBox="1"/>
          <p:nvPr/>
        </p:nvSpPr>
        <p:spPr>
          <a:xfrm>
            <a:off x="898582" y="1168466"/>
            <a:ext cx="10622546" cy="3816429"/>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vi-VN" sz="2200"/>
              <a:t>Chỉ số khối cơ thể, thường được biết đến với tên viết tắt BMI (tiếng Anh là Body Mass Index) cho phép đánh giá thể trạng của một người là gầy, bình thường hay béo. Chỉ số khối cơ thể của một người được tính theo công thức sau: BMI = m</a:t>
            </a:r>
            <a:r>
              <a:rPr lang="en-US" sz="2200"/>
              <a:t> : </a:t>
            </a:r>
            <a:r>
              <a:rPr lang="vi-VN" sz="2200"/>
              <a:t>h</a:t>
            </a:r>
            <a:r>
              <a:rPr lang="en-US" sz="2200" baseline="30000"/>
              <a:t>2</a:t>
            </a:r>
            <a:r>
              <a:rPr lang="vi-VN" sz="2200"/>
              <a:t>, trong đó m là khối lượng cơ thể tính theo kilôgam, h là chiều cao tính theo mét. Căn cứ vào bảng đánh giá thể trạng ở người lớn theo BMI đối với khu vực châu Á – Thái Bình Dương, một người đàn ông có BMI ≥ 30 sẽ bị béo phì độ II (trung bình) hoặc độ III (nặng), người đó cần phải có các biện pháp tập thể dục, thể thao, thay đổi chế độ dinh dưỡng để có được cơ thể khoẻ mạnh </a:t>
            </a:r>
            <a:endParaRPr lang="en-US" sz="2200"/>
          </a:p>
          <a:p>
            <a:pPr algn="r"/>
            <a:r>
              <a:rPr lang="vi-VN" sz="1600" i="1"/>
              <a:t>(Nguồn: Toán 7 - Tập Hai, NXB Giáo dục Việt Nam, năm 2017). </a:t>
            </a:r>
            <a:endParaRPr lang="en-US" sz="1600" i="1"/>
          </a:p>
          <a:p>
            <a:pPr algn="just"/>
            <a:r>
              <a:rPr lang="vi-VN" sz="2200"/>
              <a:t>Bác Dũng có chiều cao 1,65 m và cân nặng ít nhất 82 kg. Hỏi bác Dũng có bị béo phì độ II hoặc độ III hay không?</a:t>
            </a:r>
          </a:p>
        </p:txBody>
      </p:sp>
      <p:sp>
        <p:nvSpPr>
          <p:cNvPr id="5" name="Freeform 16">
            <a:extLst>
              <a:ext uri="{FF2B5EF4-FFF2-40B4-BE49-F238E27FC236}">
                <a16:creationId xmlns:a16="http://schemas.microsoft.com/office/drawing/2014/main" id="{DFB66A52-232B-B167-AE7B-C27FF11473EB}"/>
              </a:ext>
            </a:extLst>
          </p:cNvPr>
          <p:cNvSpPr/>
          <p:nvPr/>
        </p:nvSpPr>
        <p:spPr>
          <a:xfrm>
            <a:off x="302501" y="1239568"/>
            <a:ext cx="572292" cy="58460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C7C"/>
          </a:solidFill>
        </p:spPr>
        <p:txBody>
          <a:bodyPr/>
          <a:lstStyle/>
          <a:p>
            <a:endParaRPr lang="en-US" sz="1200"/>
          </a:p>
        </p:txBody>
      </p:sp>
      <p:sp>
        <p:nvSpPr>
          <p:cNvPr id="6" name="TextBox 5">
            <a:extLst>
              <a:ext uri="{FF2B5EF4-FFF2-40B4-BE49-F238E27FC236}">
                <a16:creationId xmlns:a16="http://schemas.microsoft.com/office/drawing/2014/main" id="{58CDF3DE-EE1F-64CB-2F2F-658DCED602A8}"/>
              </a:ext>
            </a:extLst>
          </p:cNvPr>
          <p:cNvSpPr txBox="1"/>
          <p:nvPr/>
        </p:nvSpPr>
        <p:spPr>
          <a:xfrm>
            <a:off x="397204" y="1405579"/>
            <a:ext cx="423123" cy="276999"/>
          </a:xfrm>
          <a:prstGeom prst="rect">
            <a:avLst/>
          </a:prstGeom>
        </p:spPr>
        <p:txBody>
          <a:bodyPr wrap="square" lIns="0" tIns="0" rIns="0" bIns="0" rtlCol="0" anchor="t">
            <a:spAutoFit/>
          </a:bodyPr>
          <a:lstStyle>
            <a:defPPr>
              <a:defRPr lang="en-US"/>
            </a:defPPr>
            <a:lvl1pPr>
              <a:spcBef>
                <a:spcPct val="0"/>
              </a:spcBef>
              <a:defRPr sz="2400">
                <a:solidFill>
                  <a:schemeClr val="bg1"/>
                </a:solidFill>
                <a:latin typeface="#9Slide03 Kaleko 105 Round Bold" pitchFamily="2" charset="0"/>
              </a:defRPr>
            </a:lvl1pPr>
          </a:lstStyle>
          <a:p>
            <a:r>
              <a:rPr lang="en-US" sz="1800">
                <a:solidFill>
                  <a:srgbClr val="002060"/>
                </a:solidFill>
              </a:rPr>
              <a:t>?10</a:t>
            </a:r>
          </a:p>
        </p:txBody>
      </p:sp>
      <p:grpSp>
        <p:nvGrpSpPr>
          <p:cNvPr id="8" name="Group 7">
            <a:extLst>
              <a:ext uri="{FF2B5EF4-FFF2-40B4-BE49-F238E27FC236}">
                <a16:creationId xmlns:a16="http://schemas.microsoft.com/office/drawing/2014/main" id="{00936A3E-6F23-782A-EE15-79CB2C74005A}"/>
              </a:ext>
            </a:extLst>
          </p:cNvPr>
          <p:cNvGrpSpPr/>
          <p:nvPr/>
        </p:nvGrpSpPr>
        <p:grpSpPr>
          <a:xfrm>
            <a:off x="461333" y="5228115"/>
            <a:ext cx="809625" cy="307777"/>
            <a:chOff x="7029450" y="1370387"/>
            <a:chExt cx="809625" cy="307777"/>
          </a:xfrm>
        </p:grpSpPr>
        <p:sp>
          <p:nvSpPr>
            <p:cNvPr id="9" name="Rectangle: Rounded Corners 8">
              <a:extLst>
                <a:ext uri="{FF2B5EF4-FFF2-40B4-BE49-F238E27FC236}">
                  <a16:creationId xmlns:a16="http://schemas.microsoft.com/office/drawing/2014/main" id="{B0A42957-4721-52E2-C02D-980785849E53}"/>
                </a:ext>
              </a:extLst>
            </p:cNvPr>
            <p:cNvSpPr/>
            <p:nvPr/>
          </p:nvSpPr>
          <p:spPr>
            <a:xfrm>
              <a:off x="7029450" y="1390649"/>
              <a:ext cx="809625" cy="267255"/>
            </a:xfrm>
            <a:prstGeom prst="roundRect">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E90266-1A46-85D8-733E-644954C621F3}"/>
                </a:ext>
              </a:extLst>
            </p:cNvPr>
            <p:cNvSpPr txBox="1"/>
            <p:nvPr/>
          </p:nvSpPr>
          <p:spPr>
            <a:xfrm>
              <a:off x="7043576" y="1370387"/>
              <a:ext cx="795499" cy="307777"/>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en-US" sz="1400">
                  <a:solidFill>
                    <a:schemeClr val="bg1"/>
                  </a:solidFill>
                </a:rPr>
                <a:t>Lời giải</a:t>
              </a:r>
              <a:endParaRPr lang="vi-VN" sz="1400">
                <a:solidFill>
                  <a:schemeClr val="bg1"/>
                </a:solidFill>
              </a:endParaRPr>
            </a:p>
          </p:txBody>
        </p:sp>
      </p:grpSp>
      <p:sp>
        <p:nvSpPr>
          <p:cNvPr id="11" name="TextBox 10">
            <a:extLst>
              <a:ext uri="{FF2B5EF4-FFF2-40B4-BE49-F238E27FC236}">
                <a16:creationId xmlns:a16="http://schemas.microsoft.com/office/drawing/2014/main" id="{C743F6F0-FFD7-99B2-19F3-AE3C9BA0A8B4}"/>
              </a:ext>
            </a:extLst>
          </p:cNvPr>
          <p:cNvSpPr txBox="1"/>
          <p:nvPr/>
        </p:nvSpPr>
        <p:spPr>
          <a:xfrm>
            <a:off x="898582" y="5595822"/>
            <a:ext cx="6601345" cy="975523"/>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vi-VN">
                <a:solidFill>
                  <a:srgbClr val="002060"/>
                </a:solidFill>
              </a:rPr>
              <a:t>Gọi m (kg) là khối lượng cơ thể của bác Dũng, h (m) là chiều cao của bác Dũng</a:t>
            </a:r>
            <a:r>
              <a:rPr lang="en-US">
                <a:solidFill>
                  <a:srgbClr val="002060"/>
                </a:solidFill>
              </a:rPr>
              <a:t>.</a:t>
            </a:r>
            <a:endParaRPr lang="pt-BR">
              <a:solidFill>
                <a:srgbClr val="002060"/>
              </a:solidFill>
            </a:endParaRPr>
          </a:p>
        </p:txBody>
      </p:sp>
      <p:grpSp>
        <p:nvGrpSpPr>
          <p:cNvPr id="12" name="Group 11">
            <a:extLst>
              <a:ext uri="{FF2B5EF4-FFF2-40B4-BE49-F238E27FC236}">
                <a16:creationId xmlns:a16="http://schemas.microsoft.com/office/drawing/2014/main" id="{D98826B6-D0C8-9F61-A80B-6FE0CE0AEA13}"/>
              </a:ext>
            </a:extLst>
          </p:cNvPr>
          <p:cNvGrpSpPr/>
          <p:nvPr/>
        </p:nvGrpSpPr>
        <p:grpSpPr>
          <a:xfrm>
            <a:off x="302501" y="188422"/>
            <a:ext cx="7298449" cy="681405"/>
            <a:chOff x="758602" y="438109"/>
            <a:chExt cx="5633790" cy="681405"/>
          </a:xfrm>
        </p:grpSpPr>
        <p:grpSp>
          <p:nvGrpSpPr>
            <p:cNvPr id="13" name="Group 9">
              <a:extLst>
                <a:ext uri="{FF2B5EF4-FFF2-40B4-BE49-F238E27FC236}">
                  <a16:creationId xmlns:a16="http://schemas.microsoft.com/office/drawing/2014/main" id="{0E3AB871-BB1A-F15D-FEF9-ABCA6622415F}"/>
                </a:ext>
              </a:extLst>
            </p:cNvPr>
            <p:cNvGrpSpPr/>
            <p:nvPr/>
          </p:nvGrpSpPr>
          <p:grpSpPr>
            <a:xfrm>
              <a:off x="758602" y="448386"/>
              <a:ext cx="5633790" cy="655834"/>
              <a:chOff x="6797" y="-47625"/>
              <a:chExt cx="10293478" cy="834831"/>
            </a:xfrm>
          </p:grpSpPr>
          <p:sp>
            <p:nvSpPr>
              <p:cNvPr id="17" name="Freeform 10">
                <a:extLst>
                  <a:ext uri="{FF2B5EF4-FFF2-40B4-BE49-F238E27FC236}">
                    <a16:creationId xmlns:a16="http://schemas.microsoft.com/office/drawing/2014/main" id="{E19E6857-51BF-E0EC-D902-CD9437948050}"/>
                  </a:ext>
                </a:extLst>
              </p:cNvPr>
              <p:cNvSpPr/>
              <p:nvPr/>
            </p:nvSpPr>
            <p:spPr>
              <a:xfrm>
                <a:off x="6797" y="0"/>
                <a:ext cx="10293478" cy="787206"/>
              </a:xfrm>
              <a:custGeom>
                <a:avLst/>
                <a:gdLst/>
                <a:ahLst/>
                <a:cxnLst/>
                <a:rect l="l" t="t" r="r" b="b"/>
                <a:pathLst>
                  <a:path w="4953491" h="787206">
                    <a:moveTo>
                      <a:pt x="232168" y="0"/>
                    </a:moveTo>
                    <a:lnTo>
                      <a:pt x="4924524" y="0"/>
                    </a:lnTo>
                    <a:cubicBezTo>
                      <a:pt x="4933093" y="0"/>
                      <a:pt x="4941179" y="3965"/>
                      <a:pt x="4946426" y="10739"/>
                    </a:cubicBezTo>
                    <a:cubicBezTo>
                      <a:pt x="4951674" y="17513"/>
                      <a:pt x="4953492" y="26333"/>
                      <a:pt x="4951350" y="34630"/>
                    </a:cubicBezTo>
                    <a:lnTo>
                      <a:pt x="4766028" y="752576"/>
                    </a:lnTo>
                    <a:cubicBezTo>
                      <a:pt x="4760766" y="772962"/>
                      <a:pt x="4742378" y="787206"/>
                      <a:pt x="4721324" y="787206"/>
                    </a:cubicBezTo>
                    <a:lnTo>
                      <a:pt x="28968" y="787206"/>
                    </a:lnTo>
                    <a:cubicBezTo>
                      <a:pt x="20399" y="787206"/>
                      <a:pt x="12313" y="783242"/>
                      <a:pt x="7066" y="776468"/>
                    </a:cubicBezTo>
                    <a:cubicBezTo>
                      <a:pt x="1818" y="769694"/>
                      <a:pt x="0" y="760873"/>
                      <a:pt x="2142" y="752576"/>
                    </a:cubicBezTo>
                    <a:lnTo>
                      <a:pt x="187464" y="34630"/>
                    </a:lnTo>
                    <a:cubicBezTo>
                      <a:pt x="192726" y="14244"/>
                      <a:pt x="211114" y="0"/>
                      <a:pt x="232168" y="0"/>
                    </a:cubicBezTo>
                    <a:close/>
                  </a:path>
                </a:pathLst>
              </a:custGeom>
              <a:solidFill>
                <a:schemeClr val="accent4">
                  <a:lumMod val="50000"/>
                </a:schemeClr>
              </a:solidFill>
              <a:ln w="19050" cap="rnd">
                <a:solidFill>
                  <a:srgbClr val="063225"/>
                </a:solidFill>
                <a:prstDash val="solid"/>
                <a:round/>
              </a:ln>
            </p:spPr>
            <p:txBody>
              <a:bodyPr/>
              <a:lstStyle/>
              <a:p>
                <a:endParaRPr lang="en-US" sz="1200"/>
              </a:p>
            </p:txBody>
          </p:sp>
          <p:sp>
            <p:nvSpPr>
              <p:cNvPr id="18" name="TextBox 11">
                <a:extLst>
                  <a:ext uri="{FF2B5EF4-FFF2-40B4-BE49-F238E27FC236}">
                    <a16:creationId xmlns:a16="http://schemas.microsoft.com/office/drawing/2014/main" id="{33DD4F1E-B92B-5651-C787-DFEEA9DF055F}"/>
                  </a:ext>
                </a:extLst>
              </p:cNvPr>
              <p:cNvSpPr txBox="1"/>
              <p:nvPr/>
            </p:nvSpPr>
            <p:spPr>
              <a:xfrm>
                <a:off x="101600" y="-47625"/>
                <a:ext cx="4763886" cy="834831"/>
              </a:xfrm>
              <a:prstGeom prst="rect">
                <a:avLst/>
              </a:prstGeom>
            </p:spPr>
            <p:txBody>
              <a:bodyPr lIns="33867" tIns="33867" rIns="33867" bIns="33867" rtlCol="0" anchor="ctr"/>
              <a:lstStyle/>
              <a:p>
                <a:pPr algn="ctr">
                  <a:lnSpc>
                    <a:spcPts val="2147"/>
                  </a:lnSpc>
                </a:pPr>
                <a:endParaRPr sz="1200"/>
              </a:p>
            </p:txBody>
          </p:sp>
        </p:grpSp>
        <p:grpSp>
          <p:nvGrpSpPr>
            <p:cNvPr id="14" name="Group 13">
              <a:extLst>
                <a:ext uri="{FF2B5EF4-FFF2-40B4-BE49-F238E27FC236}">
                  <a16:creationId xmlns:a16="http://schemas.microsoft.com/office/drawing/2014/main" id="{1B8ED1ED-EA6A-37A5-582F-4ABF9A5CC381}"/>
                </a:ext>
              </a:extLst>
            </p:cNvPr>
            <p:cNvGrpSpPr/>
            <p:nvPr/>
          </p:nvGrpSpPr>
          <p:grpSpPr>
            <a:xfrm>
              <a:off x="876885" y="438109"/>
              <a:ext cx="675279" cy="681405"/>
              <a:chOff x="101600" y="-47625"/>
              <a:chExt cx="1186552" cy="837547"/>
            </a:xfrm>
          </p:grpSpPr>
          <p:sp>
            <p:nvSpPr>
              <p:cNvPr id="15" name="Freeform 13">
                <a:extLst>
                  <a:ext uri="{FF2B5EF4-FFF2-40B4-BE49-F238E27FC236}">
                    <a16:creationId xmlns:a16="http://schemas.microsoft.com/office/drawing/2014/main" id="{E3A87413-1037-D4E2-3322-345637712C9E}"/>
                  </a:ext>
                </a:extLst>
              </p:cNvPr>
              <p:cNvSpPr/>
              <p:nvPr/>
            </p:nvSpPr>
            <p:spPr>
              <a:xfrm>
                <a:off x="242699" y="10994"/>
                <a:ext cx="1045453" cy="778928"/>
              </a:xfrm>
              <a:custGeom>
                <a:avLst/>
                <a:gdLst/>
                <a:ahLst/>
                <a:cxnLst/>
                <a:rect l="l" t="t" r="r" b="b"/>
                <a:pathLst>
                  <a:path w="1127249" h="778928">
                    <a:moveTo>
                      <a:pt x="323129" y="0"/>
                    </a:moveTo>
                    <a:lnTo>
                      <a:pt x="1007320" y="0"/>
                    </a:lnTo>
                    <a:cubicBezTo>
                      <a:pt x="1042838" y="0"/>
                      <a:pt x="1076352" y="16458"/>
                      <a:pt x="1098068" y="44566"/>
                    </a:cubicBezTo>
                    <a:cubicBezTo>
                      <a:pt x="1119783" y="72673"/>
                      <a:pt x="1127249" y="109256"/>
                      <a:pt x="1118283" y="143625"/>
                    </a:cubicBezTo>
                    <a:lnTo>
                      <a:pt x="990019" y="635303"/>
                    </a:lnTo>
                    <a:cubicBezTo>
                      <a:pt x="967950" y="719900"/>
                      <a:pt x="891547" y="778928"/>
                      <a:pt x="804120" y="778928"/>
                    </a:cubicBezTo>
                    <a:lnTo>
                      <a:pt x="119929" y="778928"/>
                    </a:lnTo>
                    <a:cubicBezTo>
                      <a:pt x="84411" y="778928"/>
                      <a:pt x="50897" y="762469"/>
                      <a:pt x="29181" y="734362"/>
                    </a:cubicBezTo>
                    <a:cubicBezTo>
                      <a:pt x="7466" y="706255"/>
                      <a:pt x="0" y="669672"/>
                      <a:pt x="8966" y="635303"/>
                    </a:cubicBezTo>
                    <a:lnTo>
                      <a:pt x="137230" y="143625"/>
                    </a:lnTo>
                    <a:cubicBezTo>
                      <a:pt x="159299" y="59028"/>
                      <a:pt x="235702" y="0"/>
                      <a:pt x="323129" y="0"/>
                    </a:cubicBezTo>
                    <a:close/>
                  </a:path>
                </a:pathLst>
              </a:custGeom>
              <a:gradFill rotWithShape="1">
                <a:gsLst>
                  <a:gs pos="0">
                    <a:srgbClr val="FFAB29">
                      <a:alpha val="100000"/>
                    </a:srgbClr>
                  </a:gs>
                  <a:gs pos="100000">
                    <a:srgbClr val="FFCD80">
                      <a:alpha val="100000"/>
                    </a:srgbClr>
                  </a:gs>
                </a:gsLst>
                <a:lin ang="0"/>
              </a:gradFill>
              <a:ln cap="rnd">
                <a:noFill/>
                <a:prstDash val="solid"/>
                <a:round/>
              </a:ln>
            </p:spPr>
            <p:txBody>
              <a:bodyPr/>
              <a:lstStyle/>
              <a:p>
                <a:endParaRPr lang="en-US" sz="1200"/>
              </a:p>
            </p:txBody>
          </p:sp>
          <p:sp>
            <p:nvSpPr>
              <p:cNvPr id="16" name="TextBox 15">
                <a:extLst>
                  <a:ext uri="{FF2B5EF4-FFF2-40B4-BE49-F238E27FC236}">
                    <a16:creationId xmlns:a16="http://schemas.microsoft.com/office/drawing/2014/main" id="{47899884-1CF8-B252-B7B4-E1B77094F1F8}"/>
                  </a:ext>
                </a:extLst>
              </p:cNvPr>
              <p:cNvSpPr txBox="1"/>
              <p:nvPr/>
            </p:nvSpPr>
            <p:spPr>
              <a:xfrm>
                <a:off x="101600" y="-47625"/>
                <a:ext cx="981053" cy="826553"/>
              </a:xfrm>
              <a:prstGeom prst="rect">
                <a:avLst/>
              </a:prstGeom>
            </p:spPr>
            <p:txBody>
              <a:bodyPr lIns="33867" tIns="33867" rIns="33867" bIns="33867" rtlCol="0" anchor="ctr"/>
              <a:lstStyle/>
              <a:p>
                <a:pPr algn="ctr">
                  <a:lnSpc>
                    <a:spcPts val="2147"/>
                  </a:lnSpc>
                  <a:spcBef>
                    <a:spcPct val="0"/>
                  </a:spcBef>
                </a:pPr>
                <a:endParaRPr sz="1200"/>
              </a:p>
            </p:txBody>
          </p:sp>
        </p:grpSp>
      </p:grpSp>
      <p:sp>
        <p:nvSpPr>
          <p:cNvPr id="19" name="TextBox 20">
            <a:extLst>
              <a:ext uri="{FF2B5EF4-FFF2-40B4-BE49-F238E27FC236}">
                <a16:creationId xmlns:a16="http://schemas.microsoft.com/office/drawing/2014/main" id="{EE21A450-A4E2-FBB6-75FE-FBC9650058DA}"/>
              </a:ext>
            </a:extLst>
          </p:cNvPr>
          <p:cNvSpPr txBox="1"/>
          <p:nvPr/>
        </p:nvSpPr>
        <p:spPr>
          <a:xfrm>
            <a:off x="1544575" y="365707"/>
            <a:ext cx="6170675" cy="369332"/>
          </a:xfrm>
          <a:prstGeom prst="rect">
            <a:avLst/>
          </a:prstGeom>
        </p:spPr>
        <p:txBody>
          <a:bodyPr wrap="square" lIns="0" tIns="0" rIns="0" bIns="0" rtlCol="0" anchor="t">
            <a:spAutoFit/>
          </a:bodyPr>
          <a:lstStyle/>
          <a:p>
            <a:pPr>
              <a:spcBef>
                <a:spcPct val="0"/>
              </a:spcBef>
            </a:pPr>
            <a:r>
              <a:rPr lang="en-US" sz="2400">
                <a:solidFill>
                  <a:schemeClr val="bg1"/>
                </a:solidFill>
                <a:latin typeface="#9Slide03 Kaleko 105 Round Bold" pitchFamily="2" charset="0"/>
              </a:rPr>
              <a:t>LIÊN HỆ GIỮA THỨ TỰ VÀ PHÉP CỘNG </a:t>
            </a:r>
          </a:p>
        </p:txBody>
      </p:sp>
      <p:sp>
        <p:nvSpPr>
          <p:cNvPr id="20" name="TextBox 20">
            <a:extLst>
              <a:ext uri="{FF2B5EF4-FFF2-40B4-BE49-F238E27FC236}">
                <a16:creationId xmlns:a16="http://schemas.microsoft.com/office/drawing/2014/main" id="{ECF6DA08-1267-7602-41A0-0896DAC5E73C}"/>
              </a:ext>
            </a:extLst>
          </p:cNvPr>
          <p:cNvSpPr txBox="1"/>
          <p:nvPr/>
        </p:nvSpPr>
        <p:spPr>
          <a:xfrm>
            <a:off x="710682" y="329879"/>
            <a:ext cx="468939" cy="430887"/>
          </a:xfrm>
          <a:prstGeom prst="rect">
            <a:avLst/>
          </a:prstGeom>
        </p:spPr>
        <p:txBody>
          <a:bodyPr wrap="square" lIns="0" tIns="0" rIns="0" bIns="0" rtlCol="0" anchor="t">
            <a:spAutoFit/>
          </a:bodyPr>
          <a:lstStyle/>
          <a:p>
            <a:pPr>
              <a:spcBef>
                <a:spcPct val="0"/>
              </a:spcBef>
            </a:pPr>
            <a:r>
              <a:rPr lang="en-US" sz="2800">
                <a:solidFill>
                  <a:schemeClr val="bg1"/>
                </a:solidFill>
                <a:latin typeface="#9Slide03 Kaleko 105 Round Bold" pitchFamily="2" charset="0"/>
              </a:rPr>
              <a:t>02</a:t>
            </a:r>
          </a:p>
        </p:txBody>
      </p:sp>
      <p:pic>
        <p:nvPicPr>
          <p:cNvPr id="2050" name="Picture 2" descr="Chỉ số BMI là gì? Tính BMI và chiều cao cân nặng chuẩn cho người Việt">
            <a:extLst>
              <a:ext uri="{FF2B5EF4-FFF2-40B4-BE49-F238E27FC236}">
                <a16:creationId xmlns:a16="http://schemas.microsoft.com/office/drawing/2014/main" id="{CA34E62F-4595-4F5C-584B-31AE3C007D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0" y="4882583"/>
            <a:ext cx="3731491" cy="17564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34004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5E1CE2-4E56-5734-ADF0-BBEA469824DA}"/>
              </a:ext>
            </a:extLst>
          </p:cNvPr>
          <p:cNvSpPr txBox="1"/>
          <p:nvPr/>
        </p:nvSpPr>
        <p:spPr>
          <a:xfrm>
            <a:off x="898581" y="1168466"/>
            <a:ext cx="10990917" cy="1785104"/>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vi-VN" sz="2200"/>
              <a:t>Chỉ số khối cơ thể của một người tính theo công thức: BMI = m</a:t>
            </a:r>
            <a:r>
              <a:rPr lang="en-US" sz="2200"/>
              <a:t> : </a:t>
            </a:r>
            <a:r>
              <a:rPr lang="vi-VN" sz="2200"/>
              <a:t>h</a:t>
            </a:r>
            <a:r>
              <a:rPr lang="en-US" sz="2200" baseline="30000"/>
              <a:t>2</a:t>
            </a:r>
            <a:r>
              <a:rPr lang="vi-VN" sz="2200"/>
              <a:t>, trong đó m là khối lượng cơ thể tính theo kilôgam, h là chiều cao tính theo mét. BMI ≥ 30 sẽ bị béo phì độ II (trung bình) hoặc độ III (nặng)</a:t>
            </a:r>
            <a:r>
              <a:rPr lang="en-US" sz="2200"/>
              <a:t>.</a:t>
            </a:r>
          </a:p>
          <a:p>
            <a:pPr algn="just"/>
            <a:r>
              <a:rPr lang="vi-VN" sz="2200"/>
              <a:t>Bác Dũng có chiều cao 1,65 m và cân nặng ít nhất 82 kg. Hỏi bác Dũng có bị béo phì độ II hoặc độ III hay không?</a:t>
            </a:r>
          </a:p>
        </p:txBody>
      </p:sp>
      <p:sp>
        <p:nvSpPr>
          <p:cNvPr id="5" name="Freeform 16">
            <a:extLst>
              <a:ext uri="{FF2B5EF4-FFF2-40B4-BE49-F238E27FC236}">
                <a16:creationId xmlns:a16="http://schemas.microsoft.com/office/drawing/2014/main" id="{DFB66A52-232B-B167-AE7B-C27FF11473EB}"/>
              </a:ext>
            </a:extLst>
          </p:cNvPr>
          <p:cNvSpPr/>
          <p:nvPr/>
        </p:nvSpPr>
        <p:spPr>
          <a:xfrm>
            <a:off x="302501" y="1239568"/>
            <a:ext cx="572292" cy="58460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C7C"/>
          </a:solidFill>
        </p:spPr>
        <p:txBody>
          <a:bodyPr/>
          <a:lstStyle/>
          <a:p>
            <a:endParaRPr lang="en-US" sz="1200"/>
          </a:p>
        </p:txBody>
      </p:sp>
      <p:sp>
        <p:nvSpPr>
          <p:cNvPr id="6" name="TextBox 5">
            <a:extLst>
              <a:ext uri="{FF2B5EF4-FFF2-40B4-BE49-F238E27FC236}">
                <a16:creationId xmlns:a16="http://schemas.microsoft.com/office/drawing/2014/main" id="{58CDF3DE-EE1F-64CB-2F2F-658DCED602A8}"/>
              </a:ext>
            </a:extLst>
          </p:cNvPr>
          <p:cNvSpPr txBox="1"/>
          <p:nvPr/>
        </p:nvSpPr>
        <p:spPr>
          <a:xfrm>
            <a:off x="397204" y="1405579"/>
            <a:ext cx="423123" cy="276999"/>
          </a:xfrm>
          <a:prstGeom prst="rect">
            <a:avLst/>
          </a:prstGeom>
        </p:spPr>
        <p:txBody>
          <a:bodyPr wrap="square" lIns="0" tIns="0" rIns="0" bIns="0" rtlCol="0" anchor="t">
            <a:spAutoFit/>
          </a:bodyPr>
          <a:lstStyle>
            <a:defPPr>
              <a:defRPr lang="en-US"/>
            </a:defPPr>
            <a:lvl1pPr>
              <a:spcBef>
                <a:spcPct val="0"/>
              </a:spcBef>
              <a:defRPr sz="2400">
                <a:solidFill>
                  <a:schemeClr val="bg1"/>
                </a:solidFill>
                <a:latin typeface="#9Slide03 Kaleko 105 Round Bold" pitchFamily="2" charset="0"/>
              </a:defRPr>
            </a:lvl1pPr>
          </a:lstStyle>
          <a:p>
            <a:r>
              <a:rPr lang="en-US" sz="1800">
                <a:solidFill>
                  <a:srgbClr val="002060"/>
                </a:solidFill>
              </a:rPr>
              <a:t>?10</a:t>
            </a:r>
          </a:p>
        </p:txBody>
      </p:sp>
      <p:grpSp>
        <p:nvGrpSpPr>
          <p:cNvPr id="8" name="Group 7">
            <a:extLst>
              <a:ext uri="{FF2B5EF4-FFF2-40B4-BE49-F238E27FC236}">
                <a16:creationId xmlns:a16="http://schemas.microsoft.com/office/drawing/2014/main" id="{00936A3E-6F23-782A-EE15-79CB2C74005A}"/>
              </a:ext>
            </a:extLst>
          </p:cNvPr>
          <p:cNvGrpSpPr/>
          <p:nvPr/>
        </p:nvGrpSpPr>
        <p:grpSpPr>
          <a:xfrm>
            <a:off x="369720" y="3172573"/>
            <a:ext cx="809625" cy="307777"/>
            <a:chOff x="7029450" y="1370387"/>
            <a:chExt cx="809625" cy="307777"/>
          </a:xfrm>
        </p:grpSpPr>
        <p:sp>
          <p:nvSpPr>
            <p:cNvPr id="9" name="Rectangle: Rounded Corners 8">
              <a:extLst>
                <a:ext uri="{FF2B5EF4-FFF2-40B4-BE49-F238E27FC236}">
                  <a16:creationId xmlns:a16="http://schemas.microsoft.com/office/drawing/2014/main" id="{B0A42957-4721-52E2-C02D-980785849E53}"/>
                </a:ext>
              </a:extLst>
            </p:cNvPr>
            <p:cNvSpPr/>
            <p:nvPr/>
          </p:nvSpPr>
          <p:spPr>
            <a:xfrm>
              <a:off x="7029450" y="1390649"/>
              <a:ext cx="809625" cy="267255"/>
            </a:xfrm>
            <a:prstGeom prst="roundRect">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E90266-1A46-85D8-733E-644954C621F3}"/>
                </a:ext>
              </a:extLst>
            </p:cNvPr>
            <p:cNvSpPr txBox="1"/>
            <p:nvPr/>
          </p:nvSpPr>
          <p:spPr>
            <a:xfrm>
              <a:off x="7043576" y="1370387"/>
              <a:ext cx="795499" cy="307777"/>
            </a:xfrm>
            <a:prstGeom prst="rect">
              <a:avLst/>
            </a:prstGeom>
            <a:noFill/>
          </p:spPr>
          <p:txBody>
            <a:bodyPr wrap="square">
              <a:spAutoFit/>
            </a:bodyPr>
            <a:lstStyle>
              <a:defPPr>
                <a:defRPr lang="en-US"/>
              </a:defPPr>
              <a:lvl1pPr>
                <a:defRPr sz="2400">
                  <a:latin typeface="#9Slide03 Quicksand" panose="00000500000000000000" pitchFamily="2" charset="0"/>
                </a:defRPr>
              </a:lvl1pPr>
            </a:lstStyle>
            <a:p>
              <a:pPr algn="just"/>
              <a:r>
                <a:rPr lang="en-US" sz="1400">
                  <a:solidFill>
                    <a:schemeClr val="bg1"/>
                  </a:solidFill>
                </a:rPr>
                <a:t>Lời giải</a:t>
              </a:r>
              <a:endParaRPr lang="vi-VN" sz="1400">
                <a:solidFill>
                  <a:schemeClr val="bg1"/>
                </a:solidFill>
              </a:endParaRPr>
            </a:p>
          </p:txBody>
        </p:sp>
      </p:grpSp>
      <p:sp>
        <p:nvSpPr>
          <p:cNvPr id="11" name="TextBox 10">
            <a:extLst>
              <a:ext uri="{FF2B5EF4-FFF2-40B4-BE49-F238E27FC236}">
                <a16:creationId xmlns:a16="http://schemas.microsoft.com/office/drawing/2014/main" id="{C743F6F0-FFD7-99B2-19F3-AE3C9BA0A8B4}"/>
              </a:ext>
            </a:extLst>
          </p:cNvPr>
          <p:cNvSpPr txBox="1"/>
          <p:nvPr/>
        </p:nvSpPr>
        <p:spPr>
          <a:xfrm>
            <a:off x="945151" y="3540881"/>
            <a:ext cx="10433686"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vi-VN" sz="2200">
                <a:solidFill>
                  <a:srgbClr val="002060"/>
                </a:solidFill>
              </a:rPr>
              <a:t>Gọi m (kg) là khối lượng cơ thể của bác Dũng, h (m) là chiều cao của bác Dũng</a:t>
            </a:r>
            <a:r>
              <a:rPr lang="en-US" sz="2200">
                <a:solidFill>
                  <a:srgbClr val="002060"/>
                </a:solidFill>
              </a:rPr>
              <a:t>.</a:t>
            </a:r>
            <a:endParaRPr lang="pt-BR" sz="2200">
              <a:solidFill>
                <a:srgbClr val="002060"/>
              </a:solidFill>
            </a:endParaRPr>
          </a:p>
        </p:txBody>
      </p:sp>
      <p:grpSp>
        <p:nvGrpSpPr>
          <p:cNvPr id="12" name="Group 11">
            <a:extLst>
              <a:ext uri="{FF2B5EF4-FFF2-40B4-BE49-F238E27FC236}">
                <a16:creationId xmlns:a16="http://schemas.microsoft.com/office/drawing/2014/main" id="{D98826B6-D0C8-9F61-A80B-6FE0CE0AEA13}"/>
              </a:ext>
            </a:extLst>
          </p:cNvPr>
          <p:cNvGrpSpPr/>
          <p:nvPr/>
        </p:nvGrpSpPr>
        <p:grpSpPr>
          <a:xfrm>
            <a:off x="302501" y="188422"/>
            <a:ext cx="7298449" cy="681405"/>
            <a:chOff x="758602" y="438109"/>
            <a:chExt cx="5633790" cy="681405"/>
          </a:xfrm>
        </p:grpSpPr>
        <p:grpSp>
          <p:nvGrpSpPr>
            <p:cNvPr id="13" name="Group 9">
              <a:extLst>
                <a:ext uri="{FF2B5EF4-FFF2-40B4-BE49-F238E27FC236}">
                  <a16:creationId xmlns:a16="http://schemas.microsoft.com/office/drawing/2014/main" id="{0E3AB871-BB1A-F15D-FEF9-ABCA6622415F}"/>
                </a:ext>
              </a:extLst>
            </p:cNvPr>
            <p:cNvGrpSpPr/>
            <p:nvPr/>
          </p:nvGrpSpPr>
          <p:grpSpPr>
            <a:xfrm>
              <a:off x="758602" y="448386"/>
              <a:ext cx="5633790" cy="655834"/>
              <a:chOff x="6797" y="-47625"/>
              <a:chExt cx="10293478" cy="834831"/>
            </a:xfrm>
          </p:grpSpPr>
          <p:sp>
            <p:nvSpPr>
              <p:cNvPr id="17" name="Freeform 10">
                <a:extLst>
                  <a:ext uri="{FF2B5EF4-FFF2-40B4-BE49-F238E27FC236}">
                    <a16:creationId xmlns:a16="http://schemas.microsoft.com/office/drawing/2014/main" id="{E19E6857-51BF-E0EC-D902-CD9437948050}"/>
                  </a:ext>
                </a:extLst>
              </p:cNvPr>
              <p:cNvSpPr/>
              <p:nvPr/>
            </p:nvSpPr>
            <p:spPr>
              <a:xfrm>
                <a:off x="6797" y="0"/>
                <a:ext cx="10293478" cy="787206"/>
              </a:xfrm>
              <a:custGeom>
                <a:avLst/>
                <a:gdLst/>
                <a:ahLst/>
                <a:cxnLst/>
                <a:rect l="l" t="t" r="r" b="b"/>
                <a:pathLst>
                  <a:path w="4953491" h="787206">
                    <a:moveTo>
                      <a:pt x="232168" y="0"/>
                    </a:moveTo>
                    <a:lnTo>
                      <a:pt x="4924524" y="0"/>
                    </a:lnTo>
                    <a:cubicBezTo>
                      <a:pt x="4933093" y="0"/>
                      <a:pt x="4941179" y="3965"/>
                      <a:pt x="4946426" y="10739"/>
                    </a:cubicBezTo>
                    <a:cubicBezTo>
                      <a:pt x="4951674" y="17513"/>
                      <a:pt x="4953492" y="26333"/>
                      <a:pt x="4951350" y="34630"/>
                    </a:cubicBezTo>
                    <a:lnTo>
                      <a:pt x="4766028" y="752576"/>
                    </a:lnTo>
                    <a:cubicBezTo>
                      <a:pt x="4760766" y="772962"/>
                      <a:pt x="4742378" y="787206"/>
                      <a:pt x="4721324" y="787206"/>
                    </a:cubicBezTo>
                    <a:lnTo>
                      <a:pt x="28968" y="787206"/>
                    </a:lnTo>
                    <a:cubicBezTo>
                      <a:pt x="20399" y="787206"/>
                      <a:pt x="12313" y="783242"/>
                      <a:pt x="7066" y="776468"/>
                    </a:cubicBezTo>
                    <a:cubicBezTo>
                      <a:pt x="1818" y="769694"/>
                      <a:pt x="0" y="760873"/>
                      <a:pt x="2142" y="752576"/>
                    </a:cubicBezTo>
                    <a:lnTo>
                      <a:pt x="187464" y="34630"/>
                    </a:lnTo>
                    <a:cubicBezTo>
                      <a:pt x="192726" y="14244"/>
                      <a:pt x="211114" y="0"/>
                      <a:pt x="232168" y="0"/>
                    </a:cubicBezTo>
                    <a:close/>
                  </a:path>
                </a:pathLst>
              </a:custGeom>
              <a:solidFill>
                <a:schemeClr val="accent4">
                  <a:lumMod val="50000"/>
                </a:schemeClr>
              </a:solidFill>
              <a:ln w="19050" cap="rnd">
                <a:solidFill>
                  <a:srgbClr val="063225"/>
                </a:solidFill>
                <a:prstDash val="solid"/>
                <a:round/>
              </a:ln>
            </p:spPr>
            <p:txBody>
              <a:bodyPr/>
              <a:lstStyle/>
              <a:p>
                <a:endParaRPr lang="en-US" sz="1200"/>
              </a:p>
            </p:txBody>
          </p:sp>
          <p:sp>
            <p:nvSpPr>
              <p:cNvPr id="18" name="TextBox 11">
                <a:extLst>
                  <a:ext uri="{FF2B5EF4-FFF2-40B4-BE49-F238E27FC236}">
                    <a16:creationId xmlns:a16="http://schemas.microsoft.com/office/drawing/2014/main" id="{33DD4F1E-B92B-5651-C787-DFEEA9DF055F}"/>
                  </a:ext>
                </a:extLst>
              </p:cNvPr>
              <p:cNvSpPr txBox="1"/>
              <p:nvPr/>
            </p:nvSpPr>
            <p:spPr>
              <a:xfrm>
                <a:off x="101600" y="-47625"/>
                <a:ext cx="4763886" cy="834831"/>
              </a:xfrm>
              <a:prstGeom prst="rect">
                <a:avLst/>
              </a:prstGeom>
            </p:spPr>
            <p:txBody>
              <a:bodyPr lIns="33867" tIns="33867" rIns="33867" bIns="33867" rtlCol="0" anchor="ctr"/>
              <a:lstStyle/>
              <a:p>
                <a:pPr algn="ctr">
                  <a:lnSpc>
                    <a:spcPts val="2147"/>
                  </a:lnSpc>
                </a:pPr>
                <a:endParaRPr sz="1200"/>
              </a:p>
            </p:txBody>
          </p:sp>
        </p:grpSp>
        <p:grpSp>
          <p:nvGrpSpPr>
            <p:cNvPr id="14" name="Group 13">
              <a:extLst>
                <a:ext uri="{FF2B5EF4-FFF2-40B4-BE49-F238E27FC236}">
                  <a16:creationId xmlns:a16="http://schemas.microsoft.com/office/drawing/2014/main" id="{1B8ED1ED-EA6A-37A5-582F-4ABF9A5CC381}"/>
                </a:ext>
              </a:extLst>
            </p:cNvPr>
            <p:cNvGrpSpPr/>
            <p:nvPr/>
          </p:nvGrpSpPr>
          <p:grpSpPr>
            <a:xfrm>
              <a:off x="876885" y="438109"/>
              <a:ext cx="675279" cy="681405"/>
              <a:chOff x="101600" y="-47625"/>
              <a:chExt cx="1186552" cy="837547"/>
            </a:xfrm>
          </p:grpSpPr>
          <p:sp>
            <p:nvSpPr>
              <p:cNvPr id="15" name="Freeform 13">
                <a:extLst>
                  <a:ext uri="{FF2B5EF4-FFF2-40B4-BE49-F238E27FC236}">
                    <a16:creationId xmlns:a16="http://schemas.microsoft.com/office/drawing/2014/main" id="{E3A87413-1037-D4E2-3322-345637712C9E}"/>
                  </a:ext>
                </a:extLst>
              </p:cNvPr>
              <p:cNvSpPr/>
              <p:nvPr/>
            </p:nvSpPr>
            <p:spPr>
              <a:xfrm>
                <a:off x="242699" y="10994"/>
                <a:ext cx="1045453" cy="778928"/>
              </a:xfrm>
              <a:custGeom>
                <a:avLst/>
                <a:gdLst/>
                <a:ahLst/>
                <a:cxnLst/>
                <a:rect l="l" t="t" r="r" b="b"/>
                <a:pathLst>
                  <a:path w="1127249" h="778928">
                    <a:moveTo>
                      <a:pt x="323129" y="0"/>
                    </a:moveTo>
                    <a:lnTo>
                      <a:pt x="1007320" y="0"/>
                    </a:lnTo>
                    <a:cubicBezTo>
                      <a:pt x="1042838" y="0"/>
                      <a:pt x="1076352" y="16458"/>
                      <a:pt x="1098068" y="44566"/>
                    </a:cubicBezTo>
                    <a:cubicBezTo>
                      <a:pt x="1119783" y="72673"/>
                      <a:pt x="1127249" y="109256"/>
                      <a:pt x="1118283" y="143625"/>
                    </a:cubicBezTo>
                    <a:lnTo>
                      <a:pt x="990019" y="635303"/>
                    </a:lnTo>
                    <a:cubicBezTo>
                      <a:pt x="967950" y="719900"/>
                      <a:pt x="891547" y="778928"/>
                      <a:pt x="804120" y="778928"/>
                    </a:cubicBezTo>
                    <a:lnTo>
                      <a:pt x="119929" y="778928"/>
                    </a:lnTo>
                    <a:cubicBezTo>
                      <a:pt x="84411" y="778928"/>
                      <a:pt x="50897" y="762469"/>
                      <a:pt x="29181" y="734362"/>
                    </a:cubicBezTo>
                    <a:cubicBezTo>
                      <a:pt x="7466" y="706255"/>
                      <a:pt x="0" y="669672"/>
                      <a:pt x="8966" y="635303"/>
                    </a:cubicBezTo>
                    <a:lnTo>
                      <a:pt x="137230" y="143625"/>
                    </a:lnTo>
                    <a:cubicBezTo>
                      <a:pt x="159299" y="59028"/>
                      <a:pt x="235702" y="0"/>
                      <a:pt x="323129" y="0"/>
                    </a:cubicBezTo>
                    <a:close/>
                  </a:path>
                </a:pathLst>
              </a:custGeom>
              <a:gradFill rotWithShape="1">
                <a:gsLst>
                  <a:gs pos="0">
                    <a:srgbClr val="FFAB29">
                      <a:alpha val="100000"/>
                    </a:srgbClr>
                  </a:gs>
                  <a:gs pos="100000">
                    <a:srgbClr val="FFCD80">
                      <a:alpha val="100000"/>
                    </a:srgbClr>
                  </a:gs>
                </a:gsLst>
                <a:lin ang="0"/>
              </a:gradFill>
              <a:ln cap="rnd">
                <a:noFill/>
                <a:prstDash val="solid"/>
                <a:round/>
              </a:ln>
            </p:spPr>
            <p:txBody>
              <a:bodyPr/>
              <a:lstStyle/>
              <a:p>
                <a:endParaRPr lang="en-US" sz="1200"/>
              </a:p>
            </p:txBody>
          </p:sp>
          <p:sp>
            <p:nvSpPr>
              <p:cNvPr id="16" name="TextBox 15">
                <a:extLst>
                  <a:ext uri="{FF2B5EF4-FFF2-40B4-BE49-F238E27FC236}">
                    <a16:creationId xmlns:a16="http://schemas.microsoft.com/office/drawing/2014/main" id="{47899884-1CF8-B252-B7B4-E1B77094F1F8}"/>
                  </a:ext>
                </a:extLst>
              </p:cNvPr>
              <p:cNvSpPr txBox="1"/>
              <p:nvPr/>
            </p:nvSpPr>
            <p:spPr>
              <a:xfrm>
                <a:off x="101600" y="-47625"/>
                <a:ext cx="981053" cy="826553"/>
              </a:xfrm>
              <a:prstGeom prst="rect">
                <a:avLst/>
              </a:prstGeom>
            </p:spPr>
            <p:txBody>
              <a:bodyPr lIns="33867" tIns="33867" rIns="33867" bIns="33867" rtlCol="0" anchor="ctr"/>
              <a:lstStyle/>
              <a:p>
                <a:pPr algn="ctr">
                  <a:lnSpc>
                    <a:spcPts val="2147"/>
                  </a:lnSpc>
                  <a:spcBef>
                    <a:spcPct val="0"/>
                  </a:spcBef>
                </a:pPr>
                <a:endParaRPr sz="1200"/>
              </a:p>
            </p:txBody>
          </p:sp>
        </p:grpSp>
      </p:grpSp>
      <p:sp>
        <p:nvSpPr>
          <p:cNvPr id="19" name="TextBox 20">
            <a:extLst>
              <a:ext uri="{FF2B5EF4-FFF2-40B4-BE49-F238E27FC236}">
                <a16:creationId xmlns:a16="http://schemas.microsoft.com/office/drawing/2014/main" id="{EE21A450-A4E2-FBB6-75FE-FBC9650058DA}"/>
              </a:ext>
            </a:extLst>
          </p:cNvPr>
          <p:cNvSpPr txBox="1"/>
          <p:nvPr/>
        </p:nvSpPr>
        <p:spPr>
          <a:xfrm>
            <a:off x="1544575" y="365707"/>
            <a:ext cx="6170675" cy="369332"/>
          </a:xfrm>
          <a:prstGeom prst="rect">
            <a:avLst/>
          </a:prstGeom>
        </p:spPr>
        <p:txBody>
          <a:bodyPr wrap="square" lIns="0" tIns="0" rIns="0" bIns="0" rtlCol="0" anchor="t">
            <a:spAutoFit/>
          </a:bodyPr>
          <a:lstStyle/>
          <a:p>
            <a:pPr>
              <a:spcBef>
                <a:spcPct val="0"/>
              </a:spcBef>
            </a:pPr>
            <a:r>
              <a:rPr lang="en-US" sz="2400">
                <a:solidFill>
                  <a:schemeClr val="bg1"/>
                </a:solidFill>
                <a:latin typeface="#9Slide03 Kaleko 105 Round Bold" pitchFamily="2" charset="0"/>
              </a:rPr>
              <a:t>LIÊN HỆ GIỮA THỨ TỰ VÀ PHÉP CỘNG </a:t>
            </a:r>
          </a:p>
        </p:txBody>
      </p:sp>
      <p:sp>
        <p:nvSpPr>
          <p:cNvPr id="20" name="TextBox 20">
            <a:extLst>
              <a:ext uri="{FF2B5EF4-FFF2-40B4-BE49-F238E27FC236}">
                <a16:creationId xmlns:a16="http://schemas.microsoft.com/office/drawing/2014/main" id="{ECF6DA08-1267-7602-41A0-0896DAC5E73C}"/>
              </a:ext>
            </a:extLst>
          </p:cNvPr>
          <p:cNvSpPr txBox="1"/>
          <p:nvPr/>
        </p:nvSpPr>
        <p:spPr>
          <a:xfrm>
            <a:off x="710682" y="329879"/>
            <a:ext cx="468939" cy="430887"/>
          </a:xfrm>
          <a:prstGeom prst="rect">
            <a:avLst/>
          </a:prstGeom>
        </p:spPr>
        <p:txBody>
          <a:bodyPr wrap="square" lIns="0" tIns="0" rIns="0" bIns="0" rtlCol="0" anchor="t">
            <a:spAutoFit/>
          </a:bodyPr>
          <a:lstStyle/>
          <a:p>
            <a:pPr>
              <a:spcBef>
                <a:spcPct val="0"/>
              </a:spcBef>
            </a:pPr>
            <a:r>
              <a:rPr lang="en-US" sz="2800">
                <a:solidFill>
                  <a:schemeClr val="bg1"/>
                </a:solidFill>
                <a:latin typeface="#9Slide03 Kaleko 105 Round Bold" pitchFamily="2" charset="0"/>
              </a:rPr>
              <a:t>02</a:t>
            </a:r>
          </a:p>
        </p:txBody>
      </p:sp>
      <p:pic>
        <p:nvPicPr>
          <p:cNvPr id="2050" name="Picture 2" descr="Chỉ số BMI là gì? Tính BMI và chiều cao cân nặng chuẩn cho người Việt">
            <a:extLst>
              <a:ext uri="{FF2B5EF4-FFF2-40B4-BE49-F238E27FC236}">
                <a16:creationId xmlns:a16="http://schemas.microsoft.com/office/drawing/2014/main" id="{CA34E62F-4595-4F5C-584B-31AE3C007D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8007" y="4811321"/>
            <a:ext cx="3731491" cy="17564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137B2C3-3E38-D9BC-2782-8DED0878F1C8}"/>
                  </a:ext>
                </a:extLst>
              </p:cNvPr>
              <p:cNvSpPr txBox="1"/>
              <p:nvPr/>
            </p:nvSpPr>
            <p:spPr>
              <a:xfrm>
                <a:off x="945151" y="4061417"/>
                <a:ext cx="9621249"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T</a:t>
                </a:r>
                <a:r>
                  <a:rPr lang="vi-VN" sz="2200">
                    <a:solidFill>
                      <a:srgbClr val="002060"/>
                    </a:solidFill>
                  </a:rPr>
                  <a:t>heo giả thiết, ta có: m </a:t>
                </a:r>
                <a14:m>
                  <m:oMath xmlns:m="http://schemas.openxmlformats.org/officeDocument/2006/math">
                    <m:r>
                      <a:rPr lang="en-US" sz="1800" b="0" i="1" smtClean="0">
                        <a:solidFill>
                          <a:srgbClr val="002060"/>
                        </a:solidFill>
                        <a:latin typeface="Cambria Math" panose="02040503050406030204" pitchFamily="18" charset="0"/>
                      </a:rPr>
                      <m:t>≥</m:t>
                    </m:r>
                  </m:oMath>
                </a14:m>
                <a:r>
                  <a:rPr lang="vi-VN" sz="2200">
                    <a:solidFill>
                      <a:srgbClr val="002060"/>
                    </a:solidFill>
                  </a:rPr>
                  <a:t> 82; h = 1,65. Do đó chỉ số BMI của bác Dũng là:</a:t>
                </a:r>
              </a:p>
            </p:txBody>
          </p:sp>
        </mc:Choice>
        <mc:Fallback xmlns="">
          <p:sp>
            <p:nvSpPr>
              <p:cNvPr id="2" name="TextBox 1">
                <a:extLst>
                  <a:ext uri="{FF2B5EF4-FFF2-40B4-BE49-F238E27FC236}">
                    <a16:creationId xmlns:a16="http://schemas.microsoft.com/office/drawing/2014/main" id="{0137B2C3-3E38-D9BC-2782-8DED0878F1C8}"/>
                  </a:ext>
                </a:extLst>
              </p:cNvPr>
              <p:cNvSpPr txBox="1">
                <a:spLocks noRot="1" noChangeAspect="1" noMove="1" noResize="1" noEditPoints="1" noAdjustHandles="1" noChangeArrowheads="1" noChangeShapeType="1" noTextEdit="1"/>
              </p:cNvSpPr>
              <p:nvPr/>
            </p:nvSpPr>
            <p:spPr>
              <a:xfrm>
                <a:off x="945151" y="4061417"/>
                <a:ext cx="9621249" cy="507639"/>
              </a:xfrm>
              <a:prstGeom prst="rect">
                <a:avLst/>
              </a:prstGeom>
              <a:blipFill>
                <a:blip r:embed="rId5"/>
                <a:stretch>
                  <a:fillRect l="-824" b="-2261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E92B10E-D181-F14C-AF45-153D3D0F1C0B}"/>
              </a:ext>
            </a:extLst>
          </p:cNvPr>
          <p:cNvSpPr txBox="1"/>
          <p:nvPr/>
        </p:nvSpPr>
        <p:spPr>
          <a:xfrm>
            <a:off x="2586921" y="4775681"/>
            <a:ext cx="935810"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vi-VN" sz="2200">
                <a:solidFill>
                  <a:srgbClr val="002060"/>
                </a:solidFill>
              </a:rPr>
              <a:t>BMI =</a:t>
            </a:r>
          </a:p>
        </p:txBody>
      </p:sp>
      <p:sp>
        <p:nvSpPr>
          <p:cNvPr id="7" name="TextBox 6">
            <a:extLst>
              <a:ext uri="{FF2B5EF4-FFF2-40B4-BE49-F238E27FC236}">
                <a16:creationId xmlns:a16="http://schemas.microsoft.com/office/drawing/2014/main" id="{EABF0C87-D01E-6AFF-FAAD-C26034D5A444}"/>
              </a:ext>
            </a:extLst>
          </p:cNvPr>
          <p:cNvSpPr txBox="1"/>
          <p:nvPr/>
        </p:nvSpPr>
        <p:spPr>
          <a:xfrm>
            <a:off x="3752289" y="4579724"/>
            <a:ext cx="467905"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m</a:t>
            </a:r>
            <a:endParaRPr lang="vi-VN" sz="2200">
              <a:solidFill>
                <a:srgbClr val="002060"/>
              </a:solidFill>
            </a:endParaRPr>
          </a:p>
        </p:txBody>
      </p:sp>
      <p:sp>
        <p:nvSpPr>
          <p:cNvPr id="21" name="TextBox 20">
            <a:extLst>
              <a:ext uri="{FF2B5EF4-FFF2-40B4-BE49-F238E27FC236}">
                <a16:creationId xmlns:a16="http://schemas.microsoft.com/office/drawing/2014/main" id="{454255A8-14B8-3BEB-F14F-1EC45A13F5B8}"/>
              </a:ext>
            </a:extLst>
          </p:cNvPr>
          <p:cNvSpPr txBox="1"/>
          <p:nvPr/>
        </p:nvSpPr>
        <p:spPr>
          <a:xfrm>
            <a:off x="3513017" y="5053313"/>
            <a:ext cx="1049294"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(1,65)</a:t>
            </a:r>
            <a:r>
              <a:rPr lang="en-US" sz="2200" baseline="30000">
                <a:solidFill>
                  <a:srgbClr val="002060"/>
                </a:solidFill>
              </a:rPr>
              <a:t>2</a:t>
            </a:r>
            <a:endParaRPr lang="vi-VN" sz="2200">
              <a:solidFill>
                <a:srgbClr val="002060"/>
              </a:solidFill>
            </a:endParaRPr>
          </a:p>
        </p:txBody>
      </p:sp>
      <p:cxnSp>
        <p:nvCxnSpPr>
          <p:cNvPr id="24" name="Straight Connector 23">
            <a:extLst>
              <a:ext uri="{FF2B5EF4-FFF2-40B4-BE49-F238E27FC236}">
                <a16:creationId xmlns:a16="http://schemas.microsoft.com/office/drawing/2014/main" id="{AC38DDA6-FBF1-EF99-C7C1-FEE658132A37}"/>
              </a:ext>
            </a:extLst>
          </p:cNvPr>
          <p:cNvCxnSpPr>
            <a:cxnSpLocks/>
          </p:cNvCxnSpPr>
          <p:nvPr/>
        </p:nvCxnSpPr>
        <p:spPr>
          <a:xfrm>
            <a:off x="3513017" y="5097850"/>
            <a:ext cx="920550" cy="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3566AE7D-711A-20A7-4264-DC7879C0EE09}"/>
              </a:ext>
            </a:extLst>
          </p:cNvPr>
          <p:cNvSpPr txBox="1"/>
          <p:nvPr/>
        </p:nvSpPr>
        <p:spPr>
          <a:xfrm>
            <a:off x="4877932" y="5050376"/>
            <a:ext cx="1049293"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2,7225</a:t>
            </a:r>
            <a:endParaRPr lang="vi-VN" sz="2200">
              <a:solidFill>
                <a:srgbClr val="002060"/>
              </a:solidFill>
            </a:endParaRPr>
          </a:p>
        </p:txBody>
      </p:sp>
      <p:cxnSp>
        <p:nvCxnSpPr>
          <p:cNvPr id="29" name="Straight Connector 28">
            <a:extLst>
              <a:ext uri="{FF2B5EF4-FFF2-40B4-BE49-F238E27FC236}">
                <a16:creationId xmlns:a16="http://schemas.microsoft.com/office/drawing/2014/main" id="{C46CCFC6-2288-4C38-F921-15CF2E7717E1}"/>
              </a:ext>
            </a:extLst>
          </p:cNvPr>
          <p:cNvCxnSpPr>
            <a:cxnSpLocks/>
          </p:cNvCxnSpPr>
          <p:nvPr/>
        </p:nvCxnSpPr>
        <p:spPr>
          <a:xfrm>
            <a:off x="4910017" y="5087363"/>
            <a:ext cx="920550" cy="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C634330-7867-6A4C-5B51-455F93381A6F}"/>
              </a:ext>
            </a:extLst>
          </p:cNvPr>
          <p:cNvSpPr txBox="1"/>
          <p:nvPr/>
        </p:nvSpPr>
        <p:spPr>
          <a:xfrm>
            <a:off x="4513018" y="4771582"/>
            <a:ext cx="467905"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a:t>
            </a:r>
            <a:endParaRPr lang="vi-VN" sz="2200">
              <a:solidFill>
                <a:srgbClr val="002060"/>
              </a:solidFill>
            </a:endParaRPr>
          </a:p>
        </p:txBody>
      </p:sp>
      <p:sp>
        <p:nvSpPr>
          <p:cNvPr id="32" name="TextBox 31">
            <a:extLst>
              <a:ext uri="{FF2B5EF4-FFF2-40B4-BE49-F238E27FC236}">
                <a16:creationId xmlns:a16="http://schemas.microsoft.com/office/drawing/2014/main" id="{504D8D0F-54F3-FF17-CE6B-9B62F397C25B}"/>
              </a:ext>
            </a:extLst>
          </p:cNvPr>
          <p:cNvSpPr txBox="1"/>
          <p:nvPr/>
        </p:nvSpPr>
        <p:spPr>
          <a:xfrm>
            <a:off x="5171473" y="4579724"/>
            <a:ext cx="467905"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m</a:t>
            </a:r>
            <a:endParaRPr lang="vi-VN" sz="2200">
              <a:solidFill>
                <a:srgbClr val="002060"/>
              </a:solidFill>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361EA4F-F9E3-D7A3-48FB-441070C361A1}"/>
                  </a:ext>
                </a:extLst>
              </p:cNvPr>
              <p:cNvSpPr txBox="1"/>
              <p:nvPr/>
            </p:nvSpPr>
            <p:spPr>
              <a:xfrm>
                <a:off x="945151" y="5870508"/>
                <a:ext cx="2209033"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Do m </a:t>
                </a:r>
                <a14:m>
                  <m:oMath xmlns:m="http://schemas.openxmlformats.org/officeDocument/2006/math">
                    <m:r>
                      <a:rPr lang="en-US" sz="1800" b="0" i="1" smtClean="0">
                        <a:solidFill>
                          <a:srgbClr val="002060"/>
                        </a:solidFill>
                        <a:latin typeface="Cambria Math" panose="02040503050406030204" pitchFamily="18" charset="0"/>
                      </a:rPr>
                      <m:t>≥</m:t>
                    </m:r>
                  </m:oMath>
                </a14:m>
                <a:r>
                  <a:rPr lang="en-US" sz="2200">
                    <a:solidFill>
                      <a:srgbClr val="002060"/>
                    </a:solidFill>
                  </a:rPr>
                  <a:t> 82 nên </a:t>
                </a:r>
                <a:endParaRPr lang="vi-VN" sz="2200">
                  <a:solidFill>
                    <a:srgbClr val="002060"/>
                  </a:solidFill>
                </a:endParaRPr>
              </a:p>
            </p:txBody>
          </p:sp>
        </mc:Choice>
        <mc:Fallback xmlns="">
          <p:sp>
            <p:nvSpPr>
              <p:cNvPr id="33" name="TextBox 32">
                <a:extLst>
                  <a:ext uri="{FF2B5EF4-FFF2-40B4-BE49-F238E27FC236}">
                    <a16:creationId xmlns:a16="http://schemas.microsoft.com/office/drawing/2014/main" id="{D361EA4F-F9E3-D7A3-48FB-441070C361A1}"/>
                  </a:ext>
                </a:extLst>
              </p:cNvPr>
              <p:cNvSpPr txBox="1">
                <a:spLocks noRot="1" noChangeAspect="1" noMove="1" noResize="1" noEditPoints="1" noAdjustHandles="1" noChangeArrowheads="1" noChangeShapeType="1" noTextEdit="1"/>
              </p:cNvSpPr>
              <p:nvPr/>
            </p:nvSpPr>
            <p:spPr>
              <a:xfrm>
                <a:off x="945151" y="5870508"/>
                <a:ext cx="2209033" cy="507639"/>
              </a:xfrm>
              <a:prstGeom prst="rect">
                <a:avLst/>
              </a:prstGeom>
              <a:blipFill>
                <a:blip r:embed="rId6"/>
                <a:stretch>
                  <a:fillRect l="-3591" b="-24096"/>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A285858-E351-5786-535C-DE0A76DF99E3}"/>
              </a:ext>
            </a:extLst>
          </p:cNvPr>
          <p:cNvSpPr txBox="1"/>
          <p:nvPr/>
        </p:nvSpPr>
        <p:spPr>
          <a:xfrm>
            <a:off x="2998084" y="6147200"/>
            <a:ext cx="1049293"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2,7225</a:t>
            </a:r>
            <a:endParaRPr lang="vi-VN" sz="2200">
              <a:solidFill>
                <a:srgbClr val="002060"/>
              </a:solidFill>
            </a:endParaRPr>
          </a:p>
        </p:txBody>
      </p:sp>
      <p:cxnSp>
        <p:nvCxnSpPr>
          <p:cNvPr id="35" name="Straight Connector 34">
            <a:extLst>
              <a:ext uri="{FF2B5EF4-FFF2-40B4-BE49-F238E27FC236}">
                <a16:creationId xmlns:a16="http://schemas.microsoft.com/office/drawing/2014/main" id="{EE75DBD3-8E12-1EEB-518E-23F4A601E0AC}"/>
              </a:ext>
            </a:extLst>
          </p:cNvPr>
          <p:cNvCxnSpPr>
            <a:cxnSpLocks/>
          </p:cNvCxnSpPr>
          <p:nvPr/>
        </p:nvCxnSpPr>
        <p:spPr>
          <a:xfrm>
            <a:off x="3030169" y="6184187"/>
            <a:ext cx="920550" cy="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B75E1D0A-5EE3-3B87-A3A4-2359E40AB983}"/>
              </a:ext>
            </a:extLst>
          </p:cNvPr>
          <p:cNvSpPr txBox="1"/>
          <p:nvPr/>
        </p:nvSpPr>
        <p:spPr>
          <a:xfrm>
            <a:off x="3291625" y="5676548"/>
            <a:ext cx="467905"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m</a:t>
            </a:r>
            <a:endParaRPr lang="vi-VN" sz="2200">
              <a:solidFill>
                <a:srgbClr val="002060"/>
              </a:solidFill>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F134B0E-29C4-C5A2-F3AD-55B16FD1FB3B}"/>
                  </a:ext>
                </a:extLst>
              </p:cNvPr>
              <p:cNvSpPr txBox="1"/>
              <p:nvPr/>
            </p:nvSpPr>
            <p:spPr>
              <a:xfrm>
                <a:off x="4067695" y="5870508"/>
                <a:ext cx="234246" cy="553998"/>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pPr/>
                <a14:m>
                  <m:oMathPara xmlns:m="http://schemas.openxmlformats.org/officeDocument/2006/math">
                    <m:oMathParaPr>
                      <m:jc m:val="centerGroup"/>
                    </m:oMathParaPr>
                    <m:oMath xmlns:m="http://schemas.openxmlformats.org/officeDocument/2006/math">
                      <m:r>
                        <a:rPr lang="en-US" sz="1800" b="0" i="1" smtClean="0">
                          <a:solidFill>
                            <a:srgbClr val="002060"/>
                          </a:solidFill>
                          <a:latin typeface="Cambria Math" panose="02040503050406030204" pitchFamily="18" charset="0"/>
                        </a:rPr>
                        <m:t>≥</m:t>
                      </m:r>
                    </m:oMath>
                  </m:oMathPara>
                </a14:m>
                <a:endParaRPr lang="vi-VN" sz="2200">
                  <a:solidFill>
                    <a:srgbClr val="002060"/>
                  </a:solidFill>
                </a:endParaRPr>
              </a:p>
            </p:txBody>
          </p:sp>
        </mc:Choice>
        <mc:Fallback xmlns="">
          <p:sp>
            <p:nvSpPr>
              <p:cNvPr id="37" name="TextBox 36">
                <a:extLst>
                  <a:ext uri="{FF2B5EF4-FFF2-40B4-BE49-F238E27FC236}">
                    <a16:creationId xmlns:a16="http://schemas.microsoft.com/office/drawing/2014/main" id="{9F134B0E-29C4-C5A2-F3AD-55B16FD1FB3B}"/>
                  </a:ext>
                </a:extLst>
              </p:cNvPr>
              <p:cNvSpPr txBox="1">
                <a:spLocks noRot="1" noChangeAspect="1" noMove="1" noResize="1" noEditPoints="1" noAdjustHandles="1" noChangeArrowheads="1" noChangeShapeType="1" noTextEdit="1"/>
              </p:cNvSpPr>
              <p:nvPr/>
            </p:nvSpPr>
            <p:spPr>
              <a:xfrm>
                <a:off x="4067695" y="5870508"/>
                <a:ext cx="234246" cy="553998"/>
              </a:xfrm>
              <a:prstGeom prst="rect">
                <a:avLst/>
              </a:prstGeom>
              <a:blipFill>
                <a:blip r:embed="rId7"/>
                <a:stretch>
                  <a:fillRect r="-5128"/>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B6C70317-7F67-723B-253E-CC94F9BACCBF}"/>
              </a:ext>
            </a:extLst>
          </p:cNvPr>
          <p:cNvSpPr txBox="1"/>
          <p:nvPr/>
        </p:nvSpPr>
        <p:spPr>
          <a:xfrm>
            <a:off x="4456276" y="6147200"/>
            <a:ext cx="1049293"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2,7225</a:t>
            </a:r>
            <a:endParaRPr lang="vi-VN" sz="2200">
              <a:solidFill>
                <a:srgbClr val="002060"/>
              </a:solidFill>
            </a:endParaRPr>
          </a:p>
        </p:txBody>
      </p:sp>
      <p:cxnSp>
        <p:nvCxnSpPr>
          <p:cNvPr id="39" name="Straight Connector 38">
            <a:extLst>
              <a:ext uri="{FF2B5EF4-FFF2-40B4-BE49-F238E27FC236}">
                <a16:creationId xmlns:a16="http://schemas.microsoft.com/office/drawing/2014/main" id="{95F0AE04-CB50-4B7F-4FE1-BA4492592A34}"/>
              </a:ext>
            </a:extLst>
          </p:cNvPr>
          <p:cNvCxnSpPr>
            <a:cxnSpLocks/>
          </p:cNvCxnSpPr>
          <p:nvPr/>
        </p:nvCxnSpPr>
        <p:spPr>
          <a:xfrm>
            <a:off x="4488361" y="6184187"/>
            <a:ext cx="920550" cy="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5C268A08-E04E-7BD9-B469-A0650F697301}"/>
              </a:ext>
            </a:extLst>
          </p:cNvPr>
          <p:cNvSpPr txBox="1"/>
          <p:nvPr/>
        </p:nvSpPr>
        <p:spPr>
          <a:xfrm>
            <a:off x="4695832" y="5676548"/>
            <a:ext cx="607616"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r>
              <a:rPr lang="en-US" sz="2200">
                <a:solidFill>
                  <a:srgbClr val="002060"/>
                </a:solidFill>
              </a:rPr>
              <a:t>82</a:t>
            </a:r>
            <a:endParaRPr lang="vi-VN" sz="2200">
              <a:solidFill>
                <a:srgbClr val="002060"/>
              </a:solidFill>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E412D75-2626-19FE-8903-A519594D46D8}"/>
                  </a:ext>
                </a:extLst>
              </p:cNvPr>
              <p:cNvSpPr txBox="1"/>
              <p:nvPr/>
            </p:nvSpPr>
            <p:spPr>
              <a:xfrm>
                <a:off x="5485440" y="5852723"/>
                <a:ext cx="1353107" cy="507639"/>
              </a:xfrm>
              <a:prstGeom prst="rect">
                <a:avLst/>
              </a:prstGeom>
              <a:noFill/>
            </p:spPr>
            <p:txBody>
              <a:bodyPr wrap="square">
                <a:spAutoFit/>
              </a:bodyPr>
              <a:lstStyle>
                <a:defPPr>
                  <a:defRPr lang="en-US"/>
                </a:defPPr>
                <a:lvl1pPr algn="just">
                  <a:lnSpc>
                    <a:spcPts val="3600"/>
                  </a:lnSpc>
                  <a:defRPr sz="2400">
                    <a:latin typeface="#9Slide03 Quicksand" panose="00000500000000000000" pitchFamily="2" charset="0"/>
                  </a:defRPr>
                </a:lvl1pPr>
              </a:lstStyle>
              <a:p>
                <a14:m>
                  <m:oMath xmlns:m="http://schemas.openxmlformats.org/officeDocument/2006/math">
                    <m:r>
                      <a:rPr lang="en-US" sz="2200" i="1" smtClean="0">
                        <a:solidFill>
                          <a:srgbClr val="002060"/>
                        </a:solidFill>
                        <a:latin typeface="Cambria Math" panose="02040503050406030204" pitchFamily="18" charset="0"/>
                        <a:ea typeface="Cambria Math" panose="02040503050406030204" pitchFamily="18" charset="0"/>
                      </a:rPr>
                      <m:t>≈</m:t>
                    </m:r>
                  </m:oMath>
                </a14:m>
                <a:r>
                  <a:rPr lang="en-US" sz="2200">
                    <a:solidFill>
                      <a:srgbClr val="002060"/>
                    </a:solidFill>
                  </a:rPr>
                  <a:t> 30,1193</a:t>
                </a:r>
                <a:endParaRPr lang="vi-VN" sz="2200">
                  <a:solidFill>
                    <a:srgbClr val="002060"/>
                  </a:solidFill>
                </a:endParaRPr>
              </a:p>
            </p:txBody>
          </p:sp>
        </mc:Choice>
        <mc:Fallback xmlns="">
          <p:sp>
            <p:nvSpPr>
              <p:cNvPr id="41" name="TextBox 40">
                <a:extLst>
                  <a:ext uri="{FF2B5EF4-FFF2-40B4-BE49-F238E27FC236}">
                    <a16:creationId xmlns:a16="http://schemas.microsoft.com/office/drawing/2014/main" id="{FE412D75-2626-19FE-8903-A519594D46D8}"/>
                  </a:ext>
                </a:extLst>
              </p:cNvPr>
              <p:cNvSpPr txBox="1">
                <a:spLocks noRot="1" noChangeAspect="1" noMove="1" noResize="1" noEditPoints="1" noAdjustHandles="1" noChangeArrowheads="1" noChangeShapeType="1" noTextEdit="1"/>
              </p:cNvSpPr>
              <p:nvPr/>
            </p:nvSpPr>
            <p:spPr>
              <a:xfrm>
                <a:off x="5485440" y="5852723"/>
                <a:ext cx="1353107" cy="507639"/>
              </a:xfrm>
              <a:prstGeom prst="rect">
                <a:avLst/>
              </a:prstGeom>
              <a:blipFill>
                <a:blip r:embed="rId8"/>
                <a:stretch>
                  <a:fillRect r="-2703" b="-24096"/>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534151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par>
                                <p:cTn id="27" presetID="22" presetClass="entr" presetSubtype="8"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500"/>
                                        <p:tgtEl>
                                          <p:spTgt spid="3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down)">
                                      <p:cBhvr>
                                        <p:cTn id="43" dur="500"/>
                                        <p:tgtEl>
                                          <p:spTgt spid="34"/>
                                        </p:tgtEl>
                                      </p:cBhvr>
                                    </p:animEffect>
                                  </p:childTnLst>
                                </p:cTn>
                              </p:par>
                              <p:par>
                                <p:cTn id="44" presetID="22" presetClass="entr" presetSubtype="4"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down)">
                                      <p:cBhvr>
                                        <p:cTn id="49" dur="500"/>
                                        <p:tgtEl>
                                          <p:spTgt spid="3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par>
                                <p:cTn id="58" presetID="22" presetClass="entr" presetSubtype="8"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left)">
                                      <p:cBhvr>
                                        <p:cTn id="60" dur="500"/>
                                        <p:tgtEl>
                                          <p:spTgt spid="39"/>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5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down)">
                                      <p:cBhvr>
                                        <p:cTn id="6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21" grpId="0"/>
      <p:bldP spid="27" grpId="0"/>
      <p:bldP spid="30" grpId="0"/>
      <p:bldP spid="32" grpId="0"/>
      <p:bldP spid="33" grpId="0"/>
      <p:bldP spid="34" grpId="0"/>
      <p:bldP spid="36" grpId="0"/>
      <p:bldP spid="37" grpId="0"/>
      <p:bldP spid="38" grpId="0"/>
      <p:bldP spid="40"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ẤT ĐẲNG THỨC 2"/>
  <p:tag name="ISPRING_PLAYERS_CUSTOMIZATION_2" val="UEsDBBQAAgAIAHldz1I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OEMFYEfUjY/YGAACAGQAAHQAAAHVuaXZlcnNhbC9jb21tb25fbWVzc2FnZXMubG5nrVlbi+NGFn4P5D8UhoYNJJMLJITQ46EsV9uiZckjlaenExZRLZXtoiWVo4tnOk/7to+7eQ0EEnIhCQnkIU9ukn1wyP9wfsmeKskee5JBkqdhZhhJnO+cOnW+75wqnz54GkdoydNMyOR+5+17b3UQTwIZimR2vzOhZ2+830FZzpKQRTLh9zuJ7KAH3VdfOY1YMivYjMP/X30FodOYZxk8Zl319OwZifB+Z9zzsWEQzzN7FvGxa2Lfwj1i+T1snPvU8XtkYNqd7kCiHP7MObriM5EkEASSU/0ii0TIT9+sUNs5cSh1Rv4Y28TqdHsyz2WMeiw9Ds3Gj8wBpqZj+70JANtep2uzpZixHFKIrgqAT7LjsD1CqWkPABEHARiIKxGJ/AZ5PM8hF8eiWmafdLre8RmkznibPioXbXM36ZsOpM11y6xpSFhhEQqJEpamOnEtAMcWviSu7xkEQBW0Q31vMh47LiV9iFBVi4iLqNwQkaFE5igrFguZ5jxEItEFxQ4yHMtWufHOTdsH93p91WvTMumlP3JUrmmRJgic35kT23FH2DpAn07vAH7sEo/YFNI5HjrU6XTHKc94kvMULeYyl23wVJn5tu+c+YYzsWlVcejk4YR4euftyahH3BNF6RPqUFjP9pN30sLRI/DzNwX1CJwdV1AXGBIwwu55mRPDJfCi71+YdNjpGilnqmyeiHyOhLdIlSjxJYuKsr4q7axzt1U6PB5XurGNu8eC6zprwxkB/y59yxmAWJoDCEvGC5bcIEvO5D/eee/9p2+/+95rrWA8KCjrEAhppHffagBkU9exSlHwbfIYdpuam9VvY0Q3t18b7eydCbVMGwr79//+8fPm9nNI8JVY/5C0Q4FSftTpPpzgS2RtVl+YtdYT14XSr+rW9LSOqAxZROvIpSzQnC25aklLwZ9o1QBqiLTqRupDIOFFUtTyru+MMJQWsI26pqHKFugh0/Tm9VKMinwuU3CXoVBk7CqCglM+Va2p74uSlWXFSSVgIGuhjJlI7tW7vrAtB/d16Y2g5vFAachuUYB0AK8LfanI9Dq4eJJEkoVomnIAdDzEFotIBJW0VmwYR+ymNgoXX0BrAwo4lgeq1t++6XRJEqJ+ytRiW6K42CMurGWz+v7mCFNfE0Bbo3yz+iZHwWb1VTugoTkYWvCXqkB661WOkvX3OapXzkOYMbH3zZP55vY/dQiVbmPPu3Dcvsqjkm2GFizLnsg0PCjc/S2uAzZtwwFuGHQPXHXVHTCUjIAhMU15kNeDQZRYl3xFNVg21KRPtWoolsVFBqkHHYp4znW0Qi2FBeVExacSKBdxGLI0HcC75l9t5Vt4YhtDv0d3WmuxIgnmDe2Ar39LmX2CFBk/oEFtTBUaDKWPQXBgdHTaWDjnna5z3sbiksA0Cf/U2eyNtSCFW53a6mDAlOxEN9XEoappKWSRwRuVElArvSPZvXZuPAIDgE1NbL1AbkvU7cg2E0sOcaQhT2sdQTcwSF8R7OHE/NA/w6alW/rzpcdu9HjIwiVLAnXuCJja0xv4FopQf1Nlr/1/XIhPEMsr9T+pGofdJ49P2sZz0GtewAiW5zxe5HWuVcKq8I+JQlH8hSE0Wfpx/nfT+53szN68/9L7c3CuaLNHtUG8ZKaa79ZdR1IdEQjMMMBUAmNH1NxqqNz2TNC6YYMD6DM70z47OI+YyVQ2t7adCsCW6FgMbwg51pF7MP3E0IWa2+pDyn74+njS3P6C9DyTQte54FeZyGs9az437q+azsc31r0x9qDZUJNa5OA6BCAjEUP8YQPMyYhsM1C2iIOVXMgiCjX9I3Gt2wTktoj5XwfkaSpj/TZi2bb8yzb14GWiKBfnlk7HLeapHYMb788egY/fJY9gF8YYA9uGmn0MxfaooRHQR6XCot52dAIexSwP5tCOp7JIwoZA5dmsT84wgFVrpusfY3QtNqv/xQ1RnoulfIuqtx+0AlFjHSgp2YF9ZMucZ/9sDaLWssMorzpy/jSvB5r0dCl5vnN2BuPcdFpnQXHvMOTB0ETGcP1ZE8PqcL01HanjORyQGxzSqQlMuJMTKysbZCxjeHWv3i9Vt3y6cDCl2BiOgIueOqnd/nuBfv90/VMyR9fr7+I2SNsSNJyJC0e/is2GLFIYKqjII47IU6Y42AZV3RqBWutDHKCtf4HlB5vbb9Bys/q1DZDeX9jZuUDBfL1qY7q7PukzyEu2/jKYN7su3wd5vu/SuV5LDqN3MtO3MgJlcrP6slbtVC6oOfZxv68vmiAtkQiuy5EjhPNpUN04RXImm4IZQ2xDk3kOj4cibwvoErK7OFLXIvoKwpJM/eLx57++rbMvLx8rCQeVLJ+faeTyr21+95Tp30pO39z76eT/UEsDBBQAAgAIAI4QwV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jhDBWA08H+QCBQAAFxkAACcAAAB1bml2ZXJzYWwvZmxhc2hfcHVibGlzaGluZ19zZXR0aW5ncy54bWzlWU9vGkcUv/MpRlvlGLATu3EswHJgqVEwOOy6jVVV1rA7sFNmZ7Y7sxBy6q3Hqt+gVZuqkdpbT1htD/SL0E/StwzGYGN7cOLIrQ8Y9s17v/fm/Zs36/zOq5ChHoklFbxgrWfXLES4J3zKOwXr0K083LKQVJj7mAlOChYXFtopZvJR0mJUBg5RClglAhgutyNVsAKlou1crt/vZ6mM4nRVsEQBvsx6IsxFMZGEKxLnIoYH8KUGEZHWFMEAAD6h4FOxYiaDUF4j7Qs/YQRRHyznNN0UZhWGZWDlNFsLe91OLBLulwQTMYo7rYL1Uckur5cfn/JoqDINCU99IotATMlqG/s+Ta3AzKGvCQoI7QRg7vrahoX61FdBwXq0kcIAe+4izARc7x2nMCUBTuBqih8ShX2ssH7UCmPSJjFEg8iiihMCoAu0OU5FXqkZQZP8Acch9VxYQamrClbZPW7aFbtp10v28WGzpk01lnCrbs02knFq1bJ9XG+4tnO85+7XVhZy7ZfuCkKrWmYMv3d0YDdr1frzY7fRqLnVgzOpSTDm3J7PLUYwD5EWSTwfJxUkYYtjyqBozgVLEgVlx3DcIa6oUMiqNmaSWOjLiHReJJhRNUgzDaqzS0i0KyPiqWaaRgUrTQ3rDE4DgmGQW7Mc3Xw6S9EnWwtbz2ntZ9taamUeK4W9AJJZnebiPOWUi6ZljT1Fe1Ao5Nwe2wljThJFIlZn6TxPnJlwCUy+LfiC49Jn1BLMn7mLhC3i13FI5jqA06W8ApzrFmpDiBk4shERjhzMoetQBc71ZgAyaUlF1aTbVKbcuzHFDAEetEWC9p0LzvYCHMuFmM7impa6V/y8LhSRX2hna9KlrA6joCXNLCN+m/uoHOM+dEkT9mejoUJ89Bb+BOOTb1cTUcKE3x0P3w6MGZEaD98o5I2HP5rIfCYS5qOBSBCjXXCTQFBnSQi/AoLmuytqxyKcUOEAUEhOvNqjpE/8HRNFR6AiTEASTpuIEaU1fJXQ16hF2iIGXIJ74HWgU6nxsysBR1jKM1B8auMD3aOq9bL98kG6Qez3MPT71cChOkkYqVvBxwPEhTqVA3d4OJFkEhSf+pM1k71lbx6GWYOAOL+naCzgSxomDL9P+JlD5qBvMeS3o2WVwF9rgbHaAPcmhZ4W7wQaSpxCSDQmLHjQ3CmfHigGgB7mSHA2QNiD41mmbaNHRSKBohuEhpY3t1DLQ5pOnjpwEIHG2CexEeTa+qPHG5sfP9l6up3N/fP1zw+vFJoOLgcMp+r05FK6cm4zljw3I14jd8ksZiZ1biK7RuiKueyCbEXEYVoa/gWly2dNA/Fq3bWbuyW3+mnVPVoCMInXxaEgn0sHluXzy2SIu6vji2PvNkt7qGk7hzXX2TbJ4bqAdqG8AKqgnd63TGReHO4eodp4+H3VaHqojod/HiB3fPJTyahQbcfI8IYJV+O5CVdTjyYHc2OJkQlw1HR064TDhtGQQvp9sMbxLmVsVFE36gD/jSp+51uIbgO3U8Xu6NcQdel4+Fd4a8l0P5rtbUbpf+z2u31Hv2cXaTg3v4nQ39+NfuMB6o5+MeoJpdHvcAfyxidvUG88/MNEpIwBX45+8AI9FZvIfBJQ5AWj4QdtU4sJ79j71WeNWvkenAt31IP6afZ2deF1aj639EV6uhJSTkNwa5prs7fvxc2NtXxu+VImA2iL/8woZv4FUEsDBBQAAgAIAI4QwVi0UPcKkwMAALQMAAAhAAAAdW5pdmVyc2FsL2ZsYXNoX3NraW5fc2V0dGluZ3MueG1slVdLbtswEN33FIK7LeLEdZEUUAz4V6Bo2gZN4D0tjW0iFCmQlFOfoGfoEbrurl32JLlJhx9JlC3FToQA4cx75Hweh0isHiiPtiAVFfy6N+iNXkVRnBRSAtf3kOWMaIg4yeC6t6BPf3/oaPPvN3kTPf35xaPk6e9PHYmCUQ69vqMKJuQdaE35WhlLaYtoet1bFloLfpYIrnH/My5kRlhv9PqD/Yn7FnmMJTDcUzkrkkB9zLvB1WR2EsWfMZxczqbvuwiJyHLCdzdiLc6WJHlYS1Hw9Ghom10OEkv2gMjz95fT+WUXklGlP2rIGjHNr8x3GiWXoBS4kIaT4eAoi5ElsPKkc/tzIic86rns92hbqqi2tPGF+bpoOVlDs8jT+exi9rYbz3H3BmE8mc8+XDxP0PBdm75fDq+G404oIzuQL2l5LvIi3yMMzNdJkGJtCvqiQ0oOEyTF64eE2bn5jhJMQuago11QjKbYBiFTJ8Vz83WBfS0PVOT/DIdEbO62FOzWNGFvehiFLBmMtCwg7pcr51Mb8fi10Gb+jFaEKQSEphp0ixnekkKV2zRtNe4bPFKeBiBvqBELwYoMpi7eANi01/jpdGLnShhfZQsClLD1xiDC2lgjv2BZD5CBsUbemW595Wx3AN/3OE6phwnxzXy++ugFTnBZ1qtclV5z0o255So42htKTCZSGFlZ3dMMTNfivrW5kPoHMcWcbOmaaHyvPhvccmeTUXF/z+GV1q6rWFPNoE1uiSikwmDQvfDZ+s61eBzFPRxqrG9gpX2qTVvdE/NYhFKw6+NC99tVZXPrSONTct0jWpNkk+HbqHqR5+H1w23co3zIMMMa4SA/8pUIODawLlJG5APIeyHYqcdwoeFUrHB3tgNdFdS1tb17sd+jra28yJYg56gGCqUcmzaH29D1huGvXlB4hLRJ6HA6pt7gdpzQSu2BwfcfiEw25V1wC+fJCqYpgy2wUhuBxWbclVqsUPxtCRtxefUFcnuJHv0EqoXSnEyBvQW/wLAaG+95mpL3uKbmNVkqm1ljoBwb9+WUNNILQc7gxdTYGv1tNcR2NQpKCi3uNJHlDa/XPn2yhTGnmZ1A6NCVbNo8jsOEyH1hrLMM+MBeh2BerWqzKsMWTxfFzNnRoI1iPftD9h5v52glAcIBa42vgifgE+yWgsj0SwVpvAktbsfGHPHVtPMaJ32W67gfmFxzqjbg3/jfyug/UEsDBBQAAgAIAI4QwViSyE/1/gQAAKEYAAAmAAAAdW5pdmVyc2FsL2h0bWxfcHVibGlzaGluZ19zZXR0aW5ncy54bWzlWU9vGkcUv/tTjLbKMWAnTuNYgOXAUqNgIOy6jVVV1rA7sFPPzmx3ZiHk1FuPVb9BqzZVI7W3nrDaHugXoZ+kbxmMwcb24BpHbg4Y9u37/ebN+zdv17md1yFDXRJLKnje2sisW4hwT/iUd/LWgVt+uGUhqTD3MROc5C0uLLRTWMtFSYtRGThEKVCVCGi43I5U3gqUiraz2V6vl6EyitO7giUK+GXGE2E2iokkXJE4GzHchy/Vj4i0JgwGBPAJBZ/ACmtrCOU0077wE0YQ9cFyTtNNYbanQmZltVYLe8edWCTcLwomYhR3Wnnro6Jd2ig9PtXRTCUaEp66RBZAmIrVNvZ9mhqBmUPfEBQQ2gnA2o31TQv1qK+CvPVoM6UB9exFmjG53jpOaYoCfMDVhD8kCvtYYX2pF4xJm8QQDCILKk4IkM7JZjQVea2mAi3y+xyH1HPhDko9lbdK7lHTLttNu1a0jw6aVW2qMcKtuFXbCONUKyX7qFZ3bedoz92vLg1y7VfuEqBlLTOm3zts2M1qpfbiyK3Xq26lcYYaB2PG7bnsfARzEGmRxLNxUkEStjimDGrmXLAkUVB1DMcd4ooyhaxqYyaJhb6MSOdlghlV/TTToDiPCYl2ZUQ81UzTKG+lqWGd0WlCMAxya5qjT55NU/Tp1tzWs3r1s20ttDKHlcJeAMmsTnNxVnKqRdOqxp6iXSgUcm6P7YQxJ4kiEauzdJ4VTk24hCbXFnzOcek1agnmT91FwhbxaziE8DXK3EJtiCkDz9UjwpGDOXQZqsCb3hQhk5ZUVI27S3mivRtTzBB0EGiDBO07F7zrBTiWc0GcBjKtba/weU0oIr/Q3tWiS1UdRmGVNJWM9G3uo1KMe9AVTdSfDwcK8eE7+BOMTr5dDqKEib47GrzrGysiNRq8VcgbDX40wXwmEuajvkgQo8fgJoGgsJIQfgUEzbZT1I5FOJYyLBWSY692KekRf8dkoUNYIkwACadLxIjSK3yV0DeoRdoiBl6Cu+B1kFOp+TNLEUdYyjNSfGrjA92UKrWS/epBukHsdzE0+OXIoRxJGKmV8OM+4kKd4sAdHk4kGQfFp/74nsneMjcPw7QjQJxvKRpz/JKGCcO3ST91yAz1CkO+mlWWCfy1FhgvG+DuuNDT4h1TQ4lTCInmhBse9H3KJyeIAaGHORKc9RH24DyWadvoUpFIkOgGoanlzS3UeEjT8VUHRk9YMfZJbES5vvHo8eaTj59uPdvOZP/5+ueHV4Imk0qD4XQ5PaoUrxzUjJHnhsJrcJcMX2aocyPYNaArBrEL2LKIw7Q0/AuLLh4uDeCVmms3d4tu5dOKe7iAYByvi0NBLptOKIsHlvHUdm5eab2/gcWxd5vFPdS0nYOq62ybZG1NQINQXgB5304fqUwwLw92D1F1NPi+YjQvVEaDPxvIHZ38VDQqTdsxMrxuolV/YaLV1MNIY2YQMTIBDpeObpZwvDAaUki4O2sV/6VwjWroRjV/P+p24YMGvbJwdamvpm7d4a8hOqajwV/hytLnHjfU9xeY/7GnF5aAXHR4IYeENAXd0Sn2gT0bw8H4TYT+/m74Gw/Q8fAXoxZQHP4OjzXe6OQt6o4Gf5hAShj45fAHL9CDrgnmk4AiLxgO7rQrzSe7Y+9XnterpZVmPTVL+3vRam7Xffpq+np07n1oLrvwTfgayOf/rVBY+xdQSwMEFAACAAgAjhDBWDdJ7OC8AQAAfwYAAB8AAAB1bml2ZXJzYWwvaHRtbF9za2luX3NldHRpbmdzLmpzjZRNb8IwDIbv+xVVd50QsE6w3YCCNInDpO027ZAWUyrSuErSbmziv68JX0lIt8aX5uXp69oh/rkJmhWmYfAU/OhnvX+x91oDpUlewZ2t0xa9UHooaL6Ct7wAmjMIHaQ+vXqW9xfCZxwybZrsXpWtMPxCVL+sCRUmXnosuEcTHq32aJ8e7cuX+Nuq7FjVoSKjzUklJbJeikwCkz2GvCCaCW8XepkFOjDWwP9B1yQFy/RhOJ7GreTFMZqO4tmjyaVYlITtlphhLyHpNuNYsVVb/s2uBN4c+PYA9B9Hs/nIBGgu5LOEwk08H6toJ0sOQsA5bzSNhl6YkgSo4dvX6w/UMXYLcug6F7k80ZOBCpMuSQZXXZrN40F8b2Os8XK5yXQeLwbXnIQveTydUTSOJhZByQ54h4MpsazKa26owuI4ZqojXSxPKEWyyll24OK+Ci+nPlbZtnVPT4xegnx1/lf0VZjMpRnHk7WuGTrXbOO5tYXv1rKOo0F6b7dw0i59KWhrXlfsPNDqM2h9jnSHjdq/ByGRkqSbopkhzfxsGkH4FvgbItVbhhL0A1ZSj+zgwxwXvpmcdq7Tnvf7m/0vUEsDBBQAAgAIAI4QwVgBIvFpfQAAAH0AAAAcAAAAdW5pdmVyc2FsL2xvY2FsX3NldHRpbmdzLnhtbLOxr8jNUShLLSrOzM+zVTLUM1BSSM1Lzk/JzEu3VQoNcdO1UFIoLknMS0nMyc9LtVXKy1dSsLfjssnJT07MCU4tKQEqLFYoyEmsTC0KSc0FMkpS/RJzgSrDMh/ubi9RyDi8OVFH4eGulXkKyQ93zyxRyC/NycxLVdK34wIAUEsDBBQAAgAIAI4QwVjBMWo/HhkAAKEuAAAXAAAAdW5pdmVyc2FsL3VuaXZlcnNhbC5wbmftentUUmnbN+VkM2bTNDqVZVppqZmamnlCyJka67FRy/GUB2rELBNMGUXkVDk1ZeaxRDyAzzTllAdGTQxTzDFFBWE6KNlWaDxAiYBKgojAhz3PvOv73rXe9bz/fmvJWrDX3ty/+76ua/+u6/rde+0bIUEB6022moBAoPXHjh4+CQJ9Yg8CGSV/amy4QjYmf2o4rEKdDPgaVM+1fG84+STR/zt/EKghf93SmTWG888uHo1CgUCfdy1/V7FSfoODQM4Hjx32/z4zTjrKu5n8/ozV2yX0wbj+TNKn8ivS2IKZb1d17/g0knJ1sw12p/mRuHNm5zd+WnSlbcuvp49v2tTUeODY7cP+X545uqs7/uvrPm1oUblm4HlE+sOgCBVWIhBfJtXXK+4GVaJaW5ktD2v0nUYGKw6Rr6w2HH4LDTH8gtJNlv2pCvJfZTi8cjA4BLrU+s2abhph3tEhIcGDGkOpGwSnnKSHK3prNoNAj9ERX5nX2HW/uDGeqnld7RIPG0kBgd7GOdjLDuSxpPFUZi4+tWMV6BI2PdW/IWvXvl27aHGGAVYO9ocPxzWBQE/95uys0FtZ48qGYFgP87HQcKn9ZMjIect8gAXBW2jGCAYrVf/wT62+0aEFrJ2r+xr+2zpnQBjg/7o0uC5HjtdrXBrLMmyJCk/owjOVfu4CcXbmJVX3wYyPKH6PVeQm86F2LfN3rdtbKjIkz0LX70BZIzHHZbuDm4OJszdhI9Ntj8/G6qe2CcFYJoUdKr15lzEJ4WQxtVL5vuqBPhxjdPBRYNr78X4nebQhfKqpY+tyeDjlBpJFdjbYQR9A1Y1uxnDMPpiudvsikDDuSZSM+0eZZEN1Y9SlN0sAnAn3QJTXEtPxRZp5NU//PO1NnVnA2gIHazoLPq03LZnTyrU665Ef//zwqs+Vh7k9XqlBv5+tUJTiy+Khcl7DdnIJgp0OJHzLrQwFpusu2LKcWTPvQJp3zIUXJN10t3JSfHopZnQM3PqBACuyLA+kO7R4WgXmwQkxZJcUFFtTshznrBJ0SEXWakpEZqgz/PcCNvCetEdibXTJVNlz6O2LdMo2cHKTZymn6oO3sTIVDvI2uZ6cqAQy9lPlqONuwvi8PlSiqW2THEXMM+Xky17eNnMI6IFstxD7O1O3XcpDdNhiJVv76JZOdkV3NbuAEoTlvTPK7whnnTF2nYyYrA5VUXzae52VKsFDWsTJd2Toq5WddTLAkDgjNUn+rsasvsyII0URZxQeRhPH2fzQ7Lp9nrR45y9EgCWtLA8j7lThRh/jHsJL+VRgG1DGYfOMyqWIRIZUFS8INAswLsAkaF7hA0Vab7lqX/F5hSt7siFGllLPxg8QgsNVF/ZR1T1MNk7RxqjDdOTBAbFihxFzNu9ODJTu6O22A9IaHDzKL0zVUd+gFRgfO9WZilAGNYonaG0UisafjLaQRK6aHyCqYktJakVRcrCITT+rEUuapqfEF+UEXh+B3doDHq/o82ncPkw5Xs4rdCXez9c2t7dPvBoPGap8P6xsGIgnx3B9WFnFasgeRp2rEztfIqZ2Bi4z/mF4yMSxTMEVip2UTGGry86T0VYFk2mUWh7bDjOmeyDUVW7Ovs4hpU9qXPHOZmneki0SjqMg/mmBRKEtPci0ZnMtJJaSLdk/m9qKENyM3PNRe16i8HQPYWLBAR5Wesknz3RHEzWCbxcf3UPnavDHt2l8YGIpl7mFnUAO6yzQFqp7fMKNGLYv6eLAonTRwR4VA4y0A8rYUQf5tBIhO3T6pS3wI1I4IH5fMV2sBvfpgOgIGbqeyneVA4GoH2HJKdC+DJ7KlWUHVMKFt+LLpOB5VKmcNyovrAhV4KJYC96c9PHZPeJAtyE/K2IRBsbVQEnFqdE2UbxSFwlPOrGIEfJI7kIcNiqjgjY8dHwbQD4fz/g7Prl2H8Y16s9wokrq7cSnBf6sBYKtgQGXzlh9inDJv/wPN2EcE7n2VbXxLQYku8q0ogfkO4wUgkMAgVKpwRgowv98RwTrTJDxqbuPjom0lIQWo1kp3pKf2FGLtGNdgNTbKBqOBiESh3xTvnEWtyaLM3ShLHkMsjlYgXfjPrigHK0Y9O5oqVenNS6ToZd5lN4CTZuCcAESrZrwuUqmOsq9us9dj6srmmzEOYvbYAjU/fzGnWQSuZhVJc2wAzQHnVOIXNE8kvht0KiIsZyTD78yV0OM8nDbLYLfoDC+pyPXXxTZaW0UuGpnO0UjVjIcB6VjsVocrOjE6WR+sxaiQMrlcWNDa7qTfHvoFJ9r8boYK9ri2d/po9S+JCitHtpSOayy+ImbcETEOw1hc4adn5Duan70vchNtziXh4gcpeKoEhQGC8mtrRdG83He3s08VRocZgsAwSc35TbuZjkZfeCQfn23DWh5MxTI6/B2+CptG+pGKWKL/PujIupfoQabOt5cs5VwvalA+c0ctY5D4tV5KuB+agI8jFCx7t/53OHDqDwIvUxd64WagxM0E3irV5WtFRyja+q53qSLXvU8kLdRBYYcQ5wKA6StdGGKXL77ho1R7zQrWZ90yviiwpWs0jyI96L7wlgQMmw7pfh8TedQhp6GvGArsaJF5gMWLe2Vqjfgs9S8yzO9OOtwVaIALeY2S72b/+smvWO+FhDcOl46aJIgUJE0GiF57YlVYe/MosqAwDOu9J1kPolWw/pFuhgB/P6d7ILJtRhIupDe4knzVMREH03+m3r+XQsQozbXLew2xSPMJXc7owLXLUfTfBWn5a8mJ169PQP31SsXXTOtjUqTYXQUx7M+mC55Q6BqfHnEY2O9ILdsqukbutEUvG0ObJKL6aDl/dU2SnaRcFXVOWWpbfQ1x5CJEIH3JgDYaqHxI6fYSSphTrDRjnaDc2exQet9VMrRBygnzY/YOFmdoyYVssEd8SQvMO1HGAcomqA3pfS48j404L2DvJHxmrn0J3XxwulRubdCfUfrOuRLjWeAhzytbtLFkxnaGsRR0WSa4BaCIufhMJrXJAkrq6l+ujgVKdZIM6QGpSIbbDI3x7xgZoXtN7oDdrW2yO6P4b5NjqGyFad/DDK+Gs8EP6em2PHrnO0sbG0Btg2gjuDnr8I7J2pECIoYqL+gwdPVb1alW1oc2sOgKTK4QDHCgj+gwaebsjISKa69W2Hu9rGj1erM3QxkHKQPDABlxZhidevIUJue50Tcmz9cDWg8UroYeBKbjKYcbPSrThtRDnnIf64oH66XMvDH8mQ3k9mvBbZA4/anPMBTPz1ACnATRspGtBR3IQFpo3EltzgldLUx1Uvb+Cn8Zb4C4JLvDBRhVnCARj9hi/hF28juZaUyv29NNwM+U9TZhYul3KbFWdwh3bib/T46kVDdfdQ4BvjyjEtAnBMzIe4e/k3ev9VNmIs9nbZvj0mO9lnN9yETpbfSdsIUibZ8q65BxkwF5o7yvK+yW2tQhrKw9qrIBM1Qknr+Wc2BSxXCRgo6dGR8FjuoPO/+7yGDjlEhvYQ/QHP0/6iJUsFIa82HhOmbmvWGLHNc013ZM/sYP/2S1OAi8wSBLtLMzf934ur/naimxiQn0m9niXgg2SO2npfsof2ufyjJCjO/rHVkUx8V49shc/Nl/Vj5P+vH2LCQpQUWdNPGf32GB5rrnZclJYh74n9Umz5rlrVxSHXV8oCp/7jECmgFtAJaAa2AVkAroBXQCmgFtAJaAa2AVkAroBXQCmgFtAL6/xAkizIx+fdzw0IURq9VQZO+dEaHfZxqxvw/P3qMDVmSd+iJG2B6nT5zoRqmf98F1Sn0izMPoLpgGq6xcliQjKZbg0DvFmqsdaNdUL2IJ08C76x27znlfd+bnl/Y8IbUodHdnN9dAxRHuI+XTi74neXgw/xnFXo10Vr3F1UnnjQeDWzUMgyzPFUsviQqhCTe88n5Y3mzG/WzYr1YxiqbO5NmiQLnP35YlRlrFZKn+9NgHAv+tDEL6UyD5ZkGKT7PHWydgBSPY56FremWvDg3STCM4NkRke0fh6TV0ppP5Y+g8wwzRI6+azcGgTIhJjmediYmx/JCQkA82ZA1Hfsh+yJiLQhMXYo7pRUU8V28h/in6gJkvgH29pcS519Z08vTYXP+j+lGIArpytjAjStfF9mYmz9tysrbALRP/Avssqa73GzNVVsDBvkuEaoZ7hLrh6392lQC4sK7MjxsaYzaFolUauX6J5sl6ulE/cwR5uytFMKBq9Gazg2EmVkml6+OxIl99crx+Jl7UI3iZ5hujmT9nfpXlCK2Na9uEFOY0KFs7ljIxCswhZgmTmmJprnRE4a0AchSwt5gNfJy4UiPFbAKxAv0nxVNpDvaz8VMjernVNy/HFE/XRn71u1PTbtQn/1zMHERHfz55y0n4XBynSk49CT899J0bU+Kbijs3loSe7afySVwCby3fm4F1iy3Y5iGrY+o5fIX6cmVPi6NyUOuQyRM2rZCaRCmUIIipj1xFIvYrY26Wk8F+M4gbzwUzksiV/dSBt2CN4LOuT/GotLka47ojpw1uTFBXbqpV87Q9Fp91iwtlDp+9R7fYTlgttntXqqp+fC4B8yJ0Y382mL2ZGnCIYjmVYqey5LvKs0fiNkK3wE1nhGLfD2lFaHiIyWVNx9yijFN7cOyKBnfyy40eWJpuNwF5h4sK78yljGMGnDLV6O+AJ0LDWnzZoiv7Lp6GAJfohEW0C7/+Kz72azlP6seN1zo/8l1i6A4giG+7NDSsPV6/niLTx7GLnAiMveH8RGc+H4laqrttbNvSiKTK9KUfGkz2SXAdU21Rp/SgpHFQz4d5i9OWW+/LY9yUpgPo9675WtrTUDnnqT7F4o/+8aZJioMkjGqehV/uhBV2vwO3mSMJ0/hM+FNIOT9tsk8mhT05AilPymktSiimUU1qyiO6GuhzaG21VxeAL8VWrHCGBeRzEC+qy86ztLJ/lqgODoWHVhDZRUeGDr/IDGAypmOcmoihQJpSDzWOUq0KfgdqEpasuaI8a1v4qSQuZTWJj+L0oEoRLxAQD0PbF4315awzxNGzeXtO6qbG4URfjil+2qhlI5PgKgc+TyjCe94xogyabGXAQRzERqnIm1m3WBW3lnLplALVhoOqhS3wehRdb4uv00y91RzO0eG2iiIRiYHPQEOTHVDQvtUJCZgA/jqfRdDxSPxaQbG9YRnv7ijrpuvnrgjl14qAqLWPxOv0iu9IAH+qbK2zNF1OeBSrv5zd1LEhheYGc6jGKJsVaaBPaEWHRPBTuipRThvN3uCxBKYFbaDDkUbh9QIT/D3dJglBsSNCpg73NiPMIJZy9NPtA5br6kXbXmhZ4FOSSbX3bj6GCXFtNr4yTdIrAceLlfylv3Bp//tT0+DZY+uQsUeErQqcIj5kR9TYHC8IsvFj0dnZWZMLQ3vgfo2sSDCEdGna7pv1Rnfix7vMuP1Ob5Xcy4H6j75Kf7kJ8nCyrS+xBAOdwD93udau2LsXWKIKYnL32svWquRGikqDgw2te39PWv/aFOl/vu5wDNIkvj8uGY2/Y6fuKQPvy1I++LJAdCfGTKVxoPMvgp2iRxAOSsuubrgJtD4InbX0uq+ZiMWHAyzYCNhlZS1pHEVtj8nsn38DLwXQbufPz2qYyA6jojwuAcGp/bw1rNSt4sDlZLHSNO3P8eQ5Ir0LYq83PR8fNn8LfR+05p4ErBVsoUnbfxuvHUWrCxT7JNYuukjI/IUGep2Dq+uZXIkfrlI9Dg72Pc8nbt9IgjuZ6N4ehvou4SfBkxfsXxN02L7r5z44paesNHhy7TcseX8qJuu3EyGbN47bnkjBtpfkCxc8t40PBSzWSzatnVN91Lg4ojL5MRtafYsBSNAcIe5nsTYBN6DhB6zuxjhBKnnedFq0Jv67V51RemmAWzN7B9dD0e2GPWabmKl800tizEzXgJpIfo4R2GreGKfBt0FZMgG5Ttb2ssoMWmaaro2nJz/8l64hHEkaHsHfItGUaRtPCWcaotKmCYN4vgVieNKK83q8KJJFu9wrfLl8485b7pf1f+T6fesS6m7sycQ3PUx3s6sndnK6XFc5VqJxRJNSaynCm9cTGJ6eSIuyNuu314Xj79reyMZPQS9PyA+zbS+94yhvlaLjlPV1RGsAlDlMIrYCt6S8g07+7zV4YiOXlWymIriljIXW/sNNVBRc/AYJWaCueduQsdB0J/K15d54JCbrr+17VH4hBO3Nm41jXO/eLzH1/XbVW5xnULd50LmITOs5pwXWujC0IYChJoJQsyFZkr0xKvZwGsNULG2SB0gEp+tmb813rK3XQQnZyb7u5pcHZGB5c85LRvjieCDH9tWukycqvPlhPVk6y/KEOew4ezcCvf7NGZ9Y2IzZy/mZOqjiqOgKoTvTOvB+KrtWKPOUPLaH2r8Xyftz0T4u9JRpkksKrKWIs5FnzhsXImlXdsgNi4gjegeIDrCeg4tnaxBl47sDViXMxxjnzufUI7C4KyBzWS6hSYhTtgbydstHv69NTjAPW5/LorXQOvbaGLyNqpSgxnBFgx8kAoX60SBytoSC+/E4zC8gRNJ5ECUzKkKAB0C4teGjleuKuxc8uhYGyDqFGy5TSmD1D85+9ZLjzlicnmfe9zpqPV/iNEnYhqJ1wbpdiSBLglIIY/IPMKNlNGT/xUmto3i5uF4fFNFfs3qpPIGWLhKVaZIjhyttunDuAvubAR4+7zLPrZxH5Uis88IW6S+NvhhuXkVono+DPLDDPYxbDGNhTBbAB1WkUVaA3o0+sP++dcRGFai37Mk7LefuW0Q0Sy8uLv7+6dUHwrmEdUI94oy1QsAZig3xR/LDbLw7pruDEFhAxO8mb3Ud49q5Kpkx6/LmXUm35Xbvjlb64Js5k4YqsxVwlwxFYzTSmDETI20BVoYQzr/NCEcmj++Sv2iRXVr7XNU8PF/RcxXuGSoIjUJSjf9L2WBObgBFaA2A52LXv8FbcAJ8mfKbcso3pJzbq0v78iubF6qNnPtH0oMK7MTTtC5lfBQ5clAL/i3Sn6hqVrLrKQPXEwSBKYQPd61J6SVG2SPeJOFyg94VHkwV4vpI3i3MNtztUXpydWxKMotzPirm6Gks5BwNfnxo2TGstbJ+BV3dOPsUHSK39I8TD/fhZW3q260Kbi+G2ALf2yO49z97RLe0LMuCARexBARo4UqNTSt/qWq7YpHs9qFjylCggsS1QlFcpYZfXDJUBLhh1r6ld800bZX3foaOueR3Q03lbVkP1JL5RbgPPXPswyjKPnvo/ddnSRkWvC1CyY5dck8jxZa1cL+rodVr7eyK6KFcT2EPh/6S2dDQVeIJKVoDpSmihGh9oRbW2pKDWXAazx7AyTzBOTXn7zsFLd+2UW6/NIQ6r7Mk19UW80oqryhW6gXMlW1Jd53lhq3tjwpIyy3IgNH3UnmTYNtH21E71U49lpwYjUPU4wzo5COfMRa1bH66AGoHjOVec+XZyFKCOhB3ZDuuGhI0NQBqaM9hDOz19y8z5AZvQ9QmYTqbsZE4tk4wryMwlruMxYwdX9E3NJnrHtuKSWrgqK14D2YQ1YdXjYbSjFfWJP1ogPKrQLDbefu3jBWTSAbvDTEjg9f+qW8TmR0ib7EPaXN8ylaiqPARiLXv3U+Zvxrnz14LgYeFmLLGHAlFq0aS4Jgmk1ysOxm8bCHgmtxNXwi0cHgnNzV+5dTIQea7IjMQvThGEc2POo0Yl7hlfbwM8rkjW+sLkWwecNNp0QOy5Xj3nCJT1dSnEHlJPinSuAXD1KywYOnpYziF7td6sHdjuPYEyFgZ7W7yPLJBIXXbcgvu4nRL9ScG3UxqroUvORI0HcdotjNM/ejtGBuX/ZFq9viiCO7hNXv2x9ZCP5eZLd3WNCzJALoHPbOuhzbjuimW311+k0dhbOyl3flzpjj5ub57IWUfQ4D4S/luw0kDFoYEUNUMzoNdcnTD7r4PN+KuThII+xiIEsSGvf9Tl/E4HKmP4q05RVWgxC0LP/Z1t0uUzFz9S+rr18ZS+1bl8HX9fXUlC4bjBO5U9XvXgQCaT/ALzTvm/mnOLP8FDI+Xwq6JL5XlYn6papgOWU/MzHJ3KroOJr1sGJRvsn9b+F92H+nodrlmIUTxwp5pNclZgDvnzN2VhcFocSZ74fatUs5X/33oXPyryOsr6jb5Xj5eNouUktjLtHDRDxpRKSMpexq4rbrV7s1bQfN4MzNU4LMzYuWCfzXKFqIz5TUtUAWZWlRe9iGnZyLg72gwt7e1nvs4ZUxB+G1pYo+7ePD/dfQAoz4rlyZILC5Z9j+tMmWxZ8ztZwtIVlKLoxqiLUFwXtYius1Jjnihf0t4t571ls8IcFjgFCnDODX4mc617qIovBIw75z5i+xcx1lGWlDJc635npMdllqC5QGZLVuGdlsvYX0x06qQ6Fh14O1jtW8WAgtOB4RZNjenYfpZBq2+N3coi1r4Tr/TK2DteiNq2r64ZVdlKmuEYpNvvrpY9zCJJDSoR2DXef2pddsePkJCESIhVCfHvowH5j3vpBHKR1VRIZCOPHQX7X/65do/tO22R6buaD/63l6+VBTrfPyv8eOBB2u//r0lf8DUEsDBBQAAgAIAI4QwViRdQmITAAAAGsAAAAbAAAAdW5pdmVyc2FsL3VuaXZlcnNhbC5wbmcueG1ss7GvyM1RKEstKs7Mz7NVMtQzULK34+WyKShKLctMLVeoAIoBBSFASaHSVsnECMEtz0wpyQCqMDAxQAhmpGamZ5TYKplbIAT1gWYCAFBLAQIAABQAAgAIAHldz1I2YVgCRwMAAOEJAAAUAAAAAAAAAAEAAAAAAAAAAAB1bml2ZXJzYWwvcGxheWVyLnhtbFBLAQIAABQAAgAIAI4QwVgR9SNj9gYAAIAZAAAdAAAAAAAAAAEAAAAAAHkDAAB1bml2ZXJzYWwvY29tbW9uX21lc3NhZ2VzLmxuZ1BLAQIAABQAAgAIAI4QwVgVHmAbowAAAH8BAAAuAAAAAAAAAAEAAAAAAKoKAAB1bml2ZXJzYWwvcGxheWJhY2tfYW5kX25hdmlnYXRpb25fc2V0dGluZ3MueG1sUEsBAgAAFAACAAgAjhDBWA08H+QCBQAAFxkAACcAAAAAAAAAAQAAAAAAmQsAAHVuaXZlcnNhbC9mbGFzaF9wdWJsaXNoaW5nX3NldHRpbmdzLnhtbFBLAQIAABQAAgAIAI4QwVi0UPcKkwMAALQMAAAhAAAAAAAAAAEAAAAAAOAQAAB1bml2ZXJzYWwvZmxhc2hfc2tpbl9zZXR0aW5ncy54bWxQSwECAAAUAAIACACOEMFYkshP9f4EAAChGAAAJgAAAAAAAAABAAAAAACyFAAAdW5pdmVyc2FsL2h0bWxfcHVibGlzaGluZ19zZXR0aW5ncy54bWxQSwECAAAUAAIACACOEMFYN0ns4LwBAAB/BgAAHwAAAAAAAAABAAAAAAD0GQAAdW5pdmVyc2FsL2h0bWxfc2tpbl9zZXR0aW5ncy5qc1BLAQIAABQAAgAIAI4QwVgBIvFpfQAAAH0AAAAcAAAAAAAAAAEAAAAAAO0bAAB1bml2ZXJzYWwvbG9jYWxfc2V0dGluZ3MueG1sUEsBAgAAFAACAAgAjhDBWMExaj8eGQAAoS4AABcAAAAAAAAAAAAAAAAApBwAAHVuaXZlcnNhbC91bml2ZXJzYWwucG5nUEsBAgAAFAACAAgAjhDBWJF1CYhMAAAAawAAABsAAAAAAAAAAQAAAAAA9zUAAHVuaXZlcnNhbC91bml2ZXJzYWwucG5nLnhtbFBLBQYAAAAACgAKAAYDAAB8NgAAAAA="/>
  <p:tag name="ISPRING_LMS_API_VERSION" val="SCORM 2004 (4th edition)"/>
  <p:tag name="ISPRING_ULTRA_SCORM_COURSE_ID" val="A3B47503-351D-480F-AE27-D6D57D7C1C33"/>
  <p:tag name="ISPRING_CMI5_LAUNCH_METHOD" val="any window"/>
  <p:tag name="ISPRINGCLOUDFOLDERID" val="1"/>
  <p:tag name="ISPRINGONLINEFOLDERID" val="1"/>
  <p:tag name="ISPRING_OUTPUT_FOLDER" val="[[&quot;n\uFFFD\uFFFDF{532D8254-983C-4E3B-B0A4-AAF7FD1CF8B9}&quot;,&quot;E:\\PowerPoint&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BẤT ĐẲNG THỨC 2"/>
  <p:tag name="ISPRING_FIRST_PUBLISH" val="1"/>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CFFEE7D4-2B52-43C0-B314-17236BD0C2F8}:315"/>
</p:tagLst>
</file>

<file path=ppt/tags/tag11.xml><?xml version="1.0" encoding="utf-8"?>
<p:tagLst xmlns:a="http://schemas.openxmlformats.org/drawingml/2006/main" xmlns:r="http://schemas.openxmlformats.org/officeDocument/2006/relationships" xmlns:p="http://schemas.openxmlformats.org/presentationml/2006/main">
  <p:tag name="GENSWF_SLIDE_UID" val="{96038F99-57D9-4ADB-BBBF-DB70D1101C55}:316"/>
</p:tagLst>
</file>

<file path=ppt/tags/tag12.xml><?xml version="1.0" encoding="utf-8"?>
<p:tagLst xmlns:a="http://schemas.openxmlformats.org/drawingml/2006/main" xmlns:r="http://schemas.openxmlformats.org/officeDocument/2006/relationships" xmlns:p="http://schemas.openxmlformats.org/presentationml/2006/main">
  <p:tag name="GENSWF_SLIDE_UID" val="{7A49784F-67D3-4251-AB65-662D8D0EC87F}:317"/>
</p:tagLst>
</file>

<file path=ppt/tags/tag13.xml><?xml version="1.0" encoding="utf-8"?>
<p:tagLst xmlns:a="http://schemas.openxmlformats.org/drawingml/2006/main" xmlns:r="http://schemas.openxmlformats.org/officeDocument/2006/relationships" xmlns:p="http://schemas.openxmlformats.org/presentationml/2006/main">
  <p:tag name="GENSWF_SLIDE_UID" val="{240473E6-FF48-4A75-A4B4-AA1701D41E09}:262"/>
</p:tagLst>
</file>

<file path=ppt/tags/tag14.xml><?xml version="1.0" encoding="utf-8"?>
<p:tagLst xmlns:a="http://schemas.openxmlformats.org/drawingml/2006/main" xmlns:r="http://schemas.openxmlformats.org/officeDocument/2006/relationships" xmlns:p="http://schemas.openxmlformats.org/presentationml/2006/main">
  <p:tag name="GENSWF_SLIDE_UID" val="{BB580997-991C-4353-BE19-3B95E0C403AC}:343"/>
</p:tagLst>
</file>

<file path=ppt/tags/tag15.xml><?xml version="1.0" encoding="utf-8"?>
<p:tagLst xmlns:a="http://schemas.openxmlformats.org/drawingml/2006/main" xmlns:r="http://schemas.openxmlformats.org/officeDocument/2006/relationships" xmlns:p="http://schemas.openxmlformats.org/presentationml/2006/main">
  <p:tag name="GENSWF_SLIDE_UID" val="{E63F780E-DD8F-4BB6-B790-AD6E244E0D09}:257"/>
</p:tagLst>
</file>

<file path=ppt/tags/tag16.xml><?xml version="1.0" encoding="utf-8"?>
<p:tagLst xmlns:a="http://schemas.openxmlformats.org/drawingml/2006/main" xmlns:r="http://schemas.openxmlformats.org/officeDocument/2006/relationships" xmlns:p="http://schemas.openxmlformats.org/presentationml/2006/main">
  <p:tag name="GENSWF_SLIDE_UID" val="{904BB401-4E5E-4240-B1DB-9F7D83E74C7F}:258"/>
</p:tagLst>
</file>

<file path=ppt/tags/tag17.xml><?xml version="1.0" encoding="utf-8"?>
<p:tagLst xmlns:a="http://schemas.openxmlformats.org/drawingml/2006/main" xmlns:r="http://schemas.openxmlformats.org/officeDocument/2006/relationships" xmlns:p="http://schemas.openxmlformats.org/presentationml/2006/main">
  <p:tag name="GENSWF_SLIDE_UID" val="{5E5AD01B-0C50-4AB0-8A27-688A8CACFF79}:344"/>
</p:tagLst>
</file>

<file path=ppt/tags/tag18.xml><?xml version="1.0" encoding="utf-8"?>
<p:tagLst xmlns:a="http://schemas.openxmlformats.org/drawingml/2006/main" xmlns:r="http://schemas.openxmlformats.org/officeDocument/2006/relationships" xmlns:p="http://schemas.openxmlformats.org/presentationml/2006/main">
  <p:tag name="GENSWF_SLIDE_UID" val="{D2ABAFEC-D540-4D96-9A00-4AA81CA89092}:260"/>
</p:tagLst>
</file>

<file path=ppt/tags/tag19.xml><?xml version="1.0" encoding="utf-8"?>
<p:tagLst xmlns:a="http://schemas.openxmlformats.org/drawingml/2006/main" xmlns:r="http://schemas.openxmlformats.org/officeDocument/2006/relationships" xmlns:p="http://schemas.openxmlformats.org/presentationml/2006/main">
  <p:tag name="GENSWF_SLIDE_UID" val="{0DE9CE81-8413-4481-893D-984C4F7F34EE}:261"/>
</p:tagLst>
</file>

<file path=ppt/tags/tag2.xml><?xml version="1.0" encoding="utf-8"?>
<p:tagLst xmlns:a="http://schemas.openxmlformats.org/drawingml/2006/main" xmlns:r="http://schemas.openxmlformats.org/officeDocument/2006/relationships" xmlns:p="http://schemas.openxmlformats.org/presentationml/2006/main">
  <p:tag name="GENSWF_SLIDE_UID" val="{2BFABA58-069D-4AD7-BD06-FCCB96CAEE0A}: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1CBE3E3A-DC2C-4DA4-A79F-3201F4B6D882}:346"/>
</p:tagLst>
</file>

<file path=ppt/tags/tag21.xml><?xml version="1.0" encoding="utf-8"?>
<p:tagLst xmlns:a="http://schemas.openxmlformats.org/drawingml/2006/main" xmlns:r="http://schemas.openxmlformats.org/officeDocument/2006/relationships" xmlns:p="http://schemas.openxmlformats.org/presentationml/2006/main">
  <p:tag name="GENSWF_SLIDE_UID" val="{B7D63471-57CB-4E49-A2D0-A4F5DB193324}:347"/>
</p:tagLst>
</file>

<file path=ppt/tags/tag22.xml><?xml version="1.0" encoding="utf-8"?>
<p:tagLst xmlns:a="http://schemas.openxmlformats.org/drawingml/2006/main" xmlns:r="http://schemas.openxmlformats.org/officeDocument/2006/relationships" xmlns:p="http://schemas.openxmlformats.org/presentationml/2006/main">
  <p:tag name="GENSWF_SLIDE_UID" val="{86D3B934-5A87-4C2D-BCDC-B53DA4A24A14}:345"/>
</p:tagLst>
</file>

<file path=ppt/tags/tag3.xml><?xml version="1.0" encoding="utf-8"?>
<p:tagLst xmlns:a="http://schemas.openxmlformats.org/drawingml/2006/main" xmlns:r="http://schemas.openxmlformats.org/officeDocument/2006/relationships" xmlns:p="http://schemas.openxmlformats.org/presentationml/2006/main">
  <p:tag name="GENSWF_SLIDE_UID" val="{44968471-E86D-4BC6-AB4D-8C88557216A6}:309"/>
</p:tagLst>
</file>

<file path=ppt/tags/tag4.xml><?xml version="1.0" encoding="utf-8"?>
<p:tagLst xmlns:a="http://schemas.openxmlformats.org/drawingml/2006/main" xmlns:r="http://schemas.openxmlformats.org/officeDocument/2006/relationships" xmlns:p="http://schemas.openxmlformats.org/presentationml/2006/main">
  <p:tag name="GENSWF_SLIDE_UID" val="{A9FDE307-F183-44EB-960A-098B4A1244E0}:310"/>
</p:tagLst>
</file>

<file path=ppt/tags/tag5.xml><?xml version="1.0" encoding="utf-8"?>
<p:tagLst xmlns:a="http://schemas.openxmlformats.org/drawingml/2006/main" xmlns:r="http://schemas.openxmlformats.org/officeDocument/2006/relationships" xmlns:p="http://schemas.openxmlformats.org/presentationml/2006/main">
  <p:tag name="GENSWF_SLIDE_UID" val="{A8DF5114-7FDC-44FF-96AD-EE5028620D3C}:311"/>
</p:tagLst>
</file>

<file path=ppt/tags/tag6.xml><?xml version="1.0" encoding="utf-8"?>
<p:tagLst xmlns:a="http://schemas.openxmlformats.org/drawingml/2006/main" xmlns:r="http://schemas.openxmlformats.org/officeDocument/2006/relationships" xmlns:p="http://schemas.openxmlformats.org/presentationml/2006/main">
  <p:tag name="GENSWF_SLIDE_UID" val="{D1E179EB-0E3E-4391-A0C7-CDC9901BF073}:313"/>
</p:tagLst>
</file>

<file path=ppt/tags/tag7.xml><?xml version="1.0" encoding="utf-8"?>
<p:tagLst xmlns:a="http://schemas.openxmlformats.org/drawingml/2006/main" xmlns:r="http://schemas.openxmlformats.org/officeDocument/2006/relationships" xmlns:p="http://schemas.openxmlformats.org/presentationml/2006/main">
  <p:tag name="GENSWF_SLIDE_UID" val="{F240C6B9-EEDC-48C4-8330-582CC0A46971}:275"/>
</p:tagLst>
</file>

<file path=ppt/tags/tag8.xml><?xml version="1.0" encoding="utf-8"?>
<p:tagLst xmlns:a="http://schemas.openxmlformats.org/drawingml/2006/main" xmlns:r="http://schemas.openxmlformats.org/officeDocument/2006/relationships" xmlns:p="http://schemas.openxmlformats.org/presentationml/2006/main">
  <p:tag name="GENSWF_SLIDE_UID" val="{051AFC82-C864-428E-872D-33047FDDB247}:277"/>
</p:tagLst>
</file>

<file path=ppt/tags/tag9.xml><?xml version="1.0" encoding="utf-8"?>
<p:tagLst xmlns:a="http://schemas.openxmlformats.org/drawingml/2006/main" xmlns:r="http://schemas.openxmlformats.org/officeDocument/2006/relationships" xmlns:p="http://schemas.openxmlformats.org/presentationml/2006/main">
  <p:tag name="GENSWF_SLIDE_UID" val="{071EDA9D-963F-4A26-843B-46B4876558D9}:3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807</TotalTime>
  <Words>2203</Words>
  <Application>Microsoft Office PowerPoint</Application>
  <PresentationFormat>Màn hình rộng</PresentationFormat>
  <Paragraphs>201</Paragraphs>
  <Slides>21</Slides>
  <Notes>21</Notes>
  <HiddenSlides>0</HiddenSlides>
  <MMClips>0</MMClips>
  <ScaleCrop>false</ScaleCrop>
  <HeadingPairs>
    <vt:vector size="6" baseType="variant">
      <vt:variant>
        <vt:lpstr>Phông được Dùng</vt:lpstr>
      </vt:variant>
      <vt:variant>
        <vt:i4>15</vt:i4>
      </vt:variant>
      <vt:variant>
        <vt:lpstr>Chủ đề</vt:lpstr>
      </vt:variant>
      <vt:variant>
        <vt:i4>2</vt:i4>
      </vt:variant>
      <vt:variant>
        <vt:lpstr>Tiêu đề Bản chiếu</vt:lpstr>
      </vt:variant>
      <vt:variant>
        <vt:i4>21</vt:i4>
      </vt:variant>
    </vt:vector>
  </HeadingPairs>
  <TitlesOfParts>
    <vt:vector size="38" baseType="lpstr">
      <vt:lpstr>#9Slide03 Neutra</vt:lpstr>
      <vt:lpstr>Arial</vt:lpstr>
      <vt:lpstr>#9Slide03 Aturdida</vt:lpstr>
      <vt:lpstr>Cambria Math</vt:lpstr>
      <vt:lpstr>Aptos Display</vt:lpstr>
      <vt:lpstr>Garet Ultra-Bold Italics</vt:lpstr>
      <vt:lpstr>#9Slide03 Quicksand</vt:lpstr>
      <vt:lpstr>#9Slide03 Kaleko 105 Round Bold</vt:lpstr>
      <vt:lpstr>Aptos</vt:lpstr>
      <vt:lpstr>#9Slide07 SVNHogfish</vt:lpstr>
      <vt:lpstr>#9Slide03 Quicksand Medium</vt:lpstr>
      <vt:lpstr>Montserrat Alternates Black</vt:lpstr>
      <vt:lpstr>#9Slide07 SVNSalty Sans</vt:lpstr>
      <vt:lpstr>Calibri Light</vt:lpstr>
      <vt:lpstr>Calibri</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9Slide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BẤT ĐẲNG THỨC 2</dc:title>
  <dc:creator>Cao Đô</dc:creator>
  <cp:lastModifiedBy>Cao Đô</cp:lastModifiedBy>
  <cp:revision>34</cp:revision>
  <dcterms:created xsi:type="dcterms:W3CDTF">2024-05-21T01:34:43Z</dcterms:created>
  <dcterms:modified xsi:type="dcterms:W3CDTF">2024-06-01T02:43:04Z</dcterms:modified>
</cp:coreProperties>
</file>