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sldIdLst>
    <p:sldId id="256" r:id="rId2"/>
    <p:sldId id="257" r:id="rId3"/>
    <p:sldId id="311" r:id="rId4"/>
    <p:sldId id="266" r:id="rId5"/>
    <p:sldId id="303" r:id="rId6"/>
    <p:sldId id="304" r:id="rId7"/>
    <p:sldId id="267" r:id="rId8"/>
    <p:sldId id="305" r:id="rId9"/>
    <p:sldId id="268" r:id="rId10"/>
    <p:sldId id="296" r:id="rId11"/>
    <p:sldId id="310" r:id="rId12"/>
    <p:sldId id="295" r:id="rId13"/>
    <p:sldId id="269" r:id="rId14"/>
    <p:sldId id="307" r:id="rId15"/>
    <p:sldId id="309" r:id="rId16"/>
    <p:sldId id="308" r:id="rId17"/>
    <p:sldId id="312" r:id="rId18"/>
  </p:sldIdLst>
  <p:sldSz cx="12192000" cy="6858000"/>
  <p:notesSz cx="6858000" cy="9144000"/>
  <p:embeddedFontLst>
    <p:embeddedFont>
      <p:font typeface="#9Slide03 Aturdida" pitchFamily="2" charset="0"/>
      <p:regular r:id="rId20"/>
    </p:embeddedFont>
    <p:embeddedFont>
      <p:font typeface="#9Slide03 Kaleko 105 Round Bold" pitchFamily="2" charset="0"/>
      <p:bold r:id="rId21"/>
    </p:embeddedFont>
    <p:embeddedFont>
      <p:font typeface="#9Slide03 Neutra" panose="02040603050506020204" pitchFamily="18" charset="0"/>
      <p:regular r:id="rId22"/>
    </p:embeddedFont>
    <p:embeddedFont>
      <p:font typeface="#9Slide03 Quicksand" panose="00000500000000000000" pitchFamily="2" charset="0"/>
      <p:regular r:id="rId23"/>
    </p:embeddedFont>
    <p:embeddedFont>
      <p:font typeface="#9Slide07 SVNSalty Sans" panose="02000000000000000000" pitchFamily="2" charset="0"/>
      <p:regular r:id="rId24"/>
    </p:embeddedFont>
    <p:embeddedFont>
      <p:font typeface="Cambria Math" panose="02040503050406030204" pitchFamily="18" charset="0"/>
      <p:regular r:id="rId25"/>
    </p:embeddedFont>
  </p:embeddedFontLst>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7C"/>
    <a:srgbClr val="F29600"/>
    <a:srgbClr val="FFAB29"/>
    <a:srgbClr val="041D16"/>
    <a:srgbClr val="0265AF"/>
    <a:srgbClr val="FFFFFF"/>
    <a:srgbClr val="0632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1" d="100"/>
          <a:sy n="111" d="100"/>
        </p:scale>
        <p:origin x="5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068696-1F93-4F21-9AAB-ACAAEA5F470E}" type="datetimeFigureOut">
              <a:rPr lang="en-US" smtClean="0"/>
              <a:t>6/24/2024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5D117-E6A3-448A-837F-E218401AD709}" type="slidenum">
              <a:rPr lang="en-US" smtClean="0"/>
              <a:t>‹#›</a:t>
            </a:fld>
            <a:endParaRPr lang="en-US"/>
          </a:p>
        </p:txBody>
      </p:sp>
    </p:spTree>
    <p:extLst>
      <p:ext uri="{BB962C8B-B14F-4D97-AF65-F5344CB8AC3E}">
        <p14:creationId xmlns:p14="http://schemas.microsoft.com/office/powerpoint/2010/main" val="3832891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AD45D117-E6A3-448A-837F-E218401AD709}" type="slidenum">
              <a:rPr lang="en-US" smtClean="0"/>
              <a:t>1</a:t>
            </a:fld>
            <a:endParaRPr lang="en-US"/>
          </a:p>
        </p:txBody>
      </p:sp>
    </p:spTree>
    <p:extLst>
      <p:ext uri="{BB962C8B-B14F-4D97-AF65-F5344CB8AC3E}">
        <p14:creationId xmlns:p14="http://schemas.microsoft.com/office/powerpoint/2010/main" val="219269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AD45D117-E6A3-448A-837F-E218401AD709}" type="slidenum">
              <a:rPr lang="en-US" smtClean="0"/>
              <a:t>10</a:t>
            </a:fld>
            <a:endParaRPr lang="en-US"/>
          </a:p>
        </p:txBody>
      </p:sp>
    </p:spTree>
    <p:extLst>
      <p:ext uri="{BB962C8B-B14F-4D97-AF65-F5344CB8AC3E}">
        <p14:creationId xmlns:p14="http://schemas.microsoft.com/office/powerpoint/2010/main" val="1342786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AD45D117-E6A3-448A-837F-E218401AD709}" type="slidenum">
              <a:rPr lang="en-US" smtClean="0"/>
              <a:t>11</a:t>
            </a:fld>
            <a:endParaRPr lang="en-US"/>
          </a:p>
        </p:txBody>
      </p:sp>
    </p:spTree>
    <p:extLst>
      <p:ext uri="{BB962C8B-B14F-4D97-AF65-F5344CB8AC3E}">
        <p14:creationId xmlns:p14="http://schemas.microsoft.com/office/powerpoint/2010/main" val="2548732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AD45D117-E6A3-448A-837F-E218401AD709}" type="slidenum">
              <a:rPr lang="en-US" smtClean="0"/>
              <a:t>12</a:t>
            </a:fld>
            <a:endParaRPr lang="en-US"/>
          </a:p>
        </p:txBody>
      </p:sp>
    </p:spTree>
    <p:extLst>
      <p:ext uri="{BB962C8B-B14F-4D97-AF65-F5344CB8AC3E}">
        <p14:creationId xmlns:p14="http://schemas.microsoft.com/office/powerpoint/2010/main" val="155434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AD45D117-E6A3-448A-837F-E218401AD709}" type="slidenum">
              <a:rPr lang="en-US" smtClean="0"/>
              <a:t>13</a:t>
            </a:fld>
            <a:endParaRPr lang="en-US"/>
          </a:p>
        </p:txBody>
      </p:sp>
    </p:spTree>
    <p:extLst>
      <p:ext uri="{BB962C8B-B14F-4D97-AF65-F5344CB8AC3E}">
        <p14:creationId xmlns:p14="http://schemas.microsoft.com/office/powerpoint/2010/main" val="2859274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AD45D117-E6A3-448A-837F-E218401AD709}" type="slidenum">
              <a:rPr lang="en-US" smtClean="0"/>
              <a:t>14</a:t>
            </a:fld>
            <a:endParaRPr lang="en-US"/>
          </a:p>
        </p:txBody>
      </p:sp>
    </p:spTree>
    <p:extLst>
      <p:ext uri="{BB962C8B-B14F-4D97-AF65-F5344CB8AC3E}">
        <p14:creationId xmlns:p14="http://schemas.microsoft.com/office/powerpoint/2010/main" val="3002959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AD45D117-E6A3-448A-837F-E218401AD709}" type="slidenum">
              <a:rPr lang="en-US" smtClean="0"/>
              <a:t>15</a:t>
            </a:fld>
            <a:endParaRPr lang="en-US"/>
          </a:p>
        </p:txBody>
      </p:sp>
    </p:spTree>
    <p:extLst>
      <p:ext uri="{BB962C8B-B14F-4D97-AF65-F5344CB8AC3E}">
        <p14:creationId xmlns:p14="http://schemas.microsoft.com/office/powerpoint/2010/main" val="748074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AD45D117-E6A3-448A-837F-E218401AD709}" type="slidenum">
              <a:rPr lang="en-US" smtClean="0"/>
              <a:t>16</a:t>
            </a:fld>
            <a:endParaRPr lang="en-US"/>
          </a:p>
        </p:txBody>
      </p:sp>
    </p:spTree>
    <p:extLst>
      <p:ext uri="{BB962C8B-B14F-4D97-AF65-F5344CB8AC3E}">
        <p14:creationId xmlns:p14="http://schemas.microsoft.com/office/powerpoint/2010/main" val="4163134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AD45D117-E6A3-448A-837F-E218401AD709}" type="slidenum">
              <a:rPr lang="en-US" smtClean="0"/>
              <a:t>17</a:t>
            </a:fld>
            <a:endParaRPr lang="en-US"/>
          </a:p>
        </p:txBody>
      </p:sp>
    </p:spTree>
    <p:extLst>
      <p:ext uri="{BB962C8B-B14F-4D97-AF65-F5344CB8AC3E}">
        <p14:creationId xmlns:p14="http://schemas.microsoft.com/office/powerpoint/2010/main" val="3659294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AD45D117-E6A3-448A-837F-E218401AD709}" type="slidenum">
              <a:rPr lang="en-US" smtClean="0"/>
              <a:t>2</a:t>
            </a:fld>
            <a:endParaRPr lang="en-US"/>
          </a:p>
        </p:txBody>
      </p:sp>
    </p:spTree>
    <p:extLst>
      <p:ext uri="{BB962C8B-B14F-4D97-AF65-F5344CB8AC3E}">
        <p14:creationId xmlns:p14="http://schemas.microsoft.com/office/powerpoint/2010/main" val="17909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AD45D117-E6A3-448A-837F-E218401AD709}" type="slidenum">
              <a:rPr lang="en-US" smtClean="0"/>
              <a:t>3</a:t>
            </a:fld>
            <a:endParaRPr lang="en-US"/>
          </a:p>
        </p:txBody>
      </p:sp>
    </p:spTree>
    <p:extLst>
      <p:ext uri="{BB962C8B-B14F-4D97-AF65-F5344CB8AC3E}">
        <p14:creationId xmlns:p14="http://schemas.microsoft.com/office/powerpoint/2010/main" val="181521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AD45D117-E6A3-448A-837F-E218401AD709}" type="slidenum">
              <a:rPr lang="en-US" smtClean="0"/>
              <a:t>4</a:t>
            </a:fld>
            <a:endParaRPr lang="en-US"/>
          </a:p>
        </p:txBody>
      </p:sp>
    </p:spTree>
    <p:extLst>
      <p:ext uri="{BB962C8B-B14F-4D97-AF65-F5344CB8AC3E}">
        <p14:creationId xmlns:p14="http://schemas.microsoft.com/office/powerpoint/2010/main" val="2491654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AD45D117-E6A3-448A-837F-E218401AD709}" type="slidenum">
              <a:rPr lang="en-US" smtClean="0"/>
              <a:t>5</a:t>
            </a:fld>
            <a:endParaRPr lang="en-US"/>
          </a:p>
        </p:txBody>
      </p:sp>
    </p:spTree>
    <p:extLst>
      <p:ext uri="{BB962C8B-B14F-4D97-AF65-F5344CB8AC3E}">
        <p14:creationId xmlns:p14="http://schemas.microsoft.com/office/powerpoint/2010/main" val="646028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AD45D117-E6A3-448A-837F-E218401AD709}" type="slidenum">
              <a:rPr lang="en-US" smtClean="0"/>
              <a:t>6</a:t>
            </a:fld>
            <a:endParaRPr lang="en-US"/>
          </a:p>
        </p:txBody>
      </p:sp>
    </p:spTree>
    <p:extLst>
      <p:ext uri="{BB962C8B-B14F-4D97-AF65-F5344CB8AC3E}">
        <p14:creationId xmlns:p14="http://schemas.microsoft.com/office/powerpoint/2010/main" val="66290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AD45D117-E6A3-448A-837F-E218401AD709}" type="slidenum">
              <a:rPr lang="en-US" smtClean="0"/>
              <a:t>7</a:t>
            </a:fld>
            <a:endParaRPr lang="en-US"/>
          </a:p>
        </p:txBody>
      </p:sp>
    </p:spTree>
    <p:extLst>
      <p:ext uri="{BB962C8B-B14F-4D97-AF65-F5344CB8AC3E}">
        <p14:creationId xmlns:p14="http://schemas.microsoft.com/office/powerpoint/2010/main" val="293791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AD45D117-E6A3-448A-837F-E218401AD709}" type="slidenum">
              <a:rPr lang="en-US" smtClean="0"/>
              <a:t>8</a:t>
            </a:fld>
            <a:endParaRPr lang="en-US"/>
          </a:p>
        </p:txBody>
      </p:sp>
    </p:spTree>
    <p:extLst>
      <p:ext uri="{BB962C8B-B14F-4D97-AF65-F5344CB8AC3E}">
        <p14:creationId xmlns:p14="http://schemas.microsoft.com/office/powerpoint/2010/main" val="3925909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AD45D117-E6A3-448A-837F-E218401AD709}" type="slidenum">
              <a:rPr lang="en-US" smtClean="0"/>
              <a:t>9</a:t>
            </a:fld>
            <a:endParaRPr lang="en-US"/>
          </a:p>
        </p:txBody>
      </p:sp>
    </p:spTree>
    <p:extLst>
      <p:ext uri="{BB962C8B-B14F-4D97-AF65-F5344CB8AC3E}">
        <p14:creationId xmlns:p14="http://schemas.microsoft.com/office/powerpoint/2010/main" val="4034654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8CDAF-3970-E1CB-D373-A2ED288F6C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8DAE3F-764D-1F82-4190-2299DD49E3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24649-80CF-C355-6DFE-EDC88BA6AC56}"/>
              </a:ext>
            </a:extLst>
          </p:cNvPr>
          <p:cNvSpPr>
            <a:spLocks noGrp="1"/>
          </p:cNvSpPr>
          <p:nvPr>
            <p:ph type="dt" sz="half" idx="10"/>
          </p:nvPr>
        </p:nvSpPr>
        <p:spPr/>
        <p:txBody>
          <a:bodyPr/>
          <a:lstStyle/>
          <a:p>
            <a:fld id="{4088643B-9437-421C-AD0A-9C3E31253CA7}" type="datetimeFigureOut">
              <a:rPr lang="en-US" smtClean="0"/>
              <a:t>6/24/2024</a:t>
            </a:fld>
            <a:endParaRPr lang="en-US"/>
          </a:p>
        </p:txBody>
      </p:sp>
      <p:sp>
        <p:nvSpPr>
          <p:cNvPr id="5" name="Footer Placeholder 4">
            <a:extLst>
              <a:ext uri="{FF2B5EF4-FFF2-40B4-BE49-F238E27FC236}">
                <a16:creationId xmlns:a16="http://schemas.microsoft.com/office/drawing/2014/main" id="{D7FEEB54-FA97-8D89-CD6E-24BD763635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81A55-3BD9-6448-AA20-08E5D7402E75}"/>
              </a:ext>
            </a:extLst>
          </p:cNvPr>
          <p:cNvSpPr>
            <a:spLocks noGrp="1"/>
          </p:cNvSpPr>
          <p:nvPr>
            <p:ph type="sldNum" sz="quarter" idx="12"/>
          </p:nvPr>
        </p:nvSpPr>
        <p:spPr/>
        <p:txBody>
          <a:bodyPr/>
          <a:lstStyle/>
          <a:p>
            <a:fld id="{35A3B989-6573-4FA1-A4D5-687CAEDF5E7D}" type="slidenum">
              <a:rPr lang="en-US" smtClean="0"/>
              <a:t>‹#›</a:t>
            </a:fld>
            <a:endParaRPr lang="en-US"/>
          </a:p>
        </p:txBody>
      </p:sp>
    </p:spTree>
    <p:extLst>
      <p:ext uri="{BB962C8B-B14F-4D97-AF65-F5344CB8AC3E}">
        <p14:creationId xmlns:p14="http://schemas.microsoft.com/office/powerpoint/2010/main" val="309119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9ABD2-1D17-E89D-97B0-AF5D581ECC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94AFEA-8A4F-A704-ECAD-8276378890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188B8E-A2C2-B030-3F45-2E9A615BE933}"/>
              </a:ext>
            </a:extLst>
          </p:cNvPr>
          <p:cNvSpPr>
            <a:spLocks noGrp="1"/>
          </p:cNvSpPr>
          <p:nvPr>
            <p:ph type="dt" sz="half" idx="10"/>
          </p:nvPr>
        </p:nvSpPr>
        <p:spPr/>
        <p:txBody>
          <a:bodyPr/>
          <a:lstStyle/>
          <a:p>
            <a:fld id="{4088643B-9437-421C-AD0A-9C3E31253CA7}" type="datetimeFigureOut">
              <a:rPr lang="en-US" smtClean="0"/>
              <a:t>6/24/2024</a:t>
            </a:fld>
            <a:endParaRPr lang="en-US"/>
          </a:p>
        </p:txBody>
      </p:sp>
      <p:sp>
        <p:nvSpPr>
          <p:cNvPr id="5" name="Footer Placeholder 4">
            <a:extLst>
              <a:ext uri="{FF2B5EF4-FFF2-40B4-BE49-F238E27FC236}">
                <a16:creationId xmlns:a16="http://schemas.microsoft.com/office/drawing/2014/main" id="{C263DB3E-4A52-2CF2-4CEE-E9469ACDEF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558D3-19C8-8A76-6F3D-BE10994472C0}"/>
              </a:ext>
            </a:extLst>
          </p:cNvPr>
          <p:cNvSpPr>
            <a:spLocks noGrp="1"/>
          </p:cNvSpPr>
          <p:nvPr>
            <p:ph type="sldNum" sz="quarter" idx="12"/>
          </p:nvPr>
        </p:nvSpPr>
        <p:spPr/>
        <p:txBody>
          <a:bodyPr/>
          <a:lstStyle/>
          <a:p>
            <a:fld id="{35A3B989-6573-4FA1-A4D5-687CAEDF5E7D}" type="slidenum">
              <a:rPr lang="en-US" smtClean="0"/>
              <a:t>‹#›</a:t>
            </a:fld>
            <a:endParaRPr lang="en-US"/>
          </a:p>
        </p:txBody>
      </p:sp>
    </p:spTree>
    <p:extLst>
      <p:ext uri="{BB962C8B-B14F-4D97-AF65-F5344CB8AC3E}">
        <p14:creationId xmlns:p14="http://schemas.microsoft.com/office/powerpoint/2010/main" val="2978513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63EB3B-A00E-B31B-22B9-2605C9617B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9A8B46-1E7E-7530-E6AF-4741BA1700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0B1CF-5632-F76A-3FE1-4E48A46F2233}"/>
              </a:ext>
            </a:extLst>
          </p:cNvPr>
          <p:cNvSpPr>
            <a:spLocks noGrp="1"/>
          </p:cNvSpPr>
          <p:nvPr>
            <p:ph type="dt" sz="half" idx="10"/>
          </p:nvPr>
        </p:nvSpPr>
        <p:spPr/>
        <p:txBody>
          <a:bodyPr/>
          <a:lstStyle/>
          <a:p>
            <a:fld id="{4088643B-9437-421C-AD0A-9C3E31253CA7}" type="datetimeFigureOut">
              <a:rPr lang="en-US" smtClean="0"/>
              <a:t>6/24/2024</a:t>
            </a:fld>
            <a:endParaRPr lang="en-US"/>
          </a:p>
        </p:txBody>
      </p:sp>
      <p:sp>
        <p:nvSpPr>
          <p:cNvPr id="5" name="Footer Placeholder 4">
            <a:extLst>
              <a:ext uri="{FF2B5EF4-FFF2-40B4-BE49-F238E27FC236}">
                <a16:creationId xmlns:a16="http://schemas.microsoft.com/office/drawing/2014/main" id="{51266E83-5D64-8E9F-3424-35CD48E190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69638-D3E3-0C2C-79B7-D5B8433ED974}"/>
              </a:ext>
            </a:extLst>
          </p:cNvPr>
          <p:cNvSpPr>
            <a:spLocks noGrp="1"/>
          </p:cNvSpPr>
          <p:nvPr>
            <p:ph type="sldNum" sz="quarter" idx="12"/>
          </p:nvPr>
        </p:nvSpPr>
        <p:spPr/>
        <p:txBody>
          <a:bodyPr/>
          <a:lstStyle/>
          <a:p>
            <a:fld id="{35A3B989-6573-4FA1-A4D5-687CAEDF5E7D}" type="slidenum">
              <a:rPr lang="en-US" smtClean="0"/>
              <a:t>‹#›</a:t>
            </a:fld>
            <a:endParaRPr lang="en-US"/>
          </a:p>
        </p:txBody>
      </p:sp>
    </p:spTree>
    <p:extLst>
      <p:ext uri="{BB962C8B-B14F-4D97-AF65-F5344CB8AC3E}">
        <p14:creationId xmlns:p14="http://schemas.microsoft.com/office/powerpoint/2010/main" val="3464890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6C03B-D692-31E7-D60A-405782B681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F6ECD4-DEFE-DC4A-5F22-D90A8BFABE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ADFB1-0072-0A53-DC50-16295F9DF6F0}"/>
              </a:ext>
            </a:extLst>
          </p:cNvPr>
          <p:cNvSpPr>
            <a:spLocks noGrp="1"/>
          </p:cNvSpPr>
          <p:nvPr>
            <p:ph type="dt" sz="half" idx="10"/>
          </p:nvPr>
        </p:nvSpPr>
        <p:spPr/>
        <p:txBody>
          <a:bodyPr/>
          <a:lstStyle/>
          <a:p>
            <a:fld id="{4088643B-9437-421C-AD0A-9C3E31253CA7}" type="datetimeFigureOut">
              <a:rPr lang="en-US" smtClean="0"/>
              <a:t>6/24/2024</a:t>
            </a:fld>
            <a:endParaRPr lang="en-US"/>
          </a:p>
        </p:txBody>
      </p:sp>
      <p:sp>
        <p:nvSpPr>
          <p:cNvPr id="5" name="Footer Placeholder 4">
            <a:extLst>
              <a:ext uri="{FF2B5EF4-FFF2-40B4-BE49-F238E27FC236}">
                <a16:creationId xmlns:a16="http://schemas.microsoft.com/office/drawing/2014/main" id="{60A96F59-20C1-8E2A-BEAF-F5C9248CCD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46B7B-5351-3C4D-3897-29519B8F91FC}"/>
              </a:ext>
            </a:extLst>
          </p:cNvPr>
          <p:cNvSpPr>
            <a:spLocks noGrp="1"/>
          </p:cNvSpPr>
          <p:nvPr>
            <p:ph type="sldNum" sz="quarter" idx="12"/>
          </p:nvPr>
        </p:nvSpPr>
        <p:spPr/>
        <p:txBody>
          <a:bodyPr/>
          <a:lstStyle/>
          <a:p>
            <a:fld id="{35A3B989-6573-4FA1-A4D5-687CAEDF5E7D}" type="slidenum">
              <a:rPr lang="en-US" smtClean="0"/>
              <a:t>‹#›</a:t>
            </a:fld>
            <a:endParaRPr lang="en-US"/>
          </a:p>
        </p:txBody>
      </p:sp>
    </p:spTree>
    <p:extLst>
      <p:ext uri="{BB962C8B-B14F-4D97-AF65-F5344CB8AC3E}">
        <p14:creationId xmlns:p14="http://schemas.microsoft.com/office/powerpoint/2010/main" val="145506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C1A9-F496-CAAA-8EF7-81D041D5E9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7AD3F6-4180-1C7F-5364-636A9001C07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6D71E2-FD2C-62DF-F362-DF4C78FFEE23}"/>
              </a:ext>
            </a:extLst>
          </p:cNvPr>
          <p:cNvSpPr>
            <a:spLocks noGrp="1"/>
          </p:cNvSpPr>
          <p:nvPr>
            <p:ph type="dt" sz="half" idx="10"/>
          </p:nvPr>
        </p:nvSpPr>
        <p:spPr/>
        <p:txBody>
          <a:bodyPr/>
          <a:lstStyle/>
          <a:p>
            <a:fld id="{4088643B-9437-421C-AD0A-9C3E31253CA7}" type="datetimeFigureOut">
              <a:rPr lang="en-US" smtClean="0"/>
              <a:t>6/24/2024</a:t>
            </a:fld>
            <a:endParaRPr lang="en-US"/>
          </a:p>
        </p:txBody>
      </p:sp>
      <p:sp>
        <p:nvSpPr>
          <p:cNvPr id="5" name="Footer Placeholder 4">
            <a:extLst>
              <a:ext uri="{FF2B5EF4-FFF2-40B4-BE49-F238E27FC236}">
                <a16:creationId xmlns:a16="http://schemas.microsoft.com/office/drawing/2014/main" id="{AC52821A-3ACF-E03F-D728-85ED888691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ACF023-9D8F-9DD4-043C-E79EBF896878}"/>
              </a:ext>
            </a:extLst>
          </p:cNvPr>
          <p:cNvSpPr>
            <a:spLocks noGrp="1"/>
          </p:cNvSpPr>
          <p:nvPr>
            <p:ph type="sldNum" sz="quarter" idx="12"/>
          </p:nvPr>
        </p:nvSpPr>
        <p:spPr/>
        <p:txBody>
          <a:bodyPr/>
          <a:lstStyle/>
          <a:p>
            <a:fld id="{35A3B989-6573-4FA1-A4D5-687CAEDF5E7D}" type="slidenum">
              <a:rPr lang="en-US" smtClean="0"/>
              <a:t>‹#›</a:t>
            </a:fld>
            <a:endParaRPr lang="en-US"/>
          </a:p>
        </p:txBody>
      </p:sp>
    </p:spTree>
    <p:extLst>
      <p:ext uri="{BB962C8B-B14F-4D97-AF65-F5344CB8AC3E}">
        <p14:creationId xmlns:p14="http://schemas.microsoft.com/office/powerpoint/2010/main" val="2242174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86072-D7C0-1A49-E7CA-1B27283DE3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CBC0C1-CBA7-17E5-DE52-DB6D864872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68FFCE-984D-D4CE-5676-ACF5DEC0CF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DF0269-CD0C-B5E2-D3D2-AEDA4938D16A}"/>
              </a:ext>
            </a:extLst>
          </p:cNvPr>
          <p:cNvSpPr>
            <a:spLocks noGrp="1"/>
          </p:cNvSpPr>
          <p:nvPr>
            <p:ph type="dt" sz="half" idx="10"/>
          </p:nvPr>
        </p:nvSpPr>
        <p:spPr/>
        <p:txBody>
          <a:bodyPr/>
          <a:lstStyle/>
          <a:p>
            <a:fld id="{4088643B-9437-421C-AD0A-9C3E31253CA7}" type="datetimeFigureOut">
              <a:rPr lang="en-US" smtClean="0"/>
              <a:t>6/24/2024</a:t>
            </a:fld>
            <a:endParaRPr lang="en-US"/>
          </a:p>
        </p:txBody>
      </p:sp>
      <p:sp>
        <p:nvSpPr>
          <p:cNvPr id="6" name="Footer Placeholder 5">
            <a:extLst>
              <a:ext uri="{FF2B5EF4-FFF2-40B4-BE49-F238E27FC236}">
                <a16:creationId xmlns:a16="http://schemas.microsoft.com/office/drawing/2014/main" id="{FEAB0280-9591-611B-DA91-BBEDE092E7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887AEB-9585-5F34-B08F-FE98652938E7}"/>
              </a:ext>
            </a:extLst>
          </p:cNvPr>
          <p:cNvSpPr>
            <a:spLocks noGrp="1"/>
          </p:cNvSpPr>
          <p:nvPr>
            <p:ph type="sldNum" sz="quarter" idx="12"/>
          </p:nvPr>
        </p:nvSpPr>
        <p:spPr/>
        <p:txBody>
          <a:bodyPr/>
          <a:lstStyle/>
          <a:p>
            <a:fld id="{35A3B989-6573-4FA1-A4D5-687CAEDF5E7D}" type="slidenum">
              <a:rPr lang="en-US" smtClean="0"/>
              <a:t>‹#›</a:t>
            </a:fld>
            <a:endParaRPr lang="en-US"/>
          </a:p>
        </p:txBody>
      </p:sp>
    </p:spTree>
    <p:extLst>
      <p:ext uri="{BB962C8B-B14F-4D97-AF65-F5344CB8AC3E}">
        <p14:creationId xmlns:p14="http://schemas.microsoft.com/office/powerpoint/2010/main" val="229116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27B8-C888-9DF5-B1FC-5B799B6195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69FF91-1A5D-4C71-E7D8-35F1858DB6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21DEC0-8E8F-A68E-66FE-86EBB796CB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7EFD12-1320-DA91-C032-DB56F156F7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84AF55-32B8-1058-4E47-FA78B93D32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A7A3B2-5A7D-8BA7-5E3A-FE64DBD45E70}"/>
              </a:ext>
            </a:extLst>
          </p:cNvPr>
          <p:cNvSpPr>
            <a:spLocks noGrp="1"/>
          </p:cNvSpPr>
          <p:nvPr>
            <p:ph type="dt" sz="half" idx="10"/>
          </p:nvPr>
        </p:nvSpPr>
        <p:spPr/>
        <p:txBody>
          <a:bodyPr/>
          <a:lstStyle/>
          <a:p>
            <a:fld id="{4088643B-9437-421C-AD0A-9C3E31253CA7}" type="datetimeFigureOut">
              <a:rPr lang="en-US" smtClean="0"/>
              <a:t>6/24/2024</a:t>
            </a:fld>
            <a:endParaRPr lang="en-US"/>
          </a:p>
        </p:txBody>
      </p:sp>
      <p:sp>
        <p:nvSpPr>
          <p:cNvPr id="8" name="Footer Placeholder 7">
            <a:extLst>
              <a:ext uri="{FF2B5EF4-FFF2-40B4-BE49-F238E27FC236}">
                <a16:creationId xmlns:a16="http://schemas.microsoft.com/office/drawing/2014/main" id="{27213B60-44C7-D1F7-393E-22DE8BE4AF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83E519-30CB-5ABD-4F27-0E7CAE6AB61A}"/>
              </a:ext>
            </a:extLst>
          </p:cNvPr>
          <p:cNvSpPr>
            <a:spLocks noGrp="1"/>
          </p:cNvSpPr>
          <p:nvPr>
            <p:ph type="sldNum" sz="quarter" idx="12"/>
          </p:nvPr>
        </p:nvSpPr>
        <p:spPr/>
        <p:txBody>
          <a:bodyPr/>
          <a:lstStyle/>
          <a:p>
            <a:fld id="{35A3B989-6573-4FA1-A4D5-687CAEDF5E7D}" type="slidenum">
              <a:rPr lang="en-US" smtClean="0"/>
              <a:t>‹#›</a:t>
            </a:fld>
            <a:endParaRPr lang="en-US"/>
          </a:p>
        </p:txBody>
      </p:sp>
    </p:spTree>
    <p:extLst>
      <p:ext uri="{BB962C8B-B14F-4D97-AF65-F5344CB8AC3E}">
        <p14:creationId xmlns:p14="http://schemas.microsoft.com/office/powerpoint/2010/main" val="977615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E013A-F5F6-6031-CC5C-D48F2BE82F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ADDD5B-5E57-810A-6B04-ACEE0AB51413}"/>
              </a:ext>
            </a:extLst>
          </p:cNvPr>
          <p:cNvSpPr>
            <a:spLocks noGrp="1"/>
          </p:cNvSpPr>
          <p:nvPr>
            <p:ph type="dt" sz="half" idx="10"/>
          </p:nvPr>
        </p:nvSpPr>
        <p:spPr/>
        <p:txBody>
          <a:bodyPr/>
          <a:lstStyle/>
          <a:p>
            <a:fld id="{4088643B-9437-421C-AD0A-9C3E31253CA7}" type="datetimeFigureOut">
              <a:rPr lang="en-US" smtClean="0"/>
              <a:t>6/24/2024</a:t>
            </a:fld>
            <a:endParaRPr lang="en-US"/>
          </a:p>
        </p:txBody>
      </p:sp>
      <p:sp>
        <p:nvSpPr>
          <p:cNvPr id="4" name="Footer Placeholder 3">
            <a:extLst>
              <a:ext uri="{FF2B5EF4-FFF2-40B4-BE49-F238E27FC236}">
                <a16:creationId xmlns:a16="http://schemas.microsoft.com/office/drawing/2014/main" id="{7AB0C86D-6BC4-5F96-A6CD-6B77D21636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7A66B1-E298-E44C-6F1D-7286FCEAE972}"/>
              </a:ext>
            </a:extLst>
          </p:cNvPr>
          <p:cNvSpPr>
            <a:spLocks noGrp="1"/>
          </p:cNvSpPr>
          <p:nvPr>
            <p:ph type="sldNum" sz="quarter" idx="12"/>
          </p:nvPr>
        </p:nvSpPr>
        <p:spPr/>
        <p:txBody>
          <a:bodyPr/>
          <a:lstStyle/>
          <a:p>
            <a:fld id="{35A3B989-6573-4FA1-A4D5-687CAEDF5E7D}" type="slidenum">
              <a:rPr lang="en-US" smtClean="0"/>
              <a:t>‹#›</a:t>
            </a:fld>
            <a:endParaRPr lang="en-US"/>
          </a:p>
        </p:txBody>
      </p:sp>
    </p:spTree>
    <p:extLst>
      <p:ext uri="{BB962C8B-B14F-4D97-AF65-F5344CB8AC3E}">
        <p14:creationId xmlns:p14="http://schemas.microsoft.com/office/powerpoint/2010/main" val="3494923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251A3A-7D45-FD5D-C57C-9BA9E0DCC474}"/>
              </a:ext>
            </a:extLst>
          </p:cNvPr>
          <p:cNvSpPr>
            <a:spLocks noGrp="1"/>
          </p:cNvSpPr>
          <p:nvPr>
            <p:ph type="dt" sz="half" idx="10"/>
          </p:nvPr>
        </p:nvSpPr>
        <p:spPr/>
        <p:txBody>
          <a:bodyPr/>
          <a:lstStyle/>
          <a:p>
            <a:fld id="{4088643B-9437-421C-AD0A-9C3E31253CA7}" type="datetimeFigureOut">
              <a:rPr lang="en-US" smtClean="0"/>
              <a:t>6/24/2024</a:t>
            </a:fld>
            <a:endParaRPr lang="en-US"/>
          </a:p>
        </p:txBody>
      </p:sp>
      <p:sp>
        <p:nvSpPr>
          <p:cNvPr id="3" name="Footer Placeholder 2">
            <a:extLst>
              <a:ext uri="{FF2B5EF4-FFF2-40B4-BE49-F238E27FC236}">
                <a16:creationId xmlns:a16="http://schemas.microsoft.com/office/drawing/2014/main" id="{EB553AEB-14F7-9624-8E61-EF87090B98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218C7B-E400-D17E-650F-1FA2A57BC625}"/>
              </a:ext>
            </a:extLst>
          </p:cNvPr>
          <p:cNvSpPr>
            <a:spLocks noGrp="1"/>
          </p:cNvSpPr>
          <p:nvPr>
            <p:ph type="sldNum" sz="quarter" idx="12"/>
          </p:nvPr>
        </p:nvSpPr>
        <p:spPr/>
        <p:txBody>
          <a:bodyPr/>
          <a:lstStyle/>
          <a:p>
            <a:fld id="{35A3B989-6573-4FA1-A4D5-687CAEDF5E7D}" type="slidenum">
              <a:rPr lang="en-US" smtClean="0"/>
              <a:t>‹#›</a:t>
            </a:fld>
            <a:endParaRPr lang="en-US"/>
          </a:p>
        </p:txBody>
      </p:sp>
    </p:spTree>
    <p:extLst>
      <p:ext uri="{BB962C8B-B14F-4D97-AF65-F5344CB8AC3E}">
        <p14:creationId xmlns:p14="http://schemas.microsoft.com/office/powerpoint/2010/main" val="293235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A9B2E-6235-4B68-3C4C-DC21C41AA8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5D7F6C-4B67-D836-0798-B10C6DB878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85ABA7-3EDA-E330-1D4E-A6BA2A9CE4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0A37EB-6B00-69B7-E1F9-A521DBA800B8}"/>
              </a:ext>
            </a:extLst>
          </p:cNvPr>
          <p:cNvSpPr>
            <a:spLocks noGrp="1"/>
          </p:cNvSpPr>
          <p:nvPr>
            <p:ph type="dt" sz="half" idx="10"/>
          </p:nvPr>
        </p:nvSpPr>
        <p:spPr/>
        <p:txBody>
          <a:bodyPr/>
          <a:lstStyle/>
          <a:p>
            <a:fld id="{4088643B-9437-421C-AD0A-9C3E31253CA7}" type="datetimeFigureOut">
              <a:rPr lang="en-US" smtClean="0"/>
              <a:t>6/24/2024</a:t>
            </a:fld>
            <a:endParaRPr lang="en-US"/>
          </a:p>
        </p:txBody>
      </p:sp>
      <p:sp>
        <p:nvSpPr>
          <p:cNvPr id="6" name="Footer Placeholder 5">
            <a:extLst>
              <a:ext uri="{FF2B5EF4-FFF2-40B4-BE49-F238E27FC236}">
                <a16:creationId xmlns:a16="http://schemas.microsoft.com/office/drawing/2014/main" id="{8F147D70-C0FD-6CF5-DBF1-0A486A2EC5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DA7AB2-2AE0-B60C-27D4-4E8CEA06A53D}"/>
              </a:ext>
            </a:extLst>
          </p:cNvPr>
          <p:cNvSpPr>
            <a:spLocks noGrp="1"/>
          </p:cNvSpPr>
          <p:nvPr>
            <p:ph type="sldNum" sz="quarter" idx="12"/>
          </p:nvPr>
        </p:nvSpPr>
        <p:spPr/>
        <p:txBody>
          <a:bodyPr/>
          <a:lstStyle/>
          <a:p>
            <a:fld id="{35A3B989-6573-4FA1-A4D5-687CAEDF5E7D}" type="slidenum">
              <a:rPr lang="en-US" smtClean="0"/>
              <a:t>‹#›</a:t>
            </a:fld>
            <a:endParaRPr lang="en-US"/>
          </a:p>
        </p:txBody>
      </p:sp>
    </p:spTree>
    <p:extLst>
      <p:ext uri="{BB962C8B-B14F-4D97-AF65-F5344CB8AC3E}">
        <p14:creationId xmlns:p14="http://schemas.microsoft.com/office/powerpoint/2010/main" val="1489765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CFC08-1E1F-B25D-8B38-CD9D8934C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DC8E2C-D899-A7A6-794E-5678562379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9514A6-CC77-4857-57C6-564D87B9D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5E8236-5D86-B1CC-6279-435A04C04532}"/>
              </a:ext>
            </a:extLst>
          </p:cNvPr>
          <p:cNvSpPr>
            <a:spLocks noGrp="1"/>
          </p:cNvSpPr>
          <p:nvPr>
            <p:ph type="dt" sz="half" idx="10"/>
          </p:nvPr>
        </p:nvSpPr>
        <p:spPr/>
        <p:txBody>
          <a:bodyPr/>
          <a:lstStyle/>
          <a:p>
            <a:fld id="{4088643B-9437-421C-AD0A-9C3E31253CA7}" type="datetimeFigureOut">
              <a:rPr lang="en-US" smtClean="0"/>
              <a:t>6/24/2024</a:t>
            </a:fld>
            <a:endParaRPr lang="en-US"/>
          </a:p>
        </p:txBody>
      </p:sp>
      <p:sp>
        <p:nvSpPr>
          <p:cNvPr id="6" name="Footer Placeholder 5">
            <a:extLst>
              <a:ext uri="{FF2B5EF4-FFF2-40B4-BE49-F238E27FC236}">
                <a16:creationId xmlns:a16="http://schemas.microsoft.com/office/drawing/2014/main" id="{9F9BCD6F-BCAF-B9D4-ACC6-9B82E914F2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5CED81-4C73-738B-03E4-9417558E03DC}"/>
              </a:ext>
            </a:extLst>
          </p:cNvPr>
          <p:cNvSpPr>
            <a:spLocks noGrp="1"/>
          </p:cNvSpPr>
          <p:nvPr>
            <p:ph type="sldNum" sz="quarter" idx="12"/>
          </p:nvPr>
        </p:nvSpPr>
        <p:spPr/>
        <p:txBody>
          <a:bodyPr/>
          <a:lstStyle/>
          <a:p>
            <a:fld id="{35A3B989-6573-4FA1-A4D5-687CAEDF5E7D}" type="slidenum">
              <a:rPr lang="en-US" smtClean="0"/>
              <a:t>‹#›</a:t>
            </a:fld>
            <a:endParaRPr lang="en-US"/>
          </a:p>
        </p:txBody>
      </p:sp>
    </p:spTree>
    <p:extLst>
      <p:ext uri="{BB962C8B-B14F-4D97-AF65-F5344CB8AC3E}">
        <p14:creationId xmlns:p14="http://schemas.microsoft.com/office/powerpoint/2010/main" val="213043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408A93-CD86-F84F-7F8E-13131B456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70EC92-9433-02A2-E14F-91B59CD1FA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EE77E3-1DB7-7AF3-4B7B-0841A00793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88643B-9437-421C-AD0A-9C3E31253CA7}" type="datetimeFigureOut">
              <a:rPr lang="en-US" smtClean="0"/>
              <a:t>6/24/2024</a:t>
            </a:fld>
            <a:endParaRPr lang="en-US"/>
          </a:p>
        </p:txBody>
      </p:sp>
      <p:sp>
        <p:nvSpPr>
          <p:cNvPr id="5" name="Footer Placeholder 4">
            <a:extLst>
              <a:ext uri="{FF2B5EF4-FFF2-40B4-BE49-F238E27FC236}">
                <a16:creationId xmlns:a16="http://schemas.microsoft.com/office/drawing/2014/main" id="{1CD90FA3-1002-4B2C-006D-02633AAADC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438CE24-4B60-2C54-6EBC-422C925EE8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A3B989-6573-4FA1-A4D5-687CAEDF5E7D}" type="slidenum">
              <a:rPr lang="en-US" smtClean="0"/>
              <a:t>‹#›</a:t>
            </a:fld>
            <a:endParaRPr lang="en-US"/>
          </a:p>
        </p:txBody>
      </p:sp>
    </p:spTree>
    <p:extLst>
      <p:ext uri="{BB962C8B-B14F-4D97-AF65-F5344CB8AC3E}">
        <p14:creationId xmlns:p14="http://schemas.microsoft.com/office/powerpoint/2010/main" val="1552607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4.svg"/><Relationship Id="rId12" Type="http://schemas.openxmlformats.org/officeDocument/2006/relationships/image" Target="../media/image9.sv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10.xml"/><Relationship Id="rId7"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5.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11.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24.png"/><Relationship Id="rId9"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28.sv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2.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xml"/><Relationship Id="rId7" Type="http://schemas.openxmlformats.org/officeDocument/2006/relationships/image" Target="../media/image6.sv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7.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8.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8.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9.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9.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229983">
            <a:off x="-4233599" y="-1353192"/>
            <a:ext cx="7022597" cy="9306379"/>
            <a:chOff x="0" y="0"/>
            <a:chExt cx="2386497" cy="3162597"/>
          </a:xfrm>
        </p:grpSpPr>
        <p:sp>
          <p:nvSpPr>
            <p:cNvPr id="3" name="Freeform 3"/>
            <p:cNvSpPr/>
            <p:nvPr/>
          </p:nvSpPr>
          <p:spPr>
            <a:xfrm>
              <a:off x="0" y="0"/>
              <a:ext cx="2386497" cy="3162597"/>
            </a:xfrm>
            <a:custGeom>
              <a:avLst/>
              <a:gdLst/>
              <a:ahLst/>
              <a:cxnLst/>
              <a:rect l="l" t="t" r="r" b="b"/>
              <a:pathLst>
                <a:path w="2386497" h="3162597">
                  <a:moveTo>
                    <a:pt x="1193248" y="0"/>
                  </a:moveTo>
                  <a:cubicBezTo>
                    <a:pt x="534236" y="0"/>
                    <a:pt x="0" y="707971"/>
                    <a:pt x="0" y="1581298"/>
                  </a:cubicBezTo>
                  <a:cubicBezTo>
                    <a:pt x="0" y="2454625"/>
                    <a:pt x="534236" y="3162597"/>
                    <a:pt x="1193248" y="3162597"/>
                  </a:cubicBezTo>
                  <a:cubicBezTo>
                    <a:pt x="1852261" y="3162597"/>
                    <a:pt x="2386497" y="2454625"/>
                    <a:pt x="2386497" y="1581298"/>
                  </a:cubicBezTo>
                  <a:cubicBezTo>
                    <a:pt x="2386497" y="707971"/>
                    <a:pt x="1852261" y="0"/>
                    <a:pt x="1193248" y="0"/>
                  </a:cubicBezTo>
                  <a:close/>
                </a:path>
              </a:pathLst>
            </a:custGeom>
            <a:solidFill>
              <a:srgbClr val="063225"/>
            </a:solidFill>
          </p:spPr>
          <p:txBody>
            <a:bodyPr/>
            <a:lstStyle/>
            <a:p>
              <a:endParaRPr lang="en-US" sz="1200"/>
            </a:p>
          </p:txBody>
        </p:sp>
        <p:sp>
          <p:nvSpPr>
            <p:cNvPr id="4" name="TextBox 4"/>
            <p:cNvSpPr txBox="1"/>
            <p:nvPr/>
          </p:nvSpPr>
          <p:spPr>
            <a:xfrm>
              <a:off x="223734" y="248868"/>
              <a:ext cx="1939029" cy="2617235"/>
            </a:xfrm>
            <a:prstGeom prst="rect">
              <a:avLst/>
            </a:prstGeom>
          </p:spPr>
          <p:txBody>
            <a:bodyPr lIns="33867" tIns="33867" rIns="33867" bIns="33867" rtlCol="0" anchor="ctr"/>
            <a:lstStyle/>
            <a:p>
              <a:pPr algn="ctr">
                <a:lnSpc>
                  <a:spcPts val="2147"/>
                </a:lnSpc>
              </a:pPr>
              <a:endParaRPr sz="1200"/>
            </a:p>
          </p:txBody>
        </p:sp>
      </p:grpSp>
      <p:pic>
        <p:nvPicPr>
          <p:cNvPr id="9" name="Picture 8" descr="A screenshot of a video game&#10;&#10;Description automatically generated">
            <a:extLst>
              <a:ext uri="{FF2B5EF4-FFF2-40B4-BE49-F238E27FC236}">
                <a16:creationId xmlns:a16="http://schemas.microsoft.com/office/drawing/2014/main" id="{993333F6-AAFD-1CFA-3026-FFB530F2A9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82" y="3223417"/>
            <a:ext cx="4770421" cy="4770421"/>
          </a:xfrm>
          <a:prstGeom prst="rect">
            <a:avLst/>
          </a:prstGeom>
        </p:spPr>
      </p:pic>
      <p:sp>
        <p:nvSpPr>
          <p:cNvPr id="6" name="Freeform 6"/>
          <p:cNvSpPr/>
          <p:nvPr/>
        </p:nvSpPr>
        <p:spPr>
          <a:xfrm flipH="1">
            <a:off x="749234" y="437193"/>
            <a:ext cx="2972969" cy="1616551"/>
          </a:xfrm>
          <a:custGeom>
            <a:avLst/>
            <a:gdLst/>
            <a:ahLst/>
            <a:cxnLst/>
            <a:rect l="l" t="t" r="r" b="b"/>
            <a:pathLst>
              <a:path w="5431132" h="2953178">
                <a:moveTo>
                  <a:pt x="5431132" y="0"/>
                </a:moveTo>
                <a:lnTo>
                  <a:pt x="0" y="0"/>
                </a:lnTo>
                <a:lnTo>
                  <a:pt x="0" y="2953178"/>
                </a:lnTo>
                <a:lnTo>
                  <a:pt x="5431132" y="2953178"/>
                </a:lnTo>
                <a:lnTo>
                  <a:pt x="5431132" y="0"/>
                </a:lnTo>
                <a:close/>
              </a:path>
            </a:pathLst>
          </a:custGeom>
          <a:blipFill>
            <a:blip r:embed="rId5"/>
            <a:stretch>
              <a:fillRect/>
            </a:stretch>
          </a:blipFill>
        </p:spPr>
        <p:txBody>
          <a:bodyPr/>
          <a:lstStyle/>
          <a:p>
            <a:endParaRPr lang="en-US" sz="1200"/>
          </a:p>
        </p:txBody>
      </p:sp>
      <p:sp>
        <p:nvSpPr>
          <p:cNvPr id="15" name="Freeform 15"/>
          <p:cNvSpPr/>
          <p:nvPr/>
        </p:nvSpPr>
        <p:spPr>
          <a:xfrm rot="-1429773">
            <a:off x="4840928" y="4415820"/>
            <a:ext cx="416504" cy="390756"/>
          </a:xfrm>
          <a:custGeom>
            <a:avLst/>
            <a:gdLst/>
            <a:ahLst/>
            <a:cxnLst/>
            <a:rect l="l" t="t" r="r" b="b"/>
            <a:pathLst>
              <a:path w="624756" h="586134">
                <a:moveTo>
                  <a:pt x="0" y="0"/>
                </a:moveTo>
                <a:lnTo>
                  <a:pt x="624755" y="0"/>
                </a:lnTo>
                <a:lnTo>
                  <a:pt x="624755" y="586134"/>
                </a:lnTo>
                <a:lnTo>
                  <a:pt x="0" y="5861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16" name="Freeform 16"/>
          <p:cNvSpPr/>
          <p:nvPr/>
        </p:nvSpPr>
        <p:spPr>
          <a:xfrm rot="-284793">
            <a:off x="143914" y="338481"/>
            <a:ext cx="362970" cy="362970"/>
          </a:xfrm>
          <a:custGeom>
            <a:avLst/>
            <a:gdLst/>
            <a:ahLst/>
            <a:cxnLst/>
            <a:rect l="l" t="t" r="r" b="b"/>
            <a:pathLst>
              <a:path w="544455" h="544455">
                <a:moveTo>
                  <a:pt x="0" y="0"/>
                </a:moveTo>
                <a:lnTo>
                  <a:pt x="544455" y="0"/>
                </a:lnTo>
                <a:lnTo>
                  <a:pt x="544455" y="544455"/>
                </a:lnTo>
                <a:lnTo>
                  <a:pt x="0" y="54445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17" name="Freeform 17"/>
          <p:cNvSpPr/>
          <p:nvPr/>
        </p:nvSpPr>
        <p:spPr>
          <a:xfrm rot="-284793">
            <a:off x="556512" y="330753"/>
            <a:ext cx="143820" cy="143820"/>
          </a:xfrm>
          <a:custGeom>
            <a:avLst/>
            <a:gdLst/>
            <a:ahLst/>
            <a:cxnLst/>
            <a:rect l="l" t="t" r="r" b="b"/>
            <a:pathLst>
              <a:path w="215730" h="215730">
                <a:moveTo>
                  <a:pt x="0" y="0"/>
                </a:moveTo>
                <a:lnTo>
                  <a:pt x="215730" y="0"/>
                </a:lnTo>
                <a:lnTo>
                  <a:pt x="215730" y="215730"/>
                </a:lnTo>
                <a:lnTo>
                  <a:pt x="0" y="2157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18" name="Freeform 18"/>
          <p:cNvSpPr/>
          <p:nvPr/>
        </p:nvSpPr>
        <p:spPr>
          <a:xfrm rot="-284793">
            <a:off x="91186" y="585842"/>
            <a:ext cx="143820" cy="143820"/>
          </a:xfrm>
          <a:custGeom>
            <a:avLst/>
            <a:gdLst/>
            <a:ahLst/>
            <a:cxnLst/>
            <a:rect l="l" t="t" r="r" b="b"/>
            <a:pathLst>
              <a:path w="215730" h="215730">
                <a:moveTo>
                  <a:pt x="0" y="0"/>
                </a:moveTo>
                <a:lnTo>
                  <a:pt x="215730" y="0"/>
                </a:lnTo>
                <a:lnTo>
                  <a:pt x="215730" y="215729"/>
                </a:lnTo>
                <a:lnTo>
                  <a:pt x="0" y="2157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grpSp>
        <p:nvGrpSpPr>
          <p:cNvPr id="21" name="Group 21"/>
          <p:cNvGrpSpPr/>
          <p:nvPr/>
        </p:nvGrpSpPr>
        <p:grpSpPr>
          <a:xfrm>
            <a:off x="9871899" y="6130299"/>
            <a:ext cx="2130369" cy="551007"/>
            <a:chOff x="0" y="0"/>
            <a:chExt cx="2885943" cy="787206"/>
          </a:xfrm>
        </p:grpSpPr>
        <p:sp>
          <p:nvSpPr>
            <p:cNvPr id="22" name="Freeform 22"/>
            <p:cNvSpPr/>
            <p:nvPr/>
          </p:nvSpPr>
          <p:spPr>
            <a:xfrm>
              <a:off x="8386" y="0"/>
              <a:ext cx="2869171" cy="787206"/>
            </a:xfrm>
            <a:custGeom>
              <a:avLst/>
              <a:gdLst/>
              <a:ahLst/>
              <a:cxnLst/>
              <a:rect l="l" t="t" r="r" b="b"/>
              <a:pathLst>
                <a:path w="2869171" h="787206">
                  <a:moveTo>
                    <a:pt x="238938" y="0"/>
                  </a:moveTo>
                  <a:lnTo>
                    <a:pt x="2833433" y="0"/>
                  </a:lnTo>
                  <a:cubicBezTo>
                    <a:pt x="2844004" y="0"/>
                    <a:pt x="2853981" y="4891"/>
                    <a:pt x="2860454" y="13248"/>
                  </a:cubicBezTo>
                  <a:cubicBezTo>
                    <a:pt x="2866928" y="21606"/>
                    <a:pt x="2869171" y="32488"/>
                    <a:pt x="2866529" y="42724"/>
                  </a:cubicBezTo>
                  <a:lnTo>
                    <a:pt x="2685385" y="744483"/>
                  </a:lnTo>
                  <a:cubicBezTo>
                    <a:pt x="2678893" y="769633"/>
                    <a:pt x="2656208" y="787206"/>
                    <a:pt x="2630233" y="787206"/>
                  </a:cubicBezTo>
                  <a:lnTo>
                    <a:pt x="35738" y="787206"/>
                  </a:lnTo>
                  <a:cubicBezTo>
                    <a:pt x="25167" y="787206"/>
                    <a:pt x="15190" y="782315"/>
                    <a:pt x="8717" y="773958"/>
                  </a:cubicBezTo>
                  <a:cubicBezTo>
                    <a:pt x="2243" y="765601"/>
                    <a:pt x="0" y="754718"/>
                    <a:pt x="2642" y="744483"/>
                  </a:cubicBezTo>
                  <a:lnTo>
                    <a:pt x="183786" y="42724"/>
                  </a:lnTo>
                  <a:cubicBezTo>
                    <a:pt x="190278" y="17573"/>
                    <a:pt x="212963" y="0"/>
                    <a:pt x="238938" y="0"/>
                  </a:cubicBezTo>
                  <a:close/>
                </a:path>
              </a:pathLst>
            </a:custGeom>
            <a:solidFill>
              <a:srgbClr val="063225"/>
            </a:solidFill>
            <a:ln cap="rnd">
              <a:noFill/>
              <a:prstDash val="solid"/>
              <a:round/>
            </a:ln>
          </p:spPr>
          <p:txBody>
            <a:bodyPr/>
            <a:lstStyle/>
            <a:p>
              <a:endParaRPr lang="en-US" sz="1200"/>
            </a:p>
          </p:txBody>
        </p:sp>
        <p:sp>
          <p:nvSpPr>
            <p:cNvPr id="23" name="TextBox 23"/>
            <p:cNvSpPr txBox="1"/>
            <p:nvPr/>
          </p:nvSpPr>
          <p:spPr>
            <a:xfrm>
              <a:off x="101600" y="-47625"/>
              <a:ext cx="2682743" cy="834831"/>
            </a:xfrm>
            <a:prstGeom prst="rect">
              <a:avLst/>
            </a:prstGeom>
          </p:spPr>
          <p:txBody>
            <a:bodyPr lIns="33867" tIns="33867" rIns="33867" bIns="33867" rtlCol="0" anchor="ctr"/>
            <a:lstStyle/>
            <a:p>
              <a:pPr algn="ctr">
                <a:lnSpc>
                  <a:spcPts val="2147"/>
                </a:lnSpc>
                <a:spcBef>
                  <a:spcPct val="0"/>
                </a:spcBef>
              </a:pPr>
              <a:endParaRPr sz="1200"/>
            </a:p>
          </p:txBody>
        </p:sp>
      </p:grpSp>
      <p:sp>
        <p:nvSpPr>
          <p:cNvPr id="25" name="Freeform 25"/>
          <p:cNvSpPr/>
          <p:nvPr/>
        </p:nvSpPr>
        <p:spPr>
          <a:xfrm rot="2009569">
            <a:off x="11398827" y="100070"/>
            <a:ext cx="658713" cy="658713"/>
          </a:xfrm>
          <a:custGeom>
            <a:avLst/>
            <a:gdLst/>
            <a:ahLst/>
            <a:cxnLst/>
            <a:rect l="l" t="t" r="r" b="b"/>
            <a:pathLst>
              <a:path w="1879963" h="1879963">
                <a:moveTo>
                  <a:pt x="0" y="0"/>
                </a:moveTo>
                <a:lnTo>
                  <a:pt x="1879962" y="0"/>
                </a:lnTo>
                <a:lnTo>
                  <a:pt x="1879962" y="1879963"/>
                </a:lnTo>
                <a:lnTo>
                  <a:pt x="0" y="1879963"/>
                </a:lnTo>
                <a:lnTo>
                  <a:pt x="0" y="0"/>
                </a:lnTo>
                <a:close/>
              </a:path>
            </a:pathLst>
          </a:custGeom>
          <a:blipFill>
            <a:blip r:embed="rId10"/>
            <a:stretch>
              <a:fillRect/>
            </a:stretch>
          </a:blipFill>
        </p:spPr>
        <p:txBody>
          <a:bodyPr/>
          <a:lstStyle/>
          <a:p>
            <a:endParaRPr lang="en-US" sz="1200"/>
          </a:p>
        </p:txBody>
      </p:sp>
      <p:sp>
        <p:nvSpPr>
          <p:cNvPr id="30" name="AutoShape 30"/>
          <p:cNvSpPr/>
          <p:nvPr/>
        </p:nvSpPr>
        <p:spPr>
          <a:xfrm flipH="1">
            <a:off x="11302054" y="154321"/>
            <a:ext cx="0" cy="581045"/>
          </a:xfrm>
          <a:prstGeom prst="line">
            <a:avLst/>
          </a:prstGeom>
          <a:ln w="19050" cap="rnd">
            <a:solidFill>
              <a:srgbClr val="666666"/>
            </a:solidFill>
            <a:prstDash val="solid"/>
            <a:headEnd type="none" w="sm" len="sm"/>
            <a:tailEnd type="none" w="sm" len="sm"/>
          </a:ln>
        </p:spPr>
        <p:txBody>
          <a:bodyPr/>
          <a:lstStyle/>
          <a:p>
            <a:endParaRPr lang="en-US" sz="1200"/>
          </a:p>
        </p:txBody>
      </p:sp>
      <p:sp>
        <p:nvSpPr>
          <p:cNvPr id="31" name="Freeform 31"/>
          <p:cNvSpPr/>
          <p:nvPr/>
        </p:nvSpPr>
        <p:spPr>
          <a:xfrm>
            <a:off x="11464694" y="6271223"/>
            <a:ext cx="269157" cy="269157"/>
          </a:xfrm>
          <a:custGeom>
            <a:avLst/>
            <a:gdLst/>
            <a:ahLst/>
            <a:cxnLst/>
            <a:rect l="l" t="t" r="r" b="b"/>
            <a:pathLst>
              <a:path w="403735" h="403735">
                <a:moveTo>
                  <a:pt x="0" y="0"/>
                </a:moveTo>
                <a:lnTo>
                  <a:pt x="403736" y="0"/>
                </a:lnTo>
                <a:lnTo>
                  <a:pt x="403736" y="403735"/>
                </a:lnTo>
                <a:lnTo>
                  <a:pt x="0" y="403735"/>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sz="1200"/>
          </a:p>
        </p:txBody>
      </p:sp>
      <p:sp>
        <p:nvSpPr>
          <p:cNvPr id="32" name="TextBox 32"/>
          <p:cNvSpPr txBox="1"/>
          <p:nvPr/>
        </p:nvSpPr>
        <p:spPr>
          <a:xfrm>
            <a:off x="10102218" y="6255813"/>
            <a:ext cx="1497054" cy="273088"/>
          </a:xfrm>
          <a:prstGeom prst="rect">
            <a:avLst/>
          </a:prstGeom>
        </p:spPr>
        <p:txBody>
          <a:bodyPr wrap="square" lIns="0" tIns="0" rIns="0" bIns="0" rtlCol="0" anchor="t">
            <a:spAutoFit/>
          </a:bodyPr>
          <a:lstStyle/>
          <a:p>
            <a:pPr>
              <a:lnSpc>
                <a:spcPts val="2301"/>
              </a:lnSpc>
            </a:pPr>
            <a:r>
              <a:rPr lang="en-US" sz="1600">
                <a:solidFill>
                  <a:schemeClr val="bg1"/>
                </a:solidFill>
                <a:latin typeface="#9Slide07 SVNSalty Sans" panose="02000000000000000000" pitchFamily="2" charset="0"/>
              </a:rPr>
              <a:t>Thầy Cao Đô OLM</a:t>
            </a:r>
          </a:p>
        </p:txBody>
      </p:sp>
      <p:sp>
        <p:nvSpPr>
          <p:cNvPr id="34" name="TextBox 34"/>
          <p:cNvSpPr txBox="1"/>
          <p:nvPr/>
        </p:nvSpPr>
        <p:spPr>
          <a:xfrm>
            <a:off x="7058808" y="4267525"/>
            <a:ext cx="1497054" cy="577081"/>
          </a:xfrm>
          <a:prstGeom prst="rect">
            <a:avLst/>
          </a:prstGeom>
        </p:spPr>
        <p:txBody>
          <a:bodyPr lIns="0" tIns="0" rIns="0" bIns="0" rtlCol="0" anchor="t">
            <a:spAutoFit/>
          </a:bodyPr>
          <a:lstStyle/>
          <a:p>
            <a:pPr>
              <a:lnSpc>
                <a:spcPts val="4467"/>
              </a:lnSpc>
            </a:pPr>
            <a:r>
              <a:rPr lang="en-US" sz="4214">
                <a:solidFill>
                  <a:srgbClr val="F9FFFC"/>
                </a:solidFill>
                <a:latin typeface="Garet Ultra-Bold Italics"/>
              </a:rPr>
              <a:t>123+</a:t>
            </a:r>
          </a:p>
        </p:txBody>
      </p:sp>
      <p:sp>
        <p:nvSpPr>
          <p:cNvPr id="37" name="TextBox 36">
            <a:extLst>
              <a:ext uri="{FF2B5EF4-FFF2-40B4-BE49-F238E27FC236}">
                <a16:creationId xmlns:a16="http://schemas.microsoft.com/office/drawing/2014/main" id="{743CE1F0-C4F4-3184-2C6E-5474A604FB39}"/>
              </a:ext>
            </a:extLst>
          </p:cNvPr>
          <p:cNvSpPr txBox="1"/>
          <p:nvPr/>
        </p:nvSpPr>
        <p:spPr>
          <a:xfrm>
            <a:off x="10230106" y="176694"/>
            <a:ext cx="1055097" cy="523220"/>
          </a:xfrm>
          <a:prstGeom prst="rect">
            <a:avLst/>
          </a:prstGeom>
          <a:noFill/>
        </p:spPr>
        <p:txBody>
          <a:bodyPr wrap="none" rtlCol="0">
            <a:spAutoFit/>
          </a:bodyPr>
          <a:lstStyle/>
          <a:p>
            <a:r>
              <a:rPr lang="en-US" sz="2800">
                <a:solidFill>
                  <a:srgbClr val="FFAB29"/>
                </a:solidFill>
                <a:latin typeface="#9Slide03 Aturdida" pitchFamily="2" charset="0"/>
              </a:rPr>
              <a:t>TOÁN LỚP 9</a:t>
            </a:r>
          </a:p>
        </p:txBody>
      </p:sp>
      <p:pic>
        <p:nvPicPr>
          <p:cNvPr id="39" name="Picture 38" descr="A blue and orange logo&#10;&#10;Description automatically generated">
            <a:extLst>
              <a:ext uri="{FF2B5EF4-FFF2-40B4-BE49-F238E27FC236}">
                <a16:creationId xmlns:a16="http://schemas.microsoft.com/office/drawing/2014/main" id="{2DA170B0-ED82-A312-CB48-164BDE63275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530009" y="234081"/>
            <a:ext cx="380409" cy="390690"/>
          </a:xfrm>
          <a:prstGeom prst="rect">
            <a:avLst/>
          </a:prstGeom>
        </p:spPr>
      </p:pic>
      <p:sp>
        <p:nvSpPr>
          <p:cNvPr id="41" name="TextBox 40">
            <a:extLst>
              <a:ext uri="{FF2B5EF4-FFF2-40B4-BE49-F238E27FC236}">
                <a16:creationId xmlns:a16="http://schemas.microsoft.com/office/drawing/2014/main" id="{2861D0BF-C092-0150-A510-1B32984E478A}"/>
              </a:ext>
            </a:extLst>
          </p:cNvPr>
          <p:cNvSpPr txBox="1"/>
          <p:nvPr/>
        </p:nvSpPr>
        <p:spPr>
          <a:xfrm>
            <a:off x="3528569" y="2160352"/>
            <a:ext cx="8736378" cy="2062103"/>
          </a:xfrm>
          <a:prstGeom prst="rect">
            <a:avLst/>
          </a:prstGeom>
          <a:noFill/>
        </p:spPr>
        <p:txBody>
          <a:bodyPr wrap="square">
            <a:spAutoFit/>
          </a:bodyPr>
          <a:lstStyle/>
          <a:p>
            <a:r>
              <a:rPr lang="en-US" sz="8000" b="0" i="0">
                <a:solidFill>
                  <a:schemeClr val="accent4">
                    <a:lumMod val="75000"/>
                  </a:schemeClr>
                </a:solidFill>
                <a:effectLst/>
                <a:latin typeface="#9Slide03 Neutra" panose="02040603050506020204" pitchFamily="18" charset="0"/>
              </a:rPr>
              <a:t>Bất đẳng thức </a:t>
            </a:r>
            <a:r>
              <a:rPr lang="en-US" sz="4800" b="0" i="0">
                <a:solidFill>
                  <a:srgbClr val="C00000"/>
                </a:solidFill>
                <a:effectLst/>
                <a:latin typeface="#9Slide03 Neutra" panose="02040603050506020204" pitchFamily="18" charset="0"/>
              </a:rPr>
              <a:t>và tính chất</a:t>
            </a:r>
            <a:endParaRPr lang="en-US" sz="6000">
              <a:solidFill>
                <a:srgbClr val="C00000"/>
              </a:solidFill>
              <a:latin typeface="#9Slide03 Neutra" panose="02040603050506020204" pitchFamily="18"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Rounded Corners 31">
            <a:extLst>
              <a:ext uri="{FF2B5EF4-FFF2-40B4-BE49-F238E27FC236}">
                <a16:creationId xmlns:a16="http://schemas.microsoft.com/office/drawing/2014/main" id="{A05CDD49-139E-F5D8-D5CC-1E8213321CD4}"/>
              </a:ext>
            </a:extLst>
          </p:cNvPr>
          <p:cNvSpPr/>
          <p:nvPr/>
        </p:nvSpPr>
        <p:spPr>
          <a:xfrm>
            <a:off x="10056486" y="4418974"/>
            <a:ext cx="1264909" cy="477384"/>
          </a:xfrm>
          <a:prstGeom prst="roundRect">
            <a:avLst>
              <a:gd name="adj" fmla="val 50000"/>
            </a:avLst>
          </a:prstGeom>
          <a:solidFill>
            <a:srgbClr val="00B050">
              <a:alpha val="60000"/>
            </a:srgbClr>
          </a:solidFill>
          <a:ln w="952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1F1DC69-2AD1-E832-72B6-B1DC40C26DFB}"/>
              </a:ext>
            </a:extLst>
          </p:cNvPr>
          <p:cNvSpPr txBox="1"/>
          <p:nvPr/>
        </p:nvSpPr>
        <p:spPr>
          <a:xfrm>
            <a:off x="10253897" y="4426883"/>
            <a:ext cx="979586"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solidFill>
                  <a:srgbClr val="041D16"/>
                </a:solidFill>
              </a:rPr>
              <a:t>t &gt; -5</a:t>
            </a:r>
          </a:p>
        </p:txBody>
      </p:sp>
      <p:grpSp>
        <p:nvGrpSpPr>
          <p:cNvPr id="2" name="Group 1">
            <a:extLst>
              <a:ext uri="{FF2B5EF4-FFF2-40B4-BE49-F238E27FC236}">
                <a16:creationId xmlns:a16="http://schemas.microsoft.com/office/drawing/2014/main" id="{27A0C720-F580-EFE2-7755-F1A25AE9E5C5}"/>
              </a:ext>
            </a:extLst>
          </p:cNvPr>
          <p:cNvGrpSpPr/>
          <p:nvPr/>
        </p:nvGrpSpPr>
        <p:grpSpPr>
          <a:xfrm>
            <a:off x="297681" y="213822"/>
            <a:ext cx="3969519" cy="672461"/>
            <a:chOff x="754882" y="438109"/>
            <a:chExt cx="2718568" cy="672461"/>
          </a:xfrm>
        </p:grpSpPr>
        <p:grpSp>
          <p:nvGrpSpPr>
            <p:cNvPr id="5" name="Group 9">
              <a:extLst>
                <a:ext uri="{FF2B5EF4-FFF2-40B4-BE49-F238E27FC236}">
                  <a16:creationId xmlns:a16="http://schemas.microsoft.com/office/drawing/2014/main" id="{E4A4D9B6-1369-701A-3E93-F39C3D081ED7}"/>
                </a:ext>
              </a:extLst>
            </p:cNvPr>
            <p:cNvGrpSpPr/>
            <p:nvPr/>
          </p:nvGrpSpPr>
          <p:grpSpPr>
            <a:xfrm>
              <a:off x="754882" y="485800"/>
              <a:ext cx="2718568" cy="618420"/>
              <a:chOff x="0" y="0"/>
              <a:chExt cx="4967086" cy="787206"/>
            </a:xfrm>
          </p:grpSpPr>
          <p:sp>
            <p:nvSpPr>
              <p:cNvPr id="9" name="Freeform 10">
                <a:extLst>
                  <a:ext uri="{FF2B5EF4-FFF2-40B4-BE49-F238E27FC236}">
                    <a16:creationId xmlns:a16="http://schemas.microsoft.com/office/drawing/2014/main" id="{0E60C4C2-B55A-4BC3-0421-DE2BF5109AB3}"/>
                  </a:ext>
                </a:extLst>
              </p:cNvPr>
              <p:cNvSpPr/>
              <p:nvPr/>
            </p:nvSpPr>
            <p:spPr>
              <a:xfrm>
                <a:off x="6797" y="0"/>
                <a:ext cx="4953491" cy="787206"/>
              </a:xfrm>
              <a:custGeom>
                <a:avLst/>
                <a:gdLst/>
                <a:ahLst/>
                <a:cxnLst/>
                <a:rect l="l" t="t" r="r" b="b"/>
                <a:pathLst>
                  <a:path w="4953491" h="787206">
                    <a:moveTo>
                      <a:pt x="232168" y="0"/>
                    </a:moveTo>
                    <a:lnTo>
                      <a:pt x="4924524" y="0"/>
                    </a:lnTo>
                    <a:cubicBezTo>
                      <a:pt x="4933093" y="0"/>
                      <a:pt x="4941179" y="3965"/>
                      <a:pt x="4946426" y="10739"/>
                    </a:cubicBezTo>
                    <a:cubicBezTo>
                      <a:pt x="4951674" y="17513"/>
                      <a:pt x="4953492" y="26333"/>
                      <a:pt x="4951350" y="34630"/>
                    </a:cubicBezTo>
                    <a:lnTo>
                      <a:pt x="4766028" y="752576"/>
                    </a:lnTo>
                    <a:cubicBezTo>
                      <a:pt x="4760766" y="772962"/>
                      <a:pt x="4742378" y="787206"/>
                      <a:pt x="4721324" y="787206"/>
                    </a:cubicBezTo>
                    <a:lnTo>
                      <a:pt x="28968" y="787206"/>
                    </a:lnTo>
                    <a:cubicBezTo>
                      <a:pt x="20399" y="787206"/>
                      <a:pt x="12313" y="783242"/>
                      <a:pt x="7066" y="776468"/>
                    </a:cubicBezTo>
                    <a:cubicBezTo>
                      <a:pt x="1818" y="769694"/>
                      <a:pt x="0" y="760873"/>
                      <a:pt x="2142" y="752576"/>
                    </a:cubicBezTo>
                    <a:lnTo>
                      <a:pt x="187464" y="34630"/>
                    </a:lnTo>
                    <a:cubicBezTo>
                      <a:pt x="192726" y="14244"/>
                      <a:pt x="211114" y="0"/>
                      <a:pt x="232168" y="0"/>
                    </a:cubicBezTo>
                    <a:close/>
                  </a:path>
                </a:pathLst>
              </a:custGeom>
              <a:solidFill>
                <a:srgbClr val="041D16"/>
              </a:solidFill>
              <a:ln w="19050" cap="rnd">
                <a:solidFill>
                  <a:srgbClr val="063225"/>
                </a:solidFill>
                <a:prstDash val="solid"/>
                <a:round/>
              </a:ln>
            </p:spPr>
            <p:txBody>
              <a:bodyPr/>
              <a:lstStyle/>
              <a:p>
                <a:endParaRPr lang="en-US" sz="1200"/>
              </a:p>
            </p:txBody>
          </p:sp>
          <p:sp>
            <p:nvSpPr>
              <p:cNvPr id="10" name="TextBox 11">
                <a:extLst>
                  <a:ext uri="{FF2B5EF4-FFF2-40B4-BE49-F238E27FC236}">
                    <a16:creationId xmlns:a16="http://schemas.microsoft.com/office/drawing/2014/main" id="{B99512DC-8EB1-50B2-3F2B-ADCFDCDCDFF2}"/>
                  </a:ext>
                </a:extLst>
              </p:cNvPr>
              <p:cNvSpPr txBox="1"/>
              <p:nvPr/>
            </p:nvSpPr>
            <p:spPr>
              <a:xfrm>
                <a:off x="101600" y="-47625"/>
                <a:ext cx="4763886" cy="834831"/>
              </a:xfrm>
              <a:prstGeom prst="rect">
                <a:avLst/>
              </a:prstGeom>
            </p:spPr>
            <p:txBody>
              <a:bodyPr lIns="33867" tIns="33867" rIns="33867" bIns="33867" rtlCol="0" anchor="ctr"/>
              <a:lstStyle/>
              <a:p>
                <a:pPr algn="ctr">
                  <a:lnSpc>
                    <a:spcPts val="2147"/>
                  </a:lnSpc>
                </a:pPr>
                <a:endParaRPr sz="1200"/>
              </a:p>
            </p:txBody>
          </p:sp>
        </p:grpSp>
        <p:grpSp>
          <p:nvGrpSpPr>
            <p:cNvPr id="6" name="Group 5">
              <a:extLst>
                <a:ext uri="{FF2B5EF4-FFF2-40B4-BE49-F238E27FC236}">
                  <a16:creationId xmlns:a16="http://schemas.microsoft.com/office/drawing/2014/main" id="{0E68118A-A88D-48C5-2B2D-0D4F397D7FCE}"/>
                </a:ext>
              </a:extLst>
            </p:cNvPr>
            <p:cNvGrpSpPr/>
            <p:nvPr/>
          </p:nvGrpSpPr>
          <p:grpSpPr>
            <a:xfrm>
              <a:off x="840234" y="438109"/>
              <a:ext cx="594979" cy="672461"/>
              <a:chOff x="37200" y="-47625"/>
              <a:chExt cx="1045454" cy="826553"/>
            </a:xfrm>
          </p:grpSpPr>
          <p:sp>
            <p:nvSpPr>
              <p:cNvPr id="7" name="Freeform 13">
                <a:extLst>
                  <a:ext uri="{FF2B5EF4-FFF2-40B4-BE49-F238E27FC236}">
                    <a16:creationId xmlns:a16="http://schemas.microsoft.com/office/drawing/2014/main" id="{B9927F16-8EE9-B008-BEC0-51B58FD4A02C}"/>
                  </a:ext>
                </a:extLst>
              </p:cNvPr>
              <p:cNvSpPr/>
              <p:nvPr/>
            </p:nvSpPr>
            <p:spPr>
              <a:xfrm>
                <a:off x="37200" y="-2"/>
                <a:ext cx="1045454" cy="778928"/>
              </a:xfrm>
              <a:custGeom>
                <a:avLst/>
                <a:gdLst/>
                <a:ahLst/>
                <a:cxnLst/>
                <a:rect l="l" t="t" r="r" b="b"/>
                <a:pathLst>
                  <a:path w="1127249" h="778928">
                    <a:moveTo>
                      <a:pt x="323129" y="0"/>
                    </a:moveTo>
                    <a:lnTo>
                      <a:pt x="1007320" y="0"/>
                    </a:lnTo>
                    <a:cubicBezTo>
                      <a:pt x="1042838" y="0"/>
                      <a:pt x="1076352" y="16458"/>
                      <a:pt x="1098068" y="44566"/>
                    </a:cubicBezTo>
                    <a:cubicBezTo>
                      <a:pt x="1119783" y="72673"/>
                      <a:pt x="1127249" y="109256"/>
                      <a:pt x="1118283" y="143625"/>
                    </a:cubicBezTo>
                    <a:lnTo>
                      <a:pt x="990019" y="635303"/>
                    </a:lnTo>
                    <a:cubicBezTo>
                      <a:pt x="967950" y="719900"/>
                      <a:pt x="891547" y="778928"/>
                      <a:pt x="804120" y="778928"/>
                    </a:cubicBezTo>
                    <a:lnTo>
                      <a:pt x="119929" y="778928"/>
                    </a:lnTo>
                    <a:cubicBezTo>
                      <a:pt x="84411" y="778928"/>
                      <a:pt x="50897" y="762469"/>
                      <a:pt x="29181" y="734362"/>
                    </a:cubicBezTo>
                    <a:cubicBezTo>
                      <a:pt x="7466" y="706255"/>
                      <a:pt x="0" y="669672"/>
                      <a:pt x="8966" y="635303"/>
                    </a:cubicBezTo>
                    <a:lnTo>
                      <a:pt x="137230" y="143625"/>
                    </a:lnTo>
                    <a:cubicBezTo>
                      <a:pt x="159299" y="59028"/>
                      <a:pt x="235702" y="0"/>
                      <a:pt x="323129" y="0"/>
                    </a:cubicBezTo>
                    <a:close/>
                  </a:path>
                </a:pathLst>
              </a:custGeom>
              <a:gradFill rotWithShape="1">
                <a:gsLst>
                  <a:gs pos="0">
                    <a:srgbClr val="FFAB29">
                      <a:alpha val="100000"/>
                    </a:srgbClr>
                  </a:gs>
                  <a:gs pos="100000">
                    <a:srgbClr val="FFCD80">
                      <a:alpha val="100000"/>
                    </a:srgbClr>
                  </a:gs>
                </a:gsLst>
                <a:lin ang="0"/>
              </a:gradFill>
              <a:ln cap="rnd">
                <a:noFill/>
                <a:prstDash val="solid"/>
                <a:round/>
              </a:ln>
            </p:spPr>
            <p:txBody>
              <a:bodyPr/>
              <a:lstStyle/>
              <a:p>
                <a:endParaRPr lang="en-US" sz="1200"/>
              </a:p>
            </p:txBody>
          </p:sp>
          <p:sp>
            <p:nvSpPr>
              <p:cNvPr id="8" name="TextBox 7">
                <a:extLst>
                  <a:ext uri="{FF2B5EF4-FFF2-40B4-BE49-F238E27FC236}">
                    <a16:creationId xmlns:a16="http://schemas.microsoft.com/office/drawing/2014/main" id="{70DD187D-AF10-4B5D-D293-F4C7B89692A3}"/>
                  </a:ext>
                </a:extLst>
              </p:cNvPr>
              <p:cNvSpPr txBox="1"/>
              <p:nvPr/>
            </p:nvSpPr>
            <p:spPr>
              <a:xfrm>
                <a:off x="101600" y="-47625"/>
                <a:ext cx="981053" cy="826553"/>
              </a:xfrm>
              <a:prstGeom prst="rect">
                <a:avLst/>
              </a:prstGeom>
            </p:spPr>
            <p:txBody>
              <a:bodyPr lIns="33867" tIns="33867" rIns="33867" bIns="33867" rtlCol="0" anchor="ctr"/>
              <a:lstStyle/>
              <a:p>
                <a:pPr algn="ctr">
                  <a:lnSpc>
                    <a:spcPts val="2147"/>
                  </a:lnSpc>
                  <a:spcBef>
                    <a:spcPct val="0"/>
                  </a:spcBef>
                </a:pPr>
                <a:endParaRPr sz="1200"/>
              </a:p>
            </p:txBody>
          </p:sp>
        </p:grpSp>
      </p:grpSp>
      <p:sp>
        <p:nvSpPr>
          <p:cNvPr id="11" name="TextBox 20">
            <a:extLst>
              <a:ext uri="{FF2B5EF4-FFF2-40B4-BE49-F238E27FC236}">
                <a16:creationId xmlns:a16="http://schemas.microsoft.com/office/drawing/2014/main" id="{01408C52-9FFD-2411-67BC-031FA9F020F8}"/>
              </a:ext>
            </a:extLst>
          </p:cNvPr>
          <p:cNvSpPr txBox="1"/>
          <p:nvPr/>
        </p:nvSpPr>
        <p:spPr>
          <a:xfrm>
            <a:off x="1420750" y="391107"/>
            <a:ext cx="2572072" cy="369332"/>
          </a:xfrm>
          <a:prstGeom prst="rect">
            <a:avLst/>
          </a:prstGeom>
        </p:spPr>
        <p:txBody>
          <a:bodyPr wrap="square" lIns="0" tIns="0" rIns="0" bIns="0" rtlCol="0" anchor="t">
            <a:spAutoFit/>
          </a:bodyPr>
          <a:lstStyle/>
          <a:p>
            <a:pPr>
              <a:spcBef>
                <a:spcPct val="0"/>
              </a:spcBef>
            </a:pPr>
            <a:r>
              <a:rPr lang="en-US" sz="2400">
                <a:solidFill>
                  <a:schemeClr val="bg1"/>
                </a:solidFill>
                <a:latin typeface="#9Slide03 Kaleko 105 Round Bold" pitchFamily="2" charset="0"/>
              </a:rPr>
              <a:t>BẤT ĐẲNG THỨC</a:t>
            </a:r>
          </a:p>
        </p:txBody>
      </p:sp>
      <p:sp>
        <p:nvSpPr>
          <p:cNvPr id="12" name="TextBox 20">
            <a:extLst>
              <a:ext uri="{FF2B5EF4-FFF2-40B4-BE49-F238E27FC236}">
                <a16:creationId xmlns:a16="http://schemas.microsoft.com/office/drawing/2014/main" id="{5D436164-DAE5-9A87-472C-E090C0BD45DB}"/>
              </a:ext>
            </a:extLst>
          </p:cNvPr>
          <p:cNvSpPr txBox="1"/>
          <p:nvPr/>
        </p:nvSpPr>
        <p:spPr>
          <a:xfrm>
            <a:off x="664536" y="353980"/>
            <a:ext cx="384301" cy="430887"/>
          </a:xfrm>
          <a:prstGeom prst="rect">
            <a:avLst/>
          </a:prstGeom>
        </p:spPr>
        <p:txBody>
          <a:bodyPr wrap="square" lIns="0" tIns="0" rIns="0" bIns="0" rtlCol="0" anchor="t">
            <a:spAutoFit/>
          </a:bodyPr>
          <a:lstStyle/>
          <a:p>
            <a:pPr>
              <a:spcBef>
                <a:spcPct val="0"/>
              </a:spcBef>
            </a:pPr>
            <a:r>
              <a:rPr lang="en-US" sz="2800">
                <a:solidFill>
                  <a:schemeClr val="bg1"/>
                </a:solidFill>
                <a:latin typeface="#9Slide03 Kaleko 105 Round Bold" pitchFamily="2" charset="0"/>
              </a:rPr>
              <a:t>01</a:t>
            </a:r>
          </a:p>
        </p:txBody>
      </p:sp>
      <p:sp>
        <p:nvSpPr>
          <p:cNvPr id="13" name="Rectangle: Rounded Corners 12">
            <a:extLst>
              <a:ext uri="{FF2B5EF4-FFF2-40B4-BE49-F238E27FC236}">
                <a16:creationId xmlns:a16="http://schemas.microsoft.com/office/drawing/2014/main" id="{DDC026C9-E7F8-AAF0-6733-F09A18E104E4}"/>
              </a:ext>
            </a:extLst>
          </p:cNvPr>
          <p:cNvSpPr/>
          <p:nvPr/>
        </p:nvSpPr>
        <p:spPr>
          <a:xfrm>
            <a:off x="1048837" y="1561280"/>
            <a:ext cx="9868302" cy="1806817"/>
          </a:xfrm>
          <a:prstGeom prst="roundRect">
            <a:avLst>
              <a:gd name="adj" fmla="val 1139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B36312F-4EDB-7050-9C47-F4C145B96443}"/>
                  </a:ext>
                </a:extLst>
              </p:cNvPr>
              <p:cNvSpPr txBox="1"/>
              <p:nvPr/>
            </p:nvSpPr>
            <p:spPr>
              <a:xfrm>
                <a:off x="1164787" y="1902396"/>
                <a:ext cx="9638489" cy="1137106"/>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nSpc>
                    <a:spcPct val="150000"/>
                  </a:lnSpc>
                </a:pPr>
                <a:r>
                  <a:rPr lang="vi-VN">
                    <a:solidFill>
                      <a:schemeClr val="bg1"/>
                    </a:solidFill>
                  </a:rPr>
                  <a:t>Ta gọi hệ thức dạng a &lt; b (hay a &gt; b, a</a:t>
                </a:r>
                <a:r>
                  <a:rPr lang="en-US">
                    <a:solidFill>
                      <a:schemeClr val="bg1"/>
                    </a:solidFill>
                  </a:rPr>
                  <a:t> </a:t>
                </a:r>
                <a14:m>
                  <m:oMath xmlns:m="http://schemas.openxmlformats.org/officeDocument/2006/math">
                    <m:r>
                      <a:rPr lang="en-US" sz="2000" b="0" i="1" smtClean="0">
                        <a:solidFill>
                          <a:schemeClr val="bg1"/>
                        </a:solidFill>
                        <a:latin typeface="Cambria Math" panose="02040503050406030204" pitchFamily="18" charset="0"/>
                      </a:rPr>
                      <m:t>≥</m:t>
                    </m:r>
                  </m:oMath>
                </a14:m>
                <a:r>
                  <a:rPr lang="en-US">
                    <a:solidFill>
                      <a:schemeClr val="bg1"/>
                    </a:solidFill>
                  </a:rPr>
                  <a:t> b, a </a:t>
                </a:r>
                <a14:m>
                  <m:oMath xmlns:m="http://schemas.openxmlformats.org/officeDocument/2006/math">
                    <m:r>
                      <a:rPr lang="en-US" sz="2000" b="0" i="1" smtClean="0">
                        <a:solidFill>
                          <a:schemeClr val="bg1"/>
                        </a:solidFill>
                        <a:latin typeface="Cambria Math" panose="02040503050406030204" pitchFamily="18" charset="0"/>
                      </a:rPr>
                      <m:t>≤</m:t>
                    </m:r>
                  </m:oMath>
                </a14:m>
                <a:r>
                  <a:rPr lang="en-US">
                    <a:solidFill>
                      <a:schemeClr val="bg1"/>
                    </a:solidFill>
                  </a:rPr>
                  <a:t> b</a:t>
                </a:r>
                <a:r>
                  <a:rPr lang="vi-VN">
                    <a:solidFill>
                      <a:schemeClr val="bg1"/>
                    </a:solidFill>
                  </a:rPr>
                  <a:t>) là bất đẳng thức và gọi a là vế trái, b là vế phải của bất đẳng thức.</a:t>
                </a:r>
              </a:p>
            </p:txBody>
          </p:sp>
        </mc:Choice>
        <mc:Fallback xmlns="">
          <p:sp>
            <p:nvSpPr>
              <p:cNvPr id="14" name="TextBox 13">
                <a:extLst>
                  <a:ext uri="{FF2B5EF4-FFF2-40B4-BE49-F238E27FC236}">
                    <a16:creationId xmlns:a16="http://schemas.microsoft.com/office/drawing/2014/main" id="{FB36312F-4EDB-7050-9C47-F4C145B96443}"/>
                  </a:ext>
                </a:extLst>
              </p:cNvPr>
              <p:cNvSpPr txBox="1">
                <a:spLocks noRot="1" noChangeAspect="1" noMove="1" noResize="1" noEditPoints="1" noAdjustHandles="1" noChangeArrowheads="1" noChangeShapeType="1" noTextEdit="1"/>
              </p:cNvSpPr>
              <p:nvPr/>
            </p:nvSpPr>
            <p:spPr>
              <a:xfrm>
                <a:off x="1164787" y="1902396"/>
                <a:ext cx="9638489" cy="1137106"/>
              </a:xfrm>
              <a:prstGeom prst="rect">
                <a:avLst/>
              </a:prstGeom>
              <a:blipFill>
                <a:blip r:embed="rId4"/>
                <a:stretch>
                  <a:fillRect l="-949" r="-633" b="-11230"/>
                </a:stretch>
              </a:blipFill>
            </p:spPr>
            <p:txBody>
              <a:bodyPr/>
              <a:lstStyle/>
              <a:p>
                <a:r>
                  <a:rPr lang="en-US">
                    <a:noFill/>
                  </a:rPr>
                  <a:t> </a:t>
                </a:r>
              </a:p>
            </p:txBody>
          </p:sp>
        </mc:Fallback>
      </mc:AlternateContent>
      <p:sp>
        <p:nvSpPr>
          <p:cNvPr id="15" name="Freeform 32">
            <a:extLst>
              <a:ext uri="{FF2B5EF4-FFF2-40B4-BE49-F238E27FC236}">
                <a16:creationId xmlns:a16="http://schemas.microsoft.com/office/drawing/2014/main" id="{2B2B366D-30D8-0693-3A85-63FD4B88609E}"/>
              </a:ext>
            </a:extLst>
          </p:cNvPr>
          <p:cNvSpPr/>
          <p:nvPr/>
        </p:nvSpPr>
        <p:spPr>
          <a:xfrm flipH="1" flipV="1">
            <a:off x="1274861" y="1733560"/>
            <a:ext cx="229813" cy="168836"/>
          </a:xfrm>
          <a:custGeom>
            <a:avLst/>
            <a:gdLst/>
            <a:ahLst/>
            <a:cxnLst/>
            <a:rect l="l" t="t" r="r" b="b"/>
            <a:pathLst>
              <a:path w="940667" h="731369">
                <a:moveTo>
                  <a:pt x="940668" y="731369"/>
                </a:moveTo>
                <a:lnTo>
                  <a:pt x="0" y="731369"/>
                </a:lnTo>
                <a:lnTo>
                  <a:pt x="0" y="0"/>
                </a:lnTo>
                <a:lnTo>
                  <a:pt x="940668" y="0"/>
                </a:lnTo>
                <a:lnTo>
                  <a:pt x="940668" y="73136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solidFill>
                <a:schemeClr val="bg1"/>
              </a:solidFill>
            </a:endParaRPr>
          </a:p>
        </p:txBody>
      </p:sp>
      <p:sp>
        <p:nvSpPr>
          <p:cNvPr id="16" name="Freeform 32">
            <a:extLst>
              <a:ext uri="{FF2B5EF4-FFF2-40B4-BE49-F238E27FC236}">
                <a16:creationId xmlns:a16="http://schemas.microsoft.com/office/drawing/2014/main" id="{1FA83914-FCF1-3E8D-FC07-749C3E04F990}"/>
              </a:ext>
            </a:extLst>
          </p:cNvPr>
          <p:cNvSpPr/>
          <p:nvPr/>
        </p:nvSpPr>
        <p:spPr>
          <a:xfrm rot="10800000" flipH="1" flipV="1">
            <a:off x="10425237" y="2971656"/>
            <a:ext cx="229813" cy="168836"/>
          </a:xfrm>
          <a:custGeom>
            <a:avLst/>
            <a:gdLst/>
            <a:ahLst/>
            <a:cxnLst/>
            <a:rect l="l" t="t" r="r" b="b"/>
            <a:pathLst>
              <a:path w="940667" h="731369">
                <a:moveTo>
                  <a:pt x="940668" y="731369"/>
                </a:moveTo>
                <a:lnTo>
                  <a:pt x="0" y="731369"/>
                </a:lnTo>
                <a:lnTo>
                  <a:pt x="0" y="0"/>
                </a:lnTo>
                <a:lnTo>
                  <a:pt x="940668" y="0"/>
                </a:lnTo>
                <a:lnTo>
                  <a:pt x="940668" y="73136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solidFill>
                <a:schemeClr val="bg1"/>
              </a:solidFill>
            </a:endParaRPr>
          </a:p>
        </p:txBody>
      </p:sp>
      <p:sp>
        <p:nvSpPr>
          <p:cNvPr id="17" name="TextBox 16">
            <a:extLst>
              <a:ext uri="{FF2B5EF4-FFF2-40B4-BE49-F238E27FC236}">
                <a16:creationId xmlns:a16="http://schemas.microsoft.com/office/drawing/2014/main" id="{2D72B4E5-83C9-222F-068A-E8A6054535CC}"/>
              </a:ext>
            </a:extLst>
          </p:cNvPr>
          <p:cNvSpPr txBox="1"/>
          <p:nvPr/>
        </p:nvSpPr>
        <p:spPr>
          <a:xfrm>
            <a:off x="1048837" y="1228919"/>
            <a:ext cx="1103671" cy="246221"/>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1600">
                <a:solidFill>
                  <a:srgbClr val="002060"/>
                </a:solidFill>
              </a:rPr>
              <a:t>KHÁI NIỆM</a:t>
            </a:r>
          </a:p>
        </p:txBody>
      </p:sp>
      <p:sp>
        <p:nvSpPr>
          <p:cNvPr id="18" name="TextBox 17">
            <a:extLst>
              <a:ext uri="{FF2B5EF4-FFF2-40B4-BE49-F238E27FC236}">
                <a16:creationId xmlns:a16="http://schemas.microsoft.com/office/drawing/2014/main" id="{73CB0665-DA2A-AEC2-371E-0772447193A3}"/>
              </a:ext>
            </a:extLst>
          </p:cNvPr>
          <p:cNvSpPr txBox="1"/>
          <p:nvPr/>
        </p:nvSpPr>
        <p:spPr>
          <a:xfrm>
            <a:off x="1772635" y="3778239"/>
            <a:ext cx="7142765"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r>
              <a:rPr lang="vi-VN"/>
              <a:t>Viết bất đẳng thức để mô tả mỗi tình huống sau</a:t>
            </a:r>
            <a:r>
              <a:rPr lang="en-US"/>
              <a:t>:</a:t>
            </a:r>
            <a:endParaRPr lang="vi-VN"/>
          </a:p>
        </p:txBody>
      </p:sp>
      <p:sp>
        <p:nvSpPr>
          <p:cNvPr id="19" name="Freeform 16">
            <a:extLst>
              <a:ext uri="{FF2B5EF4-FFF2-40B4-BE49-F238E27FC236}">
                <a16:creationId xmlns:a16="http://schemas.microsoft.com/office/drawing/2014/main" id="{2E72E072-A5F3-7DA5-C870-49ED6304E743}"/>
              </a:ext>
            </a:extLst>
          </p:cNvPr>
          <p:cNvSpPr/>
          <p:nvPr/>
        </p:nvSpPr>
        <p:spPr>
          <a:xfrm>
            <a:off x="1048837" y="3671113"/>
            <a:ext cx="680446" cy="68044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C7C"/>
          </a:solidFill>
        </p:spPr>
        <p:txBody>
          <a:bodyPr/>
          <a:lstStyle/>
          <a:p>
            <a:endParaRPr lang="en-US" sz="1200"/>
          </a:p>
        </p:txBody>
      </p:sp>
      <p:sp>
        <p:nvSpPr>
          <p:cNvPr id="20" name="TextBox 19">
            <a:extLst>
              <a:ext uri="{FF2B5EF4-FFF2-40B4-BE49-F238E27FC236}">
                <a16:creationId xmlns:a16="http://schemas.microsoft.com/office/drawing/2014/main" id="{F6C1562E-DD4F-5DC4-E11B-01B1834756B0}"/>
              </a:ext>
            </a:extLst>
          </p:cNvPr>
          <p:cNvSpPr txBox="1"/>
          <p:nvPr/>
        </p:nvSpPr>
        <p:spPr>
          <a:xfrm>
            <a:off x="1199174" y="3826670"/>
            <a:ext cx="423123" cy="369332"/>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a:solidFill>
                  <a:srgbClr val="002060"/>
                </a:solidFill>
              </a:rPr>
              <a:t>?3</a:t>
            </a:r>
          </a:p>
        </p:txBody>
      </p:sp>
      <p:sp>
        <p:nvSpPr>
          <p:cNvPr id="25" name="TextBox 24">
            <a:extLst>
              <a:ext uri="{FF2B5EF4-FFF2-40B4-BE49-F238E27FC236}">
                <a16:creationId xmlns:a16="http://schemas.microsoft.com/office/drawing/2014/main" id="{1DB37CC1-8924-39D3-35FB-6EBEDD791E0A}"/>
              </a:ext>
            </a:extLst>
          </p:cNvPr>
          <p:cNvSpPr txBox="1"/>
          <p:nvPr/>
        </p:nvSpPr>
        <p:spPr>
          <a:xfrm>
            <a:off x="2049788" y="4421576"/>
            <a:ext cx="6522712"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t>Tuần tới, nhiệt độ t (°C) tại Tokyo là trên -5°C.</a:t>
            </a:r>
          </a:p>
        </p:txBody>
      </p:sp>
      <p:sp>
        <p:nvSpPr>
          <p:cNvPr id="27" name="TextBox 26">
            <a:extLst>
              <a:ext uri="{FF2B5EF4-FFF2-40B4-BE49-F238E27FC236}">
                <a16:creationId xmlns:a16="http://schemas.microsoft.com/office/drawing/2014/main" id="{F7A0CDA9-AA1E-30CD-3DA1-F7B76A86B23B}"/>
              </a:ext>
            </a:extLst>
          </p:cNvPr>
          <p:cNvSpPr txBox="1"/>
          <p:nvPr/>
        </p:nvSpPr>
        <p:spPr>
          <a:xfrm>
            <a:off x="2049788" y="5061647"/>
            <a:ext cx="7665712"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t>Nhiệt độ t (°C) bảo quản của một loại sữa là dưới 4°C.</a:t>
            </a:r>
          </a:p>
        </p:txBody>
      </p:sp>
      <p:sp>
        <p:nvSpPr>
          <p:cNvPr id="29" name="TextBox 28">
            <a:extLst>
              <a:ext uri="{FF2B5EF4-FFF2-40B4-BE49-F238E27FC236}">
                <a16:creationId xmlns:a16="http://schemas.microsoft.com/office/drawing/2014/main" id="{D7E7DA02-061B-707F-5513-E6C1D8642CC5}"/>
              </a:ext>
            </a:extLst>
          </p:cNvPr>
          <p:cNvSpPr txBox="1"/>
          <p:nvPr/>
        </p:nvSpPr>
        <p:spPr>
          <a:xfrm>
            <a:off x="2049788" y="5692193"/>
            <a:ext cx="7665712" cy="830997"/>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t>Để được điều khiển xe máy điện thì số tuổi x của một người phải ít nhất là 16 tuổi.</a:t>
            </a:r>
          </a:p>
        </p:txBody>
      </p:sp>
      <p:pic>
        <p:nvPicPr>
          <p:cNvPr id="2050" name="Picture 2" descr="Biểu Tượng Nhiệt độ Hoạt Hình | Công cụ đồ họa PSD Tải xuống miễn phí -  Pikbest">
            <a:extLst>
              <a:ext uri="{FF2B5EF4-FFF2-40B4-BE49-F238E27FC236}">
                <a16:creationId xmlns:a16="http://schemas.microsoft.com/office/drawing/2014/main" id="{FCF4E79D-5CA4-1CD9-A1FE-6D7DD3AF0BC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8055" t="19462" r="35278" b="26423"/>
          <a:stretch/>
        </p:blipFill>
        <p:spPr bwMode="auto">
          <a:xfrm rot="20841418">
            <a:off x="1809225" y="4494634"/>
            <a:ext cx="170330" cy="3456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con Là Nhiệt Kế Màu Đỏ Dấu Hiệu Của Nhiệt Độ Cao Là Ngủ Trưa Nóng Hình  minh họa Sẵn có - Tải xuống Hình ảnh Ngay bây giờ - iStock">
            <a:extLst>
              <a:ext uri="{FF2B5EF4-FFF2-40B4-BE49-F238E27FC236}">
                <a16:creationId xmlns:a16="http://schemas.microsoft.com/office/drawing/2014/main" id="{9E834321-AB4E-611C-DEDE-6878F7F2B0A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6765" t="9313" r="35784" b="8929"/>
          <a:stretch/>
        </p:blipFill>
        <p:spPr bwMode="auto">
          <a:xfrm rot="1035085">
            <a:off x="1860052" y="5105134"/>
            <a:ext cx="124414" cy="3705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Xe Máy Vector Biểu Tượng Phẳng | Công cụ đồ họa AI Tải xuống miễn phí -  Pikbest">
            <a:extLst>
              <a:ext uri="{FF2B5EF4-FFF2-40B4-BE49-F238E27FC236}">
                <a16:creationId xmlns:a16="http://schemas.microsoft.com/office/drawing/2014/main" id="{94E6B154-AF9A-0C30-5467-538B86E8BFC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7966" t="26194" r="8889" b="26259"/>
          <a:stretch/>
        </p:blipFill>
        <p:spPr bwMode="auto">
          <a:xfrm>
            <a:off x="1729283" y="5839036"/>
            <a:ext cx="330213" cy="1888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98487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1000"/>
                                        <p:tgtEl>
                                          <p:spTgt spid="2050"/>
                                        </p:tgtEl>
                                      </p:cBhvr>
                                    </p:animEffect>
                                    <p:anim calcmode="lin" valueType="num">
                                      <p:cBhvr>
                                        <p:cTn id="19" dur="1000" fill="hold"/>
                                        <p:tgtEl>
                                          <p:spTgt spid="2050"/>
                                        </p:tgtEl>
                                        <p:attrNameLst>
                                          <p:attrName>ppt_x</p:attrName>
                                        </p:attrNameLst>
                                      </p:cBhvr>
                                      <p:tavLst>
                                        <p:tav tm="0">
                                          <p:val>
                                            <p:strVal val="#ppt_x"/>
                                          </p:val>
                                        </p:tav>
                                        <p:tav tm="100000">
                                          <p:val>
                                            <p:strVal val="#ppt_x"/>
                                          </p:val>
                                        </p:tav>
                                      </p:tavLst>
                                    </p:anim>
                                    <p:anim calcmode="lin" valueType="num">
                                      <p:cBhvr>
                                        <p:cTn id="20" dur="1000" fill="hold"/>
                                        <p:tgtEl>
                                          <p:spTgt spid="205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fade">
                                      <p:cBhvr>
                                        <p:cTn id="30" dur="1000"/>
                                        <p:tgtEl>
                                          <p:spTgt spid="2052"/>
                                        </p:tgtEl>
                                      </p:cBhvr>
                                    </p:animEffect>
                                    <p:anim calcmode="lin" valueType="num">
                                      <p:cBhvr>
                                        <p:cTn id="31" dur="1000" fill="hold"/>
                                        <p:tgtEl>
                                          <p:spTgt spid="2052"/>
                                        </p:tgtEl>
                                        <p:attrNameLst>
                                          <p:attrName>ppt_x</p:attrName>
                                        </p:attrNameLst>
                                      </p:cBhvr>
                                      <p:tavLst>
                                        <p:tav tm="0">
                                          <p:val>
                                            <p:strVal val="#ppt_x"/>
                                          </p:val>
                                        </p:tav>
                                        <p:tav tm="100000">
                                          <p:val>
                                            <p:strVal val="#ppt_x"/>
                                          </p:val>
                                        </p:tav>
                                      </p:tavLst>
                                    </p:anim>
                                    <p:anim calcmode="lin" valueType="num">
                                      <p:cBhvr>
                                        <p:cTn id="32" dur="1000" fill="hold"/>
                                        <p:tgtEl>
                                          <p:spTgt spid="205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054"/>
                                        </p:tgtEl>
                                        <p:attrNameLst>
                                          <p:attrName>style.visibility</p:attrName>
                                        </p:attrNameLst>
                                      </p:cBhvr>
                                      <p:to>
                                        <p:strVal val="visible"/>
                                      </p:to>
                                    </p:set>
                                    <p:anim calcmode="lin" valueType="num">
                                      <p:cBhvr additive="base">
                                        <p:cTn id="42" dur="500" fill="hold"/>
                                        <p:tgtEl>
                                          <p:spTgt spid="2054"/>
                                        </p:tgtEl>
                                        <p:attrNameLst>
                                          <p:attrName>ppt_x</p:attrName>
                                        </p:attrNameLst>
                                      </p:cBhvr>
                                      <p:tavLst>
                                        <p:tav tm="0">
                                          <p:val>
                                            <p:strVal val="#ppt_x"/>
                                          </p:val>
                                        </p:tav>
                                        <p:tav tm="100000">
                                          <p:val>
                                            <p:strVal val="#ppt_x"/>
                                          </p:val>
                                        </p:tav>
                                      </p:tavLst>
                                    </p:anim>
                                    <p:anim calcmode="lin" valueType="num">
                                      <p:cBhvr additive="base">
                                        <p:cTn id="43" dur="500" fill="hold"/>
                                        <p:tgtEl>
                                          <p:spTgt spid="2054"/>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par>
                                <p:cTn id="48" presetID="22" presetClass="entr" presetSubtype="4"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down)">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p:bldP spid="18" grpId="0"/>
      <p:bldP spid="19" grpId="0" animBg="1"/>
      <p:bldP spid="20" grpId="0"/>
      <p:bldP spid="25" grpId="0"/>
      <p:bldP spid="27"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Rounded Corners 31">
            <a:extLst>
              <a:ext uri="{FF2B5EF4-FFF2-40B4-BE49-F238E27FC236}">
                <a16:creationId xmlns:a16="http://schemas.microsoft.com/office/drawing/2014/main" id="{A05CDD49-139E-F5D8-D5CC-1E8213321CD4}"/>
              </a:ext>
            </a:extLst>
          </p:cNvPr>
          <p:cNvSpPr/>
          <p:nvPr/>
        </p:nvSpPr>
        <p:spPr>
          <a:xfrm>
            <a:off x="10056486" y="4418974"/>
            <a:ext cx="1264909" cy="477384"/>
          </a:xfrm>
          <a:prstGeom prst="roundRect">
            <a:avLst>
              <a:gd name="adj" fmla="val 50000"/>
            </a:avLst>
          </a:prstGeom>
          <a:solidFill>
            <a:srgbClr val="00B050">
              <a:alpha val="60000"/>
            </a:srgbClr>
          </a:solidFill>
          <a:ln w="952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1F1DC69-2AD1-E832-72B6-B1DC40C26DFB}"/>
              </a:ext>
            </a:extLst>
          </p:cNvPr>
          <p:cNvSpPr txBox="1"/>
          <p:nvPr/>
        </p:nvSpPr>
        <p:spPr>
          <a:xfrm>
            <a:off x="10253897" y="4426883"/>
            <a:ext cx="979586"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solidFill>
                  <a:srgbClr val="041D16"/>
                </a:solidFill>
              </a:rPr>
              <a:t>t &gt; -5</a:t>
            </a:r>
          </a:p>
        </p:txBody>
      </p:sp>
      <p:grpSp>
        <p:nvGrpSpPr>
          <p:cNvPr id="2" name="Group 1">
            <a:extLst>
              <a:ext uri="{FF2B5EF4-FFF2-40B4-BE49-F238E27FC236}">
                <a16:creationId xmlns:a16="http://schemas.microsoft.com/office/drawing/2014/main" id="{27A0C720-F580-EFE2-7755-F1A25AE9E5C5}"/>
              </a:ext>
            </a:extLst>
          </p:cNvPr>
          <p:cNvGrpSpPr/>
          <p:nvPr/>
        </p:nvGrpSpPr>
        <p:grpSpPr>
          <a:xfrm>
            <a:off x="297681" y="213822"/>
            <a:ext cx="3969519" cy="672461"/>
            <a:chOff x="754882" y="438109"/>
            <a:chExt cx="2718568" cy="672461"/>
          </a:xfrm>
        </p:grpSpPr>
        <p:grpSp>
          <p:nvGrpSpPr>
            <p:cNvPr id="5" name="Group 9">
              <a:extLst>
                <a:ext uri="{FF2B5EF4-FFF2-40B4-BE49-F238E27FC236}">
                  <a16:creationId xmlns:a16="http://schemas.microsoft.com/office/drawing/2014/main" id="{E4A4D9B6-1369-701A-3E93-F39C3D081ED7}"/>
                </a:ext>
              </a:extLst>
            </p:cNvPr>
            <p:cNvGrpSpPr/>
            <p:nvPr/>
          </p:nvGrpSpPr>
          <p:grpSpPr>
            <a:xfrm>
              <a:off x="754882" y="485800"/>
              <a:ext cx="2718568" cy="618420"/>
              <a:chOff x="0" y="0"/>
              <a:chExt cx="4967086" cy="787206"/>
            </a:xfrm>
          </p:grpSpPr>
          <p:sp>
            <p:nvSpPr>
              <p:cNvPr id="9" name="Freeform 10">
                <a:extLst>
                  <a:ext uri="{FF2B5EF4-FFF2-40B4-BE49-F238E27FC236}">
                    <a16:creationId xmlns:a16="http://schemas.microsoft.com/office/drawing/2014/main" id="{0E60C4C2-B55A-4BC3-0421-DE2BF5109AB3}"/>
                  </a:ext>
                </a:extLst>
              </p:cNvPr>
              <p:cNvSpPr/>
              <p:nvPr/>
            </p:nvSpPr>
            <p:spPr>
              <a:xfrm>
                <a:off x="6797" y="0"/>
                <a:ext cx="4953491" cy="787206"/>
              </a:xfrm>
              <a:custGeom>
                <a:avLst/>
                <a:gdLst/>
                <a:ahLst/>
                <a:cxnLst/>
                <a:rect l="l" t="t" r="r" b="b"/>
                <a:pathLst>
                  <a:path w="4953491" h="787206">
                    <a:moveTo>
                      <a:pt x="232168" y="0"/>
                    </a:moveTo>
                    <a:lnTo>
                      <a:pt x="4924524" y="0"/>
                    </a:lnTo>
                    <a:cubicBezTo>
                      <a:pt x="4933093" y="0"/>
                      <a:pt x="4941179" y="3965"/>
                      <a:pt x="4946426" y="10739"/>
                    </a:cubicBezTo>
                    <a:cubicBezTo>
                      <a:pt x="4951674" y="17513"/>
                      <a:pt x="4953492" y="26333"/>
                      <a:pt x="4951350" y="34630"/>
                    </a:cubicBezTo>
                    <a:lnTo>
                      <a:pt x="4766028" y="752576"/>
                    </a:lnTo>
                    <a:cubicBezTo>
                      <a:pt x="4760766" y="772962"/>
                      <a:pt x="4742378" y="787206"/>
                      <a:pt x="4721324" y="787206"/>
                    </a:cubicBezTo>
                    <a:lnTo>
                      <a:pt x="28968" y="787206"/>
                    </a:lnTo>
                    <a:cubicBezTo>
                      <a:pt x="20399" y="787206"/>
                      <a:pt x="12313" y="783242"/>
                      <a:pt x="7066" y="776468"/>
                    </a:cubicBezTo>
                    <a:cubicBezTo>
                      <a:pt x="1818" y="769694"/>
                      <a:pt x="0" y="760873"/>
                      <a:pt x="2142" y="752576"/>
                    </a:cubicBezTo>
                    <a:lnTo>
                      <a:pt x="187464" y="34630"/>
                    </a:lnTo>
                    <a:cubicBezTo>
                      <a:pt x="192726" y="14244"/>
                      <a:pt x="211114" y="0"/>
                      <a:pt x="232168" y="0"/>
                    </a:cubicBezTo>
                    <a:close/>
                  </a:path>
                </a:pathLst>
              </a:custGeom>
              <a:solidFill>
                <a:srgbClr val="041D16"/>
              </a:solidFill>
              <a:ln w="19050" cap="rnd">
                <a:solidFill>
                  <a:srgbClr val="063225"/>
                </a:solidFill>
                <a:prstDash val="solid"/>
                <a:round/>
              </a:ln>
            </p:spPr>
            <p:txBody>
              <a:bodyPr/>
              <a:lstStyle/>
              <a:p>
                <a:endParaRPr lang="en-US" sz="1200"/>
              </a:p>
            </p:txBody>
          </p:sp>
          <p:sp>
            <p:nvSpPr>
              <p:cNvPr id="10" name="TextBox 11">
                <a:extLst>
                  <a:ext uri="{FF2B5EF4-FFF2-40B4-BE49-F238E27FC236}">
                    <a16:creationId xmlns:a16="http://schemas.microsoft.com/office/drawing/2014/main" id="{B99512DC-8EB1-50B2-3F2B-ADCFDCDCDFF2}"/>
                  </a:ext>
                </a:extLst>
              </p:cNvPr>
              <p:cNvSpPr txBox="1"/>
              <p:nvPr/>
            </p:nvSpPr>
            <p:spPr>
              <a:xfrm>
                <a:off x="101600" y="-47625"/>
                <a:ext cx="4763886" cy="834831"/>
              </a:xfrm>
              <a:prstGeom prst="rect">
                <a:avLst/>
              </a:prstGeom>
            </p:spPr>
            <p:txBody>
              <a:bodyPr lIns="33867" tIns="33867" rIns="33867" bIns="33867" rtlCol="0" anchor="ctr"/>
              <a:lstStyle/>
              <a:p>
                <a:pPr algn="ctr">
                  <a:lnSpc>
                    <a:spcPts val="2147"/>
                  </a:lnSpc>
                </a:pPr>
                <a:endParaRPr sz="1200"/>
              </a:p>
            </p:txBody>
          </p:sp>
        </p:grpSp>
        <p:grpSp>
          <p:nvGrpSpPr>
            <p:cNvPr id="6" name="Group 5">
              <a:extLst>
                <a:ext uri="{FF2B5EF4-FFF2-40B4-BE49-F238E27FC236}">
                  <a16:creationId xmlns:a16="http://schemas.microsoft.com/office/drawing/2014/main" id="{0E68118A-A88D-48C5-2B2D-0D4F397D7FCE}"/>
                </a:ext>
              </a:extLst>
            </p:cNvPr>
            <p:cNvGrpSpPr/>
            <p:nvPr/>
          </p:nvGrpSpPr>
          <p:grpSpPr>
            <a:xfrm>
              <a:off x="840234" y="438109"/>
              <a:ext cx="594979" cy="672461"/>
              <a:chOff x="37200" y="-47625"/>
              <a:chExt cx="1045454" cy="826553"/>
            </a:xfrm>
          </p:grpSpPr>
          <p:sp>
            <p:nvSpPr>
              <p:cNvPr id="7" name="Freeform 13">
                <a:extLst>
                  <a:ext uri="{FF2B5EF4-FFF2-40B4-BE49-F238E27FC236}">
                    <a16:creationId xmlns:a16="http://schemas.microsoft.com/office/drawing/2014/main" id="{B9927F16-8EE9-B008-BEC0-51B58FD4A02C}"/>
                  </a:ext>
                </a:extLst>
              </p:cNvPr>
              <p:cNvSpPr/>
              <p:nvPr/>
            </p:nvSpPr>
            <p:spPr>
              <a:xfrm>
                <a:off x="37200" y="-2"/>
                <a:ext cx="1045454" cy="778928"/>
              </a:xfrm>
              <a:custGeom>
                <a:avLst/>
                <a:gdLst/>
                <a:ahLst/>
                <a:cxnLst/>
                <a:rect l="l" t="t" r="r" b="b"/>
                <a:pathLst>
                  <a:path w="1127249" h="778928">
                    <a:moveTo>
                      <a:pt x="323129" y="0"/>
                    </a:moveTo>
                    <a:lnTo>
                      <a:pt x="1007320" y="0"/>
                    </a:lnTo>
                    <a:cubicBezTo>
                      <a:pt x="1042838" y="0"/>
                      <a:pt x="1076352" y="16458"/>
                      <a:pt x="1098068" y="44566"/>
                    </a:cubicBezTo>
                    <a:cubicBezTo>
                      <a:pt x="1119783" y="72673"/>
                      <a:pt x="1127249" y="109256"/>
                      <a:pt x="1118283" y="143625"/>
                    </a:cubicBezTo>
                    <a:lnTo>
                      <a:pt x="990019" y="635303"/>
                    </a:lnTo>
                    <a:cubicBezTo>
                      <a:pt x="967950" y="719900"/>
                      <a:pt x="891547" y="778928"/>
                      <a:pt x="804120" y="778928"/>
                    </a:cubicBezTo>
                    <a:lnTo>
                      <a:pt x="119929" y="778928"/>
                    </a:lnTo>
                    <a:cubicBezTo>
                      <a:pt x="84411" y="778928"/>
                      <a:pt x="50897" y="762469"/>
                      <a:pt x="29181" y="734362"/>
                    </a:cubicBezTo>
                    <a:cubicBezTo>
                      <a:pt x="7466" y="706255"/>
                      <a:pt x="0" y="669672"/>
                      <a:pt x="8966" y="635303"/>
                    </a:cubicBezTo>
                    <a:lnTo>
                      <a:pt x="137230" y="143625"/>
                    </a:lnTo>
                    <a:cubicBezTo>
                      <a:pt x="159299" y="59028"/>
                      <a:pt x="235702" y="0"/>
                      <a:pt x="323129" y="0"/>
                    </a:cubicBezTo>
                    <a:close/>
                  </a:path>
                </a:pathLst>
              </a:custGeom>
              <a:gradFill rotWithShape="1">
                <a:gsLst>
                  <a:gs pos="0">
                    <a:srgbClr val="FFAB29">
                      <a:alpha val="100000"/>
                    </a:srgbClr>
                  </a:gs>
                  <a:gs pos="100000">
                    <a:srgbClr val="FFCD80">
                      <a:alpha val="100000"/>
                    </a:srgbClr>
                  </a:gs>
                </a:gsLst>
                <a:lin ang="0"/>
              </a:gradFill>
              <a:ln cap="rnd">
                <a:noFill/>
                <a:prstDash val="solid"/>
                <a:round/>
              </a:ln>
            </p:spPr>
            <p:txBody>
              <a:bodyPr/>
              <a:lstStyle/>
              <a:p>
                <a:endParaRPr lang="en-US" sz="1200"/>
              </a:p>
            </p:txBody>
          </p:sp>
          <p:sp>
            <p:nvSpPr>
              <p:cNvPr id="8" name="TextBox 7">
                <a:extLst>
                  <a:ext uri="{FF2B5EF4-FFF2-40B4-BE49-F238E27FC236}">
                    <a16:creationId xmlns:a16="http://schemas.microsoft.com/office/drawing/2014/main" id="{70DD187D-AF10-4B5D-D293-F4C7B89692A3}"/>
                  </a:ext>
                </a:extLst>
              </p:cNvPr>
              <p:cNvSpPr txBox="1"/>
              <p:nvPr/>
            </p:nvSpPr>
            <p:spPr>
              <a:xfrm>
                <a:off x="101600" y="-47625"/>
                <a:ext cx="981053" cy="826553"/>
              </a:xfrm>
              <a:prstGeom prst="rect">
                <a:avLst/>
              </a:prstGeom>
            </p:spPr>
            <p:txBody>
              <a:bodyPr lIns="33867" tIns="33867" rIns="33867" bIns="33867" rtlCol="0" anchor="ctr"/>
              <a:lstStyle/>
              <a:p>
                <a:pPr algn="ctr">
                  <a:lnSpc>
                    <a:spcPts val="2147"/>
                  </a:lnSpc>
                  <a:spcBef>
                    <a:spcPct val="0"/>
                  </a:spcBef>
                </a:pPr>
                <a:endParaRPr sz="1200"/>
              </a:p>
            </p:txBody>
          </p:sp>
        </p:grpSp>
      </p:grpSp>
      <p:sp>
        <p:nvSpPr>
          <p:cNvPr id="11" name="TextBox 20">
            <a:extLst>
              <a:ext uri="{FF2B5EF4-FFF2-40B4-BE49-F238E27FC236}">
                <a16:creationId xmlns:a16="http://schemas.microsoft.com/office/drawing/2014/main" id="{01408C52-9FFD-2411-67BC-031FA9F020F8}"/>
              </a:ext>
            </a:extLst>
          </p:cNvPr>
          <p:cNvSpPr txBox="1"/>
          <p:nvPr/>
        </p:nvSpPr>
        <p:spPr>
          <a:xfrm>
            <a:off x="1420750" y="391107"/>
            <a:ext cx="2572072" cy="369332"/>
          </a:xfrm>
          <a:prstGeom prst="rect">
            <a:avLst/>
          </a:prstGeom>
        </p:spPr>
        <p:txBody>
          <a:bodyPr wrap="square" lIns="0" tIns="0" rIns="0" bIns="0" rtlCol="0" anchor="t">
            <a:spAutoFit/>
          </a:bodyPr>
          <a:lstStyle/>
          <a:p>
            <a:pPr>
              <a:spcBef>
                <a:spcPct val="0"/>
              </a:spcBef>
            </a:pPr>
            <a:r>
              <a:rPr lang="en-US" sz="2400">
                <a:solidFill>
                  <a:schemeClr val="bg1"/>
                </a:solidFill>
                <a:latin typeface="#9Slide03 Kaleko 105 Round Bold" pitchFamily="2" charset="0"/>
              </a:rPr>
              <a:t>BẤT ĐẲNG THỨC</a:t>
            </a:r>
          </a:p>
        </p:txBody>
      </p:sp>
      <p:sp>
        <p:nvSpPr>
          <p:cNvPr id="12" name="TextBox 20">
            <a:extLst>
              <a:ext uri="{FF2B5EF4-FFF2-40B4-BE49-F238E27FC236}">
                <a16:creationId xmlns:a16="http://schemas.microsoft.com/office/drawing/2014/main" id="{5D436164-DAE5-9A87-472C-E090C0BD45DB}"/>
              </a:ext>
            </a:extLst>
          </p:cNvPr>
          <p:cNvSpPr txBox="1"/>
          <p:nvPr/>
        </p:nvSpPr>
        <p:spPr>
          <a:xfrm>
            <a:off x="664536" y="353980"/>
            <a:ext cx="384301" cy="430887"/>
          </a:xfrm>
          <a:prstGeom prst="rect">
            <a:avLst/>
          </a:prstGeom>
        </p:spPr>
        <p:txBody>
          <a:bodyPr wrap="square" lIns="0" tIns="0" rIns="0" bIns="0" rtlCol="0" anchor="t">
            <a:spAutoFit/>
          </a:bodyPr>
          <a:lstStyle/>
          <a:p>
            <a:pPr>
              <a:spcBef>
                <a:spcPct val="0"/>
              </a:spcBef>
            </a:pPr>
            <a:r>
              <a:rPr lang="en-US" sz="2800">
                <a:solidFill>
                  <a:schemeClr val="bg1"/>
                </a:solidFill>
                <a:latin typeface="#9Slide03 Kaleko 105 Round Bold" pitchFamily="2" charset="0"/>
              </a:rPr>
              <a:t>01</a:t>
            </a:r>
          </a:p>
        </p:txBody>
      </p:sp>
      <p:sp>
        <p:nvSpPr>
          <p:cNvPr id="13" name="Rectangle: Rounded Corners 12">
            <a:extLst>
              <a:ext uri="{FF2B5EF4-FFF2-40B4-BE49-F238E27FC236}">
                <a16:creationId xmlns:a16="http://schemas.microsoft.com/office/drawing/2014/main" id="{DDC026C9-E7F8-AAF0-6733-F09A18E104E4}"/>
              </a:ext>
            </a:extLst>
          </p:cNvPr>
          <p:cNvSpPr/>
          <p:nvPr/>
        </p:nvSpPr>
        <p:spPr>
          <a:xfrm>
            <a:off x="1048837" y="1561280"/>
            <a:ext cx="9868302" cy="1806817"/>
          </a:xfrm>
          <a:prstGeom prst="roundRect">
            <a:avLst>
              <a:gd name="adj" fmla="val 1139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B36312F-4EDB-7050-9C47-F4C145B96443}"/>
                  </a:ext>
                </a:extLst>
              </p:cNvPr>
              <p:cNvSpPr txBox="1"/>
              <p:nvPr/>
            </p:nvSpPr>
            <p:spPr>
              <a:xfrm>
                <a:off x="1164787" y="1902396"/>
                <a:ext cx="9638489" cy="1137106"/>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nSpc>
                    <a:spcPct val="150000"/>
                  </a:lnSpc>
                </a:pPr>
                <a:r>
                  <a:rPr lang="vi-VN">
                    <a:solidFill>
                      <a:schemeClr val="bg1"/>
                    </a:solidFill>
                  </a:rPr>
                  <a:t>Ta gọi hệ thức dạng a &lt; b (hay a &gt; b, a</a:t>
                </a:r>
                <a:r>
                  <a:rPr lang="en-US">
                    <a:solidFill>
                      <a:schemeClr val="bg1"/>
                    </a:solidFill>
                  </a:rPr>
                  <a:t> </a:t>
                </a:r>
                <a14:m>
                  <m:oMath xmlns:m="http://schemas.openxmlformats.org/officeDocument/2006/math">
                    <m:r>
                      <a:rPr lang="en-US" sz="2000" b="0" i="1" smtClean="0">
                        <a:solidFill>
                          <a:schemeClr val="bg1"/>
                        </a:solidFill>
                        <a:latin typeface="Cambria Math" panose="02040503050406030204" pitchFamily="18" charset="0"/>
                      </a:rPr>
                      <m:t>≥</m:t>
                    </m:r>
                  </m:oMath>
                </a14:m>
                <a:r>
                  <a:rPr lang="en-US">
                    <a:solidFill>
                      <a:schemeClr val="bg1"/>
                    </a:solidFill>
                  </a:rPr>
                  <a:t> b, a </a:t>
                </a:r>
                <a14:m>
                  <m:oMath xmlns:m="http://schemas.openxmlformats.org/officeDocument/2006/math">
                    <m:r>
                      <a:rPr lang="en-US" sz="2000" b="0" i="1" smtClean="0">
                        <a:solidFill>
                          <a:schemeClr val="bg1"/>
                        </a:solidFill>
                        <a:latin typeface="Cambria Math" panose="02040503050406030204" pitchFamily="18" charset="0"/>
                      </a:rPr>
                      <m:t>≤</m:t>
                    </m:r>
                  </m:oMath>
                </a14:m>
                <a:r>
                  <a:rPr lang="en-US">
                    <a:solidFill>
                      <a:schemeClr val="bg1"/>
                    </a:solidFill>
                  </a:rPr>
                  <a:t> b</a:t>
                </a:r>
                <a:r>
                  <a:rPr lang="vi-VN">
                    <a:solidFill>
                      <a:schemeClr val="bg1"/>
                    </a:solidFill>
                  </a:rPr>
                  <a:t>) là bất đẳng thức và gọi a là vế trái, b là vế phải của bất đẳng thức.</a:t>
                </a:r>
              </a:p>
            </p:txBody>
          </p:sp>
        </mc:Choice>
        <mc:Fallback xmlns="">
          <p:sp>
            <p:nvSpPr>
              <p:cNvPr id="14" name="TextBox 13">
                <a:extLst>
                  <a:ext uri="{FF2B5EF4-FFF2-40B4-BE49-F238E27FC236}">
                    <a16:creationId xmlns:a16="http://schemas.microsoft.com/office/drawing/2014/main" id="{FB36312F-4EDB-7050-9C47-F4C145B96443}"/>
                  </a:ext>
                </a:extLst>
              </p:cNvPr>
              <p:cNvSpPr txBox="1">
                <a:spLocks noRot="1" noChangeAspect="1" noMove="1" noResize="1" noEditPoints="1" noAdjustHandles="1" noChangeArrowheads="1" noChangeShapeType="1" noTextEdit="1"/>
              </p:cNvSpPr>
              <p:nvPr/>
            </p:nvSpPr>
            <p:spPr>
              <a:xfrm>
                <a:off x="1164787" y="1902396"/>
                <a:ext cx="9638489" cy="1137106"/>
              </a:xfrm>
              <a:prstGeom prst="rect">
                <a:avLst/>
              </a:prstGeom>
              <a:blipFill>
                <a:blip r:embed="rId4"/>
                <a:stretch>
                  <a:fillRect l="-949" r="-253" b="-11230"/>
                </a:stretch>
              </a:blipFill>
            </p:spPr>
            <p:txBody>
              <a:bodyPr/>
              <a:lstStyle/>
              <a:p>
                <a:r>
                  <a:rPr lang="vi-VN">
                    <a:noFill/>
                  </a:rPr>
                  <a:t> </a:t>
                </a:r>
              </a:p>
            </p:txBody>
          </p:sp>
        </mc:Fallback>
      </mc:AlternateContent>
      <p:sp>
        <p:nvSpPr>
          <p:cNvPr id="15" name="Freeform 32">
            <a:extLst>
              <a:ext uri="{FF2B5EF4-FFF2-40B4-BE49-F238E27FC236}">
                <a16:creationId xmlns:a16="http://schemas.microsoft.com/office/drawing/2014/main" id="{2B2B366D-30D8-0693-3A85-63FD4B88609E}"/>
              </a:ext>
            </a:extLst>
          </p:cNvPr>
          <p:cNvSpPr/>
          <p:nvPr/>
        </p:nvSpPr>
        <p:spPr>
          <a:xfrm flipH="1" flipV="1">
            <a:off x="1274861" y="1733560"/>
            <a:ext cx="229813" cy="168836"/>
          </a:xfrm>
          <a:custGeom>
            <a:avLst/>
            <a:gdLst/>
            <a:ahLst/>
            <a:cxnLst/>
            <a:rect l="l" t="t" r="r" b="b"/>
            <a:pathLst>
              <a:path w="940667" h="731369">
                <a:moveTo>
                  <a:pt x="940668" y="731369"/>
                </a:moveTo>
                <a:lnTo>
                  <a:pt x="0" y="731369"/>
                </a:lnTo>
                <a:lnTo>
                  <a:pt x="0" y="0"/>
                </a:lnTo>
                <a:lnTo>
                  <a:pt x="940668" y="0"/>
                </a:lnTo>
                <a:lnTo>
                  <a:pt x="940668" y="73136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solidFill>
                <a:schemeClr val="bg1"/>
              </a:solidFill>
            </a:endParaRPr>
          </a:p>
        </p:txBody>
      </p:sp>
      <p:sp>
        <p:nvSpPr>
          <p:cNvPr id="16" name="Freeform 32">
            <a:extLst>
              <a:ext uri="{FF2B5EF4-FFF2-40B4-BE49-F238E27FC236}">
                <a16:creationId xmlns:a16="http://schemas.microsoft.com/office/drawing/2014/main" id="{1FA83914-FCF1-3E8D-FC07-749C3E04F990}"/>
              </a:ext>
            </a:extLst>
          </p:cNvPr>
          <p:cNvSpPr/>
          <p:nvPr/>
        </p:nvSpPr>
        <p:spPr>
          <a:xfrm rot="10800000" flipH="1" flipV="1">
            <a:off x="10425237" y="2971656"/>
            <a:ext cx="229813" cy="168836"/>
          </a:xfrm>
          <a:custGeom>
            <a:avLst/>
            <a:gdLst/>
            <a:ahLst/>
            <a:cxnLst/>
            <a:rect l="l" t="t" r="r" b="b"/>
            <a:pathLst>
              <a:path w="940667" h="731369">
                <a:moveTo>
                  <a:pt x="940668" y="731369"/>
                </a:moveTo>
                <a:lnTo>
                  <a:pt x="0" y="731369"/>
                </a:lnTo>
                <a:lnTo>
                  <a:pt x="0" y="0"/>
                </a:lnTo>
                <a:lnTo>
                  <a:pt x="940668" y="0"/>
                </a:lnTo>
                <a:lnTo>
                  <a:pt x="940668" y="73136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solidFill>
                <a:schemeClr val="bg1"/>
              </a:solidFill>
            </a:endParaRPr>
          </a:p>
        </p:txBody>
      </p:sp>
      <p:sp>
        <p:nvSpPr>
          <p:cNvPr id="17" name="TextBox 16">
            <a:extLst>
              <a:ext uri="{FF2B5EF4-FFF2-40B4-BE49-F238E27FC236}">
                <a16:creationId xmlns:a16="http://schemas.microsoft.com/office/drawing/2014/main" id="{2D72B4E5-83C9-222F-068A-E8A6054535CC}"/>
              </a:ext>
            </a:extLst>
          </p:cNvPr>
          <p:cNvSpPr txBox="1"/>
          <p:nvPr/>
        </p:nvSpPr>
        <p:spPr>
          <a:xfrm>
            <a:off x="1048837" y="1228919"/>
            <a:ext cx="1103671" cy="246221"/>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1600">
                <a:solidFill>
                  <a:srgbClr val="002060"/>
                </a:solidFill>
              </a:rPr>
              <a:t>KHÁI NIỆM</a:t>
            </a:r>
          </a:p>
        </p:txBody>
      </p:sp>
      <p:sp>
        <p:nvSpPr>
          <p:cNvPr id="18" name="TextBox 17">
            <a:extLst>
              <a:ext uri="{FF2B5EF4-FFF2-40B4-BE49-F238E27FC236}">
                <a16:creationId xmlns:a16="http://schemas.microsoft.com/office/drawing/2014/main" id="{73CB0665-DA2A-AEC2-371E-0772447193A3}"/>
              </a:ext>
            </a:extLst>
          </p:cNvPr>
          <p:cNvSpPr txBox="1"/>
          <p:nvPr/>
        </p:nvSpPr>
        <p:spPr>
          <a:xfrm>
            <a:off x="1772635" y="3778239"/>
            <a:ext cx="7142765"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r>
              <a:rPr lang="vi-VN"/>
              <a:t>Viết bất đẳng thức để mô tả mỗi tình huống sau</a:t>
            </a:r>
            <a:r>
              <a:rPr lang="en-US"/>
              <a:t>:</a:t>
            </a:r>
            <a:endParaRPr lang="vi-VN"/>
          </a:p>
        </p:txBody>
      </p:sp>
      <p:sp>
        <p:nvSpPr>
          <p:cNvPr id="19" name="Freeform 16">
            <a:extLst>
              <a:ext uri="{FF2B5EF4-FFF2-40B4-BE49-F238E27FC236}">
                <a16:creationId xmlns:a16="http://schemas.microsoft.com/office/drawing/2014/main" id="{2E72E072-A5F3-7DA5-C870-49ED6304E743}"/>
              </a:ext>
            </a:extLst>
          </p:cNvPr>
          <p:cNvSpPr/>
          <p:nvPr/>
        </p:nvSpPr>
        <p:spPr>
          <a:xfrm>
            <a:off x="1048837" y="3671113"/>
            <a:ext cx="680446" cy="68044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C7C"/>
          </a:solidFill>
        </p:spPr>
        <p:txBody>
          <a:bodyPr/>
          <a:lstStyle/>
          <a:p>
            <a:endParaRPr lang="en-US" sz="1200"/>
          </a:p>
        </p:txBody>
      </p:sp>
      <p:sp>
        <p:nvSpPr>
          <p:cNvPr id="20" name="TextBox 19">
            <a:extLst>
              <a:ext uri="{FF2B5EF4-FFF2-40B4-BE49-F238E27FC236}">
                <a16:creationId xmlns:a16="http://schemas.microsoft.com/office/drawing/2014/main" id="{F6C1562E-DD4F-5DC4-E11B-01B1834756B0}"/>
              </a:ext>
            </a:extLst>
          </p:cNvPr>
          <p:cNvSpPr txBox="1"/>
          <p:nvPr/>
        </p:nvSpPr>
        <p:spPr>
          <a:xfrm>
            <a:off x="1199174" y="3826670"/>
            <a:ext cx="423123" cy="369332"/>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a:solidFill>
                  <a:srgbClr val="002060"/>
                </a:solidFill>
              </a:rPr>
              <a:t>?3</a:t>
            </a:r>
          </a:p>
        </p:txBody>
      </p:sp>
      <p:sp>
        <p:nvSpPr>
          <p:cNvPr id="25" name="TextBox 24">
            <a:extLst>
              <a:ext uri="{FF2B5EF4-FFF2-40B4-BE49-F238E27FC236}">
                <a16:creationId xmlns:a16="http://schemas.microsoft.com/office/drawing/2014/main" id="{1DB37CC1-8924-39D3-35FB-6EBEDD791E0A}"/>
              </a:ext>
            </a:extLst>
          </p:cNvPr>
          <p:cNvSpPr txBox="1"/>
          <p:nvPr/>
        </p:nvSpPr>
        <p:spPr>
          <a:xfrm>
            <a:off x="2049788" y="4421576"/>
            <a:ext cx="6522712"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t>Tuần tới, nhiệt độ t (°C) tại Tokyo là trên -5°C.</a:t>
            </a:r>
          </a:p>
        </p:txBody>
      </p:sp>
      <p:sp>
        <p:nvSpPr>
          <p:cNvPr id="27" name="TextBox 26">
            <a:extLst>
              <a:ext uri="{FF2B5EF4-FFF2-40B4-BE49-F238E27FC236}">
                <a16:creationId xmlns:a16="http://schemas.microsoft.com/office/drawing/2014/main" id="{F7A0CDA9-AA1E-30CD-3DA1-F7B76A86B23B}"/>
              </a:ext>
            </a:extLst>
          </p:cNvPr>
          <p:cNvSpPr txBox="1"/>
          <p:nvPr/>
        </p:nvSpPr>
        <p:spPr>
          <a:xfrm>
            <a:off x="2049788" y="5061647"/>
            <a:ext cx="7665712"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t>Nhiệt độ t (°C) bảo quản của một loại sữa là dưới 4°C.</a:t>
            </a:r>
          </a:p>
        </p:txBody>
      </p:sp>
      <p:sp>
        <p:nvSpPr>
          <p:cNvPr id="29" name="TextBox 28">
            <a:extLst>
              <a:ext uri="{FF2B5EF4-FFF2-40B4-BE49-F238E27FC236}">
                <a16:creationId xmlns:a16="http://schemas.microsoft.com/office/drawing/2014/main" id="{D7E7DA02-061B-707F-5513-E6C1D8642CC5}"/>
              </a:ext>
            </a:extLst>
          </p:cNvPr>
          <p:cNvSpPr txBox="1"/>
          <p:nvPr/>
        </p:nvSpPr>
        <p:spPr>
          <a:xfrm>
            <a:off x="2049788" y="5692193"/>
            <a:ext cx="7665712" cy="830997"/>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t>Để được điều khiển xe máy điện thì số tuổi x của một người phải ít nhất là 16 tuổi.</a:t>
            </a:r>
          </a:p>
        </p:txBody>
      </p:sp>
      <p:sp>
        <p:nvSpPr>
          <p:cNvPr id="33" name="Rectangle: Rounded Corners 32">
            <a:extLst>
              <a:ext uri="{FF2B5EF4-FFF2-40B4-BE49-F238E27FC236}">
                <a16:creationId xmlns:a16="http://schemas.microsoft.com/office/drawing/2014/main" id="{C947A0A5-4823-B0FB-C47D-E50D9E394A61}"/>
              </a:ext>
            </a:extLst>
          </p:cNvPr>
          <p:cNvSpPr/>
          <p:nvPr/>
        </p:nvSpPr>
        <p:spPr>
          <a:xfrm>
            <a:off x="10056485" y="5045928"/>
            <a:ext cx="1264909" cy="477384"/>
          </a:xfrm>
          <a:prstGeom prst="roundRect">
            <a:avLst>
              <a:gd name="adj" fmla="val 50000"/>
            </a:avLst>
          </a:prstGeom>
          <a:solidFill>
            <a:srgbClr val="00B050">
              <a:alpha val="60000"/>
            </a:srgbClr>
          </a:solidFill>
          <a:ln w="952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76F11ED8-252A-27EF-64FD-098D881C2E87}"/>
              </a:ext>
            </a:extLst>
          </p:cNvPr>
          <p:cNvSpPr/>
          <p:nvPr/>
        </p:nvSpPr>
        <p:spPr>
          <a:xfrm>
            <a:off x="10056485" y="5823131"/>
            <a:ext cx="1264909" cy="477384"/>
          </a:xfrm>
          <a:prstGeom prst="roundRect">
            <a:avLst>
              <a:gd name="adj" fmla="val 50000"/>
            </a:avLst>
          </a:prstGeom>
          <a:solidFill>
            <a:srgbClr val="00B050">
              <a:alpha val="60000"/>
            </a:srgbClr>
          </a:solidFill>
          <a:ln w="952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8970459-E846-AD4B-B4AB-6546F436D040}"/>
              </a:ext>
            </a:extLst>
          </p:cNvPr>
          <p:cNvSpPr txBox="1"/>
          <p:nvPr/>
        </p:nvSpPr>
        <p:spPr>
          <a:xfrm>
            <a:off x="10319587" y="5057168"/>
            <a:ext cx="869485" cy="461665"/>
          </a:xfrm>
          <a:prstGeom prst="rect">
            <a:avLst/>
          </a:prstGeom>
          <a:noFill/>
        </p:spPr>
        <p:txBody>
          <a:bodyPr wrap="square">
            <a:spAutoFit/>
          </a:bodyPr>
          <a:lstStyle>
            <a:defPPr>
              <a:defRPr lang="en-US"/>
            </a:defPPr>
            <a:lvl1pPr algn="just">
              <a:defRPr sz="2400">
                <a:solidFill>
                  <a:srgbClr val="041D16"/>
                </a:solidFill>
                <a:latin typeface="#9Slide03 Quicksand" panose="00000500000000000000" pitchFamily="2" charset="0"/>
              </a:defRPr>
            </a:lvl1pPr>
          </a:lstStyle>
          <a:p>
            <a:r>
              <a:rPr lang="en-US"/>
              <a:t>t &lt; 4</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D09D4E1-AC4C-E365-C7DA-CD753F4BAF24}"/>
                  </a:ext>
                </a:extLst>
              </p:cNvPr>
              <p:cNvSpPr txBox="1"/>
              <p:nvPr/>
            </p:nvSpPr>
            <p:spPr>
              <a:xfrm>
                <a:off x="10212016" y="5832165"/>
                <a:ext cx="972896" cy="461665"/>
              </a:xfrm>
              <a:prstGeom prst="rect">
                <a:avLst/>
              </a:prstGeom>
              <a:noFill/>
            </p:spPr>
            <p:txBody>
              <a:bodyPr wrap="square">
                <a:spAutoFit/>
              </a:bodyPr>
              <a:lstStyle>
                <a:defPPr>
                  <a:defRPr lang="en-US"/>
                </a:defPPr>
                <a:lvl1pPr algn="just">
                  <a:defRPr sz="2400">
                    <a:solidFill>
                      <a:srgbClr val="041D16"/>
                    </a:solidFill>
                    <a:latin typeface="#9Slide03 Quicksand" panose="00000500000000000000" pitchFamily="2" charset="0"/>
                  </a:defRPr>
                </a:lvl1pPr>
              </a:lstStyle>
              <a:p>
                <a:r>
                  <a:rPr lang="en-US"/>
                  <a:t>x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a:t> 16</a:t>
                </a:r>
              </a:p>
            </p:txBody>
          </p:sp>
        </mc:Choice>
        <mc:Fallback xmlns="">
          <p:sp>
            <p:nvSpPr>
              <p:cNvPr id="31" name="TextBox 30">
                <a:extLst>
                  <a:ext uri="{FF2B5EF4-FFF2-40B4-BE49-F238E27FC236}">
                    <a16:creationId xmlns:a16="http://schemas.microsoft.com/office/drawing/2014/main" id="{BD09D4E1-AC4C-E365-C7DA-CD753F4BAF24}"/>
                  </a:ext>
                </a:extLst>
              </p:cNvPr>
              <p:cNvSpPr txBox="1">
                <a:spLocks noRot="1" noChangeAspect="1" noMove="1" noResize="1" noEditPoints="1" noAdjustHandles="1" noChangeArrowheads="1" noChangeShapeType="1" noTextEdit="1"/>
              </p:cNvSpPr>
              <p:nvPr/>
            </p:nvSpPr>
            <p:spPr>
              <a:xfrm>
                <a:off x="10212016" y="5832165"/>
                <a:ext cx="972896" cy="461665"/>
              </a:xfrm>
              <a:prstGeom prst="rect">
                <a:avLst/>
              </a:prstGeom>
              <a:blipFill>
                <a:blip r:embed="rId7"/>
                <a:stretch>
                  <a:fillRect l="-9375" t="-10667" r="-7500" b="-30667"/>
                </a:stretch>
              </a:blipFill>
            </p:spPr>
            <p:txBody>
              <a:bodyPr/>
              <a:lstStyle/>
              <a:p>
                <a:r>
                  <a:rPr lang="vi-VN">
                    <a:noFill/>
                  </a:rPr>
                  <a:t> </a:t>
                </a:r>
              </a:p>
            </p:txBody>
          </p:sp>
        </mc:Fallback>
      </mc:AlternateContent>
      <p:cxnSp>
        <p:nvCxnSpPr>
          <p:cNvPr id="36" name="Straight Connector 35">
            <a:extLst>
              <a:ext uri="{FF2B5EF4-FFF2-40B4-BE49-F238E27FC236}">
                <a16:creationId xmlns:a16="http://schemas.microsoft.com/office/drawing/2014/main" id="{F8B98F69-BB68-4D88-6BA9-311418136114}"/>
              </a:ext>
            </a:extLst>
          </p:cNvPr>
          <p:cNvCxnSpPr>
            <a:cxnSpLocks/>
          </p:cNvCxnSpPr>
          <p:nvPr/>
        </p:nvCxnSpPr>
        <p:spPr>
          <a:xfrm>
            <a:off x="9877283" y="4421993"/>
            <a:ext cx="0" cy="1905940"/>
          </a:xfrm>
          <a:prstGeom prst="line">
            <a:avLst/>
          </a:prstGeom>
        </p:spPr>
        <p:style>
          <a:lnRef idx="2">
            <a:schemeClr val="accent1"/>
          </a:lnRef>
          <a:fillRef idx="0">
            <a:schemeClr val="accent1"/>
          </a:fillRef>
          <a:effectRef idx="1">
            <a:schemeClr val="accent1"/>
          </a:effectRef>
          <a:fontRef idx="minor">
            <a:schemeClr val="tx1"/>
          </a:fontRef>
        </p:style>
      </p:cxnSp>
      <p:pic>
        <p:nvPicPr>
          <p:cNvPr id="2050" name="Picture 2" descr="Biểu Tượng Nhiệt độ Hoạt Hình | Công cụ đồ họa PSD Tải xuống miễn phí -  Pikbest">
            <a:extLst>
              <a:ext uri="{FF2B5EF4-FFF2-40B4-BE49-F238E27FC236}">
                <a16:creationId xmlns:a16="http://schemas.microsoft.com/office/drawing/2014/main" id="{FCF4E79D-5CA4-1CD9-A1FE-6D7DD3AF0BC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8055" t="19462" r="35278" b="26423"/>
          <a:stretch/>
        </p:blipFill>
        <p:spPr bwMode="auto">
          <a:xfrm rot="20841418">
            <a:off x="1809225" y="4494634"/>
            <a:ext cx="170330" cy="3456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con Là Nhiệt Kế Màu Đỏ Dấu Hiệu Của Nhiệt Độ Cao Là Ngủ Trưa Nóng Hình  minh họa Sẵn có - Tải xuống Hình ảnh Ngay bây giờ - iStock">
            <a:extLst>
              <a:ext uri="{FF2B5EF4-FFF2-40B4-BE49-F238E27FC236}">
                <a16:creationId xmlns:a16="http://schemas.microsoft.com/office/drawing/2014/main" id="{9E834321-AB4E-611C-DEDE-6878F7F2B0A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6765" t="9313" r="35784" b="8929"/>
          <a:stretch/>
        </p:blipFill>
        <p:spPr bwMode="auto">
          <a:xfrm rot="1035085">
            <a:off x="1860052" y="5105134"/>
            <a:ext cx="124414" cy="3705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Xe Máy Vector Biểu Tượng Phẳng | Công cụ đồ họa AI Tải xuống miễn phí -  Pikbest">
            <a:extLst>
              <a:ext uri="{FF2B5EF4-FFF2-40B4-BE49-F238E27FC236}">
                <a16:creationId xmlns:a16="http://schemas.microsoft.com/office/drawing/2014/main" id="{94E6B154-AF9A-0C30-5467-538B86E8BFC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7966" t="26194" r="8889" b="26259"/>
          <a:stretch/>
        </p:blipFill>
        <p:spPr bwMode="auto">
          <a:xfrm>
            <a:off x="1729283" y="5839036"/>
            <a:ext cx="330213" cy="1888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86196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barn(inVertical)">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82358DB8-8581-99D0-314D-5EEE73B838E2}"/>
              </a:ext>
            </a:extLst>
          </p:cNvPr>
          <p:cNvSpPr/>
          <p:nvPr/>
        </p:nvSpPr>
        <p:spPr>
          <a:xfrm>
            <a:off x="756647" y="1535420"/>
            <a:ext cx="10678706" cy="1727153"/>
          </a:xfrm>
          <a:prstGeom prst="roundRect">
            <a:avLst>
              <a:gd name="adj" fmla="val 11398"/>
            </a:avLst>
          </a:prstGeom>
          <a:solidFill>
            <a:srgbClr val="FFC0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AE06603-66E1-AE37-4668-5E169E01BC18}"/>
              </a:ext>
            </a:extLst>
          </p:cNvPr>
          <p:cNvSpPr txBox="1"/>
          <p:nvPr/>
        </p:nvSpPr>
        <p:spPr>
          <a:xfrm>
            <a:off x="4120349" y="4266230"/>
            <a:ext cx="3300983"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t>b)   50 &gt; 7 và  6 &gt;   34;</a:t>
            </a:r>
          </a:p>
        </p:txBody>
      </p:sp>
      <p:grpSp>
        <p:nvGrpSpPr>
          <p:cNvPr id="11" name="Group 10">
            <a:extLst>
              <a:ext uri="{FF2B5EF4-FFF2-40B4-BE49-F238E27FC236}">
                <a16:creationId xmlns:a16="http://schemas.microsoft.com/office/drawing/2014/main" id="{5300D6D9-3F8F-DE22-CB40-BE8E0B5D3CBB}"/>
              </a:ext>
            </a:extLst>
          </p:cNvPr>
          <p:cNvGrpSpPr/>
          <p:nvPr/>
        </p:nvGrpSpPr>
        <p:grpSpPr>
          <a:xfrm>
            <a:off x="297681" y="213822"/>
            <a:ext cx="3969519" cy="672461"/>
            <a:chOff x="754882" y="438109"/>
            <a:chExt cx="2718568" cy="672461"/>
          </a:xfrm>
        </p:grpSpPr>
        <p:grpSp>
          <p:nvGrpSpPr>
            <p:cNvPr id="12" name="Group 9">
              <a:extLst>
                <a:ext uri="{FF2B5EF4-FFF2-40B4-BE49-F238E27FC236}">
                  <a16:creationId xmlns:a16="http://schemas.microsoft.com/office/drawing/2014/main" id="{0B15BB21-7BE4-6871-6022-FA171CDDA83A}"/>
                </a:ext>
              </a:extLst>
            </p:cNvPr>
            <p:cNvGrpSpPr/>
            <p:nvPr/>
          </p:nvGrpSpPr>
          <p:grpSpPr>
            <a:xfrm>
              <a:off x="754882" y="485800"/>
              <a:ext cx="2718568" cy="618420"/>
              <a:chOff x="0" y="0"/>
              <a:chExt cx="4967086" cy="787206"/>
            </a:xfrm>
          </p:grpSpPr>
          <p:sp>
            <p:nvSpPr>
              <p:cNvPr id="16" name="Freeform 10">
                <a:extLst>
                  <a:ext uri="{FF2B5EF4-FFF2-40B4-BE49-F238E27FC236}">
                    <a16:creationId xmlns:a16="http://schemas.microsoft.com/office/drawing/2014/main" id="{F574DFB9-29FC-D546-EB71-CCB9861E3055}"/>
                  </a:ext>
                </a:extLst>
              </p:cNvPr>
              <p:cNvSpPr/>
              <p:nvPr/>
            </p:nvSpPr>
            <p:spPr>
              <a:xfrm>
                <a:off x="6797" y="0"/>
                <a:ext cx="4953491" cy="787206"/>
              </a:xfrm>
              <a:custGeom>
                <a:avLst/>
                <a:gdLst/>
                <a:ahLst/>
                <a:cxnLst/>
                <a:rect l="l" t="t" r="r" b="b"/>
                <a:pathLst>
                  <a:path w="4953491" h="787206">
                    <a:moveTo>
                      <a:pt x="232168" y="0"/>
                    </a:moveTo>
                    <a:lnTo>
                      <a:pt x="4924524" y="0"/>
                    </a:lnTo>
                    <a:cubicBezTo>
                      <a:pt x="4933093" y="0"/>
                      <a:pt x="4941179" y="3965"/>
                      <a:pt x="4946426" y="10739"/>
                    </a:cubicBezTo>
                    <a:cubicBezTo>
                      <a:pt x="4951674" y="17513"/>
                      <a:pt x="4953492" y="26333"/>
                      <a:pt x="4951350" y="34630"/>
                    </a:cubicBezTo>
                    <a:lnTo>
                      <a:pt x="4766028" y="752576"/>
                    </a:lnTo>
                    <a:cubicBezTo>
                      <a:pt x="4760766" y="772962"/>
                      <a:pt x="4742378" y="787206"/>
                      <a:pt x="4721324" y="787206"/>
                    </a:cubicBezTo>
                    <a:lnTo>
                      <a:pt x="28968" y="787206"/>
                    </a:lnTo>
                    <a:cubicBezTo>
                      <a:pt x="20399" y="787206"/>
                      <a:pt x="12313" y="783242"/>
                      <a:pt x="7066" y="776468"/>
                    </a:cubicBezTo>
                    <a:cubicBezTo>
                      <a:pt x="1818" y="769694"/>
                      <a:pt x="0" y="760873"/>
                      <a:pt x="2142" y="752576"/>
                    </a:cubicBezTo>
                    <a:lnTo>
                      <a:pt x="187464" y="34630"/>
                    </a:lnTo>
                    <a:cubicBezTo>
                      <a:pt x="192726" y="14244"/>
                      <a:pt x="211114" y="0"/>
                      <a:pt x="232168" y="0"/>
                    </a:cubicBezTo>
                    <a:close/>
                  </a:path>
                </a:pathLst>
              </a:custGeom>
              <a:solidFill>
                <a:srgbClr val="041D16"/>
              </a:solidFill>
              <a:ln w="19050" cap="rnd">
                <a:solidFill>
                  <a:srgbClr val="063225"/>
                </a:solidFill>
                <a:prstDash val="solid"/>
                <a:round/>
              </a:ln>
            </p:spPr>
            <p:txBody>
              <a:bodyPr/>
              <a:lstStyle/>
              <a:p>
                <a:endParaRPr lang="en-US" sz="1200"/>
              </a:p>
            </p:txBody>
          </p:sp>
          <p:sp>
            <p:nvSpPr>
              <p:cNvPr id="17" name="TextBox 11">
                <a:extLst>
                  <a:ext uri="{FF2B5EF4-FFF2-40B4-BE49-F238E27FC236}">
                    <a16:creationId xmlns:a16="http://schemas.microsoft.com/office/drawing/2014/main" id="{5A45CF1B-77A7-17BE-3D90-A3BF9FB73328}"/>
                  </a:ext>
                </a:extLst>
              </p:cNvPr>
              <p:cNvSpPr txBox="1"/>
              <p:nvPr/>
            </p:nvSpPr>
            <p:spPr>
              <a:xfrm>
                <a:off x="101600" y="-47625"/>
                <a:ext cx="4763886" cy="834831"/>
              </a:xfrm>
              <a:prstGeom prst="rect">
                <a:avLst/>
              </a:prstGeom>
            </p:spPr>
            <p:txBody>
              <a:bodyPr lIns="33867" tIns="33867" rIns="33867" bIns="33867" rtlCol="0" anchor="ctr"/>
              <a:lstStyle/>
              <a:p>
                <a:pPr algn="ctr">
                  <a:lnSpc>
                    <a:spcPts val="2147"/>
                  </a:lnSpc>
                </a:pPr>
                <a:endParaRPr sz="1200"/>
              </a:p>
            </p:txBody>
          </p:sp>
        </p:grpSp>
        <p:grpSp>
          <p:nvGrpSpPr>
            <p:cNvPr id="13" name="Group 12">
              <a:extLst>
                <a:ext uri="{FF2B5EF4-FFF2-40B4-BE49-F238E27FC236}">
                  <a16:creationId xmlns:a16="http://schemas.microsoft.com/office/drawing/2014/main" id="{FC78291F-970C-C8A6-CD63-9D149AE76C94}"/>
                </a:ext>
              </a:extLst>
            </p:cNvPr>
            <p:cNvGrpSpPr/>
            <p:nvPr/>
          </p:nvGrpSpPr>
          <p:grpSpPr>
            <a:xfrm>
              <a:off x="840234" y="438109"/>
              <a:ext cx="594979" cy="672461"/>
              <a:chOff x="37200" y="-47625"/>
              <a:chExt cx="1045454" cy="826553"/>
            </a:xfrm>
          </p:grpSpPr>
          <p:sp>
            <p:nvSpPr>
              <p:cNvPr id="14" name="Freeform 13">
                <a:extLst>
                  <a:ext uri="{FF2B5EF4-FFF2-40B4-BE49-F238E27FC236}">
                    <a16:creationId xmlns:a16="http://schemas.microsoft.com/office/drawing/2014/main" id="{878BD520-0ED7-9D99-610A-7BD47C79EE82}"/>
                  </a:ext>
                </a:extLst>
              </p:cNvPr>
              <p:cNvSpPr/>
              <p:nvPr/>
            </p:nvSpPr>
            <p:spPr>
              <a:xfrm>
                <a:off x="37200" y="-2"/>
                <a:ext cx="1045454" cy="778928"/>
              </a:xfrm>
              <a:custGeom>
                <a:avLst/>
                <a:gdLst/>
                <a:ahLst/>
                <a:cxnLst/>
                <a:rect l="l" t="t" r="r" b="b"/>
                <a:pathLst>
                  <a:path w="1127249" h="778928">
                    <a:moveTo>
                      <a:pt x="323129" y="0"/>
                    </a:moveTo>
                    <a:lnTo>
                      <a:pt x="1007320" y="0"/>
                    </a:lnTo>
                    <a:cubicBezTo>
                      <a:pt x="1042838" y="0"/>
                      <a:pt x="1076352" y="16458"/>
                      <a:pt x="1098068" y="44566"/>
                    </a:cubicBezTo>
                    <a:cubicBezTo>
                      <a:pt x="1119783" y="72673"/>
                      <a:pt x="1127249" y="109256"/>
                      <a:pt x="1118283" y="143625"/>
                    </a:cubicBezTo>
                    <a:lnTo>
                      <a:pt x="990019" y="635303"/>
                    </a:lnTo>
                    <a:cubicBezTo>
                      <a:pt x="967950" y="719900"/>
                      <a:pt x="891547" y="778928"/>
                      <a:pt x="804120" y="778928"/>
                    </a:cubicBezTo>
                    <a:lnTo>
                      <a:pt x="119929" y="778928"/>
                    </a:lnTo>
                    <a:cubicBezTo>
                      <a:pt x="84411" y="778928"/>
                      <a:pt x="50897" y="762469"/>
                      <a:pt x="29181" y="734362"/>
                    </a:cubicBezTo>
                    <a:cubicBezTo>
                      <a:pt x="7466" y="706255"/>
                      <a:pt x="0" y="669672"/>
                      <a:pt x="8966" y="635303"/>
                    </a:cubicBezTo>
                    <a:lnTo>
                      <a:pt x="137230" y="143625"/>
                    </a:lnTo>
                    <a:cubicBezTo>
                      <a:pt x="159299" y="59028"/>
                      <a:pt x="235702" y="0"/>
                      <a:pt x="323129" y="0"/>
                    </a:cubicBezTo>
                    <a:close/>
                  </a:path>
                </a:pathLst>
              </a:custGeom>
              <a:gradFill rotWithShape="1">
                <a:gsLst>
                  <a:gs pos="0">
                    <a:srgbClr val="FFAB29">
                      <a:alpha val="100000"/>
                    </a:srgbClr>
                  </a:gs>
                  <a:gs pos="100000">
                    <a:srgbClr val="FFCD80">
                      <a:alpha val="100000"/>
                    </a:srgbClr>
                  </a:gs>
                </a:gsLst>
                <a:lin ang="0"/>
              </a:gradFill>
              <a:ln cap="rnd">
                <a:noFill/>
                <a:prstDash val="solid"/>
                <a:round/>
              </a:ln>
            </p:spPr>
            <p:txBody>
              <a:bodyPr/>
              <a:lstStyle/>
              <a:p>
                <a:endParaRPr lang="en-US" sz="1200"/>
              </a:p>
            </p:txBody>
          </p:sp>
          <p:sp>
            <p:nvSpPr>
              <p:cNvPr id="15" name="TextBox 14">
                <a:extLst>
                  <a:ext uri="{FF2B5EF4-FFF2-40B4-BE49-F238E27FC236}">
                    <a16:creationId xmlns:a16="http://schemas.microsoft.com/office/drawing/2014/main" id="{5B26BECD-D9BE-6FDA-2451-04F99BA51BE5}"/>
                  </a:ext>
                </a:extLst>
              </p:cNvPr>
              <p:cNvSpPr txBox="1"/>
              <p:nvPr/>
            </p:nvSpPr>
            <p:spPr>
              <a:xfrm>
                <a:off x="101600" y="-47625"/>
                <a:ext cx="981053" cy="826553"/>
              </a:xfrm>
              <a:prstGeom prst="rect">
                <a:avLst/>
              </a:prstGeom>
            </p:spPr>
            <p:txBody>
              <a:bodyPr lIns="33867" tIns="33867" rIns="33867" bIns="33867" rtlCol="0" anchor="ctr"/>
              <a:lstStyle/>
              <a:p>
                <a:pPr algn="ctr">
                  <a:lnSpc>
                    <a:spcPts val="2147"/>
                  </a:lnSpc>
                  <a:spcBef>
                    <a:spcPct val="0"/>
                  </a:spcBef>
                </a:pPr>
                <a:endParaRPr sz="1200"/>
              </a:p>
            </p:txBody>
          </p:sp>
        </p:grpSp>
      </p:grpSp>
      <p:sp>
        <p:nvSpPr>
          <p:cNvPr id="18" name="TextBox 20">
            <a:extLst>
              <a:ext uri="{FF2B5EF4-FFF2-40B4-BE49-F238E27FC236}">
                <a16:creationId xmlns:a16="http://schemas.microsoft.com/office/drawing/2014/main" id="{A444B7B5-95EB-91B1-4AF3-B75ACA838B6F}"/>
              </a:ext>
            </a:extLst>
          </p:cNvPr>
          <p:cNvSpPr txBox="1"/>
          <p:nvPr/>
        </p:nvSpPr>
        <p:spPr>
          <a:xfrm>
            <a:off x="1420750" y="391107"/>
            <a:ext cx="2572072" cy="369332"/>
          </a:xfrm>
          <a:prstGeom prst="rect">
            <a:avLst/>
          </a:prstGeom>
        </p:spPr>
        <p:txBody>
          <a:bodyPr wrap="square" lIns="0" tIns="0" rIns="0" bIns="0" rtlCol="0" anchor="t">
            <a:spAutoFit/>
          </a:bodyPr>
          <a:lstStyle/>
          <a:p>
            <a:pPr>
              <a:spcBef>
                <a:spcPct val="0"/>
              </a:spcBef>
            </a:pPr>
            <a:r>
              <a:rPr lang="en-US" sz="2400">
                <a:solidFill>
                  <a:schemeClr val="bg1"/>
                </a:solidFill>
                <a:latin typeface="#9Slide03 Kaleko 105 Round Bold" pitchFamily="2" charset="0"/>
              </a:rPr>
              <a:t>BẤT ĐẲNG THỨC</a:t>
            </a:r>
          </a:p>
        </p:txBody>
      </p:sp>
      <p:sp>
        <p:nvSpPr>
          <p:cNvPr id="19" name="TextBox 20">
            <a:extLst>
              <a:ext uri="{FF2B5EF4-FFF2-40B4-BE49-F238E27FC236}">
                <a16:creationId xmlns:a16="http://schemas.microsoft.com/office/drawing/2014/main" id="{1C79DD8C-948E-7D87-BF95-9A2EF0C769A2}"/>
              </a:ext>
            </a:extLst>
          </p:cNvPr>
          <p:cNvSpPr txBox="1"/>
          <p:nvPr/>
        </p:nvSpPr>
        <p:spPr>
          <a:xfrm>
            <a:off x="664536" y="353980"/>
            <a:ext cx="384301" cy="430887"/>
          </a:xfrm>
          <a:prstGeom prst="rect">
            <a:avLst/>
          </a:prstGeom>
        </p:spPr>
        <p:txBody>
          <a:bodyPr wrap="square" lIns="0" tIns="0" rIns="0" bIns="0" rtlCol="0" anchor="t">
            <a:spAutoFit/>
          </a:bodyPr>
          <a:lstStyle/>
          <a:p>
            <a:pPr>
              <a:spcBef>
                <a:spcPct val="0"/>
              </a:spcBef>
            </a:pPr>
            <a:r>
              <a:rPr lang="en-US" sz="2800">
                <a:solidFill>
                  <a:schemeClr val="bg1"/>
                </a:solidFill>
                <a:latin typeface="#9Slide03 Kaleko 105 Round Bold" pitchFamily="2" charset="0"/>
              </a:rPr>
              <a:t>01</a:t>
            </a:r>
          </a:p>
        </p:txBody>
      </p:sp>
      <p:sp>
        <p:nvSpPr>
          <p:cNvPr id="21" name="TextBox 20">
            <a:extLst>
              <a:ext uri="{FF2B5EF4-FFF2-40B4-BE49-F238E27FC236}">
                <a16:creationId xmlns:a16="http://schemas.microsoft.com/office/drawing/2014/main" id="{005D9DC7-E3C2-831A-91FC-9BA851574717}"/>
              </a:ext>
            </a:extLst>
          </p:cNvPr>
          <p:cNvSpPr txBox="1"/>
          <p:nvPr/>
        </p:nvSpPr>
        <p:spPr>
          <a:xfrm>
            <a:off x="1163145" y="1654598"/>
            <a:ext cx="10077537" cy="1437188"/>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lnSpc>
                <a:spcPts val="3600"/>
              </a:lnSpc>
            </a:pPr>
            <a:r>
              <a:rPr lang="vi-VN"/>
              <a:t>Hai bất đẳng thức 1 &lt; 2 và -3 &lt; -2 (hay 6 &gt; 3 và 8 &gt; 5) được gọi là hai bất đẳng thức cùng chiều. Hai bất đẳng thức 1 &lt; 2 và -2 &gt; -3 (hay 6 &gt; 3 và 5 &lt; 8) được gọi là hai bất đẳng thức ngược chiều.</a:t>
            </a:r>
          </a:p>
        </p:txBody>
      </p:sp>
      <p:sp>
        <p:nvSpPr>
          <p:cNvPr id="22" name="Freeform 32">
            <a:extLst>
              <a:ext uri="{FF2B5EF4-FFF2-40B4-BE49-F238E27FC236}">
                <a16:creationId xmlns:a16="http://schemas.microsoft.com/office/drawing/2014/main" id="{F9EA3E68-37B9-F36A-E6F4-ED6FA4346DC5}"/>
              </a:ext>
            </a:extLst>
          </p:cNvPr>
          <p:cNvSpPr/>
          <p:nvPr/>
        </p:nvSpPr>
        <p:spPr>
          <a:xfrm flipH="1" flipV="1">
            <a:off x="951318" y="1711646"/>
            <a:ext cx="195038" cy="143288"/>
          </a:xfrm>
          <a:custGeom>
            <a:avLst/>
            <a:gdLst/>
            <a:ahLst/>
            <a:cxnLst/>
            <a:rect l="l" t="t" r="r" b="b"/>
            <a:pathLst>
              <a:path w="940667" h="731369">
                <a:moveTo>
                  <a:pt x="940668" y="731369"/>
                </a:moveTo>
                <a:lnTo>
                  <a:pt x="0" y="731369"/>
                </a:lnTo>
                <a:lnTo>
                  <a:pt x="0" y="0"/>
                </a:lnTo>
                <a:lnTo>
                  <a:pt x="940668" y="0"/>
                </a:lnTo>
                <a:lnTo>
                  <a:pt x="940668" y="73136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solidFill>
                <a:schemeClr val="bg1"/>
              </a:solidFill>
            </a:endParaRPr>
          </a:p>
        </p:txBody>
      </p:sp>
      <p:sp>
        <p:nvSpPr>
          <p:cNvPr id="23" name="Freeform 32">
            <a:extLst>
              <a:ext uri="{FF2B5EF4-FFF2-40B4-BE49-F238E27FC236}">
                <a16:creationId xmlns:a16="http://schemas.microsoft.com/office/drawing/2014/main" id="{68732C42-A472-8AFD-E3C6-4C4FBBCE7661}"/>
              </a:ext>
            </a:extLst>
          </p:cNvPr>
          <p:cNvSpPr/>
          <p:nvPr/>
        </p:nvSpPr>
        <p:spPr>
          <a:xfrm rot="10800000" flipH="1" flipV="1">
            <a:off x="11013094" y="2962013"/>
            <a:ext cx="195038" cy="143288"/>
          </a:xfrm>
          <a:custGeom>
            <a:avLst/>
            <a:gdLst/>
            <a:ahLst/>
            <a:cxnLst/>
            <a:rect l="l" t="t" r="r" b="b"/>
            <a:pathLst>
              <a:path w="940667" h="731369">
                <a:moveTo>
                  <a:pt x="940668" y="731369"/>
                </a:moveTo>
                <a:lnTo>
                  <a:pt x="0" y="731369"/>
                </a:lnTo>
                <a:lnTo>
                  <a:pt x="0" y="0"/>
                </a:lnTo>
                <a:lnTo>
                  <a:pt x="940668" y="0"/>
                </a:lnTo>
                <a:lnTo>
                  <a:pt x="940668" y="73136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solidFill>
                <a:schemeClr val="bg1"/>
              </a:solidFill>
            </a:endParaRPr>
          </a:p>
        </p:txBody>
      </p:sp>
      <p:sp>
        <p:nvSpPr>
          <p:cNvPr id="24" name="TextBox 23">
            <a:extLst>
              <a:ext uri="{FF2B5EF4-FFF2-40B4-BE49-F238E27FC236}">
                <a16:creationId xmlns:a16="http://schemas.microsoft.com/office/drawing/2014/main" id="{FAA1DA03-BE36-4BF0-2FD3-6CBB0F134DA4}"/>
              </a:ext>
            </a:extLst>
          </p:cNvPr>
          <p:cNvSpPr txBox="1"/>
          <p:nvPr/>
        </p:nvSpPr>
        <p:spPr>
          <a:xfrm>
            <a:off x="10727215" y="1150451"/>
            <a:ext cx="868760" cy="276999"/>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1800">
                <a:solidFill>
                  <a:srgbClr val="F29600"/>
                </a:solidFill>
              </a:rPr>
              <a:t>CHÚ Ý</a:t>
            </a:r>
          </a:p>
        </p:txBody>
      </p:sp>
      <p:sp>
        <p:nvSpPr>
          <p:cNvPr id="27" name="TextBox 26">
            <a:extLst>
              <a:ext uri="{FF2B5EF4-FFF2-40B4-BE49-F238E27FC236}">
                <a16:creationId xmlns:a16="http://schemas.microsoft.com/office/drawing/2014/main" id="{A94727AB-1530-092F-08F5-E427265BC7F0}"/>
              </a:ext>
            </a:extLst>
          </p:cNvPr>
          <p:cNvSpPr txBox="1"/>
          <p:nvPr/>
        </p:nvSpPr>
        <p:spPr>
          <a:xfrm>
            <a:off x="1128346" y="3677062"/>
            <a:ext cx="10419365"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r>
              <a:rPr lang="vi-VN"/>
              <a:t>Trong các cặp bất đẳng thức sau, cặp bất đẳng thức nào là cùng chiều?</a:t>
            </a:r>
          </a:p>
        </p:txBody>
      </p:sp>
      <p:sp>
        <p:nvSpPr>
          <p:cNvPr id="28" name="Freeform 16">
            <a:extLst>
              <a:ext uri="{FF2B5EF4-FFF2-40B4-BE49-F238E27FC236}">
                <a16:creationId xmlns:a16="http://schemas.microsoft.com/office/drawing/2014/main" id="{EC068F2F-8775-8E16-F9AA-B61C267EBB9A}"/>
              </a:ext>
            </a:extLst>
          </p:cNvPr>
          <p:cNvSpPr/>
          <p:nvPr/>
        </p:nvSpPr>
        <p:spPr>
          <a:xfrm>
            <a:off x="448090" y="3555422"/>
            <a:ext cx="680446" cy="68044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C7C"/>
          </a:solidFill>
        </p:spPr>
        <p:txBody>
          <a:bodyPr/>
          <a:lstStyle/>
          <a:p>
            <a:endParaRPr lang="en-US" sz="1200"/>
          </a:p>
        </p:txBody>
      </p:sp>
      <p:sp>
        <p:nvSpPr>
          <p:cNvPr id="29" name="TextBox 28">
            <a:extLst>
              <a:ext uri="{FF2B5EF4-FFF2-40B4-BE49-F238E27FC236}">
                <a16:creationId xmlns:a16="http://schemas.microsoft.com/office/drawing/2014/main" id="{4EDA7B48-52BE-BDC3-7B55-1A7AE5608AFD}"/>
              </a:ext>
            </a:extLst>
          </p:cNvPr>
          <p:cNvSpPr txBox="1"/>
          <p:nvPr/>
        </p:nvSpPr>
        <p:spPr>
          <a:xfrm>
            <a:off x="598427" y="3710979"/>
            <a:ext cx="423123" cy="369332"/>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a:solidFill>
                  <a:srgbClr val="002060"/>
                </a:solidFill>
              </a:rPr>
              <a:t>?4</a:t>
            </a:r>
          </a:p>
        </p:txBody>
      </p:sp>
      <p:sp>
        <p:nvSpPr>
          <p:cNvPr id="31" name="TextBox 30">
            <a:extLst>
              <a:ext uri="{FF2B5EF4-FFF2-40B4-BE49-F238E27FC236}">
                <a16:creationId xmlns:a16="http://schemas.microsoft.com/office/drawing/2014/main" id="{F63F964A-3877-14EF-A2A1-DEF2C650A393}"/>
              </a:ext>
            </a:extLst>
          </p:cNvPr>
          <p:cNvSpPr txBox="1"/>
          <p:nvPr/>
        </p:nvSpPr>
        <p:spPr>
          <a:xfrm>
            <a:off x="1128346" y="4266230"/>
            <a:ext cx="2692154"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t>a) 3 &lt; 4 và 11 &lt; 23;</a:t>
            </a:r>
          </a:p>
        </p:txBody>
      </p:sp>
      <p:sp>
        <p:nvSpPr>
          <p:cNvPr id="32" name="TextBox 31">
            <a:extLst>
              <a:ext uri="{FF2B5EF4-FFF2-40B4-BE49-F238E27FC236}">
                <a16:creationId xmlns:a16="http://schemas.microsoft.com/office/drawing/2014/main" id="{16FA1838-F342-54F7-1DBF-505CDC3880D1}"/>
              </a:ext>
            </a:extLst>
          </p:cNvPr>
          <p:cNvSpPr txBox="1"/>
          <p:nvPr/>
        </p:nvSpPr>
        <p:spPr>
          <a:xfrm>
            <a:off x="1163145" y="5719927"/>
            <a:ext cx="9998450" cy="830997"/>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r>
              <a:rPr lang="vi-VN">
                <a:solidFill>
                  <a:srgbClr val="002060"/>
                </a:solidFill>
              </a:rPr>
              <a:t>Cặp bất đẳng thức ở các câu a, b là cặp bất đẳng thức cùng chiều. Cặp bất đẳng thức ở câu c là cặp bất đẳng thức ngược chiều.</a:t>
            </a:r>
          </a:p>
        </p:txBody>
      </p:sp>
      <p:grpSp>
        <p:nvGrpSpPr>
          <p:cNvPr id="33" name="Group 32">
            <a:extLst>
              <a:ext uri="{FF2B5EF4-FFF2-40B4-BE49-F238E27FC236}">
                <a16:creationId xmlns:a16="http://schemas.microsoft.com/office/drawing/2014/main" id="{F1795836-5CDF-AC68-BBDF-BEA0671881C2}"/>
              </a:ext>
            </a:extLst>
          </p:cNvPr>
          <p:cNvGrpSpPr/>
          <p:nvPr/>
        </p:nvGrpSpPr>
        <p:grpSpPr>
          <a:xfrm>
            <a:off x="1220325" y="5362265"/>
            <a:ext cx="809625" cy="307777"/>
            <a:chOff x="7029450" y="1370387"/>
            <a:chExt cx="809625" cy="307777"/>
          </a:xfrm>
        </p:grpSpPr>
        <p:sp>
          <p:nvSpPr>
            <p:cNvPr id="34" name="Rectangle: Rounded Corners 33">
              <a:extLst>
                <a:ext uri="{FF2B5EF4-FFF2-40B4-BE49-F238E27FC236}">
                  <a16:creationId xmlns:a16="http://schemas.microsoft.com/office/drawing/2014/main" id="{F9BAF246-93F5-1996-9E30-003C4AF9B96E}"/>
                </a:ext>
              </a:extLst>
            </p:cNvPr>
            <p:cNvSpPr/>
            <p:nvPr/>
          </p:nvSpPr>
          <p:spPr>
            <a:xfrm>
              <a:off x="7029450" y="1390649"/>
              <a:ext cx="809625" cy="267255"/>
            </a:xfrm>
            <a:prstGeom prst="roundRect">
              <a:avLst/>
            </a:prstGeom>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613B6B4-4EA5-F4A2-F5B8-2583682D3370}"/>
                </a:ext>
              </a:extLst>
            </p:cNvPr>
            <p:cNvSpPr txBox="1"/>
            <p:nvPr/>
          </p:nvSpPr>
          <p:spPr>
            <a:xfrm>
              <a:off x="7043576" y="1370387"/>
              <a:ext cx="795499" cy="307777"/>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r>
                <a:rPr lang="en-US" sz="1400">
                  <a:solidFill>
                    <a:schemeClr val="bg1"/>
                  </a:solidFill>
                </a:rPr>
                <a:t>Lời giải</a:t>
              </a:r>
              <a:endParaRPr lang="vi-VN" sz="1400">
                <a:solidFill>
                  <a:schemeClr val="bg1"/>
                </a:solidFill>
              </a:endParaRPr>
            </a:p>
          </p:txBody>
        </p:sp>
      </p:grpSp>
      <p:sp>
        <p:nvSpPr>
          <p:cNvPr id="38" name="TextBox 37">
            <a:extLst>
              <a:ext uri="{FF2B5EF4-FFF2-40B4-BE49-F238E27FC236}">
                <a16:creationId xmlns:a16="http://schemas.microsoft.com/office/drawing/2014/main" id="{AF95D3F0-019A-E274-7EDC-A793306F120A}"/>
              </a:ext>
            </a:extLst>
          </p:cNvPr>
          <p:cNvSpPr txBox="1"/>
          <p:nvPr/>
        </p:nvSpPr>
        <p:spPr>
          <a:xfrm>
            <a:off x="7734377" y="4266277"/>
            <a:ext cx="3700665"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t>c)   17 &gt;   13  và   82 &lt;   97.</a:t>
            </a:r>
          </a:p>
        </p:txBody>
      </p:sp>
      <p:grpSp>
        <p:nvGrpSpPr>
          <p:cNvPr id="39" name="Group 38">
            <a:extLst>
              <a:ext uri="{FF2B5EF4-FFF2-40B4-BE49-F238E27FC236}">
                <a16:creationId xmlns:a16="http://schemas.microsoft.com/office/drawing/2014/main" id="{09AEDE76-B5C1-D41F-C1F1-138DF31E1B51}"/>
              </a:ext>
            </a:extLst>
          </p:cNvPr>
          <p:cNvGrpSpPr/>
          <p:nvPr/>
        </p:nvGrpSpPr>
        <p:grpSpPr>
          <a:xfrm>
            <a:off x="4604844" y="4261468"/>
            <a:ext cx="510022" cy="353525"/>
            <a:chOff x="9775031" y="6110003"/>
            <a:chExt cx="432083" cy="368627"/>
          </a:xfrm>
        </p:grpSpPr>
        <p:cxnSp>
          <p:nvCxnSpPr>
            <p:cNvPr id="40" name="Straight Connector 39">
              <a:extLst>
                <a:ext uri="{FF2B5EF4-FFF2-40B4-BE49-F238E27FC236}">
                  <a16:creationId xmlns:a16="http://schemas.microsoft.com/office/drawing/2014/main" id="{695F7F55-0E5E-562A-4022-6F938946D227}"/>
                </a:ext>
              </a:extLst>
            </p:cNvPr>
            <p:cNvCxnSpPr>
              <a:cxnSpLocks/>
            </p:cNvCxnSpPr>
            <p:nvPr/>
          </p:nvCxnSpPr>
          <p:spPr>
            <a:xfrm>
              <a:off x="9870864" y="6112384"/>
              <a:ext cx="33625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CA579D25-5796-A6CE-661C-0F0D1C3EBB05}"/>
                </a:ext>
              </a:extLst>
            </p:cNvPr>
            <p:cNvCxnSpPr>
              <a:cxnSpLocks/>
            </p:cNvCxnSpPr>
            <p:nvPr/>
          </p:nvCxnSpPr>
          <p:spPr>
            <a:xfrm flipV="1">
              <a:off x="9833598" y="6110003"/>
              <a:ext cx="43806" cy="36862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3ADF6FD3-699F-67F5-901E-387DDF078073}"/>
                </a:ext>
              </a:extLst>
            </p:cNvPr>
            <p:cNvCxnSpPr>
              <a:cxnSpLocks/>
            </p:cNvCxnSpPr>
            <p:nvPr/>
          </p:nvCxnSpPr>
          <p:spPr>
            <a:xfrm flipH="1" flipV="1">
              <a:off x="9775031" y="6315176"/>
              <a:ext cx="58567" cy="15862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429A0287-7606-C150-DA2A-4341089E7100}"/>
              </a:ext>
            </a:extLst>
          </p:cNvPr>
          <p:cNvGrpSpPr/>
          <p:nvPr/>
        </p:nvGrpSpPr>
        <p:grpSpPr>
          <a:xfrm>
            <a:off x="6682153" y="4261468"/>
            <a:ext cx="510022" cy="353525"/>
            <a:chOff x="9775031" y="6110003"/>
            <a:chExt cx="432083" cy="368627"/>
          </a:xfrm>
        </p:grpSpPr>
        <p:cxnSp>
          <p:nvCxnSpPr>
            <p:cNvPr id="44" name="Straight Connector 43">
              <a:extLst>
                <a:ext uri="{FF2B5EF4-FFF2-40B4-BE49-F238E27FC236}">
                  <a16:creationId xmlns:a16="http://schemas.microsoft.com/office/drawing/2014/main" id="{C3CD879C-DB56-9096-CE1A-DB4E67E58E78}"/>
                </a:ext>
              </a:extLst>
            </p:cNvPr>
            <p:cNvCxnSpPr>
              <a:cxnSpLocks/>
            </p:cNvCxnSpPr>
            <p:nvPr/>
          </p:nvCxnSpPr>
          <p:spPr>
            <a:xfrm>
              <a:off x="9870864" y="6112384"/>
              <a:ext cx="33625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DA0AD22F-6BD7-CAF0-9510-88AC18E81295}"/>
                </a:ext>
              </a:extLst>
            </p:cNvPr>
            <p:cNvCxnSpPr>
              <a:cxnSpLocks/>
            </p:cNvCxnSpPr>
            <p:nvPr/>
          </p:nvCxnSpPr>
          <p:spPr>
            <a:xfrm flipV="1">
              <a:off x="9833598" y="6110003"/>
              <a:ext cx="43806" cy="36862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E214C3DA-9FD4-1705-49B1-5103DA92C618}"/>
                </a:ext>
              </a:extLst>
            </p:cNvPr>
            <p:cNvCxnSpPr>
              <a:cxnSpLocks/>
            </p:cNvCxnSpPr>
            <p:nvPr/>
          </p:nvCxnSpPr>
          <p:spPr>
            <a:xfrm flipH="1" flipV="1">
              <a:off x="9775031" y="6315176"/>
              <a:ext cx="58567" cy="15862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7" name="Group 46">
            <a:extLst>
              <a:ext uri="{FF2B5EF4-FFF2-40B4-BE49-F238E27FC236}">
                <a16:creationId xmlns:a16="http://schemas.microsoft.com/office/drawing/2014/main" id="{A84586D5-02D2-A940-7587-08C92123E5F8}"/>
              </a:ext>
            </a:extLst>
          </p:cNvPr>
          <p:cNvGrpSpPr/>
          <p:nvPr/>
        </p:nvGrpSpPr>
        <p:grpSpPr>
          <a:xfrm>
            <a:off x="8179557" y="4266447"/>
            <a:ext cx="510022" cy="353525"/>
            <a:chOff x="9775031" y="6110003"/>
            <a:chExt cx="432083" cy="368627"/>
          </a:xfrm>
        </p:grpSpPr>
        <p:cxnSp>
          <p:nvCxnSpPr>
            <p:cNvPr id="48" name="Straight Connector 47">
              <a:extLst>
                <a:ext uri="{FF2B5EF4-FFF2-40B4-BE49-F238E27FC236}">
                  <a16:creationId xmlns:a16="http://schemas.microsoft.com/office/drawing/2014/main" id="{225388B6-FCA3-D4B5-6156-8C6C36DC0733}"/>
                </a:ext>
              </a:extLst>
            </p:cNvPr>
            <p:cNvCxnSpPr>
              <a:cxnSpLocks/>
            </p:cNvCxnSpPr>
            <p:nvPr/>
          </p:nvCxnSpPr>
          <p:spPr>
            <a:xfrm>
              <a:off x="9870864" y="6112384"/>
              <a:ext cx="33625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AD5FE5FB-2ABE-6472-A4E8-225FB6EFD334}"/>
                </a:ext>
              </a:extLst>
            </p:cNvPr>
            <p:cNvCxnSpPr>
              <a:cxnSpLocks/>
            </p:cNvCxnSpPr>
            <p:nvPr/>
          </p:nvCxnSpPr>
          <p:spPr>
            <a:xfrm flipV="1">
              <a:off x="9833598" y="6110003"/>
              <a:ext cx="43806" cy="36862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32F7CA6B-C173-111B-C8CA-6CDC2E225330}"/>
                </a:ext>
              </a:extLst>
            </p:cNvPr>
            <p:cNvCxnSpPr>
              <a:cxnSpLocks/>
            </p:cNvCxnSpPr>
            <p:nvPr/>
          </p:nvCxnSpPr>
          <p:spPr>
            <a:xfrm flipH="1" flipV="1">
              <a:off x="9775031" y="6315176"/>
              <a:ext cx="58567" cy="15862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1" name="Group 50">
            <a:extLst>
              <a:ext uri="{FF2B5EF4-FFF2-40B4-BE49-F238E27FC236}">
                <a16:creationId xmlns:a16="http://schemas.microsoft.com/office/drawing/2014/main" id="{FB0EF252-D410-E627-EBA7-77B43D218338}"/>
              </a:ext>
            </a:extLst>
          </p:cNvPr>
          <p:cNvGrpSpPr/>
          <p:nvPr/>
        </p:nvGrpSpPr>
        <p:grpSpPr>
          <a:xfrm>
            <a:off x="8908094" y="4266447"/>
            <a:ext cx="510022" cy="353525"/>
            <a:chOff x="9775031" y="6110003"/>
            <a:chExt cx="432083" cy="368627"/>
          </a:xfrm>
        </p:grpSpPr>
        <p:cxnSp>
          <p:nvCxnSpPr>
            <p:cNvPr id="52" name="Straight Connector 51">
              <a:extLst>
                <a:ext uri="{FF2B5EF4-FFF2-40B4-BE49-F238E27FC236}">
                  <a16:creationId xmlns:a16="http://schemas.microsoft.com/office/drawing/2014/main" id="{7B423870-F1A5-A7DC-1002-5C113EEADAF0}"/>
                </a:ext>
              </a:extLst>
            </p:cNvPr>
            <p:cNvCxnSpPr>
              <a:cxnSpLocks/>
            </p:cNvCxnSpPr>
            <p:nvPr/>
          </p:nvCxnSpPr>
          <p:spPr>
            <a:xfrm>
              <a:off x="9870864" y="6112384"/>
              <a:ext cx="33625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8CF7D9E0-8431-9231-9B54-439F725E576C}"/>
                </a:ext>
              </a:extLst>
            </p:cNvPr>
            <p:cNvCxnSpPr>
              <a:cxnSpLocks/>
            </p:cNvCxnSpPr>
            <p:nvPr/>
          </p:nvCxnSpPr>
          <p:spPr>
            <a:xfrm flipV="1">
              <a:off x="9833598" y="6110003"/>
              <a:ext cx="43806" cy="36862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FBC23D4-265D-4A4F-94D8-43981629ADDE}"/>
                </a:ext>
              </a:extLst>
            </p:cNvPr>
            <p:cNvCxnSpPr>
              <a:cxnSpLocks/>
            </p:cNvCxnSpPr>
            <p:nvPr/>
          </p:nvCxnSpPr>
          <p:spPr>
            <a:xfrm flipH="1" flipV="1">
              <a:off x="9775031" y="6315176"/>
              <a:ext cx="58567" cy="15862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5" name="Group 54">
            <a:extLst>
              <a:ext uri="{FF2B5EF4-FFF2-40B4-BE49-F238E27FC236}">
                <a16:creationId xmlns:a16="http://schemas.microsoft.com/office/drawing/2014/main" id="{EFF4497B-FD13-326F-B322-F8EDA4C6AF47}"/>
              </a:ext>
            </a:extLst>
          </p:cNvPr>
          <p:cNvGrpSpPr/>
          <p:nvPr/>
        </p:nvGrpSpPr>
        <p:grpSpPr>
          <a:xfrm>
            <a:off x="9964165" y="4266447"/>
            <a:ext cx="510022" cy="353525"/>
            <a:chOff x="9775031" y="6110003"/>
            <a:chExt cx="432083" cy="368627"/>
          </a:xfrm>
        </p:grpSpPr>
        <p:cxnSp>
          <p:nvCxnSpPr>
            <p:cNvPr id="56" name="Straight Connector 55">
              <a:extLst>
                <a:ext uri="{FF2B5EF4-FFF2-40B4-BE49-F238E27FC236}">
                  <a16:creationId xmlns:a16="http://schemas.microsoft.com/office/drawing/2014/main" id="{C8047805-AB68-2792-B127-1E49D0A944D0}"/>
                </a:ext>
              </a:extLst>
            </p:cNvPr>
            <p:cNvCxnSpPr>
              <a:cxnSpLocks/>
            </p:cNvCxnSpPr>
            <p:nvPr/>
          </p:nvCxnSpPr>
          <p:spPr>
            <a:xfrm>
              <a:off x="9870864" y="6112384"/>
              <a:ext cx="33625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77C4FD9A-7C62-B28A-27B3-FE73CC600D7D}"/>
                </a:ext>
              </a:extLst>
            </p:cNvPr>
            <p:cNvCxnSpPr>
              <a:cxnSpLocks/>
            </p:cNvCxnSpPr>
            <p:nvPr/>
          </p:nvCxnSpPr>
          <p:spPr>
            <a:xfrm flipV="1">
              <a:off x="9833598" y="6110003"/>
              <a:ext cx="43806" cy="36862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4D5CF79E-0C71-E182-A7E8-14E0460F379A}"/>
                </a:ext>
              </a:extLst>
            </p:cNvPr>
            <p:cNvCxnSpPr>
              <a:cxnSpLocks/>
            </p:cNvCxnSpPr>
            <p:nvPr/>
          </p:nvCxnSpPr>
          <p:spPr>
            <a:xfrm flipH="1" flipV="1">
              <a:off x="9775031" y="6315176"/>
              <a:ext cx="58567" cy="15862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9" name="Group 58">
            <a:extLst>
              <a:ext uri="{FF2B5EF4-FFF2-40B4-BE49-F238E27FC236}">
                <a16:creationId xmlns:a16="http://schemas.microsoft.com/office/drawing/2014/main" id="{A5A212DD-0EE3-3995-26FC-EB4AC3033E0F}"/>
              </a:ext>
            </a:extLst>
          </p:cNvPr>
          <p:cNvGrpSpPr/>
          <p:nvPr/>
        </p:nvGrpSpPr>
        <p:grpSpPr>
          <a:xfrm>
            <a:off x="10791982" y="4266447"/>
            <a:ext cx="510022" cy="353525"/>
            <a:chOff x="9775031" y="6110003"/>
            <a:chExt cx="432083" cy="368627"/>
          </a:xfrm>
        </p:grpSpPr>
        <p:cxnSp>
          <p:nvCxnSpPr>
            <p:cNvPr id="60" name="Straight Connector 59">
              <a:extLst>
                <a:ext uri="{FF2B5EF4-FFF2-40B4-BE49-F238E27FC236}">
                  <a16:creationId xmlns:a16="http://schemas.microsoft.com/office/drawing/2014/main" id="{804A65C0-40CA-3756-A19E-4BF68F6B8274}"/>
                </a:ext>
              </a:extLst>
            </p:cNvPr>
            <p:cNvCxnSpPr>
              <a:cxnSpLocks/>
            </p:cNvCxnSpPr>
            <p:nvPr/>
          </p:nvCxnSpPr>
          <p:spPr>
            <a:xfrm>
              <a:off x="9870864" y="6112384"/>
              <a:ext cx="33625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BC7524D0-FEFE-AB7E-5E22-B9479B16308A}"/>
                </a:ext>
              </a:extLst>
            </p:cNvPr>
            <p:cNvCxnSpPr>
              <a:cxnSpLocks/>
            </p:cNvCxnSpPr>
            <p:nvPr/>
          </p:nvCxnSpPr>
          <p:spPr>
            <a:xfrm flipV="1">
              <a:off x="9833598" y="6110003"/>
              <a:ext cx="43806" cy="36862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5AD1B191-765C-8E99-8E9B-603AEC98FD18}"/>
                </a:ext>
              </a:extLst>
            </p:cNvPr>
            <p:cNvCxnSpPr>
              <a:cxnSpLocks/>
            </p:cNvCxnSpPr>
            <p:nvPr/>
          </p:nvCxnSpPr>
          <p:spPr>
            <a:xfrm flipH="1" flipV="1">
              <a:off x="9775031" y="6315176"/>
              <a:ext cx="58567" cy="15862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8" name="Group 67">
            <a:extLst>
              <a:ext uri="{FF2B5EF4-FFF2-40B4-BE49-F238E27FC236}">
                <a16:creationId xmlns:a16="http://schemas.microsoft.com/office/drawing/2014/main" id="{095D0D1A-750B-1530-494B-3F4BAE3DED8E}"/>
              </a:ext>
            </a:extLst>
          </p:cNvPr>
          <p:cNvGrpSpPr/>
          <p:nvPr/>
        </p:nvGrpSpPr>
        <p:grpSpPr>
          <a:xfrm>
            <a:off x="1210229" y="4800755"/>
            <a:ext cx="311570" cy="130693"/>
            <a:chOff x="1565101" y="4889303"/>
            <a:chExt cx="311570" cy="130693"/>
          </a:xfrm>
        </p:grpSpPr>
        <p:cxnSp>
          <p:nvCxnSpPr>
            <p:cNvPr id="64" name="Straight Arrow Connector 63">
              <a:extLst>
                <a:ext uri="{FF2B5EF4-FFF2-40B4-BE49-F238E27FC236}">
                  <a16:creationId xmlns:a16="http://schemas.microsoft.com/office/drawing/2014/main" id="{8C33AAD7-BBF3-A505-7FFB-5BE3E0E8FE6A}"/>
                </a:ext>
              </a:extLst>
            </p:cNvPr>
            <p:cNvCxnSpPr>
              <a:cxnSpLocks/>
            </p:cNvCxnSpPr>
            <p:nvPr/>
          </p:nvCxnSpPr>
          <p:spPr>
            <a:xfrm>
              <a:off x="1565101" y="4889303"/>
              <a:ext cx="311570" cy="0"/>
            </a:xfrm>
            <a:prstGeom prst="straightConnector1">
              <a:avLst/>
            </a:prstGeom>
            <a:ln>
              <a:solidFill>
                <a:srgbClr val="00B05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68D592A3-7937-AF9F-7736-AB6865573EAB}"/>
                </a:ext>
              </a:extLst>
            </p:cNvPr>
            <p:cNvCxnSpPr>
              <a:cxnSpLocks/>
            </p:cNvCxnSpPr>
            <p:nvPr/>
          </p:nvCxnSpPr>
          <p:spPr>
            <a:xfrm>
              <a:off x="1565101" y="5019996"/>
              <a:ext cx="311570" cy="0"/>
            </a:xfrm>
            <a:prstGeom prst="straightConnector1">
              <a:avLst/>
            </a:prstGeom>
            <a:ln>
              <a:solidFill>
                <a:srgbClr val="00B050"/>
              </a:solidFill>
              <a:tailEnd type="stealth" w="lg" len="lg"/>
            </a:ln>
          </p:spPr>
          <p:style>
            <a:lnRef idx="2">
              <a:schemeClr val="accent1"/>
            </a:lnRef>
            <a:fillRef idx="0">
              <a:schemeClr val="accent1"/>
            </a:fillRef>
            <a:effectRef idx="1">
              <a:schemeClr val="accent1"/>
            </a:effectRef>
            <a:fontRef idx="minor">
              <a:schemeClr val="tx1"/>
            </a:fontRef>
          </p:style>
        </p:cxnSp>
      </p:grpSp>
      <p:grpSp>
        <p:nvGrpSpPr>
          <p:cNvPr id="69" name="Group 68">
            <a:extLst>
              <a:ext uri="{FF2B5EF4-FFF2-40B4-BE49-F238E27FC236}">
                <a16:creationId xmlns:a16="http://schemas.microsoft.com/office/drawing/2014/main" id="{CF69690F-CDE4-AAF3-CEDC-D15E8AA9DBB2}"/>
              </a:ext>
            </a:extLst>
          </p:cNvPr>
          <p:cNvGrpSpPr/>
          <p:nvPr/>
        </p:nvGrpSpPr>
        <p:grpSpPr>
          <a:xfrm>
            <a:off x="4193155" y="4800755"/>
            <a:ext cx="311570" cy="130693"/>
            <a:chOff x="1565101" y="4889303"/>
            <a:chExt cx="311570" cy="130693"/>
          </a:xfrm>
        </p:grpSpPr>
        <p:cxnSp>
          <p:nvCxnSpPr>
            <p:cNvPr id="70" name="Straight Arrow Connector 69">
              <a:extLst>
                <a:ext uri="{FF2B5EF4-FFF2-40B4-BE49-F238E27FC236}">
                  <a16:creationId xmlns:a16="http://schemas.microsoft.com/office/drawing/2014/main" id="{F0BD89B4-A1AB-5180-E301-563B78D13327}"/>
                </a:ext>
              </a:extLst>
            </p:cNvPr>
            <p:cNvCxnSpPr>
              <a:cxnSpLocks/>
            </p:cNvCxnSpPr>
            <p:nvPr/>
          </p:nvCxnSpPr>
          <p:spPr>
            <a:xfrm>
              <a:off x="1565101" y="4889303"/>
              <a:ext cx="311570" cy="0"/>
            </a:xfrm>
            <a:prstGeom prst="straightConnector1">
              <a:avLst/>
            </a:prstGeom>
            <a:ln>
              <a:solidFill>
                <a:srgbClr val="00B05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30F615D2-856B-DBA3-292D-FCE8F6DCFC0D}"/>
                </a:ext>
              </a:extLst>
            </p:cNvPr>
            <p:cNvCxnSpPr>
              <a:cxnSpLocks/>
            </p:cNvCxnSpPr>
            <p:nvPr/>
          </p:nvCxnSpPr>
          <p:spPr>
            <a:xfrm>
              <a:off x="1565101" y="5019996"/>
              <a:ext cx="311570" cy="0"/>
            </a:xfrm>
            <a:prstGeom prst="straightConnector1">
              <a:avLst/>
            </a:prstGeom>
            <a:ln>
              <a:solidFill>
                <a:srgbClr val="00B050"/>
              </a:solidFill>
              <a:tailEnd type="stealth" w="lg" len="lg"/>
            </a:ln>
          </p:spPr>
          <p:style>
            <a:lnRef idx="2">
              <a:schemeClr val="accent1"/>
            </a:lnRef>
            <a:fillRef idx="0">
              <a:schemeClr val="accent1"/>
            </a:fillRef>
            <a:effectRef idx="1">
              <a:schemeClr val="accent1"/>
            </a:effectRef>
            <a:fontRef idx="minor">
              <a:schemeClr val="tx1"/>
            </a:fontRef>
          </p:style>
        </p:cxnSp>
      </p:grpSp>
      <p:grpSp>
        <p:nvGrpSpPr>
          <p:cNvPr id="72" name="Group 71">
            <a:extLst>
              <a:ext uri="{FF2B5EF4-FFF2-40B4-BE49-F238E27FC236}">
                <a16:creationId xmlns:a16="http://schemas.microsoft.com/office/drawing/2014/main" id="{7CCFD2FC-24C9-ACFE-708F-09FC80F4599B}"/>
              </a:ext>
            </a:extLst>
          </p:cNvPr>
          <p:cNvGrpSpPr/>
          <p:nvPr/>
        </p:nvGrpSpPr>
        <p:grpSpPr>
          <a:xfrm>
            <a:off x="7816927" y="4800755"/>
            <a:ext cx="311570" cy="130693"/>
            <a:chOff x="1565101" y="4889303"/>
            <a:chExt cx="311570" cy="130693"/>
          </a:xfrm>
        </p:grpSpPr>
        <p:cxnSp>
          <p:nvCxnSpPr>
            <p:cNvPr id="73" name="Straight Arrow Connector 72">
              <a:extLst>
                <a:ext uri="{FF2B5EF4-FFF2-40B4-BE49-F238E27FC236}">
                  <a16:creationId xmlns:a16="http://schemas.microsoft.com/office/drawing/2014/main" id="{2BB34842-D67A-EC2B-052A-D3A9AC068144}"/>
                </a:ext>
              </a:extLst>
            </p:cNvPr>
            <p:cNvCxnSpPr>
              <a:cxnSpLocks/>
            </p:cNvCxnSpPr>
            <p:nvPr/>
          </p:nvCxnSpPr>
          <p:spPr>
            <a:xfrm>
              <a:off x="1565101" y="4889303"/>
              <a:ext cx="311570" cy="0"/>
            </a:xfrm>
            <a:prstGeom prst="straightConnector1">
              <a:avLst/>
            </a:prstGeom>
            <a:ln>
              <a:solidFill>
                <a:srgbClr val="00B05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724C7F53-EEA0-C44F-C00C-61E5BD1588D9}"/>
                </a:ext>
              </a:extLst>
            </p:cNvPr>
            <p:cNvCxnSpPr>
              <a:cxnSpLocks/>
            </p:cNvCxnSpPr>
            <p:nvPr/>
          </p:nvCxnSpPr>
          <p:spPr>
            <a:xfrm flipH="1">
              <a:off x="1565101" y="5019996"/>
              <a:ext cx="311570" cy="0"/>
            </a:xfrm>
            <a:prstGeom prst="straightConnector1">
              <a:avLst/>
            </a:prstGeom>
            <a:ln>
              <a:solidFill>
                <a:srgbClr val="C00000"/>
              </a:solidFill>
              <a:tailEnd type="stealth" w="lg" len="lg"/>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5926565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Vertical)">
                                      <p:cBhvr>
                                        <p:cTn id="16" dur="500"/>
                                        <p:tgtEl>
                                          <p:spTgt spid="2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50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00"/>
                                        <p:tgtEl>
                                          <p:spTgt spid="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down)">
                                      <p:cBhvr>
                                        <p:cTn id="43" dur="500"/>
                                        <p:tgtEl>
                                          <p:spTgt spid="38"/>
                                        </p:tgtEl>
                                      </p:cBhvr>
                                    </p:animEffect>
                                  </p:childTnLst>
                                </p:cTn>
                              </p:par>
                              <p:par>
                                <p:cTn id="44" presetID="22" presetClass="entr" presetSubtype="4"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down)">
                                      <p:cBhvr>
                                        <p:cTn id="46" dur="500"/>
                                        <p:tgtEl>
                                          <p:spTgt spid="39"/>
                                        </p:tgtEl>
                                      </p:cBhvr>
                                    </p:animEffect>
                                  </p:childTnLst>
                                </p:cTn>
                              </p:par>
                              <p:par>
                                <p:cTn id="47" presetID="22" presetClass="entr" presetSubtype="4"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down)">
                                      <p:cBhvr>
                                        <p:cTn id="49" dur="500"/>
                                        <p:tgtEl>
                                          <p:spTgt spid="43"/>
                                        </p:tgtEl>
                                      </p:cBhvr>
                                    </p:animEffect>
                                  </p:childTnLst>
                                </p:cTn>
                              </p:par>
                              <p:par>
                                <p:cTn id="50" presetID="22" presetClass="entr" presetSubtype="4"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down)">
                                      <p:cBhvr>
                                        <p:cTn id="52" dur="500"/>
                                        <p:tgtEl>
                                          <p:spTgt spid="47"/>
                                        </p:tgtEl>
                                      </p:cBhvr>
                                    </p:animEffect>
                                  </p:childTnLst>
                                </p:cTn>
                              </p:par>
                              <p:par>
                                <p:cTn id="53" presetID="22" presetClass="entr" presetSubtype="4"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ipe(down)">
                                      <p:cBhvr>
                                        <p:cTn id="55" dur="500"/>
                                        <p:tgtEl>
                                          <p:spTgt spid="51"/>
                                        </p:tgtEl>
                                      </p:cBhvr>
                                    </p:animEffect>
                                  </p:childTnLst>
                                </p:cTn>
                              </p:par>
                              <p:par>
                                <p:cTn id="56" presetID="22" presetClass="entr" presetSubtype="4" fill="hold"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wipe(down)">
                                      <p:cBhvr>
                                        <p:cTn id="58" dur="500"/>
                                        <p:tgtEl>
                                          <p:spTgt spid="55"/>
                                        </p:tgtEl>
                                      </p:cBhvr>
                                    </p:animEffect>
                                  </p:childTnLst>
                                </p:cTn>
                              </p:par>
                              <p:par>
                                <p:cTn id="59" presetID="22" presetClass="entr" presetSubtype="4"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wipe(down)">
                                      <p:cBhvr>
                                        <p:cTn id="61" dur="500"/>
                                        <p:tgtEl>
                                          <p:spTgt spid="5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wipe(left)">
                                      <p:cBhvr>
                                        <p:cTn id="66" dur="500"/>
                                        <p:tgtEl>
                                          <p:spTgt spid="68"/>
                                        </p:tgtEl>
                                      </p:cBhvr>
                                    </p:animEffect>
                                  </p:childTnLst>
                                </p:cTn>
                              </p:par>
                              <p:par>
                                <p:cTn id="67" presetID="22" presetClass="entr" presetSubtype="8" fill="hold" nodeType="with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wipe(left)">
                                      <p:cBhvr>
                                        <p:cTn id="69" dur="500"/>
                                        <p:tgtEl>
                                          <p:spTgt spid="6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inVertical)">
                                      <p:cBhvr>
                                        <p:cTn id="74" dur="500"/>
                                        <p:tgtEl>
                                          <p:spTgt spid="72"/>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p:bldP spid="21" grpId="0"/>
      <p:bldP spid="22" grpId="0" animBg="1"/>
      <p:bldP spid="23" grpId="0" animBg="1"/>
      <p:bldP spid="24" grpId="0"/>
      <p:bldP spid="27" grpId="0"/>
      <p:bldP spid="28" grpId="0" animBg="1"/>
      <p:bldP spid="29" grpId="0"/>
      <p:bldP spid="31" grpId="0"/>
      <p:bldP spid="32"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77A2D8D0-8D51-8E51-5D4E-F28BD412BFED}"/>
              </a:ext>
            </a:extLst>
          </p:cNvPr>
          <p:cNvSpPr/>
          <p:nvPr/>
        </p:nvSpPr>
        <p:spPr>
          <a:xfrm>
            <a:off x="756647" y="1535421"/>
            <a:ext cx="10678706" cy="1491600"/>
          </a:xfrm>
          <a:prstGeom prst="roundRect">
            <a:avLst>
              <a:gd name="adj" fmla="val 11398"/>
            </a:avLst>
          </a:prstGeom>
          <a:solidFill>
            <a:srgbClr val="FFC000">
              <a:alpha val="1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4224581-2F82-F1EF-78F3-C45BF6FD025A}"/>
              </a:ext>
            </a:extLst>
          </p:cNvPr>
          <p:cNvSpPr txBox="1"/>
          <p:nvPr/>
        </p:nvSpPr>
        <p:spPr>
          <a:xfrm>
            <a:off x="1163145" y="1654598"/>
            <a:ext cx="10077537" cy="513859"/>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lnSpc>
                <a:spcPts val="3600"/>
              </a:lnSpc>
            </a:pPr>
            <a:r>
              <a:rPr lang="vi-VN"/>
              <a:t>Nếu a &lt; b và b &lt; c thì a &lt; c (tính chất bắc cầu của bất đẳng thức).</a:t>
            </a:r>
          </a:p>
        </p:txBody>
      </p:sp>
      <p:sp>
        <p:nvSpPr>
          <p:cNvPr id="22" name="TextBox 21">
            <a:extLst>
              <a:ext uri="{FF2B5EF4-FFF2-40B4-BE49-F238E27FC236}">
                <a16:creationId xmlns:a16="http://schemas.microsoft.com/office/drawing/2014/main" id="{2888B8EC-6133-2616-1A6B-E454D281C519}"/>
              </a:ext>
            </a:extLst>
          </p:cNvPr>
          <p:cNvSpPr txBox="1"/>
          <p:nvPr/>
        </p:nvSpPr>
        <p:spPr>
          <a:xfrm>
            <a:off x="635187" y="3155590"/>
            <a:ext cx="10800166" cy="975523"/>
          </a:xfrm>
          <a:prstGeom prst="rect">
            <a:avLst/>
          </a:prstGeom>
          <a:noFill/>
        </p:spPr>
        <p:txBody>
          <a:bodyPr wrap="square">
            <a:spAutoFit/>
          </a:bodyPr>
          <a:lstStyle>
            <a:defPPr>
              <a:defRPr lang="en-US"/>
            </a:defPPr>
            <a:lvl1pPr algn="just">
              <a:lnSpc>
                <a:spcPts val="3600"/>
              </a:lnSpc>
              <a:defRPr sz="2400">
                <a:latin typeface="#9Slide03 Quicksand" panose="00000500000000000000" pitchFamily="2" charset="0"/>
              </a:defRPr>
            </a:lvl1pPr>
          </a:lstStyle>
          <a:p>
            <a:r>
              <a:rPr lang="vi-VN" i="1"/>
              <a:t>Tương tự, các thứ tự lớn hơn (&gt;), lớn hơn hoặc bằng (≥), nhỏ hơn hoặc bằng (≤) cũng có tính chất bắc cầu.</a:t>
            </a:r>
          </a:p>
        </p:txBody>
      </p:sp>
      <p:cxnSp>
        <p:nvCxnSpPr>
          <p:cNvPr id="23" name="Straight Arrow Connector 22">
            <a:extLst>
              <a:ext uri="{FF2B5EF4-FFF2-40B4-BE49-F238E27FC236}">
                <a16:creationId xmlns:a16="http://schemas.microsoft.com/office/drawing/2014/main" id="{CA7CB278-C0E4-9364-B597-CD848FABFC8F}"/>
              </a:ext>
            </a:extLst>
          </p:cNvPr>
          <p:cNvCxnSpPr>
            <a:cxnSpLocks/>
          </p:cNvCxnSpPr>
          <p:nvPr/>
        </p:nvCxnSpPr>
        <p:spPr>
          <a:xfrm>
            <a:off x="4184073" y="2696281"/>
            <a:ext cx="4312553" cy="0"/>
          </a:xfrm>
          <a:prstGeom prst="straightConnector1">
            <a:avLst/>
          </a:prstGeom>
          <a:ln>
            <a:tailEnd type="stealth" w="lg" len="lg"/>
          </a:ln>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C98DA9C7-60E5-D708-B742-1E7C967E29F1}"/>
              </a:ext>
            </a:extLst>
          </p:cNvPr>
          <p:cNvSpPr/>
          <p:nvPr/>
        </p:nvSpPr>
        <p:spPr>
          <a:xfrm>
            <a:off x="4844027" y="2657681"/>
            <a:ext cx="86725" cy="8672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9C39E68-3785-ED18-0A78-1E8603AC6507}"/>
              </a:ext>
            </a:extLst>
          </p:cNvPr>
          <p:cNvSpPr/>
          <p:nvPr/>
        </p:nvSpPr>
        <p:spPr>
          <a:xfrm>
            <a:off x="5979088" y="2652918"/>
            <a:ext cx="86725" cy="86725"/>
          </a:xfrm>
          <a:prstGeom prst="ellipse">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ECF4A90-2860-E2A8-F404-3F5B7BCB26FA}"/>
              </a:ext>
            </a:extLst>
          </p:cNvPr>
          <p:cNvSpPr/>
          <p:nvPr/>
        </p:nvSpPr>
        <p:spPr>
          <a:xfrm>
            <a:off x="7503088" y="2652918"/>
            <a:ext cx="86725" cy="86725"/>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93B4A65-C373-ADF7-4690-64A22D0B311B}"/>
              </a:ext>
            </a:extLst>
          </p:cNvPr>
          <p:cNvSpPr txBox="1"/>
          <p:nvPr/>
        </p:nvSpPr>
        <p:spPr>
          <a:xfrm>
            <a:off x="4702505" y="2217648"/>
            <a:ext cx="498395"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t>a</a:t>
            </a:r>
          </a:p>
        </p:txBody>
      </p:sp>
      <p:sp>
        <p:nvSpPr>
          <p:cNvPr id="28" name="TextBox 27">
            <a:extLst>
              <a:ext uri="{FF2B5EF4-FFF2-40B4-BE49-F238E27FC236}">
                <a16:creationId xmlns:a16="http://schemas.microsoft.com/office/drawing/2014/main" id="{86D18AFB-136B-CAAA-FC33-67F006C79735}"/>
              </a:ext>
            </a:extLst>
          </p:cNvPr>
          <p:cNvSpPr txBox="1"/>
          <p:nvPr/>
        </p:nvSpPr>
        <p:spPr>
          <a:xfrm>
            <a:off x="5846802" y="2217648"/>
            <a:ext cx="498395"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t>b</a:t>
            </a:r>
          </a:p>
        </p:txBody>
      </p:sp>
      <p:sp>
        <p:nvSpPr>
          <p:cNvPr id="29" name="TextBox 28">
            <a:extLst>
              <a:ext uri="{FF2B5EF4-FFF2-40B4-BE49-F238E27FC236}">
                <a16:creationId xmlns:a16="http://schemas.microsoft.com/office/drawing/2014/main" id="{DE45C709-7C26-8442-3EB8-18C5A5D493FB}"/>
              </a:ext>
            </a:extLst>
          </p:cNvPr>
          <p:cNvSpPr txBox="1"/>
          <p:nvPr/>
        </p:nvSpPr>
        <p:spPr>
          <a:xfrm>
            <a:off x="7365825" y="2217648"/>
            <a:ext cx="498395"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t>c</a:t>
            </a:r>
          </a:p>
        </p:txBody>
      </p:sp>
      <p:sp>
        <p:nvSpPr>
          <p:cNvPr id="33" name="TextBox 32">
            <a:extLst>
              <a:ext uri="{FF2B5EF4-FFF2-40B4-BE49-F238E27FC236}">
                <a16:creationId xmlns:a16="http://schemas.microsoft.com/office/drawing/2014/main" id="{3ED1DBC6-73A5-DE8F-C344-3A979859A69B}"/>
              </a:ext>
            </a:extLst>
          </p:cNvPr>
          <p:cNvSpPr txBox="1"/>
          <p:nvPr/>
        </p:nvSpPr>
        <p:spPr>
          <a:xfrm>
            <a:off x="10104582" y="1156668"/>
            <a:ext cx="1330771" cy="276999"/>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1800">
                <a:solidFill>
                  <a:srgbClr val="002060"/>
                </a:solidFill>
              </a:rPr>
              <a:t>Tính chất 1</a:t>
            </a:r>
          </a:p>
        </p:txBody>
      </p:sp>
      <p:sp>
        <p:nvSpPr>
          <p:cNvPr id="37" name="TextBox 36">
            <a:extLst>
              <a:ext uri="{FF2B5EF4-FFF2-40B4-BE49-F238E27FC236}">
                <a16:creationId xmlns:a16="http://schemas.microsoft.com/office/drawing/2014/main" id="{E4A154FA-47C3-65A2-7BC7-F5A292A583C3}"/>
              </a:ext>
            </a:extLst>
          </p:cNvPr>
          <p:cNvSpPr txBox="1"/>
          <p:nvPr/>
        </p:nvSpPr>
        <p:spPr>
          <a:xfrm>
            <a:off x="1633475" y="4489709"/>
            <a:ext cx="1900300"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r>
              <a:rPr lang="en-US"/>
              <a:t>Chứng minh</a:t>
            </a:r>
            <a:endParaRPr lang="vi-VN"/>
          </a:p>
        </p:txBody>
      </p:sp>
      <p:sp>
        <p:nvSpPr>
          <p:cNvPr id="38" name="TextBox 37">
            <a:extLst>
              <a:ext uri="{FF2B5EF4-FFF2-40B4-BE49-F238E27FC236}">
                <a16:creationId xmlns:a16="http://schemas.microsoft.com/office/drawing/2014/main" id="{C72A5435-FAF7-E02A-089D-47371372FD44}"/>
              </a:ext>
            </a:extLst>
          </p:cNvPr>
          <p:cNvSpPr txBox="1"/>
          <p:nvPr/>
        </p:nvSpPr>
        <p:spPr>
          <a:xfrm>
            <a:off x="756647" y="4609775"/>
            <a:ext cx="1103671" cy="276999"/>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1800">
                <a:solidFill>
                  <a:srgbClr val="002060"/>
                </a:solidFill>
              </a:rPr>
              <a:t>VÍ DỤ 2.</a:t>
            </a:r>
          </a:p>
        </p:txBody>
      </p:sp>
      <p:sp>
        <p:nvSpPr>
          <p:cNvPr id="3" name="TextBox 2">
            <a:extLst>
              <a:ext uri="{FF2B5EF4-FFF2-40B4-BE49-F238E27FC236}">
                <a16:creationId xmlns:a16="http://schemas.microsoft.com/office/drawing/2014/main" id="{4CECF368-9912-C295-C85E-A19ABF44E356}"/>
              </a:ext>
            </a:extLst>
          </p:cNvPr>
          <p:cNvSpPr txBox="1"/>
          <p:nvPr/>
        </p:nvSpPr>
        <p:spPr>
          <a:xfrm>
            <a:off x="3460434" y="4293079"/>
            <a:ext cx="974038"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t>2 024</a:t>
            </a:r>
          </a:p>
        </p:txBody>
      </p:sp>
      <p:cxnSp>
        <p:nvCxnSpPr>
          <p:cNvPr id="6" name="Straight Connector 5">
            <a:extLst>
              <a:ext uri="{FF2B5EF4-FFF2-40B4-BE49-F238E27FC236}">
                <a16:creationId xmlns:a16="http://schemas.microsoft.com/office/drawing/2014/main" id="{5F02EBC2-18FD-0126-7911-B627AFCD14D6}"/>
              </a:ext>
            </a:extLst>
          </p:cNvPr>
          <p:cNvCxnSpPr>
            <a:cxnSpLocks/>
          </p:cNvCxnSpPr>
          <p:nvPr/>
        </p:nvCxnSpPr>
        <p:spPr>
          <a:xfrm>
            <a:off x="3534054" y="4751021"/>
            <a:ext cx="82679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1D4BC28E-1092-253E-FCB5-5DC00CFFFFEB}"/>
              </a:ext>
            </a:extLst>
          </p:cNvPr>
          <p:cNvSpPr txBox="1"/>
          <p:nvPr/>
        </p:nvSpPr>
        <p:spPr>
          <a:xfrm>
            <a:off x="3485643" y="4754225"/>
            <a:ext cx="974038"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t>2 023</a:t>
            </a:r>
          </a:p>
        </p:txBody>
      </p:sp>
      <p:sp>
        <p:nvSpPr>
          <p:cNvPr id="30" name="TextBox 29">
            <a:extLst>
              <a:ext uri="{FF2B5EF4-FFF2-40B4-BE49-F238E27FC236}">
                <a16:creationId xmlns:a16="http://schemas.microsoft.com/office/drawing/2014/main" id="{664EAF27-D026-AE5E-CBE0-FC373CF9DEC2}"/>
              </a:ext>
            </a:extLst>
          </p:cNvPr>
          <p:cNvSpPr txBox="1"/>
          <p:nvPr/>
        </p:nvSpPr>
        <p:spPr>
          <a:xfrm>
            <a:off x="4434471" y="4487517"/>
            <a:ext cx="312830"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t>&gt;</a:t>
            </a:r>
          </a:p>
        </p:txBody>
      </p:sp>
      <p:sp>
        <p:nvSpPr>
          <p:cNvPr id="31" name="TextBox 30">
            <a:extLst>
              <a:ext uri="{FF2B5EF4-FFF2-40B4-BE49-F238E27FC236}">
                <a16:creationId xmlns:a16="http://schemas.microsoft.com/office/drawing/2014/main" id="{B6F5EB6B-CBDF-6804-F424-E50CC68AB7CE}"/>
              </a:ext>
            </a:extLst>
          </p:cNvPr>
          <p:cNvSpPr txBox="1"/>
          <p:nvPr/>
        </p:nvSpPr>
        <p:spPr>
          <a:xfrm>
            <a:off x="4785161" y="4289875"/>
            <a:ext cx="974038"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t>2 021</a:t>
            </a:r>
          </a:p>
        </p:txBody>
      </p:sp>
      <p:cxnSp>
        <p:nvCxnSpPr>
          <p:cNvPr id="32" name="Straight Connector 31">
            <a:extLst>
              <a:ext uri="{FF2B5EF4-FFF2-40B4-BE49-F238E27FC236}">
                <a16:creationId xmlns:a16="http://schemas.microsoft.com/office/drawing/2014/main" id="{79D61F1C-733F-354E-B53E-456DF4B9A0F9}"/>
              </a:ext>
            </a:extLst>
          </p:cNvPr>
          <p:cNvCxnSpPr>
            <a:cxnSpLocks/>
          </p:cNvCxnSpPr>
          <p:nvPr/>
        </p:nvCxnSpPr>
        <p:spPr>
          <a:xfrm>
            <a:off x="4830203" y="4747817"/>
            <a:ext cx="82679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A789089F-84FA-12B5-7179-C50ED3ECACAB}"/>
              </a:ext>
            </a:extLst>
          </p:cNvPr>
          <p:cNvSpPr txBox="1"/>
          <p:nvPr/>
        </p:nvSpPr>
        <p:spPr>
          <a:xfrm>
            <a:off x="4781792" y="4751021"/>
            <a:ext cx="974038"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t>2 022</a:t>
            </a:r>
          </a:p>
        </p:txBody>
      </p:sp>
      <p:grpSp>
        <p:nvGrpSpPr>
          <p:cNvPr id="35" name="Group 34">
            <a:extLst>
              <a:ext uri="{FF2B5EF4-FFF2-40B4-BE49-F238E27FC236}">
                <a16:creationId xmlns:a16="http://schemas.microsoft.com/office/drawing/2014/main" id="{C2230ADF-EE12-4065-FBA1-01A9F523AB8C}"/>
              </a:ext>
            </a:extLst>
          </p:cNvPr>
          <p:cNvGrpSpPr/>
          <p:nvPr/>
        </p:nvGrpSpPr>
        <p:grpSpPr>
          <a:xfrm>
            <a:off x="789910" y="5251136"/>
            <a:ext cx="809625" cy="307777"/>
            <a:chOff x="7029450" y="1370387"/>
            <a:chExt cx="809625" cy="307777"/>
          </a:xfrm>
        </p:grpSpPr>
        <p:sp>
          <p:nvSpPr>
            <p:cNvPr id="36" name="Rectangle: Rounded Corners 35">
              <a:extLst>
                <a:ext uri="{FF2B5EF4-FFF2-40B4-BE49-F238E27FC236}">
                  <a16:creationId xmlns:a16="http://schemas.microsoft.com/office/drawing/2014/main" id="{FDCE1A59-7FF0-CF90-CF02-1319C03ED70C}"/>
                </a:ext>
              </a:extLst>
            </p:cNvPr>
            <p:cNvSpPr/>
            <p:nvPr/>
          </p:nvSpPr>
          <p:spPr>
            <a:xfrm>
              <a:off x="7029450" y="1390649"/>
              <a:ext cx="809625" cy="267255"/>
            </a:xfrm>
            <a:prstGeom prst="roundRect">
              <a:avLst/>
            </a:prstGeom>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414BE5-C1E7-3B84-C487-5F74631EDC87}"/>
                </a:ext>
              </a:extLst>
            </p:cNvPr>
            <p:cNvSpPr txBox="1"/>
            <p:nvPr/>
          </p:nvSpPr>
          <p:spPr>
            <a:xfrm>
              <a:off x="7043576" y="1370387"/>
              <a:ext cx="795499" cy="307777"/>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r>
                <a:rPr lang="en-US" sz="1400">
                  <a:solidFill>
                    <a:schemeClr val="bg1"/>
                  </a:solidFill>
                </a:rPr>
                <a:t>Lời giải</a:t>
              </a:r>
              <a:endParaRPr lang="vi-VN" sz="1400">
                <a:solidFill>
                  <a:schemeClr val="bg1"/>
                </a:solidFill>
              </a:endParaRPr>
            </a:p>
          </p:txBody>
        </p:sp>
      </p:grpSp>
      <p:sp>
        <p:nvSpPr>
          <p:cNvPr id="40" name="TextBox 39">
            <a:extLst>
              <a:ext uri="{FF2B5EF4-FFF2-40B4-BE49-F238E27FC236}">
                <a16:creationId xmlns:a16="http://schemas.microsoft.com/office/drawing/2014/main" id="{3CE47980-A71E-E619-E0E5-38C4A7DD4484}"/>
              </a:ext>
            </a:extLst>
          </p:cNvPr>
          <p:cNvSpPr txBox="1"/>
          <p:nvPr/>
        </p:nvSpPr>
        <p:spPr>
          <a:xfrm>
            <a:off x="683163" y="5796620"/>
            <a:ext cx="1030062"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solidFill>
                  <a:srgbClr val="002060"/>
                </a:solidFill>
              </a:rPr>
              <a:t>Ta có:</a:t>
            </a:r>
          </a:p>
        </p:txBody>
      </p:sp>
      <p:sp>
        <p:nvSpPr>
          <p:cNvPr id="41" name="TextBox 40">
            <a:extLst>
              <a:ext uri="{FF2B5EF4-FFF2-40B4-BE49-F238E27FC236}">
                <a16:creationId xmlns:a16="http://schemas.microsoft.com/office/drawing/2014/main" id="{5135F2FB-83EF-A8E4-F212-30F4949A8960}"/>
              </a:ext>
            </a:extLst>
          </p:cNvPr>
          <p:cNvSpPr txBox="1"/>
          <p:nvPr/>
        </p:nvSpPr>
        <p:spPr>
          <a:xfrm>
            <a:off x="1654166" y="5598748"/>
            <a:ext cx="974038"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solidFill>
                  <a:srgbClr val="002060"/>
                </a:solidFill>
              </a:rPr>
              <a:t>2 024</a:t>
            </a:r>
          </a:p>
        </p:txBody>
      </p:sp>
      <p:cxnSp>
        <p:nvCxnSpPr>
          <p:cNvPr id="42" name="Straight Connector 41">
            <a:extLst>
              <a:ext uri="{FF2B5EF4-FFF2-40B4-BE49-F238E27FC236}">
                <a16:creationId xmlns:a16="http://schemas.microsoft.com/office/drawing/2014/main" id="{32322C97-C975-0ECC-0B40-53CAA0879999}"/>
              </a:ext>
            </a:extLst>
          </p:cNvPr>
          <p:cNvCxnSpPr>
            <a:cxnSpLocks/>
          </p:cNvCxnSpPr>
          <p:nvPr/>
        </p:nvCxnSpPr>
        <p:spPr>
          <a:xfrm>
            <a:off x="1727786" y="6056690"/>
            <a:ext cx="826797"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1D9D78E2-7484-096A-0C8F-3BC3EEB2B284}"/>
              </a:ext>
            </a:extLst>
          </p:cNvPr>
          <p:cNvSpPr txBox="1"/>
          <p:nvPr/>
        </p:nvSpPr>
        <p:spPr>
          <a:xfrm>
            <a:off x="1679375" y="6059894"/>
            <a:ext cx="974038"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solidFill>
                  <a:srgbClr val="002060"/>
                </a:solidFill>
              </a:rPr>
              <a:t>2 023</a:t>
            </a:r>
          </a:p>
        </p:txBody>
      </p:sp>
      <p:sp>
        <p:nvSpPr>
          <p:cNvPr id="44" name="TextBox 43">
            <a:extLst>
              <a:ext uri="{FF2B5EF4-FFF2-40B4-BE49-F238E27FC236}">
                <a16:creationId xmlns:a16="http://schemas.microsoft.com/office/drawing/2014/main" id="{93F15702-C25F-CC21-9F47-CA5BF286F7C4}"/>
              </a:ext>
            </a:extLst>
          </p:cNvPr>
          <p:cNvSpPr txBox="1"/>
          <p:nvPr/>
        </p:nvSpPr>
        <p:spPr>
          <a:xfrm>
            <a:off x="3824092" y="5598748"/>
            <a:ext cx="298072"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solidFill>
                  <a:srgbClr val="002060"/>
                </a:solidFill>
              </a:rPr>
              <a:t>1</a:t>
            </a:r>
          </a:p>
        </p:txBody>
      </p:sp>
      <p:cxnSp>
        <p:nvCxnSpPr>
          <p:cNvPr id="45" name="Straight Connector 44">
            <a:extLst>
              <a:ext uri="{FF2B5EF4-FFF2-40B4-BE49-F238E27FC236}">
                <a16:creationId xmlns:a16="http://schemas.microsoft.com/office/drawing/2014/main" id="{3EBCDA99-D878-A433-2F39-B16CD00C4A5E}"/>
              </a:ext>
            </a:extLst>
          </p:cNvPr>
          <p:cNvCxnSpPr>
            <a:cxnSpLocks/>
          </p:cNvCxnSpPr>
          <p:nvPr/>
        </p:nvCxnSpPr>
        <p:spPr>
          <a:xfrm>
            <a:off x="3528044" y="6056690"/>
            <a:ext cx="826797"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5DC48A93-F0F9-041C-2BB2-61A86C515254}"/>
              </a:ext>
            </a:extLst>
          </p:cNvPr>
          <p:cNvSpPr txBox="1"/>
          <p:nvPr/>
        </p:nvSpPr>
        <p:spPr>
          <a:xfrm>
            <a:off x="3479633" y="6059894"/>
            <a:ext cx="974038"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solidFill>
                  <a:srgbClr val="002060"/>
                </a:solidFill>
              </a:rPr>
              <a:t>2 023</a:t>
            </a:r>
          </a:p>
        </p:txBody>
      </p:sp>
      <p:sp>
        <p:nvSpPr>
          <p:cNvPr id="47" name="TextBox 46">
            <a:extLst>
              <a:ext uri="{FF2B5EF4-FFF2-40B4-BE49-F238E27FC236}">
                <a16:creationId xmlns:a16="http://schemas.microsoft.com/office/drawing/2014/main" id="{4A5657A2-11FA-5C78-BFAD-92BD22C8BBF5}"/>
              </a:ext>
            </a:extLst>
          </p:cNvPr>
          <p:cNvSpPr txBox="1"/>
          <p:nvPr/>
        </p:nvSpPr>
        <p:spPr>
          <a:xfrm>
            <a:off x="2603947" y="5790161"/>
            <a:ext cx="298072"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solidFill>
                  <a:srgbClr val="002060"/>
                </a:solidFill>
              </a:rPr>
              <a:t>=</a:t>
            </a:r>
          </a:p>
        </p:txBody>
      </p:sp>
      <p:sp>
        <p:nvSpPr>
          <p:cNvPr id="48" name="TextBox 47">
            <a:extLst>
              <a:ext uri="{FF2B5EF4-FFF2-40B4-BE49-F238E27FC236}">
                <a16:creationId xmlns:a16="http://schemas.microsoft.com/office/drawing/2014/main" id="{BCA03756-C9E8-709A-52C3-231C294643D7}"/>
              </a:ext>
            </a:extLst>
          </p:cNvPr>
          <p:cNvSpPr txBox="1"/>
          <p:nvPr/>
        </p:nvSpPr>
        <p:spPr>
          <a:xfrm>
            <a:off x="2945700" y="5792636"/>
            <a:ext cx="575155"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solidFill>
                  <a:srgbClr val="002060"/>
                </a:solidFill>
              </a:rPr>
              <a:t>1 + </a:t>
            </a:r>
          </a:p>
        </p:txBody>
      </p:sp>
      <p:sp>
        <p:nvSpPr>
          <p:cNvPr id="49" name="TextBox 48">
            <a:extLst>
              <a:ext uri="{FF2B5EF4-FFF2-40B4-BE49-F238E27FC236}">
                <a16:creationId xmlns:a16="http://schemas.microsoft.com/office/drawing/2014/main" id="{0305C167-10D9-4043-DB7A-869A171EE34E}"/>
              </a:ext>
            </a:extLst>
          </p:cNvPr>
          <p:cNvSpPr txBox="1"/>
          <p:nvPr/>
        </p:nvSpPr>
        <p:spPr>
          <a:xfrm>
            <a:off x="4928304" y="5799397"/>
            <a:ext cx="558061"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solidFill>
                  <a:srgbClr val="002060"/>
                </a:solidFill>
              </a:rPr>
              <a:t>và</a:t>
            </a:r>
          </a:p>
        </p:txBody>
      </p:sp>
      <p:sp>
        <p:nvSpPr>
          <p:cNvPr id="50" name="TextBox 49">
            <a:extLst>
              <a:ext uri="{FF2B5EF4-FFF2-40B4-BE49-F238E27FC236}">
                <a16:creationId xmlns:a16="http://schemas.microsoft.com/office/drawing/2014/main" id="{885EF39D-77EC-3E68-F01B-3B71248AE42A}"/>
              </a:ext>
            </a:extLst>
          </p:cNvPr>
          <p:cNvSpPr txBox="1"/>
          <p:nvPr/>
        </p:nvSpPr>
        <p:spPr>
          <a:xfrm>
            <a:off x="5535044" y="5601663"/>
            <a:ext cx="974038"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solidFill>
                  <a:srgbClr val="002060"/>
                </a:solidFill>
              </a:rPr>
              <a:t>2 021</a:t>
            </a:r>
          </a:p>
        </p:txBody>
      </p:sp>
      <p:cxnSp>
        <p:nvCxnSpPr>
          <p:cNvPr id="51" name="Straight Connector 50">
            <a:extLst>
              <a:ext uri="{FF2B5EF4-FFF2-40B4-BE49-F238E27FC236}">
                <a16:creationId xmlns:a16="http://schemas.microsoft.com/office/drawing/2014/main" id="{65F75455-9866-F468-25FE-B68EFD5B7ECE}"/>
              </a:ext>
            </a:extLst>
          </p:cNvPr>
          <p:cNvCxnSpPr>
            <a:cxnSpLocks/>
          </p:cNvCxnSpPr>
          <p:nvPr/>
        </p:nvCxnSpPr>
        <p:spPr>
          <a:xfrm>
            <a:off x="5562484" y="6059605"/>
            <a:ext cx="826797"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44EFC0F5-707B-0B20-9422-6D0BC0C005A7}"/>
              </a:ext>
            </a:extLst>
          </p:cNvPr>
          <p:cNvSpPr txBox="1"/>
          <p:nvPr/>
        </p:nvSpPr>
        <p:spPr>
          <a:xfrm>
            <a:off x="5495601" y="6062809"/>
            <a:ext cx="974038"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solidFill>
                  <a:srgbClr val="002060"/>
                </a:solidFill>
              </a:rPr>
              <a:t>2 022</a:t>
            </a:r>
          </a:p>
        </p:txBody>
      </p:sp>
      <p:sp>
        <p:nvSpPr>
          <p:cNvPr id="53" name="TextBox 52">
            <a:extLst>
              <a:ext uri="{FF2B5EF4-FFF2-40B4-BE49-F238E27FC236}">
                <a16:creationId xmlns:a16="http://schemas.microsoft.com/office/drawing/2014/main" id="{0BEB7417-89F1-953C-C57D-C011C0765D93}"/>
              </a:ext>
            </a:extLst>
          </p:cNvPr>
          <p:cNvSpPr txBox="1"/>
          <p:nvPr/>
        </p:nvSpPr>
        <p:spPr>
          <a:xfrm>
            <a:off x="7627277" y="5598748"/>
            <a:ext cx="298072"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solidFill>
                  <a:srgbClr val="002060"/>
                </a:solidFill>
              </a:rPr>
              <a:t>1</a:t>
            </a:r>
          </a:p>
        </p:txBody>
      </p:sp>
      <p:cxnSp>
        <p:nvCxnSpPr>
          <p:cNvPr id="54" name="Straight Connector 53">
            <a:extLst>
              <a:ext uri="{FF2B5EF4-FFF2-40B4-BE49-F238E27FC236}">
                <a16:creationId xmlns:a16="http://schemas.microsoft.com/office/drawing/2014/main" id="{C35B29A8-EA13-D6B7-EBD4-2F29D3300B2D}"/>
              </a:ext>
            </a:extLst>
          </p:cNvPr>
          <p:cNvCxnSpPr>
            <a:cxnSpLocks/>
          </p:cNvCxnSpPr>
          <p:nvPr/>
        </p:nvCxnSpPr>
        <p:spPr>
          <a:xfrm>
            <a:off x="7331229" y="6056690"/>
            <a:ext cx="826797"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57B7A210-84B3-5723-8824-9B842CCE8B4B}"/>
              </a:ext>
            </a:extLst>
          </p:cNvPr>
          <p:cNvSpPr txBox="1"/>
          <p:nvPr/>
        </p:nvSpPr>
        <p:spPr>
          <a:xfrm>
            <a:off x="7282818" y="6059894"/>
            <a:ext cx="974038"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solidFill>
                  <a:srgbClr val="002060"/>
                </a:solidFill>
              </a:rPr>
              <a:t>2 022</a:t>
            </a:r>
          </a:p>
        </p:txBody>
      </p:sp>
      <p:sp>
        <p:nvSpPr>
          <p:cNvPr id="56" name="TextBox 55">
            <a:extLst>
              <a:ext uri="{FF2B5EF4-FFF2-40B4-BE49-F238E27FC236}">
                <a16:creationId xmlns:a16="http://schemas.microsoft.com/office/drawing/2014/main" id="{66A79287-CD91-1749-E00E-70FB15FE546F}"/>
              </a:ext>
            </a:extLst>
          </p:cNvPr>
          <p:cNvSpPr txBox="1"/>
          <p:nvPr/>
        </p:nvSpPr>
        <p:spPr>
          <a:xfrm>
            <a:off x="6434840" y="5790161"/>
            <a:ext cx="298072"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solidFill>
                  <a:srgbClr val="002060"/>
                </a:solidFill>
              </a:rPr>
              <a:t>=</a:t>
            </a:r>
          </a:p>
        </p:txBody>
      </p:sp>
      <p:sp>
        <p:nvSpPr>
          <p:cNvPr id="57" name="TextBox 56">
            <a:extLst>
              <a:ext uri="{FF2B5EF4-FFF2-40B4-BE49-F238E27FC236}">
                <a16:creationId xmlns:a16="http://schemas.microsoft.com/office/drawing/2014/main" id="{69D97AC3-B91C-62EA-CCB6-530EF7A346C7}"/>
              </a:ext>
            </a:extLst>
          </p:cNvPr>
          <p:cNvSpPr txBox="1"/>
          <p:nvPr/>
        </p:nvSpPr>
        <p:spPr>
          <a:xfrm>
            <a:off x="6748018" y="5792636"/>
            <a:ext cx="349667"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solidFill>
                  <a:srgbClr val="002060"/>
                </a:solidFill>
              </a:rPr>
              <a:t>1</a:t>
            </a:r>
          </a:p>
        </p:txBody>
      </p:sp>
      <p:sp>
        <p:nvSpPr>
          <p:cNvPr id="58" name="TextBox 57">
            <a:extLst>
              <a:ext uri="{FF2B5EF4-FFF2-40B4-BE49-F238E27FC236}">
                <a16:creationId xmlns:a16="http://schemas.microsoft.com/office/drawing/2014/main" id="{4367C5A7-447F-0441-B885-7D4D3016BF8E}"/>
              </a:ext>
            </a:extLst>
          </p:cNvPr>
          <p:cNvSpPr txBox="1"/>
          <p:nvPr/>
        </p:nvSpPr>
        <p:spPr>
          <a:xfrm>
            <a:off x="6956171" y="5799396"/>
            <a:ext cx="298072"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solidFill>
                  <a:srgbClr val="002060"/>
                </a:solidFill>
              </a:rPr>
              <a:t>– </a:t>
            </a:r>
          </a:p>
        </p:txBody>
      </p:sp>
      <p:sp>
        <p:nvSpPr>
          <p:cNvPr id="59" name="TextBox 58">
            <a:extLst>
              <a:ext uri="{FF2B5EF4-FFF2-40B4-BE49-F238E27FC236}">
                <a16:creationId xmlns:a16="http://schemas.microsoft.com/office/drawing/2014/main" id="{EBBFD3F5-0794-A166-2F46-D015BA23F357}"/>
              </a:ext>
            </a:extLst>
          </p:cNvPr>
          <p:cNvSpPr txBox="1"/>
          <p:nvPr/>
        </p:nvSpPr>
        <p:spPr>
          <a:xfrm>
            <a:off x="4380555" y="5799396"/>
            <a:ext cx="558061"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solidFill>
                  <a:srgbClr val="002060"/>
                </a:solidFill>
              </a:rPr>
              <a:t>&gt;</a:t>
            </a:r>
          </a:p>
        </p:txBody>
      </p:sp>
      <p:sp>
        <p:nvSpPr>
          <p:cNvPr id="60" name="TextBox 59">
            <a:extLst>
              <a:ext uri="{FF2B5EF4-FFF2-40B4-BE49-F238E27FC236}">
                <a16:creationId xmlns:a16="http://schemas.microsoft.com/office/drawing/2014/main" id="{A382882A-2FA0-6DBC-FA64-5111D7F4864B}"/>
              </a:ext>
            </a:extLst>
          </p:cNvPr>
          <p:cNvSpPr txBox="1"/>
          <p:nvPr/>
        </p:nvSpPr>
        <p:spPr>
          <a:xfrm>
            <a:off x="4627776" y="5799395"/>
            <a:ext cx="275542"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solidFill>
                  <a:srgbClr val="002060"/>
                </a:solidFill>
              </a:rPr>
              <a:t>1</a:t>
            </a:r>
          </a:p>
        </p:txBody>
      </p:sp>
      <p:sp>
        <p:nvSpPr>
          <p:cNvPr id="61" name="TextBox 60">
            <a:extLst>
              <a:ext uri="{FF2B5EF4-FFF2-40B4-BE49-F238E27FC236}">
                <a16:creationId xmlns:a16="http://schemas.microsoft.com/office/drawing/2014/main" id="{CC286626-CDEF-4719-3E17-359D07A5F4A9}"/>
              </a:ext>
            </a:extLst>
          </p:cNvPr>
          <p:cNvSpPr txBox="1"/>
          <p:nvPr/>
        </p:nvSpPr>
        <p:spPr>
          <a:xfrm>
            <a:off x="8222476" y="5788475"/>
            <a:ext cx="558061"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solidFill>
                  <a:srgbClr val="002060"/>
                </a:solidFill>
              </a:rPr>
              <a:t>&lt;</a:t>
            </a:r>
          </a:p>
        </p:txBody>
      </p:sp>
      <p:sp>
        <p:nvSpPr>
          <p:cNvPr id="62" name="TextBox 61">
            <a:extLst>
              <a:ext uri="{FF2B5EF4-FFF2-40B4-BE49-F238E27FC236}">
                <a16:creationId xmlns:a16="http://schemas.microsoft.com/office/drawing/2014/main" id="{4AC3B5BC-9420-9E2F-C9D9-D76A63910D3B}"/>
              </a:ext>
            </a:extLst>
          </p:cNvPr>
          <p:cNvSpPr txBox="1"/>
          <p:nvPr/>
        </p:nvSpPr>
        <p:spPr>
          <a:xfrm>
            <a:off x="8469697" y="5788474"/>
            <a:ext cx="275542"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solidFill>
                  <a:srgbClr val="002060"/>
                </a:solidFill>
              </a:rPr>
              <a:t>1</a:t>
            </a:r>
          </a:p>
        </p:txBody>
      </p:sp>
      <p:sp>
        <p:nvSpPr>
          <p:cNvPr id="63" name="TextBox 62">
            <a:extLst>
              <a:ext uri="{FF2B5EF4-FFF2-40B4-BE49-F238E27FC236}">
                <a16:creationId xmlns:a16="http://schemas.microsoft.com/office/drawing/2014/main" id="{0D9DBA38-1823-D594-90A1-D99D3C103968}"/>
              </a:ext>
            </a:extLst>
          </p:cNvPr>
          <p:cNvSpPr txBox="1"/>
          <p:nvPr/>
        </p:nvSpPr>
        <p:spPr>
          <a:xfrm>
            <a:off x="8719421" y="5799394"/>
            <a:ext cx="723090"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solidFill>
                  <a:srgbClr val="002060"/>
                </a:solidFill>
              </a:rPr>
              <a:t>nên</a:t>
            </a:r>
          </a:p>
        </p:txBody>
      </p:sp>
      <p:sp>
        <p:nvSpPr>
          <p:cNvPr id="64" name="TextBox 63">
            <a:extLst>
              <a:ext uri="{FF2B5EF4-FFF2-40B4-BE49-F238E27FC236}">
                <a16:creationId xmlns:a16="http://schemas.microsoft.com/office/drawing/2014/main" id="{5EE7EB74-7C39-C50F-F95D-E2282F17BFBB}"/>
              </a:ext>
            </a:extLst>
          </p:cNvPr>
          <p:cNvSpPr txBox="1"/>
          <p:nvPr/>
        </p:nvSpPr>
        <p:spPr>
          <a:xfrm>
            <a:off x="9384029" y="5602182"/>
            <a:ext cx="974038"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solidFill>
                  <a:srgbClr val="002060"/>
                </a:solidFill>
              </a:rPr>
              <a:t>2 024</a:t>
            </a:r>
          </a:p>
        </p:txBody>
      </p:sp>
      <p:cxnSp>
        <p:nvCxnSpPr>
          <p:cNvPr id="65" name="Straight Connector 64">
            <a:extLst>
              <a:ext uri="{FF2B5EF4-FFF2-40B4-BE49-F238E27FC236}">
                <a16:creationId xmlns:a16="http://schemas.microsoft.com/office/drawing/2014/main" id="{D2692D71-863C-F853-67B2-A5DEE1E1F98B}"/>
              </a:ext>
            </a:extLst>
          </p:cNvPr>
          <p:cNvCxnSpPr>
            <a:cxnSpLocks/>
          </p:cNvCxnSpPr>
          <p:nvPr/>
        </p:nvCxnSpPr>
        <p:spPr>
          <a:xfrm>
            <a:off x="9457649" y="6060124"/>
            <a:ext cx="826797"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2DBACD79-4D3C-3E06-4140-9E1B4EA508CD}"/>
              </a:ext>
            </a:extLst>
          </p:cNvPr>
          <p:cNvSpPr txBox="1"/>
          <p:nvPr/>
        </p:nvSpPr>
        <p:spPr>
          <a:xfrm>
            <a:off x="9409238" y="6063328"/>
            <a:ext cx="974038"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solidFill>
                  <a:srgbClr val="002060"/>
                </a:solidFill>
              </a:rPr>
              <a:t>2 023</a:t>
            </a:r>
          </a:p>
        </p:txBody>
      </p:sp>
      <p:sp>
        <p:nvSpPr>
          <p:cNvPr id="67" name="TextBox 66">
            <a:extLst>
              <a:ext uri="{FF2B5EF4-FFF2-40B4-BE49-F238E27FC236}">
                <a16:creationId xmlns:a16="http://schemas.microsoft.com/office/drawing/2014/main" id="{E050C48E-5C93-B108-F24F-C5E4D315762E}"/>
              </a:ext>
            </a:extLst>
          </p:cNvPr>
          <p:cNvSpPr txBox="1"/>
          <p:nvPr/>
        </p:nvSpPr>
        <p:spPr>
          <a:xfrm>
            <a:off x="10319966" y="5796620"/>
            <a:ext cx="312830"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solidFill>
                  <a:srgbClr val="002060"/>
                </a:solidFill>
              </a:rPr>
              <a:t>&gt;</a:t>
            </a:r>
          </a:p>
        </p:txBody>
      </p:sp>
      <p:sp>
        <p:nvSpPr>
          <p:cNvPr id="68" name="TextBox 67">
            <a:extLst>
              <a:ext uri="{FF2B5EF4-FFF2-40B4-BE49-F238E27FC236}">
                <a16:creationId xmlns:a16="http://schemas.microsoft.com/office/drawing/2014/main" id="{7C807EE2-BE26-A086-944B-F4888A595B42}"/>
              </a:ext>
            </a:extLst>
          </p:cNvPr>
          <p:cNvSpPr txBox="1"/>
          <p:nvPr/>
        </p:nvSpPr>
        <p:spPr>
          <a:xfrm>
            <a:off x="10651606" y="5598978"/>
            <a:ext cx="974038"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solidFill>
                  <a:srgbClr val="002060"/>
                </a:solidFill>
              </a:rPr>
              <a:t>2 021</a:t>
            </a:r>
          </a:p>
        </p:txBody>
      </p:sp>
      <p:cxnSp>
        <p:nvCxnSpPr>
          <p:cNvPr id="69" name="Straight Connector 68">
            <a:extLst>
              <a:ext uri="{FF2B5EF4-FFF2-40B4-BE49-F238E27FC236}">
                <a16:creationId xmlns:a16="http://schemas.microsoft.com/office/drawing/2014/main" id="{14D77F48-54F8-8CE3-EB3F-8D6E70F9196E}"/>
              </a:ext>
            </a:extLst>
          </p:cNvPr>
          <p:cNvCxnSpPr>
            <a:cxnSpLocks/>
          </p:cNvCxnSpPr>
          <p:nvPr/>
        </p:nvCxnSpPr>
        <p:spPr>
          <a:xfrm>
            <a:off x="10696648" y="6056920"/>
            <a:ext cx="826797"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30FE4C94-D387-DCE9-79AC-72048B589205}"/>
              </a:ext>
            </a:extLst>
          </p:cNvPr>
          <p:cNvSpPr txBox="1"/>
          <p:nvPr/>
        </p:nvSpPr>
        <p:spPr>
          <a:xfrm>
            <a:off x="10648237" y="6060124"/>
            <a:ext cx="974038"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solidFill>
                  <a:srgbClr val="002060"/>
                </a:solidFill>
              </a:rPr>
              <a:t>2 022</a:t>
            </a:r>
          </a:p>
        </p:txBody>
      </p:sp>
      <p:grpSp>
        <p:nvGrpSpPr>
          <p:cNvPr id="71" name="Group 70">
            <a:extLst>
              <a:ext uri="{FF2B5EF4-FFF2-40B4-BE49-F238E27FC236}">
                <a16:creationId xmlns:a16="http://schemas.microsoft.com/office/drawing/2014/main" id="{A3E331D8-12BE-3EBA-51C4-1D93F19A091D}"/>
              </a:ext>
            </a:extLst>
          </p:cNvPr>
          <p:cNvGrpSpPr/>
          <p:nvPr/>
        </p:nvGrpSpPr>
        <p:grpSpPr>
          <a:xfrm>
            <a:off x="297681" y="213822"/>
            <a:ext cx="3969519" cy="672461"/>
            <a:chOff x="754882" y="438109"/>
            <a:chExt cx="2718568" cy="672461"/>
          </a:xfrm>
        </p:grpSpPr>
        <p:grpSp>
          <p:nvGrpSpPr>
            <p:cNvPr id="72" name="Group 9">
              <a:extLst>
                <a:ext uri="{FF2B5EF4-FFF2-40B4-BE49-F238E27FC236}">
                  <a16:creationId xmlns:a16="http://schemas.microsoft.com/office/drawing/2014/main" id="{557EB874-1ECD-047E-755C-C3C16B165470}"/>
                </a:ext>
              </a:extLst>
            </p:cNvPr>
            <p:cNvGrpSpPr/>
            <p:nvPr/>
          </p:nvGrpSpPr>
          <p:grpSpPr>
            <a:xfrm>
              <a:off x="754882" y="485800"/>
              <a:ext cx="2718568" cy="618420"/>
              <a:chOff x="0" y="0"/>
              <a:chExt cx="4967086" cy="787206"/>
            </a:xfrm>
          </p:grpSpPr>
          <p:sp>
            <p:nvSpPr>
              <p:cNvPr id="76" name="Freeform 10">
                <a:extLst>
                  <a:ext uri="{FF2B5EF4-FFF2-40B4-BE49-F238E27FC236}">
                    <a16:creationId xmlns:a16="http://schemas.microsoft.com/office/drawing/2014/main" id="{A898F118-49D9-091E-0486-E38A69CC2311}"/>
                  </a:ext>
                </a:extLst>
              </p:cNvPr>
              <p:cNvSpPr/>
              <p:nvPr/>
            </p:nvSpPr>
            <p:spPr>
              <a:xfrm>
                <a:off x="6797" y="0"/>
                <a:ext cx="4953491" cy="787206"/>
              </a:xfrm>
              <a:custGeom>
                <a:avLst/>
                <a:gdLst/>
                <a:ahLst/>
                <a:cxnLst/>
                <a:rect l="l" t="t" r="r" b="b"/>
                <a:pathLst>
                  <a:path w="4953491" h="787206">
                    <a:moveTo>
                      <a:pt x="232168" y="0"/>
                    </a:moveTo>
                    <a:lnTo>
                      <a:pt x="4924524" y="0"/>
                    </a:lnTo>
                    <a:cubicBezTo>
                      <a:pt x="4933093" y="0"/>
                      <a:pt x="4941179" y="3965"/>
                      <a:pt x="4946426" y="10739"/>
                    </a:cubicBezTo>
                    <a:cubicBezTo>
                      <a:pt x="4951674" y="17513"/>
                      <a:pt x="4953492" y="26333"/>
                      <a:pt x="4951350" y="34630"/>
                    </a:cubicBezTo>
                    <a:lnTo>
                      <a:pt x="4766028" y="752576"/>
                    </a:lnTo>
                    <a:cubicBezTo>
                      <a:pt x="4760766" y="772962"/>
                      <a:pt x="4742378" y="787206"/>
                      <a:pt x="4721324" y="787206"/>
                    </a:cubicBezTo>
                    <a:lnTo>
                      <a:pt x="28968" y="787206"/>
                    </a:lnTo>
                    <a:cubicBezTo>
                      <a:pt x="20399" y="787206"/>
                      <a:pt x="12313" y="783242"/>
                      <a:pt x="7066" y="776468"/>
                    </a:cubicBezTo>
                    <a:cubicBezTo>
                      <a:pt x="1818" y="769694"/>
                      <a:pt x="0" y="760873"/>
                      <a:pt x="2142" y="752576"/>
                    </a:cubicBezTo>
                    <a:lnTo>
                      <a:pt x="187464" y="34630"/>
                    </a:lnTo>
                    <a:cubicBezTo>
                      <a:pt x="192726" y="14244"/>
                      <a:pt x="211114" y="0"/>
                      <a:pt x="232168" y="0"/>
                    </a:cubicBezTo>
                    <a:close/>
                  </a:path>
                </a:pathLst>
              </a:custGeom>
              <a:solidFill>
                <a:srgbClr val="041D16"/>
              </a:solidFill>
              <a:ln w="19050" cap="rnd">
                <a:solidFill>
                  <a:srgbClr val="063225"/>
                </a:solidFill>
                <a:prstDash val="solid"/>
                <a:round/>
              </a:ln>
            </p:spPr>
            <p:txBody>
              <a:bodyPr/>
              <a:lstStyle/>
              <a:p>
                <a:endParaRPr lang="en-US" sz="1200"/>
              </a:p>
            </p:txBody>
          </p:sp>
          <p:sp>
            <p:nvSpPr>
              <p:cNvPr id="77" name="TextBox 11">
                <a:extLst>
                  <a:ext uri="{FF2B5EF4-FFF2-40B4-BE49-F238E27FC236}">
                    <a16:creationId xmlns:a16="http://schemas.microsoft.com/office/drawing/2014/main" id="{0B8B2330-FD86-4ED2-32A9-C4D676A215C1}"/>
                  </a:ext>
                </a:extLst>
              </p:cNvPr>
              <p:cNvSpPr txBox="1"/>
              <p:nvPr/>
            </p:nvSpPr>
            <p:spPr>
              <a:xfrm>
                <a:off x="101600" y="-47625"/>
                <a:ext cx="4763886" cy="834831"/>
              </a:xfrm>
              <a:prstGeom prst="rect">
                <a:avLst/>
              </a:prstGeom>
            </p:spPr>
            <p:txBody>
              <a:bodyPr lIns="33867" tIns="33867" rIns="33867" bIns="33867" rtlCol="0" anchor="ctr"/>
              <a:lstStyle/>
              <a:p>
                <a:pPr algn="ctr">
                  <a:lnSpc>
                    <a:spcPts val="2147"/>
                  </a:lnSpc>
                </a:pPr>
                <a:endParaRPr sz="1200"/>
              </a:p>
            </p:txBody>
          </p:sp>
        </p:grpSp>
        <p:grpSp>
          <p:nvGrpSpPr>
            <p:cNvPr id="73" name="Group 72">
              <a:extLst>
                <a:ext uri="{FF2B5EF4-FFF2-40B4-BE49-F238E27FC236}">
                  <a16:creationId xmlns:a16="http://schemas.microsoft.com/office/drawing/2014/main" id="{3681012D-2673-7147-63D5-C7A73603AD4B}"/>
                </a:ext>
              </a:extLst>
            </p:cNvPr>
            <p:cNvGrpSpPr/>
            <p:nvPr/>
          </p:nvGrpSpPr>
          <p:grpSpPr>
            <a:xfrm>
              <a:off x="840234" y="438109"/>
              <a:ext cx="594979" cy="672461"/>
              <a:chOff x="37200" y="-47625"/>
              <a:chExt cx="1045454" cy="826553"/>
            </a:xfrm>
          </p:grpSpPr>
          <p:sp>
            <p:nvSpPr>
              <p:cNvPr id="74" name="Freeform 13">
                <a:extLst>
                  <a:ext uri="{FF2B5EF4-FFF2-40B4-BE49-F238E27FC236}">
                    <a16:creationId xmlns:a16="http://schemas.microsoft.com/office/drawing/2014/main" id="{3BB69D0E-79D1-C2D5-B35C-5D87E67DBAB0}"/>
                  </a:ext>
                </a:extLst>
              </p:cNvPr>
              <p:cNvSpPr/>
              <p:nvPr/>
            </p:nvSpPr>
            <p:spPr>
              <a:xfrm>
                <a:off x="37200" y="-2"/>
                <a:ext cx="1045454" cy="778928"/>
              </a:xfrm>
              <a:custGeom>
                <a:avLst/>
                <a:gdLst/>
                <a:ahLst/>
                <a:cxnLst/>
                <a:rect l="l" t="t" r="r" b="b"/>
                <a:pathLst>
                  <a:path w="1127249" h="778928">
                    <a:moveTo>
                      <a:pt x="323129" y="0"/>
                    </a:moveTo>
                    <a:lnTo>
                      <a:pt x="1007320" y="0"/>
                    </a:lnTo>
                    <a:cubicBezTo>
                      <a:pt x="1042838" y="0"/>
                      <a:pt x="1076352" y="16458"/>
                      <a:pt x="1098068" y="44566"/>
                    </a:cubicBezTo>
                    <a:cubicBezTo>
                      <a:pt x="1119783" y="72673"/>
                      <a:pt x="1127249" y="109256"/>
                      <a:pt x="1118283" y="143625"/>
                    </a:cubicBezTo>
                    <a:lnTo>
                      <a:pt x="990019" y="635303"/>
                    </a:lnTo>
                    <a:cubicBezTo>
                      <a:pt x="967950" y="719900"/>
                      <a:pt x="891547" y="778928"/>
                      <a:pt x="804120" y="778928"/>
                    </a:cubicBezTo>
                    <a:lnTo>
                      <a:pt x="119929" y="778928"/>
                    </a:lnTo>
                    <a:cubicBezTo>
                      <a:pt x="84411" y="778928"/>
                      <a:pt x="50897" y="762469"/>
                      <a:pt x="29181" y="734362"/>
                    </a:cubicBezTo>
                    <a:cubicBezTo>
                      <a:pt x="7466" y="706255"/>
                      <a:pt x="0" y="669672"/>
                      <a:pt x="8966" y="635303"/>
                    </a:cubicBezTo>
                    <a:lnTo>
                      <a:pt x="137230" y="143625"/>
                    </a:lnTo>
                    <a:cubicBezTo>
                      <a:pt x="159299" y="59028"/>
                      <a:pt x="235702" y="0"/>
                      <a:pt x="323129" y="0"/>
                    </a:cubicBezTo>
                    <a:close/>
                  </a:path>
                </a:pathLst>
              </a:custGeom>
              <a:gradFill rotWithShape="1">
                <a:gsLst>
                  <a:gs pos="0">
                    <a:srgbClr val="FFAB29">
                      <a:alpha val="100000"/>
                    </a:srgbClr>
                  </a:gs>
                  <a:gs pos="100000">
                    <a:srgbClr val="FFCD80">
                      <a:alpha val="100000"/>
                    </a:srgbClr>
                  </a:gs>
                </a:gsLst>
                <a:lin ang="0"/>
              </a:gradFill>
              <a:ln cap="rnd">
                <a:noFill/>
                <a:prstDash val="solid"/>
                <a:round/>
              </a:ln>
            </p:spPr>
            <p:txBody>
              <a:bodyPr/>
              <a:lstStyle/>
              <a:p>
                <a:endParaRPr lang="en-US" sz="1200"/>
              </a:p>
            </p:txBody>
          </p:sp>
          <p:sp>
            <p:nvSpPr>
              <p:cNvPr id="75" name="TextBox 74">
                <a:extLst>
                  <a:ext uri="{FF2B5EF4-FFF2-40B4-BE49-F238E27FC236}">
                    <a16:creationId xmlns:a16="http://schemas.microsoft.com/office/drawing/2014/main" id="{9C84AFF2-BFAB-D5B5-C0F0-148BE1D11750}"/>
                  </a:ext>
                </a:extLst>
              </p:cNvPr>
              <p:cNvSpPr txBox="1"/>
              <p:nvPr/>
            </p:nvSpPr>
            <p:spPr>
              <a:xfrm>
                <a:off x="101600" y="-47625"/>
                <a:ext cx="981053" cy="826553"/>
              </a:xfrm>
              <a:prstGeom prst="rect">
                <a:avLst/>
              </a:prstGeom>
            </p:spPr>
            <p:txBody>
              <a:bodyPr lIns="33867" tIns="33867" rIns="33867" bIns="33867" rtlCol="0" anchor="ctr"/>
              <a:lstStyle/>
              <a:p>
                <a:pPr algn="ctr">
                  <a:lnSpc>
                    <a:spcPts val="2147"/>
                  </a:lnSpc>
                  <a:spcBef>
                    <a:spcPct val="0"/>
                  </a:spcBef>
                </a:pPr>
                <a:endParaRPr sz="1200"/>
              </a:p>
            </p:txBody>
          </p:sp>
        </p:grpSp>
      </p:grpSp>
      <p:sp>
        <p:nvSpPr>
          <p:cNvPr id="78" name="TextBox 20">
            <a:extLst>
              <a:ext uri="{FF2B5EF4-FFF2-40B4-BE49-F238E27FC236}">
                <a16:creationId xmlns:a16="http://schemas.microsoft.com/office/drawing/2014/main" id="{EB9F7C51-EEF3-899A-6376-5AECE77E5B9F}"/>
              </a:ext>
            </a:extLst>
          </p:cNvPr>
          <p:cNvSpPr txBox="1"/>
          <p:nvPr/>
        </p:nvSpPr>
        <p:spPr>
          <a:xfrm>
            <a:off x="1420750" y="391107"/>
            <a:ext cx="2572072" cy="369332"/>
          </a:xfrm>
          <a:prstGeom prst="rect">
            <a:avLst/>
          </a:prstGeom>
        </p:spPr>
        <p:txBody>
          <a:bodyPr wrap="square" lIns="0" tIns="0" rIns="0" bIns="0" rtlCol="0" anchor="t">
            <a:spAutoFit/>
          </a:bodyPr>
          <a:lstStyle/>
          <a:p>
            <a:pPr>
              <a:spcBef>
                <a:spcPct val="0"/>
              </a:spcBef>
            </a:pPr>
            <a:r>
              <a:rPr lang="en-US" sz="2400">
                <a:solidFill>
                  <a:schemeClr val="bg1"/>
                </a:solidFill>
                <a:latin typeface="#9Slide03 Kaleko 105 Round Bold" pitchFamily="2" charset="0"/>
              </a:rPr>
              <a:t>BẤT ĐẲNG THỨC</a:t>
            </a:r>
          </a:p>
        </p:txBody>
      </p:sp>
      <p:sp>
        <p:nvSpPr>
          <p:cNvPr id="79" name="TextBox 20">
            <a:extLst>
              <a:ext uri="{FF2B5EF4-FFF2-40B4-BE49-F238E27FC236}">
                <a16:creationId xmlns:a16="http://schemas.microsoft.com/office/drawing/2014/main" id="{3160AFD2-FA3B-AB5D-6ED5-A57237B38427}"/>
              </a:ext>
            </a:extLst>
          </p:cNvPr>
          <p:cNvSpPr txBox="1"/>
          <p:nvPr/>
        </p:nvSpPr>
        <p:spPr>
          <a:xfrm>
            <a:off x="664536" y="353980"/>
            <a:ext cx="384301" cy="430887"/>
          </a:xfrm>
          <a:prstGeom prst="rect">
            <a:avLst/>
          </a:prstGeom>
        </p:spPr>
        <p:txBody>
          <a:bodyPr wrap="square" lIns="0" tIns="0" rIns="0" bIns="0" rtlCol="0" anchor="t">
            <a:spAutoFit/>
          </a:bodyPr>
          <a:lstStyle/>
          <a:p>
            <a:pPr>
              <a:spcBef>
                <a:spcPct val="0"/>
              </a:spcBef>
            </a:pPr>
            <a:r>
              <a:rPr lang="en-US" sz="2800">
                <a:solidFill>
                  <a:schemeClr val="bg1"/>
                </a:solidFill>
                <a:latin typeface="#9Slide03 Kaleko 105 Round Bold" pitchFamily="2" charset="0"/>
              </a:rPr>
              <a:t>01</a:t>
            </a:r>
          </a:p>
        </p:txBody>
      </p:sp>
    </p:spTree>
    <p:custDataLst>
      <p:tags r:id="rId1"/>
    </p:custDataLst>
    <p:extLst>
      <p:ext uri="{BB962C8B-B14F-4D97-AF65-F5344CB8AC3E}">
        <p14:creationId xmlns:p14="http://schemas.microsoft.com/office/powerpoint/2010/main" val="145064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down)">
                                      <p:cBhvr>
                                        <p:cTn id="52" dur="500"/>
                                        <p:tgtEl>
                                          <p:spTgt spid="3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00"/>
                                        <p:tgtEl>
                                          <p:spTgt spid="3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500"/>
                                        <p:tgtEl>
                                          <p:spTgt spid="3"/>
                                        </p:tgtEl>
                                      </p:cBhvr>
                                    </p:animEffect>
                                  </p:childTnLst>
                                </p:cTn>
                              </p:par>
                              <p:par>
                                <p:cTn id="61" presetID="10" presetClass="entr" presetSubtype="0"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par>
                                <p:cTn id="70" presetID="10" presetClass="entr" presetSubtype="0"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500"/>
                                        <p:tgtEl>
                                          <p:spTgt spid="40"/>
                                        </p:tgtEl>
                                      </p:cBhvr>
                                    </p:animEffect>
                                  </p:childTnLst>
                                </p:cTn>
                              </p:par>
                              <p:par>
                                <p:cTn id="84" presetID="10" presetClass="entr" presetSubtype="0" fill="hold"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500"/>
                                        <p:tgtEl>
                                          <p:spTgt spid="3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par>
                                <p:cTn id="92" presetID="22" presetClass="entr" presetSubtype="8" fill="hold" nodeType="with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left)">
                                      <p:cBhvr>
                                        <p:cTn id="94" dur="500"/>
                                        <p:tgtEl>
                                          <p:spTgt spid="4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left)">
                                      <p:cBhvr>
                                        <p:cTn id="97" dur="500"/>
                                        <p:tgtEl>
                                          <p:spTgt spid="43"/>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wipe(left)">
                                      <p:cBhvr>
                                        <p:cTn id="100" dur="500"/>
                                        <p:tgtEl>
                                          <p:spTgt spid="47"/>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wipe(left)">
                                      <p:cBhvr>
                                        <p:cTn id="103" dur="500"/>
                                        <p:tgtEl>
                                          <p:spTgt spid="48"/>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44"/>
                                        </p:tgtEl>
                                        <p:attrNameLst>
                                          <p:attrName>style.visibility</p:attrName>
                                        </p:attrNameLst>
                                      </p:cBhvr>
                                      <p:to>
                                        <p:strVal val="visible"/>
                                      </p:to>
                                    </p:set>
                                    <p:animEffect transition="in" filter="wipe(down)">
                                      <p:cBhvr>
                                        <p:cTn id="108" dur="500"/>
                                        <p:tgtEl>
                                          <p:spTgt spid="44"/>
                                        </p:tgtEl>
                                      </p:cBhvr>
                                    </p:animEffect>
                                  </p:childTnLst>
                                </p:cTn>
                              </p:par>
                              <p:par>
                                <p:cTn id="109" presetID="22" presetClass="entr" presetSubtype="4" fill="hold" nodeType="with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down)">
                                      <p:cBhvr>
                                        <p:cTn id="111" dur="500"/>
                                        <p:tgtEl>
                                          <p:spTgt spid="45"/>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Effect transition="in" filter="wipe(down)">
                                      <p:cBhvr>
                                        <p:cTn id="114" dur="500"/>
                                        <p:tgtEl>
                                          <p:spTgt spid="46"/>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49"/>
                                        </p:tgtEl>
                                        <p:attrNameLst>
                                          <p:attrName>style.visibility</p:attrName>
                                        </p:attrNameLst>
                                      </p:cBhvr>
                                      <p:to>
                                        <p:strVal val="visible"/>
                                      </p:to>
                                    </p:set>
                                    <p:animEffect transition="in" filter="wipe(down)">
                                      <p:cBhvr>
                                        <p:cTn id="119" dur="500"/>
                                        <p:tgtEl>
                                          <p:spTgt spid="49"/>
                                        </p:tgtEl>
                                      </p:cBhvr>
                                    </p:animEffect>
                                  </p:childTnLst>
                                </p:cTn>
                              </p:par>
                              <p:par>
                                <p:cTn id="120" presetID="22" presetClass="entr" presetSubtype="4" fill="hold" grpId="0" nodeType="withEffect">
                                  <p:stCondLst>
                                    <p:cond delay="0"/>
                                  </p:stCondLst>
                                  <p:childTnLst>
                                    <p:set>
                                      <p:cBhvr>
                                        <p:cTn id="121" dur="1" fill="hold">
                                          <p:stCondLst>
                                            <p:cond delay="0"/>
                                          </p:stCondLst>
                                        </p:cTn>
                                        <p:tgtEl>
                                          <p:spTgt spid="50"/>
                                        </p:tgtEl>
                                        <p:attrNameLst>
                                          <p:attrName>style.visibility</p:attrName>
                                        </p:attrNameLst>
                                      </p:cBhvr>
                                      <p:to>
                                        <p:strVal val="visible"/>
                                      </p:to>
                                    </p:set>
                                    <p:animEffect transition="in" filter="wipe(down)">
                                      <p:cBhvr>
                                        <p:cTn id="122" dur="500"/>
                                        <p:tgtEl>
                                          <p:spTgt spid="50"/>
                                        </p:tgtEl>
                                      </p:cBhvr>
                                    </p:animEffect>
                                  </p:childTnLst>
                                </p:cTn>
                              </p:par>
                              <p:par>
                                <p:cTn id="123" presetID="22" presetClass="entr" presetSubtype="4" fill="hold" nodeType="with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wipe(down)">
                                      <p:cBhvr>
                                        <p:cTn id="125" dur="500"/>
                                        <p:tgtEl>
                                          <p:spTgt spid="51"/>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down)">
                                      <p:cBhvr>
                                        <p:cTn id="128" dur="500"/>
                                        <p:tgtEl>
                                          <p:spTgt spid="52"/>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53"/>
                                        </p:tgtEl>
                                        <p:attrNameLst>
                                          <p:attrName>style.visibility</p:attrName>
                                        </p:attrNameLst>
                                      </p:cBhvr>
                                      <p:to>
                                        <p:strVal val="visible"/>
                                      </p:to>
                                    </p:set>
                                    <p:animEffect transition="in" filter="wipe(down)">
                                      <p:cBhvr>
                                        <p:cTn id="131" dur="500"/>
                                        <p:tgtEl>
                                          <p:spTgt spid="53"/>
                                        </p:tgtEl>
                                      </p:cBhvr>
                                    </p:animEffect>
                                  </p:childTnLst>
                                </p:cTn>
                              </p:par>
                              <p:par>
                                <p:cTn id="132" presetID="22" presetClass="entr" presetSubtype="4" fill="hold" nodeType="withEffect">
                                  <p:stCondLst>
                                    <p:cond delay="0"/>
                                  </p:stCondLst>
                                  <p:childTnLst>
                                    <p:set>
                                      <p:cBhvr>
                                        <p:cTn id="133" dur="1" fill="hold">
                                          <p:stCondLst>
                                            <p:cond delay="0"/>
                                          </p:stCondLst>
                                        </p:cTn>
                                        <p:tgtEl>
                                          <p:spTgt spid="54"/>
                                        </p:tgtEl>
                                        <p:attrNameLst>
                                          <p:attrName>style.visibility</p:attrName>
                                        </p:attrNameLst>
                                      </p:cBhvr>
                                      <p:to>
                                        <p:strVal val="visible"/>
                                      </p:to>
                                    </p:set>
                                    <p:animEffect transition="in" filter="wipe(down)">
                                      <p:cBhvr>
                                        <p:cTn id="134" dur="500"/>
                                        <p:tgtEl>
                                          <p:spTgt spid="54"/>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55"/>
                                        </p:tgtEl>
                                        <p:attrNameLst>
                                          <p:attrName>style.visibility</p:attrName>
                                        </p:attrNameLst>
                                      </p:cBhvr>
                                      <p:to>
                                        <p:strVal val="visible"/>
                                      </p:to>
                                    </p:set>
                                    <p:animEffect transition="in" filter="wipe(down)">
                                      <p:cBhvr>
                                        <p:cTn id="137" dur="500"/>
                                        <p:tgtEl>
                                          <p:spTgt spid="55"/>
                                        </p:tgtEl>
                                      </p:cBhvr>
                                    </p:animEffect>
                                  </p:childTnLst>
                                </p:cTn>
                              </p:par>
                              <p:par>
                                <p:cTn id="138" presetID="22" presetClass="entr" presetSubtype="4" fill="hold" grpId="0" nodeType="withEffect">
                                  <p:stCondLst>
                                    <p:cond delay="0"/>
                                  </p:stCondLst>
                                  <p:childTnLst>
                                    <p:set>
                                      <p:cBhvr>
                                        <p:cTn id="139" dur="1" fill="hold">
                                          <p:stCondLst>
                                            <p:cond delay="0"/>
                                          </p:stCondLst>
                                        </p:cTn>
                                        <p:tgtEl>
                                          <p:spTgt spid="56"/>
                                        </p:tgtEl>
                                        <p:attrNameLst>
                                          <p:attrName>style.visibility</p:attrName>
                                        </p:attrNameLst>
                                      </p:cBhvr>
                                      <p:to>
                                        <p:strVal val="visible"/>
                                      </p:to>
                                    </p:set>
                                    <p:animEffect transition="in" filter="wipe(down)">
                                      <p:cBhvr>
                                        <p:cTn id="140" dur="500"/>
                                        <p:tgtEl>
                                          <p:spTgt spid="56"/>
                                        </p:tgtEl>
                                      </p:cBhvr>
                                    </p:animEffect>
                                  </p:childTnLst>
                                </p:cTn>
                              </p:par>
                              <p:par>
                                <p:cTn id="141" presetID="22" presetClass="entr" presetSubtype="4" fill="hold" grpId="0" nodeType="withEffect">
                                  <p:stCondLst>
                                    <p:cond delay="0"/>
                                  </p:stCondLst>
                                  <p:childTnLst>
                                    <p:set>
                                      <p:cBhvr>
                                        <p:cTn id="142" dur="1" fill="hold">
                                          <p:stCondLst>
                                            <p:cond delay="0"/>
                                          </p:stCondLst>
                                        </p:cTn>
                                        <p:tgtEl>
                                          <p:spTgt spid="57"/>
                                        </p:tgtEl>
                                        <p:attrNameLst>
                                          <p:attrName>style.visibility</p:attrName>
                                        </p:attrNameLst>
                                      </p:cBhvr>
                                      <p:to>
                                        <p:strVal val="visible"/>
                                      </p:to>
                                    </p:set>
                                    <p:animEffect transition="in" filter="wipe(down)">
                                      <p:cBhvr>
                                        <p:cTn id="143" dur="500"/>
                                        <p:tgtEl>
                                          <p:spTgt spid="57"/>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58"/>
                                        </p:tgtEl>
                                        <p:attrNameLst>
                                          <p:attrName>style.visibility</p:attrName>
                                        </p:attrNameLst>
                                      </p:cBhvr>
                                      <p:to>
                                        <p:strVal val="visible"/>
                                      </p:to>
                                    </p:set>
                                    <p:animEffect transition="in" filter="wipe(down)">
                                      <p:cBhvr>
                                        <p:cTn id="146" dur="500"/>
                                        <p:tgtEl>
                                          <p:spTgt spid="58"/>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4" fill="hold" grpId="0" nodeType="clickEffect">
                                  <p:stCondLst>
                                    <p:cond delay="0"/>
                                  </p:stCondLst>
                                  <p:childTnLst>
                                    <p:set>
                                      <p:cBhvr>
                                        <p:cTn id="150" dur="1" fill="hold">
                                          <p:stCondLst>
                                            <p:cond delay="0"/>
                                          </p:stCondLst>
                                        </p:cTn>
                                        <p:tgtEl>
                                          <p:spTgt spid="60"/>
                                        </p:tgtEl>
                                        <p:attrNameLst>
                                          <p:attrName>style.visibility</p:attrName>
                                        </p:attrNameLst>
                                      </p:cBhvr>
                                      <p:to>
                                        <p:strVal val="visible"/>
                                      </p:to>
                                    </p:set>
                                    <p:animEffect transition="in" filter="wipe(down)">
                                      <p:cBhvr>
                                        <p:cTn id="151" dur="500"/>
                                        <p:tgtEl>
                                          <p:spTgt spid="60"/>
                                        </p:tgtEl>
                                      </p:cBhvr>
                                    </p:animEffect>
                                  </p:childTnLst>
                                </p:cTn>
                              </p:par>
                              <p:par>
                                <p:cTn id="152" presetID="22" presetClass="entr" presetSubtype="4" fill="hold" grpId="0" nodeType="withEffect">
                                  <p:stCondLst>
                                    <p:cond delay="0"/>
                                  </p:stCondLst>
                                  <p:childTnLst>
                                    <p:set>
                                      <p:cBhvr>
                                        <p:cTn id="153" dur="1" fill="hold">
                                          <p:stCondLst>
                                            <p:cond delay="0"/>
                                          </p:stCondLst>
                                        </p:cTn>
                                        <p:tgtEl>
                                          <p:spTgt spid="59"/>
                                        </p:tgtEl>
                                        <p:attrNameLst>
                                          <p:attrName>style.visibility</p:attrName>
                                        </p:attrNameLst>
                                      </p:cBhvr>
                                      <p:to>
                                        <p:strVal val="visible"/>
                                      </p:to>
                                    </p:set>
                                    <p:animEffect transition="in" filter="wipe(down)">
                                      <p:cBhvr>
                                        <p:cTn id="154" dur="500"/>
                                        <p:tgtEl>
                                          <p:spTgt spid="59"/>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4" fill="hold" grpId="0" nodeType="clickEffect">
                                  <p:stCondLst>
                                    <p:cond delay="0"/>
                                  </p:stCondLst>
                                  <p:childTnLst>
                                    <p:set>
                                      <p:cBhvr>
                                        <p:cTn id="158" dur="1" fill="hold">
                                          <p:stCondLst>
                                            <p:cond delay="0"/>
                                          </p:stCondLst>
                                        </p:cTn>
                                        <p:tgtEl>
                                          <p:spTgt spid="62"/>
                                        </p:tgtEl>
                                        <p:attrNameLst>
                                          <p:attrName>style.visibility</p:attrName>
                                        </p:attrNameLst>
                                      </p:cBhvr>
                                      <p:to>
                                        <p:strVal val="visible"/>
                                      </p:to>
                                    </p:set>
                                    <p:animEffect transition="in" filter="wipe(down)">
                                      <p:cBhvr>
                                        <p:cTn id="159" dur="500"/>
                                        <p:tgtEl>
                                          <p:spTgt spid="62"/>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61"/>
                                        </p:tgtEl>
                                        <p:attrNameLst>
                                          <p:attrName>style.visibility</p:attrName>
                                        </p:attrNameLst>
                                      </p:cBhvr>
                                      <p:to>
                                        <p:strVal val="visible"/>
                                      </p:to>
                                    </p:set>
                                    <p:animEffect transition="in" filter="wipe(down)">
                                      <p:cBhvr>
                                        <p:cTn id="162" dur="500"/>
                                        <p:tgtEl>
                                          <p:spTgt spid="61"/>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4" fill="hold" grpId="0" nodeType="clickEffect">
                                  <p:stCondLst>
                                    <p:cond delay="0"/>
                                  </p:stCondLst>
                                  <p:childTnLst>
                                    <p:set>
                                      <p:cBhvr>
                                        <p:cTn id="166" dur="1" fill="hold">
                                          <p:stCondLst>
                                            <p:cond delay="0"/>
                                          </p:stCondLst>
                                        </p:cTn>
                                        <p:tgtEl>
                                          <p:spTgt spid="63"/>
                                        </p:tgtEl>
                                        <p:attrNameLst>
                                          <p:attrName>style.visibility</p:attrName>
                                        </p:attrNameLst>
                                      </p:cBhvr>
                                      <p:to>
                                        <p:strVal val="visible"/>
                                      </p:to>
                                    </p:set>
                                    <p:animEffect transition="in" filter="wipe(down)">
                                      <p:cBhvr>
                                        <p:cTn id="167" dur="500"/>
                                        <p:tgtEl>
                                          <p:spTgt spid="63"/>
                                        </p:tgtEl>
                                      </p:cBhvr>
                                    </p:animEffect>
                                  </p:childTnLst>
                                </p:cTn>
                              </p:par>
                              <p:par>
                                <p:cTn id="168" presetID="22" presetClass="entr" presetSubtype="4" fill="hold" grpId="0" nodeType="withEffect">
                                  <p:stCondLst>
                                    <p:cond delay="0"/>
                                  </p:stCondLst>
                                  <p:childTnLst>
                                    <p:set>
                                      <p:cBhvr>
                                        <p:cTn id="169" dur="1" fill="hold">
                                          <p:stCondLst>
                                            <p:cond delay="0"/>
                                          </p:stCondLst>
                                        </p:cTn>
                                        <p:tgtEl>
                                          <p:spTgt spid="64"/>
                                        </p:tgtEl>
                                        <p:attrNameLst>
                                          <p:attrName>style.visibility</p:attrName>
                                        </p:attrNameLst>
                                      </p:cBhvr>
                                      <p:to>
                                        <p:strVal val="visible"/>
                                      </p:to>
                                    </p:set>
                                    <p:animEffect transition="in" filter="wipe(down)">
                                      <p:cBhvr>
                                        <p:cTn id="170" dur="500"/>
                                        <p:tgtEl>
                                          <p:spTgt spid="64"/>
                                        </p:tgtEl>
                                      </p:cBhvr>
                                    </p:animEffect>
                                  </p:childTnLst>
                                </p:cTn>
                              </p:par>
                              <p:par>
                                <p:cTn id="171" presetID="22" presetClass="entr" presetSubtype="4" fill="hold" nodeType="withEffect">
                                  <p:stCondLst>
                                    <p:cond delay="0"/>
                                  </p:stCondLst>
                                  <p:childTnLst>
                                    <p:set>
                                      <p:cBhvr>
                                        <p:cTn id="172" dur="1" fill="hold">
                                          <p:stCondLst>
                                            <p:cond delay="0"/>
                                          </p:stCondLst>
                                        </p:cTn>
                                        <p:tgtEl>
                                          <p:spTgt spid="65"/>
                                        </p:tgtEl>
                                        <p:attrNameLst>
                                          <p:attrName>style.visibility</p:attrName>
                                        </p:attrNameLst>
                                      </p:cBhvr>
                                      <p:to>
                                        <p:strVal val="visible"/>
                                      </p:to>
                                    </p:set>
                                    <p:animEffect transition="in" filter="wipe(down)">
                                      <p:cBhvr>
                                        <p:cTn id="173" dur="500"/>
                                        <p:tgtEl>
                                          <p:spTgt spid="65"/>
                                        </p:tgtEl>
                                      </p:cBhvr>
                                    </p:animEffect>
                                  </p:childTnLst>
                                </p:cTn>
                              </p:par>
                              <p:par>
                                <p:cTn id="174" presetID="22" presetClass="entr" presetSubtype="4" fill="hold" grpId="0" nodeType="withEffect">
                                  <p:stCondLst>
                                    <p:cond delay="0"/>
                                  </p:stCondLst>
                                  <p:childTnLst>
                                    <p:set>
                                      <p:cBhvr>
                                        <p:cTn id="175" dur="1" fill="hold">
                                          <p:stCondLst>
                                            <p:cond delay="0"/>
                                          </p:stCondLst>
                                        </p:cTn>
                                        <p:tgtEl>
                                          <p:spTgt spid="66"/>
                                        </p:tgtEl>
                                        <p:attrNameLst>
                                          <p:attrName>style.visibility</p:attrName>
                                        </p:attrNameLst>
                                      </p:cBhvr>
                                      <p:to>
                                        <p:strVal val="visible"/>
                                      </p:to>
                                    </p:set>
                                    <p:animEffect transition="in" filter="wipe(down)">
                                      <p:cBhvr>
                                        <p:cTn id="176" dur="500"/>
                                        <p:tgtEl>
                                          <p:spTgt spid="66"/>
                                        </p:tgtEl>
                                      </p:cBhvr>
                                    </p:animEffect>
                                  </p:childTnLst>
                                </p:cTn>
                              </p:par>
                              <p:par>
                                <p:cTn id="177" presetID="22" presetClass="entr" presetSubtype="4" fill="hold" grpId="0" nodeType="withEffect">
                                  <p:stCondLst>
                                    <p:cond delay="0"/>
                                  </p:stCondLst>
                                  <p:childTnLst>
                                    <p:set>
                                      <p:cBhvr>
                                        <p:cTn id="178" dur="1" fill="hold">
                                          <p:stCondLst>
                                            <p:cond delay="0"/>
                                          </p:stCondLst>
                                        </p:cTn>
                                        <p:tgtEl>
                                          <p:spTgt spid="67"/>
                                        </p:tgtEl>
                                        <p:attrNameLst>
                                          <p:attrName>style.visibility</p:attrName>
                                        </p:attrNameLst>
                                      </p:cBhvr>
                                      <p:to>
                                        <p:strVal val="visible"/>
                                      </p:to>
                                    </p:set>
                                    <p:animEffect transition="in" filter="wipe(down)">
                                      <p:cBhvr>
                                        <p:cTn id="179" dur="500"/>
                                        <p:tgtEl>
                                          <p:spTgt spid="67"/>
                                        </p:tgtEl>
                                      </p:cBhvr>
                                    </p:animEffect>
                                  </p:childTnLst>
                                </p:cTn>
                              </p:par>
                              <p:par>
                                <p:cTn id="180" presetID="22" presetClass="entr" presetSubtype="4" fill="hold" grpId="0" nodeType="withEffect">
                                  <p:stCondLst>
                                    <p:cond delay="0"/>
                                  </p:stCondLst>
                                  <p:childTnLst>
                                    <p:set>
                                      <p:cBhvr>
                                        <p:cTn id="181" dur="1" fill="hold">
                                          <p:stCondLst>
                                            <p:cond delay="0"/>
                                          </p:stCondLst>
                                        </p:cTn>
                                        <p:tgtEl>
                                          <p:spTgt spid="68"/>
                                        </p:tgtEl>
                                        <p:attrNameLst>
                                          <p:attrName>style.visibility</p:attrName>
                                        </p:attrNameLst>
                                      </p:cBhvr>
                                      <p:to>
                                        <p:strVal val="visible"/>
                                      </p:to>
                                    </p:set>
                                    <p:animEffect transition="in" filter="wipe(down)">
                                      <p:cBhvr>
                                        <p:cTn id="182" dur="500"/>
                                        <p:tgtEl>
                                          <p:spTgt spid="68"/>
                                        </p:tgtEl>
                                      </p:cBhvr>
                                    </p:animEffect>
                                  </p:childTnLst>
                                </p:cTn>
                              </p:par>
                              <p:par>
                                <p:cTn id="183" presetID="22" presetClass="entr" presetSubtype="4" fill="hold" nodeType="withEffect">
                                  <p:stCondLst>
                                    <p:cond delay="0"/>
                                  </p:stCondLst>
                                  <p:childTnLst>
                                    <p:set>
                                      <p:cBhvr>
                                        <p:cTn id="184" dur="1" fill="hold">
                                          <p:stCondLst>
                                            <p:cond delay="0"/>
                                          </p:stCondLst>
                                        </p:cTn>
                                        <p:tgtEl>
                                          <p:spTgt spid="69"/>
                                        </p:tgtEl>
                                        <p:attrNameLst>
                                          <p:attrName>style.visibility</p:attrName>
                                        </p:attrNameLst>
                                      </p:cBhvr>
                                      <p:to>
                                        <p:strVal val="visible"/>
                                      </p:to>
                                    </p:set>
                                    <p:animEffect transition="in" filter="wipe(down)">
                                      <p:cBhvr>
                                        <p:cTn id="185" dur="500"/>
                                        <p:tgtEl>
                                          <p:spTgt spid="69"/>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70"/>
                                        </p:tgtEl>
                                        <p:attrNameLst>
                                          <p:attrName>style.visibility</p:attrName>
                                        </p:attrNameLst>
                                      </p:cBhvr>
                                      <p:to>
                                        <p:strVal val="visible"/>
                                      </p:to>
                                    </p:set>
                                    <p:animEffect transition="in" filter="wipe(down)">
                                      <p:cBhvr>
                                        <p:cTn id="188"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2" grpId="0"/>
      <p:bldP spid="24" grpId="0" animBg="1"/>
      <p:bldP spid="25" grpId="0" animBg="1"/>
      <p:bldP spid="26" grpId="0" animBg="1"/>
      <p:bldP spid="27" grpId="0"/>
      <p:bldP spid="28" grpId="0"/>
      <p:bldP spid="29" grpId="0"/>
      <p:bldP spid="33" grpId="0"/>
      <p:bldP spid="37" grpId="0"/>
      <p:bldP spid="38" grpId="0"/>
      <p:bldP spid="3" grpId="0"/>
      <p:bldP spid="21" grpId="0"/>
      <p:bldP spid="30" grpId="0"/>
      <p:bldP spid="31" grpId="0"/>
      <p:bldP spid="34" grpId="0"/>
      <p:bldP spid="40" grpId="0"/>
      <p:bldP spid="41" grpId="0"/>
      <p:bldP spid="43" grpId="0"/>
      <p:bldP spid="44" grpId="0"/>
      <p:bldP spid="46" grpId="0"/>
      <p:bldP spid="47" grpId="0"/>
      <p:bldP spid="48" grpId="0"/>
      <p:bldP spid="49" grpId="0"/>
      <p:bldP spid="50" grpId="0"/>
      <p:bldP spid="52" grpId="0"/>
      <p:bldP spid="53" grpId="0"/>
      <p:bldP spid="55" grpId="0"/>
      <p:bldP spid="56" grpId="0"/>
      <p:bldP spid="57" grpId="0"/>
      <p:bldP spid="58" grpId="0"/>
      <p:bldP spid="59" grpId="0"/>
      <p:bldP spid="60" grpId="0"/>
      <p:bldP spid="61" grpId="0"/>
      <p:bldP spid="62" grpId="0"/>
      <p:bldP spid="63" grpId="0"/>
      <p:bldP spid="64" grpId="0"/>
      <p:bldP spid="66" grpId="0"/>
      <p:bldP spid="67" grpId="0"/>
      <p:bldP spid="68" grpId="0"/>
      <p:bldP spid="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CF3D28F-BCA3-5A3C-733C-B83652201576}"/>
              </a:ext>
            </a:extLst>
          </p:cNvPr>
          <p:cNvSpPr/>
          <p:nvPr/>
        </p:nvSpPr>
        <p:spPr>
          <a:xfrm>
            <a:off x="756647" y="2045375"/>
            <a:ext cx="10678706" cy="2331730"/>
          </a:xfrm>
          <a:prstGeom prst="roundRect">
            <a:avLst>
              <a:gd name="adj" fmla="val 11398"/>
            </a:avLst>
          </a:prstGeom>
          <a:solidFill>
            <a:srgbClr val="FFC000">
              <a:alpha val="1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0171357-4378-0EAC-0DF5-DC745AF9725B}"/>
              </a:ext>
            </a:extLst>
          </p:cNvPr>
          <p:cNvSpPr txBox="1"/>
          <p:nvPr/>
        </p:nvSpPr>
        <p:spPr>
          <a:xfrm>
            <a:off x="1453055" y="2646407"/>
            <a:ext cx="4928696" cy="975523"/>
          </a:xfrm>
          <a:prstGeom prst="rect">
            <a:avLst/>
          </a:prstGeom>
          <a:noFill/>
        </p:spPr>
        <p:txBody>
          <a:bodyPr wrap="square">
            <a:spAutoFit/>
          </a:bodyPr>
          <a:lstStyle>
            <a:defPPr>
              <a:defRPr lang="en-US"/>
            </a:defPPr>
            <a:lvl1pPr algn="just">
              <a:lnSpc>
                <a:spcPts val="3600"/>
              </a:lnSpc>
              <a:defRPr sz="2400">
                <a:latin typeface="#9Slide03 Quicksand" panose="00000500000000000000" pitchFamily="2" charset="0"/>
              </a:defRPr>
            </a:lvl1pPr>
          </a:lstStyle>
          <a:p>
            <a:r>
              <a:rPr lang="en-US"/>
              <a:t>Nếu a &gt; b thì a – b &gt; 0. </a:t>
            </a:r>
          </a:p>
          <a:p>
            <a:r>
              <a:rPr lang="en-US"/>
              <a:t>Ngược lại, nếu a – b &gt; 0 thì a &gt; b.</a:t>
            </a:r>
          </a:p>
        </p:txBody>
      </p:sp>
      <p:sp>
        <p:nvSpPr>
          <p:cNvPr id="16" name="TextBox 15">
            <a:extLst>
              <a:ext uri="{FF2B5EF4-FFF2-40B4-BE49-F238E27FC236}">
                <a16:creationId xmlns:a16="http://schemas.microsoft.com/office/drawing/2014/main" id="{8B936376-DC59-9FD8-3B3B-B946CCB0FC3A}"/>
              </a:ext>
            </a:extLst>
          </p:cNvPr>
          <p:cNvSpPr txBox="1"/>
          <p:nvPr/>
        </p:nvSpPr>
        <p:spPr>
          <a:xfrm>
            <a:off x="930795" y="2098604"/>
            <a:ext cx="4193656" cy="513859"/>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lnSpc>
                <a:spcPts val="3600"/>
              </a:lnSpc>
            </a:pPr>
            <a:r>
              <a:rPr lang="vi-VN"/>
              <a:t>Với hai số thực a và b, ta có:</a:t>
            </a:r>
          </a:p>
        </p:txBody>
      </p:sp>
      <p:sp>
        <p:nvSpPr>
          <p:cNvPr id="24" name="TextBox 23">
            <a:extLst>
              <a:ext uri="{FF2B5EF4-FFF2-40B4-BE49-F238E27FC236}">
                <a16:creationId xmlns:a16="http://schemas.microsoft.com/office/drawing/2014/main" id="{916E9C70-B817-8356-28E0-A08E3AA395CD}"/>
              </a:ext>
            </a:extLst>
          </p:cNvPr>
          <p:cNvSpPr txBox="1"/>
          <p:nvPr/>
        </p:nvSpPr>
        <p:spPr>
          <a:xfrm>
            <a:off x="10104582" y="1666623"/>
            <a:ext cx="1330771" cy="276999"/>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1800">
                <a:solidFill>
                  <a:srgbClr val="002060"/>
                </a:solidFill>
              </a:rPr>
              <a:t>Tính chất 2</a:t>
            </a:r>
          </a:p>
        </p:txBody>
      </p:sp>
      <p:sp>
        <p:nvSpPr>
          <p:cNvPr id="27" name="TextBox 26">
            <a:extLst>
              <a:ext uri="{FF2B5EF4-FFF2-40B4-BE49-F238E27FC236}">
                <a16:creationId xmlns:a16="http://schemas.microsoft.com/office/drawing/2014/main" id="{FDA077DB-7718-1474-583F-ED800CD2F993}"/>
              </a:ext>
            </a:extLst>
          </p:cNvPr>
          <p:cNvSpPr txBox="1"/>
          <p:nvPr/>
        </p:nvSpPr>
        <p:spPr>
          <a:xfrm>
            <a:off x="930795" y="5279267"/>
            <a:ext cx="9650268" cy="513859"/>
          </a:xfrm>
          <a:prstGeom prst="rect">
            <a:avLst/>
          </a:prstGeom>
          <a:noFill/>
        </p:spPr>
        <p:txBody>
          <a:bodyPr wrap="square">
            <a:spAutoFit/>
          </a:bodyPr>
          <a:lstStyle>
            <a:defPPr>
              <a:defRPr lang="en-US"/>
            </a:defPPr>
            <a:lvl1pPr algn="just">
              <a:lnSpc>
                <a:spcPts val="3600"/>
              </a:lnSpc>
              <a:defRPr sz="2400">
                <a:latin typeface="#9Slide03 Quicksand" panose="00000500000000000000" pitchFamily="2" charset="0"/>
              </a:defRPr>
            </a:lvl1pPr>
          </a:lstStyle>
          <a:p>
            <a:r>
              <a:rPr lang="en-US"/>
              <a:t>Để chứng minh a &gt; b, ta có thể chứng minh a - b &gt; 0 hoặc b - a &lt; 0.</a:t>
            </a:r>
          </a:p>
        </p:txBody>
      </p:sp>
      <p:sp>
        <p:nvSpPr>
          <p:cNvPr id="29" name="TextBox 28">
            <a:extLst>
              <a:ext uri="{FF2B5EF4-FFF2-40B4-BE49-F238E27FC236}">
                <a16:creationId xmlns:a16="http://schemas.microsoft.com/office/drawing/2014/main" id="{6B224DCE-4EFB-D6CE-9559-DCC7D4CF5C24}"/>
              </a:ext>
            </a:extLst>
          </p:cNvPr>
          <p:cNvSpPr txBox="1"/>
          <p:nvPr/>
        </p:nvSpPr>
        <p:spPr>
          <a:xfrm>
            <a:off x="6562726" y="2646407"/>
            <a:ext cx="4815477" cy="975523"/>
          </a:xfrm>
          <a:prstGeom prst="rect">
            <a:avLst/>
          </a:prstGeom>
          <a:noFill/>
        </p:spPr>
        <p:txBody>
          <a:bodyPr wrap="square">
            <a:spAutoFit/>
          </a:bodyPr>
          <a:lstStyle>
            <a:defPPr>
              <a:defRPr lang="en-US"/>
            </a:defPPr>
            <a:lvl1pPr algn="just">
              <a:lnSpc>
                <a:spcPts val="3600"/>
              </a:lnSpc>
              <a:defRPr sz="2400">
                <a:latin typeface="#9Slide03 Quicksand" panose="00000500000000000000" pitchFamily="2" charset="0"/>
              </a:defRPr>
            </a:lvl1pPr>
          </a:lstStyle>
          <a:p>
            <a:r>
              <a:rPr lang="en-US"/>
              <a:t>Nếu a &lt; b thì a – b &lt; 0. </a:t>
            </a:r>
          </a:p>
          <a:p>
            <a:r>
              <a:rPr lang="en-US"/>
              <a:t>Ngược lại, nếu a – b &lt; 0 thì a &lt; b.</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C04750A-7655-1535-BB33-B2F09EDAA09A}"/>
                  </a:ext>
                </a:extLst>
              </p:cNvPr>
              <p:cNvSpPr txBox="1"/>
              <p:nvPr/>
            </p:nvSpPr>
            <p:spPr>
              <a:xfrm>
                <a:off x="930795" y="3742122"/>
                <a:ext cx="6362535" cy="513859"/>
              </a:xfrm>
              <a:prstGeom prst="rect">
                <a:avLst/>
              </a:prstGeom>
              <a:noFill/>
            </p:spPr>
            <p:txBody>
              <a:bodyPr wrap="square">
                <a:spAutoFit/>
              </a:bodyPr>
              <a:lstStyle>
                <a:defPPr>
                  <a:defRPr lang="en-US"/>
                </a:defPPr>
                <a:lvl1pPr algn="just">
                  <a:lnSpc>
                    <a:spcPts val="3600"/>
                  </a:lnSpc>
                  <a:defRPr sz="2400">
                    <a:latin typeface="#9Slide03 Quicksand" panose="00000500000000000000" pitchFamily="2" charset="0"/>
                  </a:defRPr>
                </a:lvl1pPr>
              </a:lstStyle>
              <a:p>
                <a:r>
                  <a:rPr lang="en-US"/>
                  <a:t>Tương tự với các trường hợp a </a:t>
                </a:r>
                <a14:m>
                  <m:oMath xmlns:m="http://schemas.openxmlformats.org/officeDocument/2006/math">
                    <m:r>
                      <a:rPr lang="en-US" sz="2000">
                        <a:latin typeface="Cambria Math" panose="02040503050406030204" pitchFamily="18" charset="0"/>
                      </a:rPr>
                      <m:t>≥</m:t>
                    </m:r>
                  </m:oMath>
                </a14:m>
                <a:r>
                  <a:rPr lang="en-US"/>
                  <a:t> b và a </a:t>
                </a:r>
                <a14:m>
                  <m:oMath xmlns:m="http://schemas.openxmlformats.org/officeDocument/2006/math">
                    <m:r>
                      <a:rPr lang="en-US" sz="2000">
                        <a:latin typeface="Cambria Math" panose="02040503050406030204" pitchFamily="18" charset="0"/>
                      </a:rPr>
                      <m:t>≤</m:t>
                    </m:r>
                  </m:oMath>
                </a14:m>
                <a:r>
                  <a:rPr lang="en-US"/>
                  <a:t> b.</a:t>
                </a:r>
              </a:p>
            </p:txBody>
          </p:sp>
        </mc:Choice>
        <mc:Fallback xmlns="">
          <p:sp>
            <p:nvSpPr>
              <p:cNvPr id="31" name="TextBox 30">
                <a:extLst>
                  <a:ext uri="{FF2B5EF4-FFF2-40B4-BE49-F238E27FC236}">
                    <a16:creationId xmlns:a16="http://schemas.microsoft.com/office/drawing/2014/main" id="{3C04750A-7655-1535-BB33-B2F09EDAA09A}"/>
                  </a:ext>
                </a:extLst>
              </p:cNvPr>
              <p:cNvSpPr txBox="1">
                <a:spLocks noRot="1" noChangeAspect="1" noMove="1" noResize="1" noEditPoints="1" noAdjustHandles="1" noChangeArrowheads="1" noChangeShapeType="1" noTextEdit="1"/>
              </p:cNvSpPr>
              <p:nvPr/>
            </p:nvSpPr>
            <p:spPr>
              <a:xfrm>
                <a:off x="930795" y="3742122"/>
                <a:ext cx="6362535" cy="513859"/>
              </a:xfrm>
              <a:prstGeom prst="rect">
                <a:avLst/>
              </a:prstGeom>
              <a:blipFill>
                <a:blip r:embed="rId4"/>
                <a:stretch>
                  <a:fillRect l="-1534" b="-26190"/>
                </a:stretch>
              </a:blipFill>
            </p:spPr>
            <p:txBody>
              <a:bodyPr/>
              <a:lstStyle/>
              <a:p>
                <a:r>
                  <a:rPr lang="vi-VN">
                    <a:noFill/>
                  </a:rPr>
                  <a:t> </a:t>
                </a:r>
              </a:p>
            </p:txBody>
          </p:sp>
        </mc:Fallback>
      </mc:AlternateContent>
      <p:sp>
        <p:nvSpPr>
          <p:cNvPr id="32" name="TextBox 31">
            <a:extLst>
              <a:ext uri="{FF2B5EF4-FFF2-40B4-BE49-F238E27FC236}">
                <a16:creationId xmlns:a16="http://schemas.microsoft.com/office/drawing/2014/main" id="{16C8202F-4A43-0BE6-09B7-8AFC72009E5E}"/>
              </a:ext>
            </a:extLst>
          </p:cNvPr>
          <p:cNvSpPr txBox="1"/>
          <p:nvPr/>
        </p:nvSpPr>
        <p:spPr>
          <a:xfrm>
            <a:off x="787669" y="4881616"/>
            <a:ext cx="1330771" cy="276999"/>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1800">
                <a:solidFill>
                  <a:srgbClr val="002060"/>
                </a:solidFill>
              </a:rPr>
              <a:t>NHẬN XÉT:</a:t>
            </a:r>
          </a:p>
        </p:txBody>
      </p:sp>
      <p:sp>
        <p:nvSpPr>
          <p:cNvPr id="39" name="Freeform 17">
            <a:extLst>
              <a:ext uri="{FF2B5EF4-FFF2-40B4-BE49-F238E27FC236}">
                <a16:creationId xmlns:a16="http://schemas.microsoft.com/office/drawing/2014/main" id="{F63106D0-A948-BC90-391C-C089C6969678}"/>
              </a:ext>
            </a:extLst>
          </p:cNvPr>
          <p:cNvSpPr/>
          <p:nvPr/>
        </p:nvSpPr>
        <p:spPr>
          <a:xfrm>
            <a:off x="1284219" y="2828789"/>
            <a:ext cx="168835" cy="168835"/>
          </a:xfrm>
          <a:custGeom>
            <a:avLst/>
            <a:gdLst/>
            <a:ahLst/>
            <a:cxnLst/>
            <a:rect l="l" t="t" r="r" b="b"/>
            <a:pathLst>
              <a:path w="493334" h="493334">
                <a:moveTo>
                  <a:pt x="0" y="0"/>
                </a:moveTo>
                <a:lnTo>
                  <a:pt x="493335" y="0"/>
                </a:lnTo>
                <a:lnTo>
                  <a:pt x="493335" y="493334"/>
                </a:lnTo>
                <a:lnTo>
                  <a:pt x="0" y="4933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40" name="Freeform 17">
            <a:extLst>
              <a:ext uri="{FF2B5EF4-FFF2-40B4-BE49-F238E27FC236}">
                <a16:creationId xmlns:a16="http://schemas.microsoft.com/office/drawing/2014/main" id="{969E9E7C-AD42-3EE4-D121-5B11C4F5172A}"/>
              </a:ext>
            </a:extLst>
          </p:cNvPr>
          <p:cNvSpPr/>
          <p:nvPr/>
        </p:nvSpPr>
        <p:spPr>
          <a:xfrm>
            <a:off x="6393890" y="2828789"/>
            <a:ext cx="168835" cy="168835"/>
          </a:xfrm>
          <a:custGeom>
            <a:avLst/>
            <a:gdLst/>
            <a:ahLst/>
            <a:cxnLst/>
            <a:rect l="l" t="t" r="r" b="b"/>
            <a:pathLst>
              <a:path w="493334" h="493334">
                <a:moveTo>
                  <a:pt x="0" y="0"/>
                </a:moveTo>
                <a:lnTo>
                  <a:pt x="493335" y="0"/>
                </a:lnTo>
                <a:lnTo>
                  <a:pt x="493335" y="493334"/>
                </a:lnTo>
                <a:lnTo>
                  <a:pt x="0" y="4933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grpSp>
        <p:nvGrpSpPr>
          <p:cNvPr id="49" name="Group 48">
            <a:extLst>
              <a:ext uri="{FF2B5EF4-FFF2-40B4-BE49-F238E27FC236}">
                <a16:creationId xmlns:a16="http://schemas.microsoft.com/office/drawing/2014/main" id="{1E2D9547-6F48-E163-7763-2AF3C6AC097F}"/>
              </a:ext>
            </a:extLst>
          </p:cNvPr>
          <p:cNvGrpSpPr/>
          <p:nvPr/>
        </p:nvGrpSpPr>
        <p:grpSpPr>
          <a:xfrm>
            <a:off x="297681" y="213822"/>
            <a:ext cx="3969519" cy="672461"/>
            <a:chOff x="754882" y="438109"/>
            <a:chExt cx="2718568" cy="672461"/>
          </a:xfrm>
        </p:grpSpPr>
        <p:grpSp>
          <p:nvGrpSpPr>
            <p:cNvPr id="50" name="Group 9">
              <a:extLst>
                <a:ext uri="{FF2B5EF4-FFF2-40B4-BE49-F238E27FC236}">
                  <a16:creationId xmlns:a16="http://schemas.microsoft.com/office/drawing/2014/main" id="{068B66C0-A312-EC77-9CF8-5060F69560C7}"/>
                </a:ext>
              </a:extLst>
            </p:cNvPr>
            <p:cNvGrpSpPr/>
            <p:nvPr/>
          </p:nvGrpSpPr>
          <p:grpSpPr>
            <a:xfrm>
              <a:off x="754882" y="485800"/>
              <a:ext cx="2718568" cy="618420"/>
              <a:chOff x="0" y="0"/>
              <a:chExt cx="4967086" cy="787206"/>
            </a:xfrm>
          </p:grpSpPr>
          <p:sp>
            <p:nvSpPr>
              <p:cNvPr id="54" name="Freeform 10">
                <a:extLst>
                  <a:ext uri="{FF2B5EF4-FFF2-40B4-BE49-F238E27FC236}">
                    <a16:creationId xmlns:a16="http://schemas.microsoft.com/office/drawing/2014/main" id="{95CBFD32-81CB-9F8E-D948-5CAFD22E47C5}"/>
                  </a:ext>
                </a:extLst>
              </p:cNvPr>
              <p:cNvSpPr/>
              <p:nvPr/>
            </p:nvSpPr>
            <p:spPr>
              <a:xfrm>
                <a:off x="6797" y="0"/>
                <a:ext cx="4953491" cy="787206"/>
              </a:xfrm>
              <a:custGeom>
                <a:avLst/>
                <a:gdLst/>
                <a:ahLst/>
                <a:cxnLst/>
                <a:rect l="l" t="t" r="r" b="b"/>
                <a:pathLst>
                  <a:path w="4953491" h="787206">
                    <a:moveTo>
                      <a:pt x="232168" y="0"/>
                    </a:moveTo>
                    <a:lnTo>
                      <a:pt x="4924524" y="0"/>
                    </a:lnTo>
                    <a:cubicBezTo>
                      <a:pt x="4933093" y="0"/>
                      <a:pt x="4941179" y="3965"/>
                      <a:pt x="4946426" y="10739"/>
                    </a:cubicBezTo>
                    <a:cubicBezTo>
                      <a:pt x="4951674" y="17513"/>
                      <a:pt x="4953492" y="26333"/>
                      <a:pt x="4951350" y="34630"/>
                    </a:cubicBezTo>
                    <a:lnTo>
                      <a:pt x="4766028" y="752576"/>
                    </a:lnTo>
                    <a:cubicBezTo>
                      <a:pt x="4760766" y="772962"/>
                      <a:pt x="4742378" y="787206"/>
                      <a:pt x="4721324" y="787206"/>
                    </a:cubicBezTo>
                    <a:lnTo>
                      <a:pt x="28968" y="787206"/>
                    </a:lnTo>
                    <a:cubicBezTo>
                      <a:pt x="20399" y="787206"/>
                      <a:pt x="12313" y="783242"/>
                      <a:pt x="7066" y="776468"/>
                    </a:cubicBezTo>
                    <a:cubicBezTo>
                      <a:pt x="1818" y="769694"/>
                      <a:pt x="0" y="760873"/>
                      <a:pt x="2142" y="752576"/>
                    </a:cubicBezTo>
                    <a:lnTo>
                      <a:pt x="187464" y="34630"/>
                    </a:lnTo>
                    <a:cubicBezTo>
                      <a:pt x="192726" y="14244"/>
                      <a:pt x="211114" y="0"/>
                      <a:pt x="232168" y="0"/>
                    </a:cubicBezTo>
                    <a:close/>
                  </a:path>
                </a:pathLst>
              </a:custGeom>
              <a:solidFill>
                <a:srgbClr val="041D16"/>
              </a:solidFill>
              <a:ln w="19050" cap="rnd">
                <a:solidFill>
                  <a:srgbClr val="063225"/>
                </a:solidFill>
                <a:prstDash val="solid"/>
                <a:round/>
              </a:ln>
            </p:spPr>
            <p:txBody>
              <a:bodyPr/>
              <a:lstStyle/>
              <a:p>
                <a:endParaRPr lang="en-US" sz="1200"/>
              </a:p>
            </p:txBody>
          </p:sp>
          <p:sp>
            <p:nvSpPr>
              <p:cNvPr id="55" name="TextBox 11">
                <a:extLst>
                  <a:ext uri="{FF2B5EF4-FFF2-40B4-BE49-F238E27FC236}">
                    <a16:creationId xmlns:a16="http://schemas.microsoft.com/office/drawing/2014/main" id="{8103CA77-131F-AE97-DBE7-8945CCF47AAF}"/>
                  </a:ext>
                </a:extLst>
              </p:cNvPr>
              <p:cNvSpPr txBox="1"/>
              <p:nvPr/>
            </p:nvSpPr>
            <p:spPr>
              <a:xfrm>
                <a:off x="101600" y="-47625"/>
                <a:ext cx="4763886" cy="834831"/>
              </a:xfrm>
              <a:prstGeom prst="rect">
                <a:avLst/>
              </a:prstGeom>
            </p:spPr>
            <p:txBody>
              <a:bodyPr lIns="33867" tIns="33867" rIns="33867" bIns="33867" rtlCol="0" anchor="ctr"/>
              <a:lstStyle/>
              <a:p>
                <a:pPr algn="ctr">
                  <a:lnSpc>
                    <a:spcPts val="2147"/>
                  </a:lnSpc>
                </a:pPr>
                <a:endParaRPr sz="1200"/>
              </a:p>
            </p:txBody>
          </p:sp>
        </p:grpSp>
        <p:grpSp>
          <p:nvGrpSpPr>
            <p:cNvPr id="51" name="Group 50">
              <a:extLst>
                <a:ext uri="{FF2B5EF4-FFF2-40B4-BE49-F238E27FC236}">
                  <a16:creationId xmlns:a16="http://schemas.microsoft.com/office/drawing/2014/main" id="{E7990B69-9448-5689-771C-E668A5F19227}"/>
                </a:ext>
              </a:extLst>
            </p:cNvPr>
            <p:cNvGrpSpPr/>
            <p:nvPr/>
          </p:nvGrpSpPr>
          <p:grpSpPr>
            <a:xfrm>
              <a:off x="840234" y="438109"/>
              <a:ext cx="594979" cy="672461"/>
              <a:chOff x="37200" y="-47625"/>
              <a:chExt cx="1045454" cy="826553"/>
            </a:xfrm>
          </p:grpSpPr>
          <p:sp>
            <p:nvSpPr>
              <p:cNvPr id="52" name="Freeform 13">
                <a:extLst>
                  <a:ext uri="{FF2B5EF4-FFF2-40B4-BE49-F238E27FC236}">
                    <a16:creationId xmlns:a16="http://schemas.microsoft.com/office/drawing/2014/main" id="{553BF562-9DBF-CF9B-BD2D-F56729FC2716}"/>
                  </a:ext>
                </a:extLst>
              </p:cNvPr>
              <p:cNvSpPr/>
              <p:nvPr/>
            </p:nvSpPr>
            <p:spPr>
              <a:xfrm>
                <a:off x="37200" y="-2"/>
                <a:ext cx="1045454" cy="778928"/>
              </a:xfrm>
              <a:custGeom>
                <a:avLst/>
                <a:gdLst/>
                <a:ahLst/>
                <a:cxnLst/>
                <a:rect l="l" t="t" r="r" b="b"/>
                <a:pathLst>
                  <a:path w="1127249" h="778928">
                    <a:moveTo>
                      <a:pt x="323129" y="0"/>
                    </a:moveTo>
                    <a:lnTo>
                      <a:pt x="1007320" y="0"/>
                    </a:lnTo>
                    <a:cubicBezTo>
                      <a:pt x="1042838" y="0"/>
                      <a:pt x="1076352" y="16458"/>
                      <a:pt x="1098068" y="44566"/>
                    </a:cubicBezTo>
                    <a:cubicBezTo>
                      <a:pt x="1119783" y="72673"/>
                      <a:pt x="1127249" y="109256"/>
                      <a:pt x="1118283" y="143625"/>
                    </a:cubicBezTo>
                    <a:lnTo>
                      <a:pt x="990019" y="635303"/>
                    </a:lnTo>
                    <a:cubicBezTo>
                      <a:pt x="967950" y="719900"/>
                      <a:pt x="891547" y="778928"/>
                      <a:pt x="804120" y="778928"/>
                    </a:cubicBezTo>
                    <a:lnTo>
                      <a:pt x="119929" y="778928"/>
                    </a:lnTo>
                    <a:cubicBezTo>
                      <a:pt x="84411" y="778928"/>
                      <a:pt x="50897" y="762469"/>
                      <a:pt x="29181" y="734362"/>
                    </a:cubicBezTo>
                    <a:cubicBezTo>
                      <a:pt x="7466" y="706255"/>
                      <a:pt x="0" y="669672"/>
                      <a:pt x="8966" y="635303"/>
                    </a:cubicBezTo>
                    <a:lnTo>
                      <a:pt x="137230" y="143625"/>
                    </a:lnTo>
                    <a:cubicBezTo>
                      <a:pt x="159299" y="59028"/>
                      <a:pt x="235702" y="0"/>
                      <a:pt x="323129" y="0"/>
                    </a:cubicBezTo>
                    <a:close/>
                  </a:path>
                </a:pathLst>
              </a:custGeom>
              <a:gradFill rotWithShape="1">
                <a:gsLst>
                  <a:gs pos="0">
                    <a:srgbClr val="FFAB29">
                      <a:alpha val="100000"/>
                    </a:srgbClr>
                  </a:gs>
                  <a:gs pos="100000">
                    <a:srgbClr val="FFCD80">
                      <a:alpha val="100000"/>
                    </a:srgbClr>
                  </a:gs>
                </a:gsLst>
                <a:lin ang="0"/>
              </a:gradFill>
              <a:ln cap="rnd">
                <a:noFill/>
                <a:prstDash val="solid"/>
                <a:round/>
              </a:ln>
            </p:spPr>
            <p:txBody>
              <a:bodyPr/>
              <a:lstStyle/>
              <a:p>
                <a:endParaRPr lang="en-US" sz="1200"/>
              </a:p>
            </p:txBody>
          </p:sp>
          <p:sp>
            <p:nvSpPr>
              <p:cNvPr id="53" name="TextBox 52">
                <a:extLst>
                  <a:ext uri="{FF2B5EF4-FFF2-40B4-BE49-F238E27FC236}">
                    <a16:creationId xmlns:a16="http://schemas.microsoft.com/office/drawing/2014/main" id="{9AA99769-E580-C296-2644-DF9DCB476BEB}"/>
                  </a:ext>
                </a:extLst>
              </p:cNvPr>
              <p:cNvSpPr txBox="1"/>
              <p:nvPr/>
            </p:nvSpPr>
            <p:spPr>
              <a:xfrm>
                <a:off x="101600" y="-47625"/>
                <a:ext cx="981053" cy="826553"/>
              </a:xfrm>
              <a:prstGeom prst="rect">
                <a:avLst/>
              </a:prstGeom>
            </p:spPr>
            <p:txBody>
              <a:bodyPr lIns="33867" tIns="33867" rIns="33867" bIns="33867" rtlCol="0" anchor="ctr"/>
              <a:lstStyle/>
              <a:p>
                <a:pPr algn="ctr">
                  <a:lnSpc>
                    <a:spcPts val="2147"/>
                  </a:lnSpc>
                  <a:spcBef>
                    <a:spcPct val="0"/>
                  </a:spcBef>
                </a:pPr>
                <a:endParaRPr sz="1200"/>
              </a:p>
            </p:txBody>
          </p:sp>
        </p:grpSp>
      </p:grpSp>
      <p:sp>
        <p:nvSpPr>
          <p:cNvPr id="56" name="TextBox 20">
            <a:extLst>
              <a:ext uri="{FF2B5EF4-FFF2-40B4-BE49-F238E27FC236}">
                <a16:creationId xmlns:a16="http://schemas.microsoft.com/office/drawing/2014/main" id="{2EFB217C-B62E-275F-E116-9857E4F95742}"/>
              </a:ext>
            </a:extLst>
          </p:cNvPr>
          <p:cNvSpPr txBox="1"/>
          <p:nvPr/>
        </p:nvSpPr>
        <p:spPr>
          <a:xfrm>
            <a:off x="1420750" y="391107"/>
            <a:ext cx="2572072" cy="369332"/>
          </a:xfrm>
          <a:prstGeom prst="rect">
            <a:avLst/>
          </a:prstGeom>
        </p:spPr>
        <p:txBody>
          <a:bodyPr wrap="square" lIns="0" tIns="0" rIns="0" bIns="0" rtlCol="0" anchor="t">
            <a:spAutoFit/>
          </a:bodyPr>
          <a:lstStyle/>
          <a:p>
            <a:pPr>
              <a:spcBef>
                <a:spcPct val="0"/>
              </a:spcBef>
            </a:pPr>
            <a:r>
              <a:rPr lang="en-US" sz="2400">
                <a:solidFill>
                  <a:schemeClr val="bg1"/>
                </a:solidFill>
                <a:latin typeface="#9Slide03 Kaleko 105 Round Bold" pitchFamily="2" charset="0"/>
              </a:rPr>
              <a:t>BẤT ĐẲNG THỨC</a:t>
            </a:r>
          </a:p>
        </p:txBody>
      </p:sp>
      <p:sp>
        <p:nvSpPr>
          <p:cNvPr id="57" name="TextBox 20">
            <a:extLst>
              <a:ext uri="{FF2B5EF4-FFF2-40B4-BE49-F238E27FC236}">
                <a16:creationId xmlns:a16="http://schemas.microsoft.com/office/drawing/2014/main" id="{A7615DAE-3D96-FE46-3F38-024689A181F5}"/>
              </a:ext>
            </a:extLst>
          </p:cNvPr>
          <p:cNvSpPr txBox="1"/>
          <p:nvPr/>
        </p:nvSpPr>
        <p:spPr>
          <a:xfrm>
            <a:off x="664536" y="353980"/>
            <a:ext cx="384301" cy="430887"/>
          </a:xfrm>
          <a:prstGeom prst="rect">
            <a:avLst/>
          </a:prstGeom>
        </p:spPr>
        <p:txBody>
          <a:bodyPr wrap="square" lIns="0" tIns="0" rIns="0" bIns="0" rtlCol="0" anchor="t">
            <a:spAutoFit/>
          </a:bodyPr>
          <a:lstStyle/>
          <a:p>
            <a:pPr>
              <a:spcBef>
                <a:spcPct val="0"/>
              </a:spcBef>
            </a:pPr>
            <a:r>
              <a:rPr lang="en-US" sz="2800">
                <a:solidFill>
                  <a:schemeClr val="bg1"/>
                </a:solidFill>
                <a:latin typeface="#9Slide03 Kaleko 105 Round Bold" pitchFamily="2" charset="0"/>
              </a:rPr>
              <a:t>01</a:t>
            </a:r>
          </a:p>
        </p:txBody>
      </p:sp>
    </p:spTree>
    <p:custDataLst>
      <p:tags r:id="rId1"/>
    </p:custDataLst>
    <p:extLst>
      <p:ext uri="{BB962C8B-B14F-4D97-AF65-F5344CB8AC3E}">
        <p14:creationId xmlns:p14="http://schemas.microsoft.com/office/powerpoint/2010/main" val="2666058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6" grpId="0"/>
      <p:bldP spid="27" grpId="0"/>
      <p:bldP spid="29" grpId="0"/>
      <p:bldP spid="31" grpId="0"/>
      <p:bldP spid="32" grpId="0"/>
      <p:bldP spid="39"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E377C29-8109-2FDE-40B7-AD33E118AC05}"/>
              </a:ext>
            </a:extLst>
          </p:cNvPr>
          <p:cNvSpPr txBox="1"/>
          <p:nvPr/>
        </p:nvSpPr>
        <p:spPr>
          <a:xfrm>
            <a:off x="1536000" y="3948926"/>
            <a:ext cx="5029864" cy="513859"/>
          </a:xfrm>
          <a:prstGeom prst="rect">
            <a:avLst/>
          </a:prstGeom>
          <a:noFill/>
        </p:spPr>
        <p:txBody>
          <a:bodyPr wrap="square">
            <a:spAutoFit/>
          </a:bodyPr>
          <a:lstStyle>
            <a:defPPr>
              <a:defRPr lang="en-US"/>
            </a:defPPr>
            <a:lvl1pPr algn="just">
              <a:lnSpc>
                <a:spcPts val="3600"/>
              </a:lnSpc>
              <a:defRPr sz="2400">
                <a:latin typeface="#9Slide03 Quicksand" panose="00000500000000000000" pitchFamily="2" charset="0"/>
              </a:defRPr>
            </a:lvl1pPr>
          </a:lstStyle>
          <a:p>
            <a:r>
              <a:rPr lang="pt-BR"/>
              <a:t>Cho a &lt; b. Chứng minh: a + b &gt; 2a.</a:t>
            </a:r>
          </a:p>
        </p:txBody>
      </p:sp>
      <p:sp>
        <p:nvSpPr>
          <p:cNvPr id="33" name="TextBox 32">
            <a:extLst>
              <a:ext uri="{FF2B5EF4-FFF2-40B4-BE49-F238E27FC236}">
                <a16:creationId xmlns:a16="http://schemas.microsoft.com/office/drawing/2014/main" id="{025DA6A6-1CB9-6E7F-6D3F-3339AACFE21B}"/>
              </a:ext>
            </a:extLst>
          </p:cNvPr>
          <p:cNvSpPr txBox="1"/>
          <p:nvPr/>
        </p:nvSpPr>
        <p:spPr>
          <a:xfrm>
            <a:off x="664536" y="4095481"/>
            <a:ext cx="1103671" cy="276999"/>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1800">
                <a:solidFill>
                  <a:srgbClr val="002060"/>
                </a:solidFill>
              </a:rPr>
              <a:t>VÍ DỤ 3.</a:t>
            </a:r>
          </a:p>
        </p:txBody>
      </p:sp>
      <p:grpSp>
        <p:nvGrpSpPr>
          <p:cNvPr id="34" name="Group 33">
            <a:extLst>
              <a:ext uri="{FF2B5EF4-FFF2-40B4-BE49-F238E27FC236}">
                <a16:creationId xmlns:a16="http://schemas.microsoft.com/office/drawing/2014/main" id="{B880C5EC-01AC-91A5-F5D7-FED0E744ABB1}"/>
              </a:ext>
            </a:extLst>
          </p:cNvPr>
          <p:cNvGrpSpPr/>
          <p:nvPr/>
        </p:nvGrpSpPr>
        <p:grpSpPr>
          <a:xfrm>
            <a:off x="1596101" y="4685114"/>
            <a:ext cx="809625" cy="307777"/>
            <a:chOff x="7029450" y="1370387"/>
            <a:chExt cx="809625" cy="307777"/>
          </a:xfrm>
        </p:grpSpPr>
        <p:sp>
          <p:nvSpPr>
            <p:cNvPr id="35" name="Rectangle: Rounded Corners 34">
              <a:extLst>
                <a:ext uri="{FF2B5EF4-FFF2-40B4-BE49-F238E27FC236}">
                  <a16:creationId xmlns:a16="http://schemas.microsoft.com/office/drawing/2014/main" id="{44660F0A-9994-2249-DDDB-93EF6563DD36}"/>
                </a:ext>
              </a:extLst>
            </p:cNvPr>
            <p:cNvSpPr/>
            <p:nvPr/>
          </p:nvSpPr>
          <p:spPr>
            <a:xfrm>
              <a:off x="7029450" y="1390649"/>
              <a:ext cx="809625" cy="267255"/>
            </a:xfrm>
            <a:prstGeom prst="roundRect">
              <a:avLst/>
            </a:prstGeom>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56BB5292-1F03-6ED7-0D98-039A94653C2E}"/>
                </a:ext>
              </a:extLst>
            </p:cNvPr>
            <p:cNvSpPr txBox="1"/>
            <p:nvPr/>
          </p:nvSpPr>
          <p:spPr>
            <a:xfrm>
              <a:off x="7043576" y="1370387"/>
              <a:ext cx="795499" cy="307777"/>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r>
                <a:rPr lang="en-US" sz="1400">
                  <a:solidFill>
                    <a:schemeClr val="bg1"/>
                  </a:solidFill>
                </a:rPr>
                <a:t>Lời giải</a:t>
              </a:r>
              <a:endParaRPr lang="vi-VN" sz="1400">
                <a:solidFill>
                  <a:schemeClr val="bg1"/>
                </a:solidFill>
              </a:endParaRPr>
            </a:p>
          </p:txBody>
        </p:sp>
      </p:grpSp>
      <p:sp>
        <p:nvSpPr>
          <p:cNvPr id="37" name="TextBox 36">
            <a:extLst>
              <a:ext uri="{FF2B5EF4-FFF2-40B4-BE49-F238E27FC236}">
                <a16:creationId xmlns:a16="http://schemas.microsoft.com/office/drawing/2014/main" id="{0641489C-0D06-5040-4E4A-808D26DD8367}"/>
              </a:ext>
            </a:extLst>
          </p:cNvPr>
          <p:cNvSpPr txBox="1"/>
          <p:nvPr/>
        </p:nvSpPr>
        <p:spPr>
          <a:xfrm>
            <a:off x="1536000" y="5115150"/>
            <a:ext cx="5115589" cy="513859"/>
          </a:xfrm>
          <a:prstGeom prst="rect">
            <a:avLst/>
          </a:prstGeom>
          <a:noFill/>
        </p:spPr>
        <p:txBody>
          <a:bodyPr wrap="square">
            <a:spAutoFit/>
          </a:bodyPr>
          <a:lstStyle>
            <a:defPPr>
              <a:defRPr lang="en-US"/>
            </a:defPPr>
            <a:lvl1pPr algn="just">
              <a:lnSpc>
                <a:spcPts val="3600"/>
              </a:lnSpc>
              <a:defRPr sz="2400">
                <a:latin typeface="#9Slide03 Quicksand" panose="00000500000000000000" pitchFamily="2" charset="0"/>
              </a:defRPr>
            </a:lvl1pPr>
          </a:lstStyle>
          <a:p>
            <a:r>
              <a:rPr lang="pt-BR">
                <a:solidFill>
                  <a:srgbClr val="002060"/>
                </a:solidFill>
              </a:rPr>
              <a:t>Do a &lt; b nên b </a:t>
            </a:r>
            <a:r>
              <a:rPr lang="en-US"/>
              <a:t>–</a:t>
            </a:r>
            <a:r>
              <a:rPr lang="pt-BR">
                <a:solidFill>
                  <a:srgbClr val="002060"/>
                </a:solidFill>
              </a:rPr>
              <a:t> a &gt; 0 và a </a:t>
            </a:r>
            <a:r>
              <a:rPr lang="en-US"/>
              <a:t>–</a:t>
            </a:r>
            <a:r>
              <a:rPr lang="pt-BR">
                <a:solidFill>
                  <a:srgbClr val="002060"/>
                </a:solidFill>
              </a:rPr>
              <a:t> b &lt; 0.</a:t>
            </a:r>
          </a:p>
        </p:txBody>
      </p:sp>
      <p:sp>
        <p:nvSpPr>
          <p:cNvPr id="38" name="TextBox 37">
            <a:extLst>
              <a:ext uri="{FF2B5EF4-FFF2-40B4-BE49-F238E27FC236}">
                <a16:creationId xmlns:a16="http://schemas.microsoft.com/office/drawing/2014/main" id="{53A55728-7FD1-E29E-C201-081FD8582F6D}"/>
              </a:ext>
            </a:extLst>
          </p:cNvPr>
          <p:cNvSpPr txBox="1"/>
          <p:nvPr/>
        </p:nvSpPr>
        <p:spPr>
          <a:xfrm>
            <a:off x="1536000" y="5771041"/>
            <a:ext cx="7493888" cy="513859"/>
          </a:xfrm>
          <a:prstGeom prst="rect">
            <a:avLst/>
          </a:prstGeom>
          <a:noFill/>
        </p:spPr>
        <p:txBody>
          <a:bodyPr wrap="square">
            <a:spAutoFit/>
          </a:bodyPr>
          <a:lstStyle>
            <a:defPPr>
              <a:defRPr lang="en-US"/>
            </a:defPPr>
            <a:lvl1pPr algn="just">
              <a:lnSpc>
                <a:spcPts val="3600"/>
              </a:lnSpc>
              <a:defRPr sz="2400">
                <a:solidFill>
                  <a:srgbClr val="002060"/>
                </a:solidFill>
                <a:latin typeface="#9Slide03 Quicksand" panose="00000500000000000000" pitchFamily="2" charset="0"/>
              </a:defRPr>
            </a:lvl1pPr>
          </a:lstStyle>
          <a:p>
            <a:r>
              <a:rPr lang="en-US"/>
              <a:t>Xét hiệu: (a + b) – 2a = b – a &gt; 0. Vậy a + b &gt; 2a.</a:t>
            </a:r>
          </a:p>
        </p:txBody>
      </p:sp>
      <p:grpSp>
        <p:nvGrpSpPr>
          <p:cNvPr id="49" name="Group 48">
            <a:extLst>
              <a:ext uri="{FF2B5EF4-FFF2-40B4-BE49-F238E27FC236}">
                <a16:creationId xmlns:a16="http://schemas.microsoft.com/office/drawing/2014/main" id="{1E2D9547-6F48-E163-7763-2AF3C6AC097F}"/>
              </a:ext>
            </a:extLst>
          </p:cNvPr>
          <p:cNvGrpSpPr/>
          <p:nvPr/>
        </p:nvGrpSpPr>
        <p:grpSpPr>
          <a:xfrm>
            <a:off x="297681" y="213822"/>
            <a:ext cx="3969519" cy="672461"/>
            <a:chOff x="754882" y="438109"/>
            <a:chExt cx="2718568" cy="672461"/>
          </a:xfrm>
        </p:grpSpPr>
        <p:grpSp>
          <p:nvGrpSpPr>
            <p:cNvPr id="50" name="Group 9">
              <a:extLst>
                <a:ext uri="{FF2B5EF4-FFF2-40B4-BE49-F238E27FC236}">
                  <a16:creationId xmlns:a16="http://schemas.microsoft.com/office/drawing/2014/main" id="{068B66C0-A312-EC77-9CF8-5060F69560C7}"/>
                </a:ext>
              </a:extLst>
            </p:cNvPr>
            <p:cNvGrpSpPr/>
            <p:nvPr/>
          </p:nvGrpSpPr>
          <p:grpSpPr>
            <a:xfrm>
              <a:off x="754882" y="485800"/>
              <a:ext cx="2718568" cy="618420"/>
              <a:chOff x="0" y="0"/>
              <a:chExt cx="4967086" cy="787206"/>
            </a:xfrm>
          </p:grpSpPr>
          <p:sp>
            <p:nvSpPr>
              <p:cNvPr id="54" name="Freeform 10">
                <a:extLst>
                  <a:ext uri="{FF2B5EF4-FFF2-40B4-BE49-F238E27FC236}">
                    <a16:creationId xmlns:a16="http://schemas.microsoft.com/office/drawing/2014/main" id="{95CBFD32-81CB-9F8E-D948-5CAFD22E47C5}"/>
                  </a:ext>
                </a:extLst>
              </p:cNvPr>
              <p:cNvSpPr/>
              <p:nvPr/>
            </p:nvSpPr>
            <p:spPr>
              <a:xfrm>
                <a:off x="6797" y="0"/>
                <a:ext cx="4953491" cy="787206"/>
              </a:xfrm>
              <a:custGeom>
                <a:avLst/>
                <a:gdLst/>
                <a:ahLst/>
                <a:cxnLst/>
                <a:rect l="l" t="t" r="r" b="b"/>
                <a:pathLst>
                  <a:path w="4953491" h="787206">
                    <a:moveTo>
                      <a:pt x="232168" y="0"/>
                    </a:moveTo>
                    <a:lnTo>
                      <a:pt x="4924524" y="0"/>
                    </a:lnTo>
                    <a:cubicBezTo>
                      <a:pt x="4933093" y="0"/>
                      <a:pt x="4941179" y="3965"/>
                      <a:pt x="4946426" y="10739"/>
                    </a:cubicBezTo>
                    <a:cubicBezTo>
                      <a:pt x="4951674" y="17513"/>
                      <a:pt x="4953492" y="26333"/>
                      <a:pt x="4951350" y="34630"/>
                    </a:cubicBezTo>
                    <a:lnTo>
                      <a:pt x="4766028" y="752576"/>
                    </a:lnTo>
                    <a:cubicBezTo>
                      <a:pt x="4760766" y="772962"/>
                      <a:pt x="4742378" y="787206"/>
                      <a:pt x="4721324" y="787206"/>
                    </a:cubicBezTo>
                    <a:lnTo>
                      <a:pt x="28968" y="787206"/>
                    </a:lnTo>
                    <a:cubicBezTo>
                      <a:pt x="20399" y="787206"/>
                      <a:pt x="12313" y="783242"/>
                      <a:pt x="7066" y="776468"/>
                    </a:cubicBezTo>
                    <a:cubicBezTo>
                      <a:pt x="1818" y="769694"/>
                      <a:pt x="0" y="760873"/>
                      <a:pt x="2142" y="752576"/>
                    </a:cubicBezTo>
                    <a:lnTo>
                      <a:pt x="187464" y="34630"/>
                    </a:lnTo>
                    <a:cubicBezTo>
                      <a:pt x="192726" y="14244"/>
                      <a:pt x="211114" y="0"/>
                      <a:pt x="232168" y="0"/>
                    </a:cubicBezTo>
                    <a:close/>
                  </a:path>
                </a:pathLst>
              </a:custGeom>
              <a:solidFill>
                <a:srgbClr val="041D16"/>
              </a:solidFill>
              <a:ln w="19050" cap="rnd">
                <a:solidFill>
                  <a:srgbClr val="063225"/>
                </a:solidFill>
                <a:prstDash val="solid"/>
                <a:round/>
              </a:ln>
            </p:spPr>
            <p:txBody>
              <a:bodyPr/>
              <a:lstStyle/>
              <a:p>
                <a:endParaRPr lang="en-US" sz="1200"/>
              </a:p>
            </p:txBody>
          </p:sp>
          <p:sp>
            <p:nvSpPr>
              <p:cNvPr id="55" name="TextBox 11">
                <a:extLst>
                  <a:ext uri="{FF2B5EF4-FFF2-40B4-BE49-F238E27FC236}">
                    <a16:creationId xmlns:a16="http://schemas.microsoft.com/office/drawing/2014/main" id="{8103CA77-131F-AE97-DBE7-8945CCF47AAF}"/>
                  </a:ext>
                </a:extLst>
              </p:cNvPr>
              <p:cNvSpPr txBox="1"/>
              <p:nvPr/>
            </p:nvSpPr>
            <p:spPr>
              <a:xfrm>
                <a:off x="101600" y="-47625"/>
                <a:ext cx="4763886" cy="834831"/>
              </a:xfrm>
              <a:prstGeom prst="rect">
                <a:avLst/>
              </a:prstGeom>
            </p:spPr>
            <p:txBody>
              <a:bodyPr lIns="33867" tIns="33867" rIns="33867" bIns="33867" rtlCol="0" anchor="ctr"/>
              <a:lstStyle/>
              <a:p>
                <a:pPr algn="ctr">
                  <a:lnSpc>
                    <a:spcPts val="2147"/>
                  </a:lnSpc>
                </a:pPr>
                <a:endParaRPr sz="1200"/>
              </a:p>
            </p:txBody>
          </p:sp>
        </p:grpSp>
        <p:grpSp>
          <p:nvGrpSpPr>
            <p:cNvPr id="51" name="Group 50">
              <a:extLst>
                <a:ext uri="{FF2B5EF4-FFF2-40B4-BE49-F238E27FC236}">
                  <a16:creationId xmlns:a16="http://schemas.microsoft.com/office/drawing/2014/main" id="{E7990B69-9448-5689-771C-E668A5F19227}"/>
                </a:ext>
              </a:extLst>
            </p:cNvPr>
            <p:cNvGrpSpPr/>
            <p:nvPr/>
          </p:nvGrpSpPr>
          <p:grpSpPr>
            <a:xfrm>
              <a:off x="840234" y="438109"/>
              <a:ext cx="594979" cy="672461"/>
              <a:chOff x="37200" y="-47625"/>
              <a:chExt cx="1045454" cy="826553"/>
            </a:xfrm>
          </p:grpSpPr>
          <p:sp>
            <p:nvSpPr>
              <p:cNvPr id="52" name="Freeform 13">
                <a:extLst>
                  <a:ext uri="{FF2B5EF4-FFF2-40B4-BE49-F238E27FC236}">
                    <a16:creationId xmlns:a16="http://schemas.microsoft.com/office/drawing/2014/main" id="{553BF562-9DBF-CF9B-BD2D-F56729FC2716}"/>
                  </a:ext>
                </a:extLst>
              </p:cNvPr>
              <p:cNvSpPr/>
              <p:nvPr/>
            </p:nvSpPr>
            <p:spPr>
              <a:xfrm>
                <a:off x="37200" y="-2"/>
                <a:ext cx="1045454" cy="778928"/>
              </a:xfrm>
              <a:custGeom>
                <a:avLst/>
                <a:gdLst/>
                <a:ahLst/>
                <a:cxnLst/>
                <a:rect l="l" t="t" r="r" b="b"/>
                <a:pathLst>
                  <a:path w="1127249" h="778928">
                    <a:moveTo>
                      <a:pt x="323129" y="0"/>
                    </a:moveTo>
                    <a:lnTo>
                      <a:pt x="1007320" y="0"/>
                    </a:lnTo>
                    <a:cubicBezTo>
                      <a:pt x="1042838" y="0"/>
                      <a:pt x="1076352" y="16458"/>
                      <a:pt x="1098068" y="44566"/>
                    </a:cubicBezTo>
                    <a:cubicBezTo>
                      <a:pt x="1119783" y="72673"/>
                      <a:pt x="1127249" y="109256"/>
                      <a:pt x="1118283" y="143625"/>
                    </a:cubicBezTo>
                    <a:lnTo>
                      <a:pt x="990019" y="635303"/>
                    </a:lnTo>
                    <a:cubicBezTo>
                      <a:pt x="967950" y="719900"/>
                      <a:pt x="891547" y="778928"/>
                      <a:pt x="804120" y="778928"/>
                    </a:cubicBezTo>
                    <a:lnTo>
                      <a:pt x="119929" y="778928"/>
                    </a:lnTo>
                    <a:cubicBezTo>
                      <a:pt x="84411" y="778928"/>
                      <a:pt x="50897" y="762469"/>
                      <a:pt x="29181" y="734362"/>
                    </a:cubicBezTo>
                    <a:cubicBezTo>
                      <a:pt x="7466" y="706255"/>
                      <a:pt x="0" y="669672"/>
                      <a:pt x="8966" y="635303"/>
                    </a:cubicBezTo>
                    <a:lnTo>
                      <a:pt x="137230" y="143625"/>
                    </a:lnTo>
                    <a:cubicBezTo>
                      <a:pt x="159299" y="59028"/>
                      <a:pt x="235702" y="0"/>
                      <a:pt x="323129" y="0"/>
                    </a:cubicBezTo>
                    <a:close/>
                  </a:path>
                </a:pathLst>
              </a:custGeom>
              <a:gradFill rotWithShape="1">
                <a:gsLst>
                  <a:gs pos="0">
                    <a:srgbClr val="FFAB29">
                      <a:alpha val="100000"/>
                    </a:srgbClr>
                  </a:gs>
                  <a:gs pos="100000">
                    <a:srgbClr val="FFCD80">
                      <a:alpha val="100000"/>
                    </a:srgbClr>
                  </a:gs>
                </a:gsLst>
                <a:lin ang="0"/>
              </a:gradFill>
              <a:ln cap="rnd">
                <a:noFill/>
                <a:prstDash val="solid"/>
                <a:round/>
              </a:ln>
            </p:spPr>
            <p:txBody>
              <a:bodyPr/>
              <a:lstStyle/>
              <a:p>
                <a:endParaRPr lang="en-US" sz="1200"/>
              </a:p>
            </p:txBody>
          </p:sp>
          <p:sp>
            <p:nvSpPr>
              <p:cNvPr id="53" name="TextBox 52">
                <a:extLst>
                  <a:ext uri="{FF2B5EF4-FFF2-40B4-BE49-F238E27FC236}">
                    <a16:creationId xmlns:a16="http://schemas.microsoft.com/office/drawing/2014/main" id="{9AA99769-E580-C296-2644-DF9DCB476BEB}"/>
                  </a:ext>
                </a:extLst>
              </p:cNvPr>
              <p:cNvSpPr txBox="1"/>
              <p:nvPr/>
            </p:nvSpPr>
            <p:spPr>
              <a:xfrm>
                <a:off x="101600" y="-47625"/>
                <a:ext cx="981053" cy="826553"/>
              </a:xfrm>
              <a:prstGeom prst="rect">
                <a:avLst/>
              </a:prstGeom>
            </p:spPr>
            <p:txBody>
              <a:bodyPr lIns="33867" tIns="33867" rIns="33867" bIns="33867" rtlCol="0" anchor="ctr"/>
              <a:lstStyle/>
              <a:p>
                <a:pPr algn="ctr">
                  <a:lnSpc>
                    <a:spcPts val="2147"/>
                  </a:lnSpc>
                  <a:spcBef>
                    <a:spcPct val="0"/>
                  </a:spcBef>
                </a:pPr>
                <a:endParaRPr sz="1200"/>
              </a:p>
            </p:txBody>
          </p:sp>
        </p:grpSp>
      </p:grpSp>
      <p:sp>
        <p:nvSpPr>
          <p:cNvPr id="56" name="TextBox 20">
            <a:extLst>
              <a:ext uri="{FF2B5EF4-FFF2-40B4-BE49-F238E27FC236}">
                <a16:creationId xmlns:a16="http://schemas.microsoft.com/office/drawing/2014/main" id="{2EFB217C-B62E-275F-E116-9857E4F95742}"/>
              </a:ext>
            </a:extLst>
          </p:cNvPr>
          <p:cNvSpPr txBox="1"/>
          <p:nvPr/>
        </p:nvSpPr>
        <p:spPr>
          <a:xfrm>
            <a:off x="1420750" y="391107"/>
            <a:ext cx="2572072" cy="369332"/>
          </a:xfrm>
          <a:prstGeom prst="rect">
            <a:avLst/>
          </a:prstGeom>
        </p:spPr>
        <p:txBody>
          <a:bodyPr wrap="square" lIns="0" tIns="0" rIns="0" bIns="0" rtlCol="0" anchor="t">
            <a:spAutoFit/>
          </a:bodyPr>
          <a:lstStyle/>
          <a:p>
            <a:pPr>
              <a:spcBef>
                <a:spcPct val="0"/>
              </a:spcBef>
            </a:pPr>
            <a:r>
              <a:rPr lang="en-US" sz="2400">
                <a:solidFill>
                  <a:schemeClr val="bg1"/>
                </a:solidFill>
                <a:latin typeface="#9Slide03 Kaleko 105 Round Bold" pitchFamily="2" charset="0"/>
              </a:rPr>
              <a:t>BẤT ĐẲNG THỨC</a:t>
            </a:r>
          </a:p>
        </p:txBody>
      </p:sp>
      <p:sp>
        <p:nvSpPr>
          <p:cNvPr id="57" name="TextBox 20">
            <a:extLst>
              <a:ext uri="{FF2B5EF4-FFF2-40B4-BE49-F238E27FC236}">
                <a16:creationId xmlns:a16="http://schemas.microsoft.com/office/drawing/2014/main" id="{A7615DAE-3D96-FE46-3F38-024689A181F5}"/>
              </a:ext>
            </a:extLst>
          </p:cNvPr>
          <p:cNvSpPr txBox="1"/>
          <p:nvPr/>
        </p:nvSpPr>
        <p:spPr>
          <a:xfrm>
            <a:off x="664536" y="353980"/>
            <a:ext cx="384301" cy="430887"/>
          </a:xfrm>
          <a:prstGeom prst="rect">
            <a:avLst/>
          </a:prstGeom>
        </p:spPr>
        <p:txBody>
          <a:bodyPr wrap="square" lIns="0" tIns="0" rIns="0" bIns="0" rtlCol="0" anchor="t">
            <a:spAutoFit/>
          </a:bodyPr>
          <a:lstStyle/>
          <a:p>
            <a:pPr>
              <a:spcBef>
                <a:spcPct val="0"/>
              </a:spcBef>
            </a:pPr>
            <a:r>
              <a:rPr lang="en-US" sz="2800">
                <a:solidFill>
                  <a:schemeClr val="bg1"/>
                </a:solidFill>
                <a:latin typeface="#9Slide03 Kaleko 105 Round Bold" pitchFamily="2" charset="0"/>
              </a:rPr>
              <a:t>01</a:t>
            </a:r>
          </a:p>
        </p:txBody>
      </p:sp>
      <p:sp>
        <p:nvSpPr>
          <p:cNvPr id="2" name="TextBox 4">
            <a:extLst>
              <a:ext uri="{FF2B5EF4-FFF2-40B4-BE49-F238E27FC236}">
                <a16:creationId xmlns:a16="http://schemas.microsoft.com/office/drawing/2014/main" id="{07C1444D-CD5D-47E6-1DFA-B0C5076D1195}"/>
              </a:ext>
            </a:extLst>
          </p:cNvPr>
          <p:cNvSpPr txBox="1"/>
          <p:nvPr/>
        </p:nvSpPr>
        <p:spPr>
          <a:xfrm>
            <a:off x="1453055" y="1812602"/>
            <a:ext cx="4928696" cy="975523"/>
          </a:xfrm>
          <a:prstGeom prst="rect">
            <a:avLst/>
          </a:prstGeom>
          <a:noFill/>
        </p:spPr>
        <p:txBody>
          <a:bodyPr wrap="square">
            <a:spAutoFit/>
          </a:bodyPr>
          <a:lstStyle>
            <a:defPPr>
              <a:defRPr lang="en-US"/>
            </a:defPPr>
            <a:lvl1pPr algn="just">
              <a:lnSpc>
                <a:spcPts val="3600"/>
              </a:lnSpc>
              <a:defRPr sz="2400">
                <a:latin typeface="#9Slide03 Quicksand" panose="00000500000000000000" pitchFamily="2" charset="0"/>
              </a:defRPr>
            </a:lvl1pPr>
          </a:lstStyle>
          <a:p>
            <a:r>
              <a:rPr lang="en-US"/>
              <a:t>Nếu a &gt; b thì a – b &gt; 0. </a:t>
            </a:r>
          </a:p>
          <a:p>
            <a:r>
              <a:rPr lang="en-US"/>
              <a:t>Ngược lại, nếu a – b &gt; 0 thì a &gt; b.</a:t>
            </a:r>
          </a:p>
        </p:txBody>
      </p:sp>
      <p:sp>
        <p:nvSpPr>
          <p:cNvPr id="4" name="Rectangle: Rounded Corners 2">
            <a:extLst>
              <a:ext uri="{FF2B5EF4-FFF2-40B4-BE49-F238E27FC236}">
                <a16:creationId xmlns:a16="http://schemas.microsoft.com/office/drawing/2014/main" id="{DFB9A952-DEF2-010F-C298-12CFC2A3A2D8}"/>
              </a:ext>
            </a:extLst>
          </p:cNvPr>
          <p:cNvSpPr/>
          <p:nvPr/>
        </p:nvSpPr>
        <p:spPr>
          <a:xfrm>
            <a:off x="756647" y="1211570"/>
            <a:ext cx="10678706" cy="2331730"/>
          </a:xfrm>
          <a:prstGeom prst="roundRect">
            <a:avLst>
              <a:gd name="adj" fmla="val 11398"/>
            </a:avLst>
          </a:prstGeom>
          <a:solidFill>
            <a:srgbClr val="FFC000">
              <a:alpha val="1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5">
            <a:extLst>
              <a:ext uri="{FF2B5EF4-FFF2-40B4-BE49-F238E27FC236}">
                <a16:creationId xmlns:a16="http://schemas.microsoft.com/office/drawing/2014/main" id="{E66D0F6F-7942-6CF0-86D0-D92E0365FCB9}"/>
              </a:ext>
            </a:extLst>
          </p:cNvPr>
          <p:cNvSpPr txBox="1"/>
          <p:nvPr/>
        </p:nvSpPr>
        <p:spPr>
          <a:xfrm>
            <a:off x="930795" y="1264799"/>
            <a:ext cx="4193656" cy="513859"/>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lnSpc>
                <a:spcPts val="3600"/>
              </a:lnSpc>
            </a:pPr>
            <a:r>
              <a:rPr lang="vi-VN"/>
              <a:t>Với hai số thực a và b, ta có:</a:t>
            </a:r>
          </a:p>
        </p:txBody>
      </p:sp>
      <p:sp>
        <p:nvSpPr>
          <p:cNvPr id="7" name="TextBox 23">
            <a:extLst>
              <a:ext uri="{FF2B5EF4-FFF2-40B4-BE49-F238E27FC236}">
                <a16:creationId xmlns:a16="http://schemas.microsoft.com/office/drawing/2014/main" id="{95CF8C17-4BAB-4FA5-BF55-713B3CF6C320}"/>
              </a:ext>
            </a:extLst>
          </p:cNvPr>
          <p:cNvSpPr txBox="1"/>
          <p:nvPr/>
        </p:nvSpPr>
        <p:spPr>
          <a:xfrm>
            <a:off x="10104582" y="832818"/>
            <a:ext cx="1330771" cy="276999"/>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1800">
                <a:solidFill>
                  <a:srgbClr val="002060"/>
                </a:solidFill>
              </a:rPr>
              <a:t>Tính chất 2</a:t>
            </a:r>
          </a:p>
        </p:txBody>
      </p:sp>
      <p:sp>
        <p:nvSpPr>
          <p:cNvPr id="8" name="TextBox 28">
            <a:extLst>
              <a:ext uri="{FF2B5EF4-FFF2-40B4-BE49-F238E27FC236}">
                <a16:creationId xmlns:a16="http://schemas.microsoft.com/office/drawing/2014/main" id="{55C00A5B-B205-1410-8B3F-F86B379B0FA3}"/>
              </a:ext>
            </a:extLst>
          </p:cNvPr>
          <p:cNvSpPr txBox="1"/>
          <p:nvPr/>
        </p:nvSpPr>
        <p:spPr>
          <a:xfrm>
            <a:off x="6562726" y="1812602"/>
            <a:ext cx="4815477" cy="975523"/>
          </a:xfrm>
          <a:prstGeom prst="rect">
            <a:avLst/>
          </a:prstGeom>
          <a:noFill/>
        </p:spPr>
        <p:txBody>
          <a:bodyPr wrap="square">
            <a:spAutoFit/>
          </a:bodyPr>
          <a:lstStyle>
            <a:defPPr>
              <a:defRPr lang="en-US"/>
            </a:defPPr>
            <a:lvl1pPr algn="just">
              <a:lnSpc>
                <a:spcPts val="3600"/>
              </a:lnSpc>
              <a:defRPr sz="2400">
                <a:latin typeface="#9Slide03 Quicksand" panose="00000500000000000000" pitchFamily="2" charset="0"/>
              </a:defRPr>
            </a:lvl1pPr>
          </a:lstStyle>
          <a:p>
            <a:r>
              <a:rPr lang="en-US"/>
              <a:t>Nếu a &lt; b thì a – b &lt; 0. </a:t>
            </a:r>
          </a:p>
          <a:p>
            <a:r>
              <a:rPr lang="en-US"/>
              <a:t>Ngược lại, nếu a – b &lt; 0 thì a &lt; b.</a:t>
            </a:r>
          </a:p>
        </p:txBody>
      </p:sp>
      <mc:AlternateContent xmlns:mc="http://schemas.openxmlformats.org/markup-compatibility/2006" xmlns:a14="http://schemas.microsoft.com/office/drawing/2010/main">
        <mc:Choice Requires="a14">
          <p:sp>
            <p:nvSpPr>
              <p:cNvPr id="9" name="TextBox 30">
                <a:extLst>
                  <a:ext uri="{FF2B5EF4-FFF2-40B4-BE49-F238E27FC236}">
                    <a16:creationId xmlns:a16="http://schemas.microsoft.com/office/drawing/2014/main" id="{18037D28-6B5D-2ACE-2EE4-A2A0D59B7564}"/>
                  </a:ext>
                </a:extLst>
              </p:cNvPr>
              <p:cNvSpPr txBox="1"/>
              <p:nvPr/>
            </p:nvSpPr>
            <p:spPr>
              <a:xfrm>
                <a:off x="930795" y="2908317"/>
                <a:ext cx="6362535" cy="513859"/>
              </a:xfrm>
              <a:prstGeom prst="rect">
                <a:avLst/>
              </a:prstGeom>
              <a:noFill/>
            </p:spPr>
            <p:txBody>
              <a:bodyPr wrap="square">
                <a:spAutoFit/>
              </a:bodyPr>
              <a:lstStyle>
                <a:defPPr>
                  <a:defRPr lang="en-US"/>
                </a:defPPr>
                <a:lvl1pPr algn="just">
                  <a:lnSpc>
                    <a:spcPts val="3600"/>
                  </a:lnSpc>
                  <a:defRPr sz="2400">
                    <a:latin typeface="#9Slide03 Quicksand" panose="00000500000000000000" pitchFamily="2" charset="0"/>
                  </a:defRPr>
                </a:lvl1pPr>
              </a:lstStyle>
              <a:p>
                <a:r>
                  <a:rPr lang="en-US"/>
                  <a:t>Tương tự với các trường hợp a </a:t>
                </a:r>
                <a14:m>
                  <m:oMath xmlns:m="http://schemas.openxmlformats.org/officeDocument/2006/math">
                    <m:r>
                      <a:rPr lang="en-US" sz="2000">
                        <a:latin typeface="Cambria Math" panose="02040503050406030204" pitchFamily="18" charset="0"/>
                      </a:rPr>
                      <m:t>≥</m:t>
                    </m:r>
                  </m:oMath>
                </a14:m>
                <a:r>
                  <a:rPr lang="en-US"/>
                  <a:t> b và a </a:t>
                </a:r>
                <a14:m>
                  <m:oMath xmlns:m="http://schemas.openxmlformats.org/officeDocument/2006/math">
                    <m:r>
                      <a:rPr lang="en-US" sz="2000">
                        <a:latin typeface="Cambria Math" panose="02040503050406030204" pitchFamily="18" charset="0"/>
                      </a:rPr>
                      <m:t>≤</m:t>
                    </m:r>
                  </m:oMath>
                </a14:m>
                <a:r>
                  <a:rPr lang="en-US"/>
                  <a:t> b.</a:t>
                </a:r>
              </a:p>
            </p:txBody>
          </p:sp>
        </mc:Choice>
        <mc:Fallback xmlns="">
          <p:sp>
            <p:nvSpPr>
              <p:cNvPr id="9" name="TextBox 30">
                <a:extLst>
                  <a:ext uri="{FF2B5EF4-FFF2-40B4-BE49-F238E27FC236}">
                    <a16:creationId xmlns:a16="http://schemas.microsoft.com/office/drawing/2014/main" id="{18037D28-6B5D-2ACE-2EE4-A2A0D59B7564}"/>
                  </a:ext>
                </a:extLst>
              </p:cNvPr>
              <p:cNvSpPr txBox="1">
                <a:spLocks noRot="1" noChangeAspect="1" noMove="1" noResize="1" noEditPoints="1" noAdjustHandles="1" noChangeArrowheads="1" noChangeShapeType="1" noTextEdit="1"/>
              </p:cNvSpPr>
              <p:nvPr/>
            </p:nvSpPr>
            <p:spPr>
              <a:xfrm>
                <a:off x="930795" y="2908317"/>
                <a:ext cx="6362535" cy="513859"/>
              </a:xfrm>
              <a:prstGeom prst="rect">
                <a:avLst/>
              </a:prstGeom>
              <a:blipFill>
                <a:blip r:embed="rId4"/>
                <a:stretch>
                  <a:fillRect l="-1534" b="-26190"/>
                </a:stretch>
              </a:blipFill>
            </p:spPr>
            <p:txBody>
              <a:bodyPr/>
              <a:lstStyle/>
              <a:p>
                <a:r>
                  <a:rPr lang="vi-VN">
                    <a:noFill/>
                  </a:rPr>
                  <a:t> </a:t>
                </a:r>
              </a:p>
            </p:txBody>
          </p:sp>
        </mc:Fallback>
      </mc:AlternateContent>
      <p:sp>
        <p:nvSpPr>
          <p:cNvPr id="10" name="Freeform 17">
            <a:extLst>
              <a:ext uri="{FF2B5EF4-FFF2-40B4-BE49-F238E27FC236}">
                <a16:creationId xmlns:a16="http://schemas.microsoft.com/office/drawing/2014/main" id="{2A7B06B1-8520-5C3D-6D42-60E610B1F81E}"/>
              </a:ext>
            </a:extLst>
          </p:cNvPr>
          <p:cNvSpPr/>
          <p:nvPr/>
        </p:nvSpPr>
        <p:spPr>
          <a:xfrm>
            <a:off x="1284219" y="1994984"/>
            <a:ext cx="168835" cy="168835"/>
          </a:xfrm>
          <a:custGeom>
            <a:avLst/>
            <a:gdLst/>
            <a:ahLst/>
            <a:cxnLst/>
            <a:rect l="l" t="t" r="r" b="b"/>
            <a:pathLst>
              <a:path w="493334" h="493334">
                <a:moveTo>
                  <a:pt x="0" y="0"/>
                </a:moveTo>
                <a:lnTo>
                  <a:pt x="493335" y="0"/>
                </a:lnTo>
                <a:lnTo>
                  <a:pt x="493335" y="493334"/>
                </a:lnTo>
                <a:lnTo>
                  <a:pt x="0" y="4933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1" name="Freeform 17">
            <a:extLst>
              <a:ext uri="{FF2B5EF4-FFF2-40B4-BE49-F238E27FC236}">
                <a16:creationId xmlns:a16="http://schemas.microsoft.com/office/drawing/2014/main" id="{A82F6F10-6134-0BE5-BE0E-4EA0676817A0}"/>
              </a:ext>
            </a:extLst>
          </p:cNvPr>
          <p:cNvSpPr/>
          <p:nvPr/>
        </p:nvSpPr>
        <p:spPr>
          <a:xfrm>
            <a:off x="6393890" y="1994984"/>
            <a:ext cx="168835" cy="168835"/>
          </a:xfrm>
          <a:custGeom>
            <a:avLst/>
            <a:gdLst/>
            <a:ahLst/>
            <a:cxnLst/>
            <a:rect l="l" t="t" r="r" b="b"/>
            <a:pathLst>
              <a:path w="493334" h="493334">
                <a:moveTo>
                  <a:pt x="0" y="0"/>
                </a:moveTo>
                <a:lnTo>
                  <a:pt x="493335" y="0"/>
                </a:lnTo>
                <a:lnTo>
                  <a:pt x="493335" y="493334"/>
                </a:lnTo>
                <a:lnTo>
                  <a:pt x="0" y="4933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Tree>
    <p:custDataLst>
      <p:tags r:id="rId1"/>
    </p:custDataLst>
    <p:extLst>
      <p:ext uri="{BB962C8B-B14F-4D97-AF65-F5344CB8AC3E}">
        <p14:creationId xmlns:p14="http://schemas.microsoft.com/office/powerpoint/2010/main" val="37145748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3"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171357-4378-0EAC-0DF5-DC745AF9725B}"/>
              </a:ext>
            </a:extLst>
          </p:cNvPr>
          <p:cNvSpPr txBox="1"/>
          <p:nvPr/>
        </p:nvSpPr>
        <p:spPr>
          <a:xfrm>
            <a:off x="1453055" y="1812602"/>
            <a:ext cx="4928696" cy="975523"/>
          </a:xfrm>
          <a:prstGeom prst="rect">
            <a:avLst/>
          </a:prstGeom>
          <a:noFill/>
        </p:spPr>
        <p:txBody>
          <a:bodyPr wrap="square">
            <a:spAutoFit/>
          </a:bodyPr>
          <a:lstStyle>
            <a:defPPr>
              <a:defRPr lang="en-US"/>
            </a:defPPr>
            <a:lvl1pPr algn="just">
              <a:lnSpc>
                <a:spcPts val="3600"/>
              </a:lnSpc>
              <a:defRPr sz="2400">
                <a:latin typeface="#9Slide03 Quicksand" panose="00000500000000000000" pitchFamily="2" charset="0"/>
              </a:defRPr>
            </a:lvl1pPr>
          </a:lstStyle>
          <a:p>
            <a:r>
              <a:rPr lang="en-US"/>
              <a:t>Nếu a &gt; b thì a – b &gt; 0. </a:t>
            </a:r>
          </a:p>
          <a:p>
            <a:r>
              <a:rPr lang="en-US"/>
              <a:t>Ngược lại, nếu a – b &gt; 0 thì a &gt; b.</a:t>
            </a:r>
          </a:p>
        </p:txBody>
      </p:sp>
      <p:sp>
        <p:nvSpPr>
          <p:cNvPr id="3" name="Rectangle: Rounded Corners 2">
            <a:extLst>
              <a:ext uri="{FF2B5EF4-FFF2-40B4-BE49-F238E27FC236}">
                <a16:creationId xmlns:a16="http://schemas.microsoft.com/office/drawing/2014/main" id="{ACF3D28F-BCA3-5A3C-733C-B83652201576}"/>
              </a:ext>
            </a:extLst>
          </p:cNvPr>
          <p:cNvSpPr/>
          <p:nvPr/>
        </p:nvSpPr>
        <p:spPr>
          <a:xfrm>
            <a:off x="756647" y="1211570"/>
            <a:ext cx="10678706" cy="2331730"/>
          </a:xfrm>
          <a:prstGeom prst="roundRect">
            <a:avLst>
              <a:gd name="adj" fmla="val 11398"/>
            </a:avLst>
          </a:prstGeom>
          <a:solidFill>
            <a:srgbClr val="FFC000">
              <a:alpha val="1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B936376-DC59-9FD8-3B3B-B946CCB0FC3A}"/>
              </a:ext>
            </a:extLst>
          </p:cNvPr>
          <p:cNvSpPr txBox="1"/>
          <p:nvPr/>
        </p:nvSpPr>
        <p:spPr>
          <a:xfrm>
            <a:off x="930795" y="1264799"/>
            <a:ext cx="4193656" cy="513859"/>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lnSpc>
                <a:spcPts val="3600"/>
              </a:lnSpc>
            </a:pPr>
            <a:r>
              <a:rPr lang="vi-VN"/>
              <a:t>Với hai số thực a và b, ta có:</a:t>
            </a:r>
          </a:p>
        </p:txBody>
      </p:sp>
      <p:sp>
        <p:nvSpPr>
          <p:cNvPr id="24" name="TextBox 23">
            <a:extLst>
              <a:ext uri="{FF2B5EF4-FFF2-40B4-BE49-F238E27FC236}">
                <a16:creationId xmlns:a16="http://schemas.microsoft.com/office/drawing/2014/main" id="{916E9C70-B817-8356-28E0-A08E3AA395CD}"/>
              </a:ext>
            </a:extLst>
          </p:cNvPr>
          <p:cNvSpPr txBox="1"/>
          <p:nvPr/>
        </p:nvSpPr>
        <p:spPr>
          <a:xfrm>
            <a:off x="10104582" y="832818"/>
            <a:ext cx="1330771" cy="276999"/>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1800">
                <a:solidFill>
                  <a:srgbClr val="002060"/>
                </a:solidFill>
              </a:rPr>
              <a:t>Tính chất 2</a:t>
            </a:r>
          </a:p>
        </p:txBody>
      </p:sp>
      <p:sp>
        <p:nvSpPr>
          <p:cNvPr id="29" name="TextBox 28">
            <a:extLst>
              <a:ext uri="{FF2B5EF4-FFF2-40B4-BE49-F238E27FC236}">
                <a16:creationId xmlns:a16="http://schemas.microsoft.com/office/drawing/2014/main" id="{6B224DCE-4EFB-D6CE-9559-DCC7D4CF5C24}"/>
              </a:ext>
            </a:extLst>
          </p:cNvPr>
          <p:cNvSpPr txBox="1"/>
          <p:nvPr/>
        </p:nvSpPr>
        <p:spPr>
          <a:xfrm>
            <a:off x="6562726" y="1812602"/>
            <a:ext cx="4815477" cy="975523"/>
          </a:xfrm>
          <a:prstGeom prst="rect">
            <a:avLst/>
          </a:prstGeom>
          <a:noFill/>
        </p:spPr>
        <p:txBody>
          <a:bodyPr wrap="square">
            <a:spAutoFit/>
          </a:bodyPr>
          <a:lstStyle>
            <a:defPPr>
              <a:defRPr lang="en-US"/>
            </a:defPPr>
            <a:lvl1pPr algn="just">
              <a:lnSpc>
                <a:spcPts val="3600"/>
              </a:lnSpc>
              <a:defRPr sz="2400">
                <a:latin typeface="#9Slide03 Quicksand" panose="00000500000000000000" pitchFamily="2" charset="0"/>
              </a:defRPr>
            </a:lvl1pPr>
          </a:lstStyle>
          <a:p>
            <a:r>
              <a:rPr lang="en-US"/>
              <a:t>Nếu a &lt; b thì a – b &lt; 0. </a:t>
            </a:r>
          </a:p>
          <a:p>
            <a:r>
              <a:rPr lang="en-US"/>
              <a:t>Ngược lại, nếu a – b &lt; 0 thì a &lt; b.</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C04750A-7655-1535-BB33-B2F09EDAA09A}"/>
                  </a:ext>
                </a:extLst>
              </p:cNvPr>
              <p:cNvSpPr txBox="1"/>
              <p:nvPr/>
            </p:nvSpPr>
            <p:spPr>
              <a:xfrm>
                <a:off x="930795" y="2908317"/>
                <a:ext cx="6362535" cy="513859"/>
              </a:xfrm>
              <a:prstGeom prst="rect">
                <a:avLst/>
              </a:prstGeom>
              <a:noFill/>
            </p:spPr>
            <p:txBody>
              <a:bodyPr wrap="square">
                <a:spAutoFit/>
              </a:bodyPr>
              <a:lstStyle>
                <a:defPPr>
                  <a:defRPr lang="en-US"/>
                </a:defPPr>
                <a:lvl1pPr algn="just">
                  <a:lnSpc>
                    <a:spcPts val="3600"/>
                  </a:lnSpc>
                  <a:defRPr sz="2400">
                    <a:latin typeface="#9Slide03 Quicksand" panose="00000500000000000000" pitchFamily="2" charset="0"/>
                  </a:defRPr>
                </a:lvl1pPr>
              </a:lstStyle>
              <a:p>
                <a:r>
                  <a:rPr lang="en-US"/>
                  <a:t>Tương tự với các trường hợp a </a:t>
                </a:r>
                <a14:m>
                  <m:oMath xmlns:m="http://schemas.openxmlformats.org/officeDocument/2006/math">
                    <m:r>
                      <a:rPr lang="en-US" sz="2000">
                        <a:latin typeface="Cambria Math" panose="02040503050406030204" pitchFamily="18" charset="0"/>
                      </a:rPr>
                      <m:t>≥</m:t>
                    </m:r>
                  </m:oMath>
                </a14:m>
                <a:r>
                  <a:rPr lang="en-US"/>
                  <a:t> b và a </a:t>
                </a:r>
                <a14:m>
                  <m:oMath xmlns:m="http://schemas.openxmlformats.org/officeDocument/2006/math">
                    <m:r>
                      <a:rPr lang="en-US" sz="2000">
                        <a:latin typeface="Cambria Math" panose="02040503050406030204" pitchFamily="18" charset="0"/>
                      </a:rPr>
                      <m:t>≤</m:t>
                    </m:r>
                  </m:oMath>
                </a14:m>
                <a:r>
                  <a:rPr lang="en-US"/>
                  <a:t> b.</a:t>
                </a:r>
              </a:p>
            </p:txBody>
          </p:sp>
        </mc:Choice>
        <mc:Fallback xmlns="">
          <p:sp>
            <p:nvSpPr>
              <p:cNvPr id="31" name="TextBox 30">
                <a:extLst>
                  <a:ext uri="{FF2B5EF4-FFF2-40B4-BE49-F238E27FC236}">
                    <a16:creationId xmlns:a16="http://schemas.microsoft.com/office/drawing/2014/main" id="{3C04750A-7655-1535-BB33-B2F09EDAA09A}"/>
                  </a:ext>
                </a:extLst>
              </p:cNvPr>
              <p:cNvSpPr txBox="1">
                <a:spLocks noRot="1" noChangeAspect="1" noMove="1" noResize="1" noEditPoints="1" noAdjustHandles="1" noChangeArrowheads="1" noChangeShapeType="1" noTextEdit="1"/>
              </p:cNvSpPr>
              <p:nvPr/>
            </p:nvSpPr>
            <p:spPr>
              <a:xfrm>
                <a:off x="930795" y="2908317"/>
                <a:ext cx="6362535" cy="513859"/>
              </a:xfrm>
              <a:prstGeom prst="rect">
                <a:avLst/>
              </a:prstGeom>
              <a:blipFill>
                <a:blip r:embed="rId4"/>
                <a:stretch>
                  <a:fillRect l="-1534" b="-26190"/>
                </a:stretch>
              </a:blipFill>
            </p:spPr>
            <p:txBody>
              <a:bodyPr/>
              <a:lstStyle/>
              <a:p>
                <a:r>
                  <a:rPr lang="en-US">
                    <a:noFill/>
                  </a:rPr>
                  <a:t> </a:t>
                </a:r>
              </a:p>
            </p:txBody>
          </p:sp>
        </mc:Fallback>
      </mc:AlternateContent>
      <p:sp>
        <p:nvSpPr>
          <p:cNvPr id="39" name="Freeform 17">
            <a:extLst>
              <a:ext uri="{FF2B5EF4-FFF2-40B4-BE49-F238E27FC236}">
                <a16:creationId xmlns:a16="http://schemas.microsoft.com/office/drawing/2014/main" id="{F63106D0-A948-BC90-391C-C089C6969678}"/>
              </a:ext>
            </a:extLst>
          </p:cNvPr>
          <p:cNvSpPr/>
          <p:nvPr/>
        </p:nvSpPr>
        <p:spPr>
          <a:xfrm>
            <a:off x="1284219" y="1994984"/>
            <a:ext cx="168835" cy="168835"/>
          </a:xfrm>
          <a:custGeom>
            <a:avLst/>
            <a:gdLst/>
            <a:ahLst/>
            <a:cxnLst/>
            <a:rect l="l" t="t" r="r" b="b"/>
            <a:pathLst>
              <a:path w="493334" h="493334">
                <a:moveTo>
                  <a:pt x="0" y="0"/>
                </a:moveTo>
                <a:lnTo>
                  <a:pt x="493335" y="0"/>
                </a:lnTo>
                <a:lnTo>
                  <a:pt x="493335" y="493334"/>
                </a:lnTo>
                <a:lnTo>
                  <a:pt x="0" y="4933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40" name="Freeform 17">
            <a:extLst>
              <a:ext uri="{FF2B5EF4-FFF2-40B4-BE49-F238E27FC236}">
                <a16:creationId xmlns:a16="http://schemas.microsoft.com/office/drawing/2014/main" id="{969E9E7C-AD42-3EE4-D121-5B11C4F5172A}"/>
              </a:ext>
            </a:extLst>
          </p:cNvPr>
          <p:cNvSpPr/>
          <p:nvPr/>
        </p:nvSpPr>
        <p:spPr>
          <a:xfrm>
            <a:off x="6393890" y="1994984"/>
            <a:ext cx="168835" cy="168835"/>
          </a:xfrm>
          <a:custGeom>
            <a:avLst/>
            <a:gdLst/>
            <a:ahLst/>
            <a:cxnLst/>
            <a:rect l="l" t="t" r="r" b="b"/>
            <a:pathLst>
              <a:path w="493334" h="493334">
                <a:moveTo>
                  <a:pt x="0" y="0"/>
                </a:moveTo>
                <a:lnTo>
                  <a:pt x="493335" y="0"/>
                </a:lnTo>
                <a:lnTo>
                  <a:pt x="493335" y="493334"/>
                </a:lnTo>
                <a:lnTo>
                  <a:pt x="0" y="4933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42" name="TextBox 41">
            <a:extLst>
              <a:ext uri="{FF2B5EF4-FFF2-40B4-BE49-F238E27FC236}">
                <a16:creationId xmlns:a16="http://schemas.microsoft.com/office/drawing/2014/main" id="{86D68F1E-C725-584B-5822-C6E433DEF790}"/>
              </a:ext>
            </a:extLst>
          </p:cNvPr>
          <p:cNvSpPr txBox="1"/>
          <p:nvPr/>
        </p:nvSpPr>
        <p:spPr>
          <a:xfrm>
            <a:off x="1480446" y="3854404"/>
            <a:ext cx="7387330"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r>
              <a:rPr lang="pt-BR"/>
              <a:t>Cho a &lt; b. Chứng minh: 5a – b &lt; 4a và a – 1 &lt; b + 6.</a:t>
            </a:r>
          </a:p>
        </p:txBody>
      </p:sp>
      <p:sp>
        <p:nvSpPr>
          <p:cNvPr id="43" name="Freeform 16">
            <a:extLst>
              <a:ext uri="{FF2B5EF4-FFF2-40B4-BE49-F238E27FC236}">
                <a16:creationId xmlns:a16="http://schemas.microsoft.com/office/drawing/2014/main" id="{684D9088-2DB6-207D-23A6-3557FAC5F463}"/>
              </a:ext>
            </a:extLst>
          </p:cNvPr>
          <p:cNvSpPr/>
          <p:nvPr/>
        </p:nvSpPr>
        <p:spPr>
          <a:xfrm>
            <a:off x="756647" y="3747278"/>
            <a:ext cx="680446" cy="68044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C7C"/>
          </a:solidFill>
        </p:spPr>
        <p:txBody>
          <a:bodyPr/>
          <a:lstStyle/>
          <a:p>
            <a:endParaRPr lang="en-US" sz="1200"/>
          </a:p>
        </p:txBody>
      </p:sp>
      <p:sp>
        <p:nvSpPr>
          <p:cNvPr id="44" name="TextBox 43">
            <a:extLst>
              <a:ext uri="{FF2B5EF4-FFF2-40B4-BE49-F238E27FC236}">
                <a16:creationId xmlns:a16="http://schemas.microsoft.com/office/drawing/2014/main" id="{319EF496-42F4-7FA1-A34B-93450D78E538}"/>
              </a:ext>
            </a:extLst>
          </p:cNvPr>
          <p:cNvSpPr txBox="1"/>
          <p:nvPr/>
        </p:nvSpPr>
        <p:spPr>
          <a:xfrm>
            <a:off x="906984" y="3902835"/>
            <a:ext cx="423123" cy="369332"/>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a:solidFill>
                  <a:srgbClr val="002060"/>
                </a:solidFill>
              </a:rPr>
              <a:t>?6</a:t>
            </a:r>
          </a:p>
        </p:txBody>
      </p:sp>
      <p:grpSp>
        <p:nvGrpSpPr>
          <p:cNvPr id="45" name="Group 44">
            <a:extLst>
              <a:ext uri="{FF2B5EF4-FFF2-40B4-BE49-F238E27FC236}">
                <a16:creationId xmlns:a16="http://schemas.microsoft.com/office/drawing/2014/main" id="{82EE9614-48F6-9E8F-88E1-EF4A46DB0B78}"/>
              </a:ext>
            </a:extLst>
          </p:cNvPr>
          <p:cNvGrpSpPr/>
          <p:nvPr/>
        </p:nvGrpSpPr>
        <p:grpSpPr>
          <a:xfrm>
            <a:off x="1544575" y="4573263"/>
            <a:ext cx="809625" cy="307777"/>
            <a:chOff x="7029450" y="1370387"/>
            <a:chExt cx="809625" cy="307777"/>
          </a:xfrm>
        </p:grpSpPr>
        <p:sp>
          <p:nvSpPr>
            <p:cNvPr id="46" name="Rectangle: Rounded Corners 45">
              <a:extLst>
                <a:ext uri="{FF2B5EF4-FFF2-40B4-BE49-F238E27FC236}">
                  <a16:creationId xmlns:a16="http://schemas.microsoft.com/office/drawing/2014/main" id="{15081472-BDBE-80F0-D9B5-4257F559F345}"/>
                </a:ext>
              </a:extLst>
            </p:cNvPr>
            <p:cNvSpPr/>
            <p:nvPr/>
          </p:nvSpPr>
          <p:spPr>
            <a:xfrm>
              <a:off x="7029450" y="1390649"/>
              <a:ext cx="809625" cy="267255"/>
            </a:xfrm>
            <a:prstGeom prst="roundRect">
              <a:avLst/>
            </a:prstGeom>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5DA232D7-4BA1-4190-94FA-5938A3B82B8F}"/>
                </a:ext>
              </a:extLst>
            </p:cNvPr>
            <p:cNvSpPr txBox="1"/>
            <p:nvPr/>
          </p:nvSpPr>
          <p:spPr>
            <a:xfrm>
              <a:off x="7043576" y="1370387"/>
              <a:ext cx="795499" cy="307777"/>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r>
                <a:rPr lang="en-US" sz="1400">
                  <a:solidFill>
                    <a:schemeClr val="bg1"/>
                  </a:solidFill>
                </a:rPr>
                <a:t>Lời giải</a:t>
              </a:r>
              <a:endParaRPr lang="vi-VN" sz="1400">
                <a:solidFill>
                  <a:schemeClr val="bg1"/>
                </a:solidFill>
              </a:endParaRPr>
            </a:p>
          </p:txBody>
        </p:sp>
      </p:grpSp>
      <p:sp>
        <p:nvSpPr>
          <p:cNvPr id="2" name="TextBox 1">
            <a:extLst>
              <a:ext uri="{FF2B5EF4-FFF2-40B4-BE49-F238E27FC236}">
                <a16:creationId xmlns:a16="http://schemas.microsoft.com/office/drawing/2014/main" id="{885740BE-006D-1B55-1D27-11143151EF49}"/>
              </a:ext>
            </a:extLst>
          </p:cNvPr>
          <p:cNvSpPr txBox="1"/>
          <p:nvPr/>
        </p:nvSpPr>
        <p:spPr>
          <a:xfrm>
            <a:off x="1447136" y="4958702"/>
            <a:ext cx="5115589" cy="513859"/>
          </a:xfrm>
          <a:prstGeom prst="rect">
            <a:avLst/>
          </a:prstGeom>
          <a:noFill/>
        </p:spPr>
        <p:txBody>
          <a:bodyPr wrap="square">
            <a:spAutoFit/>
          </a:bodyPr>
          <a:lstStyle>
            <a:defPPr>
              <a:defRPr lang="en-US"/>
            </a:defPPr>
            <a:lvl1pPr algn="just">
              <a:lnSpc>
                <a:spcPts val="3600"/>
              </a:lnSpc>
              <a:defRPr sz="2400">
                <a:latin typeface="#9Slide03 Quicksand" panose="00000500000000000000" pitchFamily="2" charset="0"/>
              </a:defRPr>
            </a:lvl1pPr>
          </a:lstStyle>
          <a:p>
            <a:r>
              <a:rPr lang="pt-BR">
                <a:solidFill>
                  <a:srgbClr val="002060"/>
                </a:solidFill>
              </a:rPr>
              <a:t>Do a &lt; b nên b </a:t>
            </a:r>
            <a:r>
              <a:rPr lang="en-US"/>
              <a:t>–</a:t>
            </a:r>
            <a:r>
              <a:rPr lang="pt-BR">
                <a:solidFill>
                  <a:srgbClr val="002060"/>
                </a:solidFill>
              </a:rPr>
              <a:t> a &gt; 0 và a </a:t>
            </a:r>
            <a:r>
              <a:rPr lang="en-US"/>
              <a:t>–</a:t>
            </a:r>
            <a:r>
              <a:rPr lang="pt-BR">
                <a:solidFill>
                  <a:srgbClr val="002060"/>
                </a:solidFill>
              </a:rPr>
              <a:t> b &lt; 0.</a:t>
            </a:r>
          </a:p>
        </p:txBody>
      </p:sp>
      <p:sp>
        <p:nvSpPr>
          <p:cNvPr id="4" name="TextBox 3">
            <a:extLst>
              <a:ext uri="{FF2B5EF4-FFF2-40B4-BE49-F238E27FC236}">
                <a16:creationId xmlns:a16="http://schemas.microsoft.com/office/drawing/2014/main" id="{4516FDA8-C1E4-B77B-BDBD-0BE3454149AC}"/>
              </a:ext>
            </a:extLst>
          </p:cNvPr>
          <p:cNvSpPr txBox="1"/>
          <p:nvPr/>
        </p:nvSpPr>
        <p:spPr>
          <a:xfrm>
            <a:off x="1643119" y="5503413"/>
            <a:ext cx="5115590" cy="513859"/>
          </a:xfrm>
          <a:prstGeom prst="rect">
            <a:avLst/>
          </a:prstGeom>
          <a:noFill/>
        </p:spPr>
        <p:txBody>
          <a:bodyPr wrap="square">
            <a:spAutoFit/>
          </a:bodyPr>
          <a:lstStyle>
            <a:defPPr>
              <a:defRPr lang="en-US"/>
            </a:defPPr>
            <a:lvl1pPr algn="just">
              <a:lnSpc>
                <a:spcPts val="3600"/>
              </a:lnSpc>
              <a:defRPr sz="2400">
                <a:latin typeface="#9Slide03 Quicksand" panose="00000500000000000000" pitchFamily="2" charset="0"/>
              </a:defRPr>
            </a:lvl1pPr>
          </a:lstStyle>
          <a:p>
            <a:r>
              <a:rPr lang="pt-BR">
                <a:solidFill>
                  <a:srgbClr val="002060"/>
                </a:solidFill>
              </a:rPr>
              <a:t>Xét hiệu: (5a - b) - 4a = a - b &lt; 0.</a:t>
            </a:r>
          </a:p>
        </p:txBody>
      </p:sp>
      <p:sp>
        <p:nvSpPr>
          <p:cNvPr id="18" name="Freeform 17">
            <a:extLst>
              <a:ext uri="{FF2B5EF4-FFF2-40B4-BE49-F238E27FC236}">
                <a16:creationId xmlns:a16="http://schemas.microsoft.com/office/drawing/2014/main" id="{99F19BA8-8A96-7F8C-28EF-4DAB622381E3}"/>
              </a:ext>
            </a:extLst>
          </p:cNvPr>
          <p:cNvSpPr/>
          <p:nvPr/>
        </p:nvSpPr>
        <p:spPr>
          <a:xfrm>
            <a:off x="1558701" y="5760342"/>
            <a:ext cx="84417" cy="84417"/>
          </a:xfrm>
          <a:custGeom>
            <a:avLst/>
            <a:gdLst/>
            <a:ahLst/>
            <a:cxnLst/>
            <a:rect l="l" t="t" r="r" b="b"/>
            <a:pathLst>
              <a:path w="493334" h="493334">
                <a:moveTo>
                  <a:pt x="0" y="0"/>
                </a:moveTo>
                <a:lnTo>
                  <a:pt x="493335" y="0"/>
                </a:lnTo>
                <a:lnTo>
                  <a:pt x="493335" y="493334"/>
                </a:lnTo>
                <a:lnTo>
                  <a:pt x="0" y="4933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grpSp>
        <p:nvGrpSpPr>
          <p:cNvPr id="52" name="Group 51">
            <a:extLst>
              <a:ext uri="{FF2B5EF4-FFF2-40B4-BE49-F238E27FC236}">
                <a16:creationId xmlns:a16="http://schemas.microsoft.com/office/drawing/2014/main" id="{E8E7A5ED-5E26-90B0-2790-78DD78FFF370}"/>
              </a:ext>
            </a:extLst>
          </p:cNvPr>
          <p:cNvGrpSpPr/>
          <p:nvPr/>
        </p:nvGrpSpPr>
        <p:grpSpPr>
          <a:xfrm>
            <a:off x="297681" y="213822"/>
            <a:ext cx="3969519" cy="672461"/>
            <a:chOff x="754882" y="438109"/>
            <a:chExt cx="2718568" cy="672461"/>
          </a:xfrm>
        </p:grpSpPr>
        <p:grpSp>
          <p:nvGrpSpPr>
            <p:cNvPr id="53" name="Group 9">
              <a:extLst>
                <a:ext uri="{FF2B5EF4-FFF2-40B4-BE49-F238E27FC236}">
                  <a16:creationId xmlns:a16="http://schemas.microsoft.com/office/drawing/2014/main" id="{BC73C06D-FDD5-1B30-D1F3-C45C32F6B0BD}"/>
                </a:ext>
              </a:extLst>
            </p:cNvPr>
            <p:cNvGrpSpPr/>
            <p:nvPr/>
          </p:nvGrpSpPr>
          <p:grpSpPr>
            <a:xfrm>
              <a:off x="754882" y="485800"/>
              <a:ext cx="2718568" cy="618420"/>
              <a:chOff x="0" y="0"/>
              <a:chExt cx="4967086" cy="787206"/>
            </a:xfrm>
          </p:grpSpPr>
          <p:sp>
            <p:nvSpPr>
              <p:cNvPr id="57" name="Freeform 10">
                <a:extLst>
                  <a:ext uri="{FF2B5EF4-FFF2-40B4-BE49-F238E27FC236}">
                    <a16:creationId xmlns:a16="http://schemas.microsoft.com/office/drawing/2014/main" id="{46BB7C65-9570-D62B-AA8D-56A4EA07E801}"/>
                  </a:ext>
                </a:extLst>
              </p:cNvPr>
              <p:cNvSpPr/>
              <p:nvPr/>
            </p:nvSpPr>
            <p:spPr>
              <a:xfrm>
                <a:off x="6797" y="0"/>
                <a:ext cx="4953491" cy="787206"/>
              </a:xfrm>
              <a:custGeom>
                <a:avLst/>
                <a:gdLst/>
                <a:ahLst/>
                <a:cxnLst/>
                <a:rect l="l" t="t" r="r" b="b"/>
                <a:pathLst>
                  <a:path w="4953491" h="787206">
                    <a:moveTo>
                      <a:pt x="232168" y="0"/>
                    </a:moveTo>
                    <a:lnTo>
                      <a:pt x="4924524" y="0"/>
                    </a:lnTo>
                    <a:cubicBezTo>
                      <a:pt x="4933093" y="0"/>
                      <a:pt x="4941179" y="3965"/>
                      <a:pt x="4946426" y="10739"/>
                    </a:cubicBezTo>
                    <a:cubicBezTo>
                      <a:pt x="4951674" y="17513"/>
                      <a:pt x="4953492" y="26333"/>
                      <a:pt x="4951350" y="34630"/>
                    </a:cubicBezTo>
                    <a:lnTo>
                      <a:pt x="4766028" y="752576"/>
                    </a:lnTo>
                    <a:cubicBezTo>
                      <a:pt x="4760766" y="772962"/>
                      <a:pt x="4742378" y="787206"/>
                      <a:pt x="4721324" y="787206"/>
                    </a:cubicBezTo>
                    <a:lnTo>
                      <a:pt x="28968" y="787206"/>
                    </a:lnTo>
                    <a:cubicBezTo>
                      <a:pt x="20399" y="787206"/>
                      <a:pt x="12313" y="783242"/>
                      <a:pt x="7066" y="776468"/>
                    </a:cubicBezTo>
                    <a:cubicBezTo>
                      <a:pt x="1818" y="769694"/>
                      <a:pt x="0" y="760873"/>
                      <a:pt x="2142" y="752576"/>
                    </a:cubicBezTo>
                    <a:lnTo>
                      <a:pt x="187464" y="34630"/>
                    </a:lnTo>
                    <a:cubicBezTo>
                      <a:pt x="192726" y="14244"/>
                      <a:pt x="211114" y="0"/>
                      <a:pt x="232168" y="0"/>
                    </a:cubicBezTo>
                    <a:close/>
                  </a:path>
                </a:pathLst>
              </a:custGeom>
              <a:solidFill>
                <a:srgbClr val="041D16"/>
              </a:solidFill>
              <a:ln w="19050" cap="rnd">
                <a:solidFill>
                  <a:srgbClr val="063225"/>
                </a:solidFill>
                <a:prstDash val="solid"/>
                <a:round/>
              </a:ln>
            </p:spPr>
            <p:txBody>
              <a:bodyPr/>
              <a:lstStyle/>
              <a:p>
                <a:endParaRPr lang="en-US" sz="1200"/>
              </a:p>
            </p:txBody>
          </p:sp>
          <p:sp>
            <p:nvSpPr>
              <p:cNvPr id="58" name="TextBox 11">
                <a:extLst>
                  <a:ext uri="{FF2B5EF4-FFF2-40B4-BE49-F238E27FC236}">
                    <a16:creationId xmlns:a16="http://schemas.microsoft.com/office/drawing/2014/main" id="{4EDAA0EC-24A6-2459-08A7-DB5BF068E490}"/>
                  </a:ext>
                </a:extLst>
              </p:cNvPr>
              <p:cNvSpPr txBox="1"/>
              <p:nvPr/>
            </p:nvSpPr>
            <p:spPr>
              <a:xfrm>
                <a:off x="101600" y="-47625"/>
                <a:ext cx="4763886" cy="834831"/>
              </a:xfrm>
              <a:prstGeom prst="rect">
                <a:avLst/>
              </a:prstGeom>
            </p:spPr>
            <p:txBody>
              <a:bodyPr lIns="33867" tIns="33867" rIns="33867" bIns="33867" rtlCol="0" anchor="ctr"/>
              <a:lstStyle/>
              <a:p>
                <a:pPr algn="ctr">
                  <a:lnSpc>
                    <a:spcPts val="2147"/>
                  </a:lnSpc>
                </a:pPr>
                <a:endParaRPr sz="1200"/>
              </a:p>
            </p:txBody>
          </p:sp>
        </p:grpSp>
        <p:grpSp>
          <p:nvGrpSpPr>
            <p:cNvPr id="54" name="Group 53">
              <a:extLst>
                <a:ext uri="{FF2B5EF4-FFF2-40B4-BE49-F238E27FC236}">
                  <a16:creationId xmlns:a16="http://schemas.microsoft.com/office/drawing/2014/main" id="{6E4BB902-B4E8-A3C6-D8B6-9C6E50DBC7E7}"/>
                </a:ext>
              </a:extLst>
            </p:cNvPr>
            <p:cNvGrpSpPr/>
            <p:nvPr/>
          </p:nvGrpSpPr>
          <p:grpSpPr>
            <a:xfrm>
              <a:off x="840234" y="438109"/>
              <a:ext cx="594979" cy="672461"/>
              <a:chOff x="37200" y="-47625"/>
              <a:chExt cx="1045454" cy="826553"/>
            </a:xfrm>
          </p:grpSpPr>
          <p:sp>
            <p:nvSpPr>
              <p:cNvPr id="55" name="Freeform 13">
                <a:extLst>
                  <a:ext uri="{FF2B5EF4-FFF2-40B4-BE49-F238E27FC236}">
                    <a16:creationId xmlns:a16="http://schemas.microsoft.com/office/drawing/2014/main" id="{DF0DFD94-1E0D-A29C-A895-C8CE55870957}"/>
                  </a:ext>
                </a:extLst>
              </p:cNvPr>
              <p:cNvSpPr/>
              <p:nvPr/>
            </p:nvSpPr>
            <p:spPr>
              <a:xfrm>
                <a:off x="37200" y="-2"/>
                <a:ext cx="1045454" cy="778928"/>
              </a:xfrm>
              <a:custGeom>
                <a:avLst/>
                <a:gdLst/>
                <a:ahLst/>
                <a:cxnLst/>
                <a:rect l="l" t="t" r="r" b="b"/>
                <a:pathLst>
                  <a:path w="1127249" h="778928">
                    <a:moveTo>
                      <a:pt x="323129" y="0"/>
                    </a:moveTo>
                    <a:lnTo>
                      <a:pt x="1007320" y="0"/>
                    </a:lnTo>
                    <a:cubicBezTo>
                      <a:pt x="1042838" y="0"/>
                      <a:pt x="1076352" y="16458"/>
                      <a:pt x="1098068" y="44566"/>
                    </a:cubicBezTo>
                    <a:cubicBezTo>
                      <a:pt x="1119783" y="72673"/>
                      <a:pt x="1127249" y="109256"/>
                      <a:pt x="1118283" y="143625"/>
                    </a:cubicBezTo>
                    <a:lnTo>
                      <a:pt x="990019" y="635303"/>
                    </a:lnTo>
                    <a:cubicBezTo>
                      <a:pt x="967950" y="719900"/>
                      <a:pt x="891547" y="778928"/>
                      <a:pt x="804120" y="778928"/>
                    </a:cubicBezTo>
                    <a:lnTo>
                      <a:pt x="119929" y="778928"/>
                    </a:lnTo>
                    <a:cubicBezTo>
                      <a:pt x="84411" y="778928"/>
                      <a:pt x="50897" y="762469"/>
                      <a:pt x="29181" y="734362"/>
                    </a:cubicBezTo>
                    <a:cubicBezTo>
                      <a:pt x="7466" y="706255"/>
                      <a:pt x="0" y="669672"/>
                      <a:pt x="8966" y="635303"/>
                    </a:cubicBezTo>
                    <a:lnTo>
                      <a:pt x="137230" y="143625"/>
                    </a:lnTo>
                    <a:cubicBezTo>
                      <a:pt x="159299" y="59028"/>
                      <a:pt x="235702" y="0"/>
                      <a:pt x="323129" y="0"/>
                    </a:cubicBezTo>
                    <a:close/>
                  </a:path>
                </a:pathLst>
              </a:custGeom>
              <a:gradFill rotWithShape="1">
                <a:gsLst>
                  <a:gs pos="0">
                    <a:srgbClr val="FFAB29">
                      <a:alpha val="100000"/>
                    </a:srgbClr>
                  </a:gs>
                  <a:gs pos="100000">
                    <a:srgbClr val="FFCD80">
                      <a:alpha val="100000"/>
                    </a:srgbClr>
                  </a:gs>
                </a:gsLst>
                <a:lin ang="0"/>
              </a:gradFill>
              <a:ln cap="rnd">
                <a:noFill/>
                <a:prstDash val="solid"/>
                <a:round/>
              </a:ln>
            </p:spPr>
            <p:txBody>
              <a:bodyPr/>
              <a:lstStyle/>
              <a:p>
                <a:endParaRPr lang="en-US" sz="1200"/>
              </a:p>
            </p:txBody>
          </p:sp>
          <p:sp>
            <p:nvSpPr>
              <p:cNvPr id="56" name="TextBox 55">
                <a:extLst>
                  <a:ext uri="{FF2B5EF4-FFF2-40B4-BE49-F238E27FC236}">
                    <a16:creationId xmlns:a16="http://schemas.microsoft.com/office/drawing/2014/main" id="{D224C408-D955-6607-FF6E-1308E79364B2}"/>
                  </a:ext>
                </a:extLst>
              </p:cNvPr>
              <p:cNvSpPr txBox="1"/>
              <p:nvPr/>
            </p:nvSpPr>
            <p:spPr>
              <a:xfrm>
                <a:off x="101600" y="-47625"/>
                <a:ext cx="981053" cy="826553"/>
              </a:xfrm>
              <a:prstGeom prst="rect">
                <a:avLst/>
              </a:prstGeom>
            </p:spPr>
            <p:txBody>
              <a:bodyPr lIns="33867" tIns="33867" rIns="33867" bIns="33867" rtlCol="0" anchor="ctr"/>
              <a:lstStyle/>
              <a:p>
                <a:pPr algn="ctr">
                  <a:lnSpc>
                    <a:spcPts val="2147"/>
                  </a:lnSpc>
                  <a:spcBef>
                    <a:spcPct val="0"/>
                  </a:spcBef>
                </a:pPr>
                <a:endParaRPr sz="1200"/>
              </a:p>
            </p:txBody>
          </p:sp>
        </p:grpSp>
      </p:grpSp>
      <p:sp>
        <p:nvSpPr>
          <p:cNvPr id="59" name="TextBox 20">
            <a:extLst>
              <a:ext uri="{FF2B5EF4-FFF2-40B4-BE49-F238E27FC236}">
                <a16:creationId xmlns:a16="http://schemas.microsoft.com/office/drawing/2014/main" id="{86CB384A-203E-0F4F-4A31-7FA7931DE9CA}"/>
              </a:ext>
            </a:extLst>
          </p:cNvPr>
          <p:cNvSpPr txBox="1"/>
          <p:nvPr/>
        </p:nvSpPr>
        <p:spPr>
          <a:xfrm>
            <a:off x="1420750" y="391107"/>
            <a:ext cx="2572072" cy="369332"/>
          </a:xfrm>
          <a:prstGeom prst="rect">
            <a:avLst/>
          </a:prstGeom>
        </p:spPr>
        <p:txBody>
          <a:bodyPr wrap="square" lIns="0" tIns="0" rIns="0" bIns="0" rtlCol="0" anchor="t">
            <a:spAutoFit/>
          </a:bodyPr>
          <a:lstStyle/>
          <a:p>
            <a:pPr>
              <a:spcBef>
                <a:spcPct val="0"/>
              </a:spcBef>
            </a:pPr>
            <a:r>
              <a:rPr lang="en-US" sz="2400">
                <a:solidFill>
                  <a:schemeClr val="bg1"/>
                </a:solidFill>
                <a:latin typeface="#9Slide03 Kaleko 105 Round Bold" pitchFamily="2" charset="0"/>
              </a:rPr>
              <a:t>BẤT ĐẲNG THỨC</a:t>
            </a:r>
          </a:p>
        </p:txBody>
      </p:sp>
      <p:sp>
        <p:nvSpPr>
          <p:cNvPr id="60" name="TextBox 20">
            <a:extLst>
              <a:ext uri="{FF2B5EF4-FFF2-40B4-BE49-F238E27FC236}">
                <a16:creationId xmlns:a16="http://schemas.microsoft.com/office/drawing/2014/main" id="{CDAA9C7D-4C24-24A5-6A68-ADA541699418}"/>
              </a:ext>
            </a:extLst>
          </p:cNvPr>
          <p:cNvSpPr txBox="1"/>
          <p:nvPr/>
        </p:nvSpPr>
        <p:spPr>
          <a:xfrm>
            <a:off x="664536" y="353980"/>
            <a:ext cx="384301" cy="430887"/>
          </a:xfrm>
          <a:prstGeom prst="rect">
            <a:avLst/>
          </a:prstGeom>
        </p:spPr>
        <p:txBody>
          <a:bodyPr wrap="square" lIns="0" tIns="0" rIns="0" bIns="0" rtlCol="0" anchor="t">
            <a:spAutoFit/>
          </a:bodyPr>
          <a:lstStyle/>
          <a:p>
            <a:pPr>
              <a:spcBef>
                <a:spcPct val="0"/>
              </a:spcBef>
            </a:pPr>
            <a:r>
              <a:rPr lang="en-US" sz="2800">
                <a:solidFill>
                  <a:schemeClr val="bg1"/>
                </a:solidFill>
                <a:latin typeface="#9Slide03 Kaleko 105 Round Bold" pitchFamily="2" charset="0"/>
              </a:rPr>
              <a:t>01</a:t>
            </a:r>
          </a:p>
        </p:txBody>
      </p:sp>
      <p:sp>
        <p:nvSpPr>
          <p:cNvPr id="6" name="TextBox 3">
            <a:extLst>
              <a:ext uri="{FF2B5EF4-FFF2-40B4-BE49-F238E27FC236}">
                <a16:creationId xmlns:a16="http://schemas.microsoft.com/office/drawing/2014/main" id="{E7659673-3B5C-9880-D374-78A7B704D092}"/>
              </a:ext>
            </a:extLst>
          </p:cNvPr>
          <p:cNvSpPr txBox="1"/>
          <p:nvPr/>
        </p:nvSpPr>
        <p:spPr>
          <a:xfrm>
            <a:off x="1686541" y="6048124"/>
            <a:ext cx="2645800" cy="513859"/>
          </a:xfrm>
          <a:prstGeom prst="rect">
            <a:avLst/>
          </a:prstGeom>
          <a:noFill/>
        </p:spPr>
        <p:txBody>
          <a:bodyPr wrap="square">
            <a:spAutoFit/>
          </a:bodyPr>
          <a:lstStyle>
            <a:defPPr>
              <a:defRPr lang="en-US"/>
            </a:defPPr>
            <a:lvl1pPr algn="just">
              <a:lnSpc>
                <a:spcPts val="3600"/>
              </a:lnSpc>
              <a:defRPr sz="2400">
                <a:latin typeface="#9Slide03 Quicksand" panose="00000500000000000000" pitchFamily="2" charset="0"/>
              </a:defRPr>
            </a:lvl1pPr>
          </a:lstStyle>
          <a:p>
            <a:r>
              <a:rPr lang="pt-BR">
                <a:solidFill>
                  <a:srgbClr val="002060"/>
                </a:solidFill>
              </a:rPr>
              <a:t>Vậy 5a - b &lt; 4a.</a:t>
            </a:r>
          </a:p>
        </p:txBody>
      </p:sp>
    </p:spTree>
    <p:custDataLst>
      <p:tags r:id="rId1"/>
    </p:custDataLst>
    <p:extLst>
      <p:ext uri="{BB962C8B-B14F-4D97-AF65-F5344CB8AC3E}">
        <p14:creationId xmlns:p14="http://schemas.microsoft.com/office/powerpoint/2010/main" val="1922171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down)">
                                      <p:cBhvr>
                                        <p:cTn id="21" dur="500"/>
                                        <p:tgtEl>
                                          <p:spTgt spid="4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animBg="1"/>
      <p:bldP spid="44" grpId="0"/>
      <p:bldP spid="2" grpId="0"/>
      <p:bldP spid="4" grpId="0"/>
      <p:bldP spid="18"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171357-4378-0EAC-0DF5-DC745AF9725B}"/>
              </a:ext>
            </a:extLst>
          </p:cNvPr>
          <p:cNvSpPr txBox="1"/>
          <p:nvPr/>
        </p:nvSpPr>
        <p:spPr>
          <a:xfrm>
            <a:off x="1453055" y="1812602"/>
            <a:ext cx="4928696" cy="975523"/>
          </a:xfrm>
          <a:prstGeom prst="rect">
            <a:avLst/>
          </a:prstGeom>
          <a:noFill/>
        </p:spPr>
        <p:txBody>
          <a:bodyPr wrap="square">
            <a:spAutoFit/>
          </a:bodyPr>
          <a:lstStyle>
            <a:defPPr>
              <a:defRPr lang="en-US"/>
            </a:defPPr>
            <a:lvl1pPr algn="just">
              <a:lnSpc>
                <a:spcPts val="3600"/>
              </a:lnSpc>
              <a:defRPr sz="2400">
                <a:latin typeface="#9Slide03 Quicksand" panose="00000500000000000000" pitchFamily="2" charset="0"/>
              </a:defRPr>
            </a:lvl1pPr>
          </a:lstStyle>
          <a:p>
            <a:r>
              <a:rPr lang="en-US"/>
              <a:t>Nếu a &gt; b thì a – b &gt; 0. </a:t>
            </a:r>
          </a:p>
          <a:p>
            <a:r>
              <a:rPr lang="en-US"/>
              <a:t>Ngược lại, nếu a – b &gt; 0 thì a &gt; b.</a:t>
            </a:r>
          </a:p>
        </p:txBody>
      </p:sp>
      <p:sp>
        <p:nvSpPr>
          <p:cNvPr id="3" name="Rectangle: Rounded Corners 2">
            <a:extLst>
              <a:ext uri="{FF2B5EF4-FFF2-40B4-BE49-F238E27FC236}">
                <a16:creationId xmlns:a16="http://schemas.microsoft.com/office/drawing/2014/main" id="{ACF3D28F-BCA3-5A3C-733C-B83652201576}"/>
              </a:ext>
            </a:extLst>
          </p:cNvPr>
          <p:cNvSpPr/>
          <p:nvPr/>
        </p:nvSpPr>
        <p:spPr>
          <a:xfrm>
            <a:off x="756647" y="1211570"/>
            <a:ext cx="10678706" cy="2331730"/>
          </a:xfrm>
          <a:prstGeom prst="roundRect">
            <a:avLst>
              <a:gd name="adj" fmla="val 11398"/>
            </a:avLst>
          </a:prstGeom>
          <a:solidFill>
            <a:srgbClr val="FFC000">
              <a:alpha val="1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B936376-DC59-9FD8-3B3B-B946CCB0FC3A}"/>
              </a:ext>
            </a:extLst>
          </p:cNvPr>
          <p:cNvSpPr txBox="1"/>
          <p:nvPr/>
        </p:nvSpPr>
        <p:spPr>
          <a:xfrm>
            <a:off x="930795" y="1264799"/>
            <a:ext cx="4193656" cy="513859"/>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lnSpc>
                <a:spcPts val="3600"/>
              </a:lnSpc>
            </a:pPr>
            <a:r>
              <a:rPr lang="vi-VN"/>
              <a:t>Với hai số thực a và b, ta có:</a:t>
            </a:r>
          </a:p>
        </p:txBody>
      </p:sp>
      <p:sp>
        <p:nvSpPr>
          <p:cNvPr id="24" name="TextBox 23">
            <a:extLst>
              <a:ext uri="{FF2B5EF4-FFF2-40B4-BE49-F238E27FC236}">
                <a16:creationId xmlns:a16="http://schemas.microsoft.com/office/drawing/2014/main" id="{916E9C70-B817-8356-28E0-A08E3AA395CD}"/>
              </a:ext>
            </a:extLst>
          </p:cNvPr>
          <p:cNvSpPr txBox="1"/>
          <p:nvPr/>
        </p:nvSpPr>
        <p:spPr>
          <a:xfrm>
            <a:off x="10104582" y="832818"/>
            <a:ext cx="1330771" cy="276999"/>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1800">
                <a:solidFill>
                  <a:srgbClr val="002060"/>
                </a:solidFill>
              </a:rPr>
              <a:t>Tính chất 2</a:t>
            </a:r>
          </a:p>
        </p:txBody>
      </p:sp>
      <p:sp>
        <p:nvSpPr>
          <p:cNvPr id="29" name="TextBox 28">
            <a:extLst>
              <a:ext uri="{FF2B5EF4-FFF2-40B4-BE49-F238E27FC236}">
                <a16:creationId xmlns:a16="http://schemas.microsoft.com/office/drawing/2014/main" id="{6B224DCE-4EFB-D6CE-9559-DCC7D4CF5C24}"/>
              </a:ext>
            </a:extLst>
          </p:cNvPr>
          <p:cNvSpPr txBox="1"/>
          <p:nvPr/>
        </p:nvSpPr>
        <p:spPr>
          <a:xfrm>
            <a:off x="6562726" y="1812602"/>
            <a:ext cx="4815477" cy="975523"/>
          </a:xfrm>
          <a:prstGeom prst="rect">
            <a:avLst/>
          </a:prstGeom>
          <a:noFill/>
        </p:spPr>
        <p:txBody>
          <a:bodyPr wrap="square">
            <a:spAutoFit/>
          </a:bodyPr>
          <a:lstStyle>
            <a:defPPr>
              <a:defRPr lang="en-US"/>
            </a:defPPr>
            <a:lvl1pPr algn="just">
              <a:lnSpc>
                <a:spcPts val="3600"/>
              </a:lnSpc>
              <a:defRPr sz="2400">
                <a:latin typeface="#9Slide03 Quicksand" panose="00000500000000000000" pitchFamily="2" charset="0"/>
              </a:defRPr>
            </a:lvl1pPr>
          </a:lstStyle>
          <a:p>
            <a:r>
              <a:rPr lang="en-US"/>
              <a:t>Nếu a &lt; b thì a – b &lt; 0. </a:t>
            </a:r>
          </a:p>
          <a:p>
            <a:r>
              <a:rPr lang="en-US"/>
              <a:t>Ngược lại, nếu a – b &lt; 0 thì a &lt; b.</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C04750A-7655-1535-BB33-B2F09EDAA09A}"/>
                  </a:ext>
                </a:extLst>
              </p:cNvPr>
              <p:cNvSpPr txBox="1"/>
              <p:nvPr/>
            </p:nvSpPr>
            <p:spPr>
              <a:xfrm>
                <a:off x="930795" y="2908317"/>
                <a:ext cx="6362535" cy="513859"/>
              </a:xfrm>
              <a:prstGeom prst="rect">
                <a:avLst/>
              </a:prstGeom>
              <a:noFill/>
            </p:spPr>
            <p:txBody>
              <a:bodyPr wrap="square">
                <a:spAutoFit/>
              </a:bodyPr>
              <a:lstStyle>
                <a:defPPr>
                  <a:defRPr lang="en-US"/>
                </a:defPPr>
                <a:lvl1pPr algn="just">
                  <a:lnSpc>
                    <a:spcPts val="3600"/>
                  </a:lnSpc>
                  <a:defRPr sz="2400">
                    <a:latin typeface="#9Slide03 Quicksand" panose="00000500000000000000" pitchFamily="2" charset="0"/>
                  </a:defRPr>
                </a:lvl1pPr>
              </a:lstStyle>
              <a:p>
                <a:r>
                  <a:rPr lang="en-US"/>
                  <a:t>Tương tự với các trường hợp a </a:t>
                </a:r>
                <a14:m>
                  <m:oMath xmlns:m="http://schemas.openxmlformats.org/officeDocument/2006/math">
                    <m:r>
                      <a:rPr lang="en-US" sz="2000">
                        <a:latin typeface="Cambria Math" panose="02040503050406030204" pitchFamily="18" charset="0"/>
                      </a:rPr>
                      <m:t>≥</m:t>
                    </m:r>
                  </m:oMath>
                </a14:m>
                <a:r>
                  <a:rPr lang="en-US"/>
                  <a:t> b và a </a:t>
                </a:r>
                <a14:m>
                  <m:oMath xmlns:m="http://schemas.openxmlformats.org/officeDocument/2006/math">
                    <m:r>
                      <a:rPr lang="en-US" sz="2000">
                        <a:latin typeface="Cambria Math" panose="02040503050406030204" pitchFamily="18" charset="0"/>
                      </a:rPr>
                      <m:t>≤</m:t>
                    </m:r>
                  </m:oMath>
                </a14:m>
                <a:r>
                  <a:rPr lang="en-US"/>
                  <a:t> b.</a:t>
                </a:r>
              </a:p>
            </p:txBody>
          </p:sp>
        </mc:Choice>
        <mc:Fallback xmlns="">
          <p:sp>
            <p:nvSpPr>
              <p:cNvPr id="31" name="TextBox 30">
                <a:extLst>
                  <a:ext uri="{FF2B5EF4-FFF2-40B4-BE49-F238E27FC236}">
                    <a16:creationId xmlns:a16="http://schemas.microsoft.com/office/drawing/2014/main" id="{3C04750A-7655-1535-BB33-B2F09EDAA09A}"/>
                  </a:ext>
                </a:extLst>
              </p:cNvPr>
              <p:cNvSpPr txBox="1">
                <a:spLocks noRot="1" noChangeAspect="1" noMove="1" noResize="1" noEditPoints="1" noAdjustHandles="1" noChangeArrowheads="1" noChangeShapeType="1" noTextEdit="1"/>
              </p:cNvSpPr>
              <p:nvPr/>
            </p:nvSpPr>
            <p:spPr>
              <a:xfrm>
                <a:off x="930795" y="2908317"/>
                <a:ext cx="6362535" cy="513859"/>
              </a:xfrm>
              <a:prstGeom prst="rect">
                <a:avLst/>
              </a:prstGeom>
              <a:blipFill>
                <a:blip r:embed="rId4"/>
                <a:stretch>
                  <a:fillRect l="-1534" b="-26190"/>
                </a:stretch>
              </a:blipFill>
            </p:spPr>
            <p:txBody>
              <a:bodyPr/>
              <a:lstStyle/>
              <a:p>
                <a:r>
                  <a:rPr lang="vi-VN">
                    <a:noFill/>
                  </a:rPr>
                  <a:t> </a:t>
                </a:r>
              </a:p>
            </p:txBody>
          </p:sp>
        </mc:Fallback>
      </mc:AlternateContent>
      <p:sp>
        <p:nvSpPr>
          <p:cNvPr id="39" name="Freeform 17">
            <a:extLst>
              <a:ext uri="{FF2B5EF4-FFF2-40B4-BE49-F238E27FC236}">
                <a16:creationId xmlns:a16="http://schemas.microsoft.com/office/drawing/2014/main" id="{F63106D0-A948-BC90-391C-C089C6969678}"/>
              </a:ext>
            </a:extLst>
          </p:cNvPr>
          <p:cNvSpPr/>
          <p:nvPr/>
        </p:nvSpPr>
        <p:spPr>
          <a:xfrm>
            <a:off x="1284219" y="1994984"/>
            <a:ext cx="168835" cy="168835"/>
          </a:xfrm>
          <a:custGeom>
            <a:avLst/>
            <a:gdLst/>
            <a:ahLst/>
            <a:cxnLst/>
            <a:rect l="l" t="t" r="r" b="b"/>
            <a:pathLst>
              <a:path w="493334" h="493334">
                <a:moveTo>
                  <a:pt x="0" y="0"/>
                </a:moveTo>
                <a:lnTo>
                  <a:pt x="493335" y="0"/>
                </a:lnTo>
                <a:lnTo>
                  <a:pt x="493335" y="493334"/>
                </a:lnTo>
                <a:lnTo>
                  <a:pt x="0" y="4933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40" name="Freeform 17">
            <a:extLst>
              <a:ext uri="{FF2B5EF4-FFF2-40B4-BE49-F238E27FC236}">
                <a16:creationId xmlns:a16="http://schemas.microsoft.com/office/drawing/2014/main" id="{969E9E7C-AD42-3EE4-D121-5B11C4F5172A}"/>
              </a:ext>
            </a:extLst>
          </p:cNvPr>
          <p:cNvSpPr/>
          <p:nvPr/>
        </p:nvSpPr>
        <p:spPr>
          <a:xfrm>
            <a:off x="6393890" y="1994984"/>
            <a:ext cx="168835" cy="168835"/>
          </a:xfrm>
          <a:custGeom>
            <a:avLst/>
            <a:gdLst/>
            <a:ahLst/>
            <a:cxnLst/>
            <a:rect l="l" t="t" r="r" b="b"/>
            <a:pathLst>
              <a:path w="493334" h="493334">
                <a:moveTo>
                  <a:pt x="0" y="0"/>
                </a:moveTo>
                <a:lnTo>
                  <a:pt x="493335" y="0"/>
                </a:lnTo>
                <a:lnTo>
                  <a:pt x="493335" y="493334"/>
                </a:lnTo>
                <a:lnTo>
                  <a:pt x="0" y="4933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42" name="TextBox 41">
            <a:extLst>
              <a:ext uri="{FF2B5EF4-FFF2-40B4-BE49-F238E27FC236}">
                <a16:creationId xmlns:a16="http://schemas.microsoft.com/office/drawing/2014/main" id="{86D68F1E-C725-584B-5822-C6E433DEF790}"/>
              </a:ext>
            </a:extLst>
          </p:cNvPr>
          <p:cNvSpPr txBox="1"/>
          <p:nvPr/>
        </p:nvSpPr>
        <p:spPr>
          <a:xfrm>
            <a:off x="1480446" y="3854404"/>
            <a:ext cx="7387330"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r>
              <a:rPr lang="pt-BR"/>
              <a:t>Cho a &lt; b. Chứng minh: 5a – b &lt; 4a và a – 1 &lt; b + 6.</a:t>
            </a:r>
          </a:p>
        </p:txBody>
      </p:sp>
      <p:sp>
        <p:nvSpPr>
          <p:cNvPr id="43" name="Freeform 16">
            <a:extLst>
              <a:ext uri="{FF2B5EF4-FFF2-40B4-BE49-F238E27FC236}">
                <a16:creationId xmlns:a16="http://schemas.microsoft.com/office/drawing/2014/main" id="{684D9088-2DB6-207D-23A6-3557FAC5F463}"/>
              </a:ext>
            </a:extLst>
          </p:cNvPr>
          <p:cNvSpPr/>
          <p:nvPr/>
        </p:nvSpPr>
        <p:spPr>
          <a:xfrm>
            <a:off x="756647" y="3747278"/>
            <a:ext cx="680446" cy="68044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C7C"/>
          </a:solidFill>
        </p:spPr>
        <p:txBody>
          <a:bodyPr/>
          <a:lstStyle/>
          <a:p>
            <a:endParaRPr lang="en-US" sz="1200"/>
          </a:p>
        </p:txBody>
      </p:sp>
      <p:sp>
        <p:nvSpPr>
          <p:cNvPr id="44" name="TextBox 43">
            <a:extLst>
              <a:ext uri="{FF2B5EF4-FFF2-40B4-BE49-F238E27FC236}">
                <a16:creationId xmlns:a16="http://schemas.microsoft.com/office/drawing/2014/main" id="{319EF496-42F4-7FA1-A34B-93450D78E538}"/>
              </a:ext>
            </a:extLst>
          </p:cNvPr>
          <p:cNvSpPr txBox="1"/>
          <p:nvPr/>
        </p:nvSpPr>
        <p:spPr>
          <a:xfrm>
            <a:off x="906984" y="3902835"/>
            <a:ext cx="423123" cy="369332"/>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a:solidFill>
                  <a:srgbClr val="002060"/>
                </a:solidFill>
              </a:rPr>
              <a:t>?5</a:t>
            </a:r>
          </a:p>
        </p:txBody>
      </p:sp>
      <p:grpSp>
        <p:nvGrpSpPr>
          <p:cNvPr id="45" name="Group 44">
            <a:extLst>
              <a:ext uri="{FF2B5EF4-FFF2-40B4-BE49-F238E27FC236}">
                <a16:creationId xmlns:a16="http://schemas.microsoft.com/office/drawing/2014/main" id="{82EE9614-48F6-9E8F-88E1-EF4A46DB0B78}"/>
              </a:ext>
            </a:extLst>
          </p:cNvPr>
          <p:cNvGrpSpPr/>
          <p:nvPr/>
        </p:nvGrpSpPr>
        <p:grpSpPr>
          <a:xfrm>
            <a:off x="1544575" y="4573263"/>
            <a:ext cx="809625" cy="307777"/>
            <a:chOff x="7029450" y="1370387"/>
            <a:chExt cx="809625" cy="307777"/>
          </a:xfrm>
        </p:grpSpPr>
        <p:sp>
          <p:nvSpPr>
            <p:cNvPr id="46" name="Rectangle: Rounded Corners 45">
              <a:extLst>
                <a:ext uri="{FF2B5EF4-FFF2-40B4-BE49-F238E27FC236}">
                  <a16:creationId xmlns:a16="http://schemas.microsoft.com/office/drawing/2014/main" id="{15081472-BDBE-80F0-D9B5-4257F559F345}"/>
                </a:ext>
              </a:extLst>
            </p:cNvPr>
            <p:cNvSpPr/>
            <p:nvPr/>
          </p:nvSpPr>
          <p:spPr>
            <a:xfrm>
              <a:off x="7029450" y="1390649"/>
              <a:ext cx="809625" cy="267255"/>
            </a:xfrm>
            <a:prstGeom prst="roundRect">
              <a:avLst/>
            </a:prstGeom>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5DA232D7-4BA1-4190-94FA-5938A3B82B8F}"/>
                </a:ext>
              </a:extLst>
            </p:cNvPr>
            <p:cNvSpPr txBox="1"/>
            <p:nvPr/>
          </p:nvSpPr>
          <p:spPr>
            <a:xfrm>
              <a:off x="7043576" y="1370387"/>
              <a:ext cx="795499" cy="307777"/>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r>
                <a:rPr lang="en-US" sz="1400">
                  <a:solidFill>
                    <a:schemeClr val="bg1"/>
                  </a:solidFill>
                </a:rPr>
                <a:t>Lời giải</a:t>
              </a:r>
              <a:endParaRPr lang="vi-VN" sz="1400">
                <a:solidFill>
                  <a:schemeClr val="bg1"/>
                </a:solidFill>
              </a:endParaRPr>
            </a:p>
          </p:txBody>
        </p:sp>
      </p:grpSp>
      <p:sp>
        <p:nvSpPr>
          <p:cNvPr id="2" name="TextBox 1">
            <a:extLst>
              <a:ext uri="{FF2B5EF4-FFF2-40B4-BE49-F238E27FC236}">
                <a16:creationId xmlns:a16="http://schemas.microsoft.com/office/drawing/2014/main" id="{885740BE-006D-1B55-1D27-11143151EF49}"/>
              </a:ext>
            </a:extLst>
          </p:cNvPr>
          <p:cNvSpPr txBox="1"/>
          <p:nvPr/>
        </p:nvSpPr>
        <p:spPr>
          <a:xfrm>
            <a:off x="2420874" y="4437226"/>
            <a:ext cx="5115589" cy="513859"/>
          </a:xfrm>
          <a:prstGeom prst="rect">
            <a:avLst/>
          </a:prstGeom>
          <a:noFill/>
        </p:spPr>
        <p:txBody>
          <a:bodyPr wrap="square">
            <a:spAutoFit/>
          </a:bodyPr>
          <a:lstStyle>
            <a:defPPr>
              <a:defRPr lang="en-US"/>
            </a:defPPr>
            <a:lvl1pPr algn="just">
              <a:lnSpc>
                <a:spcPts val="3600"/>
              </a:lnSpc>
              <a:defRPr sz="2400">
                <a:latin typeface="#9Slide03 Quicksand" panose="00000500000000000000" pitchFamily="2" charset="0"/>
              </a:defRPr>
            </a:lvl1pPr>
          </a:lstStyle>
          <a:p>
            <a:r>
              <a:rPr lang="pt-BR">
                <a:solidFill>
                  <a:srgbClr val="002060"/>
                </a:solidFill>
              </a:rPr>
              <a:t>Do a &lt; b nên b </a:t>
            </a:r>
            <a:r>
              <a:rPr lang="en-US"/>
              <a:t>–</a:t>
            </a:r>
            <a:r>
              <a:rPr lang="pt-BR">
                <a:solidFill>
                  <a:srgbClr val="002060"/>
                </a:solidFill>
              </a:rPr>
              <a:t> a &gt; 0 và a </a:t>
            </a:r>
            <a:r>
              <a:rPr lang="en-US"/>
              <a:t>–</a:t>
            </a:r>
            <a:r>
              <a:rPr lang="pt-BR">
                <a:solidFill>
                  <a:srgbClr val="002060"/>
                </a:solidFill>
              </a:rPr>
              <a:t> b &lt; 0.</a:t>
            </a:r>
          </a:p>
        </p:txBody>
      </p:sp>
      <p:sp>
        <p:nvSpPr>
          <p:cNvPr id="4" name="TextBox 3">
            <a:extLst>
              <a:ext uri="{FF2B5EF4-FFF2-40B4-BE49-F238E27FC236}">
                <a16:creationId xmlns:a16="http://schemas.microsoft.com/office/drawing/2014/main" id="{4516FDA8-C1E4-B77B-BDBD-0BE3454149AC}"/>
              </a:ext>
            </a:extLst>
          </p:cNvPr>
          <p:cNvSpPr txBox="1"/>
          <p:nvPr/>
        </p:nvSpPr>
        <p:spPr>
          <a:xfrm>
            <a:off x="1643118" y="5000906"/>
            <a:ext cx="7033287" cy="513859"/>
          </a:xfrm>
          <a:prstGeom prst="rect">
            <a:avLst/>
          </a:prstGeom>
          <a:noFill/>
        </p:spPr>
        <p:txBody>
          <a:bodyPr wrap="square">
            <a:spAutoFit/>
          </a:bodyPr>
          <a:lstStyle>
            <a:defPPr>
              <a:defRPr lang="en-US"/>
            </a:defPPr>
            <a:lvl1pPr algn="just">
              <a:lnSpc>
                <a:spcPts val="3600"/>
              </a:lnSpc>
              <a:defRPr sz="2400">
                <a:latin typeface="#9Slide03 Quicksand" panose="00000500000000000000" pitchFamily="2" charset="0"/>
              </a:defRPr>
            </a:lvl1pPr>
          </a:lstStyle>
          <a:p>
            <a:r>
              <a:rPr lang="pt-BR">
                <a:solidFill>
                  <a:srgbClr val="002060"/>
                </a:solidFill>
              </a:rPr>
              <a:t>Xét hiệu: (5a - b) - 4a = a - b &lt; 0. Vậy 5a - b &lt; 4a.</a:t>
            </a:r>
          </a:p>
        </p:txBody>
      </p:sp>
      <p:sp>
        <p:nvSpPr>
          <p:cNvPr id="7" name="TextBox 6">
            <a:extLst>
              <a:ext uri="{FF2B5EF4-FFF2-40B4-BE49-F238E27FC236}">
                <a16:creationId xmlns:a16="http://schemas.microsoft.com/office/drawing/2014/main" id="{E3ACA2FE-5B64-01AD-8945-DE039C2C3056}"/>
              </a:ext>
            </a:extLst>
          </p:cNvPr>
          <p:cNvSpPr txBox="1"/>
          <p:nvPr/>
        </p:nvSpPr>
        <p:spPr>
          <a:xfrm>
            <a:off x="1643118" y="5571915"/>
            <a:ext cx="5281121" cy="513859"/>
          </a:xfrm>
          <a:prstGeom prst="rect">
            <a:avLst/>
          </a:prstGeom>
          <a:noFill/>
        </p:spPr>
        <p:txBody>
          <a:bodyPr wrap="square">
            <a:spAutoFit/>
          </a:bodyPr>
          <a:lstStyle>
            <a:defPPr>
              <a:defRPr lang="en-US"/>
            </a:defPPr>
            <a:lvl1pPr algn="just">
              <a:lnSpc>
                <a:spcPts val="3600"/>
              </a:lnSpc>
              <a:defRPr sz="2400">
                <a:latin typeface="#9Slide03 Quicksand" panose="00000500000000000000" pitchFamily="2" charset="0"/>
              </a:defRPr>
            </a:lvl1pPr>
          </a:lstStyle>
          <a:p>
            <a:r>
              <a:rPr lang="pt-BR">
                <a:solidFill>
                  <a:srgbClr val="002060"/>
                </a:solidFill>
              </a:rPr>
              <a:t>Xét hiệu: (b + 6) - (a - 1) = (b - a) + 7.</a:t>
            </a:r>
          </a:p>
        </p:txBody>
      </p:sp>
      <p:sp>
        <p:nvSpPr>
          <p:cNvPr id="17" name="TextBox 16">
            <a:extLst>
              <a:ext uri="{FF2B5EF4-FFF2-40B4-BE49-F238E27FC236}">
                <a16:creationId xmlns:a16="http://schemas.microsoft.com/office/drawing/2014/main" id="{5F44734F-BBA7-BDBF-13D2-C6001F1D4E62}"/>
              </a:ext>
            </a:extLst>
          </p:cNvPr>
          <p:cNvSpPr txBox="1"/>
          <p:nvPr/>
        </p:nvSpPr>
        <p:spPr>
          <a:xfrm>
            <a:off x="1633593" y="6082628"/>
            <a:ext cx="5755070" cy="513859"/>
          </a:xfrm>
          <a:prstGeom prst="rect">
            <a:avLst/>
          </a:prstGeom>
          <a:noFill/>
        </p:spPr>
        <p:txBody>
          <a:bodyPr wrap="square">
            <a:spAutoFit/>
          </a:bodyPr>
          <a:lstStyle>
            <a:defPPr>
              <a:defRPr lang="en-US"/>
            </a:defPPr>
            <a:lvl1pPr algn="just">
              <a:lnSpc>
                <a:spcPts val="3600"/>
              </a:lnSpc>
              <a:defRPr sz="2400">
                <a:latin typeface="#9Slide03 Quicksand" panose="00000500000000000000" pitchFamily="2" charset="0"/>
              </a:defRPr>
            </a:lvl1pPr>
          </a:lstStyle>
          <a:p>
            <a:r>
              <a:rPr lang="pt-BR">
                <a:solidFill>
                  <a:srgbClr val="002060"/>
                </a:solidFill>
              </a:rPr>
              <a:t>Do b - a &gt; 0 và 7 &gt; 0 nên (b - a) + 7 &gt; 0.</a:t>
            </a:r>
          </a:p>
        </p:txBody>
      </p:sp>
      <p:sp>
        <p:nvSpPr>
          <p:cNvPr id="18" name="Freeform 17">
            <a:extLst>
              <a:ext uri="{FF2B5EF4-FFF2-40B4-BE49-F238E27FC236}">
                <a16:creationId xmlns:a16="http://schemas.microsoft.com/office/drawing/2014/main" id="{99F19BA8-8A96-7F8C-28EF-4DAB622381E3}"/>
              </a:ext>
            </a:extLst>
          </p:cNvPr>
          <p:cNvSpPr/>
          <p:nvPr/>
        </p:nvSpPr>
        <p:spPr>
          <a:xfrm>
            <a:off x="1558701" y="5257835"/>
            <a:ext cx="84417" cy="84417"/>
          </a:xfrm>
          <a:custGeom>
            <a:avLst/>
            <a:gdLst/>
            <a:ahLst/>
            <a:cxnLst/>
            <a:rect l="l" t="t" r="r" b="b"/>
            <a:pathLst>
              <a:path w="493334" h="493334">
                <a:moveTo>
                  <a:pt x="0" y="0"/>
                </a:moveTo>
                <a:lnTo>
                  <a:pt x="493335" y="0"/>
                </a:lnTo>
                <a:lnTo>
                  <a:pt x="493335" y="493334"/>
                </a:lnTo>
                <a:lnTo>
                  <a:pt x="0" y="4933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9" name="Freeform 17">
            <a:extLst>
              <a:ext uri="{FF2B5EF4-FFF2-40B4-BE49-F238E27FC236}">
                <a16:creationId xmlns:a16="http://schemas.microsoft.com/office/drawing/2014/main" id="{A7949DBB-AFB9-D78F-3CAF-12367EA5061B}"/>
              </a:ext>
            </a:extLst>
          </p:cNvPr>
          <p:cNvSpPr/>
          <p:nvPr/>
        </p:nvSpPr>
        <p:spPr>
          <a:xfrm>
            <a:off x="1563400" y="5810060"/>
            <a:ext cx="84417" cy="84417"/>
          </a:xfrm>
          <a:custGeom>
            <a:avLst/>
            <a:gdLst/>
            <a:ahLst/>
            <a:cxnLst/>
            <a:rect l="l" t="t" r="r" b="b"/>
            <a:pathLst>
              <a:path w="493334" h="493334">
                <a:moveTo>
                  <a:pt x="0" y="0"/>
                </a:moveTo>
                <a:lnTo>
                  <a:pt x="493335" y="0"/>
                </a:lnTo>
                <a:lnTo>
                  <a:pt x="493335" y="493334"/>
                </a:lnTo>
                <a:lnTo>
                  <a:pt x="0" y="4933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21" name="TextBox 20">
            <a:extLst>
              <a:ext uri="{FF2B5EF4-FFF2-40B4-BE49-F238E27FC236}">
                <a16:creationId xmlns:a16="http://schemas.microsoft.com/office/drawing/2014/main" id="{57053079-5628-2434-28BE-EF5DF2FB3DEA}"/>
              </a:ext>
            </a:extLst>
          </p:cNvPr>
          <p:cNvSpPr txBox="1"/>
          <p:nvPr/>
        </p:nvSpPr>
        <p:spPr>
          <a:xfrm>
            <a:off x="7226903" y="6082628"/>
            <a:ext cx="2568091" cy="513859"/>
          </a:xfrm>
          <a:prstGeom prst="rect">
            <a:avLst/>
          </a:prstGeom>
          <a:noFill/>
        </p:spPr>
        <p:txBody>
          <a:bodyPr wrap="square">
            <a:spAutoFit/>
          </a:bodyPr>
          <a:lstStyle>
            <a:defPPr>
              <a:defRPr lang="en-US"/>
            </a:defPPr>
            <a:lvl1pPr algn="just">
              <a:lnSpc>
                <a:spcPts val="3600"/>
              </a:lnSpc>
              <a:defRPr sz="2400">
                <a:solidFill>
                  <a:srgbClr val="002060"/>
                </a:solidFill>
                <a:latin typeface="#9Slide03 Quicksand" panose="00000500000000000000" pitchFamily="2" charset="0"/>
              </a:defRPr>
            </a:lvl1pPr>
          </a:lstStyle>
          <a:p>
            <a:r>
              <a:rPr lang="pt-BR"/>
              <a:t>Vậy a – 1 &lt; b + 6.</a:t>
            </a:r>
            <a:endParaRPr lang="en-US"/>
          </a:p>
        </p:txBody>
      </p:sp>
      <p:sp>
        <p:nvSpPr>
          <p:cNvPr id="22" name="Oval 21">
            <a:extLst>
              <a:ext uri="{FF2B5EF4-FFF2-40B4-BE49-F238E27FC236}">
                <a16:creationId xmlns:a16="http://schemas.microsoft.com/office/drawing/2014/main" id="{AC917AFE-BBBB-714F-4126-735DEC3B5992}"/>
              </a:ext>
            </a:extLst>
          </p:cNvPr>
          <p:cNvSpPr/>
          <p:nvPr/>
        </p:nvSpPr>
        <p:spPr>
          <a:xfrm>
            <a:off x="9965054" y="5716563"/>
            <a:ext cx="386163" cy="386163"/>
          </a:xfrm>
          <a:prstGeom prst="ellipse">
            <a:avLst/>
          </a:prstGeom>
          <a:solidFill>
            <a:srgbClr val="00B050">
              <a:alpha val="80000"/>
            </a:srgb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696D00E-8C69-A334-B42C-163B2D823006}"/>
              </a:ext>
            </a:extLst>
          </p:cNvPr>
          <p:cNvSpPr/>
          <p:nvPr/>
        </p:nvSpPr>
        <p:spPr>
          <a:xfrm>
            <a:off x="10750860" y="5716565"/>
            <a:ext cx="386163" cy="386163"/>
          </a:xfrm>
          <a:prstGeom prst="ellipse">
            <a:avLst/>
          </a:prstGeom>
          <a:solidFill>
            <a:srgbClr val="00B050">
              <a:alpha val="80000"/>
            </a:srgb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1C7D37A-0BEF-6619-6751-ACA45D6282B0}"/>
              </a:ext>
            </a:extLst>
          </p:cNvPr>
          <p:cNvSpPr txBox="1"/>
          <p:nvPr/>
        </p:nvSpPr>
        <p:spPr>
          <a:xfrm>
            <a:off x="10358956" y="5646430"/>
            <a:ext cx="377372"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t>+</a:t>
            </a:r>
          </a:p>
        </p:txBody>
      </p:sp>
      <p:sp>
        <p:nvSpPr>
          <p:cNvPr id="28" name="TextBox 27">
            <a:extLst>
              <a:ext uri="{FF2B5EF4-FFF2-40B4-BE49-F238E27FC236}">
                <a16:creationId xmlns:a16="http://schemas.microsoft.com/office/drawing/2014/main" id="{1CFDDEB7-67C2-C9B6-5B09-FAA046A82A69}"/>
              </a:ext>
            </a:extLst>
          </p:cNvPr>
          <p:cNvSpPr txBox="1"/>
          <p:nvPr/>
        </p:nvSpPr>
        <p:spPr>
          <a:xfrm>
            <a:off x="11151555" y="5646430"/>
            <a:ext cx="377372"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t>=</a:t>
            </a:r>
          </a:p>
        </p:txBody>
      </p:sp>
      <p:sp>
        <p:nvSpPr>
          <p:cNvPr id="30" name="Oval 29">
            <a:extLst>
              <a:ext uri="{FF2B5EF4-FFF2-40B4-BE49-F238E27FC236}">
                <a16:creationId xmlns:a16="http://schemas.microsoft.com/office/drawing/2014/main" id="{4410D726-AFE5-FEF7-5DD9-2DA8AFDA2659}"/>
              </a:ext>
            </a:extLst>
          </p:cNvPr>
          <p:cNvSpPr/>
          <p:nvPr/>
        </p:nvSpPr>
        <p:spPr>
          <a:xfrm>
            <a:off x="11499995" y="5668514"/>
            <a:ext cx="482259" cy="482259"/>
          </a:xfrm>
          <a:prstGeom prst="ellipse">
            <a:avLst/>
          </a:prstGeom>
          <a:solidFill>
            <a:srgbClr val="00B050">
              <a:alpha val="80000"/>
            </a:srgb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D3A9C918-ED1F-DEA3-AF22-59294DAEFF43}"/>
              </a:ext>
            </a:extLst>
          </p:cNvPr>
          <p:cNvSpPr txBox="1"/>
          <p:nvPr/>
        </p:nvSpPr>
        <p:spPr>
          <a:xfrm>
            <a:off x="10082498" y="5737593"/>
            <a:ext cx="205510" cy="307777"/>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2000"/>
              <a:t>+ </a:t>
            </a:r>
          </a:p>
        </p:txBody>
      </p:sp>
      <p:sp>
        <p:nvSpPr>
          <p:cNvPr id="50" name="TextBox 49">
            <a:extLst>
              <a:ext uri="{FF2B5EF4-FFF2-40B4-BE49-F238E27FC236}">
                <a16:creationId xmlns:a16="http://schemas.microsoft.com/office/drawing/2014/main" id="{F5A4B52B-F83E-CF7F-4857-DA85F8449808}"/>
              </a:ext>
            </a:extLst>
          </p:cNvPr>
          <p:cNvSpPr txBox="1"/>
          <p:nvPr/>
        </p:nvSpPr>
        <p:spPr>
          <a:xfrm>
            <a:off x="10864971" y="5737593"/>
            <a:ext cx="205510" cy="307777"/>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2000"/>
              <a:t>+ </a:t>
            </a:r>
          </a:p>
        </p:txBody>
      </p:sp>
      <p:sp>
        <p:nvSpPr>
          <p:cNvPr id="51" name="TextBox 50">
            <a:extLst>
              <a:ext uri="{FF2B5EF4-FFF2-40B4-BE49-F238E27FC236}">
                <a16:creationId xmlns:a16="http://schemas.microsoft.com/office/drawing/2014/main" id="{A15AB88F-DBBF-7BF2-34A1-6765BBA6DCCF}"/>
              </a:ext>
            </a:extLst>
          </p:cNvPr>
          <p:cNvSpPr txBox="1"/>
          <p:nvPr/>
        </p:nvSpPr>
        <p:spPr>
          <a:xfrm>
            <a:off x="11652835" y="5697512"/>
            <a:ext cx="205510" cy="369332"/>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a:t>+ </a:t>
            </a:r>
          </a:p>
        </p:txBody>
      </p:sp>
      <p:grpSp>
        <p:nvGrpSpPr>
          <p:cNvPr id="52" name="Group 51">
            <a:extLst>
              <a:ext uri="{FF2B5EF4-FFF2-40B4-BE49-F238E27FC236}">
                <a16:creationId xmlns:a16="http://schemas.microsoft.com/office/drawing/2014/main" id="{E8E7A5ED-5E26-90B0-2790-78DD78FFF370}"/>
              </a:ext>
            </a:extLst>
          </p:cNvPr>
          <p:cNvGrpSpPr/>
          <p:nvPr/>
        </p:nvGrpSpPr>
        <p:grpSpPr>
          <a:xfrm>
            <a:off x="297681" y="213822"/>
            <a:ext cx="3969519" cy="672461"/>
            <a:chOff x="754882" y="438109"/>
            <a:chExt cx="2718568" cy="672461"/>
          </a:xfrm>
        </p:grpSpPr>
        <p:grpSp>
          <p:nvGrpSpPr>
            <p:cNvPr id="53" name="Group 9">
              <a:extLst>
                <a:ext uri="{FF2B5EF4-FFF2-40B4-BE49-F238E27FC236}">
                  <a16:creationId xmlns:a16="http://schemas.microsoft.com/office/drawing/2014/main" id="{BC73C06D-FDD5-1B30-D1F3-C45C32F6B0BD}"/>
                </a:ext>
              </a:extLst>
            </p:cNvPr>
            <p:cNvGrpSpPr/>
            <p:nvPr/>
          </p:nvGrpSpPr>
          <p:grpSpPr>
            <a:xfrm>
              <a:off x="754882" y="485800"/>
              <a:ext cx="2718568" cy="618420"/>
              <a:chOff x="0" y="0"/>
              <a:chExt cx="4967086" cy="787206"/>
            </a:xfrm>
          </p:grpSpPr>
          <p:sp>
            <p:nvSpPr>
              <p:cNvPr id="57" name="Freeform 10">
                <a:extLst>
                  <a:ext uri="{FF2B5EF4-FFF2-40B4-BE49-F238E27FC236}">
                    <a16:creationId xmlns:a16="http://schemas.microsoft.com/office/drawing/2014/main" id="{46BB7C65-9570-D62B-AA8D-56A4EA07E801}"/>
                  </a:ext>
                </a:extLst>
              </p:cNvPr>
              <p:cNvSpPr/>
              <p:nvPr/>
            </p:nvSpPr>
            <p:spPr>
              <a:xfrm>
                <a:off x="6797" y="0"/>
                <a:ext cx="4953491" cy="787206"/>
              </a:xfrm>
              <a:custGeom>
                <a:avLst/>
                <a:gdLst/>
                <a:ahLst/>
                <a:cxnLst/>
                <a:rect l="l" t="t" r="r" b="b"/>
                <a:pathLst>
                  <a:path w="4953491" h="787206">
                    <a:moveTo>
                      <a:pt x="232168" y="0"/>
                    </a:moveTo>
                    <a:lnTo>
                      <a:pt x="4924524" y="0"/>
                    </a:lnTo>
                    <a:cubicBezTo>
                      <a:pt x="4933093" y="0"/>
                      <a:pt x="4941179" y="3965"/>
                      <a:pt x="4946426" y="10739"/>
                    </a:cubicBezTo>
                    <a:cubicBezTo>
                      <a:pt x="4951674" y="17513"/>
                      <a:pt x="4953492" y="26333"/>
                      <a:pt x="4951350" y="34630"/>
                    </a:cubicBezTo>
                    <a:lnTo>
                      <a:pt x="4766028" y="752576"/>
                    </a:lnTo>
                    <a:cubicBezTo>
                      <a:pt x="4760766" y="772962"/>
                      <a:pt x="4742378" y="787206"/>
                      <a:pt x="4721324" y="787206"/>
                    </a:cubicBezTo>
                    <a:lnTo>
                      <a:pt x="28968" y="787206"/>
                    </a:lnTo>
                    <a:cubicBezTo>
                      <a:pt x="20399" y="787206"/>
                      <a:pt x="12313" y="783242"/>
                      <a:pt x="7066" y="776468"/>
                    </a:cubicBezTo>
                    <a:cubicBezTo>
                      <a:pt x="1818" y="769694"/>
                      <a:pt x="0" y="760873"/>
                      <a:pt x="2142" y="752576"/>
                    </a:cubicBezTo>
                    <a:lnTo>
                      <a:pt x="187464" y="34630"/>
                    </a:lnTo>
                    <a:cubicBezTo>
                      <a:pt x="192726" y="14244"/>
                      <a:pt x="211114" y="0"/>
                      <a:pt x="232168" y="0"/>
                    </a:cubicBezTo>
                    <a:close/>
                  </a:path>
                </a:pathLst>
              </a:custGeom>
              <a:solidFill>
                <a:srgbClr val="041D16"/>
              </a:solidFill>
              <a:ln w="19050" cap="rnd">
                <a:solidFill>
                  <a:srgbClr val="063225"/>
                </a:solidFill>
                <a:prstDash val="solid"/>
                <a:round/>
              </a:ln>
            </p:spPr>
            <p:txBody>
              <a:bodyPr/>
              <a:lstStyle/>
              <a:p>
                <a:endParaRPr lang="en-US" sz="1200"/>
              </a:p>
            </p:txBody>
          </p:sp>
          <p:sp>
            <p:nvSpPr>
              <p:cNvPr id="58" name="TextBox 11">
                <a:extLst>
                  <a:ext uri="{FF2B5EF4-FFF2-40B4-BE49-F238E27FC236}">
                    <a16:creationId xmlns:a16="http://schemas.microsoft.com/office/drawing/2014/main" id="{4EDAA0EC-24A6-2459-08A7-DB5BF068E490}"/>
                  </a:ext>
                </a:extLst>
              </p:cNvPr>
              <p:cNvSpPr txBox="1"/>
              <p:nvPr/>
            </p:nvSpPr>
            <p:spPr>
              <a:xfrm>
                <a:off x="101600" y="-47625"/>
                <a:ext cx="4763886" cy="834831"/>
              </a:xfrm>
              <a:prstGeom prst="rect">
                <a:avLst/>
              </a:prstGeom>
            </p:spPr>
            <p:txBody>
              <a:bodyPr lIns="33867" tIns="33867" rIns="33867" bIns="33867" rtlCol="0" anchor="ctr"/>
              <a:lstStyle/>
              <a:p>
                <a:pPr algn="ctr">
                  <a:lnSpc>
                    <a:spcPts val="2147"/>
                  </a:lnSpc>
                </a:pPr>
                <a:endParaRPr sz="1200"/>
              </a:p>
            </p:txBody>
          </p:sp>
        </p:grpSp>
        <p:grpSp>
          <p:nvGrpSpPr>
            <p:cNvPr id="54" name="Group 53">
              <a:extLst>
                <a:ext uri="{FF2B5EF4-FFF2-40B4-BE49-F238E27FC236}">
                  <a16:creationId xmlns:a16="http://schemas.microsoft.com/office/drawing/2014/main" id="{6E4BB902-B4E8-A3C6-D8B6-9C6E50DBC7E7}"/>
                </a:ext>
              </a:extLst>
            </p:cNvPr>
            <p:cNvGrpSpPr/>
            <p:nvPr/>
          </p:nvGrpSpPr>
          <p:grpSpPr>
            <a:xfrm>
              <a:off x="840234" y="438109"/>
              <a:ext cx="594979" cy="672461"/>
              <a:chOff x="37200" y="-47625"/>
              <a:chExt cx="1045454" cy="826553"/>
            </a:xfrm>
          </p:grpSpPr>
          <p:sp>
            <p:nvSpPr>
              <p:cNvPr id="55" name="Freeform 13">
                <a:extLst>
                  <a:ext uri="{FF2B5EF4-FFF2-40B4-BE49-F238E27FC236}">
                    <a16:creationId xmlns:a16="http://schemas.microsoft.com/office/drawing/2014/main" id="{DF0DFD94-1E0D-A29C-A895-C8CE55870957}"/>
                  </a:ext>
                </a:extLst>
              </p:cNvPr>
              <p:cNvSpPr/>
              <p:nvPr/>
            </p:nvSpPr>
            <p:spPr>
              <a:xfrm>
                <a:off x="37200" y="-2"/>
                <a:ext cx="1045454" cy="778928"/>
              </a:xfrm>
              <a:custGeom>
                <a:avLst/>
                <a:gdLst/>
                <a:ahLst/>
                <a:cxnLst/>
                <a:rect l="l" t="t" r="r" b="b"/>
                <a:pathLst>
                  <a:path w="1127249" h="778928">
                    <a:moveTo>
                      <a:pt x="323129" y="0"/>
                    </a:moveTo>
                    <a:lnTo>
                      <a:pt x="1007320" y="0"/>
                    </a:lnTo>
                    <a:cubicBezTo>
                      <a:pt x="1042838" y="0"/>
                      <a:pt x="1076352" y="16458"/>
                      <a:pt x="1098068" y="44566"/>
                    </a:cubicBezTo>
                    <a:cubicBezTo>
                      <a:pt x="1119783" y="72673"/>
                      <a:pt x="1127249" y="109256"/>
                      <a:pt x="1118283" y="143625"/>
                    </a:cubicBezTo>
                    <a:lnTo>
                      <a:pt x="990019" y="635303"/>
                    </a:lnTo>
                    <a:cubicBezTo>
                      <a:pt x="967950" y="719900"/>
                      <a:pt x="891547" y="778928"/>
                      <a:pt x="804120" y="778928"/>
                    </a:cubicBezTo>
                    <a:lnTo>
                      <a:pt x="119929" y="778928"/>
                    </a:lnTo>
                    <a:cubicBezTo>
                      <a:pt x="84411" y="778928"/>
                      <a:pt x="50897" y="762469"/>
                      <a:pt x="29181" y="734362"/>
                    </a:cubicBezTo>
                    <a:cubicBezTo>
                      <a:pt x="7466" y="706255"/>
                      <a:pt x="0" y="669672"/>
                      <a:pt x="8966" y="635303"/>
                    </a:cubicBezTo>
                    <a:lnTo>
                      <a:pt x="137230" y="143625"/>
                    </a:lnTo>
                    <a:cubicBezTo>
                      <a:pt x="159299" y="59028"/>
                      <a:pt x="235702" y="0"/>
                      <a:pt x="323129" y="0"/>
                    </a:cubicBezTo>
                    <a:close/>
                  </a:path>
                </a:pathLst>
              </a:custGeom>
              <a:gradFill rotWithShape="1">
                <a:gsLst>
                  <a:gs pos="0">
                    <a:srgbClr val="FFAB29">
                      <a:alpha val="100000"/>
                    </a:srgbClr>
                  </a:gs>
                  <a:gs pos="100000">
                    <a:srgbClr val="FFCD80">
                      <a:alpha val="100000"/>
                    </a:srgbClr>
                  </a:gs>
                </a:gsLst>
                <a:lin ang="0"/>
              </a:gradFill>
              <a:ln cap="rnd">
                <a:noFill/>
                <a:prstDash val="solid"/>
                <a:round/>
              </a:ln>
            </p:spPr>
            <p:txBody>
              <a:bodyPr/>
              <a:lstStyle/>
              <a:p>
                <a:endParaRPr lang="en-US" sz="1200"/>
              </a:p>
            </p:txBody>
          </p:sp>
          <p:sp>
            <p:nvSpPr>
              <p:cNvPr id="56" name="TextBox 55">
                <a:extLst>
                  <a:ext uri="{FF2B5EF4-FFF2-40B4-BE49-F238E27FC236}">
                    <a16:creationId xmlns:a16="http://schemas.microsoft.com/office/drawing/2014/main" id="{D224C408-D955-6607-FF6E-1308E79364B2}"/>
                  </a:ext>
                </a:extLst>
              </p:cNvPr>
              <p:cNvSpPr txBox="1"/>
              <p:nvPr/>
            </p:nvSpPr>
            <p:spPr>
              <a:xfrm>
                <a:off x="101600" y="-47625"/>
                <a:ext cx="981053" cy="826553"/>
              </a:xfrm>
              <a:prstGeom prst="rect">
                <a:avLst/>
              </a:prstGeom>
            </p:spPr>
            <p:txBody>
              <a:bodyPr lIns="33867" tIns="33867" rIns="33867" bIns="33867" rtlCol="0" anchor="ctr"/>
              <a:lstStyle/>
              <a:p>
                <a:pPr algn="ctr">
                  <a:lnSpc>
                    <a:spcPts val="2147"/>
                  </a:lnSpc>
                  <a:spcBef>
                    <a:spcPct val="0"/>
                  </a:spcBef>
                </a:pPr>
                <a:endParaRPr sz="1200"/>
              </a:p>
            </p:txBody>
          </p:sp>
        </p:grpSp>
      </p:grpSp>
      <p:sp>
        <p:nvSpPr>
          <p:cNvPr id="59" name="TextBox 20">
            <a:extLst>
              <a:ext uri="{FF2B5EF4-FFF2-40B4-BE49-F238E27FC236}">
                <a16:creationId xmlns:a16="http://schemas.microsoft.com/office/drawing/2014/main" id="{86CB384A-203E-0F4F-4A31-7FA7931DE9CA}"/>
              </a:ext>
            </a:extLst>
          </p:cNvPr>
          <p:cNvSpPr txBox="1"/>
          <p:nvPr/>
        </p:nvSpPr>
        <p:spPr>
          <a:xfrm>
            <a:off x="1420750" y="391107"/>
            <a:ext cx="2572072" cy="369332"/>
          </a:xfrm>
          <a:prstGeom prst="rect">
            <a:avLst/>
          </a:prstGeom>
        </p:spPr>
        <p:txBody>
          <a:bodyPr wrap="square" lIns="0" tIns="0" rIns="0" bIns="0" rtlCol="0" anchor="t">
            <a:spAutoFit/>
          </a:bodyPr>
          <a:lstStyle/>
          <a:p>
            <a:pPr>
              <a:spcBef>
                <a:spcPct val="0"/>
              </a:spcBef>
            </a:pPr>
            <a:r>
              <a:rPr lang="en-US" sz="2400">
                <a:solidFill>
                  <a:schemeClr val="bg1"/>
                </a:solidFill>
                <a:latin typeface="#9Slide03 Kaleko 105 Round Bold" pitchFamily="2" charset="0"/>
              </a:rPr>
              <a:t>BẤT ĐẲNG THỨC</a:t>
            </a:r>
          </a:p>
        </p:txBody>
      </p:sp>
      <p:sp>
        <p:nvSpPr>
          <p:cNvPr id="60" name="TextBox 20">
            <a:extLst>
              <a:ext uri="{FF2B5EF4-FFF2-40B4-BE49-F238E27FC236}">
                <a16:creationId xmlns:a16="http://schemas.microsoft.com/office/drawing/2014/main" id="{CDAA9C7D-4C24-24A5-6A68-ADA541699418}"/>
              </a:ext>
            </a:extLst>
          </p:cNvPr>
          <p:cNvSpPr txBox="1"/>
          <p:nvPr/>
        </p:nvSpPr>
        <p:spPr>
          <a:xfrm>
            <a:off x="664536" y="353980"/>
            <a:ext cx="384301" cy="430887"/>
          </a:xfrm>
          <a:prstGeom prst="rect">
            <a:avLst/>
          </a:prstGeom>
        </p:spPr>
        <p:txBody>
          <a:bodyPr wrap="square" lIns="0" tIns="0" rIns="0" bIns="0" rtlCol="0" anchor="t">
            <a:spAutoFit/>
          </a:bodyPr>
          <a:lstStyle/>
          <a:p>
            <a:pPr>
              <a:spcBef>
                <a:spcPct val="0"/>
              </a:spcBef>
            </a:pPr>
            <a:r>
              <a:rPr lang="en-US" sz="2800">
                <a:solidFill>
                  <a:schemeClr val="bg1"/>
                </a:solidFill>
                <a:latin typeface="#9Slide03 Kaleko 105 Round Bold" pitchFamily="2" charset="0"/>
              </a:rPr>
              <a:t>01</a:t>
            </a:r>
          </a:p>
        </p:txBody>
      </p:sp>
    </p:spTree>
    <p:custDataLst>
      <p:tags r:id="rId1"/>
    </p:custDataLst>
    <p:extLst>
      <p:ext uri="{BB962C8B-B14F-4D97-AF65-F5344CB8AC3E}">
        <p14:creationId xmlns:p14="http://schemas.microsoft.com/office/powerpoint/2010/main" val="2440845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down)">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down)">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9" grpId="0" animBg="1"/>
      <p:bldP spid="21" grpId="0"/>
      <p:bldP spid="22" grpId="0" animBg="1"/>
      <p:bldP spid="23" grpId="0" animBg="1"/>
      <p:bldP spid="25" grpId="0"/>
      <p:bldP spid="28" grpId="0"/>
      <p:bldP spid="30" grpId="0" animBg="1"/>
      <p:bldP spid="49" grpId="0"/>
      <p:bldP spid="50"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15F680-2FAF-4DBB-BC50-07BB9107FD62}"/>
              </a:ext>
            </a:extLst>
          </p:cNvPr>
          <p:cNvSpPr txBox="1"/>
          <p:nvPr/>
        </p:nvSpPr>
        <p:spPr>
          <a:xfrm>
            <a:off x="442271" y="5061747"/>
            <a:ext cx="11453893" cy="1292662"/>
          </a:xfrm>
          <a:prstGeom prst="rect">
            <a:avLst/>
          </a:prstGeom>
          <a:noFill/>
        </p:spPr>
        <p:txBody>
          <a:bodyPr wrap="square">
            <a:spAutoFit/>
          </a:bodyPr>
          <a:lstStyle/>
          <a:p>
            <a:endParaRPr lang="en-US" sz="2600">
              <a:solidFill>
                <a:srgbClr val="002060"/>
              </a:solidFill>
              <a:latin typeface="#9Slide03 Quicksand" panose="00000500000000000000" pitchFamily="2" charset="0"/>
            </a:endParaRPr>
          </a:p>
          <a:p>
            <a:r>
              <a:rPr lang="en-US" sz="2600">
                <a:solidFill>
                  <a:srgbClr val="002060"/>
                </a:solidFill>
                <a:latin typeface="#9Slide03 Quicksand" panose="00000500000000000000" pitchFamily="2" charset="0"/>
              </a:rPr>
              <a:t>Em có biết ý nghĩa của biển báo giao thông ở hình trên (</a:t>
            </a:r>
            <a:r>
              <a:rPr lang="en-US" sz="2600" i="1">
                <a:solidFill>
                  <a:srgbClr val="002060"/>
                </a:solidFill>
                <a:latin typeface="#9Slide03 Quicksand" panose="00000500000000000000" pitchFamily="2" charset="0"/>
              </a:rPr>
              <a:t>biển báo giới hạn tốc độ tối đa cho phép theo xe, trên từng làn đường</a:t>
            </a:r>
            <a:r>
              <a:rPr lang="en-US" sz="2600">
                <a:solidFill>
                  <a:srgbClr val="002060"/>
                </a:solidFill>
                <a:latin typeface="#9Slide03 Quicksand" panose="00000500000000000000" pitchFamily="2" charset="0"/>
              </a:rPr>
              <a:t>) không?</a:t>
            </a:r>
          </a:p>
        </p:txBody>
      </p:sp>
      <p:grpSp>
        <p:nvGrpSpPr>
          <p:cNvPr id="4" name="Group 3">
            <a:extLst>
              <a:ext uri="{FF2B5EF4-FFF2-40B4-BE49-F238E27FC236}">
                <a16:creationId xmlns:a16="http://schemas.microsoft.com/office/drawing/2014/main" id="{46A695AA-36E4-8544-C0E9-6E7D39B278DE}"/>
              </a:ext>
            </a:extLst>
          </p:cNvPr>
          <p:cNvGrpSpPr/>
          <p:nvPr/>
        </p:nvGrpSpPr>
        <p:grpSpPr>
          <a:xfrm>
            <a:off x="297681" y="325964"/>
            <a:ext cx="3221895" cy="672461"/>
            <a:chOff x="754882" y="438109"/>
            <a:chExt cx="2718568" cy="672461"/>
          </a:xfrm>
        </p:grpSpPr>
        <p:grpSp>
          <p:nvGrpSpPr>
            <p:cNvPr id="9" name="Group 9"/>
            <p:cNvGrpSpPr/>
            <p:nvPr/>
          </p:nvGrpSpPr>
          <p:grpSpPr>
            <a:xfrm>
              <a:off x="754882" y="485800"/>
              <a:ext cx="2718568" cy="618420"/>
              <a:chOff x="0" y="0"/>
              <a:chExt cx="4967086" cy="787206"/>
            </a:xfrm>
          </p:grpSpPr>
          <p:sp>
            <p:nvSpPr>
              <p:cNvPr id="10" name="Freeform 10"/>
              <p:cNvSpPr/>
              <p:nvPr/>
            </p:nvSpPr>
            <p:spPr>
              <a:xfrm>
                <a:off x="6797" y="0"/>
                <a:ext cx="4953491" cy="787206"/>
              </a:xfrm>
              <a:custGeom>
                <a:avLst/>
                <a:gdLst/>
                <a:ahLst/>
                <a:cxnLst/>
                <a:rect l="l" t="t" r="r" b="b"/>
                <a:pathLst>
                  <a:path w="4953491" h="787206">
                    <a:moveTo>
                      <a:pt x="232168" y="0"/>
                    </a:moveTo>
                    <a:lnTo>
                      <a:pt x="4924524" y="0"/>
                    </a:lnTo>
                    <a:cubicBezTo>
                      <a:pt x="4933093" y="0"/>
                      <a:pt x="4941179" y="3965"/>
                      <a:pt x="4946426" y="10739"/>
                    </a:cubicBezTo>
                    <a:cubicBezTo>
                      <a:pt x="4951674" y="17513"/>
                      <a:pt x="4953492" y="26333"/>
                      <a:pt x="4951350" y="34630"/>
                    </a:cubicBezTo>
                    <a:lnTo>
                      <a:pt x="4766028" y="752576"/>
                    </a:lnTo>
                    <a:cubicBezTo>
                      <a:pt x="4760766" y="772962"/>
                      <a:pt x="4742378" y="787206"/>
                      <a:pt x="4721324" y="787206"/>
                    </a:cubicBezTo>
                    <a:lnTo>
                      <a:pt x="28968" y="787206"/>
                    </a:lnTo>
                    <a:cubicBezTo>
                      <a:pt x="20399" y="787206"/>
                      <a:pt x="12313" y="783242"/>
                      <a:pt x="7066" y="776468"/>
                    </a:cubicBezTo>
                    <a:cubicBezTo>
                      <a:pt x="1818" y="769694"/>
                      <a:pt x="0" y="760873"/>
                      <a:pt x="2142" y="752576"/>
                    </a:cubicBezTo>
                    <a:lnTo>
                      <a:pt x="187464" y="34630"/>
                    </a:lnTo>
                    <a:cubicBezTo>
                      <a:pt x="192726" y="14244"/>
                      <a:pt x="211114" y="0"/>
                      <a:pt x="232168" y="0"/>
                    </a:cubicBezTo>
                    <a:close/>
                  </a:path>
                </a:pathLst>
              </a:custGeom>
              <a:solidFill>
                <a:srgbClr val="041D16"/>
              </a:solidFill>
              <a:ln w="19050" cap="rnd">
                <a:solidFill>
                  <a:srgbClr val="063225"/>
                </a:solidFill>
                <a:prstDash val="solid"/>
                <a:round/>
              </a:ln>
            </p:spPr>
            <p:txBody>
              <a:bodyPr/>
              <a:lstStyle/>
              <a:p>
                <a:endParaRPr lang="en-US" sz="1200"/>
              </a:p>
            </p:txBody>
          </p:sp>
          <p:sp>
            <p:nvSpPr>
              <p:cNvPr id="11" name="TextBox 11"/>
              <p:cNvSpPr txBox="1"/>
              <p:nvPr/>
            </p:nvSpPr>
            <p:spPr>
              <a:xfrm>
                <a:off x="101600" y="-47625"/>
                <a:ext cx="4763886" cy="834831"/>
              </a:xfrm>
              <a:prstGeom prst="rect">
                <a:avLst/>
              </a:prstGeom>
            </p:spPr>
            <p:txBody>
              <a:bodyPr lIns="33867" tIns="33867" rIns="33867" bIns="33867" rtlCol="0" anchor="ctr"/>
              <a:lstStyle/>
              <a:p>
                <a:pPr algn="ctr">
                  <a:lnSpc>
                    <a:spcPts val="2147"/>
                  </a:lnSpc>
                </a:pPr>
                <a:endParaRPr sz="1200"/>
              </a:p>
            </p:txBody>
          </p:sp>
        </p:grpSp>
        <p:grpSp>
          <p:nvGrpSpPr>
            <p:cNvPr id="12" name="Group 12"/>
            <p:cNvGrpSpPr/>
            <p:nvPr/>
          </p:nvGrpSpPr>
          <p:grpSpPr>
            <a:xfrm>
              <a:off x="840234" y="438109"/>
              <a:ext cx="684724" cy="672461"/>
              <a:chOff x="37200" y="-47625"/>
              <a:chExt cx="1203148" cy="826553"/>
            </a:xfrm>
          </p:grpSpPr>
          <p:sp>
            <p:nvSpPr>
              <p:cNvPr id="13" name="Freeform 13"/>
              <p:cNvSpPr/>
              <p:nvPr/>
            </p:nvSpPr>
            <p:spPr>
              <a:xfrm>
                <a:off x="37200" y="-2"/>
                <a:ext cx="1203148" cy="778928"/>
              </a:xfrm>
              <a:custGeom>
                <a:avLst/>
                <a:gdLst/>
                <a:ahLst/>
                <a:cxnLst/>
                <a:rect l="l" t="t" r="r" b="b"/>
                <a:pathLst>
                  <a:path w="1127249" h="778928">
                    <a:moveTo>
                      <a:pt x="323129" y="0"/>
                    </a:moveTo>
                    <a:lnTo>
                      <a:pt x="1007320" y="0"/>
                    </a:lnTo>
                    <a:cubicBezTo>
                      <a:pt x="1042838" y="0"/>
                      <a:pt x="1076352" y="16458"/>
                      <a:pt x="1098068" y="44566"/>
                    </a:cubicBezTo>
                    <a:cubicBezTo>
                      <a:pt x="1119783" y="72673"/>
                      <a:pt x="1127249" y="109256"/>
                      <a:pt x="1118283" y="143625"/>
                    </a:cubicBezTo>
                    <a:lnTo>
                      <a:pt x="990019" y="635303"/>
                    </a:lnTo>
                    <a:cubicBezTo>
                      <a:pt x="967950" y="719900"/>
                      <a:pt x="891547" y="778928"/>
                      <a:pt x="804120" y="778928"/>
                    </a:cubicBezTo>
                    <a:lnTo>
                      <a:pt x="119929" y="778928"/>
                    </a:lnTo>
                    <a:cubicBezTo>
                      <a:pt x="84411" y="778928"/>
                      <a:pt x="50897" y="762469"/>
                      <a:pt x="29181" y="734362"/>
                    </a:cubicBezTo>
                    <a:cubicBezTo>
                      <a:pt x="7466" y="706255"/>
                      <a:pt x="0" y="669672"/>
                      <a:pt x="8966" y="635303"/>
                    </a:cubicBezTo>
                    <a:lnTo>
                      <a:pt x="137230" y="143625"/>
                    </a:lnTo>
                    <a:cubicBezTo>
                      <a:pt x="159299" y="59028"/>
                      <a:pt x="235702" y="0"/>
                      <a:pt x="323129" y="0"/>
                    </a:cubicBezTo>
                    <a:close/>
                  </a:path>
                </a:pathLst>
              </a:custGeom>
              <a:gradFill rotWithShape="1">
                <a:gsLst>
                  <a:gs pos="0">
                    <a:srgbClr val="FFAB29">
                      <a:alpha val="100000"/>
                    </a:srgbClr>
                  </a:gs>
                  <a:gs pos="100000">
                    <a:srgbClr val="FFCD80">
                      <a:alpha val="100000"/>
                    </a:srgbClr>
                  </a:gs>
                </a:gsLst>
                <a:lin ang="0"/>
              </a:gradFill>
              <a:ln cap="rnd">
                <a:noFill/>
                <a:prstDash val="solid"/>
                <a:round/>
              </a:ln>
            </p:spPr>
            <p:txBody>
              <a:bodyPr/>
              <a:lstStyle/>
              <a:p>
                <a:endParaRPr lang="en-US" sz="1200"/>
              </a:p>
            </p:txBody>
          </p:sp>
          <p:sp>
            <p:nvSpPr>
              <p:cNvPr id="14" name="TextBox 14"/>
              <p:cNvSpPr txBox="1"/>
              <p:nvPr/>
            </p:nvSpPr>
            <p:spPr>
              <a:xfrm>
                <a:off x="101600" y="-47625"/>
                <a:ext cx="981053" cy="826553"/>
              </a:xfrm>
              <a:prstGeom prst="rect">
                <a:avLst/>
              </a:prstGeom>
            </p:spPr>
            <p:txBody>
              <a:bodyPr lIns="33867" tIns="33867" rIns="33867" bIns="33867" rtlCol="0" anchor="ctr"/>
              <a:lstStyle/>
              <a:p>
                <a:pPr algn="ctr">
                  <a:lnSpc>
                    <a:spcPts val="2147"/>
                  </a:lnSpc>
                  <a:spcBef>
                    <a:spcPct val="0"/>
                  </a:spcBef>
                </a:pPr>
                <a:endParaRPr sz="1200"/>
              </a:p>
            </p:txBody>
          </p:sp>
        </p:grpSp>
      </p:grpSp>
      <p:sp>
        <p:nvSpPr>
          <p:cNvPr id="20" name="TextBox 20"/>
          <p:cNvSpPr txBox="1"/>
          <p:nvPr/>
        </p:nvSpPr>
        <p:spPr>
          <a:xfrm>
            <a:off x="1507504" y="483374"/>
            <a:ext cx="1604129" cy="430887"/>
          </a:xfrm>
          <a:prstGeom prst="rect">
            <a:avLst/>
          </a:prstGeom>
        </p:spPr>
        <p:txBody>
          <a:bodyPr wrap="square" lIns="0" tIns="0" rIns="0" bIns="0" rtlCol="0" anchor="t">
            <a:spAutoFit/>
          </a:bodyPr>
          <a:lstStyle/>
          <a:p>
            <a:pPr>
              <a:spcBef>
                <a:spcPct val="0"/>
              </a:spcBef>
            </a:pPr>
            <a:r>
              <a:rPr lang="en-US" sz="2800">
                <a:solidFill>
                  <a:schemeClr val="bg1"/>
                </a:solidFill>
                <a:latin typeface="#9Slide03 Kaleko 105 Round Bold" pitchFamily="2" charset="0"/>
              </a:rPr>
              <a:t>MỞ ĐẦU</a:t>
            </a:r>
          </a:p>
        </p:txBody>
      </p:sp>
      <p:pic>
        <p:nvPicPr>
          <p:cNvPr id="7" name="Picture 6" descr="A white logo with a black background&#10;&#10;Description automatically generated">
            <a:extLst>
              <a:ext uri="{FF2B5EF4-FFF2-40B4-BE49-F238E27FC236}">
                <a16:creationId xmlns:a16="http://schemas.microsoft.com/office/drawing/2014/main" id="{FAAB0348-F224-8D80-9ADD-236B2A3BD5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94" y="553723"/>
            <a:ext cx="293978" cy="301924"/>
          </a:xfrm>
          <a:prstGeom prst="rect">
            <a:avLst/>
          </a:prstGeom>
        </p:spPr>
      </p:pic>
      <p:sp>
        <p:nvSpPr>
          <p:cNvPr id="15" name="TextBox 14">
            <a:extLst>
              <a:ext uri="{FF2B5EF4-FFF2-40B4-BE49-F238E27FC236}">
                <a16:creationId xmlns:a16="http://schemas.microsoft.com/office/drawing/2014/main" id="{323EA4A9-EF78-B057-6AC0-E428397C01A7}"/>
              </a:ext>
            </a:extLst>
          </p:cNvPr>
          <p:cNvSpPr txBox="1"/>
          <p:nvPr/>
        </p:nvSpPr>
        <p:spPr>
          <a:xfrm>
            <a:off x="442271" y="1408084"/>
            <a:ext cx="11011037" cy="892552"/>
          </a:xfrm>
          <a:prstGeom prst="rect">
            <a:avLst/>
          </a:prstGeom>
          <a:noFill/>
        </p:spPr>
        <p:txBody>
          <a:bodyPr wrap="square">
            <a:spAutoFit/>
          </a:bodyPr>
          <a:lstStyle/>
          <a:p>
            <a:r>
              <a:rPr lang="en-US" sz="2600">
                <a:latin typeface="#9Slide03 Quicksand" panose="00000500000000000000" pitchFamily="2" charset="0"/>
              </a:rPr>
              <a:t>Khi đi đường, ta có thể thấy các biển báo giao thông báo hiệu giới hạn tốc độ mà xe cơ giới được phép đi.</a:t>
            </a:r>
          </a:p>
        </p:txBody>
      </p:sp>
      <p:pic>
        <p:nvPicPr>
          <p:cNvPr id="1028" name="Picture 4">
            <a:extLst>
              <a:ext uri="{FF2B5EF4-FFF2-40B4-BE49-F238E27FC236}">
                <a16:creationId xmlns:a16="http://schemas.microsoft.com/office/drawing/2014/main" id="{4691F745-ADF3-B5CA-6037-AF8D5E961A8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3834" r="2151" b="9358"/>
          <a:stretch/>
        </p:blipFill>
        <p:spPr bwMode="auto">
          <a:xfrm>
            <a:off x="4461294" y="2536628"/>
            <a:ext cx="3269411" cy="26931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a:extLst>
              <a:ext uri="{FF2B5EF4-FFF2-40B4-BE49-F238E27FC236}">
                <a16:creationId xmlns:a16="http://schemas.microsoft.com/office/drawing/2014/main" id="{9CAB71FC-0B0F-EF92-7974-0B327FB8AF40}"/>
              </a:ext>
            </a:extLst>
          </p:cNvPr>
          <p:cNvGrpSpPr/>
          <p:nvPr/>
        </p:nvGrpSpPr>
        <p:grpSpPr>
          <a:xfrm>
            <a:off x="2682252" y="2196545"/>
            <a:ext cx="3221895" cy="672461"/>
            <a:chOff x="754882" y="438109"/>
            <a:chExt cx="2718568" cy="672461"/>
          </a:xfrm>
        </p:grpSpPr>
        <p:grpSp>
          <p:nvGrpSpPr>
            <p:cNvPr id="5" name="Group 9">
              <a:extLst>
                <a:ext uri="{FF2B5EF4-FFF2-40B4-BE49-F238E27FC236}">
                  <a16:creationId xmlns:a16="http://schemas.microsoft.com/office/drawing/2014/main" id="{B396FA70-9F6B-637B-EDDE-20CA3AE7214D}"/>
                </a:ext>
              </a:extLst>
            </p:cNvPr>
            <p:cNvGrpSpPr/>
            <p:nvPr/>
          </p:nvGrpSpPr>
          <p:grpSpPr>
            <a:xfrm>
              <a:off x="754882" y="485800"/>
              <a:ext cx="2718568" cy="618420"/>
              <a:chOff x="0" y="0"/>
              <a:chExt cx="4967086" cy="787206"/>
            </a:xfrm>
          </p:grpSpPr>
          <p:sp>
            <p:nvSpPr>
              <p:cNvPr id="17" name="Freeform 10">
                <a:extLst>
                  <a:ext uri="{FF2B5EF4-FFF2-40B4-BE49-F238E27FC236}">
                    <a16:creationId xmlns:a16="http://schemas.microsoft.com/office/drawing/2014/main" id="{D5ACD02E-0B46-EA8D-86B8-91C62FB6D92A}"/>
                  </a:ext>
                </a:extLst>
              </p:cNvPr>
              <p:cNvSpPr/>
              <p:nvPr/>
            </p:nvSpPr>
            <p:spPr>
              <a:xfrm>
                <a:off x="6797" y="0"/>
                <a:ext cx="4953491" cy="787206"/>
              </a:xfrm>
              <a:custGeom>
                <a:avLst/>
                <a:gdLst/>
                <a:ahLst/>
                <a:cxnLst/>
                <a:rect l="l" t="t" r="r" b="b"/>
                <a:pathLst>
                  <a:path w="4953491" h="787206">
                    <a:moveTo>
                      <a:pt x="232168" y="0"/>
                    </a:moveTo>
                    <a:lnTo>
                      <a:pt x="4924524" y="0"/>
                    </a:lnTo>
                    <a:cubicBezTo>
                      <a:pt x="4933093" y="0"/>
                      <a:pt x="4941179" y="3965"/>
                      <a:pt x="4946426" y="10739"/>
                    </a:cubicBezTo>
                    <a:cubicBezTo>
                      <a:pt x="4951674" y="17513"/>
                      <a:pt x="4953492" y="26333"/>
                      <a:pt x="4951350" y="34630"/>
                    </a:cubicBezTo>
                    <a:lnTo>
                      <a:pt x="4766028" y="752576"/>
                    </a:lnTo>
                    <a:cubicBezTo>
                      <a:pt x="4760766" y="772962"/>
                      <a:pt x="4742378" y="787206"/>
                      <a:pt x="4721324" y="787206"/>
                    </a:cubicBezTo>
                    <a:lnTo>
                      <a:pt x="28968" y="787206"/>
                    </a:lnTo>
                    <a:cubicBezTo>
                      <a:pt x="20399" y="787206"/>
                      <a:pt x="12313" y="783242"/>
                      <a:pt x="7066" y="776468"/>
                    </a:cubicBezTo>
                    <a:cubicBezTo>
                      <a:pt x="1818" y="769694"/>
                      <a:pt x="0" y="760873"/>
                      <a:pt x="2142" y="752576"/>
                    </a:cubicBezTo>
                    <a:lnTo>
                      <a:pt x="187464" y="34630"/>
                    </a:lnTo>
                    <a:cubicBezTo>
                      <a:pt x="192726" y="14244"/>
                      <a:pt x="211114" y="0"/>
                      <a:pt x="232168" y="0"/>
                    </a:cubicBezTo>
                    <a:close/>
                  </a:path>
                </a:pathLst>
              </a:custGeom>
              <a:solidFill>
                <a:srgbClr val="041D16"/>
              </a:solidFill>
              <a:ln w="19050" cap="rnd">
                <a:solidFill>
                  <a:srgbClr val="063225"/>
                </a:solidFill>
                <a:prstDash val="solid"/>
                <a:round/>
              </a:ln>
            </p:spPr>
            <p:txBody>
              <a:bodyPr/>
              <a:lstStyle/>
              <a:p>
                <a:endParaRPr lang="en-US" sz="1200"/>
              </a:p>
            </p:txBody>
          </p:sp>
          <p:sp>
            <p:nvSpPr>
              <p:cNvPr id="18" name="TextBox 11">
                <a:extLst>
                  <a:ext uri="{FF2B5EF4-FFF2-40B4-BE49-F238E27FC236}">
                    <a16:creationId xmlns:a16="http://schemas.microsoft.com/office/drawing/2014/main" id="{DC287D15-3946-E843-2F9D-D98BA659381A}"/>
                  </a:ext>
                </a:extLst>
              </p:cNvPr>
              <p:cNvSpPr txBox="1"/>
              <p:nvPr/>
            </p:nvSpPr>
            <p:spPr>
              <a:xfrm>
                <a:off x="101600" y="-47625"/>
                <a:ext cx="4763886" cy="834831"/>
              </a:xfrm>
              <a:prstGeom prst="rect">
                <a:avLst/>
              </a:prstGeom>
            </p:spPr>
            <p:txBody>
              <a:bodyPr lIns="33867" tIns="33867" rIns="33867" bIns="33867" rtlCol="0" anchor="ctr"/>
              <a:lstStyle/>
              <a:p>
                <a:pPr algn="ctr">
                  <a:lnSpc>
                    <a:spcPts val="2147"/>
                  </a:lnSpc>
                </a:pPr>
                <a:endParaRPr sz="1200"/>
              </a:p>
            </p:txBody>
          </p:sp>
        </p:grpSp>
        <p:grpSp>
          <p:nvGrpSpPr>
            <p:cNvPr id="6" name="Group 12">
              <a:extLst>
                <a:ext uri="{FF2B5EF4-FFF2-40B4-BE49-F238E27FC236}">
                  <a16:creationId xmlns:a16="http://schemas.microsoft.com/office/drawing/2014/main" id="{77DAA10C-A1A9-4B86-CBF2-986378162E54}"/>
                </a:ext>
              </a:extLst>
            </p:cNvPr>
            <p:cNvGrpSpPr/>
            <p:nvPr/>
          </p:nvGrpSpPr>
          <p:grpSpPr>
            <a:xfrm>
              <a:off x="840234" y="438109"/>
              <a:ext cx="684724" cy="672461"/>
              <a:chOff x="37200" y="-47625"/>
              <a:chExt cx="1203148" cy="826553"/>
            </a:xfrm>
          </p:grpSpPr>
          <p:sp>
            <p:nvSpPr>
              <p:cNvPr id="8" name="Freeform 13">
                <a:extLst>
                  <a:ext uri="{FF2B5EF4-FFF2-40B4-BE49-F238E27FC236}">
                    <a16:creationId xmlns:a16="http://schemas.microsoft.com/office/drawing/2014/main" id="{AFB0D7B2-3B92-8EA4-BC17-C5760B62072F}"/>
                  </a:ext>
                </a:extLst>
              </p:cNvPr>
              <p:cNvSpPr/>
              <p:nvPr/>
            </p:nvSpPr>
            <p:spPr>
              <a:xfrm>
                <a:off x="37200" y="-2"/>
                <a:ext cx="1203148" cy="778928"/>
              </a:xfrm>
              <a:custGeom>
                <a:avLst/>
                <a:gdLst/>
                <a:ahLst/>
                <a:cxnLst/>
                <a:rect l="l" t="t" r="r" b="b"/>
                <a:pathLst>
                  <a:path w="1127249" h="778928">
                    <a:moveTo>
                      <a:pt x="323129" y="0"/>
                    </a:moveTo>
                    <a:lnTo>
                      <a:pt x="1007320" y="0"/>
                    </a:lnTo>
                    <a:cubicBezTo>
                      <a:pt x="1042838" y="0"/>
                      <a:pt x="1076352" y="16458"/>
                      <a:pt x="1098068" y="44566"/>
                    </a:cubicBezTo>
                    <a:cubicBezTo>
                      <a:pt x="1119783" y="72673"/>
                      <a:pt x="1127249" y="109256"/>
                      <a:pt x="1118283" y="143625"/>
                    </a:cubicBezTo>
                    <a:lnTo>
                      <a:pt x="990019" y="635303"/>
                    </a:lnTo>
                    <a:cubicBezTo>
                      <a:pt x="967950" y="719900"/>
                      <a:pt x="891547" y="778928"/>
                      <a:pt x="804120" y="778928"/>
                    </a:cubicBezTo>
                    <a:lnTo>
                      <a:pt x="119929" y="778928"/>
                    </a:lnTo>
                    <a:cubicBezTo>
                      <a:pt x="84411" y="778928"/>
                      <a:pt x="50897" y="762469"/>
                      <a:pt x="29181" y="734362"/>
                    </a:cubicBezTo>
                    <a:cubicBezTo>
                      <a:pt x="7466" y="706255"/>
                      <a:pt x="0" y="669672"/>
                      <a:pt x="8966" y="635303"/>
                    </a:cubicBezTo>
                    <a:lnTo>
                      <a:pt x="137230" y="143625"/>
                    </a:lnTo>
                    <a:cubicBezTo>
                      <a:pt x="159299" y="59028"/>
                      <a:pt x="235702" y="0"/>
                      <a:pt x="323129" y="0"/>
                    </a:cubicBezTo>
                    <a:close/>
                  </a:path>
                </a:pathLst>
              </a:custGeom>
              <a:gradFill rotWithShape="1">
                <a:gsLst>
                  <a:gs pos="0">
                    <a:srgbClr val="FFAB29">
                      <a:alpha val="100000"/>
                    </a:srgbClr>
                  </a:gs>
                  <a:gs pos="100000">
                    <a:srgbClr val="FFCD80">
                      <a:alpha val="100000"/>
                    </a:srgbClr>
                  </a:gs>
                </a:gsLst>
                <a:lin ang="0"/>
              </a:gradFill>
              <a:ln cap="rnd">
                <a:noFill/>
                <a:prstDash val="solid"/>
                <a:round/>
              </a:ln>
            </p:spPr>
            <p:txBody>
              <a:bodyPr/>
              <a:lstStyle/>
              <a:p>
                <a:endParaRPr lang="en-US" sz="1200"/>
              </a:p>
            </p:txBody>
          </p:sp>
          <p:sp>
            <p:nvSpPr>
              <p:cNvPr id="16" name="TextBox 14">
                <a:extLst>
                  <a:ext uri="{FF2B5EF4-FFF2-40B4-BE49-F238E27FC236}">
                    <a16:creationId xmlns:a16="http://schemas.microsoft.com/office/drawing/2014/main" id="{E0EAEA13-4128-E720-1156-7B085300050F}"/>
                  </a:ext>
                </a:extLst>
              </p:cNvPr>
              <p:cNvSpPr txBox="1"/>
              <p:nvPr/>
            </p:nvSpPr>
            <p:spPr>
              <a:xfrm>
                <a:off x="101600" y="-47625"/>
                <a:ext cx="981053" cy="826553"/>
              </a:xfrm>
              <a:prstGeom prst="rect">
                <a:avLst/>
              </a:prstGeom>
            </p:spPr>
            <p:txBody>
              <a:bodyPr lIns="33867" tIns="33867" rIns="33867" bIns="33867" rtlCol="0" anchor="ctr"/>
              <a:lstStyle/>
              <a:p>
                <a:pPr algn="ctr">
                  <a:lnSpc>
                    <a:spcPts val="2147"/>
                  </a:lnSpc>
                  <a:spcBef>
                    <a:spcPct val="0"/>
                  </a:spcBef>
                </a:pPr>
                <a:endParaRPr sz="1200"/>
              </a:p>
            </p:txBody>
          </p:sp>
        </p:grpSp>
      </p:grpSp>
      <p:sp>
        <p:nvSpPr>
          <p:cNvPr id="19" name="TextBox 20">
            <a:extLst>
              <a:ext uri="{FF2B5EF4-FFF2-40B4-BE49-F238E27FC236}">
                <a16:creationId xmlns:a16="http://schemas.microsoft.com/office/drawing/2014/main" id="{52B37F11-8BCB-A7F9-EA30-C9FAC5ABF2A6}"/>
              </a:ext>
            </a:extLst>
          </p:cNvPr>
          <p:cNvSpPr txBox="1"/>
          <p:nvPr/>
        </p:nvSpPr>
        <p:spPr>
          <a:xfrm>
            <a:off x="3884488" y="2390600"/>
            <a:ext cx="1770534" cy="369332"/>
          </a:xfrm>
          <a:prstGeom prst="rect">
            <a:avLst/>
          </a:prstGeom>
        </p:spPr>
        <p:txBody>
          <a:bodyPr wrap="square" lIns="0" tIns="0" rIns="0" bIns="0" rtlCol="0" anchor="t">
            <a:spAutoFit/>
          </a:bodyPr>
          <a:lstStyle/>
          <a:p>
            <a:pPr>
              <a:spcBef>
                <a:spcPct val="0"/>
              </a:spcBef>
            </a:pPr>
            <a:r>
              <a:rPr lang="en-US" sz="2400">
                <a:solidFill>
                  <a:schemeClr val="bg1"/>
                </a:solidFill>
                <a:latin typeface="#9Slide03 Kaleko 105 Round Bold" pitchFamily="2" charset="0"/>
              </a:rPr>
              <a:t>NHẮC LẠI</a:t>
            </a:r>
          </a:p>
        </p:txBody>
      </p:sp>
      <p:pic>
        <p:nvPicPr>
          <p:cNvPr id="21" name="Picture 18" descr="A white logo with a black background&#10;&#10;Description automatically generated">
            <a:extLst>
              <a:ext uri="{FF2B5EF4-FFF2-40B4-BE49-F238E27FC236}">
                <a16:creationId xmlns:a16="http://schemas.microsoft.com/office/drawing/2014/main" id="{005D0AFB-7E64-3118-E87D-8CEDA2EAC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2165" y="2424304"/>
            <a:ext cx="293978" cy="301924"/>
          </a:xfrm>
          <a:prstGeom prst="rect">
            <a:avLst/>
          </a:prstGeom>
        </p:spPr>
      </p:pic>
      <p:grpSp>
        <p:nvGrpSpPr>
          <p:cNvPr id="1033" name="Group 2">
            <a:extLst>
              <a:ext uri="{FF2B5EF4-FFF2-40B4-BE49-F238E27FC236}">
                <a16:creationId xmlns:a16="http://schemas.microsoft.com/office/drawing/2014/main" id="{4889AD31-B84B-2392-D50D-E9A86E9C3199}"/>
              </a:ext>
            </a:extLst>
          </p:cNvPr>
          <p:cNvGrpSpPr/>
          <p:nvPr/>
        </p:nvGrpSpPr>
        <p:grpSpPr>
          <a:xfrm>
            <a:off x="2686661" y="3316180"/>
            <a:ext cx="3969519" cy="672461"/>
            <a:chOff x="754882" y="438109"/>
            <a:chExt cx="2718568" cy="672461"/>
          </a:xfrm>
        </p:grpSpPr>
        <p:grpSp>
          <p:nvGrpSpPr>
            <p:cNvPr id="1034" name="Group 9">
              <a:extLst>
                <a:ext uri="{FF2B5EF4-FFF2-40B4-BE49-F238E27FC236}">
                  <a16:creationId xmlns:a16="http://schemas.microsoft.com/office/drawing/2014/main" id="{97304083-F2C0-2DA5-DE2B-F8D6BEA1658E}"/>
                </a:ext>
              </a:extLst>
            </p:cNvPr>
            <p:cNvGrpSpPr/>
            <p:nvPr/>
          </p:nvGrpSpPr>
          <p:grpSpPr>
            <a:xfrm>
              <a:off x="754882" y="485800"/>
              <a:ext cx="2718568" cy="618420"/>
              <a:chOff x="0" y="0"/>
              <a:chExt cx="4967086" cy="787206"/>
            </a:xfrm>
          </p:grpSpPr>
          <p:sp>
            <p:nvSpPr>
              <p:cNvPr id="1038" name="Freeform 10">
                <a:extLst>
                  <a:ext uri="{FF2B5EF4-FFF2-40B4-BE49-F238E27FC236}">
                    <a16:creationId xmlns:a16="http://schemas.microsoft.com/office/drawing/2014/main" id="{76DBA525-2308-4558-8E55-E08434111A06}"/>
                  </a:ext>
                </a:extLst>
              </p:cNvPr>
              <p:cNvSpPr/>
              <p:nvPr/>
            </p:nvSpPr>
            <p:spPr>
              <a:xfrm>
                <a:off x="6797" y="0"/>
                <a:ext cx="4953491" cy="787206"/>
              </a:xfrm>
              <a:custGeom>
                <a:avLst/>
                <a:gdLst/>
                <a:ahLst/>
                <a:cxnLst/>
                <a:rect l="l" t="t" r="r" b="b"/>
                <a:pathLst>
                  <a:path w="4953491" h="787206">
                    <a:moveTo>
                      <a:pt x="232168" y="0"/>
                    </a:moveTo>
                    <a:lnTo>
                      <a:pt x="4924524" y="0"/>
                    </a:lnTo>
                    <a:cubicBezTo>
                      <a:pt x="4933093" y="0"/>
                      <a:pt x="4941179" y="3965"/>
                      <a:pt x="4946426" y="10739"/>
                    </a:cubicBezTo>
                    <a:cubicBezTo>
                      <a:pt x="4951674" y="17513"/>
                      <a:pt x="4953492" y="26333"/>
                      <a:pt x="4951350" y="34630"/>
                    </a:cubicBezTo>
                    <a:lnTo>
                      <a:pt x="4766028" y="752576"/>
                    </a:lnTo>
                    <a:cubicBezTo>
                      <a:pt x="4760766" y="772962"/>
                      <a:pt x="4742378" y="787206"/>
                      <a:pt x="4721324" y="787206"/>
                    </a:cubicBezTo>
                    <a:lnTo>
                      <a:pt x="28968" y="787206"/>
                    </a:lnTo>
                    <a:cubicBezTo>
                      <a:pt x="20399" y="787206"/>
                      <a:pt x="12313" y="783242"/>
                      <a:pt x="7066" y="776468"/>
                    </a:cubicBezTo>
                    <a:cubicBezTo>
                      <a:pt x="1818" y="769694"/>
                      <a:pt x="0" y="760873"/>
                      <a:pt x="2142" y="752576"/>
                    </a:cubicBezTo>
                    <a:lnTo>
                      <a:pt x="187464" y="34630"/>
                    </a:lnTo>
                    <a:cubicBezTo>
                      <a:pt x="192726" y="14244"/>
                      <a:pt x="211114" y="0"/>
                      <a:pt x="232168" y="0"/>
                    </a:cubicBezTo>
                    <a:close/>
                  </a:path>
                </a:pathLst>
              </a:custGeom>
              <a:solidFill>
                <a:srgbClr val="041D16"/>
              </a:solidFill>
              <a:ln w="19050" cap="rnd">
                <a:solidFill>
                  <a:srgbClr val="063225"/>
                </a:solidFill>
                <a:prstDash val="solid"/>
                <a:round/>
              </a:ln>
            </p:spPr>
            <p:txBody>
              <a:bodyPr/>
              <a:lstStyle/>
              <a:p>
                <a:endParaRPr lang="en-US" sz="1200"/>
              </a:p>
            </p:txBody>
          </p:sp>
          <p:sp>
            <p:nvSpPr>
              <p:cNvPr id="1039" name="TextBox 11">
                <a:extLst>
                  <a:ext uri="{FF2B5EF4-FFF2-40B4-BE49-F238E27FC236}">
                    <a16:creationId xmlns:a16="http://schemas.microsoft.com/office/drawing/2014/main" id="{DA7A4BF2-FCAD-AF83-C4F2-55ABA3F4056C}"/>
                  </a:ext>
                </a:extLst>
              </p:cNvPr>
              <p:cNvSpPr txBox="1"/>
              <p:nvPr/>
            </p:nvSpPr>
            <p:spPr>
              <a:xfrm>
                <a:off x="101600" y="-47625"/>
                <a:ext cx="4763886" cy="834831"/>
              </a:xfrm>
              <a:prstGeom prst="rect">
                <a:avLst/>
              </a:prstGeom>
            </p:spPr>
            <p:txBody>
              <a:bodyPr lIns="33867" tIns="33867" rIns="33867" bIns="33867" rtlCol="0" anchor="ctr"/>
              <a:lstStyle/>
              <a:p>
                <a:pPr algn="ctr">
                  <a:lnSpc>
                    <a:spcPts val="2147"/>
                  </a:lnSpc>
                </a:pPr>
                <a:endParaRPr sz="1200"/>
              </a:p>
            </p:txBody>
          </p:sp>
        </p:grpSp>
        <p:grpSp>
          <p:nvGrpSpPr>
            <p:cNvPr id="1035" name="Group 6">
              <a:extLst>
                <a:ext uri="{FF2B5EF4-FFF2-40B4-BE49-F238E27FC236}">
                  <a16:creationId xmlns:a16="http://schemas.microsoft.com/office/drawing/2014/main" id="{ED74F814-4A12-E495-07CE-778AEB939851}"/>
                </a:ext>
              </a:extLst>
            </p:cNvPr>
            <p:cNvGrpSpPr/>
            <p:nvPr/>
          </p:nvGrpSpPr>
          <p:grpSpPr>
            <a:xfrm>
              <a:off x="840234" y="438109"/>
              <a:ext cx="594979" cy="672461"/>
              <a:chOff x="37200" y="-47625"/>
              <a:chExt cx="1045454" cy="826553"/>
            </a:xfrm>
          </p:grpSpPr>
          <p:sp>
            <p:nvSpPr>
              <p:cNvPr id="1036" name="Freeform 13">
                <a:extLst>
                  <a:ext uri="{FF2B5EF4-FFF2-40B4-BE49-F238E27FC236}">
                    <a16:creationId xmlns:a16="http://schemas.microsoft.com/office/drawing/2014/main" id="{D88A86CF-1E6A-AF6A-D358-4DB69E2E11CD}"/>
                  </a:ext>
                </a:extLst>
              </p:cNvPr>
              <p:cNvSpPr/>
              <p:nvPr/>
            </p:nvSpPr>
            <p:spPr>
              <a:xfrm>
                <a:off x="37200" y="-2"/>
                <a:ext cx="1045454" cy="778928"/>
              </a:xfrm>
              <a:custGeom>
                <a:avLst/>
                <a:gdLst/>
                <a:ahLst/>
                <a:cxnLst/>
                <a:rect l="l" t="t" r="r" b="b"/>
                <a:pathLst>
                  <a:path w="1127249" h="778928">
                    <a:moveTo>
                      <a:pt x="323129" y="0"/>
                    </a:moveTo>
                    <a:lnTo>
                      <a:pt x="1007320" y="0"/>
                    </a:lnTo>
                    <a:cubicBezTo>
                      <a:pt x="1042838" y="0"/>
                      <a:pt x="1076352" y="16458"/>
                      <a:pt x="1098068" y="44566"/>
                    </a:cubicBezTo>
                    <a:cubicBezTo>
                      <a:pt x="1119783" y="72673"/>
                      <a:pt x="1127249" y="109256"/>
                      <a:pt x="1118283" y="143625"/>
                    </a:cubicBezTo>
                    <a:lnTo>
                      <a:pt x="990019" y="635303"/>
                    </a:lnTo>
                    <a:cubicBezTo>
                      <a:pt x="967950" y="719900"/>
                      <a:pt x="891547" y="778928"/>
                      <a:pt x="804120" y="778928"/>
                    </a:cubicBezTo>
                    <a:lnTo>
                      <a:pt x="119929" y="778928"/>
                    </a:lnTo>
                    <a:cubicBezTo>
                      <a:pt x="84411" y="778928"/>
                      <a:pt x="50897" y="762469"/>
                      <a:pt x="29181" y="734362"/>
                    </a:cubicBezTo>
                    <a:cubicBezTo>
                      <a:pt x="7466" y="706255"/>
                      <a:pt x="0" y="669672"/>
                      <a:pt x="8966" y="635303"/>
                    </a:cubicBezTo>
                    <a:lnTo>
                      <a:pt x="137230" y="143625"/>
                    </a:lnTo>
                    <a:cubicBezTo>
                      <a:pt x="159299" y="59028"/>
                      <a:pt x="235702" y="0"/>
                      <a:pt x="323129" y="0"/>
                    </a:cubicBezTo>
                    <a:close/>
                  </a:path>
                </a:pathLst>
              </a:custGeom>
              <a:gradFill rotWithShape="1">
                <a:gsLst>
                  <a:gs pos="0">
                    <a:srgbClr val="FFAB29">
                      <a:alpha val="100000"/>
                    </a:srgbClr>
                  </a:gs>
                  <a:gs pos="100000">
                    <a:srgbClr val="FFCD80">
                      <a:alpha val="100000"/>
                    </a:srgbClr>
                  </a:gs>
                </a:gsLst>
                <a:lin ang="0"/>
              </a:gradFill>
              <a:ln cap="rnd">
                <a:noFill/>
                <a:prstDash val="solid"/>
                <a:round/>
              </a:ln>
            </p:spPr>
            <p:txBody>
              <a:bodyPr/>
              <a:lstStyle/>
              <a:p>
                <a:endParaRPr lang="en-US" sz="1200"/>
              </a:p>
            </p:txBody>
          </p:sp>
          <p:sp>
            <p:nvSpPr>
              <p:cNvPr id="1037" name="TextBox 8">
                <a:extLst>
                  <a:ext uri="{FF2B5EF4-FFF2-40B4-BE49-F238E27FC236}">
                    <a16:creationId xmlns:a16="http://schemas.microsoft.com/office/drawing/2014/main" id="{F74F0BA4-2A3A-F7AE-20D9-EA9C89847454}"/>
                  </a:ext>
                </a:extLst>
              </p:cNvPr>
              <p:cNvSpPr txBox="1"/>
              <p:nvPr/>
            </p:nvSpPr>
            <p:spPr>
              <a:xfrm>
                <a:off x="101600" y="-47625"/>
                <a:ext cx="981053" cy="826553"/>
              </a:xfrm>
              <a:prstGeom prst="rect">
                <a:avLst/>
              </a:prstGeom>
            </p:spPr>
            <p:txBody>
              <a:bodyPr lIns="33867" tIns="33867" rIns="33867" bIns="33867" rtlCol="0" anchor="ctr"/>
              <a:lstStyle/>
              <a:p>
                <a:pPr algn="ctr">
                  <a:lnSpc>
                    <a:spcPts val="2147"/>
                  </a:lnSpc>
                  <a:spcBef>
                    <a:spcPct val="0"/>
                  </a:spcBef>
                </a:pPr>
                <a:endParaRPr sz="1200"/>
              </a:p>
            </p:txBody>
          </p:sp>
        </p:grpSp>
      </p:grpSp>
      <p:sp>
        <p:nvSpPr>
          <p:cNvPr id="1040" name="TextBox 20">
            <a:extLst>
              <a:ext uri="{FF2B5EF4-FFF2-40B4-BE49-F238E27FC236}">
                <a16:creationId xmlns:a16="http://schemas.microsoft.com/office/drawing/2014/main" id="{62F3A88F-249E-52DB-4014-40D046D86362}"/>
              </a:ext>
            </a:extLst>
          </p:cNvPr>
          <p:cNvSpPr txBox="1"/>
          <p:nvPr/>
        </p:nvSpPr>
        <p:spPr>
          <a:xfrm>
            <a:off x="3809730" y="3493465"/>
            <a:ext cx="2572072" cy="369332"/>
          </a:xfrm>
          <a:prstGeom prst="rect">
            <a:avLst/>
          </a:prstGeom>
        </p:spPr>
        <p:txBody>
          <a:bodyPr wrap="square" lIns="0" tIns="0" rIns="0" bIns="0" rtlCol="0" anchor="t">
            <a:spAutoFit/>
          </a:bodyPr>
          <a:lstStyle/>
          <a:p>
            <a:pPr>
              <a:spcBef>
                <a:spcPct val="0"/>
              </a:spcBef>
            </a:pPr>
            <a:r>
              <a:rPr lang="en-US" sz="2400">
                <a:solidFill>
                  <a:schemeClr val="bg1"/>
                </a:solidFill>
                <a:latin typeface="#9Slide03 Kaleko 105 Round Bold" pitchFamily="2" charset="0"/>
              </a:rPr>
              <a:t>BẤT ĐẲNG THỨC</a:t>
            </a:r>
          </a:p>
        </p:txBody>
      </p:sp>
      <p:sp>
        <p:nvSpPr>
          <p:cNvPr id="1041" name="TextBox 20">
            <a:extLst>
              <a:ext uri="{FF2B5EF4-FFF2-40B4-BE49-F238E27FC236}">
                <a16:creationId xmlns:a16="http://schemas.microsoft.com/office/drawing/2014/main" id="{F7865543-B62D-2809-FAE7-12976CD14088}"/>
              </a:ext>
            </a:extLst>
          </p:cNvPr>
          <p:cNvSpPr txBox="1"/>
          <p:nvPr/>
        </p:nvSpPr>
        <p:spPr>
          <a:xfrm>
            <a:off x="3053516" y="3456338"/>
            <a:ext cx="384301" cy="430887"/>
          </a:xfrm>
          <a:prstGeom prst="rect">
            <a:avLst/>
          </a:prstGeom>
        </p:spPr>
        <p:txBody>
          <a:bodyPr wrap="square" lIns="0" tIns="0" rIns="0" bIns="0" rtlCol="0" anchor="t">
            <a:spAutoFit/>
          </a:bodyPr>
          <a:lstStyle/>
          <a:p>
            <a:pPr>
              <a:spcBef>
                <a:spcPct val="0"/>
              </a:spcBef>
            </a:pPr>
            <a:r>
              <a:rPr lang="en-US" sz="2800">
                <a:solidFill>
                  <a:schemeClr val="bg1"/>
                </a:solidFill>
                <a:latin typeface="#9Slide03 Kaleko 105 Round Bold" pitchFamily="2" charset="0"/>
              </a:rPr>
              <a:t>01</a:t>
            </a:r>
          </a:p>
        </p:txBody>
      </p:sp>
      <p:grpSp>
        <p:nvGrpSpPr>
          <p:cNvPr id="1042" name="Group 2">
            <a:extLst>
              <a:ext uri="{FF2B5EF4-FFF2-40B4-BE49-F238E27FC236}">
                <a16:creationId xmlns:a16="http://schemas.microsoft.com/office/drawing/2014/main" id="{F0511589-C90B-6652-994E-75D60D076C0A}"/>
              </a:ext>
            </a:extLst>
          </p:cNvPr>
          <p:cNvGrpSpPr/>
          <p:nvPr/>
        </p:nvGrpSpPr>
        <p:grpSpPr>
          <a:xfrm rot="-1229983">
            <a:off x="-5462024" y="-1235292"/>
            <a:ext cx="7022597" cy="9306379"/>
            <a:chOff x="0" y="0"/>
            <a:chExt cx="2386497" cy="3162597"/>
          </a:xfrm>
        </p:grpSpPr>
        <p:sp>
          <p:nvSpPr>
            <p:cNvPr id="1043" name="Freeform 3">
              <a:extLst>
                <a:ext uri="{FF2B5EF4-FFF2-40B4-BE49-F238E27FC236}">
                  <a16:creationId xmlns:a16="http://schemas.microsoft.com/office/drawing/2014/main" id="{F5400A59-C466-BBF8-FF0A-0C06F2F78558}"/>
                </a:ext>
              </a:extLst>
            </p:cNvPr>
            <p:cNvSpPr/>
            <p:nvPr/>
          </p:nvSpPr>
          <p:spPr>
            <a:xfrm>
              <a:off x="0" y="0"/>
              <a:ext cx="2386497" cy="3162597"/>
            </a:xfrm>
            <a:custGeom>
              <a:avLst/>
              <a:gdLst/>
              <a:ahLst/>
              <a:cxnLst/>
              <a:rect l="l" t="t" r="r" b="b"/>
              <a:pathLst>
                <a:path w="2386497" h="3162597">
                  <a:moveTo>
                    <a:pt x="1193248" y="0"/>
                  </a:moveTo>
                  <a:cubicBezTo>
                    <a:pt x="534236" y="0"/>
                    <a:pt x="0" y="707971"/>
                    <a:pt x="0" y="1581298"/>
                  </a:cubicBezTo>
                  <a:cubicBezTo>
                    <a:pt x="0" y="2454625"/>
                    <a:pt x="534236" y="3162597"/>
                    <a:pt x="1193248" y="3162597"/>
                  </a:cubicBezTo>
                  <a:cubicBezTo>
                    <a:pt x="1852261" y="3162597"/>
                    <a:pt x="2386497" y="2454625"/>
                    <a:pt x="2386497" y="1581298"/>
                  </a:cubicBezTo>
                  <a:cubicBezTo>
                    <a:pt x="2386497" y="707971"/>
                    <a:pt x="1852261" y="0"/>
                    <a:pt x="1193248" y="0"/>
                  </a:cubicBezTo>
                  <a:close/>
                </a:path>
              </a:pathLst>
            </a:custGeom>
            <a:solidFill>
              <a:srgbClr val="063225"/>
            </a:solidFill>
          </p:spPr>
          <p:txBody>
            <a:bodyPr/>
            <a:lstStyle/>
            <a:p>
              <a:endParaRPr lang="en-US" sz="1200"/>
            </a:p>
          </p:txBody>
        </p:sp>
        <p:sp>
          <p:nvSpPr>
            <p:cNvPr id="1044" name="TextBox 4">
              <a:extLst>
                <a:ext uri="{FF2B5EF4-FFF2-40B4-BE49-F238E27FC236}">
                  <a16:creationId xmlns:a16="http://schemas.microsoft.com/office/drawing/2014/main" id="{AA64B75B-266F-5D18-E7D5-9E703AE4E2E9}"/>
                </a:ext>
              </a:extLst>
            </p:cNvPr>
            <p:cNvSpPr txBox="1"/>
            <p:nvPr/>
          </p:nvSpPr>
          <p:spPr>
            <a:xfrm>
              <a:off x="223734" y="248868"/>
              <a:ext cx="1939029" cy="2617235"/>
            </a:xfrm>
            <a:prstGeom prst="rect">
              <a:avLst/>
            </a:prstGeom>
          </p:spPr>
          <p:txBody>
            <a:bodyPr lIns="33867" tIns="33867" rIns="33867" bIns="33867" rtlCol="0" anchor="ctr"/>
            <a:lstStyle/>
            <a:p>
              <a:pPr algn="ctr">
                <a:lnSpc>
                  <a:spcPts val="2147"/>
                </a:lnSpc>
              </a:pPr>
              <a:endParaRPr sz="1200"/>
            </a:p>
          </p:txBody>
        </p:sp>
      </p:grpSp>
      <p:sp>
        <p:nvSpPr>
          <p:cNvPr id="1045" name="Freeform 6">
            <a:extLst>
              <a:ext uri="{FF2B5EF4-FFF2-40B4-BE49-F238E27FC236}">
                <a16:creationId xmlns:a16="http://schemas.microsoft.com/office/drawing/2014/main" id="{B78A85DB-4B5C-4A32-A509-B4A1820A5264}"/>
              </a:ext>
            </a:extLst>
          </p:cNvPr>
          <p:cNvSpPr/>
          <p:nvPr/>
        </p:nvSpPr>
        <p:spPr>
          <a:xfrm flipH="1">
            <a:off x="577690" y="5358983"/>
            <a:ext cx="2972969" cy="1616551"/>
          </a:xfrm>
          <a:custGeom>
            <a:avLst/>
            <a:gdLst/>
            <a:ahLst/>
            <a:cxnLst/>
            <a:rect l="l" t="t" r="r" b="b"/>
            <a:pathLst>
              <a:path w="5431132" h="2953178">
                <a:moveTo>
                  <a:pt x="5431132" y="0"/>
                </a:moveTo>
                <a:lnTo>
                  <a:pt x="0" y="0"/>
                </a:lnTo>
                <a:lnTo>
                  <a:pt x="0" y="2953178"/>
                </a:lnTo>
                <a:lnTo>
                  <a:pt x="5431132" y="2953178"/>
                </a:lnTo>
                <a:lnTo>
                  <a:pt x="5431132" y="0"/>
                </a:lnTo>
                <a:close/>
              </a:path>
            </a:pathLst>
          </a:custGeom>
          <a:blipFill>
            <a:blip r:embed="rId5"/>
            <a:stretch>
              <a:fillRect/>
            </a:stretch>
          </a:blipFill>
        </p:spPr>
        <p:txBody>
          <a:bodyPr/>
          <a:lstStyle/>
          <a:p>
            <a:endParaRPr lang="en-US" sz="1200"/>
          </a:p>
        </p:txBody>
      </p:sp>
      <p:sp>
        <p:nvSpPr>
          <p:cNvPr id="1046" name="Freeform 16">
            <a:extLst>
              <a:ext uri="{FF2B5EF4-FFF2-40B4-BE49-F238E27FC236}">
                <a16:creationId xmlns:a16="http://schemas.microsoft.com/office/drawing/2014/main" id="{20EA27EA-D719-12EE-B756-941201F4B5FD}"/>
              </a:ext>
            </a:extLst>
          </p:cNvPr>
          <p:cNvSpPr/>
          <p:nvPr/>
        </p:nvSpPr>
        <p:spPr>
          <a:xfrm rot="-284793">
            <a:off x="371869" y="822012"/>
            <a:ext cx="362970" cy="362970"/>
          </a:xfrm>
          <a:custGeom>
            <a:avLst/>
            <a:gdLst/>
            <a:ahLst/>
            <a:cxnLst/>
            <a:rect l="l" t="t" r="r" b="b"/>
            <a:pathLst>
              <a:path w="544455" h="544455">
                <a:moveTo>
                  <a:pt x="0" y="0"/>
                </a:moveTo>
                <a:lnTo>
                  <a:pt x="544455" y="0"/>
                </a:lnTo>
                <a:lnTo>
                  <a:pt x="544455" y="544455"/>
                </a:lnTo>
                <a:lnTo>
                  <a:pt x="0" y="5444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1047" name="TextBox 40">
            <a:extLst>
              <a:ext uri="{FF2B5EF4-FFF2-40B4-BE49-F238E27FC236}">
                <a16:creationId xmlns:a16="http://schemas.microsoft.com/office/drawing/2014/main" id="{E3C288E8-1EFF-9212-5468-0F6C6DF3D72B}"/>
              </a:ext>
            </a:extLst>
          </p:cNvPr>
          <p:cNvSpPr txBox="1"/>
          <p:nvPr/>
        </p:nvSpPr>
        <p:spPr>
          <a:xfrm>
            <a:off x="831825" y="392117"/>
            <a:ext cx="5288152" cy="830997"/>
          </a:xfrm>
          <a:prstGeom prst="rect">
            <a:avLst/>
          </a:prstGeom>
          <a:noFill/>
        </p:spPr>
        <p:txBody>
          <a:bodyPr wrap="square">
            <a:spAutoFit/>
          </a:bodyPr>
          <a:lstStyle/>
          <a:p>
            <a:r>
              <a:rPr lang="en-US" sz="4800" b="0" i="0">
                <a:solidFill>
                  <a:schemeClr val="accent4">
                    <a:lumMod val="75000"/>
                  </a:schemeClr>
                </a:solidFill>
                <a:effectLst/>
                <a:latin typeface="#9Slide03 Neutra" panose="02040603050506020204" pitchFamily="18" charset="0"/>
              </a:rPr>
              <a:t>Bất đẳng thức</a:t>
            </a:r>
            <a:endParaRPr lang="en-US" sz="3600">
              <a:solidFill>
                <a:srgbClr val="C00000"/>
              </a:solidFill>
              <a:latin typeface="#9Slide03 Neutra" panose="02040603050506020204" pitchFamily="18" charset="0"/>
            </a:endParaRPr>
          </a:p>
        </p:txBody>
      </p:sp>
      <p:sp>
        <p:nvSpPr>
          <p:cNvPr id="1048" name="Freeform 25">
            <a:extLst>
              <a:ext uri="{FF2B5EF4-FFF2-40B4-BE49-F238E27FC236}">
                <a16:creationId xmlns:a16="http://schemas.microsoft.com/office/drawing/2014/main" id="{E5A8E44B-7479-7384-2FAD-350A3FB251C3}"/>
              </a:ext>
            </a:extLst>
          </p:cNvPr>
          <p:cNvSpPr/>
          <p:nvPr/>
        </p:nvSpPr>
        <p:spPr>
          <a:xfrm rot="2009569">
            <a:off x="11398827" y="100070"/>
            <a:ext cx="658713" cy="658713"/>
          </a:xfrm>
          <a:custGeom>
            <a:avLst/>
            <a:gdLst/>
            <a:ahLst/>
            <a:cxnLst/>
            <a:rect l="l" t="t" r="r" b="b"/>
            <a:pathLst>
              <a:path w="1879963" h="1879963">
                <a:moveTo>
                  <a:pt x="0" y="0"/>
                </a:moveTo>
                <a:lnTo>
                  <a:pt x="1879962" y="0"/>
                </a:lnTo>
                <a:lnTo>
                  <a:pt x="1879962" y="1879963"/>
                </a:lnTo>
                <a:lnTo>
                  <a:pt x="0" y="1879963"/>
                </a:lnTo>
                <a:lnTo>
                  <a:pt x="0" y="0"/>
                </a:lnTo>
                <a:close/>
              </a:path>
            </a:pathLst>
          </a:custGeom>
          <a:blipFill>
            <a:blip r:embed="rId8"/>
            <a:stretch>
              <a:fillRect/>
            </a:stretch>
          </a:blipFill>
        </p:spPr>
        <p:txBody>
          <a:bodyPr/>
          <a:lstStyle/>
          <a:p>
            <a:endParaRPr lang="en-US" sz="1200"/>
          </a:p>
        </p:txBody>
      </p:sp>
      <p:sp>
        <p:nvSpPr>
          <p:cNvPr id="1049" name="AutoShape 30">
            <a:extLst>
              <a:ext uri="{FF2B5EF4-FFF2-40B4-BE49-F238E27FC236}">
                <a16:creationId xmlns:a16="http://schemas.microsoft.com/office/drawing/2014/main" id="{E9262EBF-6EDC-BA90-173E-6CFDEB2623A8}"/>
              </a:ext>
            </a:extLst>
          </p:cNvPr>
          <p:cNvSpPr/>
          <p:nvPr/>
        </p:nvSpPr>
        <p:spPr>
          <a:xfrm flipH="1">
            <a:off x="11302054" y="154321"/>
            <a:ext cx="0" cy="581045"/>
          </a:xfrm>
          <a:prstGeom prst="line">
            <a:avLst/>
          </a:prstGeom>
          <a:ln w="19050" cap="rnd">
            <a:solidFill>
              <a:srgbClr val="666666"/>
            </a:solidFill>
            <a:prstDash val="solid"/>
            <a:headEnd type="none" w="sm" len="sm"/>
            <a:tailEnd type="none" w="sm" len="sm"/>
          </a:ln>
        </p:spPr>
        <p:txBody>
          <a:bodyPr/>
          <a:lstStyle/>
          <a:p>
            <a:endParaRPr lang="en-US" sz="1200"/>
          </a:p>
        </p:txBody>
      </p:sp>
      <p:sp>
        <p:nvSpPr>
          <p:cNvPr id="1050" name="TextBox 36">
            <a:extLst>
              <a:ext uri="{FF2B5EF4-FFF2-40B4-BE49-F238E27FC236}">
                <a16:creationId xmlns:a16="http://schemas.microsoft.com/office/drawing/2014/main" id="{CC67D331-F451-41D6-AD59-47E301C774B1}"/>
              </a:ext>
            </a:extLst>
          </p:cNvPr>
          <p:cNvSpPr txBox="1"/>
          <p:nvPr/>
        </p:nvSpPr>
        <p:spPr>
          <a:xfrm>
            <a:off x="10230106" y="176694"/>
            <a:ext cx="1055097" cy="523220"/>
          </a:xfrm>
          <a:prstGeom prst="rect">
            <a:avLst/>
          </a:prstGeom>
          <a:noFill/>
        </p:spPr>
        <p:txBody>
          <a:bodyPr wrap="none" rtlCol="0">
            <a:spAutoFit/>
          </a:bodyPr>
          <a:lstStyle/>
          <a:p>
            <a:r>
              <a:rPr lang="en-US" sz="2800">
                <a:solidFill>
                  <a:srgbClr val="FFAB29"/>
                </a:solidFill>
                <a:latin typeface="#9Slide03 Aturdida" pitchFamily="2" charset="0"/>
              </a:rPr>
              <a:t>TOÁN LỚP 9</a:t>
            </a:r>
          </a:p>
        </p:txBody>
      </p:sp>
      <p:pic>
        <p:nvPicPr>
          <p:cNvPr id="1051" name="Picture 38" descr="A blue and orange logo&#10;&#10;Description automatically generated">
            <a:extLst>
              <a:ext uri="{FF2B5EF4-FFF2-40B4-BE49-F238E27FC236}">
                <a16:creationId xmlns:a16="http://schemas.microsoft.com/office/drawing/2014/main" id="{F6B379EB-5788-2AA1-4A5C-0CC4496FF9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30009" y="234081"/>
            <a:ext cx="380409" cy="390690"/>
          </a:xfrm>
          <a:prstGeom prst="rect">
            <a:avLst/>
          </a:prstGeom>
        </p:spPr>
      </p:pic>
      <p:grpSp>
        <p:nvGrpSpPr>
          <p:cNvPr id="1052" name="Group 5">
            <a:extLst>
              <a:ext uri="{FF2B5EF4-FFF2-40B4-BE49-F238E27FC236}">
                <a16:creationId xmlns:a16="http://schemas.microsoft.com/office/drawing/2014/main" id="{5BF2CA51-32E8-FF82-6EB5-513C10721C1E}"/>
              </a:ext>
            </a:extLst>
          </p:cNvPr>
          <p:cNvGrpSpPr/>
          <p:nvPr/>
        </p:nvGrpSpPr>
        <p:grpSpPr>
          <a:xfrm>
            <a:off x="2684518" y="4452442"/>
            <a:ext cx="7298449" cy="681405"/>
            <a:chOff x="758602" y="438109"/>
            <a:chExt cx="5633790" cy="681405"/>
          </a:xfrm>
        </p:grpSpPr>
        <p:grpSp>
          <p:nvGrpSpPr>
            <p:cNvPr id="1053" name="Group 9">
              <a:extLst>
                <a:ext uri="{FF2B5EF4-FFF2-40B4-BE49-F238E27FC236}">
                  <a16:creationId xmlns:a16="http://schemas.microsoft.com/office/drawing/2014/main" id="{3C6FDB39-B12B-144A-E658-E5145C4A289B}"/>
                </a:ext>
              </a:extLst>
            </p:cNvPr>
            <p:cNvGrpSpPr/>
            <p:nvPr/>
          </p:nvGrpSpPr>
          <p:grpSpPr>
            <a:xfrm>
              <a:off x="758602" y="448386"/>
              <a:ext cx="5633790" cy="655834"/>
              <a:chOff x="6797" y="-47625"/>
              <a:chExt cx="10293478" cy="834831"/>
            </a:xfrm>
          </p:grpSpPr>
          <p:sp>
            <p:nvSpPr>
              <p:cNvPr id="1057" name="Freeform 10">
                <a:extLst>
                  <a:ext uri="{FF2B5EF4-FFF2-40B4-BE49-F238E27FC236}">
                    <a16:creationId xmlns:a16="http://schemas.microsoft.com/office/drawing/2014/main" id="{5A736812-7FFF-27D3-E662-0E204289F2E6}"/>
                  </a:ext>
                </a:extLst>
              </p:cNvPr>
              <p:cNvSpPr/>
              <p:nvPr/>
            </p:nvSpPr>
            <p:spPr>
              <a:xfrm>
                <a:off x="6797" y="0"/>
                <a:ext cx="10293478" cy="787206"/>
              </a:xfrm>
              <a:custGeom>
                <a:avLst/>
                <a:gdLst/>
                <a:ahLst/>
                <a:cxnLst/>
                <a:rect l="l" t="t" r="r" b="b"/>
                <a:pathLst>
                  <a:path w="4953491" h="787206">
                    <a:moveTo>
                      <a:pt x="232168" y="0"/>
                    </a:moveTo>
                    <a:lnTo>
                      <a:pt x="4924524" y="0"/>
                    </a:lnTo>
                    <a:cubicBezTo>
                      <a:pt x="4933093" y="0"/>
                      <a:pt x="4941179" y="3965"/>
                      <a:pt x="4946426" y="10739"/>
                    </a:cubicBezTo>
                    <a:cubicBezTo>
                      <a:pt x="4951674" y="17513"/>
                      <a:pt x="4953492" y="26333"/>
                      <a:pt x="4951350" y="34630"/>
                    </a:cubicBezTo>
                    <a:lnTo>
                      <a:pt x="4766028" y="752576"/>
                    </a:lnTo>
                    <a:cubicBezTo>
                      <a:pt x="4760766" y="772962"/>
                      <a:pt x="4742378" y="787206"/>
                      <a:pt x="4721324" y="787206"/>
                    </a:cubicBezTo>
                    <a:lnTo>
                      <a:pt x="28968" y="787206"/>
                    </a:lnTo>
                    <a:cubicBezTo>
                      <a:pt x="20399" y="787206"/>
                      <a:pt x="12313" y="783242"/>
                      <a:pt x="7066" y="776468"/>
                    </a:cubicBezTo>
                    <a:cubicBezTo>
                      <a:pt x="1818" y="769694"/>
                      <a:pt x="0" y="760873"/>
                      <a:pt x="2142" y="752576"/>
                    </a:cubicBezTo>
                    <a:lnTo>
                      <a:pt x="187464" y="34630"/>
                    </a:lnTo>
                    <a:cubicBezTo>
                      <a:pt x="192726" y="14244"/>
                      <a:pt x="211114" y="0"/>
                      <a:pt x="232168" y="0"/>
                    </a:cubicBezTo>
                    <a:close/>
                  </a:path>
                </a:pathLst>
              </a:custGeom>
              <a:solidFill>
                <a:schemeClr val="accent4">
                  <a:lumMod val="50000"/>
                </a:schemeClr>
              </a:solidFill>
              <a:ln w="19050" cap="rnd">
                <a:solidFill>
                  <a:srgbClr val="063225"/>
                </a:solidFill>
                <a:prstDash val="solid"/>
                <a:round/>
              </a:ln>
            </p:spPr>
            <p:txBody>
              <a:bodyPr/>
              <a:lstStyle/>
              <a:p>
                <a:endParaRPr lang="en-US" sz="1200"/>
              </a:p>
            </p:txBody>
          </p:sp>
          <p:sp>
            <p:nvSpPr>
              <p:cNvPr id="1058" name="TextBox 11">
                <a:extLst>
                  <a:ext uri="{FF2B5EF4-FFF2-40B4-BE49-F238E27FC236}">
                    <a16:creationId xmlns:a16="http://schemas.microsoft.com/office/drawing/2014/main" id="{432758A4-B558-9046-4E40-F33955753935}"/>
                  </a:ext>
                </a:extLst>
              </p:cNvPr>
              <p:cNvSpPr txBox="1"/>
              <p:nvPr/>
            </p:nvSpPr>
            <p:spPr>
              <a:xfrm>
                <a:off x="101600" y="-47625"/>
                <a:ext cx="4763886" cy="834831"/>
              </a:xfrm>
              <a:prstGeom prst="rect">
                <a:avLst/>
              </a:prstGeom>
            </p:spPr>
            <p:txBody>
              <a:bodyPr lIns="33867" tIns="33867" rIns="33867" bIns="33867" rtlCol="0" anchor="ctr"/>
              <a:lstStyle/>
              <a:p>
                <a:pPr algn="ctr">
                  <a:lnSpc>
                    <a:spcPts val="2147"/>
                  </a:lnSpc>
                </a:pPr>
                <a:endParaRPr sz="1200"/>
              </a:p>
            </p:txBody>
          </p:sp>
        </p:grpSp>
        <p:grpSp>
          <p:nvGrpSpPr>
            <p:cNvPr id="1054" name="Group 8">
              <a:extLst>
                <a:ext uri="{FF2B5EF4-FFF2-40B4-BE49-F238E27FC236}">
                  <a16:creationId xmlns:a16="http://schemas.microsoft.com/office/drawing/2014/main" id="{A240A0E2-5F19-8F58-C09E-6AC35A7C2180}"/>
                </a:ext>
              </a:extLst>
            </p:cNvPr>
            <p:cNvGrpSpPr/>
            <p:nvPr/>
          </p:nvGrpSpPr>
          <p:grpSpPr>
            <a:xfrm>
              <a:off x="876885" y="438109"/>
              <a:ext cx="675279" cy="681405"/>
              <a:chOff x="101600" y="-47625"/>
              <a:chExt cx="1186552" cy="837547"/>
            </a:xfrm>
          </p:grpSpPr>
          <p:sp>
            <p:nvSpPr>
              <p:cNvPr id="1055" name="Freeform 13">
                <a:extLst>
                  <a:ext uri="{FF2B5EF4-FFF2-40B4-BE49-F238E27FC236}">
                    <a16:creationId xmlns:a16="http://schemas.microsoft.com/office/drawing/2014/main" id="{E7AC39CF-BBA8-8E4E-8777-FF58B184F95E}"/>
                  </a:ext>
                </a:extLst>
              </p:cNvPr>
              <p:cNvSpPr/>
              <p:nvPr/>
            </p:nvSpPr>
            <p:spPr>
              <a:xfrm>
                <a:off x="242699" y="10994"/>
                <a:ext cx="1045453" cy="778928"/>
              </a:xfrm>
              <a:custGeom>
                <a:avLst/>
                <a:gdLst/>
                <a:ahLst/>
                <a:cxnLst/>
                <a:rect l="l" t="t" r="r" b="b"/>
                <a:pathLst>
                  <a:path w="1127249" h="778928">
                    <a:moveTo>
                      <a:pt x="323129" y="0"/>
                    </a:moveTo>
                    <a:lnTo>
                      <a:pt x="1007320" y="0"/>
                    </a:lnTo>
                    <a:cubicBezTo>
                      <a:pt x="1042838" y="0"/>
                      <a:pt x="1076352" y="16458"/>
                      <a:pt x="1098068" y="44566"/>
                    </a:cubicBezTo>
                    <a:cubicBezTo>
                      <a:pt x="1119783" y="72673"/>
                      <a:pt x="1127249" y="109256"/>
                      <a:pt x="1118283" y="143625"/>
                    </a:cubicBezTo>
                    <a:lnTo>
                      <a:pt x="990019" y="635303"/>
                    </a:lnTo>
                    <a:cubicBezTo>
                      <a:pt x="967950" y="719900"/>
                      <a:pt x="891547" y="778928"/>
                      <a:pt x="804120" y="778928"/>
                    </a:cubicBezTo>
                    <a:lnTo>
                      <a:pt x="119929" y="778928"/>
                    </a:lnTo>
                    <a:cubicBezTo>
                      <a:pt x="84411" y="778928"/>
                      <a:pt x="50897" y="762469"/>
                      <a:pt x="29181" y="734362"/>
                    </a:cubicBezTo>
                    <a:cubicBezTo>
                      <a:pt x="7466" y="706255"/>
                      <a:pt x="0" y="669672"/>
                      <a:pt x="8966" y="635303"/>
                    </a:cubicBezTo>
                    <a:lnTo>
                      <a:pt x="137230" y="143625"/>
                    </a:lnTo>
                    <a:cubicBezTo>
                      <a:pt x="159299" y="59028"/>
                      <a:pt x="235702" y="0"/>
                      <a:pt x="323129" y="0"/>
                    </a:cubicBezTo>
                    <a:close/>
                  </a:path>
                </a:pathLst>
              </a:custGeom>
              <a:gradFill rotWithShape="1">
                <a:gsLst>
                  <a:gs pos="0">
                    <a:srgbClr val="FFAB29">
                      <a:alpha val="100000"/>
                    </a:srgbClr>
                  </a:gs>
                  <a:gs pos="100000">
                    <a:srgbClr val="FFCD80">
                      <a:alpha val="100000"/>
                    </a:srgbClr>
                  </a:gs>
                </a:gsLst>
                <a:lin ang="0"/>
              </a:gradFill>
              <a:ln cap="rnd">
                <a:noFill/>
                <a:prstDash val="solid"/>
                <a:round/>
              </a:ln>
            </p:spPr>
            <p:txBody>
              <a:bodyPr/>
              <a:lstStyle/>
              <a:p>
                <a:endParaRPr lang="en-US" sz="1200"/>
              </a:p>
            </p:txBody>
          </p:sp>
          <p:sp>
            <p:nvSpPr>
              <p:cNvPr id="1056" name="TextBox 10">
                <a:extLst>
                  <a:ext uri="{FF2B5EF4-FFF2-40B4-BE49-F238E27FC236}">
                    <a16:creationId xmlns:a16="http://schemas.microsoft.com/office/drawing/2014/main" id="{255B92BB-CA56-D43E-F5FE-80741B4CA91A}"/>
                  </a:ext>
                </a:extLst>
              </p:cNvPr>
              <p:cNvSpPr txBox="1"/>
              <p:nvPr/>
            </p:nvSpPr>
            <p:spPr>
              <a:xfrm>
                <a:off x="101600" y="-47625"/>
                <a:ext cx="981053" cy="826553"/>
              </a:xfrm>
              <a:prstGeom prst="rect">
                <a:avLst/>
              </a:prstGeom>
            </p:spPr>
            <p:txBody>
              <a:bodyPr lIns="33867" tIns="33867" rIns="33867" bIns="33867" rtlCol="0" anchor="ctr"/>
              <a:lstStyle/>
              <a:p>
                <a:pPr algn="ctr">
                  <a:lnSpc>
                    <a:spcPts val="2147"/>
                  </a:lnSpc>
                  <a:spcBef>
                    <a:spcPct val="0"/>
                  </a:spcBef>
                </a:pPr>
                <a:endParaRPr sz="1200"/>
              </a:p>
            </p:txBody>
          </p:sp>
        </p:grpSp>
      </p:grpSp>
      <p:sp>
        <p:nvSpPr>
          <p:cNvPr id="1059" name="TextBox 20">
            <a:extLst>
              <a:ext uri="{FF2B5EF4-FFF2-40B4-BE49-F238E27FC236}">
                <a16:creationId xmlns:a16="http://schemas.microsoft.com/office/drawing/2014/main" id="{94FF0E28-6213-438E-B43B-DCE002001ACB}"/>
              </a:ext>
            </a:extLst>
          </p:cNvPr>
          <p:cNvSpPr txBox="1"/>
          <p:nvPr/>
        </p:nvSpPr>
        <p:spPr>
          <a:xfrm>
            <a:off x="3926592" y="4629727"/>
            <a:ext cx="6170675" cy="369332"/>
          </a:xfrm>
          <a:prstGeom prst="rect">
            <a:avLst/>
          </a:prstGeom>
        </p:spPr>
        <p:txBody>
          <a:bodyPr wrap="square" lIns="0" tIns="0" rIns="0" bIns="0" rtlCol="0" anchor="t">
            <a:spAutoFit/>
          </a:bodyPr>
          <a:lstStyle/>
          <a:p>
            <a:pPr>
              <a:spcBef>
                <a:spcPct val="0"/>
              </a:spcBef>
            </a:pPr>
            <a:r>
              <a:rPr lang="en-US" sz="2400">
                <a:solidFill>
                  <a:schemeClr val="bg1"/>
                </a:solidFill>
                <a:latin typeface="#9Slide03 Kaleko 105 Round Bold" pitchFamily="2" charset="0"/>
              </a:rPr>
              <a:t>LIÊN HỆ GIỮA THỨ TỰ VÀ PHÉP CỘNG </a:t>
            </a:r>
          </a:p>
        </p:txBody>
      </p:sp>
      <p:sp>
        <p:nvSpPr>
          <p:cNvPr id="1060" name="TextBox 20">
            <a:extLst>
              <a:ext uri="{FF2B5EF4-FFF2-40B4-BE49-F238E27FC236}">
                <a16:creationId xmlns:a16="http://schemas.microsoft.com/office/drawing/2014/main" id="{2D1E985B-EE26-18DB-A37A-C1FE022660C5}"/>
              </a:ext>
            </a:extLst>
          </p:cNvPr>
          <p:cNvSpPr txBox="1"/>
          <p:nvPr/>
        </p:nvSpPr>
        <p:spPr>
          <a:xfrm>
            <a:off x="3092699" y="4593899"/>
            <a:ext cx="468939" cy="430887"/>
          </a:xfrm>
          <a:prstGeom prst="rect">
            <a:avLst/>
          </a:prstGeom>
        </p:spPr>
        <p:txBody>
          <a:bodyPr wrap="square" lIns="0" tIns="0" rIns="0" bIns="0" rtlCol="0" anchor="t">
            <a:spAutoFit/>
          </a:bodyPr>
          <a:lstStyle/>
          <a:p>
            <a:pPr>
              <a:spcBef>
                <a:spcPct val="0"/>
              </a:spcBef>
            </a:pPr>
            <a:r>
              <a:rPr lang="en-US" sz="2800">
                <a:solidFill>
                  <a:schemeClr val="bg1"/>
                </a:solidFill>
                <a:latin typeface="#9Slide03 Kaleko 105 Round Bold" pitchFamily="2" charset="0"/>
              </a:rPr>
              <a:t>02</a:t>
            </a:r>
          </a:p>
        </p:txBody>
      </p:sp>
    </p:spTree>
    <p:custDataLst>
      <p:tags r:id="rId1"/>
    </p:custDataLst>
    <p:extLst>
      <p:ext uri="{BB962C8B-B14F-4D97-AF65-F5344CB8AC3E}">
        <p14:creationId xmlns:p14="http://schemas.microsoft.com/office/powerpoint/2010/main" val="26921812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fade">
                                      <p:cBhvr>
                                        <p:cTn id="7" dur="1000"/>
                                        <p:tgtEl>
                                          <p:spTgt spid="1033"/>
                                        </p:tgtEl>
                                      </p:cBhvr>
                                    </p:animEffect>
                                    <p:anim calcmode="lin" valueType="num">
                                      <p:cBhvr>
                                        <p:cTn id="8" dur="1000" fill="hold"/>
                                        <p:tgtEl>
                                          <p:spTgt spid="1033"/>
                                        </p:tgtEl>
                                        <p:attrNameLst>
                                          <p:attrName>ppt_x</p:attrName>
                                        </p:attrNameLst>
                                      </p:cBhvr>
                                      <p:tavLst>
                                        <p:tav tm="0">
                                          <p:val>
                                            <p:strVal val="#ppt_x"/>
                                          </p:val>
                                        </p:tav>
                                        <p:tav tm="100000">
                                          <p:val>
                                            <p:strVal val="#ppt_x"/>
                                          </p:val>
                                        </p:tav>
                                      </p:tavLst>
                                    </p:anim>
                                    <p:anim calcmode="lin" valueType="num">
                                      <p:cBhvr>
                                        <p:cTn id="9" dur="1000" fill="hold"/>
                                        <p:tgtEl>
                                          <p:spTgt spid="10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40"/>
                                        </p:tgtEl>
                                        <p:attrNameLst>
                                          <p:attrName>style.visibility</p:attrName>
                                        </p:attrNameLst>
                                      </p:cBhvr>
                                      <p:to>
                                        <p:strVal val="visible"/>
                                      </p:to>
                                    </p:set>
                                    <p:animEffect transition="in" filter="fade">
                                      <p:cBhvr>
                                        <p:cTn id="12" dur="1000"/>
                                        <p:tgtEl>
                                          <p:spTgt spid="1040"/>
                                        </p:tgtEl>
                                      </p:cBhvr>
                                    </p:animEffect>
                                    <p:anim calcmode="lin" valueType="num">
                                      <p:cBhvr>
                                        <p:cTn id="13" dur="1000" fill="hold"/>
                                        <p:tgtEl>
                                          <p:spTgt spid="1040"/>
                                        </p:tgtEl>
                                        <p:attrNameLst>
                                          <p:attrName>ppt_x</p:attrName>
                                        </p:attrNameLst>
                                      </p:cBhvr>
                                      <p:tavLst>
                                        <p:tav tm="0">
                                          <p:val>
                                            <p:strVal val="#ppt_x"/>
                                          </p:val>
                                        </p:tav>
                                        <p:tav tm="100000">
                                          <p:val>
                                            <p:strVal val="#ppt_x"/>
                                          </p:val>
                                        </p:tav>
                                      </p:tavLst>
                                    </p:anim>
                                    <p:anim calcmode="lin" valueType="num">
                                      <p:cBhvr>
                                        <p:cTn id="14" dur="1000" fill="hold"/>
                                        <p:tgtEl>
                                          <p:spTgt spid="104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41"/>
                                        </p:tgtEl>
                                        <p:attrNameLst>
                                          <p:attrName>style.visibility</p:attrName>
                                        </p:attrNameLst>
                                      </p:cBhvr>
                                      <p:to>
                                        <p:strVal val="visible"/>
                                      </p:to>
                                    </p:set>
                                    <p:animEffect transition="in" filter="fade">
                                      <p:cBhvr>
                                        <p:cTn id="17" dur="1000"/>
                                        <p:tgtEl>
                                          <p:spTgt spid="1041"/>
                                        </p:tgtEl>
                                      </p:cBhvr>
                                    </p:animEffect>
                                    <p:anim calcmode="lin" valueType="num">
                                      <p:cBhvr>
                                        <p:cTn id="18" dur="1000" fill="hold"/>
                                        <p:tgtEl>
                                          <p:spTgt spid="1041"/>
                                        </p:tgtEl>
                                        <p:attrNameLst>
                                          <p:attrName>ppt_x</p:attrName>
                                        </p:attrNameLst>
                                      </p:cBhvr>
                                      <p:tavLst>
                                        <p:tav tm="0">
                                          <p:val>
                                            <p:strVal val="#ppt_x"/>
                                          </p:val>
                                        </p:tav>
                                        <p:tav tm="100000">
                                          <p:val>
                                            <p:strVal val="#ppt_x"/>
                                          </p:val>
                                        </p:tav>
                                      </p:tavLst>
                                    </p:anim>
                                    <p:anim calcmode="lin" valueType="num">
                                      <p:cBhvr>
                                        <p:cTn id="19" dur="1000" fill="hold"/>
                                        <p:tgtEl>
                                          <p:spTgt spid="104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52"/>
                                        </p:tgtEl>
                                        <p:attrNameLst>
                                          <p:attrName>style.visibility</p:attrName>
                                        </p:attrNameLst>
                                      </p:cBhvr>
                                      <p:to>
                                        <p:strVal val="visible"/>
                                      </p:to>
                                    </p:set>
                                    <p:animEffect transition="in" filter="fade">
                                      <p:cBhvr>
                                        <p:cTn id="24" dur="1000"/>
                                        <p:tgtEl>
                                          <p:spTgt spid="1052"/>
                                        </p:tgtEl>
                                      </p:cBhvr>
                                    </p:animEffect>
                                    <p:anim calcmode="lin" valueType="num">
                                      <p:cBhvr>
                                        <p:cTn id="25" dur="1000" fill="hold"/>
                                        <p:tgtEl>
                                          <p:spTgt spid="1052"/>
                                        </p:tgtEl>
                                        <p:attrNameLst>
                                          <p:attrName>ppt_x</p:attrName>
                                        </p:attrNameLst>
                                      </p:cBhvr>
                                      <p:tavLst>
                                        <p:tav tm="0">
                                          <p:val>
                                            <p:strVal val="#ppt_x"/>
                                          </p:val>
                                        </p:tav>
                                        <p:tav tm="100000">
                                          <p:val>
                                            <p:strVal val="#ppt_x"/>
                                          </p:val>
                                        </p:tav>
                                      </p:tavLst>
                                    </p:anim>
                                    <p:anim calcmode="lin" valueType="num">
                                      <p:cBhvr>
                                        <p:cTn id="26" dur="1000" fill="hold"/>
                                        <p:tgtEl>
                                          <p:spTgt spid="105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59"/>
                                        </p:tgtEl>
                                        <p:attrNameLst>
                                          <p:attrName>style.visibility</p:attrName>
                                        </p:attrNameLst>
                                      </p:cBhvr>
                                      <p:to>
                                        <p:strVal val="visible"/>
                                      </p:to>
                                    </p:set>
                                    <p:animEffect transition="in" filter="fade">
                                      <p:cBhvr>
                                        <p:cTn id="29" dur="1000"/>
                                        <p:tgtEl>
                                          <p:spTgt spid="1059"/>
                                        </p:tgtEl>
                                      </p:cBhvr>
                                    </p:animEffect>
                                    <p:anim calcmode="lin" valueType="num">
                                      <p:cBhvr>
                                        <p:cTn id="30" dur="1000" fill="hold"/>
                                        <p:tgtEl>
                                          <p:spTgt spid="1059"/>
                                        </p:tgtEl>
                                        <p:attrNameLst>
                                          <p:attrName>ppt_x</p:attrName>
                                        </p:attrNameLst>
                                      </p:cBhvr>
                                      <p:tavLst>
                                        <p:tav tm="0">
                                          <p:val>
                                            <p:strVal val="#ppt_x"/>
                                          </p:val>
                                        </p:tav>
                                        <p:tav tm="100000">
                                          <p:val>
                                            <p:strVal val="#ppt_x"/>
                                          </p:val>
                                        </p:tav>
                                      </p:tavLst>
                                    </p:anim>
                                    <p:anim calcmode="lin" valueType="num">
                                      <p:cBhvr>
                                        <p:cTn id="31" dur="1000" fill="hold"/>
                                        <p:tgtEl>
                                          <p:spTgt spid="105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60"/>
                                        </p:tgtEl>
                                        <p:attrNameLst>
                                          <p:attrName>style.visibility</p:attrName>
                                        </p:attrNameLst>
                                      </p:cBhvr>
                                      <p:to>
                                        <p:strVal val="visible"/>
                                      </p:to>
                                    </p:set>
                                    <p:animEffect transition="in" filter="fade">
                                      <p:cBhvr>
                                        <p:cTn id="34" dur="1000"/>
                                        <p:tgtEl>
                                          <p:spTgt spid="1060"/>
                                        </p:tgtEl>
                                      </p:cBhvr>
                                    </p:animEffect>
                                    <p:anim calcmode="lin" valueType="num">
                                      <p:cBhvr>
                                        <p:cTn id="35" dur="1000" fill="hold"/>
                                        <p:tgtEl>
                                          <p:spTgt spid="1060"/>
                                        </p:tgtEl>
                                        <p:attrNameLst>
                                          <p:attrName>ppt_x</p:attrName>
                                        </p:attrNameLst>
                                      </p:cBhvr>
                                      <p:tavLst>
                                        <p:tav tm="0">
                                          <p:val>
                                            <p:strVal val="#ppt_x"/>
                                          </p:val>
                                        </p:tav>
                                        <p:tav tm="100000">
                                          <p:val>
                                            <p:strVal val="#ppt_x"/>
                                          </p:val>
                                        </p:tav>
                                      </p:tavLst>
                                    </p:anim>
                                    <p:anim calcmode="lin" valueType="num">
                                      <p:cBhvr>
                                        <p:cTn id="36" dur="1000" fill="hold"/>
                                        <p:tgtEl>
                                          <p:spTgt spid="106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45"/>
                                        </p:tgtEl>
                                        <p:attrNameLst>
                                          <p:attrName>style.visibility</p:attrName>
                                        </p:attrNameLst>
                                      </p:cBhvr>
                                      <p:to>
                                        <p:strVal val="visible"/>
                                      </p:to>
                                    </p:set>
                                    <p:animEffect transition="in" filter="fade">
                                      <p:cBhvr>
                                        <p:cTn id="39" dur="1000"/>
                                        <p:tgtEl>
                                          <p:spTgt spid="1045"/>
                                        </p:tgtEl>
                                      </p:cBhvr>
                                    </p:animEffect>
                                    <p:anim calcmode="lin" valueType="num">
                                      <p:cBhvr>
                                        <p:cTn id="40" dur="1000" fill="hold"/>
                                        <p:tgtEl>
                                          <p:spTgt spid="1045"/>
                                        </p:tgtEl>
                                        <p:attrNameLst>
                                          <p:attrName>ppt_x</p:attrName>
                                        </p:attrNameLst>
                                      </p:cBhvr>
                                      <p:tavLst>
                                        <p:tav tm="0">
                                          <p:val>
                                            <p:strVal val="#ppt_x"/>
                                          </p:val>
                                        </p:tav>
                                        <p:tav tm="100000">
                                          <p:val>
                                            <p:strVal val="#ppt_x"/>
                                          </p:val>
                                        </p:tav>
                                      </p:tavLst>
                                    </p:anim>
                                    <p:anim calcmode="lin" valueType="num">
                                      <p:cBhvr>
                                        <p:cTn id="41" dur="1000" fill="hold"/>
                                        <p:tgtEl>
                                          <p:spTgt spid="10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 grpId="0"/>
      <p:bldP spid="1041" grpId="0"/>
      <p:bldP spid="1045" grpId="0" animBg="1"/>
      <p:bldP spid="1059" grpId="0"/>
      <p:bldP spid="10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DCA152-3313-355F-BD16-69A7507BEF69}"/>
              </a:ext>
            </a:extLst>
          </p:cNvPr>
          <p:cNvSpPr txBox="1"/>
          <p:nvPr/>
        </p:nvSpPr>
        <p:spPr>
          <a:xfrm>
            <a:off x="1210332" y="1841305"/>
            <a:ext cx="8521624"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t>Nếu số thực a nhỏ hơn số thực b thì ta viết a &lt; b hay b &gt; a.</a:t>
            </a:r>
          </a:p>
        </p:txBody>
      </p:sp>
      <p:grpSp>
        <p:nvGrpSpPr>
          <p:cNvPr id="11" name="Group 10">
            <a:extLst>
              <a:ext uri="{FF2B5EF4-FFF2-40B4-BE49-F238E27FC236}">
                <a16:creationId xmlns:a16="http://schemas.microsoft.com/office/drawing/2014/main" id="{921C815C-E31F-22F2-348C-239E4F6A749D}"/>
              </a:ext>
            </a:extLst>
          </p:cNvPr>
          <p:cNvGrpSpPr/>
          <p:nvPr/>
        </p:nvGrpSpPr>
        <p:grpSpPr>
          <a:xfrm>
            <a:off x="297681" y="213822"/>
            <a:ext cx="3221895" cy="672461"/>
            <a:chOff x="754882" y="438109"/>
            <a:chExt cx="2718568" cy="672461"/>
          </a:xfrm>
        </p:grpSpPr>
        <p:grpSp>
          <p:nvGrpSpPr>
            <p:cNvPr id="12" name="Group 9">
              <a:extLst>
                <a:ext uri="{FF2B5EF4-FFF2-40B4-BE49-F238E27FC236}">
                  <a16:creationId xmlns:a16="http://schemas.microsoft.com/office/drawing/2014/main" id="{C102E039-3ED9-E34D-B258-B9FECDB92CD3}"/>
                </a:ext>
              </a:extLst>
            </p:cNvPr>
            <p:cNvGrpSpPr/>
            <p:nvPr/>
          </p:nvGrpSpPr>
          <p:grpSpPr>
            <a:xfrm>
              <a:off x="754882" y="485800"/>
              <a:ext cx="2718568" cy="618420"/>
              <a:chOff x="0" y="0"/>
              <a:chExt cx="4967086" cy="787206"/>
            </a:xfrm>
          </p:grpSpPr>
          <p:sp>
            <p:nvSpPr>
              <p:cNvPr id="16" name="Freeform 10">
                <a:extLst>
                  <a:ext uri="{FF2B5EF4-FFF2-40B4-BE49-F238E27FC236}">
                    <a16:creationId xmlns:a16="http://schemas.microsoft.com/office/drawing/2014/main" id="{CC0ACD55-8690-317F-4E4E-4884F3CD8D87}"/>
                  </a:ext>
                </a:extLst>
              </p:cNvPr>
              <p:cNvSpPr/>
              <p:nvPr/>
            </p:nvSpPr>
            <p:spPr>
              <a:xfrm>
                <a:off x="6797" y="0"/>
                <a:ext cx="4953491" cy="787206"/>
              </a:xfrm>
              <a:custGeom>
                <a:avLst/>
                <a:gdLst/>
                <a:ahLst/>
                <a:cxnLst/>
                <a:rect l="l" t="t" r="r" b="b"/>
                <a:pathLst>
                  <a:path w="4953491" h="787206">
                    <a:moveTo>
                      <a:pt x="232168" y="0"/>
                    </a:moveTo>
                    <a:lnTo>
                      <a:pt x="4924524" y="0"/>
                    </a:lnTo>
                    <a:cubicBezTo>
                      <a:pt x="4933093" y="0"/>
                      <a:pt x="4941179" y="3965"/>
                      <a:pt x="4946426" y="10739"/>
                    </a:cubicBezTo>
                    <a:cubicBezTo>
                      <a:pt x="4951674" y="17513"/>
                      <a:pt x="4953492" y="26333"/>
                      <a:pt x="4951350" y="34630"/>
                    </a:cubicBezTo>
                    <a:lnTo>
                      <a:pt x="4766028" y="752576"/>
                    </a:lnTo>
                    <a:cubicBezTo>
                      <a:pt x="4760766" y="772962"/>
                      <a:pt x="4742378" y="787206"/>
                      <a:pt x="4721324" y="787206"/>
                    </a:cubicBezTo>
                    <a:lnTo>
                      <a:pt x="28968" y="787206"/>
                    </a:lnTo>
                    <a:cubicBezTo>
                      <a:pt x="20399" y="787206"/>
                      <a:pt x="12313" y="783242"/>
                      <a:pt x="7066" y="776468"/>
                    </a:cubicBezTo>
                    <a:cubicBezTo>
                      <a:pt x="1818" y="769694"/>
                      <a:pt x="0" y="760873"/>
                      <a:pt x="2142" y="752576"/>
                    </a:cubicBezTo>
                    <a:lnTo>
                      <a:pt x="187464" y="34630"/>
                    </a:lnTo>
                    <a:cubicBezTo>
                      <a:pt x="192726" y="14244"/>
                      <a:pt x="211114" y="0"/>
                      <a:pt x="232168" y="0"/>
                    </a:cubicBezTo>
                    <a:close/>
                  </a:path>
                </a:pathLst>
              </a:custGeom>
              <a:solidFill>
                <a:srgbClr val="041D16"/>
              </a:solidFill>
              <a:ln w="19050" cap="rnd">
                <a:solidFill>
                  <a:srgbClr val="063225"/>
                </a:solidFill>
                <a:prstDash val="solid"/>
                <a:round/>
              </a:ln>
            </p:spPr>
            <p:txBody>
              <a:bodyPr/>
              <a:lstStyle/>
              <a:p>
                <a:endParaRPr lang="en-US" sz="1200"/>
              </a:p>
            </p:txBody>
          </p:sp>
          <p:sp>
            <p:nvSpPr>
              <p:cNvPr id="17" name="TextBox 11">
                <a:extLst>
                  <a:ext uri="{FF2B5EF4-FFF2-40B4-BE49-F238E27FC236}">
                    <a16:creationId xmlns:a16="http://schemas.microsoft.com/office/drawing/2014/main" id="{87C66C35-A1AC-56A3-F051-F5475138D8DD}"/>
                  </a:ext>
                </a:extLst>
              </p:cNvPr>
              <p:cNvSpPr txBox="1"/>
              <p:nvPr/>
            </p:nvSpPr>
            <p:spPr>
              <a:xfrm>
                <a:off x="101600" y="-47625"/>
                <a:ext cx="4763886" cy="834831"/>
              </a:xfrm>
              <a:prstGeom prst="rect">
                <a:avLst/>
              </a:prstGeom>
            </p:spPr>
            <p:txBody>
              <a:bodyPr lIns="33867" tIns="33867" rIns="33867" bIns="33867" rtlCol="0" anchor="ctr"/>
              <a:lstStyle/>
              <a:p>
                <a:pPr algn="ctr">
                  <a:lnSpc>
                    <a:spcPts val="2147"/>
                  </a:lnSpc>
                </a:pPr>
                <a:endParaRPr sz="1200"/>
              </a:p>
            </p:txBody>
          </p:sp>
        </p:grpSp>
        <p:grpSp>
          <p:nvGrpSpPr>
            <p:cNvPr id="13" name="Group 12">
              <a:extLst>
                <a:ext uri="{FF2B5EF4-FFF2-40B4-BE49-F238E27FC236}">
                  <a16:creationId xmlns:a16="http://schemas.microsoft.com/office/drawing/2014/main" id="{1A0D878B-1953-DDC2-7127-ABAB7AB2CD3F}"/>
                </a:ext>
              </a:extLst>
            </p:cNvPr>
            <p:cNvGrpSpPr/>
            <p:nvPr/>
          </p:nvGrpSpPr>
          <p:grpSpPr>
            <a:xfrm>
              <a:off x="840234" y="438109"/>
              <a:ext cx="684724" cy="672461"/>
              <a:chOff x="37200" y="-47625"/>
              <a:chExt cx="1203148" cy="826553"/>
            </a:xfrm>
          </p:grpSpPr>
          <p:sp>
            <p:nvSpPr>
              <p:cNvPr id="14" name="Freeform 13">
                <a:extLst>
                  <a:ext uri="{FF2B5EF4-FFF2-40B4-BE49-F238E27FC236}">
                    <a16:creationId xmlns:a16="http://schemas.microsoft.com/office/drawing/2014/main" id="{DE4EB8F3-87B3-CEF2-9651-7FD204986D09}"/>
                  </a:ext>
                </a:extLst>
              </p:cNvPr>
              <p:cNvSpPr/>
              <p:nvPr/>
            </p:nvSpPr>
            <p:spPr>
              <a:xfrm>
                <a:off x="37200" y="-2"/>
                <a:ext cx="1203148" cy="778928"/>
              </a:xfrm>
              <a:custGeom>
                <a:avLst/>
                <a:gdLst/>
                <a:ahLst/>
                <a:cxnLst/>
                <a:rect l="l" t="t" r="r" b="b"/>
                <a:pathLst>
                  <a:path w="1127249" h="778928">
                    <a:moveTo>
                      <a:pt x="323129" y="0"/>
                    </a:moveTo>
                    <a:lnTo>
                      <a:pt x="1007320" y="0"/>
                    </a:lnTo>
                    <a:cubicBezTo>
                      <a:pt x="1042838" y="0"/>
                      <a:pt x="1076352" y="16458"/>
                      <a:pt x="1098068" y="44566"/>
                    </a:cubicBezTo>
                    <a:cubicBezTo>
                      <a:pt x="1119783" y="72673"/>
                      <a:pt x="1127249" y="109256"/>
                      <a:pt x="1118283" y="143625"/>
                    </a:cubicBezTo>
                    <a:lnTo>
                      <a:pt x="990019" y="635303"/>
                    </a:lnTo>
                    <a:cubicBezTo>
                      <a:pt x="967950" y="719900"/>
                      <a:pt x="891547" y="778928"/>
                      <a:pt x="804120" y="778928"/>
                    </a:cubicBezTo>
                    <a:lnTo>
                      <a:pt x="119929" y="778928"/>
                    </a:lnTo>
                    <a:cubicBezTo>
                      <a:pt x="84411" y="778928"/>
                      <a:pt x="50897" y="762469"/>
                      <a:pt x="29181" y="734362"/>
                    </a:cubicBezTo>
                    <a:cubicBezTo>
                      <a:pt x="7466" y="706255"/>
                      <a:pt x="0" y="669672"/>
                      <a:pt x="8966" y="635303"/>
                    </a:cubicBezTo>
                    <a:lnTo>
                      <a:pt x="137230" y="143625"/>
                    </a:lnTo>
                    <a:cubicBezTo>
                      <a:pt x="159299" y="59028"/>
                      <a:pt x="235702" y="0"/>
                      <a:pt x="323129" y="0"/>
                    </a:cubicBezTo>
                    <a:close/>
                  </a:path>
                </a:pathLst>
              </a:custGeom>
              <a:gradFill rotWithShape="1">
                <a:gsLst>
                  <a:gs pos="0">
                    <a:srgbClr val="FFAB29">
                      <a:alpha val="100000"/>
                    </a:srgbClr>
                  </a:gs>
                  <a:gs pos="100000">
                    <a:srgbClr val="FFCD80">
                      <a:alpha val="100000"/>
                    </a:srgbClr>
                  </a:gs>
                </a:gsLst>
                <a:lin ang="0"/>
              </a:gradFill>
              <a:ln cap="rnd">
                <a:noFill/>
                <a:prstDash val="solid"/>
                <a:round/>
              </a:ln>
            </p:spPr>
            <p:txBody>
              <a:bodyPr/>
              <a:lstStyle/>
              <a:p>
                <a:endParaRPr lang="en-US" sz="1200"/>
              </a:p>
            </p:txBody>
          </p:sp>
          <p:sp>
            <p:nvSpPr>
              <p:cNvPr id="15" name="TextBox 14">
                <a:extLst>
                  <a:ext uri="{FF2B5EF4-FFF2-40B4-BE49-F238E27FC236}">
                    <a16:creationId xmlns:a16="http://schemas.microsoft.com/office/drawing/2014/main" id="{5C628BBB-5FEE-1CC0-B818-EC86A4A98F9D}"/>
                  </a:ext>
                </a:extLst>
              </p:cNvPr>
              <p:cNvSpPr txBox="1"/>
              <p:nvPr/>
            </p:nvSpPr>
            <p:spPr>
              <a:xfrm>
                <a:off x="101600" y="-47625"/>
                <a:ext cx="981053" cy="826553"/>
              </a:xfrm>
              <a:prstGeom prst="rect">
                <a:avLst/>
              </a:prstGeom>
            </p:spPr>
            <p:txBody>
              <a:bodyPr lIns="33867" tIns="33867" rIns="33867" bIns="33867" rtlCol="0" anchor="ctr"/>
              <a:lstStyle/>
              <a:p>
                <a:pPr algn="ctr">
                  <a:lnSpc>
                    <a:spcPts val="2147"/>
                  </a:lnSpc>
                  <a:spcBef>
                    <a:spcPct val="0"/>
                  </a:spcBef>
                </a:pPr>
                <a:endParaRPr sz="1200"/>
              </a:p>
            </p:txBody>
          </p:sp>
        </p:grpSp>
      </p:grpSp>
      <p:sp>
        <p:nvSpPr>
          <p:cNvPr id="18" name="TextBox 20">
            <a:extLst>
              <a:ext uri="{FF2B5EF4-FFF2-40B4-BE49-F238E27FC236}">
                <a16:creationId xmlns:a16="http://schemas.microsoft.com/office/drawing/2014/main" id="{F570C11F-EBB1-0985-5017-C8A91569BCA6}"/>
              </a:ext>
            </a:extLst>
          </p:cNvPr>
          <p:cNvSpPr txBox="1"/>
          <p:nvPr/>
        </p:nvSpPr>
        <p:spPr>
          <a:xfrm>
            <a:off x="1499917" y="407877"/>
            <a:ext cx="1770534" cy="369332"/>
          </a:xfrm>
          <a:prstGeom prst="rect">
            <a:avLst/>
          </a:prstGeom>
        </p:spPr>
        <p:txBody>
          <a:bodyPr wrap="square" lIns="0" tIns="0" rIns="0" bIns="0" rtlCol="0" anchor="t">
            <a:spAutoFit/>
          </a:bodyPr>
          <a:lstStyle/>
          <a:p>
            <a:pPr>
              <a:spcBef>
                <a:spcPct val="0"/>
              </a:spcBef>
            </a:pPr>
            <a:r>
              <a:rPr lang="en-US" sz="2400">
                <a:solidFill>
                  <a:schemeClr val="bg1"/>
                </a:solidFill>
                <a:latin typeface="#9Slide03 Kaleko 105 Round Bold" pitchFamily="2" charset="0"/>
              </a:rPr>
              <a:t>NHẮC LẠI</a:t>
            </a:r>
          </a:p>
        </p:txBody>
      </p:sp>
      <p:pic>
        <p:nvPicPr>
          <p:cNvPr id="19" name="Picture 18" descr="A white logo with a black background&#10;&#10;Description automatically generated">
            <a:extLst>
              <a:ext uri="{FF2B5EF4-FFF2-40B4-BE49-F238E27FC236}">
                <a16:creationId xmlns:a16="http://schemas.microsoft.com/office/drawing/2014/main" id="{5B2536CE-C645-0889-125E-4A013F4B67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94" y="441581"/>
            <a:ext cx="293978" cy="301924"/>
          </a:xfrm>
          <a:prstGeom prst="rect">
            <a:avLst/>
          </a:prstGeom>
        </p:spPr>
      </p:pic>
      <p:sp>
        <p:nvSpPr>
          <p:cNvPr id="21" name="TextBox 20">
            <a:extLst>
              <a:ext uri="{FF2B5EF4-FFF2-40B4-BE49-F238E27FC236}">
                <a16:creationId xmlns:a16="http://schemas.microsoft.com/office/drawing/2014/main" id="{382C9D06-5EC3-5D31-0506-489DBE9DAA41}"/>
              </a:ext>
            </a:extLst>
          </p:cNvPr>
          <p:cNvSpPr txBox="1"/>
          <p:nvPr/>
        </p:nvSpPr>
        <p:spPr>
          <a:xfrm>
            <a:off x="1249004" y="1427711"/>
            <a:ext cx="4089380" cy="276999"/>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1800">
                <a:solidFill>
                  <a:srgbClr val="002060"/>
                </a:solidFill>
              </a:rPr>
              <a:t>THỨ TỰ TRONG TẬP HỢP SỐ THỰC</a:t>
            </a:r>
          </a:p>
        </p:txBody>
      </p:sp>
      <p:cxnSp>
        <p:nvCxnSpPr>
          <p:cNvPr id="27" name="Straight Arrow Connector 26">
            <a:extLst>
              <a:ext uri="{FF2B5EF4-FFF2-40B4-BE49-F238E27FC236}">
                <a16:creationId xmlns:a16="http://schemas.microsoft.com/office/drawing/2014/main" id="{EE8FF785-F11E-58C0-02A8-AECD580DA33E}"/>
              </a:ext>
            </a:extLst>
          </p:cNvPr>
          <p:cNvCxnSpPr>
            <a:cxnSpLocks/>
          </p:cNvCxnSpPr>
          <p:nvPr/>
        </p:nvCxnSpPr>
        <p:spPr>
          <a:xfrm>
            <a:off x="3702170" y="2798571"/>
            <a:ext cx="4787660" cy="0"/>
          </a:xfrm>
          <a:prstGeom prst="straightConnector1">
            <a:avLst/>
          </a:prstGeom>
          <a:ln>
            <a:tailEnd type="stealth" w="lg" len="lg"/>
          </a:ln>
        </p:spPr>
        <p:style>
          <a:lnRef idx="2">
            <a:schemeClr val="accent1"/>
          </a:lnRef>
          <a:fillRef idx="0">
            <a:schemeClr val="accent1"/>
          </a:fillRef>
          <a:effectRef idx="1">
            <a:schemeClr val="accent1"/>
          </a:effectRef>
          <a:fontRef idx="minor">
            <a:schemeClr val="tx1"/>
          </a:fontRef>
        </p:style>
      </p:cxnSp>
      <p:sp>
        <p:nvSpPr>
          <p:cNvPr id="29" name="Oval 28">
            <a:extLst>
              <a:ext uri="{FF2B5EF4-FFF2-40B4-BE49-F238E27FC236}">
                <a16:creationId xmlns:a16="http://schemas.microsoft.com/office/drawing/2014/main" id="{D8AC44C6-B460-3374-32EA-5574318E3109}"/>
              </a:ext>
            </a:extLst>
          </p:cNvPr>
          <p:cNvSpPr/>
          <p:nvPr/>
        </p:nvSpPr>
        <p:spPr>
          <a:xfrm>
            <a:off x="4837231" y="2759971"/>
            <a:ext cx="86725" cy="8672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DE93AFDE-5902-5904-DC5F-FE6F3A52D496}"/>
              </a:ext>
            </a:extLst>
          </p:cNvPr>
          <p:cNvSpPr/>
          <p:nvPr/>
        </p:nvSpPr>
        <p:spPr>
          <a:xfrm>
            <a:off x="5972292" y="2755208"/>
            <a:ext cx="86725" cy="86725"/>
          </a:xfrm>
          <a:prstGeom prst="ellipse">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F088937C-D54D-90A6-1399-61F14CB1BBD2}"/>
              </a:ext>
            </a:extLst>
          </p:cNvPr>
          <p:cNvSpPr/>
          <p:nvPr/>
        </p:nvSpPr>
        <p:spPr>
          <a:xfrm>
            <a:off x="7496292" y="2755208"/>
            <a:ext cx="86725" cy="86725"/>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E3E35AE-8AD2-EFA7-3929-0409F8DD3056}"/>
              </a:ext>
            </a:extLst>
          </p:cNvPr>
          <p:cNvSpPr txBox="1"/>
          <p:nvPr/>
        </p:nvSpPr>
        <p:spPr>
          <a:xfrm>
            <a:off x="4695709" y="2319938"/>
            <a:ext cx="498395"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t>a</a:t>
            </a:r>
          </a:p>
        </p:txBody>
      </p:sp>
      <p:sp>
        <p:nvSpPr>
          <p:cNvPr id="33" name="TextBox 32">
            <a:extLst>
              <a:ext uri="{FF2B5EF4-FFF2-40B4-BE49-F238E27FC236}">
                <a16:creationId xmlns:a16="http://schemas.microsoft.com/office/drawing/2014/main" id="{41C7C903-AAD9-80D1-CDCF-AC63A839B71C}"/>
              </a:ext>
            </a:extLst>
          </p:cNvPr>
          <p:cNvSpPr txBox="1"/>
          <p:nvPr/>
        </p:nvSpPr>
        <p:spPr>
          <a:xfrm>
            <a:off x="5840006" y="2319938"/>
            <a:ext cx="498395"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t>0</a:t>
            </a:r>
          </a:p>
        </p:txBody>
      </p:sp>
      <p:sp>
        <p:nvSpPr>
          <p:cNvPr id="34" name="TextBox 33">
            <a:extLst>
              <a:ext uri="{FF2B5EF4-FFF2-40B4-BE49-F238E27FC236}">
                <a16:creationId xmlns:a16="http://schemas.microsoft.com/office/drawing/2014/main" id="{9CEBFA1E-6DBD-865B-6980-A37B6346F21F}"/>
              </a:ext>
            </a:extLst>
          </p:cNvPr>
          <p:cNvSpPr txBox="1"/>
          <p:nvPr/>
        </p:nvSpPr>
        <p:spPr>
          <a:xfrm>
            <a:off x="7359029" y="2319938"/>
            <a:ext cx="498395"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t>b</a:t>
            </a:r>
          </a:p>
        </p:txBody>
      </p:sp>
      <p:sp>
        <p:nvSpPr>
          <p:cNvPr id="35" name="TextBox 34">
            <a:extLst>
              <a:ext uri="{FF2B5EF4-FFF2-40B4-BE49-F238E27FC236}">
                <a16:creationId xmlns:a16="http://schemas.microsoft.com/office/drawing/2014/main" id="{32ECD3A9-F289-886A-F689-9688941D8C05}"/>
              </a:ext>
            </a:extLst>
          </p:cNvPr>
          <p:cNvSpPr txBox="1"/>
          <p:nvPr/>
        </p:nvSpPr>
        <p:spPr>
          <a:xfrm>
            <a:off x="6883887" y="3102168"/>
            <a:ext cx="1224810" cy="830997"/>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ctr"/>
            <a:r>
              <a:rPr lang="vi-VN"/>
              <a:t>số thực dương</a:t>
            </a:r>
            <a:endParaRPr lang="en-US"/>
          </a:p>
        </p:txBody>
      </p:sp>
      <p:sp>
        <p:nvSpPr>
          <p:cNvPr id="36" name="TextBox 35">
            <a:extLst>
              <a:ext uri="{FF2B5EF4-FFF2-40B4-BE49-F238E27FC236}">
                <a16:creationId xmlns:a16="http://schemas.microsoft.com/office/drawing/2014/main" id="{1A447CE5-CEED-CE38-7931-39336F87994F}"/>
              </a:ext>
            </a:extLst>
          </p:cNvPr>
          <p:cNvSpPr txBox="1"/>
          <p:nvPr/>
        </p:nvSpPr>
        <p:spPr>
          <a:xfrm>
            <a:off x="4268188" y="3102167"/>
            <a:ext cx="1224810" cy="830997"/>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ctr"/>
            <a:r>
              <a:rPr lang="vi-VN"/>
              <a:t>số thực </a:t>
            </a:r>
            <a:r>
              <a:rPr lang="en-US"/>
              <a:t>âm</a:t>
            </a:r>
          </a:p>
        </p:txBody>
      </p:sp>
      <p:sp>
        <p:nvSpPr>
          <p:cNvPr id="37" name="TextBox 36">
            <a:extLst>
              <a:ext uri="{FF2B5EF4-FFF2-40B4-BE49-F238E27FC236}">
                <a16:creationId xmlns:a16="http://schemas.microsoft.com/office/drawing/2014/main" id="{89F9D257-91D3-143F-ADE4-407A838F7698}"/>
              </a:ext>
            </a:extLst>
          </p:cNvPr>
          <p:cNvSpPr txBox="1"/>
          <p:nvPr/>
        </p:nvSpPr>
        <p:spPr>
          <a:xfrm>
            <a:off x="1249004" y="4393079"/>
            <a:ext cx="5586829" cy="276999"/>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1800">
                <a:solidFill>
                  <a:srgbClr val="002060"/>
                </a:solidFill>
              </a:rPr>
              <a:t>CÁC PHÉP SO SÁNH TRONG TẬP HỢP SỐ THỰC</a:t>
            </a:r>
          </a:p>
        </p:txBody>
      </p:sp>
      <p:sp>
        <p:nvSpPr>
          <p:cNvPr id="40" name="TextBox 39">
            <a:extLst>
              <a:ext uri="{FF2B5EF4-FFF2-40B4-BE49-F238E27FC236}">
                <a16:creationId xmlns:a16="http://schemas.microsoft.com/office/drawing/2014/main" id="{015E418B-8B33-E753-CA69-3749DEF847ED}"/>
              </a:ext>
            </a:extLst>
          </p:cNvPr>
          <p:cNvSpPr txBox="1"/>
          <p:nvPr/>
        </p:nvSpPr>
        <p:spPr>
          <a:xfrm>
            <a:off x="1210332" y="4888681"/>
            <a:ext cx="10587394" cy="830997"/>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t>Tổng của hai số thực dương là số thực dương. Tổng của hai số thực âm là số thực âm.</a:t>
            </a:r>
          </a:p>
        </p:txBody>
      </p:sp>
      <p:sp>
        <p:nvSpPr>
          <p:cNvPr id="41" name="Freeform 32">
            <a:extLst>
              <a:ext uri="{FF2B5EF4-FFF2-40B4-BE49-F238E27FC236}">
                <a16:creationId xmlns:a16="http://schemas.microsoft.com/office/drawing/2014/main" id="{174B2B65-91E2-FB57-5384-F8C26A068F07}"/>
              </a:ext>
            </a:extLst>
          </p:cNvPr>
          <p:cNvSpPr/>
          <p:nvPr/>
        </p:nvSpPr>
        <p:spPr>
          <a:xfrm flipH="1" flipV="1">
            <a:off x="887103" y="1279376"/>
            <a:ext cx="229813" cy="168836"/>
          </a:xfrm>
          <a:custGeom>
            <a:avLst/>
            <a:gdLst/>
            <a:ahLst/>
            <a:cxnLst/>
            <a:rect l="l" t="t" r="r" b="b"/>
            <a:pathLst>
              <a:path w="940667" h="731369">
                <a:moveTo>
                  <a:pt x="940668" y="731369"/>
                </a:moveTo>
                <a:lnTo>
                  <a:pt x="0" y="731369"/>
                </a:lnTo>
                <a:lnTo>
                  <a:pt x="0" y="0"/>
                </a:lnTo>
                <a:lnTo>
                  <a:pt x="940668" y="0"/>
                </a:lnTo>
                <a:lnTo>
                  <a:pt x="940668" y="73136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42" name="Freeform 17">
            <a:extLst>
              <a:ext uri="{FF2B5EF4-FFF2-40B4-BE49-F238E27FC236}">
                <a16:creationId xmlns:a16="http://schemas.microsoft.com/office/drawing/2014/main" id="{454FAA67-7F7F-406A-CD8E-0BDDE9638958}"/>
              </a:ext>
            </a:extLst>
          </p:cNvPr>
          <p:cNvSpPr/>
          <p:nvPr/>
        </p:nvSpPr>
        <p:spPr>
          <a:xfrm>
            <a:off x="917593" y="1987719"/>
            <a:ext cx="168835" cy="168835"/>
          </a:xfrm>
          <a:custGeom>
            <a:avLst/>
            <a:gdLst/>
            <a:ahLst/>
            <a:cxnLst/>
            <a:rect l="l" t="t" r="r" b="b"/>
            <a:pathLst>
              <a:path w="493334" h="493334">
                <a:moveTo>
                  <a:pt x="0" y="0"/>
                </a:moveTo>
                <a:lnTo>
                  <a:pt x="493335" y="0"/>
                </a:lnTo>
                <a:lnTo>
                  <a:pt x="493335" y="493334"/>
                </a:lnTo>
                <a:lnTo>
                  <a:pt x="0" y="4933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43" name="Freeform 17">
            <a:extLst>
              <a:ext uri="{FF2B5EF4-FFF2-40B4-BE49-F238E27FC236}">
                <a16:creationId xmlns:a16="http://schemas.microsoft.com/office/drawing/2014/main" id="{617912C4-9930-7E42-117E-6549FF95AD79}"/>
              </a:ext>
            </a:extLst>
          </p:cNvPr>
          <p:cNvSpPr/>
          <p:nvPr/>
        </p:nvSpPr>
        <p:spPr>
          <a:xfrm>
            <a:off x="917593" y="5048543"/>
            <a:ext cx="168835" cy="168835"/>
          </a:xfrm>
          <a:custGeom>
            <a:avLst/>
            <a:gdLst/>
            <a:ahLst/>
            <a:cxnLst/>
            <a:rect l="l" t="t" r="r" b="b"/>
            <a:pathLst>
              <a:path w="493334" h="493334">
                <a:moveTo>
                  <a:pt x="0" y="0"/>
                </a:moveTo>
                <a:lnTo>
                  <a:pt x="493335" y="0"/>
                </a:lnTo>
                <a:lnTo>
                  <a:pt x="493335" y="493334"/>
                </a:lnTo>
                <a:lnTo>
                  <a:pt x="0" y="4933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44" name="Freeform 32">
            <a:extLst>
              <a:ext uri="{FF2B5EF4-FFF2-40B4-BE49-F238E27FC236}">
                <a16:creationId xmlns:a16="http://schemas.microsoft.com/office/drawing/2014/main" id="{D7F1AAA9-7A85-4EC1-AE71-D645A1B64242}"/>
              </a:ext>
            </a:extLst>
          </p:cNvPr>
          <p:cNvSpPr/>
          <p:nvPr/>
        </p:nvSpPr>
        <p:spPr>
          <a:xfrm flipH="1" flipV="1">
            <a:off x="891586" y="4349186"/>
            <a:ext cx="229813" cy="168836"/>
          </a:xfrm>
          <a:custGeom>
            <a:avLst/>
            <a:gdLst/>
            <a:ahLst/>
            <a:cxnLst/>
            <a:rect l="l" t="t" r="r" b="b"/>
            <a:pathLst>
              <a:path w="940667" h="731369">
                <a:moveTo>
                  <a:pt x="940668" y="731369"/>
                </a:moveTo>
                <a:lnTo>
                  <a:pt x="0" y="731369"/>
                </a:lnTo>
                <a:lnTo>
                  <a:pt x="0" y="0"/>
                </a:lnTo>
                <a:lnTo>
                  <a:pt x="940668" y="0"/>
                </a:lnTo>
                <a:lnTo>
                  <a:pt x="940668" y="73136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45" name="Arrow: Down 44">
            <a:extLst>
              <a:ext uri="{FF2B5EF4-FFF2-40B4-BE49-F238E27FC236}">
                <a16:creationId xmlns:a16="http://schemas.microsoft.com/office/drawing/2014/main" id="{333759BA-2C81-3829-D8FA-50CF8CB34492}"/>
              </a:ext>
            </a:extLst>
          </p:cNvPr>
          <p:cNvSpPr/>
          <p:nvPr/>
        </p:nvSpPr>
        <p:spPr>
          <a:xfrm>
            <a:off x="4856805" y="2903838"/>
            <a:ext cx="45719" cy="178724"/>
          </a:xfrm>
          <a:prstGeom prst="downArrow">
            <a:avLst>
              <a:gd name="adj1" fmla="val 33526"/>
              <a:gd name="adj2" fmla="val 64643"/>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Down 45">
            <a:extLst>
              <a:ext uri="{FF2B5EF4-FFF2-40B4-BE49-F238E27FC236}">
                <a16:creationId xmlns:a16="http://schemas.microsoft.com/office/drawing/2014/main" id="{DB2643B2-8A31-2F86-F5C3-898F7E516E59}"/>
              </a:ext>
            </a:extLst>
          </p:cNvPr>
          <p:cNvSpPr/>
          <p:nvPr/>
        </p:nvSpPr>
        <p:spPr>
          <a:xfrm>
            <a:off x="7517773" y="2921499"/>
            <a:ext cx="45719" cy="178724"/>
          </a:xfrm>
          <a:prstGeom prst="downArrow">
            <a:avLst>
              <a:gd name="adj1" fmla="val 33526"/>
              <a:gd name="adj2" fmla="val 64643"/>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DCBFDA2-3633-7939-5AC6-49DC81F3AC9F}"/>
              </a:ext>
            </a:extLst>
          </p:cNvPr>
          <p:cNvSpPr/>
          <p:nvPr/>
        </p:nvSpPr>
        <p:spPr>
          <a:xfrm>
            <a:off x="3176904" y="5914304"/>
            <a:ext cx="386163" cy="386163"/>
          </a:xfrm>
          <a:prstGeom prst="ellipse">
            <a:avLst/>
          </a:prstGeom>
          <a:solidFill>
            <a:srgbClr val="C00000">
              <a:alpha val="60000"/>
            </a:srgb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B69C34D-6679-C995-8BEC-2C95619E5C32}"/>
              </a:ext>
            </a:extLst>
          </p:cNvPr>
          <p:cNvSpPr/>
          <p:nvPr/>
        </p:nvSpPr>
        <p:spPr>
          <a:xfrm>
            <a:off x="3962710" y="5914306"/>
            <a:ext cx="386163" cy="386163"/>
          </a:xfrm>
          <a:prstGeom prst="ellipse">
            <a:avLst/>
          </a:prstGeom>
          <a:solidFill>
            <a:srgbClr val="C00000">
              <a:alpha val="60000"/>
            </a:srgb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E59C2455-C7AD-F339-E928-3BF846C1BEC0}"/>
              </a:ext>
            </a:extLst>
          </p:cNvPr>
          <p:cNvSpPr txBox="1"/>
          <p:nvPr/>
        </p:nvSpPr>
        <p:spPr>
          <a:xfrm>
            <a:off x="3570806" y="5844171"/>
            <a:ext cx="377372"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t>+</a:t>
            </a:r>
          </a:p>
        </p:txBody>
      </p:sp>
      <p:sp>
        <p:nvSpPr>
          <p:cNvPr id="50" name="TextBox 49">
            <a:extLst>
              <a:ext uri="{FF2B5EF4-FFF2-40B4-BE49-F238E27FC236}">
                <a16:creationId xmlns:a16="http://schemas.microsoft.com/office/drawing/2014/main" id="{D6AC551D-D826-66A5-F1A4-3ACDD9917948}"/>
              </a:ext>
            </a:extLst>
          </p:cNvPr>
          <p:cNvSpPr txBox="1"/>
          <p:nvPr/>
        </p:nvSpPr>
        <p:spPr>
          <a:xfrm>
            <a:off x="4363405" y="5844171"/>
            <a:ext cx="377372"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t>=</a:t>
            </a:r>
          </a:p>
        </p:txBody>
      </p:sp>
      <p:sp>
        <p:nvSpPr>
          <p:cNvPr id="51" name="Oval 50">
            <a:extLst>
              <a:ext uri="{FF2B5EF4-FFF2-40B4-BE49-F238E27FC236}">
                <a16:creationId xmlns:a16="http://schemas.microsoft.com/office/drawing/2014/main" id="{8696C385-F4AE-3E69-5F1C-0354656BB5D9}"/>
              </a:ext>
            </a:extLst>
          </p:cNvPr>
          <p:cNvSpPr/>
          <p:nvPr/>
        </p:nvSpPr>
        <p:spPr>
          <a:xfrm>
            <a:off x="4711845" y="5866255"/>
            <a:ext cx="482259" cy="482259"/>
          </a:xfrm>
          <a:prstGeom prst="ellipse">
            <a:avLst/>
          </a:prstGeom>
          <a:solidFill>
            <a:srgbClr val="C00000">
              <a:alpha val="60000"/>
            </a:srgb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7863DA57-40CD-049C-FF5D-FEE8D2BB5B35}"/>
              </a:ext>
            </a:extLst>
          </p:cNvPr>
          <p:cNvSpPr txBox="1"/>
          <p:nvPr/>
        </p:nvSpPr>
        <p:spPr>
          <a:xfrm>
            <a:off x="3294348" y="5935334"/>
            <a:ext cx="205510" cy="307777"/>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2000"/>
              <a:t>– </a:t>
            </a:r>
          </a:p>
        </p:txBody>
      </p:sp>
      <p:sp>
        <p:nvSpPr>
          <p:cNvPr id="53" name="TextBox 52">
            <a:extLst>
              <a:ext uri="{FF2B5EF4-FFF2-40B4-BE49-F238E27FC236}">
                <a16:creationId xmlns:a16="http://schemas.microsoft.com/office/drawing/2014/main" id="{896F6C2C-F361-709F-CA41-00DD46F99685}"/>
              </a:ext>
            </a:extLst>
          </p:cNvPr>
          <p:cNvSpPr txBox="1"/>
          <p:nvPr/>
        </p:nvSpPr>
        <p:spPr>
          <a:xfrm>
            <a:off x="4076821" y="5935334"/>
            <a:ext cx="205510" cy="307777"/>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2000"/>
              <a:t>– </a:t>
            </a:r>
          </a:p>
        </p:txBody>
      </p:sp>
      <p:sp>
        <p:nvSpPr>
          <p:cNvPr id="54" name="TextBox 53">
            <a:extLst>
              <a:ext uri="{FF2B5EF4-FFF2-40B4-BE49-F238E27FC236}">
                <a16:creationId xmlns:a16="http://schemas.microsoft.com/office/drawing/2014/main" id="{FEB6DDB4-7F24-DCE0-7FC0-DEB633908CB0}"/>
              </a:ext>
            </a:extLst>
          </p:cNvPr>
          <p:cNvSpPr txBox="1"/>
          <p:nvPr/>
        </p:nvSpPr>
        <p:spPr>
          <a:xfrm>
            <a:off x="4864685" y="5895253"/>
            <a:ext cx="205510" cy="369332"/>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a:t>– </a:t>
            </a:r>
          </a:p>
        </p:txBody>
      </p:sp>
      <p:sp>
        <p:nvSpPr>
          <p:cNvPr id="55" name="Oval 54">
            <a:extLst>
              <a:ext uri="{FF2B5EF4-FFF2-40B4-BE49-F238E27FC236}">
                <a16:creationId xmlns:a16="http://schemas.microsoft.com/office/drawing/2014/main" id="{1567617B-60D7-63FE-3884-EC48C5BE2930}"/>
              </a:ext>
            </a:extLst>
          </p:cNvPr>
          <p:cNvSpPr/>
          <p:nvPr/>
        </p:nvSpPr>
        <p:spPr>
          <a:xfrm>
            <a:off x="7240904" y="5914304"/>
            <a:ext cx="386163" cy="386163"/>
          </a:xfrm>
          <a:prstGeom prst="ellipse">
            <a:avLst/>
          </a:prstGeom>
          <a:solidFill>
            <a:srgbClr val="00B050">
              <a:alpha val="80000"/>
            </a:srgb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AF3323FA-F20E-13C9-583F-F7A82F6738D2}"/>
              </a:ext>
            </a:extLst>
          </p:cNvPr>
          <p:cNvSpPr/>
          <p:nvPr/>
        </p:nvSpPr>
        <p:spPr>
          <a:xfrm>
            <a:off x="8026710" y="5914306"/>
            <a:ext cx="386163" cy="386163"/>
          </a:xfrm>
          <a:prstGeom prst="ellipse">
            <a:avLst/>
          </a:prstGeom>
          <a:solidFill>
            <a:srgbClr val="00B050">
              <a:alpha val="80000"/>
            </a:srgb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37F47CE5-107C-7AC2-5323-1911BFFB0B5C}"/>
              </a:ext>
            </a:extLst>
          </p:cNvPr>
          <p:cNvSpPr txBox="1"/>
          <p:nvPr/>
        </p:nvSpPr>
        <p:spPr>
          <a:xfrm>
            <a:off x="7634806" y="5844171"/>
            <a:ext cx="377372"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t>+</a:t>
            </a:r>
          </a:p>
        </p:txBody>
      </p:sp>
      <p:sp>
        <p:nvSpPr>
          <p:cNvPr id="58" name="TextBox 57">
            <a:extLst>
              <a:ext uri="{FF2B5EF4-FFF2-40B4-BE49-F238E27FC236}">
                <a16:creationId xmlns:a16="http://schemas.microsoft.com/office/drawing/2014/main" id="{3AF8F1E1-16F6-723E-398D-0FACAAE9DC06}"/>
              </a:ext>
            </a:extLst>
          </p:cNvPr>
          <p:cNvSpPr txBox="1"/>
          <p:nvPr/>
        </p:nvSpPr>
        <p:spPr>
          <a:xfrm>
            <a:off x="8427405" y="5844171"/>
            <a:ext cx="377372"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t>=</a:t>
            </a:r>
          </a:p>
        </p:txBody>
      </p:sp>
      <p:sp>
        <p:nvSpPr>
          <p:cNvPr id="59" name="Oval 58">
            <a:extLst>
              <a:ext uri="{FF2B5EF4-FFF2-40B4-BE49-F238E27FC236}">
                <a16:creationId xmlns:a16="http://schemas.microsoft.com/office/drawing/2014/main" id="{55D85FC0-52F3-A609-81A3-88DC16BAAC56}"/>
              </a:ext>
            </a:extLst>
          </p:cNvPr>
          <p:cNvSpPr/>
          <p:nvPr/>
        </p:nvSpPr>
        <p:spPr>
          <a:xfrm>
            <a:off x="8775845" y="5866255"/>
            <a:ext cx="482259" cy="482259"/>
          </a:xfrm>
          <a:prstGeom prst="ellipse">
            <a:avLst/>
          </a:prstGeom>
          <a:solidFill>
            <a:srgbClr val="00B050">
              <a:alpha val="80000"/>
            </a:srgb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C8F3527D-9F16-BCDD-9117-CFD57F9A5015}"/>
              </a:ext>
            </a:extLst>
          </p:cNvPr>
          <p:cNvSpPr txBox="1"/>
          <p:nvPr/>
        </p:nvSpPr>
        <p:spPr>
          <a:xfrm>
            <a:off x="7358348" y="5935334"/>
            <a:ext cx="205510" cy="307777"/>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2000"/>
              <a:t>+ </a:t>
            </a:r>
          </a:p>
        </p:txBody>
      </p:sp>
      <p:sp>
        <p:nvSpPr>
          <p:cNvPr id="61" name="TextBox 60">
            <a:extLst>
              <a:ext uri="{FF2B5EF4-FFF2-40B4-BE49-F238E27FC236}">
                <a16:creationId xmlns:a16="http://schemas.microsoft.com/office/drawing/2014/main" id="{14239AF7-A0DE-0776-E87B-4944145E46A9}"/>
              </a:ext>
            </a:extLst>
          </p:cNvPr>
          <p:cNvSpPr txBox="1"/>
          <p:nvPr/>
        </p:nvSpPr>
        <p:spPr>
          <a:xfrm>
            <a:off x="8140821" y="5935334"/>
            <a:ext cx="205510" cy="307777"/>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2000"/>
              <a:t>+ </a:t>
            </a:r>
          </a:p>
        </p:txBody>
      </p:sp>
      <p:sp>
        <p:nvSpPr>
          <p:cNvPr id="62" name="TextBox 61">
            <a:extLst>
              <a:ext uri="{FF2B5EF4-FFF2-40B4-BE49-F238E27FC236}">
                <a16:creationId xmlns:a16="http://schemas.microsoft.com/office/drawing/2014/main" id="{8A66E11D-0936-F747-6930-5C56F5655ED7}"/>
              </a:ext>
            </a:extLst>
          </p:cNvPr>
          <p:cNvSpPr txBox="1"/>
          <p:nvPr/>
        </p:nvSpPr>
        <p:spPr>
          <a:xfrm>
            <a:off x="8928685" y="5895253"/>
            <a:ext cx="205510" cy="369332"/>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a:t>+ </a:t>
            </a:r>
          </a:p>
        </p:txBody>
      </p:sp>
    </p:spTree>
    <p:custDataLst>
      <p:tags r:id="rId1"/>
    </p:custDataLst>
    <p:extLst>
      <p:ext uri="{BB962C8B-B14F-4D97-AF65-F5344CB8AC3E}">
        <p14:creationId xmlns:p14="http://schemas.microsoft.com/office/powerpoint/2010/main" val="2560222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down)">
                                      <p:cBhvr>
                                        <p:cTn id="29" dur="500"/>
                                        <p:tgtEl>
                                          <p:spTgt spid="3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down)">
                                      <p:cBhvr>
                                        <p:cTn id="35" dur="500"/>
                                        <p:tgtEl>
                                          <p:spTgt spid="3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down)">
                                      <p:cBhvr>
                                        <p:cTn id="38" dur="500"/>
                                        <p:tgtEl>
                                          <p:spTgt spid="3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down)">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up)">
                                      <p:cBhvr>
                                        <p:cTn id="46" dur="500"/>
                                        <p:tgtEl>
                                          <p:spTgt spid="46"/>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up)">
                                      <p:cBhvr>
                                        <p:cTn id="49" dur="5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up)">
                                      <p:cBhvr>
                                        <p:cTn id="54" dur="500"/>
                                        <p:tgtEl>
                                          <p:spTgt spid="45"/>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up)">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ipe(left)">
                                      <p:cBhvr>
                                        <p:cTn id="70" dur="500"/>
                                        <p:tgtEl>
                                          <p:spTgt spid="43"/>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left)">
                                      <p:cBhvr>
                                        <p:cTn id="73" dur="500"/>
                                        <p:tgtEl>
                                          <p:spTgt spid="4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wipe(down)">
                                      <p:cBhvr>
                                        <p:cTn id="78" dur="500"/>
                                        <p:tgtEl>
                                          <p:spTgt spid="47"/>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wipe(down)">
                                      <p:cBhvr>
                                        <p:cTn id="81" dur="500"/>
                                        <p:tgtEl>
                                          <p:spTgt spid="48"/>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wipe(down)">
                                      <p:cBhvr>
                                        <p:cTn id="84" dur="500"/>
                                        <p:tgtEl>
                                          <p:spTgt spid="49"/>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down)">
                                      <p:cBhvr>
                                        <p:cTn id="87" dur="500"/>
                                        <p:tgtEl>
                                          <p:spTgt spid="50"/>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down)">
                                      <p:cBhvr>
                                        <p:cTn id="90" dur="500"/>
                                        <p:tgtEl>
                                          <p:spTgt spid="52"/>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wipe(down)">
                                      <p:cBhvr>
                                        <p:cTn id="99" dur="500"/>
                                        <p:tgtEl>
                                          <p:spTgt spid="56"/>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down)">
                                      <p:cBhvr>
                                        <p:cTn id="102" dur="500"/>
                                        <p:tgtEl>
                                          <p:spTgt spid="57"/>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58"/>
                                        </p:tgtEl>
                                        <p:attrNameLst>
                                          <p:attrName>style.visibility</p:attrName>
                                        </p:attrNameLst>
                                      </p:cBhvr>
                                      <p:to>
                                        <p:strVal val="visible"/>
                                      </p:to>
                                    </p:set>
                                    <p:animEffect transition="in" filter="wipe(down)">
                                      <p:cBhvr>
                                        <p:cTn id="105" dur="500"/>
                                        <p:tgtEl>
                                          <p:spTgt spid="58"/>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61"/>
                                        </p:tgtEl>
                                        <p:attrNameLst>
                                          <p:attrName>style.visibility</p:attrName>
                                        </p:attrNameLst>
                                      </p:cBhvr>
                                      <p:to>
                                        <p:strVal val="visible"/>
                                      </p:to>
                                    </p:set>
                                    <p:animEffect transition="in" filter="wipe(down)">
                                      <p:cBhvr>
                                        <p:cTn id="111" dur="500"/>
                                        <p:tgtEl>
                                          <p:spTgt spid="61"/>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51"/>
                                        </p:tgtEl>
                                        <p:attrNameLst>
                                          <p:attrName>style.visibility</p:attrName>
                                        </p:attrNameLst>
                                      </p:cBhvr>
                                      <p:to>
                                        <p:strVal val="visible"/>
                                      </p:to>
                                    </p:set>
                                    <p:anim calcmode="lin" valueType="num">
                                      <p:cBhvr>
                                        <p:cTn id="116" dur="500" fill="hold"/>
                                        <p:tgtEl>
                                          <p:spTgt spid="51"/>
                                        </p:tgtEl>
                                        <p:attrNameLst>
                                          <p:attrName>ppt_w</p:attrName>
                                        </p:attrNameLst>
                                      </p:cBhvr>
                                      <p:tavLst>
                                        <p:tav tm="0">
                                          <p:val>
                                            <p:fltVal val="0"/>
                                          </p:val>
                                        </p:tav>
                                        <p:tav tm="100000">
                                          <p:val>
                                            <p:strVal val="#ppt_w"/>
                                          </p:val>
                                        </p:tav>
                                      </p:tavLst>
                                    </p:anim>
                                    <p:anim calcmode="lin" valueType="num">
                                      <p:cBhvr>
                                        <p:cTn id="117" dur="500" fill="hold"/>
                                        <p:tgtEl>
                                          <p:spTgt spid="51"/>
                                        </p:tgtEl>
                                        <p:attrNameLst>
                                          <p:attrName>ppt_h</p:attrName>
                                        </p:attrNameLst>
                                      </p:cBhvr>
                                      <p:tavLst>
                                        <p:tav tm="0">
                                          <p:val>
                                            <p:fltVal val="0"/>
                                          </p:val>
                                        </p:tav>
                                        <p:tav tm="100000">
                                          <p:val>
                                            <p:strVal val="#ppt_h"/>
                                          </p:val>
                                        </p:tav>
                                      </p:tavLst>
                                    </p:anim>
                                    <p:animEffect transition="in" filter="fade">
                                      <p:cBhvr>
                                        <p:cTn id="118" dur="500"/>
                                        <p:tgtEl>
                                          <p:spTgt spid="51"/>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4"/>
                                        </p:tgtEl>
                                        <p:attrNameLst>
                                          <p:attrName>style.visibility</p:attrName>
                                        </p:attrNameLst>
                                      </p:cBhvr>
                                      <p:to>
                                        <p:strVal val="visible"/>
                                      </p:to>
                                    </p:set>
                                    <p:anim calcmode="lin" valueType="num">
                                      <p:cBhvr>
                                        <p:cTn id="121" dur="500" fill="hold"/>
                                        <p:tgtEl>
                                          <p:spTgt spid="54"/>
                                        </p:tgtEl>
                                        <p:attrNameLst>
                                          <p:attrName>ppt_w</p:attrName>
                                        </p:attrNameLst>
                                      </p:cBhvr>
                                      <p:tavLst>
                                        <p:tav tm="0">
                                          <p:val>
                                            <p:fltVal val="0"/>
                                          </p:val>
                                        </p:tav>
                                        <p:tav tm="100000">
                                          <p:val>
                                            <p:strVal val="#ppt_w"/>
                                          </p:val>
                                        </p:tav>
                                      </p:tavLst>
                                    </p:anim>
                                    <p:anim calcmode="lin" valueType="num">
                                      <p:cBhvr>
                                        <p:cTn id="122" dur="500" fill="hold"/>
                                        <p:tgtEl>
                                          <p:spTgt spid="54"/>
                                        </p:tgtEl>
                                        <p:attrNameLst>
                                          <p:attrName>ppt_h</p:attrName>
                                        </p:attrNameLst>
                                      </p:cBhvr>
                                      <p:tavLst>
                                        <p:tav tm="0">
                                          <p:val>
                                            <p:fltVal val="0"/>
                                          </p:val>
                                        </p:tav>
                                        <p:tav tm="100000">
                                          <p:val>
                                            <p:strVal val="#ppt_h"/>
                                          </p:val>
                                        </p:tav>
                                      </p:tavLst>
                                    </p:anim>
                                    <p:animEffect transition="in" filter="fade">
                                      <p:cBhvr>
                                        <p:cTn id="123" dur="500"/>
                                        <p:tgtEl>
                                          <p:spTgt spid="54"/>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59"/>
                                        </p:tgtEl>
                                        <p:attrNameLst>
                                          <p:attrName>style.visibility</p:attrName>
                                        </p:attrNameLst>
                                      </p:cBhvr>
                                      <p:to>
                                        <p:strVal val="visible"/>
                                      </p:to>
                                    </p:set>
                                    <p:anim calcmode="lin" valueType="num">
                                      <p:cBhvr>
                                        <p:cTn id="128" dur="500" fill="hold"/>
                                        <p:tgtEl>
                                          <p:spTgt spid="59"/>
                                        </p:tgtEl>
                                        <p:attrNameLst>
                                          <p:attrName>ppt_w</p:attrName>
                                        </p:attrNameLst>
                                      </p:cBhvr>
                                      <p:tavLst>
                                        <p:tav tm="0">
                                          <p:val>
                                            <p:fltVal val="0"/>
                                          </p:val>
                                        </p:tav>
                                        <p:tav tm="100000">
                                          <p:val>
                                            <p:strVal val="#ppt_w"/>
                                          </p:val>
                                        </p:tav>
                                      </p:tavLst>
                                    </p:anim>
                                    <p:anim calcmode="lin" valueType="num">
                                      <p:cBhvr>
                                        <p:cTn id="129" dur="500" fill="hold"/>
                                        <p:tgtEl>
                                          <p:spTgt spid="59"/>
                                        </p:tgtEl>
                                        <p:attrNameLst>
                                          <p:attrName>ppt_h</p:attrName>
                                        </p:attrNameLst>
                                      </p:cBhvr>
                                      <p:tavLst>
                                        <p:tav tm="0">
                                          <p:val>
                                            <p:fltVal val="0"/>
                                          </p:val>
                                        </p:tav>
                                        <p:tav tm="100000">
                                          <p:val>
                                            <p:strVal val="#ppt_h"/>
                                          </p:val>
                                        </p:tav>
                                      </p:tavLst>
                                    </p:anim>
                                    <p:animEffect transition="in" filter="fade">
                                      <p:cBhvr>
                                        <p:cTn id="130" dur="500"/>
                                        <p:tgtEl>
                                          <p:spTgt spid="59"/>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62"/>
                                        </p:tgtEl>
                                        <p:attrNameLst>
                                          <p:attrName>style.visibility</p:attrName>
                                        </p:attrNameLst>
                                      </p:cBhvr>
                                      <p:to>
                                        <p:strVal val="visible"/>
                                      </p:to>
                                    </p:set>
                                    <p:anim calcmode="lin" valueType="num">
                                      <p:cBhvr>
                                        <p:cTn id="133" dur="500" fill="hold"/>
                                        <p:tgtEl>
                                          <p:spTgt spid="62"/>
                                        </p:tgtEl>
                                        <p:attrNameLst>
                                          <p:attrName>ppt_w</p:attrName>
                                        </p:attrNameLst>
                                      </p:cBhvr>
                                      <p:tavLst>
                                        <p:tav tm="0">
                                          <p:val>
                                            <p:fltVal val="0"/>
                                          </p:val>
                                        </p:tav>
                                        <p:tav tm="100000">
                                          <p:val>
                                            <p:strVal val="#ppt_w"/>
                                          </p:val>
                                        </p:tav>
                                      </p:tavLst>
                                    </p:anim>
                                    <p:anim calcmode="lin" valueType="num">
                                      <p:cBhvr>
                                        <p:cTn id="134" dur="500" fill="hold"/>
                                        <p:tgtEl>
                                          <p:spTgt spid="62"/>
                                        </p:tgtEl>
                                        <p:attrNameLst>
                                          <p:attrName>ppt_h</p:attrName>
                                        </p:attrNameLst>
                                      </p:cBhvr>
                                      <p:tavLst>
                                        <p:tav tm="0">
                                          <p:val>
                                            <p:fltVal val="0"/>
                                          </p:val>
                                        </p:tav>
                                        <p:tav tm="100000">
                                          <p:val>
                                            <p:strVal val="#ppt_h"/>
                                          </p:val>
                                        </p:tav>
                                      </p:tavLst>
                                    </p:anim>
                                    <p:animEffect transition="in" filter="fade">
                                      <p:cBhvr>
                                        <p:cTn id="13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9" grpId="0" animBg="1"/>
      <p:bldP spid="30" grpId="0" animBg="1"/>
      <p:bldP spid="31" grpId="0" animBg="1"/>
      <p:bldP spid="32" grpId="0"/>
      <p:bldP spid="33" grpId="0"/>
      <p:bldP spid="34" grpId="0"/>
      <p:bldP spid="35" grpId="0"/>
      <p:bldP spid="36" grpId="0"/>
      <p:bldP spid="37" grpId="0"/>
      <p:bldP spid="40" grpId="0"/>
      <p:bldP spid="41" grpId="0" animBg="1"/>
      <p:bldP spid="42" grpId="0" animBg="1"/>
      <p:bldP spid="43" grpId="0" animBg="1"/>
      <p:bldP spid="44" grpId="0" animBg="1"/>
      <p:bldP spid="45" grpId="0" animBg="1"/>
      <p:bldP spid="46" grpId="0" animBg="1"/>
      <p:bldP spid="47" grpId="0" animBg="1"/>
      <p:bldP spid="48" grpId="0" animBg="1"/>
      <p:bldP spid="49" grpId="0"/>
      <p:bldP spid="50" grpId="0"/>
      <p:bldP spid="51" grpId="0" animBg="1"/>
      <p:bldP spid="52" grpId="0"/>
      <p:bldP spid="53" grpId="0"/>
      <p:bldP spid="54" grpId="0"/>
      <p:bldP spid="55" grpId="0" animBg="1"/>
      <p:bldP spid="56" grpId="0" animBg="1"/>
      <p:bldP spid="57" grpId="0"/>
      <p:bldP spid="58" grpId="0"/>
      <p:bldP spid="59" grpId="0" animBg="1"/>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21C815C-E31F-22F2-348C-239E4F6A749D}"/>
              </a:ext>
            </a:extLst>
          </p:cNvPr>
          <p:cNvGrpSpPr/>
          <p:nvPr/>
        </p:nvGrpSpPr>
        <p:grpSpPr>
          <a:xfrm>
            <a:off x="297681" y="213822"/>
            <a:ext cx="3221895" cy="672461"/>
            <a:chOff x="754882" y="438109"/>
            <a:chExt cx="2718568" cy="672461"/>
          </a:xfrm>
        </p:grpSpPr>
        <p:grpSp>
          <p:nvGrpSpPr>
            <p:cNvPr id="12" name="Group 9">
              <a:extLst>
                <a:ext uri="{FF2B5EF4-FFF2-40B4-BE49-F238E27FC236}">
                  <a16:creationId xmlns:a16="http://schemas.microsoft.com/office/drawing/2014/main" id="{C102E039-3ED9-E34D-B258-B9FECDB92CD3}"/>
                </a:ext>
              </a:extLst>
            </p:cNvPr>
            <p:cNvGrpSpPr/>
            <p:nvPr/>
          </p:nvGrpSpPr>
          <p:grpSpPr>
            <a:xfrm>
              <a:off x="754882" y="485800"/>
              <a:ext cx="2718568" cy="618420"/>
              <a:chOff x="0" y="0"/>
              <a:chExt cx="4967086" cy="787206"/>
            </a:xfrm>
          </p:grpSpPr>
          <p:sp>
            <p:nvSpPr>
              <p:cNvPr id="16" name="Freeform 10">
                <a:extLst>
                  <a:ext uri="{FF2B5EF4-FFF2-40B4-BE49-F238E27FC236}">
                    <a16:creationId xmlns:a16="http://schemas.microsoft.com/office/drawing/2014/main" id="{CC0ACD55-8690-317F-4E4E-4884F3CD8D87}"/>
                  </a:ext>
                </a:extLst>
              </p:cNvPr>
              <p:cNvSpPr/>
              <p:nvPr/>
            </p:nvSpPr>
            <p:spPr>
              <a:xfrm>
                <a:off x="6797" y="0"/>
                <a:ext cx="4953491" cy="787206"/>
              </a:xfrm>
              <a:custGeom>
                <a:avLst/>
                <a:gdLst/>
                <a:ahLst/>
                <a:cxnLst/>
                <a:rect l="l" t="t" r="r" b="b"/>
                <a:pathLst>
                  <a:path w="4953491" h="787206">
                    <a:moveTo>
                      <a:pt x="232168" y="0"/>
                    </a:moveTo>
                    <a:lnTo>
                      <a:pt x="4924524" y="0"/>
                    </a:lnTo>
                    <a:cubicBezTo>
                      <a:pt x="4933093" y="0"/>
                      <a:pt x="4941179" y="3965"/>
                      <a:pt x="4946426" y="10739"/>
                    </a:cubicBezTo>
                    <a:cubicBezTo>
                      <a:pt x="4951674" y="17513"/>
                      <a:pt x="4953492" y="26333"/>
                      <a:pt x="4951350" y="34630"/>
                    </a:cubicBezTo>
                    <a:lnTo>
                      <a:pt x="4766028" y="752576"/>
                    </a:lnTo>
                    <a:cubicBezTo>
                      <a:pt x="4760766" y="772962"/>
                      <a:pt x="4742378" y="787206"/>
                      <a:pt x="4721324" y="787206"/>
                    </a:cubicBezTo>
                    <a:lnTo>
                      <a:pt x="28968" y="787206"/>
                    </a:lnTo>
                    <a:cubicBezTo>
                      <a:pt x="20399" y="787206"/>
                      <a:pt x="12313" y="783242"/>
                      <a:pt x="7066" y="776468"/>
                    </a:cubicBezTo>
                    <a:cubicBezTo>
                      <a:pt x="1818" y="769694"/>
                      <a:pt x="0" y="760873"/>
                      <a:pt x="2142" y="752576"/>
                    </a:cubicBezTo>
                    <a:lnTo>
                      <a:pt x="187464" y="34630"/>
                    </a:lnTo>
                    <a:cubicBezTo>
                      <a:pt x="192726" y="14244"/>
                      <a:pt x="211114" y="0"/>
                      <a:pt x="232168" y="0"/>
                    </a:cubicBezTo>
                    <a:close/>
                  </a:path>
                </a:pathLst>
              </a:custGeom>
              <a:solidFill>
                <a:srgbClr val="041D16"/>
              </a:solidFill>
              <a:ln w="19050" cap="rnd">
                <a:solidFill>
                  <a:srgbClr val="063225"/>
                </a:solidFill>
                <a:prstDash val="solid"/>
                <a:round/>
              </a:ln>
            </p:spPr>
            <p:txBody>
              <a:bodyPr/>
              <a:lstStyle/>
              <a:p>
                <a:endParaRPr lang="en-US" sz="1200"/>
              </a:p>
            </p:txBody>
          </p:sp>
          <p:sp>
            <p:nvSpPr>
              <p:cNvPr id="17" name="TextBox 11">
                <a:extLst>
                  <a:ext uri="{FF2B5EF4-FFF2-40B4-BE49-F238E27FC236}">
                    <a16:creationId xmlns:a16="http://schemas.microsoft.com/office/drawing/2014/main" id="{87C66C35-A1AC-56A3-F051-F5475138D8DD}"/>
                  </a:ext>
                </a:extLst>
              </p:cNvPr>
              <p:cNvSpPr txBox="1"/>
              <p:nvPr/>
            </p:nvSpPr>
            <p:spPr>
              <a:xfrm>
                <a:off x="101600" y="-47625"/>
                <a:ext cx="4763886" cy="834831"/>
              </a:xfrm>
              <a:prstGeom prst="rect">
                <a:avLst/>
              </a:prstGeom>
            </p:spPr>
            <p:txBody>
              <a:bodyPr lIns="33867" tIns="33867" rIns="33867" bIns="33867" rtlCol="0" anchor="ctr"/>
              <a:lstStyle/>
              <a:p>
                <a:pPr algn="ctr">
                  <a:lnSpc>
                    <a:spcPts val="2147"/>
                  </a:lnSpc>
                </a:pPr>
                <a:endParaRPr sz="1200"/>
              </a:p>
            </p:txBody>
          </p:sp>
        </p:grpSp>
        <p:grpSp>
          <p:nvGrpSpPr>
            <p:cNvPr id="13" name="Group 12">
              <a:extLst>
                <a:ext uri="{FF2B5EF4-FFF2-40B4-BE49-F238E27FC236}">
                  <a16:creationId xmlns:a16="http://schemas.microsoft.com/office/drawing/2014/main" id="{1A0D878B-1953-DDC2-7127-ABAB7AB2CD3F}"/>
                </a:ext>
              </a:extLst>
            </p:cNvPr>
            <p:cNvGrpSpPr/>
            <p:nvPr/>
          </p:nvGrpSpPr>
          <p:grpSpPr>
            <a:xfrm>
              <a:off x="840234" y="438109"/>
              <a:ext cx="684724" cy="672461"/>
              <a:chOff x="37200" y="-47625"/>
              <a:chExt cx="1203148" cy="826553"/>
            </a:xfrm>
          </p:grpSpPr>
          <p:sp>
            <p:nvSpPr>
              <p:cNvPr id="14" name="Freeform 13">
                <a:extLst>
                  <a:ext uri="{FF2B5EF4-FFF2-40B4-BE49-F238E27FC236}">
                    <a16:creationId xmlns:a16="http://schemas.microsoft.com/office/drawing/2014/main" id="{DE4EB8F3-87B3-CEF2-9651-7FD204986D09}"/>
                  </a:ext>
                </a:extLst>
              </p:cNvPr>
              <p:cNvSpPr/>
              <p:nvPr/>
            </p:nvSpPr>
            <p:spPr>
              <a:xfrm>
                <a:off x="37200" y="-2"/>
                <a:ext cx="1203148" cy="778928"/>
              </a:xfrm>
              <a:custGeom>
                <a:avLst/>
                <a:gdLst/>
                <a:ahLst/>
                <a:cxnLst/>
                <a:rect l="l" t="t" r="r" b="b"/>
                <a:pathLst>
                  <a:path w="1127249" h="778928">
                    <a:moveTo>
                      <a:pt x="323129" y="0"/>
                    </a:moveTo>
                    <a:lnTo>
                      <a:pt x="1007320" y="0"/>
                    </a:lnTo>
                    <a:cubicBezTo>
                      <a:pt x="1042838" y="0"/>
                      <a:pt x="1076352" y="16458"/>
                      <a:pt x="1098068" y="44566"/>
                    </a:cubicBezTo>
                    <a:cubicBezTo>
                      <a:pt x="1119783" y="72673"/>
                      <a:pt x="1127249" y="109256"/>
                      <a:pt x="1118283" y="143625"/>
                    </a:cubicBezTo>
                    <a:lnTo>
                      <a:pt x="990019" y="635303"/>
                    </a:lnTo>
                    <a:cubicBezTo>
                      <a:pt x="967950" y="719900"/>
                      <a:pt x="891547" y="778928"/>
                      <a:pt x="804120" y="778928"/>
                    </a:cubicBezTo>
                    <a:lnTo>
                      <a:pt x="119929" y="778928"/>
                    </a:lnTo>
                    <a:cubicBezTo>
                      <a:pt x="84411" y="778928"/>
                      <a:pt x="50897" y="762469"/>
                      <a:pt x="29181" y="734362"/>
                    </a:cubicBezTo>
                    <a:cubicBezTo>
                      <a:pt x="7466" y="706255"/>
                      <a:pt x="0" y="669672"/>
                      <a:pt x="8966" y="635303"/>
                    </a:cubicBezTo>
                    <a:lnTo>
                      <a:pt x="137230" y="143625"/>
                    </a:lnTo>
                    <a:cubicBezTo>
                      <a:pt x="159299" y="59028"/>
                      <a:pt x="235702" y="0"/>
                      <a:pt x="323129" y="0"/>
                    </a:cubicBezTo>
                    <a:close/>
                  </a:path>
                </a:pathLst>
              </a:custGeom>
              <a:gradFill rotWithShape="1">
                <a:gsLst>
                  <a:gs pos="0">
                    <a:srgbClr val="FFAB29">
                      <a:alpha val="100000"/>
                    </a:srgbClr>
                  </a:gs>
                  <a:gs pos="100000">
                    <a:srgbClr val="FFCD80">
                      <a:alpha val="100000"/>
                    </a:srgbClr>
                  </a:gs>
                </a:gsLst>
                <a:lin ang="0"/>
              </a:gradFill>
              <a:ln cap="rnd">
                <a:noFill/>
                <a:prstDash val="solid"/>
                <a:round/>
              </a:ln>
            </p:spPr>
            <p:txBody>
              <a:bodyPr/>
              <a:lstStyle/>
              <a:p>
                <a:endParaRPr lang="en-US" sz="1200"/>
              </a:p>
            </p:txBody>
          </p:sp>
          <p:sp>
            <p:nvSpPr>
              <p:cNvPr id="15" name="TextBox 14">
                <a:extLst>
                  <a:ext uri="{FF2B5EF4-FFF2-40B4-BE49-F238E27FC236}">
                    <a16:creationId xmlns:a16="http://schemas.microsoft.com/office/drawing/2014/main" id="{5C628BBB-5FEE-1CC0-B818-EC86A4A98F9D}"/>
                  </a:ext>
                </a:extLst>
              </p:cNvPr>
              <p:cNvSpPr txBox="1"/>
              <p:nvPr/>
            </p:nvSpPr>
            <p:spPr>
              <a:xfrm>
                <a:off x="101600" y="-47625"/>
                <a:ext cx="981053" cy="826553"/>
              </a:xfrm>
              <a:prstGeom prst="rect">
                <a:avLst/>
              </a:prstGeom>
            </p:spPr>
            <p:txBody>
              <a:bodyPr lIns="33867" tIns="33867" rIns="33867" bIns="33867" rtlCol="0" anchor="ctr"/>
              <a:lstStyle/>
              <a:p>
                <a:pPr algn="ctr">
                  <a:lnSpc>
                    <a:spcPts val="2147"/>
                  </a:lnSpc>
                  <a:spcBef>
                    <a:spcPct val="0"/>
                  </a:spcBef>
                </a:pPr>
                <a:endParaRPr sz="1200"/>
              </a:p>
            </p:txBody>
          </p:sp>
        </p:grpSp>
      </p:grpSp>
      <p:sp>
        <p:nvSpPr>
          <p:cNvPr id="18" name="TextBox 20">
            <a:extLst>
              <a:ext uri="{FF2B5EF4-FFF2-40B4-BE49-F238E27FC236}">
                <a16:creationId xmlns:a16="http://schemas.microsoft.com/office/drawing/2014/main" id="{F570C11F-EBB1-0985-5017-C8A91569BCA6}"/>
              </a:ext>
            </a:extLst>
          </p:cNvPr>
          <p:cNvSpPr txBox="1"/>
          <p:nvPr/>
        </p:nvSpPr>
        <p:spPr>
          <a:xfrm>
            <a:off x="1499917" y="407877"/>
            <a:ext cx="1770534" cy="369332"/>
          </a:xfrm>
          <a:prstGeom prst="rect">
            <a:avLst/>
          </a:prstGeom>
        </p:spPr>
        <p:txBody>
          <a:bodyPr wrap="square" lIns="0" tIns="0" rIns="0" bIns="0" rtlCol="0" anchor="t">
            <a:spAutoFit/>
          </a:bodyPr>
          <a:lstStyle/>
          <a:p>
            <a:pPr>
              <a:spcBef>
                <a:spcPct val="0"/>
              </a:spcBef>
            </a:pPr>
            <a:r>
              <a:rPr lang="en-US" sz="2400">
                <a:solidFill>
                  <a:schemeClr val="bg1"/>
                </a:solidFill>
                <a:latin typeface="#9Slide03 Kaleko 105 Round Bold" pitchFamily="2" charset="0"/>
              </a:rPr>
              <a:t>NHẮC LẠI</a:t>
            </a:r>
          </a:p>
        </p:txBody>
      </p:sp>
      <p:pic>
        <p:nvPicPr>
          <p:cNvPr id="19" name="Picture 18" descr="A white logo with a black background&#10;&#10;Description automatically generated">
            <a:extLst>
              <a:ext uri="{FF2B5EF4-FFF2-40B4-BE49-F238E27FC236}">
                <a16:creationId xmlns:a16="http://schemas.microsoft.com/office/drawing/2014/main" id="{5B2536CE-C645-0889-125E-4A013F4B67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94" y="441581"/>
            <a:ext cx="293978" cy="301924"/>
          </a:xfrm>
          <a:prstGeom prst="rect">
            <a:avLst/>
          </a:prstGeom>
        </p:spPr>
      </p:pic>
      <p:sp>
        <p:nvSpPr>
          <p:cNvPr id="37" name="TextBox 36">
            <a:extLst>
              <a:ext uri="{FF2B5EF4-FFF2-40B4-BE49-F238E27FC236}">
                <a16:creationId xmlns:a16="http://schemas.microsoft.com/office/drawing/2014/main" id="{89F9D257-91D3-143F-ADE4-407A838F7698}"/>
              </a:ext>
            </a:extLst>
          </p:cNvPr>
          <p:cNvSpPr txBox="1"/>
          <p:nvPr/>
        </p:nvSpPr>
        <p:spPr>
          <a:xfrm>
            <a:off x="1249004" y="1184059"/>
            <a:ext cx="5586829" cy="276999"/>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1800">
                <a:solidFill>
                  <a:srgbClr val="002060"/>
                </a:solidFill>
              </a:rPr>
              <a:t>CÁC PHÉP SO SÁNH TRONG TẬP HỢP SỐ THỰC</a:t>
            </a:r>
          </a:p>
        </p:txBody>
      </p:sp>
      <p:sp>
        <p:nvSpPr>
          <p:cNvPr id="40" name="TextBox 39">
            <a:extLst>
              <a:ext uri="{FF2B5EF4-FFF2-40B4-BE49-F238E27FC236}">
                <a16:creationId xmlns:a16="http://schemas.microsoft.com/office/drawing/2014/main" id="{015E418B-8B33-E753-CA69-3749DEF847ED}"/>
              </a:ext>
            </a:extLst>
          </p:cNvPr>
          <p:cNvSpPr txBox="1"/>
          <p:nvPr/>
        </p:nvSpPr>
        <p:spPr>
          <a:xfrm>
            <a:off x="1210332" y="1679661"/>
            <a:ext cx="10587394" cy="830997"/>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t>Tổng của hai số thực dương là số thực dương. Tổng của hai số thực âm là số thực âm.</a:t>
            </a:r>
          </a:p>
        </p:txBody>
      </p:sp>
      <p:sp>
        <p:nvSpPr>
          <p:cNvPr id="43" name="Freeform 17">
            <a:extLst>
              <a:ext uri="{FF2B5EF4-FFF2-40B4-BE49-F238E27FC236}">
                <a16:creationId xmlns:a16="http://schemas.microsoft.com/office/drawing/2014/main" id="{617912C4-9930-7E42-117E-6549FF95AD79}"/>
              </a:ext>
            </a:extLst>
          </p:cNvPr>
          <p:cNvSpPr/>
          <p:nvPr/>
        </p:nvSpPr>
        <p:spPr>
          <a:xfrm>
            <a:off x="917593" y="1839523"/>
            <a:ext cx="168835" cy="168835"/>
          </a:xfrm>
          <a:custGeom>
            <a:avLst/>
            <a:gdLst/>
            <a:ahLst/>
            <a:cxnLst/>
            <a:rect l="l" t="t" r="r" b="b"/>
            <a:pathLst>
              <a:path w="493334" h="493334">
                <a:moveTo>
                  <a:pt x="0" y="0"/>
                </a:moveTo>
                <a:lnTo>
                  <a:pt x="493335" y="0"/>
                </a:lnTo>
                <a:lnTo>
                  <a:pt x="493335" y="493334"/>
                </a:lnTo>
                <a:lnTo>
                  <a:pt x="0" y="4933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44" name="Freeform 32">
            <a:extLst>
              <a:ext uri="{FF2B5EF4-FFF2-40B4-BE49-F238E27FC236}">
                <a16:creationId xmlns:a16="http://schemas.microsoft.com/office/drawing/2014/main" id="{D7F1AAA9-7A85-4EC1-AE71-D645A1B64242}"/>
              </a:ext>
            </a:extLst>
          </p:cNvPr>
          <p:cNvSpPr/>
          <p:nvPr/>
        </p:nvSpPr>
        <p:spPr>
          <a:xfrm flipH="1" flipV="1">
            <a:off x="891586" y="1140166"/>
            <a:ext cx="229813" cy="168836"/>
          </a:xfrm>
          <a:custGeom>
            <a:avLst/>
            <a:gdLst/>
            <a:ahLst/>
            <a:cxnLst/>
            <a:rect l="l" t="t" r="r" b="b"/>
            <a:pathLst>
              <a:path w="940667" h="731369">
                <a:moveTo>
                  <a:pt x="940668" y="731369"/>
                </a:moveTo>
                <a:lnTo>
                  <a:pt x="0" y="731369"/>
                </a:lnTo>
                <a:lnTo>
                  <a:pt x="0" y="0"/>
                </a:lnTo>
                <a:lnTo>
                  <a:pt x="940668" y="0"/>
                </a:lnTo>
                <a:lnTo>
                  <a:pt x="940668" y="73136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47" name="Oval 46">
            <a:extLst>
              <a:ext uri="{FF2B5EF4-FFF2-40B4-BE49-F238E27FC236}">
                <a16:creationId xmlns:a16="http://schemas.microsoft.com/office/drawing/2014/main" id="{2DCBFDA2-3633-7939-5AC6-49DC81F3AC9F}"/>
              </a:ext>
            </a:extLst>
          </p:cNvPr>
          <p:cNvSpPr/>
          <p:nvPr/>
        </p:nvSpPr>
        <p:spPr>
          <a:xfrm>
            <a:off x="3176904" y="2524132"/>
            <a:ext cx="386163" cy="386163"/>
          </a:xfrm>
          <a:prstGeom prst="ellipse">
            <a:avLst/>
          </a:prstGeom>
          <a:solidFill>
            <a:srgbClr val="C00000">
              <a:alpha val="60000"/>
            </a:srgb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B69C34D-6679-C995-8BEC-2C95619E5C32}"/>
              </a:ext>
            </a:extLst>
          </p:cNvPr>
          <p:cNvSpPr/>
          <p:nvPr/>
        </p:nvSpPr>
        <p:spPr>
          <a:xfrm>
            <a:off x="3962710" y="2524134"/>
            <a:ext cx="386163" cy="386163"/>
          </a:xfrm>
          <a:prstGeom prst="ellipse">
            <a:avLst/>
          </a:prstGeom>
          <a:solidFill>
            <a:srgbClr val="C00000">
              <a:alpha val="60000"/>
            </a:srgb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E59C2455-C7AD-F339-E928-3BF846C1BEC0}"/>
              </a:ext>
            </a:extLst>
          </p:cNvPr>
          <p:cNvSpPr txBox="1"/>
          <p:nvPr/>
        </p:nvSpPr>
        <p:spPr>
          <a:xfrm>
            <a:off x="3570806" y="2453999"/>
            <a:ext cx="377372"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t>+</a:t>
            </a:r>
          </a:p>
        </p:txBody>
      </p:sp>
      <p:sp>
        <p:nvSpPr>
          <p:cNvPr id="50" name="TextBox 49">
            <a:extLst>
              <a:ext uri="{FF2B5EF4-FFF2-40B4-BE49-F238E27FC236}">
                <a16:creationId xmlns:a16="http://schemas.microsoft.com/office/drawing/2014/main" id="{D6AC551D-D826-66A5-F1A4-3ACDD9917948}"/>
              </a:ext>
            </a:extLst>
          </p:cNvPr>
          <p:cNvSpPr txBox="1"/>
          <p:nvPr/>
        </p:nvSpPr>
        <p:spPr>
          <a:xfrm>
            <a:off x="4363405" y="2453999"/>
            <a:ext cx="377372"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t>=</a:t>
            </a:r>
          </a:p>
        </p:txBody>
      </p:sp>
      <p:sp>
        <p:nvSpPr>
          <p:cNvPr id="51" name="Oval 50">
            <a:extLst>
              <a:ext uri="{FF2B5EF4-FFF2-40B4-BE49-F238E27FC236}">
                <a16:creationId xmlns:a16="http://schemas.microsoft.com/office/drawing/2014/main" id="{8696C385-F4AE-3E69-5F1C-0354656BB5D9}"/>
              </a:ext>
            </a:extLst>
          </p:cNvPr>
          <p:cNvSpPr/>
          <p:nvPr/>
        </p:nvSpPr>
        <p:spPr>
          <a:xfrm>
            <a:off x="4711845" y="2476083"/>
            <a:ext cx="482259" cy="482259"/>
          </a:xfrm>
          <a:prstGeom prst="ellipse">
            <a:avLst/>
          </a:prstGeom>
          <a:solidFill>
            <a:srgbClr val="C00000">
              <a:alpha val="60000"/>
            </a:srgb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7863DA57-40CD-049C-FF5D-FEE8D2BB5B35}"/>
              </a:ext>
            </a:extLst>
          </p:cNvPr>
          <p:cNvSpPr txBox="1"/>
          <p:nvPr/>
        </p:nvSpPr>
        <p:spPr>
          <a:xfrm>
            <a:off x="3294348" y="2545162"/>
            <a:ext cx="205510" cy="307777"/>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2000"/>
              <a:t>– </a:t>
            </a:r>
          </a:p>
        </p:txBody>
      </p:sp>
      <p:sp>
        <p:nvSpPr>
          <p:cNvPr id="53" name="TextBox 52">
            <a:extLst>
              <a:ext uri="{FF2B5EF4-FFF2-40B4-BE49-F238E27FC236}">
                <a16:creationId xmlns:a16="http://schemas.microsoft.com/office/drawing/2014/main" id="{896F6C2C-F361-709F-CA41-00DD46F99685}"/>
              </a:ext>
            </a:extLst>
          </p:cNvPr>
          <p:cNvSpPr txBox="1"/>
          <p:nvPr/>
        </p:nvSpPr>
        <p:spPr>
          <a:xfrm>
            <a:off x="4076821" y="2545162"/>
            <a:ext cx="205510" cy="307777"/>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2000"/>
              <a:t>– </a:t>
            </a:r>
          </a:p>
        </p:txBody>
      </p:sp>
      <p:sp>
        <p:nvSpPr>
          <p:cNvPr id="54" name="TextBox 53">
            <a:extLst>
              <a:ext uri="{FF2B5EF4-FFF2-40B4-BE49-F238E27FC236}">
                <a16:creationId xmlns:a16="http://schemas.microsoft.com/office/drawing/2014/main" id="{FEB6DDB4-7F24-DCE0-7FC0-DEB633908CB0}"/>
              </a:ext>
            </a:extLst>
          </p:cNvPr>
          <p:cNvSpPr txBox="1"/>
          <p:nvPr/>
        </p:nvSpPr>
        <p:spPr>
          <a:xfrm>
            <a:off x="4864685" y="2505081"/>
            <a:ext cx="205510" cy="369332"/>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a:t>– </a:t>
            </a:r>
          </a:p>
        </p:txBody>
      </p:sp>
      <p:sp>
        <p:nvSpPr>
          <p:cNvPr id="55" name="Oval 54">
            <a:extLst>
              <a:ext uri="{FF2B5EF4-FFF2-40B4-BE49-F238E27FC236}">
                <a16:creationId xmlns:a16="http://schemas.microsoft.com/office/drawing/2014/main" id="{1567617B-60D7-63FE-3884-EC48C5BE2930}"/>
              </a:ext>
            </a:extLst>
          </p:cNvPr>
          <p:cNvSpPr/>
          <p:nvPr/>
        </p:nvSpPr>
        <p:spPr>
          <a:xfrm>
            <a:off x="7240904" y="2524132"/>
            <a:ext cx="386163" cy="386163"/>
          </a:xfrm>
          <a:prstGeom prst="ellipse">
            <a:avLst/>
          </a:prstGeom>
          <a:solidFill>
            <a:srgbClr val="00B050">
              <a:alpha val="80000"/>
            </a:srgb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AF3323FA-F20E-13C9-583F-F7A82F6738D2}"/>
              </a:ext>
            </a:extLst>
          </p:cNvPr>
          <p:cNvSpPr/>
          <p:nvPr/>
        </p:nvSpPr>
        <p:spPr>
          <a:xfrm>
            <a:off x="8026710" y="2524134"/>
            <a:ext cx="386163" cy="386163"/>
          </a:xfrm>
          <a:prstGeom prst="ellipse">
            <a:avLst/>
          </a:prstGeom>
          <a:solidFill>
            <a:srgbClr val="00B050">
              <a:alpha val="80000"/>
            </a:srgb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37F47CE5-107C-7AC2-5323-1911BFFB0B5C}"/>
              </a:ext>
            </a:extLst>
          </p:cNvPr>
          <p:cNvSpPr txBox="1"/>
          <p:nvPr/>
        </p:nvSpPr>
        <p:spPr>
          <a:xfrm>
            <a:off x="7634806" y="2453999"/>
            <a:ext cx="377372"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t>+</a:t>
            </a:r>
          </a:p>
        </p:txBody>
      </p:sp>
      <p:sp>
        <p:nvSpPr>
          <p:cNvPr id="58" name="TextBox 57">
            <a:extLst>
              <a:ext uri="{FF2B5EF4-FFF2-40B4-BE49-F238E27FC236}">
                <a16:creationId xmlns:a16="http://schemas.microsoft.com/office/drawing/2014/main" id="{3AF8F1E1-16F6-723E-398D-0FACAAE9DC06}"/>
              </a:ext>
            </a:extLst>
          </p:cNvPr>
          <p:cNvSpPr txBox="1"/>
          <p:nvPr/>
        </p:nvSpPr>
        <p:spPr>
          <a:xfrm>
            <a:off x="8427405" y="2453999"/>
            <a:ext cx="377372"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t>=</a:t>
            </a:r>
          </a:p>
        </p:txBody>
      </p:sp>
      <p:sp>
        <p:nvSpPr>
          <p:cNvPr id="59" name="Oval 58">
            <a:extLst>
              <a:ext uri="{FF2B5EF4-FFF2-40B4-BE49-F238E27FC236}">
                <a16:creationId xmlns:a16="http://schemas.microsoft.com/office/drawing/2014/main" id="{55D85FC0-52F3-A609-81A3-88DC16BAAC56}"/>
              </a:ext>
            </a:extLst>
          </p:cNvPr>
          <p:cNvSpPr/>
          <p:nvPr/>
        </p:nvSpPr>
        <p:spPr>
          <a:xfrm>
            <a:off x="8775845" y="2476083"/>
            <a:ext cx="482259" cy="482259"/>
          </a:xfrm>
          <a:prstGeom prst="ellipse">
            <a:avLst/>
          </a:prstGeom>
          <a:solidFill>
            <a:srgbClr val="00B050">
              <a:alpha val="80000"/>
            </a:srgb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C8F3527D-9F16-BCDD-9117-CFD57F9A5015}"/>
              </a:ext>
            </a:extLst>
          </p:cNvPr>
          <p:cNvSpPr txBox="1"/>
          <p:nvPr/>
        </p:nvSpPr>
        <p:spPr>
          <a:xfrm>
            <a:off x="7358348" y="2545162"/>
            <a:ext cx="205510" cy="307777"/>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2000"/>
              <a:t>+ </a:t>
            </a:r>
          </a:p>
        </p:txBody>
      </p:sp>
      <p:sp>
        <p:nvSpPr>
          <p:cNvPr id="61" name="TextBox 60">
            <a:extLst>
              <a:ext uri="{FF2B5EF4-FFF2-40B4-BE49-F238E27FC236}">
                <a16:creationId xmlns:a16="http://schemas.microsoft.com/office/drawing/2014/main" id="{14239AF7-A0DE-0776-E87B-4944145E46A9}"/>
              </a:ext>
            </a:extLst>
          </p:cNvPr>
          <p:cNvSpPr txBox="1"/>
          <p:nvPr/>
        </p:nvSpPr>
        <p:spPr>
          <a:xfrm>
            <a:off x="8140821" y="2545162"/>
            <a:ext cx="205510" cy="307777"/>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2000"/>
              <a:t>+ </a:t>
            </a:r>
          </a:p>
        </p:txBody>
      </p:sp>
      <p:sp>
        <p:nvSpPr>
          <p:cNvPr id="62" name="TextBox 61">
            <a:extLst>
              <a:ext uri="{FF2B5EF4-FFF2-40B4-BE49-F238E27FC236}">
                <a16:creationId xmlns:a16="http://schemas.microsoft.com/office/drawing/2014/main" id="{8A66E11D-0936-F747-6930-5C56F5655ED7}"/>
              </a:ext>
            </a:extLst>
          </p:cNvPr>
          <p:cNvSpPr txBox="1"/>
          <p:nvPr/>
        </p:nvSpPr>
        <p:spPr>
          <a:xfrm>
            <a:off x="8928685" y="2505081"/>
            <a:ext cx="205510" cy="369332"/>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a:t>+ </a:t>
            </a:r>
          </a:p>
        </p:txBody>
      </p:sp>
      <p:sp>
        <p:nvSpPr>
          <p:cNvPr id="2" name="TextBox 1">
            <a:extLst>
              <a:ext uri="{FF2B5EF4-FFF2-40B4-BE49-F238E27FC236}">
                <a16:creationId xmlns:a16="http://schemas.microsoft.com/office/drawing/2014/main" id="{86A7C3BE-2C8B-7068-AAF6-052794C1ED09}"/>
              </a:ext>
            </a:extLst>
          </p:cNvPr>
          <p:cNvSpPr txBox="1"/>
          <p:nvPr/>
        </p:nvSpPr>
        <p:spPr>
          <a:xfrm>
            <a:off x="1210332" y="3170209"/>
            <a:ext cx="9063728"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vi-VN"/>
              <a:t>Với hai số thực a, b, ta có:</a:t>
            </a:r>
            <a:r>
              <a:rPr lang="en-US"/>
              <a:t> </a:t>
            </a:r>
            <a:r>
              <a:rPr lang="vi-VN"/>
              <a:t>ab &gt; 0 thì a, b cùng dấu và ngược lại;</a:t>
            </a:r>
          </a:p>
        </p:txBody>
      </p:sp>
      <p:sp>
        <p:nvSpPr>
          <p:cNvPr id="3" name="Freeform 17">
            <a:extLst>
              <a:ext uri="{FF2B5EF4-FFF2-40B4-BE49-F238E27FC236}">
                <a16:creationId xmlns:a16="http://schemas.microsoft.com/office/drawing/2014/main" id="{95E939AC-B045-D2DF-D1A0-AF443B10382A}"/>
              </a:ext>
            </a:extLst>
          </p:cNvPr>
          <p:cNvSpPr/>
          <p:nvPr/>
        </p:nvSpPr>
        <p:spPr>
          <a:xfrm>
            <a:off x="917593" y="3330071"/>
            <a:ext cx="168835" cy="168835"/>
          </a:xfrm>
          <a:custGeom>
            <a:avLst/>
            <a:gdLst/>
            <a:ahLst/>
            <a:cxnLst/>
            <a:rect l="l" t="t" r="r" b="b"/>
            <a:pathLst>
              <a:path w="493334" h="493334">
                <a:moveTo>
                  <a:pt x="0" y="0"/>
                </a:moveTo>
                <a:lnTo>
                  <a:pt x="493335" y="0"/>
                </a:lnTo>
                <a:lnTo>
                  <a:pt x="493335" y="493334"/>
                </a:lnTo>
                <a:lnTo>
                  <a:pt x="0" y="4933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4" name="Oval 3">
            <a:extLst>
              <a:ext uri="{FF2B5EF4-FFF2-40B4-BE49-F238E27FC236}">
                <a16:creationId xmlns:a16="http://schemas.microsoft.com/office/drawing/2014/main" id="{4984F0E0-42B4-731C-189D-FA1541B7C834}"/>
              </a:ext>
            </a:extLst>
          </p:cNvPr>
          <p:cNvSpPr/>
          <p:nvPr/>
        </p:nvSpPr>
        <p:spPr>
          <a:xfrm>
            <a:off x="3176904" y="3787008"/>
            <a:ext cx="386163" cy="386163"/>
          </a:xfrm>
          <a:prstGeom prst="ellipse">
            <a:avLst/>
          </a:prstGeom>
          <a:solidFill>
            <a:srgbClr val="C00000">
              <a:alpha val="60000"/>
            </a:srgb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3538CA9-C4DA-BB09-4719-321A52FFC758}"/>
              </a:ext>
            </a:extLst>
          </p:cNvPr>
          <p:cNvSpPr/>
          <p:nvPr/>
        </p:nvSpPr>
        <p:spPr>
          <a:xfrm>
            <a:off x="3962710" y="3787010"/>
            <a:ext cx="386163" cy="386163"/>
          </a:xfrm>
          <a:prstGeom prst="ellipse">
            <a:avLst/>
          </a:prstGeom>
          <a:solidFill>
            <a:srgbClr val="C00000">
              <a:alpha val="60000"/>
            </a:srgb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B536760-C76D-3C30-E659-7EA4D2AA63D4}"/>
              </a:ext>
            </a:extLst>
          </p:cNvPr>
          <p:cNvSpPr txBox="1"/>
          <p:nvPr/>
        </p:nvSpPr>
        <p:spPr>
          <a:xfrm>
            <a:off x="3636683" y="3699826"/>
            <a:ext cx="267995" cy="58477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sz="3200"/>
              <a:t>.</a:t>
            </a:r>
          </a:p>
        </p:txBody>
      </p:sp>
      <p:sp>
        <p:nvSpPr>
          <p:cNvPr id="8" name="TextBox 7">
            <a:extLst>
              <a:ext uri="{FF2B5EF4-FFF2-40B4-BE49-F238E27FC236}">
                <a16:creationId xmlns:a16="http://schemas.microsoft.com/office/drawing/2014/main" id="{414B1D3F-1E7D-3A1C-6DF5-E347BCAC9965}"/>
              </a:ext>
            </a:extLst>
          </p:cNvPr>
          <p:cNvSpPr txBox="1"/>
          <p:nvPr/>
        </p:nvSpPr>
        <p:spPr>
          <a:xfrm>
            <a:off x="4363405" y="3716875"/>
            <a:ext cx="377372"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t>=</a:t>
            </a:r>
          </a:p>
        </p:txBody>
      </p:sp>
      <p:sp>
        <p:nvSpPr>
          <p:cNvPr id="10" name="TextBox 9">
            <a:extLst>
              <a:ext uri="{FF2B5EF4-FFF2-40B4-BE49-F238E27FC236}">
                <a16:creationId xmlns:a16="http://schemas.microsoft.com/office/drawing/2014/main" id="{0719007A-EA5B-FA57-3DDE-B9EB77C4BBCD}"/>
              </a:ext>
            </a:extLst>
          </p:cNvPr>
          <p:cNvSpPr txBox="1"/>
          <p:nvPr/>
        </p:nvSpPr>
        <p:spPr>
          <a:xfrm>
            <a:off x="3294348" y="3808038"/>
            <a:ext cx="205510" cy="307777"/>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2000"/>
              <a:t>– </a:t>
            </a:r>
          </a:p>
        </p:txBody>
      </p:sp>
      <p:sp>
        <p:nvSpPr>
          <p:cNvPr id="20" name="TextBox 19">
            <a:extLst>
              <a:ext uri="{FF2B5EF4-FFF2-40B4-BE49-F238E27FC236}">
                <a16:creationId xmlns:a16="http://schemas.microsoft.com/office/drawing/2014/main" id="{0F378625-4B03-F7F3-44B8-A29FEB7A86C0}"/>
              </a:ext>
            </a:extLst>
          </p:cNvPr>
          <p:cNvSpPr txBox="1"/>
          <p:nvPr/>
        </p:nvSpPr>
        <p:spPr>
          <a:xfrm>
            <a:off x="4076821" y="3808038"/>
            <a:ext cx="205510" cy="307777"/>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2000"/>
              <a:t>– </a:t>
            </a:r>
          </a:p>
        </p:txBody>
      </p:sp>
      <p:sp>
        <p:nvSpPr>
          <p:cNvPr id="23" name="Oval 22">
            <a:extLst>
              <a:ext uri="{FF2B5EF4-FFF2-40B4-BE49-F238E27FC236}">
                <a16:creationId xmlns:a16="http://schemas.microsoft.com/office/drawing/2014/main" id="{EB1A5768-E93A-6CF4-2C30-A3790B336F0E}"/>
              </a:ext>
            </a:extLst>
          </p:cNvPr>
          <p:cNvSpPr/>
          <p:nvPr/>
        </p:nvSpPr>
        <p:spPr>
          <a:xfrm>
            <a:off x="7240904" y="3787008"/>
            <a:ext cx="386163" cy="386163"/>
          </a:xfrm>
          <a:prstGeom prst="ellipse">
            <a:avLst/>
          </a:prstGeom>
          <a:solidFill>
            <a:srgbClr val="00B050">
              <a:alpha val="80000"/>
            </a:srgb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46133D0-3E35-AE9A-F4BD-D55981766AAC}"/>
              </a:ext>
            </a:extLst>
          </p:cNvPr>
          <p:cNvSpPr/>
          <p:nvPr/>
        </p:nvSpPr>
        <p:spPr>
          <a:xfrm>
            <a:off x="8026710" y="3787010"/>
            <a:ext cx="386163" cy="386163"/>
          </a:xfrm>
          <a:prstGeom prst="ellipse">
            <a:avLst/>
          </a:prstGeom>
          <a:solidFill>
            <a:srgbClr val="00B050">
              <a:alpha val="80000"/>
            </a:srgb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DC75CF3-F63A-ED51-E9B7-DA8A527802C1}"/>
              </a:ext>
            </a:extLst>
          </p:cNvPr>
          <p:cNvSpPr txBox="1"/>
          <p:nvPr/>
        </p:nvSpPr>
        <p:spPr>
          <a:xfrm>
            <a:off x="8427405" y="3716875"/>
            <a:ext cx="377372"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t>=</a:t>
            </a:r>
          </a:p>
        </p:txBody>
      </p:sp>
      <p:sp>
        <p:nvSpPr>
          <p:cNvPr id="28" name="Rectangle 27">
            <a:extLst>
              <a:ext uri="{FF2B5EF4-FFF2-40B4-BE49-F238E27FC236}">
                <a16:creationId xmlns:a16="http://schemas.microsoft.com/office/drawing/2014/main" id="{7105592B-3C27-0DF9-57D9-0AB2B11AA024}"/>
              </a:ext>
            </a:extLst>
          </p:cNvPr>
          <p:cNvSpPr/>
          <p:nvPr/>
        </p:nvSpPr>
        <p:spPr>
          <a:xfrm>
            <a:off x="8775845" y="3738959"/>
            <a:ext cx="482259" cy="482259"/>
          </a:xfrm>
          <a:prstGeom prst="rect">
            <a:avLst/>
          </a:prstGeom>
          <a:solidFill>
            <a:srgbClr val="00B050">
              <a:alpha val="80000"/>
            </a:srgb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E79DDAD-42E0-0AB9-DA6B-FA9C408E5726}"/>
              </a:ext>
            </a:extLst>
          </p:cNvPr>
          <p:cNvSpPr txBox="1"/>
          <p:nvPr/>
        </p:nvSpPr>
        <p:spPr>
          <a:xfrm>
            <a:off x="7358348" y="3808038"/>
            <a:ext cx="205510" cy="307777"/>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2000"/>
              <a:t>+ </a:t>
            </a:r>
          </a:p>
        </p:txBody>
      </p:sp>
      <p:sp>
        <p:nvSpPr>
          <p:cNvPr id="39" name="TextBox 38">
            <a:extLst>
              <a:ext uri="{FF2B5EF4-FFF2-40B4-BE49-F238E27FC236}">
                <a16:creationId xmlns:a16="http://schemas.microsoft.com/office/drawing/2014/main" id="{D62E2DA9-2627-6028-BD18-5001A405C042}"/>
              </a:ext>
            </a:extLst>
          </p:cNvPr>
          <p:cNvSpPr txBox="1"/>
          <p:nvPr/>
        </p:nvSpPr>
        <p:spPr>
          <a:xfrm>
            <a:off x="8140821" y="3808038"/>
            <a:ext cx="205510" cy="307777"/>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2000"/>
              <a:t>+ </a:t>
            </a:r>
          </a:p>
        </p:txBody>
      </p:sp>
      <p:sp>
        <p:nvSpPr>
          <p:cNvPr id="63" name="TextBox 62">
            <a:extLst>
              <a:ext uri="{FF2B5EF4-FFF2-40B4-BE49-F238E27FC236}">
                <a16:creationId xmlns:a16="http://schemas.microsoft.com/office/drawing/2014/main" id="{F0C1343F-2D02-6CD5-4282-46FD09E49B6E}"/>
              </a:ext>
            </a:extLst>
          </p:cNvPr>
          <p:cNvSpPr txBox="1"/>
          <p:nvPr/>
        </p:nvSpPr>
        <p:spPr>
          <a:xfrm>
            <a:off x="8928685" y="3767957"/>
            <a:ext cx="205510" cy="369332"/>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a:t>+ </a:t>
            </a:r>
          </a:p>
        </p:txBody>
      </p:sp>
      <p:sp>
        <p:nvSpPr>
          <p:cNvPr id="64" name="TextBox 63">
            <a:extLst>
              <a:ext uri="{FF2B5EF4-FFF2-40B4-BE49-F238E27FC236}">
                <a16:creationId xmlns:a16="http://schemas.microsoft.com/office/drawing/2014/main" id="{26F6CA71-AA1C-245A-9EBE-1FB3AA604E79}"/>
              </a:ext>
            </a:extLst>
          </p:cNvPr>
          <p:cNvSpPr txBox="1"/>
          <p:nvPr/>
        </p:nvSpPr>
        <p:spPr>
          <a:xfrm>
            <a:off x="7696761" y="3699826"/>
            <a:ext cx="267995" cy="58477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sz="3200"/>
              <a:t>.</a:t>
            </a:r>
          </a:p>
        </p:txBody>
      </p:sp>
      <p:sp>
        <p:nvSpPr>
          <p:cNvPr id="65" name="Rectangle 64">
            <a:extLst>
              <a:ext uri="{FF2B5EF4-FFF2-40B4-BE49-F238E27FC236}">
                <a16:creationId xmlns:a16="http://schemas.microsoft.com/office/drawing/2014/main" id="{B32E020C-26B6-33AF-413C-185965C2A84D}"/>
              </a:ext>
            </a:extLst>
          </p:cNvPr>
          <p:cNvSpPr/>
          <p:nvPr/>
        </p:nvSpPr>
        <p:spPr>
          <a:xfrm>
            <a:off x="4744980" y="3738959"/>
            <a:ext cx="482259" cy="482259"/>
          </a:xfrm>
          <a:prstGeom prst="rect">
            <a:avLst/>
          </a:prstGeom>
          <a:solidFill>
            <a:srgbClr val="00B050">
              <a:alpha val="80000"/>
            </a:srgb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FE56C7E0-FE93-CBB6-D3FF-CCE0D53074BE}"/>
              </a:ext>
            </a:extLst>
          </p:cNvPr>
          <p:cNvSpPr txBox="1"/>
          <p:nvPr/>
        </p:nvSpPr>
        <p:spPr>
          <a:xfrm>
            <a:off x="4897820" y="3767957"/>
            <a:ext cx="205510" cy="369332"/>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a:t>+ </a:t>
            </a:r>
          </a:p>
        </p:txBody>
      </p:sp>
      <p:sp>
        <p:nvSpPr>
          <p:cNvPr id="67" name="TextBox 66">
            <a:extLst>
              <a:ext uri="{FF2B5EF4-FFF2-40B4-BE49-F238E27FC236}">
                <a16:creationId xmlns:a16="http://schemas.microsoft.com/office/drawing/2014/main" id="{C2B304BF-3F47-6CB3-0819-B507C417FB52}"/>
              </a:ext>
            </a:extLst>
          </p:cNvPr>
          <p:cNvSpPr txBox="1"/>
          <p:nvPr/>
        </p:nvSpPr>
        <p:spPr>
          <a:xfrm>
            <a:off x="1210332" y="4613429"/>
            <a:ext cx="9063728"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vi-VN"/>
              <a:t>Với hai số thực a, b, ta có:</a:t>
            </a:r>
            <a:r>
              <a:rPr lang="en-US"/>
              <a:t> </a:t>
            </a:r>
            <a:r>
              <a:rPr lang="vi-VN"/>
              <a:t>ab </a:t>
            </a:r>
            <a:r>
              <a:rPr lang="en-US"/>
              <a:t>&lt;</a:t>
            </a:r>
            <a:r>
              <a:rPr lang="vi-VN"/>
              <a:t> 0 thì a, b </a:t>
            </a:r>
            <a:r>
              <a:rPr lang="en-US"/>
              <a:t>trái</a:t>
            </a:r>
            <a:r>
              <a:rPr lang="vi-VN"/>
              <a:t> dấu và ngược lại</a:t>
            </a:r>
            <a:r>
              <a:rPr lang="en-US"/>
              <a:t>.</a:t>
            </a:r>
            <a:endParaRPr lang="vi-VN"/>
          </a:p>
        </p:txBody>
      </p:sp>
      <p:sp>
        <p:nvSpPr>
          <p:cNvPr id="68" name="Freeform 17">
            <a:extLst>
              <a:ext uri="{FF2B5EF4-FFF2-40B4-BE49-F238E27FC236}">
                <a16:creationId xmlns:a16="http://schemas.microsoft.com/office/drawing/2014/main" id="{BDE332A3-8006-2797-83A6-619A064D9829}"/>
              </a:ext>
            </a:extLst>
          </p:cNvPr>
          <p:cNvSpPr/>
          <p:nvPr/>
        </p:nvSpPr>
        <p:spPr>
          <a:xfrm>
            <a:off x="917593" y="4773291"/>
            <a:ext cx="168835" cy="168835"/>
          </a:xfrm>
          <a:custGeom>
            <a:avLst/>
            <a:gdLst/>
            <a:ahLst/>
            <a:cxnLst/>
            <a:rect l="l" t="t" r="r" b="b"/>
            <a:pathLst>
              <a:path w="493334" h="493334">
                <a:moveTo>
                  <a:pt x="0" y="0"/>
                </a:moveTo>
                <a:lnTo>
                  <a:pt x="493335" y="0"/>
                </a:lnTo>
                <a:lnTo>
                  <a:pt x="493335" y="493334"/>
                </a:lnTo>
                <a:lnTo>
                  <a:pt x="0" y="4933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69" name="Oval 68">
            <a:extLst>
              <a:ext uri="{FF2B5EF4-FFF2-40B4-BE49-F238E27FC236}">
                <a16:creationId xmlns:a16="http://schemas.microsoft.com/office/drawing/2014/main" id="{8BEC3374-9F8B-F0E0-8187-5593825CB05F}"/>
              </a:ext>
            </a:extLst>
          </p:cNvPr>
          <p:cNvSpPr/>
          <p:nvPr/>
        </p:nvSpPr>
        <p:spPr>
          <a:xfrm>
            <a:off x="3176904" y="5221606"/>
            <a:ext cx="386163" cy="386163"/>
          </a:xfrm>
          <a:prstGeom prst="ellipse">
            <a:avLst/>
          </a:prstGeom>
          <a:solidFill>
            <a:srgbClr val="C00000">
              <a:alpha val="60000"/>
            </a:srgb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0A3B69A-81A0-1B78-6175-4A3B616FC392}"/>
              </a:ext>
            </a:extLst>
          </p:cNvPr>
          <p:cNvSpPr/>
          <p:nvPr/>
        </p:nvSpPr>
        <p:spPr>
          <a:xfrm>
            <a:off x="7992440" y="5221606"/>
            <a:ext cx="386163" cy="386163"/>
          </a:xfrm>
          <a:prstGeom prst="ellipse">
            <a:avLst/>
          </a:prstGeom>
          <a:solidFill>
            <a:srgbClr val="C00000">
              <a:alpha val="60000"/>
            </a:srgb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0D765690-D5EF-D5AF-AE4F-E3890103AC3F}"/>
              </a:ext>
            </a:extLst>
          </p:cNvPr>
          <p:cNvSpPr txBox="1"/>
          <p:nvPr/>
        </p:nvSpPr>
        <p:spPr>
          <a:xfrm>
            <a:off x="3636683" y="5134424"/>
            <a:ext cx="267995" cy="58477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sz="3200"/>
              <a:t>.</a:t>
            </a:r>
          </a:p>
        </p:txBody>
      </p:sp>
      <p:sp>
        <p:nvSpPr>
          <p:cNvPr id="72" name="TextBox 71">
            <a:extLst>
              <a:ext uri="{FF2B5EF4-FFF2-40B4-BE49-F238E27FC236}">
                <a16:creationId xmlns:a16="http://schemas.microsoft.com/office/drawing/2014/main" id="{041F0145-AF49-3C78-95A2-98446685A275}"/>
              </a:ext>
            </a:extLst>
          </p:cNvPr>
          <p:cNvSpPr txBox="1"/>
          <p:nvPr/>
        </p:nvSpPr>
        <p:spPr>
          <a:xfrm>
            <a:off x="4363405" y="5151473"/>
            <a:ext cx="377372"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t>=</a:t>
            </a:r>
          </a:p>
        </p:txBody>
      </p:sp>
      <p:sp>
        <p:nvSpPr>
          <p:cNvPr id="73" name="TextBox 72">
            <a:extLst>
              <a:ext uri="{FF2B5EF4-FFF2-40B4-BE49-F238E27FC236}">
                <a16:creationId xmlns:a16="http://schemas.microsoft.com/office/drawing/2014/main" id="{418B97FC-FD8A-6EE9-AD7A-9DC947B4B561}"/>
              </a:ext>
            </a:extLst>
          </p:cNvPr>
          <p:cNvSpPr txBox="1"/>
          <p:nvPr/>
        </p:nvSpPr>
        <p:spPr>
          <a:xfrm>
            <a:off x="3294348" y="5242636"/>
            <a:ext cx="205510" cy="307777"/>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2000"/>
              <a:t>– </a:t>
            </a:r>
          </a:p>
        </p:txBody>
      </p:sp>
      <p:sp>
        <p:nvSpPr>
          <p:cNvPr id="74" name="TextBox 73">
            <a:extLst>
              <a:ext uri="{FF2B5EF4-FFF2-40B4-BE49-F238E27FC236}">
                <a16:creationId xmlns:a16="http://schemas.microsoft.com/office/drawing/2014/main" id="{083A5D09-D5E8-4816-48F2-9CAAE464A1F2}"/>
              </a:ext>
            </a:extLst>
          </p:cNvPr>
          <p:cNvSpPr txBox="1"/>
          <p:nvPr/>
        </p:nvSpPr>
        <p:spPr>
          <a:xfrm>
            <a:off x="8106551" y="5242634"/>
            <a:ext cx="205510" cy="307777"/>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2000"/>
              <a:t>– </a:t>
            </a:r>
          </a:p>
        </p:txBody>
      </p:sp>
      <p:sp>
        <p:nvSpPr>
          <p:cNvPr id="75" name="Oval 74">
            <a:extLst>
              <a:ext uri="{FF2B5EF4-FFF2-40B4-BE49-F238E27FC236}">
                <a16:creationId xmlns:a16="http://schemas.microsoft.com/office/drawing/2014/main" id="{5F89D668-4530-B72D-204E-375FBDFD3F8F}"/>
              </a:ext>
            </a:extLst>
          </p:cNvPr>
          <p:cNvSpPr/>
          <p:nvPr/>
        </p:nvSpPr>
        <p:spPr>
          <a:xfrm>
            <a:off x="7240904" y="5221606"/>
            <a:ext cx="386163" cy="386163"/>
          </a:xfrm>
          <a:prstGeom prst="ellipse">
            <a:avLst/>
          </a:prstGeom>
          <a:solidFill>
            <a:srgbClr val="00B050">
              <a:alpha val="80000"/>
            </a:srgb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1AA7ACC9-DD40-A084-0DB4-2AB34C72F007}"/>
              </a:ext>
            </a:extLst>
          </p:cNvPr>
          <p:cNvSpPr/>
          <p:nvPr/>
        </p:nvSpPr>
        <p:spPr>
          <a:xfrm>
            <a:off x="3943407" y="5221606"/>
            <a:ext cx="386163" cy="386163"/>
          </a:xfrm>
          <a:prstGeom prst="ellipse">
            <a:avLst/>
          </a:prstGeom>
          <a:solidFill>
            <a:srgbClr val="00B050">
              <a:alpha val="80000"/>
            </a:srgb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890F0515-4EEA-95F0-D788-E912415C12B3}"/>
              </a:ext>
            </a:extLst>
          </p:cNvPr>
          <p:cNvSpPr txBox="1"/>
          <p:nvPr/>
        </p:nvSpPr>
        <p:spPr>
          <a:xfrm>
            <a:off x="8427405" y="5151473"/>
            <a:ext cx="377372"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t>=</a:t>
            </a:r>
          </a:p>
        </p:txBody>
      </p:sp>
      <p:sp>
        <p:nvSpPr>
          <p:cNvPr id="79" name="TextBox 78">
            <a:extLst>
              <a:ext uri="{FF2B5EF4-FFF2-40B4-BE49-F238E27FC236}">
                <a16:creationId xmlns:a16="http://schemas.microsoft.com/office/drawing/2014/main" id="{5A126972-3866-FBBB-26FA-C3E49CBBFD33}"/>
              </a:ext>
            </a:extLst>
          </p:cNvPr>
          <p:cNvSpPr txBox="1"/>
          <p:nvPr/>
        </p:nvSpPr>
        <p:spPr>
          <a:xfrm>
            <a:off x="7358348" y="5242636"/>
            <a:ext cx="205510" cy="307777"/>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2000"/>
              <a:t>+ </a:t>
            </a:r>
          </a:p>
        </p:txBody>
      </p:sp>
      <p:sp>
        <p:nvSpPr>
          <p:cNvPr id="80" name="TextBox 79">
            <a:extLst>
              <a:ext uri="{FF2B5EF4-FFF2-40B4-BE49-F238E27FC236}">
                <a16:creationId xmlns:a16="http://schemas.microsoft.com/office/drawing/2014/main" id="{8BDECE15-0FB8-36BF-A0F2-F288B60FC9A4}"/>
              </a:ext>
            </a:extLst>
          </p:cNvPr>
          <p:cNvSpPr txBox="1"/>
          <p:nvPr/>
        </p:nvSpPr>
        <p:spPr>
          <a:xfrm>
            <a:off x="4057518" y="5242634"/>
            <a:ext cx="205510" cy="307777"/>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2000"/>
              <a:t>+ </a:t>
            </a:r>
          </a:p>
        </p:txBody>
      </p:sp>
      <p:sp>
        <p:nvSpPr>
          <p:cNvPr id="82" name="TextBox 81">
            <a:extLst>
              <a:ext uri="{FF2B5EF4-FFF2-40B4-BE49-F238E27FC236}">
                <a16:creationId xmlns:a16="http://schemas.microsoft.com/office/drawing/2014/main" id="{24778C1A-A93D-38D7-1E07-4D67C1CEE81A}"/>
              </a:ext>
            </a:extLst>
          </p:cNvPr>
          <p:cNvSpPr txBox="1"/>
          <p:nvPr/>
        </p:nvSpPr>
        <p:spPr>
          <a:xfrm>
            <a:off x="7696761" y="5134424"/>
            <a:ext cx="267995" cy="58477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sz="3200"/>
              <a:t>.</a:t>
            </a:r>
          </a:p>
        </p:txBody>
      </p:sp>
      <p:sp>
        <p:nvSpPr>
          <p:cNvPr id="85" name="Oval 84">
            <a:extLst>
              <a:ext uri="{FF2B5EF4-FFF2-40B4-BE49-F238E27FC236}">
                <a16:creationId xmlns:a16="http://schemas.microsoft.com/office/drawing/2014/main" id="{F444C06C-1A63-ECE6-238E-5501BD8FC3DB}"/>
              </a:ext>
            </a:extLst>
          </p:cNvPr>
          <p:cNvSpPr/>
          <p:nvPr/>
        </p:nvSpPr>
        <p:spPr>
          <a:xfrm>
            <a:off x="4724120" y="5167824"/>
            <a:ext cx="482259" cy="482259"/>
          </a:xfrm>
          <a:prstGeom prst="ellipse">
            <a:avLst/>
          </a:prstGeom>
          <a:solidFill>
            <a:srgbClr val="C00000">
              <a:alpha val="60000"/>
            </a:srgb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FBAF5175-BAF7-D67B-8F10-EC4B5E98E1F5}"/>
              </a:ext>
            </a:extLst>
          </p:cNvPr>
          <p:cNvSpPr txBox="1"/>
          <p:nvPr/>
        </p:nvSpPr>
        <p:spPr>
          <a:xfrm>
            <a:off x="4876960" y="5196822"/>
            <a:ext cx="205510" cy="369332"/>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a:t>– </a:t>
            </a:r>
          </a:p>
        </p:txBody>
      </p:sp>
      <p:sp>
        <p:nvSpPr>
          <p:cNvPr id="87" name="Oval 86">
            <a:extLst>
              <a:ext uri="{FF2B5EF4-FFF2-40B4-BE49-F238E27FC236}">
                <a16:creationId xmlns:a16="http://schemas.microsoft.com/office/drawing/2014/main" id="{11F80C27-BD00-48A1-496B-71AA393F3C20}"/>
              </a:ext>
            </a:extLst>
          </p:cNvPr>
          <p:cNvSpPr/>
          <p:nvPr/>
        </p:nvSpPr>
        <p:spPr>
          <a:xfrm>
            <a:off x="8771883" y="5167824"/>
            <a:ext cx="482259" cy="482259"/>
          </a:xfrm>
          <a:prstGeom prst="ellipse">
            <a:avLst/>
          </a:prstGeom>
          <a:solidFill>
            <a:srgbClr val="C00000">
              <a:alpha val="60000"/>
            </a:srgb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009BCE40-3201-5A1D-7074-F9D2577A4B54}"/>
              </a:ext>
            </a:extLst>
          </p:cNvPr>
          <p:cNvSpPr txBox="1"/>
          <p:nvPr/>
        </p:nvSpPr>
        <p:spPr>
          <a:xfrm>
            <a:off x="8924723" y="5196822"/>
            <a:ext cx="205510" cy="369332"/>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a:t>– </a:t>
            </a:r>
          </a:p>
        </p:txBody>
      </p:sp>
      <p:sp>
        <p:nvSpPr>
          <p:cNvPr id="89" name="TextBox 88">
            <a:extLst>
              <a:ext uri="{FF2B5EF4-FFF2-40B4-BE49-F238E27FC236}">
                <a16:creationId xmlns:a16="http://schemas.microsoft.com/office/drawing/2014/main" id="{8A94657D-6F53-3F29-1F02-E3BCCD3B7132}"/>
              </a:ext>
            </a:extLst>
          </p:cNvPr>
          <p:cNvSpPr txBox="1"/>
          <p:nvPr/>
        </p:nvSpPr>
        <p:spPr>
          <a:xfrm>
            <a:off x="1210332" y="5988458"/>
            <a:ext cx="7392716"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vi-VN"/>
              <a:t>Với hai số thực</a:t>
            </a:r>
            <a:r>
              <a:rPr lang="en-US"/>
              <a:t> dương</a:t>
            </a:r>
            <a:r>
              <a:rPr lang="vi-VN"/>
              <a:t> a, b, ta có:</a:t>
            </a:r>
            <a:r>
              <a:rPr lang="en-US"/>
              <a:t> </a:t>
            </a:r>
            <a:r>
              <a:rPr lang="vi-VN"/>
              <a:t>a </a:t>
            </a:r>
            <a:r>
              <a:rPr lang="en-US"/>
              <a:t>&gt;</a:t>
            </a:r>
            <a:r>
              <a:rPr lang="vi-VN"/>
              <a:t> </a:t>
            </a:r>
            <a:r>
              <a:rPr lang="en-US"/>
              <a:t>b</a:t>
            </a:r>
            <a:r>
              <a:rPr lang="vi-VN"/>
              <a:t> thì</a:t>
            </a:r>
            <a:r>
              <a:rPr lang="en-US"/>
              <a:t>   a  &gt;   b .</a:t>
            </a:r>
            <a:endParaRPr lang="vi-VN"/>
          </a:p>
        </p:txBody>
      </p:sp>
      <p:sp>
        <p:nvSpPr>
          <p:cNvPr id="90" name="Freeform 17">
            <a:extLst>
              <a:ext uri="{FF2B5EF4-FFF2-40B4-BE49-F238E27FC236}">
                <a16:creationId xmlns:a16="http://schemas.microsoft.com/office/drawing/2014/main" id="{A0A38590-87B9-AE1A-C421-7F2340E76753}"/>
              </a:ext>
            </a:extLst>
          </p:cNvPr>
          <p:cNvSpPr/>
          <p:nvPr/>
        </p:nvSpPr>
        <p:spPr>
          <a:xfrm>
            <a:off x="917593" y="6148320"/>
            <a:ext cx="168835" cy="168835"/>
          </a:xfrm>
          <a:custGeom>
            <a:avLst/>
            <a:gdLst/>
            <a:ahLst/>
            <a:cxnLst/>
            <a:rect l="l" t="t" r="r" b="b"/>
            <a:pathLst>
              <a:path w="493334" h="493334">
                <a:moveTo>
                  <a:pt x="0" y="0"/>
                </a:moveTo>
                <a:lnTo>
                  <a:pt x="493335" y="0"/>
                </a:lnTo>
                <a:lnTo>
                  <a:pt x="493335" y="493334"/>
                </a:lnTo>
                <a:lnTo>
                  <a:pt x="0" y="4933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grpSp>
        <p:nvGrpSpPr>
          <p:cNvPr id="100" name="Group 99">
            <a:extLst>
              <a:ext uri="{FF2B5EF4-FFF2-40B4-BE49-F238E27FC236}">
                <a16:creationId xmlns:a16="http://schemas.microsoft.com/office/drawing/2014/main" id="{53CD8492-5A5B-AB1E-F1BF-FA99962A8830}"/>
              </a:ext>
            </a:extLst>
          </p:cNvPr>
          <p:cNvGrpSpPr/>
          <p:nvPr/>
        </p:nvGrpSpPr>
        <p:grpSpPr>
          <a:xfrm>
            <a:off x="7158679" y="6028075"/>
            <a:ext cx="344635" cy="311192"/>
            <a:chOff x="9775031" y="6110003"/>
            <a:chExt cx="428049" cy="368627"/>
          </a:xfrm>
        </p:grpSpPr>
        <p:cxnSp>
          <p:nvCxnSpPr>
            <p:cNvPr id="92" name="Straight Connector 91">
              <a:extLst>
                <a:ext uri="{FF2B5EF4-FFF2-40B4-BE49-F238E27FC236}">
                  <a16:creationId xmlns:a16="http://schemas.microsoft.com/office/drawing/2014/main" id="{4241A877-D346-7EBE-9031-947DC249CDCD}"/>
                </a:ext>
              </a:extLst>
            </p:cNvPr>
            <p:cNvCxnSpPr>
              <a:cxnSpLocks/>
            </p:cNvCxnSpPr>
            <p:nvPr/>
          </p:nvCxnSpPr>
          <p:spPr>
            <a:xfrm>
              <a:off x="9866830" y="6112384"/>
              <a:ext cx="33625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2C6C2A99-1477-D794-5F0A-3FD02C0FB09B}"/>
                </a:ext>
              </a:extLst>
            </p:cNvPr>
            <p:cNvCxnSpPr>
              <a:cxnSpLocks/>
            </p:cNvCxnSpPr>
            <p:nvPr/>
          </p:nvCxnSpPr>
          <p:spPr>
            <a:xfrm flipV="1">
              <a:off x="9833598" y="6110003"/>
              <a:ext cx="43806" cy="36862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95D383FA-8C78-5DC7-FBB8-02AB1DBE98F0}"/>
                </a:ext>
              </a:extLst>
            </p:cNvPr>
            <p:cNvCxnSpPr>
              <a:cxnSpLocks/>
            </p:cNvCxnSpPr>
            <p:nvPr/>
          </p:nvCxnSpPr>
          <p:spPr>
            <a:xfrm flipH="1" flipV="1">
              <a:off x="9775031" y="6315176"/>
              <a:ext cx="58567" cy="15862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1" name="Group 100">
            <a:extLst>
              <a:ext uri="{FF2B5EF4-FFF2-40B4-BE49-F238E27FC236}">
                <a16:creationId xmlns:a16="http://schemas.microsoft.com/office/drawing/2014/main" id="{F552FA94-31E5-6886-B6EA-F0117FAD4C6E}"/>
              </a:ext>
            </a:extLst>
          </p:cNvPr>
          <p:cNvGrpSpPr/>
          <p:nvPr/>
        </p:nvGrpSpPr>
        <p:grpSpPr>
          <a:xfrm>
            <a:off x="7913228" y="6028075"/>
            <a:ext cx="344635" cy="311192"/>
            <a:chOff x="9775031" y="6110003"/>
            <a:chExt cx="428049" cy="368627"/>
          </a:xfrm>
        </p:grpSpPr>
        <p:cxnSp>
          <p:nvCxnSpPr>
            <p:cNvPr id="102" name="Straight Connector 101">
              <a:extLst>
                <a:ext uri="{FF2B5EF4-FFF2-40B4-BE49-F238E27FC236}">
                  <a16:creationId xmlns:a16="http://schemas.microsoft.com/office/drawing/2014/main" id="{3B672CBB-4A3C-1B69-EEFE-701ACD0BCFEE}"/>
                </a:ext>
              </a:extLst>
            </p:cNvPr>
            <p:cNvCxnSpPr>
              <a:cxnSpLocks/>
            </p:cNvCxnSpPr>
            <p:nvPr/>
          </p:nvCxnSpPr>
          <p:spPr>
            <a:xfrm>
              <a:off x="9866830" y="6112384"/>
              <a:ext cx="33625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FDB42F6F-B045-05A7-DF01-905390B0165E}"/>
                </a:ext>
              </a:extLst>
            </p:cNvPr>
            <p:cNvCxnSpPr>
              <a:cxnSpLocks/>
            </p:cNvCxnSpPr>
            <p:nvPr/>
          </p:nvCxnSpPr>
          <p:spPr>
            <a:xfrm flipV="1">
              <a:off x="9833598" y="6110003"/>
              <a:ext cx="43806" cy="36862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A456A85F-1288-20FF-FCED-18A7CEF0CE3F}"/>
                </a:ext>
              </a:extLst>
            </p:cNvPr>
            <p:cNvCxnSpPr>
              <a:cxnSpLocks/>
            </p:cNvCxnSpPr>
            <p:nvPr/>
          </p:nvCxnSpPr>
          <p:spPr>
            <a:xfrm flipH="1" flipV="1">
              <a:off x="9775031" y="6315176"/>
              <a:ext cx="58567" cy="15862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954948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500"/>
                                        <p:tgtEl>
                                          <p:spTgt spid="6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500"/>
                                        <p:tgtEl>
                                          <p:spTgt spid="6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500"/>
                                        <p:tgtEl>
                                          <p:spTgt spid="6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500"/>
                                        <p:tgtEl>
                                          <p:spTgt spid="6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fade">
                                      <p:cBhvr>
                                        <p:cTn id="70" dur="500"/>
                                        <p:tgtEl>
                                          <p:spTgt spid="6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down)">
                                      <p:cBhvr>
                                        <p:cTn id="75" dur="500"/>
                                        <p:tgtEl>
                                          <p:spTgt spid="69"/>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wipe(down)">
                                      <p:cBhvr>
                                        <p:cTn id="78" dur="500"/>
                                        <p:tgtEl>
                                          <p:spTgt spid="70"/>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wipe(down)">
                                      <p:cBhvr>
                                        <p:cTn id="81" dur="500"/>
                                        <p:tgtEl>
                                          <p:spTgt spid="71"/>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wipe(down)">
                                      <p:cBhvr>
                                        <p:cTn id="84" dur="500"/>
                                        <p:tgtEl>
                                          <p:spTgt spid="72"/>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73"/>
                                        </p:tgtEl>
                                        <p:attrNameLst>
                                          <p:attrName>style.visibility</p:attrName>
                                        </p:attrNameLst>
                                      </p:cBhvr>
                                      <p:to>
                                        <p:strVal val="visible"/>
                                      </p:to>
                                    </p:set>
                                    <p:animEffect transition="in" filter="wipe(down)">
                                      <p:cBhvr>
                                        <p:cTn id="87" dur="500"/>
                                        <p:tgtEl>
                                          <p:spTgt spid="73"/>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74"/>
                                        </p:tgtEl>
                                        <p:attrNameLst>
                                          <p:attrName>style.visibility</p:attrName>
                                        </p:attrNameLst>
                                      </p:cBhvr>
                                      <p:to>
                                        <p:strVal val="visible"/>
                                      </p:to>
                                    </p:set>
                                    <p:animEffect transition="in" filter="wipe(down)">
                                      <p:cBhvr>
                                        <p:cTn id="90" dur="500"/>
                                        <p:tgtEl>
                                          <p:spTgt spid="74"/>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75"/>
                                        </p:tgtEl>
                                        <p:attrNameLst>
                                          <p:attrName>style.visibility</p:attrName>
                                        </p:attrNameLst>
                                      </p:cBhvr>
                                      <p:to>
                                        <p:strVal val="visible"/>
                                      </p:to>
                                    </p:set>
                                    <p:animEffect transition="in" filter="wipe(down)">
                                      <p:cBhvr>
                                        <p:cTn id="93" dur="500"/>
                                        <p:tgtEl>
                                          <p:spTgt spid="75"/>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Effect transition="in" filter="wipe(down)">
                                      <p:cBhvr>
                                        <p:cTn id="96" dur="500"/>
                                        <p:tgtEl>
                                          <p:spTgt spid="76"/>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wipe(down)">
                                      <p:cBhvr>
                                        <p:cTn id="99" dur="500"/>
                                        <p:tgtEl>
                                          <p:spTgt spid="77"/>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79"/>
                                        </p:tgtEl>
                                        <p:attrNameLst>
                                          <p:attrName>style.visibility</p:attrName>
                                        </p:attrNameLst>
                                      </p:cBhvr>
                                      <p:to>
                                        <p:strVal val="visible"/>
                                      </p:to>
                                    </p:set>
                                    <p:animEffect transition="in" filter="wipe(down)">
                                      <p:cBhvr>
                                        <p:cTn id="102" dur="500"/>
                                        <p:tgtEl>
                                          <p:spTgt spid="79"/>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wipe(down)">
                                      <p:cBhvr>
                                        <p:cTn id="105" dur="500"/>
                                        <p:tgtEl>
                                          <p:spTgt spid="80"/>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82"/>
                                        </p:tgtEl>
                                        <p:attrNameLst>
                                          <p:attrName>style.visibility</p:attrName>
                                        </p:attrNameLst>
                                      </p:cBhvr>
                                      <p:to>
                                        <p:strVal val="visible"/>
                                      </p:to>
                                    </p:set>
                                    <p:animEffect transition="in" filter="wipe(down)">
                                      <p:cBhvr>
                                        <p:cTn id="108" dur="500"/>
                                        <p:tgtEl>
                                          <p:spTgt spid="82"/>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85"/>
                                        </p:tgtEl>
                                        <p:attrNameLst>
                                          <p:attrName>style.visibility</p:attrName>
                                        </p:attrNameLst>
                                      </p:cBhvr>
                                      <p:to>
                                        <p:strVal val="visible"/>
                                      </p:to>
                                    </p:set>
                                    <p:animEffect transition="in" filter="wipe(down)">
                                      <p:cBhvr>
                                        <p:cTn id="111" dur="500"/>
                                        <p:tgtEl>
                                          <p:spTgt spid="85"/>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Effect transition="in" filter="wipe(down)">
                                      <p:cBhvr>
                                        <p:cTn id="114" dur="500"/>
                                        <p:tgtEl>
                                          <p:spTgt spid="86"/>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87"/>
                                        </p:tgtEl>
                                        <p:attrNameLst>
                                          <p:attrName>style.visibility</p:attrName>
                                        </p:attrNameLst>
                                      </p:cBhvr>
                                      <p:to>
                                        <p:strVal val="visible"/>
                                      </p:to>
                                    </p:set>
                                    <p:animEffect transition="in" filter="wipe(down)">
                                      <p:cBhvr>
                                        <p:cTn id="117" dur="500"/>
                                        <p:tgtEl>
                                          <p:spTgt spid="87"/>
                                        </p:tgtEl>
                                      </p:cBhvr>
                                    </p:animEffect>
                                  </p:childTnLst>
                                </p:cTn>
                              </p:par>
                              <p:par>
                                <p:cTn id="118" presetID="22" presetClass="entr" presetSubtype="4" fill="hold" grpId="0" nodeType="withEffect">
                                  <p:stCondLst>
                                    <p:cond delay="0"/>
                                  </p:stCondLst>
                                  <p:childTnLst>
                                    <p:set>
                                      <p:cBhvr>
                                        <p:cTn id="119" dur="1" fill="hold">
                                          <p:stCondLst>
                                            <p:cond delay="0"/>
                                          </p:stCondLst>
                                        </p:cTn>
                                        <p:tgtEl>
                                          <p:spTgt spid="88"/>
                                        </p:tgtEl>
                                        <p:attrNameLst>
                                          <p:attrName>style.visibility</p:attrName>
                                        </p:attrNameLst>
                                      </p:cBhvr>
                                      <p:to>
                                        <p:strVal val="visible"/>
                                      </p:to>
                                    </p:set>
                                    <p:animEffect transition="in" filter="wipe(down)">
                                      <p:cBhvr>
                                        <p:cTn id="120" dur="500"/>
                                        <p:tgtEl>
                                          <p:spTgt spid="88"/>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89"/>
                                        </p:tgtEl>
                                        <p:attrNameLst>
                                          <p:attrName>style.visibility</p:attrName>
                                        </p:attrNameLst>
                                      </p:cBhvr>
                                      <p:to>
                                        <p:strVal val="visible"/>
                                      </p:to>
                                    </p:set>
                                    <p:animEffect transition="in" filter="wipe(left)">
                                      <p:cBhvr>
                                        <p:cTn id="125" dur="500"/>
                                        <p:tgtEl>
                                          <p:spTgt spid="89"/>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90"/>
                                        </p:tgtEl>
                                        <p:attrNameLst>
                                          <p:attrName>style.visibility</p:attrName>
                                        </p:attrNameLst>
                                      </p:cBhvr>
                                      <p:to>
                                        <p:strVal val="visible"/>
                                      </p:to>
                                    </p:set>
                                    <p:animEffect transition="in" filter="wipe(left)">
                                      <p:cBhvr>
                                        <p:cTn id="128" dur="500"/>
                                        <p:tgtEl>
                                          <p:spTgt spid="90"/>
                                        </p:tgtEl>
                                      </p:cBhvr>
                                    </p:animEffect>
                                  </p:childTnLst>
                                </p:cTn>
                              </p:par>
                              <p:par>
                                <p:cTn id="129" presetID="22" presetClass="entr" presetSubtype="8" fill="hold" nodeType="withEffect">
                                  <p:stCondLst>
                                    <p:cond delay="0"/>
                                  </p:stCondLst>
                                  <p:childTnLst>
                                    <p:set>
                                      <p:cBhvr>
                                        <p:cTn id="130" dur="1" fill="hold">
                                          <p:stCondLst>
                                            <p:cond delay="0"/>
                                          </p:stCondLst>
                                        </p:cTn>
                                        <p:tgtEl>
                                          <p:spTgt spid="100"/>
                                        </p:tgtEl>
                                        <p:attrNameLst>
                                          <p:attrName>style.visibility</p:attrName>
                                        </p:attrNameLst>
                                      </p:cBhvr>
                                      <p:to>
                                        <p:strVal val="visible"/>
                                      </p:to>
                                    </p:set>
                                    <p:animEffect transition="in" filter="wipe(left)">
                                      <p:cBhvr>
                                        <p:cTn id="131" dur="500"/>
                                        <p:tgtEl>
                                          <p:spTgt spid="100"/>
                                        </p:tgtEl>
                                      </p:cBhvr>
                                    </p:animEffect>
                                  </p:childTnLst>
                                </p:cTn>
                              </p:par>
                              <p:par>
                                <p:cTn id="132" presetID="22" presetClass="entr" presetSubtype="8" fill="hold" nodeType="withEffect">
                                  <p:stCondLst>
                                    <p:cond delay="0"/>
                                  </p:stCondLst>
                                  <p:childTnLst>
                                    <p:set>
                                      <p:cBhvr>
                                        <p:cTn id="133" dur="1" fill="hold">
                                          <p:stCondLst>
                                            <p:cond delay="0"/>
                                          </p:stCondLst>
                                        </p:cTn>
                                        <p:tgtEl>
                                          <p:spTgt spid="101"/>
                                        </p:tgtEl>
                                        <p:attrNameLst>
                                          <p:attrName>style.visibility</p:attrName>
                                        </p:attrNameLst>
                                      </p:cBhvr>
                                      <p:to>
                                        <p:strVal val="visible"/>
                                      </p:to>
                                    </p:set>
                                    <p:animEffect transition="in" filter="wipe(left)">
                                      <p:cBhvr>
                                        <p:cTn id="134"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7" grpId="0"/>
      <p:bldP spid="8" grpId="0"/>
      <p:bldP spid="10" grpId="0"/>
      <p:bldP spid="20" grpId="0"/>
      <p:bldP spid="23" grpId="0" animBg="1"/>
      <p:bldP spid="24" grpId="0" animBg="1"/>
      <p:bldP spid="26" grpId="0"/>
      <p:bldP spid="28" grpId="0" animBg="1"/>
      <p:bldP spid="38" grpId="0"/>
      <p:bldP spid="39" grpId="0"/>
      <p:bldP spid="63" grpId="0"/>
      <p:bldP spid="64" grpId="0"/>
      <p:bldP spid="65" grpId="0" animBg="1"/>
      <p:bldP spid="66" grpId="0"/>
      <p:bldP spid="67" grpId="0"/>
      <p:bldP spid="68" grpId="0" animBg="1"/>
      <p:bldP spid="69" grpId="0" animBg="1"/>
      <p:bldP spid="70" grpId="0" animBg="1"/>
      <p:bldP spid="71" grpId="0"/>
      <p:bldP spid="72" grpId="0"/>
      <p:bldP spid="73" grpId="0"/>
      <p:bldP spid="74" grpId="0"/>
      <p:bldP spid="75" grpId="0" animBg="1"/>
      <p:bldP spid="76" grpId="0" animBg="1"/>
      <p:bldP spid="77" grpId="0"/>
      <p:bldP spid="79" grpId="0"/>
      <p:bldP spid="80" grpId="0"/>
      <p:bldP spid="82" grpId="0"/>
      <p:bldP spid="85" grpId="0" animBg="1"/>
      <p:bldP spid="86" grpId="0"/>
      <p:bldP spid="87" grpId="0" animBg="1"/>
      <p:bldP spid="88" grpId="0"/>
      <p:bldP spid="89" grpId="0"/>
      <p:bldP spid="9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id="{831128B8-0F72-6F62-B391-21C0A2937E83}"/>
              </a:ext>
            </a:extLst>
          </p:cNvPr>
          <p:cNvSpPr/>
          <p:nvPr/>
        </p:nvSpPr>
        <p:spPr>
          <a:xfrm>
            <a:off x="2286416" y="3652303"/>
            <a:ext cx="2339336" cy="970834"/>
          </a:xfrm>
          <a:prstGeom prst="roundRect">
            <a:avLst>
              <a:gd name="adj" fmla="val 8033"/>
            </a:avLst>
          </a:prstGeom>
          <a:solidFill>
            <a:srgbClr val="FFC000">
              <a:alpha val="11000"/>
            </a:srgbClr>
          </a:solidFill>
          <a:ln w="952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AC74AE62-26ED-2633-F4E5-BFC4E782BAFB}"/>
              </a:ext>
            </a:extLst>
          </p:cNvPr>
          <p:cNvSpPr/>
          <p:nvPr/>
        </p:nvSpPr>
        <p:spPr>
          <a:xfrm>
            <a:off x="2286416" y="2304421"/>
            <a:ext cx="2339335" cy="970834"/>
          </a:xfrm>
          <a:prstGeom prst="roundRect">
            <a:avLst>
              <a:gd name="adj" fmla="val 8033"/>
            </a:avLst>
          </a:prstGeom>
          <a:solidFill>
            <a:srgbClr val="FFC000">
              <a:alpha val="11000"/>
            </a:srgbClr>
          </a:solidFill>
          <a:ln w="952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21C815C-E31F-22F2-348C-239E4F6A749D}"/>
              </a:ext>
            </a:extLst>
          </p:cNvPr>
          <p:cNvGrpSpPr/>
          <p:nvPr/>
        </p:nvGrpSpPr>
        <p:grpSpPr>
          <a:xfrm>
            <a:off x="297681" y="213822"/>
            <a:ext cx="3221895" cy="672461"/>
            <a:chOff x="754882" y="438109"/>
            <a:chExt cx="2718568" cy="672461"/>
          </a:xfrm>
        </p:grpSpPr>
        <p:grpSp>
          <p:nvGrpSpPr>
            <p:cNvPr id="12" name="Group 9">
              <a:extLst>
                <a:ext uri="{FF2B5EF4-FFF2-40B4-BE49-F238E27FC236}">
                  <a16:creationId xmlns:a16="http://schemas.microsoft.com/office/drawing/2014/main" id="{C102E039-3ED9-E34D-B258-B9FECDB92CD3}"/>
                </a:ext>
              </a:extLst>
            </p:cNvPr>
            <p:cNvGrpSpPr/>
            <p:nvPr/>
          </p:nvGrpSpPr>
          <p:grpSpPr>
            <a:xfrm>
              <a:off x="754882" y="485800"/>
              <a:ext cx="2718568" cy="618420"/>
              <a:chOff x="0" y="0"/>
              <a:chExt cx="4967086" cy="787206"/>
            </a:xfrm>
          </p:grpSpPr>
          <p:sp>
            <p:nvSpPr>
              <p:cNvPr id="16" name="Freeform 10">
                <a:extLst>
                  <a:ext uri="{FF2B5EF4-FFF2-40B4-BE49-F238E27FC236}">
                    <a16:creationId xmlns:a16="http://schemas.microsoft.com/office/drawing/2014/main" id="{CC0ACD55-8690-317F-4E4E-4884F3CD8D87}"/>
                  </a:ext>
                </a:extLst>
              </p:cNvPr>
              <p:cNvSpPr/>
              <p:nvPr/>
            </p:nvSpPr>
            <p:spPr>
              <a:xfrm>
                <a:off x="6797" y="0"/>
                <a:ext cx="4953491" cy="787206"/>
              </a:xfrm>
              <a:custGeom>
                <a:avLst/>
                <a:gdLst/>
                <a:ahLst/>
                <a:cxnLst/>
                <a:rect l="l" t="t" r="r" b="b"/>
                <a:pathLst>
                  <a:path w="4953491" h="787206">
                    <a:moveTo>
                      <a:pt x="232168" y="0"/>
                    </a:moveTo>
                    <a:lnTo>
                      <a:pt x="4924524" y="0"/>
                    </a:lnTo>
                    <a:cubicBezTo>
                      <a:pt x="4933093" y="0"/>
                      <a:pt x="4941179" y="3965"/>
                      <a:pt x="4946426" y="10739"/>
                    </a:cubicBezTo>
                    <a:cubicBezTo>
                      <a:pt x="4951674" y="17513"/>
                      <a:pt x="4953492" y="26333"/>
                      <a:pt x="4951350" y="34630"/>
                    </a:cubicBezTo>
                    <a:lnTo>
                      <a:pt x="4766028" y="752576"/>
                    </a:lnTo>
                    <a:cubicBezTo>
                      <a:pt x="4760766" y="772962"/>
                      <a:pt x="4742378" y="787206"/>
                      <a:pt x="4721324" y="787206"/>
                    </a:cubicBezTo>
                    <a:lnTo>
                      <a:pt x="28968" y="787206"/>
                    </a:lnTo>
                    <a:cubicBezTo>
                      <a:pt x="20399" y="787206"/>
                      <a:pt x="12313" y="783242"/>
                      <a:pt x="7066" y="776468"/>
                    </a:cubicBezTo>
                    <a:cubicBezTo>
                      <a:pt x="1818" y="769694"/>
                      <a:pt x="0" y="760873"/>
                      <a:pt x="2142" y="752576"/>
                    </a:cubicBezTo>
                    <a:lnTo>
                      <a:pt x="187464" y="34630"/>
                    </a:lnTo>
                    <a:cubicBezTo>
                      <a:pt x="192726" y="14244"/>
                      <a:pt x="211114" y="0"/>
                      <a:pt x="232168" y="0"/>
                    </a:cubicBezTo>
                    <a:close/>
                  </a:path>
                </a:pathLst>
              </a:custGeom>
              <a:solidFill>
                <a:srgbClr val="041D16"/>
              </a:solidFill>
              <a:ln w="19050" cap="rnd">
                <a:solidFill>
                  <a:srgbClr val="063225"/>
                </a:solidFill>
                <a:prstDash val="solid"/>
                <a:round/>
              </a:ln>
            </p:spPr>
            <p:txBody>
              <a:bodyPr/>
              <a:lstStyle/>
              <a:p>
                <a:endParaRPr lang="en-US" sz="1200"/>
              </a:p>
            </p:txBody>
          </p:sp>
          <p:sp>
            <p:nvSpPr>
              <p:cNvPr id="17" name="TextBox 11">
                <a:extLst>
                  <a:ext uri="{FF2B5EF4-FFF2-40B4-BE49-F238E27FC236}">
                    <a16:creationId xmlns:a16="http://schemas.microsoft.com/office/drawing/2014/main" id="{87C66C35-A1AC-56A3-F051-F5475138D8DD}"/>
                  </a:ext>
                </a:extLst>
              </p:cNvPr>
              <p:cNvSpPr txBox="1"/>
              <p:nvPr/>
            </p:nvSpPr>
            <p:spPr>
              <a:xfrm>
                <a:off x="101600" y="-47625"/>
                <a:ext cx="4763886" cy="834831"/>
              </a:xfrm>
              <a:prstGeom prst="rect">
                <a:avLst/>
              </a:prstGeom>
            </p:spPr>
            <p:txBody>
              <a:bodyPr lIns="33867" tIns="33867" rIns="33867" bIns="33867" rtlCol="0" anchor="ctr"/>
              <a:lstStyle/>
              <a:p>
                <a:pPr algn="ctr">
                  <a:lnSpc>
                    <a:spcPts val="2147"/>
                  </a:lnSpc>
                </a:pPr>
                <a:endParaRPr sz="1200"/>
              </a:p>
            </p:txBody>
          </p:sp>
        </p:grpSp>
        <p:grpSp>
          <p:nvGrpSpPr>
            <p:cNvPr id="13" name="Group 12">
              <a:extLst>
                <a:ext uri="{FF2B5EF4-FFF2-40B4-BE49-F238E27FC236}">
                  <a16:creationId xmlns:a16="http://schemas.microsoft.com/office/drawing/2014/main" id="{1A0D878B-1953-DDC2-7127-ABAB7AB2CD3F}"/>
                </a:ext>
              </a:extLst>
            </p:cNvPr>
            <p:cNvGrpSpPr/>
            <p:nvPr/>
          </p:nvGrpSpPr>
          <p:grpSpPr>
            <a:xfrm>
              <a:off x="840234" y="438109"/>
              <a:ext cx="684724" cy="672461"/>
              <a:chOff x="37200" y="-47625"/>
              <a:chExt cx="1203148" cy="826553"/>
            </a:xfrm>
          </p:grpSpPr>
          <p:sp>
            <p:nvSpPr>
              <p:cNvPr id="14" name="Freeform 13">
                <a:extLst>
                  <a:ext uri="{FF2B5EF4-FFF2-40B4-BE49-F238E27FC236}">
                    <a16:creationId xmlns:a16="http://schemas.microsoft.com/office/drawing/2014/main" id="{DE4EB8F3-87B3-CEF2-9651-7FD204986D09}"/>
                  </a:ext>
                </a:extLst>
              </p:cNvPr>
              <p:cNvSpPr/>
              <p:nvPr/>
            </p:nvSpPr>
            <p:spPr>
              <a:xfrm>
                <a:off x="37200" y="-2"/>
                <a:ext cx="1203148" cy="778928"/>
              </a:xfrm>
              <a:custGeom>
                <a:avLst/>
                <a:gdLst/>
                <a:ahLst/>
                <a:cxnLst/>
                <a:rect l="l" t="t" r="r" b="b"/>
                <a:pathLst>
                  <a:path w="1127249" h="778928">
                    <a:moveTo>
                      <a:pt x="323129" y="0"/>
                    </a:moveTo>
                    <a:lnTo>
                      <a:pt x="1007320" y="0"/>
                    </a:lnTo>
                    <a:cubicBezTo>
                      <a:pt x="1042838" y="0"/>
                      <a:pt x="1076352" y="16458"/>
                      <a:pt x="1098068" y="44566"/>
                    </a:cubicBezTo>
                    <a:cubicBezTo>
                      <a:pt x="1119783" y="72673"/>
                      <a:pt x="1127249" y="109256"/>
                      <a:pt x="1118283" y="143625"/>
                    </a:cubicBezTo>
                    <a:lnTo>
                      <a:pt x="990019" y="635303"/>
                    </a:lnTo>
                    <a:cubicBezTo>
                      <a:pt x="967950" y="719900"/>
                      <a:pt x="891547" y="778928"/>
                      <a:pt x="804120" y="778928"/>
                    </a:cubicBezTo>
                    <a:lnTo>
                      <a:pt x="119929" y="778928"/>
                    </a:lnTo>
                    <a:cubicBezTo>
                      <a:pt x="84411" y="778928"/>
                      <a:pt x="50897" y="762469"/>
                      <a:pt x="29181" y="734362"/>
                    </a:cubicBezTo>
                    <a:cubicBezTo>
                      <a:pt x="7466" y="706255"/>
                      <a:pt x="0" y="669672"/>
                      <a:pt x="8966" y="635303"/>
                    </a:cubicBezTo>
                    <a:lnTo>
                      <a:pt x="137230" y="143625"/>
                    </a:lnTo>
                    <a:cubicBezTo>
                      <a:pt x="159299" y="59028"/>
                      <a:pt x="235702" y="0"/>
                      <a:pt x="323129" y="0"/>
                    </a:cubicBezTo>
                    <a:close/>
                  </a:path>
                </a:pathLst>
              </a:custGeom>
              <a:gradFill rotWithShape="1">
                <a:gsLst>
                  <a:gs pos="0">
                    <a:srgbClr val="FFAB29">
                      <a:alpha val="100000"/>
                    </a:srgbClr>
                  </a:gs>
                  <a:gs pos="100000">
                    <a:srgbClr val="FFCD80">
                      <a:alpha val="100000"/>
                    </a:srgbClr>
                  </a:gs>
                </a:gsLst>
                <a:lin ang="0"/>
              </a:gradFill>
              <a:ln cap="rnd">
                <a:noFill/>
                <a:prstDash val="solid"/>
                <a:round/>
              </a:ln>
            </p:spPr>
            <p:txBody>
              <a:bodyPr/>
              <a:lstStyle/>
              <a:p>
                <a:endParaRPr lang="en-US" sz="1200"/>
              </a:p>
            </p:txBody>
          </p:sp>
          <p:sp>
            <p:nvSpPr>
              <p:cNvPr id="15" name="TextBox 14">
                <a:extLst>
                  <a:ext uri="{FF2B5EF4-FFF2-40B4-BE49-F238E27FC236}">
                    <a16:creationId xmlns:a16="http://schemas.microsoft.com/office/drawing/2014/main" id="{5C628BBB-5FEE-1CC0-B818-EC86A4A98F9D}"/>
                  </a:ext>
                </a:extLst>
              </p:cNvPr>
              <p:cNvSpPr txBox="1"/>
              <p:nvPr/>
            </p:nvSpPr>
            <p:spPr>
              <a:xfrm>
                <a:off x="101600" y="-47625"/>
                <a:ext cx="981053" cy="826553"/>
              </a:xfrm>
              <a:prstGeom prst="rect">
                <a:avLst/>
              </a:prstGeom>
            </p:spPr>
            <p:txBody>
              <a:bodyPr lIns="33867" tIns="33867" rIns="33867" bIns="33867" rtlCol="0" anchor="ctr"/>
              <a:lstStyle/>
              <a:p>
                <a:pPr algn="ctr">
                  <a:lnSpc>
                    <a:spcPts val="2147"/>
                  </a:lnSpc>
                  <a:spcBef>
                    <a:spcPct val="0"/>
                  </a:spcBef>
                </a:pPr>
                <a:endParaRPr sz="1200"/>
              </a:p>
            </p:txBody>
          </p:sp>
        </p:grpSp>
      </p:grpSp>
      <p:sp>
        <p:nvSpPr>
          <p:cNvPr id="18" name="TextBox 20">
            <a:extLst>
              <a:ext uri="{FF2B5EF4-FFF2-40B4-BE49-F238E27FC236}">
                <a16:creationId xmlns:a16="http://schemas.microsoft.com/office/drawing/2014/main" id="{F570C11F-EBB1-0985-5017-C8A91569BCA6}"/>
              </a:ext>
            </a:extLst>
          </p:cNvPr>
          <p:cNvSpPr txBox="1"/>
          <p:nvPr/>
        </p:nvSpPr>
        <p:spPr>
          <a:xfrm>
            <a:off x="1499917" y="407877"/>
            <a:ext cx="1770534" cy="369332"/>
          </a:xfrm>
          <a:prstGeom prst="rect">
            <a:avLst/>
          </a:prstGeom>
        </p:spPr>
        <p:txBody>
          <a:bodyPr wrap="square" lIns="0" tIns="0" rIns="0" bIns="0" rtlCol="0" anchor="t">
            <a:spAutoFit/>
          </a:bodyPr>
          <a:lstStyle/>
          <a:p>
            <a:pPr>
              <a:spcBef>
                <a:spcPct val="0"/>
              </a:spcBef>
            </a:pPr>
            <a:r>
              <a:rPr lang="en-US" sz="2400">
                <a:solidFill>
                  <a:schemeClr val="bg1"/>
                </a:solidFill>
                <a:latin typeface="#9Slide03 Kaleko 105 Round Bold" pitchFamily="2" charset="0"/>
              </a:rPr>
              <a:t>NHẮC LẠI</a:t>
            </a:r>
          </a:p>
        </p:txBody>
      </p:sp>
      <p:pic>
        <p:nvPicPr>
          <p:cNvPr id="19" name="Picture 18" descr="A white logo with a black background&#10;&#10;Description automatically generated">
            <a:extLst>
              <a:ext uri="{FF2B5EF4-FFF2-40B4-BE49-F238E27FC236}">
                <a16:creationId xmlns:a16="http://schemas.microsoft.com/office/drawing/2014/main" id="{5B2536CE-C645-0889-125E-4A013F4B67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94" y="441581"/>
            <a:ext cx="293978" cy="301924"/>
          </a:xfrm>
          <a:prstGeom prst="rect">
            <a:avLst/>
          </a:prstGeom>
        </p:spPr>
      </p:pic>
      <p:sp>
        <p:nvSpPr>
          <p:cNvPr id="89" name="TextBox 88">
            <a:extLst>
              <a:ext uri="{FF2B5EF4-FFF2-40B4-BE49-F238E27FC236}">
                <a16:creationId xmlns:a16="http://schemas.microsoft.com/office/drawing/2014/main" id="{8A94657D-6F53-3F29-1F02-E3BCCD3B7132}"/>
              </a:ext>
            </a:extLst>
          </p:cNvPr>
          <p:cNvSpPr txBox="1"/>
          <p:nvPr/>
        </p:nvSpPr>
        <p:spPr>
          <a:xfrm>
            <a:off x="2220703" y="1576501"/>
            <a:ext cx="1370664"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t>So sánh:</a:t>
            </a:r>
            <a:endParaRPr lang="vi-VN"/>
          </a:p>
        </p:txBody>
      </p:sp>
      <p:sp>
        <p:nvSpPr>
          <p:cNvPr id="90" name="Freeform 17">
            <a:extLst>
              <a:ext uri="{FF2B5EF4-FFF2-40B4-BE49-F238E27FC236}">
                <a16:creationId xmlns:a16="http://schemas.microsoft.com/office/drawing/2014/main" id="{A0A38590-87B9-AE1A-C421-7F2340E76753}"/>
              </a:ext>
            </a:extLst>
          </p:cNvPr>
          <p:cNvSpPr/>
          <p:nvPr/>
        </p:nvSpPr>
        <p:spPr>
          <a:xfrm>
            <a:off x="2498523" y="2721164"/>
            <a:ext cx="168835" cy="168835"/>
          </a:xfrm>
          <a:custGeom>
            <a:avLst/>
            <a:gdLst/>
            <a:ahLst/>
            <a:cxnLst/>
            <a:rect l="l" t="t" r="r" b="b"/>
            <a:pathLst>
              <a:path w="493334" h="493334">
                <a:moveTo>
                  <a:pt x="0" y="0"/>
                </a:moveTo>
                <a:lnTo>
                  <a:pt x="493335" y="0"/>
                </a:lnTo>
                <a:lnTo>
                  <a:pt x="493335" y="493334"/>
                </a:lnTo>
                <a:lnTo>
                  <a:pt x="0" y="4933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cxnSp>
        <p:nvCxnSpPr>
          <p:cNvPr id="92" name="Straight Connector 91">
            <a:extLst>
              <a:ext uri="{FF2B5EF4-FFF2-40B4-BE49-F238E27FC236}">
                <a16:creationId xmlns:a16="http://schemas.microsoft.com/office/drawing/2014/main" id="{4241A877-D346-7EBE-9031-947DC249CDCD}"/>
              </a:ext>
            </a:extLst>
          </p:cNvPr>
          <p:cNvCxnSpPr>
            <a:cxnSpLocks/>
          </p:cNvCxnSpPr>
          <p:nvPr/>
        </p:nvCxnSpPr>
        <p:spPr>
          <a:xfrm>
            <a:off x="2979864" y="2791538"/>
            <a:ext cx="254448" cy="0"/>
          </a:xfrm>
          <a:prstGeom prst="lin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grpSp>
        <p:nvGrpSpPr>
          <p:cNvPr id="101" name="Group 100">
            <a:extLst>
              <a:ext uri="{FF2B5EF4-FFF2-40B4-BE49-F238E27FC236}">
                <a16:creationId xmlns:a16="http://schemas.microsoft.com/office/drawing/2014/main" id="{F552FA94-31E5-6886-B6EA-F0117FAD4C6E}"/>
              </a:ext>
            </a:extLst>
          </p:cNvPr>
          <p:cNvGrpSpPr/>
          <p:nvPr/>
        </p:nvGrpSpPr>
        <p:grpSpPr>
          <a:xfrm>
            <a:off x="3773003" y="3958315"/>
            <a:ext cx="421623" cy="327087"/>
            <a:chOff x="9775031" y="6110003"/>
            <a:chExt cx="428049" cy="368627"/>
          </a:xfrm>
        </p:grpSpPr>
        <p:cxnSp>
          <p:nvCxnSpPr>
            <p:cNvPr id="102" name="Straight Connector 101">
              <a:extLst>
                <a:ext uri="{FF2B5EF4-FFF2-40B4-BE49-F238E27FC236}">
                  <a16:creationId xmlns:a16="http://schemas.microsoft.com/office/drawing/2014/main" id="{3B672CBB-4A3C-1B69-EEFE-701ACD0BCFEE}"/>
                </a:ext>
              </a:extLst>
            </p:cNvPr>
            <p:cNvCxnSpPr>
              <a:cxnSpLocks/>
            </p:cNvCxnSpPr>
            <p:nvPr/>
          </p:nvCxnSpPr>
          <p:spPr>
            <a:xfrm>
              <a:off x="9866830" y="6112384"/>
              <a:ext cx="33625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FDB42F6F-B045-05A7-DF01-905390B0165E}"/>
                </a:ext>
              </a:extLst>
            </p:cNvPr>
            <p:cNvCxnSpPr>
              <a:cxnSpLocks/>
            </p:cNvCxnSpPr>
            <p:nvPr/>
          </p:nvCxnSpPr>
          <p:spPr>
            <a:xfrm flipV="1">
              <a:off x="9833598" y="6110003"/>
              <a:ext cx="43806" cy="36862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A456A85F-1288-20FF-FCED-18A7CEF0CE3F}"/>
                </a:ext>
              </a:extLst>
            </p:cNvPr>
            <p:cNvCxnSpPr>
              <a:cxnSpLocks/>
            </p:cNvCxnSpPr>
            <p:nvPr/>
          </p:nvCxnSpPr>
          <p:spPr>
            <a:xfrm flipH="1" flipV="1">
              <a:off x="9775031" y="6315176"/>
              <a:ext cx="58567" cy="15862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9" name="Freeform 16">
            <a:extLst>
              <a:ext uri="{FF2B5EF4-FFF2-40B4-BE49-F238E27FC236}">
                <a16:creationId xmlns:a16="http://schemas.microsoft.com/office/drawing/2014/main" id="{ECBDE226-19D8-44FA-9E5B-F2589CB7E2A0}"/>
              </a:ext>
            </a:extLst>
          </p:cNvPr>
          <p:cNvSpPr/>
          <p:nvPr/>
        </p:nvSpPr>
        <p:spPr>
          <a:xfrm>
            <a:off x="1464058" y="1467111"/>
            <a:ext cx="680446" cy="68044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C7C"/>
          </a:solidFill>
        </p:spPr>
        <p:txBody>
          <a:bodyPr/>
          <a:lstStyle/>
          <a:p>
            <a:endParaRPr lang="en-US" sz="1200"/>
          </a:p>
        </p:txBody>
      </p:sp>
      <p:sp>
        <p:nvSpPr>
          <p:cNvPr id="37" name="TextBox 36">
            <a:extLst>
              <a:ext uri="{FF2B5EF4-FFF2-40B4-BE49-F238E27FC236}">
                <a16:creationId xmlns:a16="http://schemas.microsoft.com/office/drawing/2014/main" id="{89F9D257-91D3-143F-ADE4-407A838F7698}"/>
              </a:ext>
            </a:extLst>
          </p:cNvPr>
          <p:cNvSpPr txBox="1"/>
          <p:nvPr/>
        </p:nvSpPr>
        <p:spPr>
          <a:xfrm>
            <a:off x="1642970" y="1622668"/>
            <a:ext cx="322621" cy="369332"/>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a:solidFill>
                  <a:srgbClr val="002060"/>
                </a:solidFill>
              </a:rPr>
              <a:t>?1</a:t>
            </a:r>
          </a:p>
        </p:txBody>
      </p:sp>
      <p:sp>
        <p:nvSpPr>
          <p:cNvPr id="27" name="Freeform 17">
            <a:extLst>
              <a:ext uri="{FF2B5EF4-FFF2-40B4-BE49-F238E27FC236}">
                <a16:creationId xmlns:a16="http://schemas.microsoft.com/office/drawing/2014/main" id="{FB6B17ED-E39C-D4EB-23D4-A510BA76E64E}"/>
              </a:ext>
            </a:extLst>
          </p:cNvPr>
          <p:cNvSpPr/>
          <p:nvPr/>
        </p:nvSpPr>
        <p:spPr>
          <a:xfrm>
            <a:off x="2498522" y="4081881"/>
            <a:ext cx="168835" cy="168835"/>
          </a:xfrm>
          <a:custGeom>
            <a:avLst/>
            <a:gdLst/>
            <a:ahLst/>
            <a:cxnLst/>
            <a:rect l="l" t="t" r="r" b="b"/>
            <a:pathLst>
              <a:path w="493334" h="493334">
                <a:moveTo>
                  <a:pt x="0" y="0"/>
                </a:moveTo>
                <a:lnTo>
                  <a:pt x="493335" y="0"/>
                </a:lnTo>
                <a:lnTo>
                  <a:pt x="493335" y="493334"/>
                </a:lnTo>
                <a:lnTo>
                  <a:pt x="0" y="4933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30" name="TextBox 29">
            <a:extLst>
              <a:ext uri="{FF2B5EF4-FFF2-40B4-BE49-F238E27FC236}">
                <a16:creationId xmlns:a16="http://schemas.microsoft.com/office/drawing/2014/main" id="{3440B322-CFC8-428E-F348-D8D59153ACCB}"/>
              </a:ext>
            </a:extLst>
          </p:cNvPr>
          <p:cNvSpPr txBox="1"/>
          <p:nvPr/>
        </p:nvSpPr>
        <p:spPr>
          <a:xfrm>
            <a:off x="2711879" y="2560705"/>
            <a:ext cx="348532"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t>3</a:t>
            </a:r>
            <a:endParaRPr lang="vi-VN"/>
          </a:p>
        </p:txBody>
      </p:sp>
      <p:sp>
        <p:nvSpPr>
          <p:cNvPr id="31" name="TextBox 30">
            <a:extLst>
              <a:ext uri="{FF2B5EF4-FFF2-40B4-BE49-F238E27FC236}">
                <a16:creationId xmlns:a16="http://schemas.microsoft.com/office/drawing/2014/main" id="{5601F5D6-0C91-EE32-0D6B-4AF42871F1D1}"/>
              </a:ext>
            </a:extLst>
          </p:cNvPr>
          <p:cNvSpPr txBox="1"/>
          <p:nvPr/>
        </p:nvSpPr>
        <p:spPr>
          <a:xfrm>
            <a:off x="2975101" y="2368700"/>
            <a:ext cx="348532"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t>1</a:t>
            </a:r>
            <a:endParaRPr lang="vi-VN"/>
          </a:p>
        </p:txBody>
      </p:sp>
      <p:sp>
        <p:nvSpPr>
          <p:cNvPr id="33" name="TextBox 32">
            <a:extLst>
              <a:ext uri="{FF2B5EF4-FFF2-40B4-BE49-F238E27FC236}">
                <a16:creationId xmlns:a16="http://schemas.microsoft.com/office/drawing/2014/main" id="{C43FAF1F-0A82-1AA2-389E-5442FB27EC8E}"/>
              </a:ext>
            </a:extLst>
          </p:cNvPr>
          <p:cNvSpPr txBox="1"/>
          <p:nvPr/>
        </p:nvSpPr>
        <p:spPr>
          <a:xfrm>
            <a:off x="2935386" y="2764571"/>
            <a:ext cx="348532"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t>7</a:t>
            </a:r>
            <a:endParaRPr lang="vi-VN"/>
          </a:p>
        </p:txBody>
      </p:sp>
      <p:sp>
        <p:nvSpPr>
          <p:cNvPr id="34" name="TextBox 33">
            <a:extLst>
              <a:ext uri="{FF2B5EF4-FFF2-40B4-BE49-F238E27FC236}">
                <a16:creationId xmlns:a16="http://schemas.microsoft.com/office/drawing/2014/main" id="{965E7697-830D-75A7-BA13-DAB6CF6359B7}"/>
              </a:ext>
            </a:extLst>
          </p:cNvPr>
          <p:cNvSpPr txBox="1"/>
          <p:nvPr/>
        </p:nvSpPr>
        <p:spPr>
          <a:xfrm>
            <a:off x="3328772" y="2555483"/>
            <a:ext cx="1379758"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t>và  3,14</a:t>
            </a:r>
            <a:endParaRPr lang="vi-VN"/>
          </a:p>
        </p:txBody>
      </p:sp>
      <p:sp>
        <p:nvSpPr>
          <p:cNvPr id="41" name="TextBox 40">
            <a:extLst>
              <a:ext uri="{FF2B5EF4-FFF2-40B4-BE49-F238E27FC236}">
                <a16:creationId xmlns:a16="http://schemas.microsoft.com/office/drawing/2014/main" id="{B8BB5DDD-42C1-4E9F-B579-11B6078A4AD2}"/>
              </a:ext>
            </a:extLst>
          </p:cNvPr>
          <p:cNvSpPr txBox="1"/>
          <p:nvPr/>
        </p:nvSpPr>
        <p:spPr>
          <a:xfrm>
            <a:off x="2887168" y="3934594"/>
            <a:ext cx="1578919"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t>4  và   17</a:t>
            </a:r>
            <a:endParaRPr lang="vi-VN"/>
          </a:p>
        </p:txBody>
      </p:sp>
      <p:cxnSp>
        <p:nvCxnSpPr>
          <p:cNvPr id="42" name="Straight Connector 41">
            <a:extLst>
              <a:ext uri="{FF2B5EF4-FFF2-40B4-BE49-F238E27FC236}">
                <a16:creationId xmlns:a16="http://schemas.microsoft.com/office/drawing/2014/main" id="{6E9A15BC-1197-044F-6507-020ED2104ADC}"/>
              </a:ext>
            </a:extLst>
          </p:cNvPr>
          <p:cNvCxnSpPr>
            <a:cxnSpLocks/>
          </p:cNvCxnSpPr>
          <p:nvPr/>
        </p:nvCxnSpPr>
        <p:spPr>
          <a:xfrm>
            <a:off x="5862414" y="2796906"/>
            <a:ext cx="254448"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E804605F-289F-AD86-E18B-BE6F73807309}"/>
              </a:ext>
            </a:extLst>
          </p:cNvPr>
          <p:cNvSpPr txBox="1"/>
          <p:nvPr/>
        </p:nvSpPr>
        <p:spPr>
          <a:xfrm>
            <a:off x="5594429" y="2566073"/>
            <a:ext cx="348532"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solidFill>
                  <a:srgbClr val="002060"/>
                </a:solidFill>
              </a:rPr>
              <a:t>3</a:t>
            </a:r>
            <a:endParaRPr lang="vi-VN">
              <a:solidFill>
                <a:srgbClr val="002060"/>
              </a:solidFill>
            </a:endParaRPr>
          </a:p>
        </p:txBody>
      </p:sp>
      <p:sp>
        <p:nvSpPr>
          <p:cNvPr id="46" name="TextBox 45">
            <a:extLst>
              <a:ext uri="{FF2B5EF4-FFF2-40B4-BE49-F238E27FC236}">
                <a16:creationId xmlns:a16="http://schemas.microsoft.com/office/drawing/2014/main" id="{FC35F68C-F0A5-0324-C886-FC7B524941CA}"/>
              </a:ext>
            </a:extLst>
          </p:cNvPr>
          <p:cNvSpPr txBox="1"/>
          <p:nvPr/>
        </p:nvSpPr>
        <p:spPr>
          <a:xfrm>
            <a:off x="5857651" y="2374068"/>
            <a:ext cx="348532"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solidFill>
                  <a:srgbClr val="002060"/>
                </a:solidFill>
              </a:rPr>
              <a:t>1</a:t>
            </a:r>
            <a:endParaRPr lang="vi-VN">
              <a:solidFill>
                <a:srgbClr val="002060"/>
              </a:solidFill>
            </a:endParaRPr>
          </a:p>
        </p:txBody>
      </p:sp>
      <p:sp>
        <p:nvSpPr>
          <p:cNvPr id="78" name="TextBox 77">
            <a:extLst>
              <a:ext uri="{FF2B5EF4-FFF2-40B4-BE49-F238E27FC236}">
                <a16:creationId xmlns:a16="http://schemas.microsoft.com/office/drawing/2014/main" id="{416C7B5F-C176-9E3C-DC45-876C500344F4}"/>
              </a:ext>
            </a:extLst>
          </p:cNvPr>
          <p:cNvSpPr txBox="1"/>
          <p:nvPr/>
        </p:nvSpPr>
        <p:spPr>
          <a:xfrm>
            <a:off x="5817936" y="2769939"/>
            <a:ext cx="348532"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solidFill>
                  <a:srgbClr val="002060"/>
                </a:solidFill>
              </a:rPr>
              <a:t>7</a:t>
            </a:r>
            <a:endParaRPr lang="vi-VN">
              <a:solidFill>
                <a:srgbClr val="002060"/>
              </a:solidFill>
            </a:endParaRPr>
          </a:p>
        </p:txBody>
      </p:sp>
      <p:sp>
        <p:nvSpPr>
          <p:cNvPr id="81" name="TextBox 80">
            <a:extLst>
              <a:ext uri="{FF2B5EF4-FFF2-40B4-BE49-F238E27FC236}">
                <a16:creationId xmlns:a16="http://schemas.microsoft.com/office/drawing/2014/main" id="{F3DCC0A2-0C5A-674B-D774-891E64BCE703}"/>
              </a:ext>
            </a:extLst>
          </p:cNvPr>
          <p:cNvSpPr txBox="1"/>
          <p:nvPr/>
        </p:nvSpPr>
        <p:spPr>
          <a:xfrm>
            <a:off x="5019080" y="2566072"/>
            <a:ext cx="607743"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solidFill>
                  <a:srgbClr val="002060"/>
                </a:solidFill>
              </a:rPr>
              <a:t>Do</a:t>
            </a:r>
            <a:endParaRPr lang="vi-VN">
              <a:solidFill>
                <a:srgbClr val="002060"/>
              </a:solidFill>
            </a:endParaRPr>
          </a:p>
        </p:txBody>
      </p:sp>
      <p:sp>
        <p:nvSpPr>
          <p:cNvPr id="83" name="TextBox 82">
            <a:extLst>
              <a:ext uri="{FF2B5EF4-FFF2-40B4-BE49-F238E27FC236}">
                <a16:creationId xmlns:a16="http://schemas.microsoft.com/office/drawing/2014/main" id="{FB3A5C5E-8D79-C4E0-AECC-08CEEA63315E}"/>
              </a:ext>
            </a:extLst>
          </p:cNvPr>
          <p:cNvSpPr txBox="1"/>
          <p:nvPr/>
        </p:nvSpPr>
        <p:spPr>
          <a:xfrm>
            <a:off x="6202171" y="2549507"/>
            <a:ext cx="1555501"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solidFill>
                  <a:srgbClr val="002060"/>
                </a:solidFill>
              </a:rPr>
              <a:t>=  3,1428...</a:t>
            </a:r>
            <a:endParaRPr lang="vi-VN">
              <a:solidFill>
                <a:srgbClr val="002060"/>
              </a:solidFill>
            </a:endParaRPr>
          </a:p>
        </p:txBody>
      </p:sp>
      <p:sp>
        <p:nvSpPr>
          <p:cNvPr id="84" name="TextBox 83">
            <a:extLst>
              <a:ext uri="{FF2B5EF4-FFF2-40B4-BE49-F238E27FC236}">
                <a16:creationId xmlns:a16="http://schemas.microsoft.com/office/drawing/2014/main" id="{8E2E327C-1798-A36E-D2C2-9105C319279E}"/>
              </a:ext>
            </a:extLst>
          </p:cNvPr>
          <p:cNvSpPr txBox="1"/>
          <p:nvPr/>
        </p:nvSpPr>
        <p:spPr>
          <a:xfrm>
            <a:off x="7655916" y="2539106"/>
            <a:ext cx="721931"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solidFill>
                  <a:srgbClr val="002060"/>
                </a:solidFill>
              </a:rPr>
              <a:t>nên</a:t>
            </a:r>
            <a:endParaRPr lang="vi-VN">
              <a:solidFill>
                <a:srgbClr val="002060"/>
              </a:solidFill>
            </a:endParaRPr>
          </a:p>
        </p:txBody>
      </p:sp>
      <p:cxnSp>
        <p:nvCxnSpPr>
          <p:cNvPr id="91" name="Straight Connector 90">
            <a:extLst>
              <a:ext uri="{FF2B5EF4-FFF2-40B4-BE49-F238E27FC236}">
                <a16:creationId xmlns:a16="http://schemas.microsoft.com/office/drawing/2014/main" id="{3A7920A3-E040-8448-9348-7889DEC5A815}"/>
              </a:ext>
            </a:extLst>
          </p:cNvPr>
          <p:cNvCxnSpPr>
            <a:cxnSpLocks/>
          </p:cNvCxnSpPr>
          <p:nvPr/>
        </p:nvCxnSpPr>
        <p:spPr>
          <a:xfrm>
            <a:off x="8566411" y="2779465"/>
            <a:ext cx="254448"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E1C46D8E-7DBA-38C6-04DB-5AA931E0C538}"/>
              </a:ext>
            </a:extLst>
          </p:cNvPr>
          <p:cNvSpPr txBox="1"/>
          <p:nvPr/>
        </p:nvSpPr>
        <p:spPr>
          <a:xfrm>
            <a:off x="8298426" y="2539107"/>
            <a:ext cx="348532"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solidFill>
                  <a:srgbClr val="002060"/>
                </a:solidFill>
              </a:rPr>
              <a:t>3</a:t>
            </a:r>
            <a:endParaRPr lang="vi-VN">
              <a:solidFill>
                <a:srgbClr val="002060"/>
              </a:solidFill>
            </a:endParaRPr>
          </a:p>
        </p:txBody>
      </p:sp>
      <p:sp>
        <p:nvSpPr>
          <p:cNvPr id="95" name="TextBox 94">
            <a:extLst>
              <a:ext uri="{FF2B5EF4-FFF2-40B4-BE49-F238E27FC236}">
                <a16:creationId xmlns:a16="http://schemas.microsoft.com/office/drawing/2014/main" id="{EC33F6C4-83EE-1AED-75BB-C688D42119CA}"/>
              </a:ext>
            </a:extLst>
          </p:cNvPr>
          <p:cNvSpPr txBox="1"/>
          <p:nvPr/>
        </p:nvSpPr>
        <p:spPr>
          <a:xfrm>
            <a:off x="8561648" y="2356627"/>
            <a:ext cx="348532"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solidFill>
                  <a:srgbClr val="002060"/>
                </a:solidFill>
              </a:rPr>
              <a:t>1</a:t>
            </a:r>
            <a:endParaRPr lang="vi-VN">
              <a:solidFill>
                <a:srgbClr val="002060"/>
              </a:solidFill>
            </a:endParaRPr>
          </a:p>
        </p:txBody>
      </p:sp>
      <p:sp>
        <p:nvSpPr>
          <p:cNvPr id="96" name="TextBox 95">
            <a:extLst>
              <a:ext uri="{FF2B5EF4-FFF2-40B4-BE49-F238E27FC236}">
                <a16:creationId xmlns:a16="http://schemas.microsoft.com/office/drawing/2014/main" id="{F8FD25E0-13E0-07FF-F29C-F9992EE15E73}"/>
              </a:ext>
            </a:extLst>
          </p:cNvPr>
          <p:cNvSpPr txBox="1"/>
          <p:nvPr/>
        </p:nvSpPr>
        <p:spPr>
          <a:xfrm>
            <a:off x="8521933" y="2752498"/>
            <a:ext cx="348532"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solidFill>
                  <a:srgbClr val="002060"/>
                </a:solidFill>
              </a:rPr>
              <a:t>7</a:t>
            </a:r>
            <a:endParaRPr lang="vi-VN">
              <a:solidFill>
                <a:srgbClr val="002060"/>
              </a:solidFill>
            </a:endParaRPr>
          </a:p>
        </p:txBody>
      </p:sp>
      <p:sp>
        <p:nvSpPr>
          <p:cNvPr id="98" name="TextBox 97">
            <a:extLst>
              <a:ext uri="{FF2B5EF4-FFF2-40B4-BE49-F238E27FC236}">
                <a16:creationId xmlns:a16="http://schemas.microsoft.com/office/drawing/2014/main" id="{0AF11957-21D9-2856-2B66-DEFF321B1AA5}"/>
              </a:ext>
            </a:extLst>
          </p:cNvPr>
          <p:cNvSpPr txBox="1"/>
          <p:nvPr/>
        </p:nvSpPr>
        <p:spPr>
          <a:xfrm>
            <a:off x="8851694" y="2539106"/>
            <a:ext cx="1037936"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solidFill>
                  <a:srgbClr val="002060"/>
                </a:solidFill>
              </a:rPr>
              <a:t>&gt; 3,14.</a:t>
            </a:r>
            <a:endParaRPr lang="vi-VN">
              <a:solidFill>
                <a:srgbClr val="002060"/>
              </a:solidFill>
            </a:endParaRPr>
          </a:p>
        </p:txBody>
      </p:sp>
      <p:sp>
        <p:nvSpPr>
          <p:cNvPr id="99" name="TextBox 98">
            <a:extLst>
              <a:ext uri="{FF2B5EF4-FFF2-40B4-BE49-F238E27FC236}">
                <a16:creationId xmlns:a16="http://schemas.microsoft.com/office/drawing/2014/main" id="{6C636965-641E-BF82-9C18-90C371F3AC3B}"/>
              </a:ext>
            </a:extLst>
          </p:cNvPr>
          <p:cNvSpPr txBox="1"/>
          <p:nvPr/>
        </p:nvSpPr>
        <p:spPr>
          <a:xfrm>
            <a:off x="5019080" y="3660863"/>
            <a:ext cx="1012837"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solidFill>
                  <a:srgbClr val="002060"/>
                </a:solidFill>
              </a:rPr>
              <a:t>Ta có</a:t>
            </a:r>
            <a:endParaRPr lang="vi-VN">
              <a:solidFill>
                <a:srgbClr val="002060"/>
              </a:solidFill>
            </a:endParaRPr>
          </a:p>
        </p:txBody>
      </p:sp>
      <p:sp>
        <p:nvSpPr>
          <p:cNvPr id="105" name="TextBox 104">
            <a:extLst>
              <a:ext uri="{FF2B5EF4-FFF2-40B4-BE49-F238E27FC236}">
                <a16:creationId xmlns:a16="http://schemas.microsoft.com/office/drawing/2014/main" id="{63CC3DF5-0C6F-248F-61D1-D490CC8D11DA}"/>
              </a:ext>
            </a:extLst>
          </p:cNvPr>
          <p:cNvSpPr txBox="1"/>
          <p:nvPr/>
        </p:nvSpPr>
        <p:spPr>
          <a:xfrm>
            <a:off x="5981061" y="3652069"/>
            <a:ext cx="1192129"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solidFill>
                  <a:srgbClr val="002060"/>
                </a:solidFill>
              </a:rPr>
              <a:t>4 =   16</a:t>
            </a:r>
            <a:endParaRPr lang="vi-VN">
              <a:solidFill>
                <a:srgbClr val="002060"/>
              </a:solidFill>
            </a:endParaRPr>
          </a:p>
        </p:txBody>
      </p:sp>
      <p:grpSp>
        <p:nvGrpSpPr>
          <p:cNvPr id="107" name="Group 106">
            <a:extLst>
              <a:ext uri="{FF2B5EF4-FFF2-40B4-BE49-F238E27FC236}">
                <a16:creationId xmlns:a16="http://schemas.microsoft.com/office/drawing/2014/main" id="{C1B220D3-8348-222E-3468-782BC367D16E}"/>
              </a:ext>
            </a:extLst>
          </p:cNvPr>
          <p:cNvGrpSpPr/>
          <p:nvPr/>
        </p:nvGrpSpPr>
        <p:grpSpPr>
          <a:xfrm>
            <a:off x="6590865" y="3678915"/>
            <a:ext cx="421623" cy="327087"/>
            <a:chOff x="9775031" y="6110003"/>
            <a:chExt cx="428049" cy="368627"/>
          </a:xfrm>
        </p:grpSpPr>
        <p:cxnSp>
          <p:nvCxnSpPr>
            <p:cNvPr id="108" name="Straight Connector 107">
              <a:extLst>
                <a:ext uri="{FF2B5EF4-FFF2-40B4-BE49-F238E27FC236}">
                  <a16:creationId xmlns:a16="http://schemas.microsoft.com/office/drawing/2014/main" id="{DE2ACE65-86D6-B872-4559-EE3AB730684C}"/>
                </a:ext>
              </a:extLst>
            </p:cNvPr>
            <p:cNvCxnSpPr>
              <a:cxnSpLocks/>
            </p:cNvCxnSpPr>
            <p:nvPr/>
          </p:nvCxnSpPr>
          <p:spPr>
            <a:xfrm>
              <a:off x="9866830" y="6112384"/>
              <a:ext cx="336250"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AFCA5F3F-6711-E336-9387-515639713534}"/>
                </a:ext>
              </a:extLst>
            </p:cNvPr>
            <p:cNvCxnSpPr>
              <a:cxnSpLocks/>
            </p:cNvCxnSpPr>
            <p:nvPr/>
          </p:nvCxnSpPr>
          <p:spPr>
            <a:xfrm flipV="1">
              <a:off x="9833598" y="6110003"/>
              <a:ext cx="43806" cy="368627"/>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785CED68-6D41-16C9-25EA-53EE800C9A03}"/>
                </a:ext>
              </a:extLst>
            </p:cNvPr>
            <p:cNvCxnSpPr>
              <a:cxnSpLocks/>
            </p:cNvCxnSpPr>
            <p:nvPr/>
          </p:nvCxnSpPr>
          <p:spPr>
            <a:xfrm flipH="1" flipV="1">
              <a:off x="9775031" y="6315176"/>
              <a:ext cx="58567" cy="158627"/>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grpSp>
      <p:sp>
        <p:nvSpPr>
          <p:cNvPr id="121" name="TextBox 120">
            <a:extLst>
              <a:ext uri="{FF2B5EF4-FFF2-40B4-BE49-F238E27FC236}">
                <a16:creationId xmlns:a16="http://schemas.microsoft.com/office/drawing/2014/main" id="{C0C75485-8280-5BE0-2469-17E50A85280C}"/>
              </a:ext>
            </a:extLst>
          </p:cNvPr>
          <p:cNvSpPr txBox="1"/>
          <p:nvPr/>
        </p:nvSpPr>
        <p:spPr>
          <a:xfrm>
            <a:off x="5019080" y="4225396"/>
            <a:ext cx="3713082"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solidFill>
                  <a:srgbClr val="002060"/>
                </a:solidFill>
              </a:rPr>
              <a:t>Do 16 &lt; 17 nên    16 &lt;   17</a:t>
            </a:r>
            <a:endParaRPr lang="vi-VN">
              <a:solidFill>
                <a:srgbClr val="002060"/>
              </a:solidFill>
            </a:endParaRPr>
          </a:p>
        </p:txBody>
      </p:sp>
      <p:grpSp>
        <p:nvGrpSpPr>
          <p:cNvPr id="122" name="Group 121">
            <a:extLst>
              <a:ext uri="{FF2B5EF4-FFF2-40B4-BE49-F238E27FC236}">
                <a16:creationId xmlns:a16="http://schemas.microsoft.com/office/drawing/2014/main" id="{CA6D3CDB-B278-6570-0A6E-51F35BB9E595}"/>
              </a:ext>
            </a:extLst>
          </p:cNvPr>
          <p:cNvGrpSpPr/>
          <p:nvPr/>
        </p:nvGrpSpPr>
        <p:grpSpPr>
          <a:xfrm>
            <a:off x="7238793" y="4224815"/>
            <a:ext cx="417123" cy="347888"/>
            <a:chOff x="9775031" y="6110003"/>
            <a:chExt cx="430188" cy="368627"/>
          </a:xfrm>
        </p:grpSpPr>
        <p:cxnSp>
          <p:nvCxnSpPr>
            <p:cNvPr id="123" name="Straight Connector 122">
              <a:extLst>
                <a:ext uri="{FF2B5EF4-FFF2-40B4-BE49-F238E27FC236}">
                  <a16:creationId xmlns:a16="http://schemas.microsoft.com/office/drawing/2014/main" id="{0ED0C81D-3CC0-CF5E-FB78-2D20C135EEDC}"/>
                </a:ext>
              </a:extLst>
            </p:cNvPr>
            <p:cNvCxnSpPr>
              <a:cxnSpLocks/>
            </p:cNvCxnSpPr>
            <p:nvPr/>
          </p:nvCxnSpPr>
          <p:spPr>
            <a:xfrm>
              <a:off x="9868969" y="6112384"/>
              <a:ext cx="336250"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B2854E90-13BC-1023-51D1-F626B4BF6015}"/>
                </a:ext>
              </a:extLst>
            </p:cNvPr>
            <p:cNvCxnSpPr>
              <a:cxnSpLocks/>
            </p:cNvCxnSpPr>
            <p:nvPr/>
          </p:nvCxnSpPr>
          <p:spPr>
            <a:xfrm flipV="1">
              <a:off x="9833598" y="6110003"/>
              <a:ext cx="43806" cy="368627"/>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DF971EA2-9A53-410E-DE2D-E78D9DCAA61D}"/>
                </a:ext>
              </a:extLst>
            </p:cNvPr>
            <p:cNvCxnSpPr>
              <a:cxnSpLocks/>
            </p:cNvCxnSpPr>
            <p:nvPr/>
          </p:nvCxnSpPr>
          <p:spPr>
            <a:xfrm flipH="1" flipV="1">
              <a:off x="9775031" y="6315176"/>
              <a:ext cx="58567" cy="158627"/>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grpSp>
      <p:grpSp>
        <p:nvGrpSpPr>
          <p:cNvPr id="126" name="Group 125">
            <a:extLst>
              <a:ext uri="{FF2B5EF4-FFF2-40B4-BE49-F238E27FC236}">
                <a16:creationId xmlns:a16="http://schemas.microsoft.com/office/drawing/2014/main" id="{435F4782-9902-C3C1-DD45-8E7D15DB713B}"/>
              </a:ext>
            </a:extLst>
          </p:cNvPr>
          <p:cNvGrpSpPr/>
          <p:nvPr/>
        </p:nvGrpSpPr>
        <p:grpSpPr>
          <a:xfrm>
            <a:off x="7995069" y="4224815"/>
            <a:ext cx="419504" cy="347888"/>
            <a:chOff x="9772575" y="6110003"/>
            <a:chExt cx="432644" cy="368627"/>
          </a:xfrm>
        </p:grpSpPr>
        <p:cxnSp>
          <p:nvCxnSpPr>
            <p:cNvPr id="127" name="Straight Connector 126">
              <a:extLst>
                <a:ext uri="{FF2B5EF4-FFF2-40B4-BE49-F238E27FC236}">
                  <a16:creationId xmlns:a16="http://schemas.microsoft.com/office/drawing/2014/main" id="{4EFACE98-A762-3563-9B11-834CD3100C06}"/>
                </a:ext>
              </a:extLst>
            </p:cNvPr>
            <p:cNvCxnSpPr>
              <a:cxnSpLocks/>
            </p:cNvCxnSpPr>
            <p:nvPr/>
          </p:nvCxnSpPr>
          <p:spPr>
            <a:xfrm>
              <a:off x="9868969" y="6112384"/>
              <a:ext cx="336250"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26DBB366-3DEB-502E-210E-F630774B5374}"/>
                </a:ext>
              </a:extLst>
            </p:cNvPr>
            <p:cNvCxnSpPr>
              <a:cxnSpLocks/>
            </p:cNvCxnSpPr>
            <p:nvPr/>
          </p:nvCxnSpPr>
          <p:spPr>
            <a:xfrm flipV="1">
              <a:off x="9833598" y="6110003"/>
              <a:ext cx="43806" cy="368627"/>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C24C114B-3B0B-9F6A-1EEF-EE731BCE44F3}"/>
                </a:ext>
              </a:extLst>
            </p:cNvPr>
            <p:cNvCxnSpPr>
              <a:cxnSpLocks/>
            </p:cNvCxnSpPr>
            <p:nvPr/>
          </p:nvCxnSpPr>
          <p:spPr>
            <a:xfrm flipH="1" flipV="1">
              <a:off x="9772575" y="6315176"/>
              <a:ext cx="58567" cy="158627"/>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grpSp>
      <p:sp>
        <p:nvSpPr>
          <p:cNvPr id="130" name="TextBox 129">
            <a:extLst>
              <a:ext uri="{FF2B5EF4-FFF2-40B4-BE49-F238E27FC236}">
                <a16:creationId xmlns:a16="http://schemas.microsoft.com/office/drawing/2014/main" id="{A63E18AE-B29C-8A10-260E-AE67B4F77510}"/>
              </a:ext>
            </a:extLst>
          </p:cNvPr>
          <p:cNvSpPr txBox="1"/>
          <p:nvPr/>
        </p:nvSpPr>
        <p:spPr>
          <a:xfrm>
            <a:off x="8521933" y="4225396"/>
            <a:ext cx="1942444"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solidFill>
                  <a:srgbClr val="002060"/>
                </a:solidFill>
              </a:rPr>
              <a:t>hay 4 &lt;   17 .</a:t>
            </a:r>
            <a:endParaRPr lang="vi-VN">
              <a:solidFill>
                <a:srgbClr val="002060"/>
              </a:solidFill>
            </a:endParaRPr>
          </a:p>
        </p:txBody>
      </p:sp>
      <p:grpSp>
        <p:nvGrpSpPr>
          <p:cNvPr id="131" name="Group 130">
            <a:extLst>
              <a:ext uri="{FF2B5EF4-FFF2-40B4-BE49-F238E27FC236}">
                <a16:creationId xmlns:a16="http://schemas.microsoft.com/office/drawing/2014/main" id="{42FB1985-0FE5-234D-2E76-6F810BF60B27}"/>
              </a:ext>
            </a:extLst>
          </p:cNvPr>
          <p:cNvGrpSpPr/>
          <p:nvPr/>
        </p:nvGrpSpPr>
        <p:grpSpPr>
          <a:xfrm>
            <a:off x="9732887" y="4224815"/>
            <a:ext cx="419504" cy="347888"/>
            <a:chOff x="9772575" y="6110003"/>
            <a:chExt cx="432644" cy="368627"/>
          </a:xfrm>
        </p:grpSpPr>
        <p:cxnSp>
          <p:nvCxnSpPr>
            <p:cNvPr id="132" name="Straight Connector 131">
              <a:extLst>
                <a:ext uri="{FF2B5EF4-FFF2-40B4-BE49-F238E27FC236}">
                  <a16:creationId xmlns:a16="http://schemas.microsoft.com/office/drawing/2014/main" id="{C5904DA5-0B8D-3B66-15E6-CF667BF865EB}"/>
                </a:ext>
              </a:extLst>
            </p:cNvPr>
            <p:cNvCxnSpPr>
              <a:cxnSpLocks/>
            </p:cNvCxnSpPr>
            <p:nvPr/>
          </p:nvCxnSpPr>
          <p:spPr>
            <a:xfrm>
              <a:off x="9868969" y="6112384"/>
              <a:ext cx="336250"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FA037427-459A-1C5A-F5B0-9E5AF3A709B4}"/>
                </a:ext>
              </a:extLst>
            </p:cNvPr>
            <p:cNvCxnSpPr>
              <a:cxnSpLocks/>
            </p:cNvCxnSpPr>
            <p:nvPr/>
          </p:nvCxnSpPr>
          <p:spPr>
            <a:xfrm flipV="1">
              <a:off x="9833598" y="6110003"/>
              <a:ext cx="43806" cy="368627"/>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8CA49D68-921D-5706-7FC5-6D130533997C}"/>
                </a:ext>
              </a:extLst>
            </p:cNvPr>
            <p:cNvCxnSpPr>
              <a:cxnSpLocks/>
            </p:cNvCxnSpPr>
            <p:nvPr/>
          </p:nvCxnSpPr>
          <p:spPr>
            <a:xfrm flipH="1" flipV="1">
              <a:off x="9772575" y="6315176"/>
              <a:ext cx="58567" cy="158627"/>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grpSp>
      <p:sp>
        <p:nvSpPr>
          <p:cNvPr id="135" name="Rectangle: Rounded Corners 134">
            <a:extLst>
              <a:ext uri="{FF2B5EF4-FFF2-40B4-BE49-F238E27FC236}">
                <a16:creationId xmlns:a16="http://schemas.microsoft.com/office/drawing/2014/main" id="{D07D55CD-C1CA-0D42-F738-512B8D5FFEE4}"/>
              </a:ext>
            </a:extLst>
          </p:cNvPr>
          <p:cNvSpPr/>
          <p:nvPr/>
        </p:nvSpPr>
        <p:spPr>
          <a:xfrm>
            <a:off x="1888228" y="5396741"/>
            <a:ext cx="8556479" cy="856343"/>
          </a:xfrm>
          <a:prstGeom prst="roundRect">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F5FBF46A-402D-C2E8-ABD2-385A08E2A7D2}"/>
              </a:ext>
            </a:extLst>
          </p:cNvPr>
          <p:cNvSpPr txBox="1"/>
          <p:nvPr/>
        </p:nvSpPr>
        <p:spPr>
          <a:xfrm>
            <a:off x="2583305" y="5614140"/>
            <a:ext cx="7392716"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vi-VN">
                <a:solidFill>
                  <a:schemeClr val="bg1"/>
                </a:solidFill>
              </a:rPr>
              <a:t>Với hai số thực</a:t>
            </a:r>
            <a:r>
              <a:rPr lang="en-US">
                <a:solidFill>
                  <a:schemeClr val="bg1"/>
                </a:solidFill>
              </a:rPr>
              <a:t> dương</a:t>
            </a:r>
            <a:r>
              <a:rPr lang="vi-VN">
                <a:solidFill>
                  <a:schemeClr val="bg1"/>
                </a:solidFill>
              </a:rPr>
              <a:t> a, b, ta có:</a:t>
            </a:r>
            <a:r>
              <a:rPr lang="en-US">
                <a:solidFill>
                  <a:schemeClr val="bg1"/>
                </a:solidFill>
              </a:rPr>
              <a:t> </a:t>
            </a:r>
            <a:r>
              <a:rPr lang="vi-VN">
                <a:solidFill>
                  <a:schemeClr val="bg1"/>
                </a:solidFill>
              </a:rPr>
              <a:t>a </a:t>
            </a:r>
            <a:r>
              <a:rPr lang="en-US">
                <a:solidFill>
                  <a:schemeClr val="bg1"/>
                </a:solidFill>
              </a:rPr>
              <a:t>&gt;</a:t>
            </a:r>
            <a:r>
              <a:rPr lang="vi-VN">
                <a:solidFill>
                  <a:schemeClr val="bg1"/>
                </a:solidFill>
              </a:rPr>
              <a:t> </a:t>
            </a:r>
            <a:r>
              <a:rPr lang="en-US">
                <a:solidFill>
                  <a:schemeClr val="bg1"/>
                </a:solidFill>
              </a:rPr>
              <a:t>b</a:t>
            </a:r>
            <a:r>
              <a:rPr lang="vi-VN">
                <a:solidFill>
                  <a:schemeClr val="bg1"/>
                </a:solidFill>
              </a:rPr>
              <a:t> thì</a:t>
            </a:r>
            <a:r>
              <a:rPr lang="en-US">
                <a:solidFill>
                  <a:schemeClr val="bg1"/>
                </a:solidFill>
              </a:rPr>
              <a:t>   a  &gt;   b .</a:t>
            </a:r>
            <a:endParaRPr lang="vi-VN">
              <a:solidFill>
                <a:schemeClr val="bg1"/>
              </a:solidFill>
            </a:endParaRPr>
          </a:p>
        </p:txBody>
      </p:sp>
      <p:grpSp>
        <p:nvGrpSpPr>
          <p:cNvPr id="113" name="Group 112">
            <a:extLst>
              <a:ext uri="{FF2B5EF4-FFF2-40B4-BE49-F238E27FC236}">
                <a16:creationId xmlns:a16="http://schemas.microsoft.com/office/drawing/2014/main" id="{F92A4BC1-21D6-BFC2-BE9C-6D24A7230D59}"/>
              </a:ext>
            </a:extLst>
          </p:cNvPr>
          <p:cNvGrpSpPr/>
          <p:nvPr/>
        </p:nvGrpSpPr>
        <p:grpSpPr>
          <a:xfrm>
            <a:off x="8531652" y="5653757"/>
            <a:ext cx="344635" cy="311192"/>
            <a:chOff x="9775031" y="6110003"/>
            <a:chExt cx="428049" cy="368627"/>
          </a:xfrm>
        </p:grpSpPr>
        <p:cxnSp>
          <p:nvCxnSpPr>
            <p:cNvPr id="114" name="Straight Connector 113">
              <a:extLst>
                <a:ext uri="{FF2B5EF4-FFF2-40B4-BE49-F238E27FC236}">
                  <a16:creationId xmlns:a16="http://schemas.microsoft.com/office/drawing/2014/main" id="{0B3A4C82-D08E-6C3D-3907-AB65BE29DAC2}"/>
                </a:ext>
              </a:extLst>
            </p:cNvPr>
            <p:cNvCxnSpPr>
              <a:cxnSpLocks/>
            </p:cNvCxnSpPr>
            <p:nvPr/>
          </p:nvCxnSpPr>
          <p:spPr>
            <a:xfrm>
              <a:off x="9866830" y="6112384"/>
              <a:ext cx="33625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3A6DA796-D567-2176-CE75-28F1A4984D4A}"/>
                </a:ext>
              </a:extLst>
            </p:cNvPr>
            <p:cNvCxnSpPr>
              <a:cxnSpLocks/>
            </p:cNvCxnSpPr>
            <p:nvPr/>
          </p:nvCxnSpPr>
          <p:spPr>
            <a:xfrm flipV="1">
              <a:off x="9833598" y="6110003"/>
              <a:ext cx="43806" cy="36862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E3DBC057-1C7C-663C-9F51-21AFBEADD208}"/>
                </a:ext>
              </a:extLst>
            </p:cNvPr>
            <p:cNvCxnSpPr>
              <a:cxnSpLocks/>
            </p:cNvCxnSpPr>
            <p:nvPr/>
          </p:nvCxnSpPr>
          <p:spPr>
            <a:xfrm flipH="1" flipV="1">
              <a:off x="9775031" y="6315176"/>
              <a:ext cx="58567" cy="15862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117" name="Group 116">
            <a:extLst>
              <a:ext uri="{FF2B5EF4-FFF2-40B4-BE49-F238E27FC236}">
                <a16:creationId xmlns:a16="http://schemas.microsoft.com/office/drawing/2014/main" id="{E31C502A-BE75-2F8A-09F6-E6E6F18E83A9}"/>
              </a:ext>
            </a:extLst>
          </p:cNvPr>
          <p:cNvGrpSpPr/>
          <p:nvPr/>
        </p:nvGrpSpPr>
        <p:grpSpPr>
          <a:xfrm>
            <a:off x="9286201" y="5653757"/>
            <a:ext cx="344635" cy="311192"/>
            <a:chOff x="9775031" y="6110003"/>
            <a:chExt cx="428049" cy="368627"/>
          </a:xfrm>
        </p:grpSpPr>
        <p:cxnSp>
          <p:nvCxnSpPr>
            <p:cNvPr id="118" name="Straight Connector 117">
              <a:extLst>
                <a:ext uri="{FF2B5EF4-FFF2-40B4-BE49-F238E27FC236}">
                  <a16:creationId xmlns:a16="http://schemas.microsoft.com/office/drawing/2014/main" id="{26EEC947-3778-BE74-018C-6A04D1291097}"/>
                </a:ext>
              </a:extLst>
            </p:cNvPr>
            <p:cNvCxnSpPr>
              <a:cxnSpLocks/>
            </p:cNvCxnSpPr>
            <p:nvPr/>
          </p:nvCxnSpPr>
          <p:spPr>
            <a:xfrm>
              <a:off x="9866830" y="6112384"/>
              <a:ext cx="33625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113D9E33-8ED2-D73D-CCC8-95C6A5882BCD}"/>
                </a:ext>
              </a:extLst>
            </p:cNvPr>
            <p:cNvCxnSpPr>
              <a:cxnSpLocks/>
            </p:cNvCxnSpPr>
            <p:nvPr/>
          </p:nvCxnSpPr>
          <p:spPr>
            <a:xfrm flipV="1">
              <a:off x="9833598" y="6110003"/>
              <a:ext cx="43806" cy="36862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989A430A-82F7-E094-674E-D733911D3AAC}"/>
                </a:ext>
              </a:extLst>
            </p:cNvPr>
            <p:cNvCxnSpPr>
              <a:cxnSpLocks/>
            </p:cNvCxnSpPr>
            <p:nvPr/>
          </p:nvCxnSpPr>
          <p:spPr>
            <a:xfrm flipH="1" flipV="1">
              <a:off x="9775031" y="6315176"/>
              <a:ext cx="58567" cy="15862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44" name="Freeform 32">
            <a:extLst>
              <a:ext uri="{FF2B5EF4-FFF2-40B4-BE49-F238E27FC236}">
                <a16:creationId xmlns:a16="http://schemas.microsoft.com/office/drawing/2014/main" id="{D7F1AAA9-7A85-4EC1-AE71-D645A1B64242}"/>
              </a:ext>
            </a:extLst>
          </p:cNvPr>
          <p:cNvSpPr/>
          <p:nvPr/>
        </p:nvSpPr>
        <p:spPr>
          <a:xfrm flipH="1" flipV="1">
            <a:off x="2344065" y="5614140"/>
            <a:ext cx="229813" cy="168836"/>
          </a:xfrm>
          <a:custGeom>
            <a:avLst/>
            <a:gdLst/>
            <a:ahLst/>
            <a:cxnLst/>
            <a:rect l="l" t="t" r="r" b="b"/>
            <a:pathLst>
              <a:path w="940667" h="731369">
                <a:moveTo>
                  <a:pt x="940668" y="731369"/>
                </a:moveTo>
                <a:lnTo>
                  <a:pt x="0" y="731369"/>
                </a:lnTo>
                <a:lnTo>
                  <a:pt x="0" y="0"/>
                </a:lnTo>
                <a:lnTo>
                  <a:pt x="940668" y="0"/>
                </a:lnTo>
                <a:lnTo>
                  <a:pt x="940668" y="73136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36" name="Freeform 32">
            <a:extLst>
              <a:ext uri="{FF2B5EF4-FFF2-40B4-BE49-F238E27FC236}">
                <a16:creationId xmlns:a16="http://schemas.microsoft.com/office/drawing/2014/main" id="{6680AE03-2D95-BE88-EFBA-F9F39A38CBAC}"/>
              </a:ext>
            </a:extLst>
          </p:cNvPr>
          <p:cNvSpPr/>
          <p:nvPr/>
        </p:nvSpPr>
        <p:spPr>
          <a:xfrm rot="10800000" flipH="1" flipV="1">
            <a:off x="9826353" y="5960874"/>
            <a:ext cx="229813" cy="168836"/>
          </a:xfrm>
          <a:custGeom>
            <a:avLst/>
            <a:gdLst/>
            <a:ahLst/>
            <a:cxnLst/>
            <a:rect l="l" t="t" r="r" b="b"/>
            <a:pathLst>
              <a:path w="940667" h="731369">
                <a:moveTo>
                  <a:pt x="940668" y="731369"/>
                </a:moveTo>
                <a:lnTo>
                  <a:pt x="0" y="731369"/>
                </a:lnTo>
                <a:lnTo>
                  <a:pt x="0" y="0"/>
                </a:lnTo>
                <a:lnTo>
                  <a:pt x="940668" y="0"/>
                </a:lnTo>
                <a:lnTo>
                  <a:pt x="940668" y="73136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Tree>
    <p:custDataLst>
      <p:tags r:id="rId1"/>
    </p:custDataLst>
    <p:extLst>
      <p:ext uri="{BB962C8B-B14F-4D97-AF65-F5344CB8AC3E}">
        <p14:creationId xmlns:p14="http://schemas.microsoft.com/office/powerpoint/2010/main" val="19907388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barn(inVertical)">
                                      <p:cBhvr>
                                        <p:cTn id="18" dur="500"/>
                                        <p:tgtEl>
                                          <p:spTgt spid="3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arn(inVertical)">
                                      <p:cBhvr>
                                        <p:cTn id="21" dur="500"/>
                                        <p:tgtEl>
                                          <p:spTgt spid="3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barn(inVertical)">
                                      <p:cBhvr>
                                        <p:cTn id="24" dur="500"/>
                                        <p:tgtEl>
                                          <p:spTgt spid="90"/>
                                        </p:tgtEl>
                                      </p:cBhvr>
                                    </p:animEffect>
                                  </p:childTnLst>
                                </p:cTn>
                              </p:par>
                              <p:par>
                                <p:cTn id="25" presetID="16" presetClass="entr" presetSubtype="21" fill="hold" nodeType="with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barn(inVertical)">
                                      <p:cBhvr>
                                        <p:cTn id="27" dur="500"/>
                                        <p:tgtEl>
                                          <p:spTgt spid="92"/>
                                        </p:tgtEl>
                                      </p:cBhvr>
                                    </p:animEffect>
                                  </p:childTnLst>
                                </p:cTn>
                              </p:par>
                              <p:par>
                                <p:cTn id="28" presetID="16" presetClass="entr" presetSubtype="21" fill="hold" nodeType="withEffect">
                                  <p:stCondLst>
                                    <p:cond delay="0"/>
                                  </p:stCondLst>
                                  <p:childTnLst>
                                    <p:set>
                                      <p:cBhvr>
                                        <p:cTn id="29" dur="1" fill="hold">
                                          <p:stCondLst>
                                            <p:cond delay="0"/>
                                          </p:stCondLst>
                                        </p:cTn>
                                        <p:tgtEl>
                                          <p:spTgt spid="101"/>
                                        </p:tgtEl>
                                        <p:attrNameLst>
                                          <p:attrName>style.visibility</p:attrName>
                                        </p:attrNameLst>
                                      </p:cBhvr>
                                      <p:to>
                                        <p:strVal val="visible"/>
                                      </p:to>
                                    </p:set>
                                    <p:animEffect transition="in" filter="barn(inVertical)">
                                      <p:cBhvr>
                                        <p:cTn id="30" dur="500"/>
                                        <p:tgtEl>
                                          <p:spTgt spid="10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arn(inVertical)">
                                      <p:cBhvr>
                                        <p:cTn id="33" dur="500"/>
                                        <p:tgtEl>
                                          <p:spTgt spid="2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inVertical)">
                                      <p:cBhvr>
                                        <p:cTn id="39" dur="500"/>
                                        <p:tgtEl>
                                          <p:spTgt spid="3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arn(inVertical)">
                                      <p:cBhvr>
                                        <p:cTn id="42" dur="500"/>
                                        <p:tgtEl>
                                          <p:spTgt spid="33"/>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arn(inVertical)">
                                      <p:cBhvr>
                                        <p:cTn id="45" dur="500"/>
                                        <p:tgtEl>
                                          <p:spTgt spid="34"/>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barn(inVertical)">
                                      <p:cBhvr>
                                        <p:cTn id="48" dur="500"/>
                                        <p:tgtEl>
                                          <p:spTgt spid="4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left)">
                                      <p:cBhvr>
                                        <p:cTn id="53" dur="500"/>
                                        <p:tgtEl>
                                          <p:spTgt spid="4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wipe(left)">
                                      <p:cBhvr>
                                        <p:cTn id="56" dur="500"/>
                                        <p:tgtEl>
                                          <p:spTgt spid="4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left)">
                                      <p:cBhvr>
                                        <p:cTn id="59" dur="500"/>
                                        <p:tgtEl>
                                          <p:spTgt spid="46"/>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left)">
                                      <p:cBhvr>
                                        <p:cTn id="62" dur="500"/>
                                        <p:tgtEl>
                                          <p:spTgt spid="78"/>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81"/>
                                        </p:tgtEl>
                                        <p:attrNameLst>
                                          <p:attrName>style.visibility</p:attrName>
                                        </p:attrNameLst>
                                      </p:cBhvr>
                                      <p:to>
                                        <p:strVal val="visible"/>
                                      </p:to>
                                    </p:set>
                                    <p:animEffect transition="in" filter="wipe(left)">
                                      <p:cBhvr>
                                        <p:cTn id="65" dur="500"/>
                                        <p:tgtEl>
                                          <p:spTgt spid="81"/>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animEffect transition="in" filter="wipe(left)">
                                      <p:cBhvr>
                                        <p:cTn id="68" dur="500"/>
                                        <p:tgtEl>
                                          <p:spTgt spid="8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84"/>
                                        </p:tgtEl>
                                        <p:attrNameLst>
                                          <p:attrName>style.visibility</p:attrName>
                                        </p:attrNameLst>
                                      </p:cBhvr>
                                      <p:to>
                                        <p:strVal val="visible"/>
                                      </p:to>
                                    </p:set>
                                    <p:animEffect transition="in" filter="fade">
                                      <p:cBhvr>
                                        <p:cTn id="73" dur="500"/>
                                        <p:tgtEl>
                                          <p:spTgt spid="84"/>
                                        </p:tgtEl>
                                      </p:cBhvr>
                                    </p:animEffect>
                                  </p:childTnLst>
                                </p:cTn>
                              </p:par>
                              <p:par>
                                <p:cTn id="74" presetID="10" presetClass="entr" presetSubtype="0" fill="hold" nodeType="withEffect">
                                  <p:stCondLst>
                                    <p:cond delay="0"/>
                                  </p:stCondLst>
                                  <p:childTnLst>
                                    <p:set>
                                      <p:cBhvr>
                                        <p:cTn id="75" dur="1" fill="hold">
                                          <p:stCondLst>
                                            <p:cond delay="0"/>
                                          </p:stCondLst>
                                        </p:cTn>
                                        <p:tgtEl>
                                          <p:spTgt spid="91"/>
                                        </p:tgtEl>
                                        <p:attrNameLst>
                                          <p:attrName>style.visibility</p:attrName>
                                        </p:attrNameLst>
                                      </p:cBhvr>
                                      <p:to>
                                        <p:strVal val="visible"/>
                                      </p:to>
                                    </p:set>
                                    <p:animEffect transition="in" filter="fade">
                                      <p:cBhvr>
                                        <p:cTn id="76" dur="500"/>
                                        <p:tgtEl>
                                          <p:spTgt spid="9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93"/>
                                        </p:tgtEl>
                                        <p:attrNameLst>
                                          <p:attrName>style.visibility</p:attrName>
                                        </p:attrNameLst>
                                      </p:cBhvr>
                                      <p:to>
                                        <p:strVal val="visible"/>
                                      </p:to>
                                    </p:set>
                                    <p:animEffect transition="in" filter="fade">
                                      <p:cBhvr>
                                        <p:cTn id="79" dur="500"/>
                                        <p:tgtEl>
                                          <p:spTgt spid="9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95"/>
                                        </p:tgtEl>
                                        <p:attrNameLst>
                                          <p:attrName>style.visibility</p:attrName>
                                        </p:attrNameLst>
                                      </p:cBhvr>
                                      <p:to>
                                        <p:strVal val="visible"/>
                                      </p:to>
                                    </p:set>
                                    <p:animEffect transition="in" filter="fade">
                                      <p:cBhvr>
                                        <p:cTn id="82" dur="500"/>
                                        <p:tgtEl>
                                          <p:spTgt spid="9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96"/>
                                        </p:tgtEl>
                                        <p:attrNameLst>
                                          <p:attrName>style.visibility</p:attrName>
                                        </p:attrNameLst>
                                      </p:cBhvr>
                                      <p:to>
                                        <p:strVal val="visible"/>
                                      </p:to>
                                    </p:set>
                                    <p:animEffect transition="in" filter="fade">
                                      <p:cBhvr>
                                        <p:cTn id="85" dur="500"/>
                                        <p:tgtEl>
                                          <p:spTgt spid="9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98"/>
                                        </p:tgtEl>
                                        <p:attrNameLst>
                                          <p:attrName>style.visibility</p:attrName>
                                        </p:attrNameLst>
                                      </p:cBhvr>
                                      <p:to>
                                        <p:strVal val="visible"/>
                                      </p:to>
                                    </p:set>
                                    <p:animEffect transition="in" filter="fade">
                                      <p:cBhvr>
                                        <p:cTn id="88" dur="500"/>
                                        <p:tgtEl>
                                          <p:spTgt spid="98"/>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35"/>
                                        </p:tgtEl>
                                        <p:attrNameLst>
                                          <p:attrName>style.visibility</p:attrName>
                                        </p:attrNameLst>
                                      </p:cBhvr>
                                      <p:to>
                                        <p:strVal val="visible"/>
                                      </p:to>
                                    </p:set>
                                    <p:animEffect transition="in" filter="fade">
                                      <p:cBhvr>
                                        <p:cTn id="93" dur="1000"/>
                                        <p:tgtEl>
                                          <p:spTgt spid="135"/>
                                        </p:tgtEl>
                                      </p:cBhvr>
                                    </p:animEffect>
                                    <p:anim calcmode="lin" valueType="num">
                                      <p:cBhvr>
                                        <p:cTn id="94" dur="1000" fill="hold"/>
                                        <p:tgtEl>
                                          <p:spTgt spid="135"/>
                                        </p:tgtEl>
                                        <p:attrNameLst>
                                          <p:attrName>ppt_x</p:attrName>
                                        </p:attrNameLst>
                                      </p:cBhvr>
                                      <p:tavLst>
                                        <p:tav tm="0">
                                          <p:val>
                                            <p:strVal val="#ppt_x"/>
                                          </p:val>
                                        </p:tav>
                                        <p:tav tm="100000">
                                          <p:val>
                                            <p:strVal val="#ppt_x"/>
                                          </p:val>
                                        </p:tav>
                                      </p:tavLst>
                                    </p:anim>
                                    <p:anim calcmode="lin" valueType="num">
                                      <p:cBhvr>
                                        <p:cTn id="95" dur="1000" fill="hold"/>
                                        <p:tgtEl>
                                          <p:spTgt spid="135"/>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11"/>
                                        </p:tgtEl>
                                        <p:attrNameLst>
                                          <p:attrName>style.visibility</p:attrName>
                                        </p:attrNameLst>
                                      </p:cBhvr>
                                      <p:to>
                                        <p:strVal val="visible"/>
                                      </p:to>
                                    </p:set>
                                    <p:animEffect transition="in" filter="fade">
                                      <p:cBhvr>
                                        <p:cTn id="98" dur="1000"/>
                                        <p:tgtEl>
                                          <p:spTgt spid="111"/>
                                        </p:tgtEl>
                                      </p:cBhvr>
                                    </p:animEffect>
                                    <p:anim calcmode="lin" valueType="num">
                                      <p:cBhvr>
                                        <p:cTn id="99" dur="1000" fill="hold"/>
                                        <p:tgtEl>
                                          <p:spTgt spid="111"/>
                                        </p:tgtEl>
                                        <p:attrNameLst>
                                          <p:attrName>ppt_x</p:attrName>
                                        </p:attrNameLst>
                                      </p:cBhvr>
                                      <p:tavLst>
                                        <p:tav tm="0">
                                          <p:val>
                                            <p:strVal val="#ppt_x"/>
                                          </p:val>
                                        </p:tav>
                                        <p:tav tm="100000">
                                          <p:val>
                                            <p:strVal val="#ppt_x"/>
                                          </p:val>
                                        </p:tav>
                                      </p:tavLst>
                                    </p:anim>
                                    <p:anim calcmode="lin" valueType="num">
                                      <p:cBhvr>
                                        <p:cTn id="100" dur="1000" fill="hold"/>
                                        <p:tgtEl>
                                          <p:spTgt spid="111"/>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13"/>
                                        </p:tgtEl>
                                        <p:attrNameLst>
                                          <p:attrName>style.visibility</p:attrName>
                                        </p:attrNameLst>
                                      </p:cBhvr>
                                      <p:to>
                                        <p:strVal val="visible"/>
                                      </p:to>
                                    </p:set>
                                    <p:animEffect transition="in" filter="fade">
                                      <p:cBhvr>
                                        <p:cTn id="103" dur="1000"/>
                                        <p:tgtEl>
                                          <p:spTgt spid="113"/>
                                        </p:tgtEl>
                                      </p:cBhvr>
                                    </p:animEffect>
                                    <p:anim calcmode="lin" valueType="num">
                                      <p:cBhvr>
                                        <p:cTn id="104" dur="1000" fill="hold"/>
                                        <p:tgtEl>
                                          <p:spTgt spid="113"/>
                                        </p:tgtEl>
                                        <p:attrNameLst>
                                          <p:attrName>ppt_x</p:attrName>
                                        </p:attrNameLst>
                                      </p:cBhvr>
                                      <p:tavLst>
                                        <p:tav tm="0">
                                          <p:val>
                                            <p:strVal val="#ppt_x"/>
                                          </p:val>
                                        </p:tav>
                                        <p:tav tm="100000">
                                          <p:val>
                                            <p:strVal val="#ppt_x"/>
                                          </p:val>
                                        </p:tav>
                                      </p:tavLst>
                                    </p:anim>
                                    <p:anim calcmode="lin" valueType="num">
                                      <p:cBhvr>
                                        <p:cTn id="105" dur="1000" fill="hold"/>
                                        <p:tgtEl>
                                          <p:spTgt spid="113"/>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117"/>
                                        </p:tgtEl>
                                        <p:attrNameLst>
                                          <p:attrName>style.visibility</p:attrName>
                                        </p:attrNameLst>
                                      </p:cBhvr>
                                      <p:to>
                                        <p:strVal val="visible"/>
                                      </p:to>
                                    </p:set>
                                    <p:animEffect transition="in" filter="fade">
                                      <p:cBhvr>
                                        <p:cTn id="108" dur="1000"/>
                                        <p:tgtEl>
                                          <p:spTgt spid="117"/>
                                        </p:tgtEl>
                                      </p:cBhvr>
                                    </p:animEffect>
                                    <p:anim calcmode="lin" valueType="num">
                                      <p:cBhvr>
                                        <p:cTn id="109" dur="1000" fill="hold"/>
                                        <p:tgtEl>
                                          <p:spTgt spid="117"/>
                                        </p:tgtEl>
                                        <p:attrNameLst>
                                          <p:attrName>ppt_x</p:attrName>
                                        </p:attrNameLst>
                                      </p:cBhvr>
                                      <p:tavLst>
                                        <p:tav tm="0">
                                          <p:val>
                                            <p:strVal val="#ppt_x"/>
                                          </p:val>
                                        </p:tav>
                                        <p:tav tm="100000">
                                          <p:val>
                                            <p:strVal val="#ppt_x"/>
                                          </p:val>
                                        </p:tav>
                                      </p:tavLst>
                                    </p:anim>
                                    <p:anim calcmode="lin" valueType="num">
                                      <p:cBhvr>
                                        <p:cTn id="110" dur="1000" fill="hold"/>
                                        <p:tgtEl>
                                          <p:spTgt spid="117"/>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1000"/>
                                        <p:tgtEl>
                                          <p:spTgt spid="44"/>
                                        </p:tgtEl>
                                      </p:cBhvr>
                                    </p:animEffect>
                                    <p:anim calcmode="lin" valueType="num">
                                      <p:cBhvr>
                                        <p:cTn id="114" dur="1000" fill="hold"/>
                                        <p:tgtEl>
                                          <p:spTgt spid="44"/>
                                        </p:tgtEl>
                                        <p:attrNameLst>
                                          <p:attrName>ppt_x</p:attrName>
                                        </p:attrNameLst>
                                      </p:cBhvr>
                                      <p:tavLst>
                                        <p:tav tm="0">
                                          <p:val>
                                            <p:strVal val="#ppt_x"/>
                                          </p:val>
                                        </p:tav>
                                        <p:tav tm="100000">
                                          <p:val>
                                            <p:strVal val="#ppt_x"/>
                                          </p:val>
                                        </p:tav>
                                      </p:tavLst>
                                    </p:anim>
                                    <p:anim calcmode="lin" valueType="num">
                                      <p:cBhvr>
                                        <p:cTn id="115" dur="1000" fill="hold"/>
                                        <p:tgtEl>
                                          <p:spTgt spid="44"/>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136"/>
                                        </p:tgtEl>
                                        <p:attrNameLst>
                                          <p:attrName>style.visibility</p:attrName>
                                        </p:attrNameLst>
                                      </p:cBhvr>
                                      <p:to>
                                        <p:strVal val="visible"/>
                                      </p:to>
                                    </p:set>
                                    <p:animEffect transition="in" filter="fade">
                                      <p:cBhvr>
                                        <p:cTn id="118" dur="1000"/>
                                        <p:tgtEl>
                                          <p:spTgt spid="136"/>
                                        </p:tgtEl>
                                      </p:cBhvr>
                                    </p:animEffect>
                                    <p:anim calcmode="lin" valueType="num">
                                      <p:cBhvr>
                                        <p:cTn id="119" dur="1000" fill="hold"/>
                                        <p:tgtEl>
                                          <p:spTgt spid="136"/>
                                        </p:tgtEl>
                                        <p:attrNameLst>
                                          <p:attrName>ppt_x</p:attrName>
                                        </p:attrNameLst>
                                      </p:cBhvr>
                                      <p:tavLst>
                                        <p:tav tm="0">
                                          <p:val>
                                            <p:strVal val="#ppt_x"/>
                                          </p:val>
                                        </p:tav>
                                        <p:tav tm="100000">
                                          <p:val>
                                            <p:strVal val="#ppt_x"/>
                                          </p:val>
                                        </p:tav>
                                      </p:tavLst>
                                    </p:anim>
                                    <p:anim calcmode="lin" valueType="num">
                                      <p:cBhvr>
                                        <p:cTn id="120" dur="1000" fill="hold"/>
                                        <p:tgtEl>
                                          <p:spTgt spid="136"/>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99"/>
                                        </p:tgtEl>
                                        <p:attrNameLst>
                                          <p:attrName>style.visibility</p:attrName>
                                        </p:attrNameLst>
                                      </p:cBhvr>
                                      <p:to>
                                        <p:strVal val="visible"/>
                                      </p:to>
                                    </p:set>
                                    <p:animEffect transition="in" filter="wipe(down)">
                                      <p:cBhvr>
                                        <p:cTn id="125" dur="500"/>
                                        <p:tgtEl>
                                          <p:spTgt spid="99"/>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105"/>
                                        </p:tgtEl>
                                        <p:attrNameLst>
                                          <p:attrName>style.visibility</p:attrName>
                                        </p:attrNameLst>
                                      </p:cBhvr>
                                      <p:to>
                                        <p:strVal val="visible"/>
                                      </p:to>
                                    </p:set>
                                    <p:animEffect transition="in" filter="wipe(down)">
                                      <p:cBhvr>
                                        <p:cTn id="128" dur="500"/>
                                        <p:tgtEl>
                                          <p:spTgt spid="105"/>
                                        </p:tgtEl>
                                      </p:cBhvr>
                                    </p:animEffect>
                                  </p:childTnLst>
                                </p:cTn>
                              </p:par>
                              <p:par>
                                <p:cTn id="129" presetID="22" presetClass="entr" presetSubtype="4" fill="hold" nodeType="withEffect">
                                  <p:stCondLst>
                                    <p:cond delay="0"/>
                                  </p:stCondLst>
                                  <p:childTnLst>
                                    <p:set>
                                      <p:cBhvr>
                                        <p:cTn id="130" dur="1" fill="hold">
                                          <p:stCondLst>
                                            <p:cond delay="0"/>
                                          </p:stCondLst>
                                        </p:cTn>
                                        <p:tgtEl>
                                          <p:spTgt spid="107"/>
                                        </p:tgtEl>
                                        <p:attrNameLst>
                                          <p:attrName>style.visibility</p:attrName>
                                        </p:attrNameLst>
                                      </p:cBhvr>
                                      <p:to>
                                        <p:strVal val="visible"/>
                                      </p:to>
                                    </p:set>
                                    <p:animEffect transition="in" filter="wipe(down)">
                                      <p:cBhvr>
                                        <p:cTn id="131" dur="500"/>
                                        <p:tgtEl>
                                          <p:spTgt spid="107"/>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121"/>
                                        </p:tgtEl>
                                        <p:attrNameLst>
                                          <p:attrName>style.visibility</p:attrName>
                                        </p:attrNameLst>
                                      </p:cBhvr>
                                      <p:to>
                                        <p:strVal val="visible"/>
                                      </p:to>
                                    </p:set>
                                    <p:animEffect transition="in" filter="wipe(left)">
                                      <p:cBhvr>
                                        <p:cTn id="136" dur="500"/>
                                        <p:tgtEl>
                                          <p:spTgt spid="121"/>
                                        </p:tgtEl>
                                      </p:cBhvr>
                                    </p:animEffect>
                                  </p:childTnLst>
                                </p:cTn>
                              </p:par>
                              <p:par>
                                <p:cTn id="137" presetID="22" presetClass="entr" presetSubtype="8" fill="hold" nodeType="withEffect">
                                  <p:stCondLst>
                                    <p:cond delay="0"/>
                                  </p:stCondLst>
                                  <p:childTnLst>
                                    <p:set>
                                      <p:cBhvr>
                                        <p:cTn id="138" dur="1" fill="hold">
                                          <p:stCondLst>
                                            <p:cond delay="0"/>
                                          </p:stCondLst>
                                        </p:cTn>
                                        <p:tgtEl>
                                          <p:spTgt spid="122"/>
                                        </p:tgtEl>
                                        <p:attrNameLst>
                                          <p:attrName>style.visibility</p:attrName>
                                        </p:attrNameLst>
                                      </p:cBhvr>
                                      <p:to>
                                        <p:strVal val="visible"/>
                                      </p:to>
                                    </p:set>
                                    <p:animEffect transition="in" filter="wipe(left)">
                                      <p:cBhvr>
                                        <p:cTn id="139" dur="500"/>
                                        <p:tgtEl>
                                          <p:spTgt spid="122"/>
                                        </p:tgtEl>
                                      </p:cBhvr>
                                    </p:animEffect>
                                  </p:childTnLst>
                                </p:cTn>
                              </p:par>
                              <p:par>
                                <p:cTn id="140" presetID="22" presetClass="entr" presetSubtype="8" fill="hold" nodeType="withEffect">
                                  <p:stCondLst>
                                    <p:cond delay="0"/>
                                  </p:stCondLst>
                                  <p:childTnLst>
                                    <p:set>
                                      <p:cBhvr>
                                        <p:cTn id="141" dur="1" fill="hold">
                                          <p:stCondLst>
                                            <p:cond delay="0"/>
                                          </p:stCondLst>
                                        </p:cTn>
                                        <p:tgtEl>
                                          <p:spTgt spid="126"/>
                                        </p:tgtEl>
                                        <p:attrNameLst>
                                          <p:attrName>style.visibility</p:attrName>
                                        </p:attrNameLst>
                                      </p:cBhvr>
                                      <p:to>
                                        <p:strVal val="visible"/>
                                      </p:to>
                                    </p:set>
                                    <p:animEffect transition="in" filter="wipe(left)">
                                      <p:cBhvr>
                                        <p:cTn id="142" dur="500"/>
                                        <p:tgtEl>
                                          <p:spTgt spid="126"/>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30"/>
                                        </p:tgtEl>
                                        <p:attrNameLst>
                                          <p:attrName>style.visibility</p:attrName>
                                        </p:attrNameLst>
                                      </p:cBhvr>
                                      <p:to>
                                        <p:strVal val="visible"/>
                                      </p:to>
                                    </p:set>
                                    <p:animEffect transition="in" filter="fade">
                                      <p:cBhvr>
                                        <p:cTn id="147" dur="500"/>
                                        <p:tgtEl>
                                          <p:spTgt spid="130"/>
                                        </p:tgtEl>
                                      </p:cBhvr>
                                    </p:animEffect>
                                  </p:childTnLst>
                                </p:cTn>
                              </p:par>
                              <p:par>
                                <p:cTn id="148" presetID="10" presetClass="entr" presetSubtype="0" fill="hold" nodeType="withEffect">
                                  <p:stCondLst>
                                    <p:cond delay="0"/>
                                  </p:stCondLst>
                                  <p:childTnLst>
                                    <p:set>
                                      <p:cBhvr>
                                        <p:cTn id="149" dur="1" fill="hold">
                                          <p:stCondLst>
                                            <p:cond delay="0"/>
                                          </p:stCondLst>
                                        </p:cTn>
                                        <p:tgtEl>
                                          <p:spTgt spid="131"/>
                                        </p:tgtEl>
                                        <p:attrNameLst>
                                          <p:attrName>style.visibility</p:attrName>
                                        </p:attrNameLst>
                                      </p:cBhvr>
                                      <p:to>
                                        <p:strVal val="visible"/>
                                      </p:to>
                                    </p:set>
                                    <p:animEffect transition="in" filter="fade">
                                      <p:cBhvr>
                                        <p:cTn id="150"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P spid="89" grpId="0"/>
      <p:bldP spid="90" grpId="0" animBg="1"/>
      <p:bldP spid="9" grpId="0" animBg="1"/>
      <p:bldP spid="37" grpId="0"/>
      <p:bldP spid="27" grpId="0" animBg="1"/>
      <p:bldP spid="30" grpId="0"/>
      <p:bldP spid="31" grpId="0"/>
      <p:bldP spid="33" grpId="0"/>
      <p:bldP spid="34" grpId="0"/>
      <p:bldP spid="41" grpId="0"/>
      <p:bldP spid="45" grpId="0"/>
      <p:bldP spid="46" grpId="0"/>
      <p:bldP spid="78" grpId="0"/>
      <p:bldP spid="81" grpId="0"/>
      <p:bldP spid="83" grpId="0"/>
      <p:bldP spid="84" grpId="0"/>
      <p:bldP spid="93" grpId="0"/>
      <p:bldP spid="95" grpId="0"/>
      <p:bldP spid="96" grpId="0"/>
      <p:bldP spid="98" grpId="0"/>
      <p:bldP spid="99" grpId="0"/>
      <p:bldP spid="105" grpId="0"/>
      <p:bldP spid="121" grpId="0"/>
      <p:bldP spid="130" grpId="0"/>
      <p:bldP spid="135" grpId="0" animBg="1"/>
      <p:bldP spid="111" grpId="0"/>
      <p:bldP spid="44"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F58DC33-9470-5F64-DB1E-44DFEB0C599A}"/>
              </a:ext>
            </a:extLst>
          </p:cNvPr>
          <p:cNvGrpSpPr/>
          <p:nvPr/>
        </p:nvGrpSpPr>
        <p:grpSpPr>
          <a:xfrm>
            <a:off x="297681" y="213822"/>
            <a:ext cx="3221895" cy="672461"/>
            <a:chOff x="754882" y="438109"/>
            <a:chExt cx="2718568" cy="672461"/>
          </a:xfrm>
        </p:grpSpPr>
        <p:grpSp>
          <p:nvGrpSpPr>
            <p:cNvPr id="5" name="Group 9">
              <a:extLst>
                <a:ext uri="{FF2B5EF4-FFF2-40B4-BE49-F238E27FC236}">
                  <a16:creationId xmlns:a16="http://schemas.microsoft.com/office/drawing/2014/main" id="{5DBB044D-B7F5-90C5-32DC-FFDAA3423AA3}"/>
                </a:ext>
              </a:extLst>
            </p:cNvPr>
            <p:cNvGrpSpPr/>
            <p:nvPr/>
          </p:nvGrpSpPr>
          <p:grpSpPr>
            <a:xfrm>
              <a:off x="754882" y="485800"/>
              <a:ext cx="2718568" cy="618420"/>
              <a:chOff x="0" y="0"/>
              <a:chExt cx="4967086" cy="787206"/>
            </a:xfrm>
          </p:grpSpPr>
          <p:sp>
            <p:nvSpPr>
              <p:cNvPr id="9" name="Freeform 10">
                <a:extLst>
                  <a:ext uri="{FF2B5EF4-FFF2-40B4-BE49-F238E27FC236}">
                    <a16:creationId xmlns:a16="http://schemas.microsoft.com/office/drawing/2014/main" id="{1E74A9D1-DBBE-C204-C44E-B041DF9DC9AF}"/>
                  </a:ext>
                </a:extLst>
              </p:cNvPr>
              <p:cNvSpPr/>
              <p:nvPr/>
            </p:nvSpPr>
            <p:spPr>
              <a:xfrm>
                <a:off x="6797" y="0"/>
                <a:ext cx="4953491" cy="787206"/>
              </a:xfrm>
              <a:custGeom>
                <a:avLst/>
                <a:gdLst/>
                <a:ahLst/>
                <a:cxnLst/>
                <a:rect l="l" t="t" r="r" b="b"/>
                <a:pathLst>
                  <a:path w="4953491" h="787206">
                    <a:moveTo>
                      <a:pt x="232168" y="0"/>
                    </a:moveTo>
                    <a:lnTo>
                      <a:pt x="4924524" y="0"/>
                    </a:lnTo>
                    <a:cubicBezTo>
                      <a:pt x="4933093" y="0"/>
                      <a:pt x="4941179" y="3965"/>
                      <a:pt x="4946426" y="10739"/>
                    </a:cubicBezTo>
                    <a:cubicBezTo>
                      <a:pt x="4951674" y="17513"/>
                      <a:pt x="4953492" y="26333"/>
                      <a:pt x="4951350" y="34630"/>
                    </a:cubicBezTo>
                    <a:lnTo>
                      <a:pt x="4766028" y="752576"/>
                    </a:lnTo>
                    <a:cubicBezTo>
                      <a:pt x="4760766" y="772962"/>
                      <a:pt x="4742378" y="787206"/>
                      <a:pt x="4721324" y="787206"/>
                    </a:cubicBezTo>
                    <a:lnTo>
                      <a:pt x="28968" y="787206"/>
                    </a:lnTo>
                    <a:cubicBezTo>
                      <a:pt x="20399" y="787206"/>
                      <a:pt x="12313" y="783242"/>
                      <a:pt x="7066" y="776468"/>
                    </a:cubicBezTo>
                    <a:cubicBezTo>
                      <a:pt x="1818" y="769694"/>
                      <a:pt x="0" y="760873"/>
                      <a:pt x="2142" y="752576"/>
                    </a:cubicBezTo>
                    <a:lnTo>
                      <a:pt x="187464" y="34630"/>
                    </a:lnTo>
                    <a:cubicBezTo>
                      <a:pt x="192726" y="14244"/>
                      <a:pt x="211114" y="0"/>
                      <a:pt x="232168" y="0"/>
                    </a:cubicBezTo>
                    <a:close/>
                  </a:path>
                </a:pathLst>
              </a:custGeom>
              <a:solidFill>
                <a:srgbClr val="041D16"/>
              </a:solidFill>
              <a:ln w="19050" cap="rnd">
                <a:solidFill>
                  <a:srgbClr val="063225"/>
                </a:solidFill>
                <a:prstDash val="solid"/>
                <a:round/>
              </a:ln>
            </p:spPr>
            <p:txBody>
              <a:bodyPr/>
              <a:lstStyle/>
              <a:p>
                <a:endParaRPr lang="en-US" sz="1200"/>
              </a:p>
            </p:txBody>
          </p:sp>
          <p:sp>
            <p:nvSpPr>
              <p:cNvPr id="10" name="TextBox 11">
                <a:extLst>
                  <a:ext uri="{FF2B5EF4-FFF2-40B4-BE49-F238E27FC236}">
                    <a16:creationId xmlns:a16="http://schemas.microsoft.com/office/drawing/2014/main" id="{2478E332-1F7C-D58A-997F-FC13925D241F}"/>
                  </a:ext>
                </a:extLst>
              </p:cNvPr>
              <p:cNvSpPr txBox="1"/>
              <p:nvPr/>
            </p:nvSpPr>
            <p:spPr>
              <a:xfrm>
                <a:off x="101600" y="-47625"/>
                <a:ext cx="4763886" cy="834831"/>
              </a:xfrm>
              <a:prstGeom prst="rect">
                <a:avLst/>
              </a:prstGeom>
            </p:spPr>
            <p:txBody>
              <a:bodyPr lIns="33867" tIns="33867" rIns="33867" bIns="33867" rtlCol="0" anchor="ctr"/>
              <a:lstStyle/>
              <a:p>
                <a:pPr algn="ctr">
                  <a:lnSpc>
                    <a:spcPts val="2147"/>
                  </a:lnSpc>
                </a:pPr>
                <a:endParaRPr sz="1200"/>
              </a:p>
            </p:txBody>
          </p:sp>
        </p:grpSp>
        <p:grpSp>
          <p:nvGrpSpPr>
            <p:cNvPr id="6" name="Group 5">
              <a:extLst>
                <a:ext uri="{FF2B5EF4-FFF2-40B4-BE49-F238E27FC236}">
                  <a16:creationId xmlns:a16="http://schemas.microsoft.com/office/drawing/2014/main" id="{051F7462-2E42-629E-9BFA-2B1246AED862}"/>
                </a:ext>
              </a:extLst>
            </p:cNvPr>
            <p:cNvGrpSpPr/>
            <p:nvPr/>
          </p:nvGrpSpPr>
          <p:grpSpPr>
            <a:xfrm>
              <a:off x="840234" y="438109"/>
              <a:ext cx="684724" cy="672461"/>
              <a:chOff x="37200" y="-47625"/>
              <a:chExt cx="1203148" cy="826553"/>
            </a:xfrm>
          </p:grpSpPr>
          <p:sp>
            <p:nvSpPr>
              <p:cNvPr id="7" name="Freeform 13">
                <a:extLst>
                  <a:ext uri="{FF2B5EF4-FFF2-40B4-BE49-F238E27FC236}">
                    <a16:creationId xmlns:a16="http://schemas.microsoft.com/office/drawing/2014/main" id="{1BE7D456-4293-16F3-971B-635843D885E5}"/>
                  </a:ext>
                </a:extLst>
              </p:cNvPr>
              <p:cNvSpPr/>
              <p:nvPr/>
            </p:nvSpPr>
            <p:spPr>
              <a:xfrm>
                <a:off x="37200" y="-2"/>
                <a:ext cx="1203148" cy="778928"/>
              </a:xfrm>
              <a:custGeom>
                <a:avLst/>
                <a:gdLst/>
                <a:ahLst/>
                <a:cxnLst/>
                <a:rect l="l" t="t" r="r" b="b"/>
                <a:pathLst>
                  <a:path w="1127249" h="778928">
                    <a:moveTo>
                      <a:pt x="323129" y="0"/>
                    </a:moveTo>
                    <a:lnTo>
                      <a:pt x="1007320" y="0"/>
                    </a:lnTo>
                    <a:cubicBezTo>
                      <a:pt x="1042838" y="0"/>
                      <a:pt x="1076352" y="16458"/>
                      <a:pt x="1098068" y="44566"/>
                    </a:cubicBezTo>
                    <a:cubicBezTo>
                      <a:pt x="1119783" y="72673"/>
                      <a:pt x="1127249" y="109256"/>
                      <a:pt x="1118283" y="143625"/>
                    </a:cubicBezTo>
                    <a:lnTo>
                      <a:pt x="990019" y="635303"/>
                    </a:lnTo>
                    <a:cubicBezTo>
                      <a:pt x="967950" y="719900"/>
                      <a:pt x="891547" y="778928"/>
                      <a:pt x="804120" y="778928"/>
                    </a:cubicBezTo>
                    <a:lnTo>
                      <a:pt x="119929" y="778928"/>
                    </a:lnTo>
                    <a:cubicBezTo>
                      <a:pt x="84411" y="778928"/>
                      <a:pt x="50897" y="762469"/>
                      <a:pt x="29181" y="734362"/>
                    </a:cubicBezTo>
                    <a:cubicBezTo>
                      <a:pt x="7466" y="706255"/>
                      <a:pt x="0" y="669672"/>
                      <a:pt x="8966" y="635303"/>
                    </a:cubicBezTo>
                    <a:lnTo>
                      <a:pt x="137230" y="143625"/>
                    </a:lnTo>
                    <a:cubicBezTo>
                      <a:pt x="159299" y="59028"/>
                      <a:pt x="235702" y="0"/>
                      <a:pt x="323129" y="0"/>
                    </a:cubicBezTo>
                    <a:close/>
                  </a:path>
                </a:pathLst>
              </a:custGeom>
              <a:gradFill rotWithShape="1">
                <a:gsLst>
                  <a:gs pos="0">
                    <a:srgbClr val="FFAB29">
                      <a:alpha val="100000"/>
                    </a:srgbClr>
                  </a:gs>
                  <a:gs pos="100000">
                    <a:srgbClr val="FFCD80">
                      <a:alpha val="100000"/>
                    </a:srgbClr>
                  </a:gs>
                </a:gsLst>
                <a:lin ang="0"/>
              </a:gradFill>
              <a:ln cap="rnd">
                <a:noFill/>
                <a:prstDash val="solid"/>
                <a:round/>
              </a:ln>
            </p:spPr>
            <p:txBody>
              <a:bodyPr/>
              <a:lstStyle/>
              <a:p>
                <a:endParaRPr lang="en-US" sz="1200"/>
              </a:p>
            </p:txBody>
          </p:sp>
          <p:sp>
            <p:nvSpPr>
              <p:cNvPr id="8" name="TextBox 7">
                <a:extLst>
                  <a:ext uri="{FF2B5EF4-FFF2-40B4-BE49-F238E27FC236}">
                    <a16:creationId xmlns:a16="http://schemas.microsoft.com/office/drawing/2014/main" id="{E9163547-0ECD-9178-4181-55B19B463903}"/>
                  </a:ext>
                </a:extLst>
              </p:cNvPr>
              <p:cNvSpPr txBox="1"/>
              <p:nvPr/>
            </p:nvSpPr>
            <p:spPr>
              <a:xfrm>
                <a:off x="101600" y="-47625"/>
                <a:ext cx="981053" cy="826553"/>
              </a:xfrm>
              <a:prstGeom prst="rect">
                <a:avLst/>
              </a:prstGeom>
            </p:spPr>
            <p:txBody>
              <a:bodyPr lIns="33867" tIns="33867" rIns="33867" bIns="33867" rtlCol="0" anchor="ctr"/>
              <a:lstStyle/>
              <a:p>
                <a:pPr algn="ctr">
                  <a:lnSpc>
                    <a:spcPts val="2147"/>
                  </a:lnSpc>
                  <a:spcBef>
                    <a:spcPct val="0"/>
                  </a:spcBef>
                </a:pPr>
                <a:endParaRPr sz="1200"/>
              </a:p>
            </p:txBody>
          </p:sp>
        </p:grpSp>
      </p:grpSp>
      <p:sp>
        <p:nvSpPr>
          <p:cNvPr id="11" name="TextBox 20">
            <a:extLst>
              <a:ext uri="{FF2B5EF4-FFF2-40B4-BE49-F238E27FC236}">
                <a16:creationId xmlns:a16="http://schemas.microsoft.com/office/drawing/2014/main" id="{74A08681-E723-3E9A-AB2B-BED4C624D2E7}"/>
              </a:ext>
            </a:extLst>
          </p:cNvPr>
          <p:cNvSpPr txBox="1"/>
          <p:nvPr/>
        </p:nvSpPr>
        <p:spPr>
          <a:xfrm>
            <a:off x="1499917" y="407877"/>
            <a:ext cx="1770534" cy="369332"/>
          </a:xfrm>
          <a:prstGeom prst="rect">
            <a:avLst/>
          </a:prstGeom>
        </p:spPr>
        <p:txBody>
          <a:bodyPr wrap="square" lIns="0" tIns="0" rIns="0" bIns="0" rtlCol="0" anchor="t">
            <a:spAutoFit/>
          </a:bodyPr>
          <a:lstStyle/>
          <a:p>
            <a:pPr>
              <a:spcBef>
                <a:spcPct val="0"/>
              </a:spcBef>
            </a:pPr>
            <a:r>
              <a:rPr lang="en-US" sz="2400">
                <a:solidFill>
                  <a:schemeClr val="bg1"/>
                </a:solidFill>
                <a:latin typeface="#9Slide03 Kaleko 105 Round Bold" pitchFamily="2" charset="0"/>
              </a:rPr>
              <a:t>NHẮC LẠI</a:t>
            </a:r>
          </a:p>
        </p:txBody>
      </p:sp>
      <p:pic>
        <p:nvPicPr>
          <p:cNvPr id="12" name="Picture 11" descr="A white logo with a black background&#10;&#10;Description automatically generated">
            <a:extLst>
              <a:ext uri="{FF2B5EF4-FFF2-40B4-BE49-F238E27FC236}">
                <a16:creationId xmlns:a16="http://schemas.microsoft.com/office/drawing/2014/main" id="{055E5FCB-B5CB-D832-8232-8F70F4289B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94" y="441581"/>
            <a:ext cx="293978" cy="301924"/>
          </a:xfrm>
          <a:prstGeom prst="rect">
            <a:avLst/>
          </a:prstGeom>
        </p:spPr>
      </p:pic>
      <p:sp>
        <p:nvSpPr>
          <p:cNvPr id="13" name="TextBox 12">
            <a:extLst>
              <a:ext uri="{FF2B5EF4-FFF2-40B4-BE49-F238E27FC236}">
                <a16:creationId xmlns:a16="http://schemas.microsoft.com/office/drawing/2014/main" id="{0A2B2990-6E6A-75B7-35FC-DAD613373273}"/>
              </a:ext>
            </a:extLst>
          </p:cNvPr>
          <p:cNvSpPr txBox="1"/>
          <p:nvPr/>
        </p:nvSpPr>
        <p:spPr>
          <a:xfrm>
            <a:off x="1153151" y="1870970"/>
            <a:ext cx="8296890" cy="2308324"/>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r>
              <a:rPr lang="vi-VN"/>
              <a:t>Biển báo giao thông R.306 báo tốc độ tối thiểu cho các xe cơ giới. Biển có hiệu lực bắt buộc các loại xe cơ giới vận hành với tốc độ không nhỏ hơn trị số ghi trên biển trong điều kiện giao thông thuận lợi và an toàn. Nếu một ô tô đi trên đường đó với tốc độ a (km/h) thì a phải thỏa mãn điều kiện nào trong các điều kiện sau?</a:t>
            </a:r>
          </a:p>
        </p:txBody>
      </p:sp>
      <p:sp>
        <p:nvSpPr>
          <p:cNvPr id="14" name="Freeform 16">
            <a:extLst>
              <a:ext uri="{FF2B5EF4-FFF2-40B4-BE49-F238E27FC236}">
                <a16:creationId xmlns:a16="http://schemas.microsoft.com/office/drawing/2014/main" id="{50C0D0C3-2A93-626D-DA2F-D1CDDC837CD9}"/>
              </a:ext>
            </a:extLst>
          </p:cNvPr>
          <p:cNvSpPr/>
          <p:nvPr/>
        </p:nvSpPr>
        <p:spPr>
          <a:xfrm>
            <a:off x="429353" y="1763844"/>
            <a:ext cx="680446" cy="68044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C7C"/>
          </a:solidFill>
        </p:spPr>
        <p:txBody>
          <a:bodyPr/>
          <a:lstStyle/>
          <a:p>
            <a:endParaRPr lang="en-US" sz="1200"/>
          </a:p>
        </p:txBody>
      </p:sp>
      <p:sp>
        <p:nvSpPr>
          <p:cNvPr id="15" name="TextBox 14">
            <a:extLst>
              <a:ext uri="{FF2B5EF4-FFF2-40B4-BE49-F238E27FC236}">
                <a16:creationId xmlns:a16="http://schemas.microsoft.com/office/drawing/2014/main" id="{C427D2D4-D523-1BFA-B5B2-38C5299074E2}"/>
              </a:ext>
            </a:extLst>
          </p:cNvPr>
          <p:cNvSpPr txBox="1"/>
          <p:nvPr/>
        </p:nvSpPr>
        <p:spPr>
          <a:xfrm>
            <a:off x="579690" y="1919401"/>
            <a:ext cx="423123" cy="369332"/>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a:solidFill>
                  <a:srgbClr val="002060"/>
                </a:solidFill>
              </a:rPr>
              <a:t>?2</a:t>
            </a:r>
          </a:p>
        </p:txBody>
      </p:sp>
      <p:grpSp>
        <p:nvGrpSpPr>
          <p:cNvPr id="18" name="Group 17">
            <a:extLst>
              <a:ext uri="{FF2B5EF4-FFF2-40B4-BE49-F238E27FC236}">
                <a16:creationId xmlns:a16="http://schemas.microsoft.com/office/drawing/2014/main" id="{3F6F0C5A-0A92-A3C3-BC4D-6D047511CB44}"/>
              </a:ext>
            </a:extLst>
          </p:cNvPr>
          <p:cNvGrpSpPr/>
          <p:nvPr/>
        </p:nvGrpSpPr>
        <p:grpSpPr>
          <a:xfrm>
            <a:off x="9630150" y="1763844"/>
            <a:ext cx="2418109" cy="2730979"/>
            <a:chOff x="9496800" y="3429000"/>
            <a:chExt cx="2418109" cy="2730979"/>
          </a:xfrm>
        </p:grpSpPr>
        <p:pic>
          <p:nvPicPr>
            <p:cNvPr id="16" name="Picture 15">
              <a:extLst>
                <a:ext uri="{FF2B5EF4-FFF2-40B4-BE49-F238E27FC236}">
                  <a16:creationId xmlns:a16="http://schemas.microsoft.com/office/drawing/2014/main" id="{CEB7C135-2B59-826D-FE50-73C83E0F246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272" b="98641" l="6360" r="90132">
                          <a14:foregroundMark x1="8333" y1="35534" x2="6798" y2="48738"/>
                          <a14:foregroundMark x1="7456" y1="34175" x2="6360" y2="38447"/>
                          <a14:foregroundMark x1="7456" y1="33204" x2="17325" y2="18252"/>
                          <a14:foregroundMark x1="17325" y1="18252" x2="31360" y2="10485"/>
                          <a14:foregroundMark x1="31360" y1="10485" x2="53509" y2="7573"/>
                          <a14:foregroundMark x1="46272" y1="5631" x2="55702" y2="6796"/>
                          <a14:foregroundMark x1="48684" y1="5243" x2="35965" y2="6019"/>
                          <a14:foregroundMark x1="35965" y1="6019" x2="35746" y2="6019"/>
                          <a14:foregroundMark x1="32895" y1="7184" x2="21491" y2="12039"/>
                          <a14:foregroundMark x1="21491" y1="12039" x2="20395" y2="13010"/>
                          <a14:foregroundMark x1="41667" y1="5437" x2="53947" y2="5437"/>
                          <a14:foregroundMark x1="53947" y1="5437" x2="53947" y2="5631"/>
                          <a14:foregroundMark x1="55044" y1="5243" x2="77851" y2="16311"/>
                          <a14:foregroundMark x1="77851" y1="16311" x2="85965" y2="25825"/>
                          <a14:foregroundMark x1="85965" y1="25825" x2="90132" y2="48155"/>
                          <a14:foregroundMark x1="90132" y1="48155" x2="85965" y2="59806"/>
                          <a14:foregroundMark x1="85965" y1="59806" x2="82237" y2="64466"/>
                          <a14:foregroundMark x1="42105" y1="4466" x2="52193" y2="4466"/>
                          <a14:foregroundMark x1="54825" y1="4660" x2="76974" y2="14563"/>
                          <a14:foregroundMark x1="73904" y1="12233" x2="65570" y2="7767"/>
                          <a14:foregroundMark x1="64254" y1="6408" x2="67763" y2="7961"/>
                          <a14:foregroundMark x1="83772" y1="61748" x2="73904" y2="72039"/>
                          <a14:foregroundMark x1="73904" y1="72039" x2="67544" y2="72621"/>
                          <a14:foregroundMark x1="63158" y1="77670" x2="35088" y2="76505"/>
                          <a14:foregroundMark x1="9868" y1="57670" x2="16886" y2="67767"/>
                          <a14:foregroundMark x1="16886" y1="67767" x2="19956" y2="69709"/>
                          <a14:foregroundMark x1="21711" y1="71845" x2="50439" y2="79612"/>
                          <a14:foregroundMark x1="39035" y1="80194" x2="48684" y2="80000"/>
                          <a14:foregroundMark x1="34430" y1="78835" x2="25877" y2="75534"/>
                          <a14:foregroundMark x1="53947" y1="80000" x2="66667" y2="77476"/>
                          <a14:foregroundMark x1="66667" y1="77476" x2="82018" y2="66214"/>
                          <a14:foregroundMark x1="42982" y1="35922" x2="40351" y2="54757"/>
                          <a14:foregroundMark x1="40570" y1="27379" x2="32895" y2="57282"/>
                          <a14:foregroundMark x1="31140" y1="28738" x2="27851" y2="57670"/>
                          <a14:foregroundMark x1="57895" y1="29126" x2="59211" y2="55728"/>
                          <a14:foregroundMark x1="58991" y1="27767" x2="54386" y2="44078"/>
                          <a14:foregroundMark x1="54386" y1="44078" x2="55263" y2="59417"/>
                          <a14:foregroundMark x1="55263" y1="59417" x2="56579" y2="58835"/>
                          <a14:foregroundMark x1="65351" y1="30485" x2="66447" y2="63883"/>
                          <a14:foregroundMark x1="66447" y1="63883" x2="65789" y2="63689"/>
                          <a14:foregroundMark x1="50000" y1="81165" x2="49123" y2="88350"/>
                          <a14:foregroundMark x1="48246" y1="82330" x2="47807" y2="96699"/>
                          <a14:foregroundMark x1="47807" y1="96699" x2="47588" y2="96893"/>
                          <a14:foregroundMark x1="47368" y1="84660" x2="47368" y2="98641"/>
                          <a14:foregroundMark x1="46711" y1="81165" x2="34430" y2="76893"/>
                          <a14:foregroundMark x1="46930" y1="80777" x2="46491" y2="90485"/>
                          <a14:foregroundMark x1="35526" y1="7767" x2="23904" y2="11068"/>
                          <a14:foregroundMark x1="23904" y1="11068" x2="23904" y2="11068"/>
                        </a14:backgroundRemoval>
                      </a14:imgEffect>
                    </a14:imgLayer>
                  </a14:imgProps>
                </a:ext>
              </a:extLst>
            </a:blip>
            <a:stretch>
              <a:fillRect/>
            </a:stretch>
          </p:blipFill>
          <p:spPr>
            <a:xfrm>
              <a:off x="9496800" y="3429000"/>
              <a:ext cx="2418109" cy="2730979"/>
            </a:xfrm>
            <a:prstGeom prst="rect">
              <a:avLst/>
            </a:prstGeom>
          </p:spPr>
        </p:pic>
        <p:sp>
          <p:nvSpPr>
            <p:cNvPr id="17" name="Oval 16">
              <a:extLst>
                <a:ext uri="{FF2B5EF4-FFF2-40B4-BE49-F238E27FC236}">
                  <a16:creationId xmlns:a16="http://schemas.microsoft.com/office/drawing/2014/main" id="{EC305932-FD6B-9FCD-B402-473BB87450A3}"/>
                </a:ext>
              </a:extLst>
            </p:cNvPr>
            <p:cNvSpPr/>
            <p:nvPr/>
          </p:nvSpPr>
          <p:spPr>
            <a:xfrm>
              <a:off x="9588500" y="3509143"/>
              <a:ext cx="2146299" cy="2146299"/>
            </a:xfrm>
            <a:prstGeom prst="ellipse">
              <a:avLst/>
            </a:prstGeom>
            <a:noFill/>
            <a:ln w="28575">
              <a:solidFill>
                <a:srgbClr val="0265A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8716CA92-0852-0A3B-8346-ED6D12469514}"/>
              </a:ext>
            </a:extLst>
          </p:cNvPr>
          <p:cNvSpPr/>
          <p:nvPr/>
        </p:nvSpPr>
        <p:spPr>
          <a:xfrm>
            <a:off x="1238907" y="4479539"/>
            <a:ext cx="242195" cy="242195"/>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DB66C0-6DF7-16CF-8BB3-0C2211635A7E}"/>
              </a:ext>
            </a:extLst>
          </p:cNvPr>
          <p:cNvSpPr/>
          <p:nvPr/>
        </p:nvSpPr>
        <p:spPr>
          <a:xfrm>
            <a:off x="5887726" y="4453869"/>
            <a:ext cx="242195" cy="242195"/>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6C2CE2B-3805-9BF3-85AD-BEDD751E17DA}"/>
              </a:ext>
            </a:extLst>
          </p:cNvPr>
          <p:cNvSpPr txBox="1"/>
          <p:nvPr/>
        </p:nvSpPr>
        <p:spPr>
          <a:xfrm>
            <a:off x="1528727" y="4344133"/>
            <a:ext cx="1121812"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r>
              <a:rPr lang="en-US"/>
              <a:t>a &lt; 60.</a:t>
            </a:r>
            <a:endParaRPr lang="vi-VN"/>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299A215-97B7-E736-4046-6278E0BCA38A}"/>
                  </a:ext>
                </a:extLst>
              </p:cNvPr>
              <p:cNvSpPr txBox="1"/>
              <p:nvPr/>
            </p:nvSpPr>
            <p:spPr>
              <a:xfrm>
                <a:off x="6180439" y="4344133"/>
                <a:ext cx="1352964"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r>
                  <a:rPr lang="en-US"/>
                  <a:t>a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a:t> 60.</a:t>
                </a:r>
                <a:endParaRPr lang="vi-VN"/>
              </a:p>
            </p:txBody>
          </p:sp>
        </mc:Choice>
        <mc:Fallback xmlns="">
          <p:sp>
            <p:nvSpPr>
              <p:cNvPr id="22" name="TextBox 21">
                <a:extLst>
                  <a:ext uri="{FF2B5EF4-FFF2-40B4-BE49-F238E27FC236}">
                    <a16:creationId xmlns:a16="http://schemas.microsoft.com/office/drawing/2014/main" id="{1299A215-97B7-E736-4046-6278E0BCA38A}"/>
                  </a:ext>
                </a:extLst>
              </p:cNvPr>
              <p:cNvSpPr txBox="1">
                <a:spLocks noRot="1" noChangeAspect="1" noMove="1" noResize="1" noEditPoints="1" noAdjustHandles="1" noChangeArrowheads="1" noChangeShapeType="1" noTextEdit="1"/>
              </p:cNvSpPr>
              <p:nvPr/>
            </p:nvSpPr>
            <p:spPr>
              <a:xfrm>
                <a:off x="6180439" y="4344133"/>
                <a:ext cx="1352964" cy="461665"/>
              </a:xfrm>
              <a:prstGeom prst="rect">
                <a:avLst/>
              </a:prstGeom>
              <a:blipFill>
                <a:blip r:embed="rId7"/>
                <a:stretch>
                  <a:fillRect l="-7207" t="-10667" b="-30667"/>
                </a:stretch>
              </a:blipFill>
            </p:spPr>
            <p:txBody>
              <a:bodyPr/>
              <a:lstStyle/>
              <a:p>
                <a:r>
                  <a:rPr lang="en-US">
                    <a:noFill/>
                  </a:rPr>
                  <a:t> </a:t>
                </a:r>
              </a:p>
            </p:txBody>
          </p:sp>
        </mc:Fallback>
      </mc:AlternateContent>
      <p:sp>
        <p:nvSpPr>
          <p:cNvPr id="23" name="Oval 22">
            <a:extLst>
              <a:ext uri="{FF2B5EF4-FFF2-40B4-BE49-F238E27FC236}">
                <a16:creationId xmlns:a16="http://schemas.microsoft.com/office/drawing/2014/main" id="{70DF82B0-B405-1E19-BBA8-76969A0FA411}"/>
              </a:ext>
            </a:extLst>
          </p:cNvPr>
          <p:cNvSpPr/>
          <p:nvPr/>
        </p:nvSpPr>
        <p:spPr>
          <a:xfrm>
            <a:off x="3564763" y="4479539"/>
            <a:ext cx="242195" cy="242195"/>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1BF253C-2007-B632-7422-2ADC8C0EC451}"/>
              </a:ext>
            </a:extLst>
          </p:cNvPr>
          <p:cNvSpPr/>
          <p:nvPr/>
        </p:nvSpPr>
        <p:spPr>
          <a:xfrm>
            <a:off x="8213582" y="4453869"/>
            <a:ext cx="242195" cy="242195"/>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10E986A-03BE-4F27-E298-4B2A482B8075}"/>
              </a:ext>
            </a:extLst>
          </p:cNvPr>
          <p:cNvSpPr txBox="1"/>
          <p:nvPr/>
        </p:nvSpPr>
        <p:spPr>
          <a:xfrm>
            <a:off x="3854583" y="4344133"/>
            <a:ext cx="1121812"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r>
              <a:rPr lang="en-US"/>
              <a:t>a &gt; 60.</a:t>
            </a:r>
            <a:endParaRPr lang="vi-VN"/>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022016E-839D-ADB9-A33D-68FC18FF5125}"/>
                  </a:ext>
                </a:extLst>
              </p:cNvPr>
              <p:cNvSpPr txBox="1"/>
              <p:nvPr/>
            </p:nvSpPr>
            <p:spPr>
              <a:xfrm>
                <a:off x="8506295" y="4344133"/>
                <a:ext cx="1352964"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r>
                  <a:rPr lang="en-US"/>
                  <a:t>a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a:t> 60.</a:t>
                </a:r>
                <a:endParaRPr lang="vi-VN"/>
              </a:p>
            </p:txBody>
          </p:sp>
        </mc:Choice>
        <mc:Fallback xmlns="">
          <p:sp>
            <p:nvSpPr>
              <p:cNvPr id="26" name="TextBox 25">
                <a:extLst>
                  <a:ext uri="{FF2B5EF4-FFF2-40B4-BE49-F238E27FC236}">
                    <a16:creationId xmlns:a16="http://schemas.microsoft.com/office/drawing/2014/main" id="{0022016E-839D-ADB9-A33D-68FC18FF5125}"/>
                  </a:ext>
                </a:extLst>
              </p:cNvPr>
              <p:cNvSpPr txBox="1">
                <a:spLocks noRot="1" noChangeAspect="1" noMove="1" noResize="1" noEditPoints="1" noAdjustHandles="1" noChangeArrowheads="1" noChangeShapeType="1" noTextEdit="1"/>
              </p:cNvSpPr>
              <p:nvPr/>
            </p:nvSpPr>
            <p:spPr>
              <a:xfrm>
                <a:off x="8506295" y="4344133"/>
                <a:ext cx="1352964" cy="461665"/>
              </a:xfrm>
              <a:prstGeom prst="rect">
                <a:avLst/>
              </a:prstGeom>
              <a:blipFill>
                <a:blip r:embed="rId8"/>
                <a:stretch>
                  <a:fillRect l="-6757"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E6B5412-E5FB-6A64-8F11-CCD1404E996B}"/>
                  </a:ext>
                </a:extLst>
              </p:cNvPr>
              <p:cNvSpPr txBox="1"/>
              <p:nvPr/>
            </p:nvSpPr>
            <p:spPr>
              <a:xfrm>
                <a:off x="1153151" y="5696313"/>
                <a:ext cx="5687355"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r>
                  <a:rPr lang="en-US">
                    <a:solidFill>
                      <a:srgbClr val="002060"/>
                    </a:solidFill>
                  </a:rPr>
                  <a:t>T</a:t>
                </a:r>
                <a:r>
                  <a:rPr lang="vi-VN">
                    <a:solidFill>
                      <a:srgbClr val="002060"/>
                    </a:solidFill>
                  </a:rPr>
                  <a:t>ốc độ tối thiểu</a:t>
                </a:r>
                <a:r>
                  <a:rPr lang="en-US">
                    <a:solidFill>
                      <a:srgbClr val="002060"/>
                    </a:solidFill>
                  </a:rPr>
                  <a:t> là 60 km/h nên a </a:t>
                </a:r>
                <a14:m>
                  <m:oMath xmlns:m="http://schemas.openxmlformats.org/officeDocument/2006/math">
                    <m:r>
                      <a:rPr lang="en-US" sz="2000" b="0" i="1" smtClean="0">
                        <a:solidFill>
                          <a:srgbClr val="002060"/>
                        </a:solidFill>
                        <a:latin typeface="Cambria Math" panose="02040503050406030204" pitchFamily="18" charset="0"/>
                      </a:rPr>
                      <m:t>≥</m:t>
                    </m:r>
                  </m:oMath>
                </a14:m>
                <a:r>
                  <a:rPr lang="en-US">
                    <a:solidFill>
                      <a:srgbClr val="002060"/>
                    </a:solidFill>
                  </a:rPr>
                  <a:t> 60.</a:t>
                </a:r>
                <a:endParaRPr lang="vi-VN">
                  <a:solidFill>
                    <a:srgbClr val="002060"/>
                  </a:solidFill>
                </a:endParaRPr>
              </a:p>
            </p:txBody>
          </p:sp>
        </mc:Choice>
        <mc:Fallback xmlns="">
          <p:sp>
            <p:nvSpPr>
              <p:cNvPr id="27" name="TextBox 26">
                <a:extLst>
                  <a:ext uri="{FF2B5EF4-FFF2-40B4-BE49-F238E27FC236}">
                    <a16:creationId xmlns:a16="http://schemas.microsoft.com/office/drawing/2014/main" id="{BE6B5412-E5FB-6A64-8F11-CCD1404E996B}"/>
                  </a:ext>
                </a:extLst>
              </p:cNvPr>
              <p:cNvSpPr txBox="1">
                <a:spLocks noRot="1" noChangeAspect="1" noMove="1" noResize="1" noEditPoints="1" noAdjustHandles="1" noChangeArrowheads="1" noChangeShapeType="1" noTextEdit="1"/>
              </p:cNvSpPr>
              <p:nvPr/>
            </p:nvSpPr>
            <p:spPr>
              <a:xfrm>
                <a:off x="1153151" y="5696313"/>
                <a:ext cx="5687355" cy="461665"/>
              </a:xfrm>
              <a:prstGeom prst="rect">
                <a:avLst/>
              </a:prstGeom>
              <a:blipFill>
                <a:blip r:embed="rId9"/>
                <a:stretch>
                  <a:fillRect l="-1608" t="-10526" r="-107" b="-28947"/>
                </a:stretch>
              </a:blipFill>
            </p:spPr>
            <p:txBody>
              <a:bodyPr/>
              <a:lstStyle/>
              <a:p>
                <a:r>
                  <a:rPr lang="en-US">
                    <a:noFill/>
                  </a:rPr>
                  <a:t> </a:t>
                </a:r>
              </a:p>
            </p:txBody>
          </p:sp>
        </mc:Fallback>
      </mc:AlternateContent>
      <p:grpSp>
        <p:nvGrpSpPr>
          <p:cNvPr id="30" name="Group 29">
            <a:extLst>
              <a:ext uri="{FF2B5EF4-FFF2-40B4-BE49-F238E27FC236}">
                <a16:creationId xmlns:a16="http://schemas.microsoft.com/office/drawing/2014/main" id="{8C0DAD00-263F-0A00-8A32-9162032641FC}"/>
              </a:ext>
            </a:extLst>
          </p:cNvPr>
          <p:cNvGrpSpPr/>
          <p:nvPr/>
        </p:nvGrpSpPr>
        <p:grpSpPr>
          <a:xfrm>
            <a:off x="1210332" y="5214826"/>
            <a:ext cx="809625" cy="307777"/>
            <a:chOff x="7029450" y="1370387"/>
            <a:chExt cx="809625" cy="307777"/>
          </a:xfrm>
        </p:grpSpPr>
        <p:sp>
          <p:nvSpPr>
            <p:cNvPr id="29" name="Rectangle: Rounded Corners 28">
              <a:extLst>
                <a:ext uri="{FF2B5EF4-FFF2-40B4-BE49-F238E27FC236}">
                  <a16:creationId xmlns:a16="http://schemas.microsoft.com/office/drawing/2014/main" id="{59CC22B0-5615-D47B-70B6-A9EA5D7CF785}"/>
                </a:ext>
              </a:extLst>
            </p:cNvPr>
            <p:cNvSpPr/>
            <p:nvPr/>
          </p:nvSpPr>
          <p:spPr>
            <a:xfrm>
              <a:off x="7029450" y="1390649"/>
              <a:ext cx="809625" cy="267255"/>
            </a:xfrm>
            <a:prstGeom prst="roundRect">
              <a:avLst/>
            </a:prstGeom>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7A2F3EA7-45AB-EAEC-8A8C-A9813FB8ED36}"/>
                </a:ext>
              </a:extLst>
            </p:cNvPr>
            <p:cNvSpPr txBox="1"/>
            <p:nvPr/>
          </p:nvSpPr>
          <p:spPr>
            <a:xfrm>
              <a:off x="7043576" y="1370387"/>
              <a:ext cx="795499" cy="307777"/>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r>
                <a:rPr lang="en-US" sz="1400">
                  <a:solidFill>
                    <a:schemeClr val="bg1"/>
                  </a:solidFill>
                </a:rPr>
                <a:t>Lời giải</a:t>
              </a:r>
              <a:endParaRPr lang="vi-VN" sz="1400">
                <a:solidFill>
                  <a:schemeClr val="bg1"/>
                </a:solidFill>
              </a:endParaRPr>
            </a:p>
          </p:txBody>
        </p:sp>
      </p:grpSp>
    </p:spTree>
    <p:custDataLst>
      <p:tags r:id="rId1"/>
    </p:custDataLst>
    <p:extLst>
      <p:ext uri="{BB962C8B-B14F-4D97-AF65-F5344CB8AC3E}">
        <p14:creationId xmlns:p14="http://schemas.microsoft.com/office/powerpoint/2010/main" val="506443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animBg="1"/>
      <p:bldP spid="20" grpId="0" animBg="1"/>
      <p:bldP spid="21" grpId="0"/>
      <p:bldP spid="22" grpId="0"/>
      <p:bldP spid="23" grpId="0" animBg="1"/>
      <p:bldP spid="24" grpId="0" animBg="1"/>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F58DC33-9470-5F64-DB1E-44DFEB0C599A}"/>
              </a:ext>
            </a:extLst>
          </p:cNvPr>
          <p:cNvGrpSpPr/>
          <p:nvPr/>
        </p:nvGrpSpPr>
        <p:grpSpPr>
          <a:xfrm>
            <a:off x="297681" y="213822"/>
            <a:ext cx="3221895" cy="672461"/>
            <a:chOff x="754882" y="438109"/>
            <a:chExt cx="2718568" cy="672461"/>
          </a:xfrm>
        </p:grpSpPr>
        <p:grpSp>
          <p:nvGrpSpPr>
            <p:cNvPr id="5" name="Group 9">
              <a:extLst>
                <a:ext uri="{FF2B5EF4-FFF2-40B4-BE49-F238E27FC236}">
                  <a16:creationId xmlns:a16="http://schemas.microsoft.com/office/drawing/2014/main" id="{5DBB044D-B7F5-90C5-32DC-FFDAA3423AA3}"/>
                </a:ext>
              </a:extLst>
            </p:cNvPr>
            <p:cNvGrpSpPr/>
            <p:nvPr/>
          </p:nvGrpSpPr>
          <p:grpSpPr>
            <a:xfrm>
              <a:off x="754882" y="485800"/>
              <a:ext cx="2718568" cy="618420"/>
              <a:chOff x="0" y="0"/>
              <a:chExt cx="4967086" cy="787206"/>
            </a:xfrm>
          </p:grpSpPr>
          <p:sp>
            <p:nvSpPr>
              <p:cNvPr id="9" name="Freeform 10">
                <a:extLst>
                  <a:ext uri="{FF2B5EF4-FFF2-40B4-BE49-F238E27FC236}">
                    <a16:creationId xmlns:a16="http://schemas.microsoft.com/office/drawing/2014/main" id="{1E74A9D1-DBBE-C204-C44E-B041DF9DC9AF}"/>
                  </a:ext>
                </a:extLst>
              </p:cNvPr>
              <p:cNvSpPr/>
              <p:nvPr/>
            </p:nvSpPr>
            <p:spPr>
              <a:xfrm>
                <a:off x="6797" y="0"/>
                <a:ext cx="4953491" cy="787206"/>
              </a:xfrm>
              <a:custGeom>
                <a:avLst/>
                <a:gdLst/>
                <a:ahLst/>
                <a:cxnLst/>
                <a:rect l="l" t="t" r="r" b="b"/>
                <a:pathLst>
                  <a:path w="4953491" h="787206">
                    <a:moveTo>
                      <a:pt x="232168" y="0"/>
                    </a:moveTo>
                    <a:lnTo>
                      <a:pt x="4924524" y="0"/>
                    </a:lnTo>
                    <a:cubicBezTo>
                      <a:pt x="4933093" y="0"/>
                      <a:pt x="4941179" y="3965"/>
                      <a:pt x="4946426" y="10739"/>
                    </a:cubicBezTo>
                    <a:cubicBezTo>
                      <a:pt x="4951674" y="17513"/>
                      <a:pt x="4953492" y="26333"/>
                      <a:pt x="4951350" y="34630"/>
                    </a:cubicBezTo>
                    <a:lnTo>
                      <a:pt x="4766028" y="752576"/>
                    </a:lnTo>
                    <a:cubicBezTo>
                      <a:pt x="4760766" y="772962"/>
                      <a:pt x="4742378" y="787206"/>
                      <a:pt x="4721324" y="787206"/>
                    </a:cubicBezTo>
                    <a:lnTo>
                      <a:pt x="28968" y="787206"/>
                    </a:lnTo>
                    <a:cubicBezTo>
                      <a:pt x="20399" y="787206"/>
                      <a:pt x="12313" y="783242"/>
                      <a:pt x="7066" y="776468"/>
                    </a:cubicBezTo>
                    <a:cubicBezTo>
                      <a:pt x="1818" y="769694"/>
                      <a:pt x="0" y="760873"/>
                      <a:pt x="2142" y="752576"/>
                    </a:cubicBezTo>
                    <a:lnTo>
                      <a:pt x="187464" y="34630"/>
                    </a:lnTo>
                    <a:cubicBezTo>
                      <a:pt x="192726" y="14244"/>
                      <a:pt x="211114" y="0"/>
                      <a:pt x="232168" y="0"/>
                    </a:cubicBezTo>
                    <a:close/>
                  </a:path>
                </a:pathLst>
              </a:custGeom>
              <a:solidFill>
                <a:srgbClr val="041D16"/>
              </a:solidFill>
              <a:ln w="19050" cap="rnd">
                <a:solidFill>
                  <a:srgbClr val="063225"/>
                </a:solidFill>
                <a:prstDash val="solid"/>
                <a:round/>
              </a:ln>
            </p:spPr>
            <p:txBody>
              <a:bodyPr/>
              <a:lstStyle/>
              <a:p>
                <a:endParaRPr lang="en-US" sz="1200"/>
              </a:p>
            </p:txBody>
          </p:sp>
          <p:sp>
            <p:nvSpPr>
              <p:cNvPr id="10" name="TextBox 11">
                <a:extLst>
                  <a:ext uri="{FF2B5EF4-FFF2-40B4-BE49-F238E27FC236}">
                    <a16:creationId xmlns:a16="http://schemas.microsoft.com/office/drawing/2014/main" id="{2478E332-1F7C-D58A-997F-FC13925D241F}"/>
                  </a:ext>
                </a:extLst>
              </p:cNvPr>
              <p:cNvSpPr txBox="1"/>
              <p:nvPr/>
            </p:nvSpPr>
            <p:spPr>
              <a:xfrm>
                <a:off x="101600" y="-47625"/>
                <a:ext cx="4763886" cy="834831"/>
              </a:xfrm>
              <a:prstGeom prst="rect">
                <a:avLst/>
              </a:prstGeom>
            </p:spPr>
            <p:txBody>
              <a:bodyPr lIns="33867" tIns="33867" rIns="33867" bIns="33867" rtlCol="0" anchor="ctr"/>
              <a:lstStyle/>
              <a:p>
                <a:pPr algn="ctr">
                  <a:lnSpc>
                    <a:spcPts val="2147"/>
                  </a:lnSpc>
                </a:pPr>
                <a:endParaRPr sz="1200"/>
              </a:p>
            </p:txBody>
          </p:sp>
        </p:grpSp>
        <p:grpSp>
          <p:nvGrpSpPr>
            <p:cNvPr id="6" name="Group 5">
              <a:extLst>
                <a:ext uri="{FF2B5EF4-FFF2-40B4-BE49-F238E27FC236}">
                  <a16:creationId xmlns:a16="http://schemas.microsoft.com/office/drawing/2014/main" id="{051F7462-2E42-629E-9BFA-2B1246AED862}"/>
                </a:ext>
              </a:extLst>
            </p:cNvPr>
            <p:cNvGrpSpPr/>
            <p:nvPr/>
          </p:nvGrpSpPr>
          <p:grpSpPr>
            <a:xfrm>
              <a:off x="840234" y="438109"/>
              <a:ext cx="684724" cy="672461"/>
              <a:chOff x="37200" y="-47625"/>
              <a:chExt cx="1203148" cy="826553"/>
            </a:xfrm>
          </p:grpSpPr>
          <p:sp>
            <p:nvSpPr>
              <p:cNvPr id="7" name="Freeform 13">
                <a:extLst>
                  <a:ext uri="{FF2B5EF4-FFF2-40B4-BE49-F238E27FC236}">
                    <a16:creationId xmlns:a16="http://schemas.microsoft.com/office/drawing/2014/main" id="{1BE7D456-4293-16F3-971B-635843D885E5}"/>
                  </a:ext>
                </a:extLst>
              </p:cNvPr>
              <p:cNvSpPr/>
              <p:nvPr/>
            </p:nvSpPr>
            <p:spPr>
              <a:xfrm>
                <a:off x="37200" y="-2"/>
                <a:ext cx="1203148" cy="778928"/>
              </a:xfrm>
              <a:custGeom>
                <a:avLst/>
                <a:gdLst/>
                <a:ahLst/>
                <a:cxnLst/>
                <a:rect l="l" t="t" r="r" b="b"/>
                <a:pathLst>
                  <a:path w="1127249" h="778928">
                    <a:moveTo>
                      <a:pt x="323129" y="0"/>
                    </a:moveTo>
                    <a:lnTo>
                      <a:pt x="1007320" y="0"/>
                    </a:lnTo>
                    <a:cubicBezTo>
                      <a:pt x="1042838" y="0"/>
                      <a:pt x="1076352" y="16458"/>
                      <a:pt x="1098068" y="44566"/>
                    </a:cubicBezTo>
                    <a:cubicBezTo>
                      <a:pt x="1119783" y="72673"/>
                      <a:pt x="1127249" y="109256"/>
                      <a:pt x="1118283" y="143625"/>
                    </a:cubicBezTo>
                    <a:lnTo>
                      <a:pt x="990019" y="635303"/>
                    </a:lnTo>
                    <a:cubicBezTo>
                      <a:pt x="967950" y="719900"/>
                      <a:pt x="891547" y="778928"/>
                      <a:pt x="804120" y="778928"/>
                    </a:cubicBezTo>
                    <a:lnTo>
                      <a:pt x="119929" y="778928"/>
                    </a:lnTo>
                    <a:cubicBezTo>
                      <a:pt x="84411" y="778928"/>
                      <a:pt x="50897" y="762469"/>
                      <a:pt x="29181" y="734362"/>
                    </a:cubicBezTo>
                    <a:cubicBezTo>
                      <a:pt x="7466" y="706255"/>
                      <a:pt x="0" y="669672"/>
                      <a:pt x="8966" y="635303"/>
                    </a:cubicBezTo>
                    <a:lnTo>
                      <a:pt x="137230" y="143625"/>
                    </a:lnTo>
                    <a:cubicBezTo>
                      <a:pt x="159299" y="59028"/>
                      <a:pt x="235702" y="0"/>
                      <a:pt x="323129" y="0"/>
                    </a:cubicBezTo>
                    <a:close/>
                  </a:path>
                </a:pathLst>
              </a:custGeom>
              <a:gradFill rotWithShape="1">
                <a:gsLst>
                  <a:gs pos="0">
                    <a:srgbClr val="FFAB29">
                      <a:alpha val="100000"/>
                    </a:srgbClr>
                  </a:gs>
                  <a:gs pos="100000">
                    <a:srgbClr val="FFCD80">
                      <a:alpha val="100000"/>
                    </a:srgbClr>
                  </a:gs>
                </a:gsLst>
                <a:lin ang="0"/>
              </a:gradFill>
              <a:ln cap="rnd">
                <a:noFill/>
                <a:prstDash val="solid"/>
                <a:round/>
              </a:ln>
            </p:spPr>
            <p:txBody>
              <a:bodyPr/>
              <a:lstStyle/>
              <a:p>
                <a:endParaRPr lang="en-US" sz="1200"/>
              </a:p>
            </p:txBody>
          </p:sp>
          <p:sp>
            <p:nvSpPr>
              <p:cNvPr id="8" name="TextBox 7">
                <a:extLst>
                  <a:ext uri="{FF2B5EF4-FFF2-40B4-BE49-F238E27FC236}">
                    <a16:creationId xmlns:a16="http://schemas.microsoft.com/office/drawing/2014/main" id="{E9163547-0ECD-9178-4181-55B19B463903}"/>
                  </a:ext>
                </a:extLst>
              </p:cNvPr>
              <p:cNvSpPr txBox="1"/>
              <p:nvPr/>
            </p:nvSpPr>
            <p:spPr>
              <a:xfrm>
                <a:off x="101600" y="-47625"/>
                <a:ext cx="981053" cy="826553"/>
              </a:xfrm>
              <a:prstGeom prst="rect">
                <a:avLst/>
              </a:prstGeom>
            </p:spPr>
            <p:txBody>
              <a:bodyPr lIns="33867" tIns="33867" rIns="33867" bIns="33867" rtlCol="0" anchor="ctr"/>
              <a:lstStyle/>
              <a:p>
                <a:pPr algn="ctr">
                  <a:lnSpc>
                    <a:spcPts val="2147"/>
                  </a:lnSpc>
                  <a:spcBef>
                    <a:spcPct val="0"/>
                  </a:spcBef>
                </a:pPr>
                <a:endParaRPr sz="1200"/>
              </a:p>
            </p:txBody>
          </p:sp>
        </p:grpSp>
      </p:grpSp>
      <p:sp>
        <p:nvSpPr>
          <p:cNvPr id="11" name="TextBox 20">
            <a:extLst>
              <a:ext uri="{FF2B5EF4-FFF2-40B4-BE49-F238E27FC236}">
                <a16:creationId xmlns:a16="http://schemas.microsoft.com/office/drawing/2014/main" id="{74A08681-E723-3E9A-AB2B-BED4C624D2E7}"/>
              </a:ext>
            </a:extLst>
          </p:cNvPr>
          <p:cNvSpPr txBox="1"/>
          <p:nvPr/>
        </p:nvSpPr>
        <p:spPr>
          <a:xfrm>
            <a:off x="1499917" y="407877"/>
            <a:ext cx="1770534" cy="369332"/>
          </a:xfrm>
          <a:prstGeom prst="rect">
            <a:avLst/>
          </a:prstGeom>
        </p:spPr>
        <p:txBody>
          <a:bodyPr wrap="square" lIns="0" tIns="0" rIns="0" bIns="0" rtlCol="0" anchor="t">
            <a:spAutoFit/>
          </a:bodyPr>
          <a:lstStyle/>
          <a:p>
            <a:pPr>
              <a:spcBef>
                <a:spcPct val="0"/>
              </a:spcBef>
            </a:pPr>
            <a:r>
              <a:rPr lang="en-US" sz="2400">
                <a:solidFill>
                  <a:schemeClr val="bg1"/>
                </a:solidFill>
                <a:latin typeface="#9Slide03 Kaleko 105 Round Bold" pitchFamily="2" charset="0"/>
              </a:rPr>
              <a:t>NHẮC LẠI</a:t>
            </a:r>
          </a:p>
        </p:txBody>
      </p:sp>
      <p:pic>
        <p:nvPicPr>
          <p:cNvPr id="12" name="Picture 11" descr="A white logo with a black background&#10;&#10;Description automatically generated">
            <a:extLst>
              <a:ext uri="{FF2B5EF4-FFF2-40B4-BE49-F238E27FC236}">
                <a16:creationId xmlns:a16="http://schemas.microsoft.com/office/drawing/2014/main" id="{055E5FCB-B5CB-D832-8232-8F70F4289B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94" y="441581"/>
            <a:ext cx="293978" cy="301924"/>
          </a:xfrm>
          <a:prstGeom prst="rect">
            <a:avLst/>
          </a:prstGeom>
        </p:spPr>
      </p:pic>
      <p:sp>
        <p:nvSpPr>
          <p:cNvPr id="13" name="TextBox 12">
            <a:extLst>
              <a:ext uri="{FF2B5EF4-FFF2-40B4-BE49-F238E27FC236}">
                <a16:creationId xmlns:a16="http://schemas.microsoft.com/office/drawing/2014/main" id="{0A2B2990-6E6A-75B7-35FC-DAD613373273}"/>
              </a:ext>
            </a:extLst>
          </p:cNvPr>
          <p:cNvSpPr txBox="1"/>
          <p:nvPr/>
        </p:nvSpPr>
        <p:spPr>
          <a:xfrm>
            <a:off x="1153151" y="1870970"/>
            <a:ext cx="8296890" cy="2308324"/>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r>
              <a:rPr lang="vi-VN"/>
              <a:t>Biển báo giao thông R.306 báo tốc độ tối thiểu cho các xe cơ giới. Biển có hiệu lực bắt buộc các loại xe cơ giới vận hành với tốc độ không nhỏ hơn trị số ghi trên biển trong điều kiện giao thông thuận lợi và an toàn. Nếu một ô tô đi trên đường đó với tốc độ a (km/h) thì a phải thỏa mãn điều kiện nào trong các điều kiện sau?</a:t>
            </a:r>
          </a:p>
        </p:txBody>
      </p:sp>
      <p:sp>
        <p:nvSpPr>
          <p:cNvPr id="14" name="Freeform 16">
            <a:extLst>
              <a:ext uri="{FF2B5EF4-FFF2-40B4-BE49-F238E27FC236}">
                <a16:creationId xmlns:a16="http://schemas.microsoft.com/office/drawing/2014/main" id="{50C0D0C3-2A93-626D-DA2F-D1CDDC837CD9}"/>
              </a:ext>
            </a:extLst>
          </p:cNvPr>
          <p:cNvSpPr/>
          <p:nvPr/>
        </p:nvSpPr>
        <p:spPr>
          <a:xfrm>
            <a:off x="429353" y="1763844"/>
            <a:ext cx="680446" cy="68044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C7C"/>
          </a:solidFill>
        </p:spPr>
        <p:txBody>
          <a:bodyPr/>
          <a:lstStyle/>
          <a:p>
            <a:endParaRPr lang="en-US" sz="1200"/>
          </a:p>
        </p:txBody>
      </p:sp>
      <p:sp>
        <p:nvSpPr>
          <p:cNvPr id="15" name="TextBox 14">
            <a:extLst>
              <a:ext uri="{FF2B5EF4-FFF2-40B4-BE49-F238E27FC236}">
                <a16:creationId xmlns:a16="http://schemas.microsoft.com/office/drawing/2014/main" id="{C427D2D4-D523-1BFA-B5B2-38C5299074E2}"/>
              </a:ext>
            </a:extLst>
          </p:cNvPr>
          <p:cNvSpPr txBox="1"/>
          <p:nvPr/>
        </p:nvSpPr>
        <p:spPr>
          <a:xfrm>
            <a:off x="579690" y="1919401"/>
            <a:ext cx="423123" cy="369332"/>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a:solidFill>
                  <a:srgbClr val="002060"/>
                </a:solidFill>
              </a:rPr>
              <a:t>?2</a:t>
            </a:r>
          </a:p>
        </p:txBody>
      </p:sp>
      <p:grpSp>
        <p:nvGrpSpPr>
          <p:cNvPr id="18" name="Group 17">
            <a:extLst>
              <a:ext uri="{FF2B5EF4-FFF2-40B4-BE49-F238E27FC236}">
                <a16:creationId xmlns:a16="http://schemas.microsoft.com/office/drawing/2014/main" id="{3F6F0C5A-0A92-A3C3-BC4D-6D047511CB44}"/>
              </a:ext>
            </a:extLst>
          </p:cNvPr>
          <p:cNvGrpSpPr/>
          <p:nvPr/>
        </p:nvGrpSpPr>
        <p:grpSpPr>
          <a:xfrm>
            <a:off x="9630150" y="1763844"/>
            <a:ext cx="2418109" cy="2730979"/>
            <a:chOff x="9496800" y="3429000"/>
            <a:chExt cx="2418109" cy="2730979"/>
          </a:xfrm>
        </p:grpSpPr>
        <p:pic>
          <p:nvPicPr>
            <p:cNvPr id="16" name="Picture 15">
              <a:extLst>
                <a:ext uri="{FF2B5EF4-FFF2-40B4-BE49-F238E27FC236}">
                  <a16:creationId xmlns:a16="http://schemas.microsoft.com/office/drawing/2014/main" id="{CEB7C135-2B59-826D-FE50-73C83E0F246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272" b="98641" l="6360" r="90132">
                          <a14:foregroundMark x1="8333" y1="35534" x2="6798" y2="48738"/>
                          <a14:foregroundMark x1="7456" y1="34175" x2="6360" y2="38447"/>
                          <a14:foregroundMark x1="7456" y1="33204" x2="17325" y2="18252"/>
                          <a14:foregroundMark x1="17325" y1="18252" x2="31360" y2="10485"/>
                          <a14:foregroundMark x1="31360" y1="10485" x2="53509" y2="7573"/>
                          <a14:foregroundMark x1="46272" y1="5631" x2="55702" y2="6796"/>
                          <a14:foregroundMark x1="48684" y1="5243" x2="35965" y2="6019"/>
                          <a14:foregroundMark x1="35965" y1="6019" x2="35746" y2="6019"/>
                          <a14:foregroundMark x1="32895" y1="7184" x2="21491" y2="12039"/>
                          <a14:foregroundMark x1="21491" y1="12039" x2="20395" y2="13010"/>
                          <a14:foregroundMark x1="41667" y1="5437" x2="53947" y2="5437"/>
                          <a14:foregroundMark x1="53947" y1="5437" x2="53947" y2="5631"/>
                          <a14:foregroundMark x1="55044" y1="5243" x2="77851" y2="16311"/>
                          <a14:foregroundMark x1="77851" y1="16311" x2="85965" y2="25825"/>
                          <a14:foregroundMark x1="85965" y1="25825" x2="90132" y2="48155"/>
                          <a14:foregroundMark x1="90132" y1="48155" x2="85965" y2="59806"/>
                          <a14:foregroundMark x1="85965" y1="59806" x2="82237" y2="64466"/>
                          <a14:foregroundMark x1="42105" y1="4466" x2="52193" y2="4466"/>
                          <a14:foregroundMark x1="54825" y1="4660" x2="76974" y2="14563"/>
                          <a14:foregroundMark x1="73904" y1="12233" x2="65570" y2="7767"/>
                          <a14:foregroundMark x1="64254" y1="6408" x2="67763" y2="7961"/>
                          <a14:foregroundMark x1="83772" y1="61748" x2="73904" y2="72039"/>
                          <a14:foregroundMark x1="73904" y1="72039" x2="67544" y2="72621"/>
                          <a14:foregroundMark x1="63158" y1="77670" x2="35088" y2="76505"/>
                          <a14:foregroundMark x1="9868" y1="57670" x2="16886" y2="67767"/>
                          <a14:foregroundMark x1="16886" y1="67767" x2="19956" y2="69709"/>
                          <a14:foregroundMark x1="21711" y1="71845" x2="50439" y2="79612"/>
                          <a14:foregroundMark x1="39035" y1="80194" x2="48684" y2="80000"/>
                          <a14:foregroundMark x1="34430" y1="78835" x2="25877" y2="75534"/>
                          <a14:foregroundMark x1="53947" y1="80000" x2="66667" y2="77476"/>
                          <a14:foregroundMark x1="66667" y1="77476" x2="82018" y2="66214"/>
                          <a14:foregroundMark x1="42982" y1="35922" x2="40351" y2="54757"/>
                          <a14:foregroundMark x1="40570" y1="27379" x2="32895" y2="57282"/>
                          <a14:foregroundMark x1="31140" y1="28738" x2="27851" y2="57670"/>
                          <a14:foregroundMark x1="57895" y1="29126" x2="59211" y2="55728"/>
                          <a14:foregroundMark x1="58991" y1="27767" x2="54386" y2="44078"/>
                          <a14:foregroundMark x1="54386" y1="44078" x2="55263" y2="59417"/>
                          <a14:foregroundMark x1="55263" y1="59417" x2="56579" y2="58835"/>
                          <a14:foregroundMark x1="65351" y1="30485" x2="66447" y2="63883"/>
                          <a14:foregroundMark x1="66447" y1="63883" x2="65789" y2="63689"/>
                          <a14:foregroundMark x1="50000" y1="81165" x2="49123" y2="88350"/>
                          <a14:foregroundMark x1="48246" y1="82330" x2="47807" y2="96699"/>
                          <a14:foregroundMark x1="47807" y1="96699" x2="47588" y2="96893"/>
                          <a14:foregroundMark x1="47368" y1="84660" x2="47368" y2="98641"/>
                          <a14:foregroundMark x1="46711" y1="81165" x2="34430" y2="76893"/>
                          <a14:foregroundMark x1="46930" y1="80777" x2="46491" y2="90485"/>
                          <a14:foregroundMark x1="35526" y1="7767" x2="23904" y2="11068"/>
                          <a14:foregroundMark x1="23904" y1="11068" x2="23904" y2="11068"/>
                        </a14:backgroundRemoval>
                      </a14:imgEffect>
                    </a14:imgLayer>
                  </a14:imgProps>
                </a:ext>
              </a:extLst>
            </a:blip>
            <a:stretch>
              <a:fillRect/>
            </a:stretch>
          </p:blipFill>
          <p:spPr>
            <a:xfrm>
              <a:off x="9496800" y="3429000"/>
              <a:ext cx="2418109" cy="2730979"/>
            </a:xfrm>
            <a:prstGeom prst="rect">
              <a:avLst/>
            </a:prstGeom>
          </p:spPr>
        </p:pic>
        <p:sp>
          <p:nvSpPr>
            <p:cNvPr id="17" name="Oval 16">
              <a:extLst>
                <a:ext uri="{FF2B5EF4-FFF2-40B4-BE49-F238E27FC236}">
                  <a16:creationId xmlns:a16="http://schemas.microsoft.com/office/drawing/2014/main" id="{EC305932-FD6B-9FCD-B402-473BB87450A3}"/>
                </a:ext>
              </a:extLst>
            </p:cNvPr>
            <p:cNvSpPr/>
            <p:nvPr/>
          </p:nvSpPr>
          <p:spPr>
            <a:xfrm>
              <a:off x="9588500" y="3509143"/>
              <a:ext cx="2146299" cy="2146299"/>
            </a:xfrm>
            <a:prstGeom prst="ellipse">
              <a:avLst/>
            </a:prstGeom>
            <a:noFill/>
            <a:ln w="28575">
              <a:solidFill>
                <a:srgbClr val="0265A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8716CA92-0852-0A3B-8346-ED6D12469514}"/>
              </a:ext>
            </a:extLst>
          </p:cNvPr>
          <p:cNvSpPr/>
          <p:nvPr/>
        </p:nvSpPr>
        <p:spPr>
          <a:xfrm>
            <a:off x="1238907" y="4479539"/>
            <a:ext cx="242195" cy="242195"/>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DB66C0-6DF7-16CF-8BB3-0C2211635A7E}"/>
              </a:ext>
            </a:extLst>
          </p:cNvPr>
          <p:cNvSpPr/>
          <p:nvPr/>
        </p:nvSpPr>
        <p:spPr>
          <a:xfrm>
            <a:off x="5887726" y="4453869"/>
            <a:ext cx="242195" cy="242195"/>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6C2CE2B-3805-9BF3-85AD-BEDD751E17DA}"/>
              </a:ext>
            </a:extLst>
          </p:cNvPr>
          <p:cNvSpPr txBox="1"/>
          <p:nvPr/>
        </p:nvSpPr>
        <p:spPr>
          <a:xfrm>
            <a:off x="1528727" y="4344133"/>
            <a:ext cx="1121812"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r>
              <a:rPr lang="en-US"/>
              <a:t>a &lt; 60.</a:t>
            </a:r>
            <a:endParaRPr lang="vi-VN"/>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299A215-97B7-E736-4046-6278E0BCA38A}"/>
                  </a:ext>
                </a:extLst>
              </p:cNvPr>
              <p:cNvSpPr txBox="1"/>
              <p:nvPr/>
            </p:nvSpPr>
            <p:spPr>
              <a:xfrm>
                <a:off x="6180439" y="4344133"/>
                <a:ext cx="1352964"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r>
                  <a:rPr lang="en-US"/>
                  <a:t>a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a:t> 60.</a:t>
                </a:r>
                <a:endParaRPr lang="vi-VN"/>
              </a:p>
            </p:txBody>
          </p:sp>
        </mc:Choice>
        <mc:Fallback xmlns="">
          <p:sp>
            <p:nvSpPr>
              <p:cNvPr id="22" name="TextBox 21">
                <a:extLst>
                  <a:ext uri="{FF2B5EF4-FFF2-40B4-BE49-F238E27FC236}">
                    <a16:creationId xmlns:a16="http://schemas.microsoft.com/office/drawing/2014/main" id="{1299A215-97B7-E736-4046-6278E0BCA38A}"/>
                  </a:ext>
                </a:extLst>
              </p:cNvPr>
              <p:cNvSpPr txBox="1">
                <a:spLocks noRot="1" noChangeAspect="1" noMove="1" noResize="1" noEditPoints="1" noAdjustHandles="1" noChangeArrowheads="1" noChangeShapeType="1" noTextEdit="1"/>
              </p:cNvSpPr>
              <p:nvPr/>
            </p:nvSpPr>
            <p:spPr>
              <a:xfrm>
                <a:off x="6180439" y="4344133"/>
                <a:ext cx="1352964" cy="461665"/>
              </a:xfrm>
              <a:prstGeom prst="rect">
                <a:avLst/>
              </a:prstGeom>
              <a:blipFill>
                <a:blip r:embed="rId7"/>
                <a:stretch>
                  <a:fillRect l="-7207" t="-10667" b="-30667"/>
                </a:stretch>
              </a:blipFill>
            </p:spPr>
            <p:txBody>
              <a:bodyPr/>
              <a:lstStyle/>
              <a:p>
                <a:r>
                  <a:rPr lang="en-US">
                    <a:noFill/>
                  </a:rPr>
                  <a:t> </a:t>
                </a:r>
              </a:p>
            </p:txBody>
          </p:sp>
        </mc:Fallback>
      </mc:AlternateContent>
      <p:sp>
        <p:nvSpPr>
          <p:cNvPr id="23" name="Oval 22">
            <a:extLst>
              <a:ext uri="{FF2B5EF4-FFF2-40B4-BE49-F238E27FC236}">
                <a16:creationId xmlns:a16="http://schemas.microsoft.com/office/drawing/2014/main" id="{70DF82B0-B405-1E19-BBA8-76969A0FA411}"/>
              </a:ext>
            </a:extLst>
          </p:cNvPr>
          <p:cNvSpPr/>
          <p:nvPr/>
        </p:nvSpPr>
        <p:spPr>
          <a:xfrm>
            <a:off x="3564763" y="4479539"/>
            <a:ext cx="242195" cy="242195"/>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1BF253C-2007-B632-7422-2ADC8C0EC451}"/>
              </a:ext>
            </a:extLst>
          </p:cNvPr>
          <p:cNvSpPr/>
          <p:nvPr/>
        </p:nvSpPr>
        <p:spPr>
          <a:xfrm>
            <a:off x="8213582" y="4453869"/>
            <a:ext cx="242195" cy="242195"/>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10E986A-03BE-4F27-E298-4B2A482B8075}"/>
              </a:ext>
            </a:extLst>
          </p:cNvPr>
          <p:cNvSpPr txBox="1"/>
          <p:nvPr/>
        </p:nvSpPr>
        <p:spPr>
          <a:xfrm>
            <a:off x="3854583" y="4344133"/>
            <a:ext cx="1121812"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r>
              <a:rPr lang="en-US"/>
              <a:t>a &gt; 60.</a:t>
            </a:r>
            <a:endParaRPr lang="vi-VN"/>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022016E-839D-ADB9-A33D-68FC18FF5125}"/>
                  </a:ext>
                </a:extLst>
              </p:cNvPr>
              <p:cNvSpPr txBox="1"/>
              <p:nvPr/>
            </p:nvSpPr>
            <p:spPr>
              <a:xfrm>
                <a:off x="8506295" y="4344133"/>
                <a:ext cx="1352964"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r>
                  <a:rPr lang="en-US"/>
                  <a:t>a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a:t> 60.</a:t>
                </a:r>
                <a:endParaRPr lang="vi-VN"/>
              </a:p>
            </p:txBody>
          </p:sp>
        </mc:Choice>
        <mc:Fallback xmlns="">
          <p:sp>
            <p:nvSpPr>
              <p:cNvPr id="26" name="TextBox 25">
                <a:extLst>
                  <a:ext uri="{FF2B5EF4-FFF2-40B4-BE49-F238E27FC236}">
                    <a16:creationId xmlns:a16="http://schemas.microsoft.com/office/drawing/2014/main" id="{0022016E-839D-ADB9-A33D-68FC18FF5125}"/>
                  </a:ext>
                </a:extLst>
              </p:cNvPr>
              <p:cNvSpPr txBox="1">
                <a:spLocks noRot="1" noChangeAspect="1" noMove="1" noResize="1" noEditPoints="1" noAdjustHandles="1" noChangeArrowheads="1" noChangeShapeType="1" noTextEdit="1"/>
              </p:cNvSpPr>
              <p:nvPr/>
            </p:nvSpPr>
            <p:spPr>
              <a:xfrm>
                <a:off x="8506295" y="4344133"/>
                <a:ext cx="1352964" cy="461665"/>
              </a:xfrm>
              <a:prstGeom prst="rect">
                <a:avLst/>
              </a:prstGeom>
              <a:blipFill>
                <a:blip r:embed="rId8"/>
                <a:stretch>
                  <a:fillRect l="-6757"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E6B5412-E5FB-6A64-8F11-CCD1404E996B}"/>
                  </a:ext>
                </a:extLst>
              </p:cNvPr>
              <p:cNvSpPr txBox="1"/>
              <p:nvPr/>
            </p:nvSpPr>
            <p:spPr>
              <a:xfrm>
                <a:off x="1153151" y="5696313"/>
                <a:ext cx="5687355"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r>
                  <a:rPr lang="en-US">
                    <a:solidFill>
                      <a:srgbClr val="002060"/>
                    </a:solidFill>
                  </a:rPr>
                  <a:t>T</a:t>
                </a:r>
                <a:r>
                  <a:rPr lang="vi-VN">
                    <a:solidFill>
                      <a:srgbClr val="002060"/>
                    </a:solidFill>
                  </a:rPr>
                  <a:t>ốc độ tối thiểu</a:t>
                </a:r>
                <a:r>
                  <a:rPr lang="en-US">
                    <a:solidFill>
                      <a:srgbClr val="002060"/>
                    </a:solidFill>
                  </a:rPr>
                  <a:t> là 60 km/h nên a </a:t>
                </a:r>
                <a14:m>
                  <m:oMath xmlns:m="http://schemas.openxmlformats.org/officeDocument/2006/math">
                    <m:r>
                      <a:rPr lang="en-US" sz="2000" b="0" i="1" smtClean="0">
                        <a:solidFill>
                          <a:srgbClr val="002060"/>
                        </a:solidFill>
                        <a:latin typeface="Cambria Math" panose="02040503050406030204" pitchFamily="18" charset="0"/>
                      </a:rPr>
                      <m:t>≥</m:t>
                    </m:r>
                  </m:oMath>
                </a14:m>
                <a:r>
                  <a:rPr lang="en-US">
                    <a:solidFill>
                      <a:srgbClr val="002060"/>
                    </a:solidFill>
                  </a:rPr>
                  <a:t> 60.</a:t>
                </a:r>
                <a:endParaRPr lang="vi-VN">
                  <a:solidFill>
                    <a:srgbClr val="002060"/>
                  </a:solidFill>
                </a:endParaRPr>
              </a:p>
            </p:txBody>
          </p:sp>
        </mc:Choice>
        <mc:Fallback xmlns="">
          <p:sp>
            <p:nvSpPr>
              <p:cNvPr id="27" name="TextBox 26">
                <a:extLst>
                  <a:ext uri="{FF2B5EF4-FFF2-40B4-BE49-F238E27FC236}">
                    <a16:creationId xmlns:a16="http://schemas.microsoft.com/office/drawing/2014/main" id="{BE6B5412-E5FB-6A64-8F11-CCD1404E996B}"/>
                  </a:ext>
                </a:extLst>
              </p:cNvPr>
              <p:cNvSpPr txBox="1">
                <a:spLocks noRot="1" noChangeAspect="1" noMove="1" noResize="1" noEditPoints="1" noAdjustHandles="1" noChangeArrowheads="1" noChangeShapeType="1" noTextEdit="1"/>
              </p:cNvSpPr>
              <p:nvPr/>
            </p:nvSpPr>
            <p:spPr>
              <a:xfrm>
                <a:off x="1153151" y="5696313"/>
                <a:ext cx="5687355" cy="461665"/>
              </a:xfrm>
              <a:prstGeom prst="rect">
                <a:avLst/>
              </a:prstGeom>
              <a:blipFill>
                <a:blip r:embed="rId9"/>
                <a:stretch>
                  <a:fillRect l="-1608" t="-10526" r="-107" b="-28947"/>
                </a:stretch>
              </a:blipFill>
            </p:spPr>
            <p:txBody>
              <a:bodyPr/>
              <a:lstStyle/>
              <a:p>
                <a:r>
                  <a:rPr lang="en-US">
                    <a:noFill/>
                  </a:rPr>
                  <a:t> </a:t>
                </a:r>
              </a:p>
            </p:txBody>
          </p:sp>
        </mc:Fallback>
      </mc:AlternateContent>
      <p:grpSp>
        <p:nvGrpSpPr>
          <p:cNvPr id="30" name="Group 29">
            <a:extLst>
              <a:ext uri="{FF2B5EF4-FFF2-40B4-BE49-F238E27FC236}">
                <a16:creationId xmlns:a16="http://schemas.microsoft.com/office/drawing/2014/main" id="{8C0DAD00-263F-0A00-8A32-9162032641FC}"/>
              </a:ext>
            </a:extLst>
          </p:cNvPr>
          <p:cNvGrpSpPr/>
          <p:nvPr/>
        </p:nvGrpSpPr>
        <p:grpSpPr>
          <a:xfrm>
            <a:off x="1210332" y="5214826"/>
            <a:ext cx="809625" cy="307777"/>
            <a:chOff x="7029450" y="1370387"/>
            <a:chExt cx="809625" cy="307777"/>
          </a:xfrm>
        </p:grpSpPr>
        <p:sp>
          <p:nvSpPr>
            <p:cNvPr id="29" name="Rectangle: Rounded Corners 28">
              <a:extLst>
                <a:ext uri="{FF2B5EF4-FFF2-40B4-BE49-F238E27FC236}">
                  <a16:creationId xmlns:a16="http://schemas.microsoft.com/office/drawing/2014/main" id="{59CC22B0-5615-D47B-70B6-A9EA5D7CF785}"/>
                </a:ext>
              </a:extLst>
            </p:cNvPr>
            <p:cNvSpPr/>
            <p:nvPr/>
          </p:nvSpPr>
          <p:spPr>
            <a:xfrm>
              <a:off x="7029450" y="1390649"/>
              <a:ext cx="809625" cy="267255"/>
            </a:xfrm>
            <a:prstGeom prst="roundRect">
              <a:avLst/>
            </a:prstGeom>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7A2F3EA7-45AB-EAEC-8A8C-A9813FB8ED36}"/>
                </a:ext>
              </a:extLst>
            </p:cNvPr>
            <p:cNvSpPr txBox="1"/>
            <p:nvPr/>
          </p:nvSpPr>
          <p:spPr>
            <a:xfrm>
              <a:off x="7043576" y="1370387"/>
              <a:ext cx="795499" cy="307777"/>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r>
                <a:rPr lang="en-US" sz="1400">
                  <a:solidFill>
                    <a:schemeClr val="bg1"/>
                  </a:solidFill>
                </a:rPr>
                <a:t>Lời giải</a:t>
              </a:r>
              <a:endParaRPr lang="vi-VN" sz="1400">
                <a:solidFill>
                  <a:schemeClr val="bg1"/>
                </a:solidFill>
              </a:endParaRPr>
            </a:p>
          </p:txBody>
        </p:sp>
      </p:grpSp>
      <p:sp>
        <p:nvSpPr>
          <p:cNvPr id="2" name="Oval 1">
            <a:extLst>
              <a:ext uri="{FF2B5EF4-FFF2-40B4-BE49-F238E27FC236}">
                <a16:creationId xmlns:a16="http://schemas.microsoft.com/office/drawing/2014/main" id="{282C84D4-2DD7-E858-47C2-175EDE6F5496}"/>
              </a:ext>
            </a:extLst>
          </p:cNvPr>
          <p:cNvSpPr/>
          <p:nvPr/>
        </p:nvSpPr>
        <p:spPr>
          <a:xfrm>
            <a:off x="8254249" y="4494083"/>
            <a:ext cx="171743" cy="17174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36004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C70F2B6-9B79-8BFA-0769-2EAD656B276A}"/>
              </a:ext>
            </a:extLst>
          </p:cNvPr>
          <p:cNvGrpSpPr/>
          <p:nvPr/>
        </p:nvGrpSpPr>
        <p:grpSpPr>
          <a:xfrm>
            <a:off x="297681" y="213822"/>
            <a:ext cx="3969519" cy="672461"/>
            <a:chOff x="754882" y="438109"/>
            <a:chExt cx="2718568" cy="672461"/>
          </a:xfrm>
        </p:grpSpPr>
        <p:grpSp>
          <p:nvGrpSpPr>
            <p:cNvPr id="6" name="Group 9">
              <a:extLst>
                <a:ext uri="{FF2B5EF4-FFF2-40B4-BE49-F238E27FC236}">
                  <a16:creationId xmlns:a16="http://schemas.microsoft.com/office/drawing/2014/main" id="{4D168B8F-79C6-B8A2-3C9D-9B829E3D037C}"/>
                </a:ext>
              </a:extLst>
            </p:cNvPr>
            <p:cNvGrpSpPr/>
            <p:nvPr/>
          </p:nvGrpSpPr>
          <p:grpSpPr>
            <a:xfrm>
              <a:off x="754882" y="485800"/>
              <a:ext cx="2718568" cy="618420"/>
              <a:chOff x="0" y="0"/>
              <a:chExt cx="4967086" cy="787206"/>
            </a:xfrm>
          </p:grpSpPr>
          <p:sp>
            <p:nvSpPr>
              <p:cNvPr id="10" name="Freeform 10">
                <a:extLst>
                  <a:ext uri="{FF2B5EF4-FFF2-40B4-BE49-F238E27FC236}">
                    <a16:creationId xmlns:a16="http://schemas.microsoft.com/office/drawing/2014/main" id="{D9FD6686-5CDA-4808-8289-465D3FBC6CDF}"/>
                  </a:ext>
                </a:extLst>
              </p:cNvPr>
              <p:cNvSpPr/>
              <p:nvPr/>
            </p:nvSpPr>
            <p:spPr>
              <a:xfrm>
                <a:off x="6797" y="0"/>
                <a:ext cx="4953491" cy="787206"/>
              </a:xfrm>
              <a:custGeom>
                <a:avLst/>
                <a:gdLst/>
                <a:ahLst/>
                <a:cxnLst/>
                <a:rect l="l" t="t" r="r" b="b"/>
                <a:pathLst>
                  <a:path w="4953491" h="787206">
                    <a:moveTo>
                      <a:pt x="232168" y="0"/>
                    </a:moveTo>
                    <a:lnTo>
                      <a:pt x="4924524" y="0"/>
                    </a:lnTo>
                    <a:cubicBezTo>
                      <a:pt x="4933093" y="0"/>
                      <a:pt x="4941179" y="3965"/>
                      <a:pt x="4946426" y="10739"/>
                    </a:cubicBezTo>
                    <a:cubicBezTo>
                      <a:pt x="4951674" y="17513"/>
                      <a:pt x="4953492" y="26333"/>
                      <a:pt x="4951350" y="34630"/>
                    </a:cubicBezTo>
                    <a:lnTo>
                      <a:pt x="4766028" y="752576"/>
                    </a:lnTo>
                    <a:cubicBezTo>
                      <a:pt x="4760766" y="772962"/>
                      <a:pt x="4742378" y="787206"/>
                      <a:pt x="4721324" y="787206"/>
                    </a:cubicBezTo>
                    <a:lnTo>
                      <a:pt x="28968" y="787206"/>
                    </a:lnTo>
                    <a:cubicBezTo>
                      <a:pt x="20399" y="787206"/>
                      <a:pt x="12313" y="783242"/>
                      <a:pt x="7066" y="776468"/>
                    </a:cubicBezTo>
                    <a:cubicBezTo>
                      <a:pt x="1818" y="769694"/>
                      <a:pt x="0" y="760873"/>
                      <a:pt x="2142" y="752576"/>
                    </a:cubicBezTo>
                    <a:lnTo>
                      <a:pt x="187464" y="34630"/>
                    </a:lnTo>
                    <a:cubicBezTo>
                      <a:pt x="192726" y="14244"/>
                      <a:pt x="211114" y="0"/>
                      <a:pt x="232168" y="0"/>
                    </a:cubicBezTo>
                    <a:close/>
                  </a:path>
                </a:pathLst>
              </a:custGeom>
              <a:solidFill>
                <a:srgbClr val="041D16"/>
              </a:solidFill>
              <a:ln w="19050" cap="rnd">
                <a:solidFill>
                  <a:srgbClr val="063225"/>
                </a:solidFill>
                <a:prstDash val="solid"/>
                <a:round/>
              </a:ln>
            </p:spPr>
            <p:txBody>
              <a:bodyPr/>
              <a:lstStyle/>
              <a:p>
                <a:endParaRPr lang="en-US" sz="1200"/>
              </a:p>
            </p:txBody>
          </p:sp>
          <p:sp>
            <p:nvSpPr>
              <p:cNvPr id="11" name="TextBox 11">
                <a:extLst>
                  <a:ext uri="{FF2B5EF4-FFF2-40B4-BE49-F238E27FC236}">
                    <a16:creationId xmlns:a16="http://schemas.microsoft.com/office/drawing/2014/main" id="{70E6F258-26B6-733D-42A1-049D5B85B7EE}"/>
                  </a:ext>
                </a:extLst>
              </p:cNvPr>
              <p:cNvSpPr txBox="1"/>
              <p:nvPr/>
            </p:nvSpPr>
            <p:spPr>
              <a:xfrm>
                <a:off x="101600" y="-47625"/>
                <a:ext cx="4763886" cy="834831"/>
              </a:xfrm>
              <a:prstGeom prst="rect">
                <a:avLst/>
              </a:prstGeom>
            </p:spPr>
            <p:txBody>
              <a:bodyPr lIns="33867" tIns="33867" rIns="33867" bIns="33867" rtlCol="0" anchor="ctr"/>
              <a:lstStyle/>
              <a:p>
                <a:pPr algn="ctr">
                  <a:lnSpc>
                    <a:spcPts val="2147"/>
                  </a:lnSpc>
                </a:pPr>
                <a:endParaRPr sz="1200"/>
              </a:p>
            </p:txBody>
          </p:sp>
        </p:grpSp>
        <p:grpSp>
          <p:nvGrpSpPr>
            <p:cNvPr id="7" name="Group 6">
              <a:extLst>
                <a:ext uri="{FF2B5EF4-FFF2-40B4-BE49-F238E27FC236}">
                  <a16:creationId xmlns:a16="http://schemas.microsoft.com/office/drawing/2014/main" id="{70C7AF29-4FD3-9722-99A9-5D9D9802A99D}"/>
                </a:ext>
              </a:extLst>
            </p:cNvPr>
            <p:cNvGrpSpPr/>
            <p:nvPr/>
          </p:nvGrpSpPr>
          <p:grpSpPr>
            <a:xfrm>
              <a:off x="840234" y="438109"/>
              <a:ext cx="594979" cy="672461"/>
              <a:chOff x="37200" y="-47625"/>
              <a:chExt cx="1045454" cy="826553"/>
            </a:xfrm>
          </p:grpSpPr>
          <p:sp>
            <p:nvSpPr>
              <p:cNvPr id="8" name="Freeform 13">
                <a:extLst>
                  <a:ext uri="{FF2B5EF4-FFF2-40B4-BE49-F238E27FC236}">
                    <a16:creationId xmlns:a16="http://schemas.microsoft.com/office/drawing/2014/main" id="{BE4DAE5A-877F-074E-C68E-E6FD6CE782F4}"/>
                  </a:ext>
                </a:extLst>
              </p:cNvPr>
              <p:cNvSpPr/>
              <p:nvPr/>
            </p:nvSpPr>
            <p:spPr>
              <a:xfrm>
                <a:off x="37200" y="-2"/>
                <a:ext cx="1045454" cy="778928"/>
              </a:xfrm>
              <a:custGeom>
                <a:avLst/>
                <a:gdLst/>
                <a:ahLst/>
                <a:cxnLst/>
                <a:rect l="l" t="t" r="r" b="b"/>
                <a:pathLst>
                  <a:path w="1127249" h="778928">
                    <a:moveTo>
                      <a:pt x="323129" y="0"/>
                    </a:moveTo>
                    <a:lnTo>
                      <a:pt x="1007320" y="0"/>
                    </a:lnTo>
                    <a:cubicBezTo>
                      <a:pt x="1042838" y="0"/>
                      <a:pt x="1076352" y="16458"/>
                      <a:pt x="1098068" y="44566"/>
                    </a:cubicBezTo>
                    <a:cubicBezTo>
                      <a:pt x="1119783" y="72673"/>
                      <a:pt x="1127249" y="109256"/>
                      <a:pt x="1118283" y="143625"/>
                    </a:cubicBezTo>
                    <a:lnTo>
                      <a:pt x="990019" y="635303"/>
                    </a:lnTo>
                    <a:cubicBezTo>
                      <a:pt x="967950" y="719900"/>
                      <a:pt x="891547" y="778928"/>
                      <a:pt x="804120" y="778928"/>
                    </a:cubicBezTo>
                    <a:lnTo>
                      <a:pt x="119929" y="778928"/>
                    </a:lnTo>
                    <a:cubicBezTo>
                      <a:pt x="84411" y="778928"/>
                      <a:pt x="50897" y="762469"/>
                      <a:pt x="29181" y="734362"/>
                    </a:cubicBezTo>
                    <a:cubicBezTo>
                      <a:pt x="7466" y="706255"/>
                      <a:pt x="0" y="669672"/>
                      <a:pt x="8966" y="635303"/>
                    </a:cubicBezTo>
                    <a:lnTo>
                      <a:pt x="137230" y="143625"/>
                    </a:lnTo>
                    <a:cubicBezTo>
                      <a:pt x="159299" y="59028"/>
                      <a:pt x="235702" y="0"/>
                      <a:pt x="323129" y="0"/>
                    </a:cubicBezTo>
                    <a:close/>
                  </a:path>
                </a:pathLst>
              </a:custGeom>
              <a:gradFill rotWithShape="1">
                <a:gsLst>
                  <a:gs pos="0">
                    <a:srgbClr val="FFAB29">
                      <a:alpha val="100000"/>
                    </a:srgbClr>
                  </a:gs>
                  <a:gs pos="100000">
                    <a:srgbClr val="FFCD80">
                      <a:alpha val="100000"/>
                    </a:srgbClr>
                  </a:gs>
                </a:gsLst>
                <a:lin ang="0"/>
              </a:gradFill>
              <a:ln cap="rnd">
                <a:noFill/>
                <a:prstDash val="solid"/>
                <a:round/>
              </a:ln>
            </p:spPr>
            <p:txBody>
              <a:bodyPr/>
              <a:lstStyle/>
              <a:p>
                <a:endParaRPr lang="en-US" sz="1200"/>
              </a:p>
            </p:txBody>
          </p:sp>
          <p:sp>
            <p:nvSpPr>
              <p:cNvPr id="9" name="TextBox 8">
                <a:extLst>
                  <a:ext uri="{FF2B5EF4-FFF2-40B4-BE49-F238E27FC236}">
                    <a16:creationId xmlns:a16="http://schemas.microsoft.com/office/drawing/2014/main" id="{5780D13A-DB71-39A6-04FE-62F914972C16}"/>
                  </a:ext>
                </a:extLst>
              </p:cNvPr>
              <p:cNvSpPr txBox="1"/>
              <p:nvPr/>
            </p:nvSpPr>
            <p:spPr>
              <a:xfrm>
                <a:off x="101600" y="-47625"/>
                <a:ext cx="981053" cy="826553"/>
              </a:xfrm>
              <a:prstGeom prst="rect">
                <a:avLst/>
              </a:prstGeom>
            </p:spPr>
            <p:txBody>
              <a:bodyPr lIns="33867" tIns="33867" rIns="33867" bIns="33867" rtlCol="0" anchor="ctr"/>
              <a:lstStyle/>
              <a:p>
                <a:pPr algn="ctr">
                  <a:lnSpc>
                    <a:spcPts val="2147"/>
                  </a:lnSpc>
                  <a:spcBef>
                    <a:spcPct val="0"/>
                  </a:spcBef>
                </a:pPr>
                <a:endParaRPr sz="1200"/>
              </a:p>
            </p:txBody>
          </p:sp>
        </p:grpSp>
      </p:grpSp>
      <p:sp>
        <p:nvSpPr>
          <p:cNvPr id="12" name="TextBox 20">
            <a:extLst>
              <a:ext uri="{FF2B5EF4-FFF2-40B4-BE49-F238E27FC236}">
                <a16:creationId xmlns:a16="http://schemas.microsoft.com/office/drawing/2014/main" id="{9226BB51-EA8F-8794-CABA-16D346A48E59}"/>
              </a:ext>
            </a:extLst>
          </p:cNvPr>
          <p:cNvSpPr txBox="1"/>
          <p:nvPr/>
        </p:nvSpPr>
        <p:spPr>
          <a:xfrm>
            <a:off x="1420750" y="391107"/>
            <a:ext cx="2572072" cy="369332"/>
          </a:xfrm>
          <a:prstGeom prst="rect">
            <a:avLst/>
          </a:prstGeom>
        </p:spPr>
        <p:txBody>
          <a:bodyPr wrap="square" lIns="0" tIns="0" rIns="0" bIns="0" rtlCol="0" anchor="t">
            <a:spAutoFit/>
          </a:bodyPr>
          <a:lstStyle/>
          <a:p>
            <a:pPr>
              <a:spcBef>
                <a:spcPct val="0"/>
              </a:spcBef>
            </a:pPr>
            <a:r>
              <a:rPr lang="en-US" sz="2400">
                <a:solidFill>
                  <a:schemeClr val="bg1"/>
                </a:solidFill>
                <a:latin typeface="#9Slide03 Kaleko 105 Round Bold" pitchFamily="2" charset="0"/>
              </a:rPr>
              <a:t>BẤT ĐẲNG THỨC</a:t>
            </a:r>
          </a:p>
        </p:txBody>
      </p:sp>
      <p:sp>
        <p:nvSpPr>
          <p:cNvPr id="14" name="TextBox 20">
            <a:extLst>
              <a:ext uri="{FF2B5EF4-FFF2-40B4-BE49-F238E27FC236}">
                <a16:creationId xmlns:a16="http://schemas.microsoft.com/office/drawing/2014/main" id="{35FF6F2E-32D3-CF30-8CF6-A8C8A87E3380}"/>
              </a:ext>
            </a:extLst>
          </p:cNvPr>
          <p:cNvSpPr txBox="1"/>
          <p:nvPr/>
        </p:nvSpPr>
        <p:spPr>
          <a:xfrm>
            <a:off x="664536" y="353980"/>
            <a:ext cx="384301" cy="430887"/>
          </a:xfrm>
          <a:prstGeom prst="rect">
            <a:avLst/>
          </a:prstGeom>
        </p:spPr>
        <p:txBody>
          <a:bodyPr wrap="square" lIns="0" tIns="0" rIns="0" bIns="0" rtlCol="0" anchor="t">
            <a:spAutoFit/>
          </a:bodyPr>
          <a:lstStyle/>
          <a:p>
            <a:pPr>
              <a:spcBef>
                <a:spcPct val="0"/>
              </a:spcBef>
            </a:pPr>
            <a:r>
              <a:rPr lang="en-US" sz="2800">
                <a:solidFill>
                  <a:schemeClr val="bg1"/>
                </a:solidFill>
                <a:latin typeface="#9Slide03 Kaleko 105 Round Bold" pitchFamily="2" charset="0"/>
              </a:rPr>
              <a:t>01</a:t>
            </a:r>
          </a:p>
        </p:txBody>
      </p:sp>
      <p:sp>
        <p:nvSpPr>
          <p:cNvPr id="15" name="Rectangle: Rounded Corners 14">
            <a:extLst>
              <a:ext uri="{FF2B5EF4-FFF2-40B4-BE49-F238E27FC236}">
                <a16:creationId xmlns:a16="http://schemas.microsoft.com/office/drawing/2014/main" id="{11BB19A9-746E-24CC-4A87-D2EB126DE553}"/>
              </a:ext>
            </a:extLst>
          </p:cNvPr>
          <p:cNvSpPr/>
          <p:nvPr/>
        </p:nvSpPr>
        <p:spPr>
          <a:xfrm>
            <a:off x="1048837" y="1742255"/>
            <a:ext cx="9868302" cy="1806817"/>
          </a:xfrm>
          <a:prstGeom prst="roundRect">
            <a:avLst>
              <a:gd name="adj" fmla="val 1139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1DD3E8B-550E-C1FF-7C91-FC0ED4092DD8}"/>
                  </a:ext>
                </a:extLst>
              </p:cNvPr>
              <p:cNvSpPr txBox="1"/>
              <p:nvPr/>
            </p:nvSpPr>
            <p:spPr>
              <a:xfrm>
                <a:off x="1164787" y="2083371"/>
                <a:ext cx="9638489" cy="1137106"/>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nSpc>
                    <a:spcPct val="150000"/>
                  </a:lnSpc>
                </a:pPr>
                <a:r>
                  <a:rPr lang="vi-VN">
                    <a:solidFill>
                      <a:schemeClr val="bg1"/>
                    </a:solidFill>
                  </a:rPr>
                  <a:t>Ta gọi hệ thức dạng a &lt; b (hay a &gt; b, a</a:t>
                </a:r>
                <a:r>
                  <a:rPr lang="en-US">
                    <a:solidFill>
                      <a:schemeClr val="bg1"/>
                    </a:solidFill>
                  </a:rPr>
                  <a:t> </a:t>
                </a:r>
                <a14:m>
                  <m:oMath xmlns:m="http://schemas.openxmlformats.org/officeDocument/2006/math">
                    <m:r>
                      <a:rPr lang="en-US" sz="2000" b="0" i="1" smtClean="0">
                        <a:solidFill>
                          <a:schemeClr val="bg1"/>
                        </a:solidFill>
                        <a:latin typeface="Cambria Math" panose="02040503050406030204" pitchFamily="18" charset="0"/>
                      </a:rPr>
                      <m:t>≥</m:t>
                    </m:r>
                  </m:oMath>
                </a14:m>
                <a:r>
                  <a:rPr lang="en-US">
                    <a:solidFill>
                      <a:schemeClr val="bg1"/>
                    </a:solidFill>
                  </a:rPr>
                  <a:t> b, a </a:t>
                </a:r>
                <a14:m>
                  <m:oMath xmlns:m="http://schemas.openxmlformats.org/officeDocument/2006/math">
                    <m:r>
                      <a:rPr lang="en-US" sz="2000" b="0" i="1" smtClean="0">
                        <a:solidFill>
                          <a:schemeClr val="bg1"/>
                        </a:solidFill>
                        <a:latin typeface="Cambria Math" panose="02040503050406030204" pitchFamily="18" charset="0"/>
                      </a:rPr>
                      <m:t>≤</m:t>
                    </m:r>
                  </m:oMath>
                </a14:m>
                <a:r>
                  <a:rPr lang="en-US">
                    <a:solidFill>
                      <a:schemeClr val="bg1"/>
                    </a:solidFill>
                  </a:rPr>
                  <a:t> b</a:t>
                </a:r>
                <a:r>
                  <a:rPr lang="vi-VN">
                    <a:solidFill>
                      <a:schemeClr val="bg1"/>
                    </a:solidFill>
                  </a:rPr>
                  <a:t>) là bất đẳng thức và gọi a là vế trái, b là vế phải của bất đẳng thức.</a:t>
                </a:r>
              </a:p>
            </p:txBody>
          </p:sp>
        </mc:Choice>
        <mc:Fallback xmlns="">
          <p:sp>
            <p:nvSpPr>
              <p:cNvPr id="16" name="TextBox 15">
                <a:extLst>
                  <a:ext uri="{FF2B5EF4-FFF2-40B4-BE49-F238E27FC236}">
                    <a16:creationId xmlns:a16="http://schemas.microsoft.com/office/drawing/2014/main" id="{71DD3E8B-550E-C1FF-7C91-FC0ED4092DD8}"/>
                  </a:ext>
                </a:extLst>
              </p:cNvPr>
              <p:cNvSpPr txBox="1">
                <a:spLocks noRot="1" noChangeAspect="1" noMove="1" noResize="1" noEditPoints="1" noAdjustHandles="1" noChangeArrowheads="1" noChangeShapeType="1" noTextEdit="1"/>
              </p:cNvSpPr>
              <p:nvPr/>
            </p:nvSpPr>
            <p:spPr>
              <a:xfrm>
                <a:off x="1164787" y="2083371"/>
                <a:ext cx="9638489" cy="1137106"/>
              </a:xfrm>
              <a:prstGeom prst="rect">
                <a:avLst/>
              </a:prstGeom>
              <a:blipFill>
                <a:blip r:embed="rId4"/>
                <a:stretch>
                  <a:fillRect l="-949" r="-633" b="-11828"/>
                </a:stretch>
              </a:blipFill>
            </p:spPr>
            <p:txBody>
              <a:bodyPr/>
              <a:lstStyle/>
              <a:p>
                <a:r>
                  <a:rPr lang="en-US">
                    <a:noFill/>
                  </a:rPr>
                  <a:t> </a:t>
                </a:r>
              </a:p>
            </p:txBody>
          </p:sp>
        </mc:Fallback>
      </mc:AlternateContent>
      <p:sp>
        <p:nvSpPr>
          <p:cNvPr id="25" name="Freeform 32">
            <a:extLst>
              <a:ext uri="{FF2B5EF4-FFF2-40B4-BE49-F238E27FC236}">
                <a16:creationId xmlns:a16="http://schemas.microsoft.com/office/drawing/2014/main" id="{37B3D9A8-ED5B-0C84-44DB-39AFF49267D4}"/>
              </a:ext>
            </a:extLst>
          </p:cNvPr>
          <p:cNvSpPr/>
          <p:nvPr/>
        </p:nvSpPr>
        <p:spPr>
          <a:xfrm flipH="1" flipV="1">
            <a:off x="1274861" y="1914535"/>
            <a:ext cx="229813" cy="168836"/>
          </a:xfrm>
          <a:custGeom>
            <a:avLst/>
            <a:gdLst/>
            <a:ahLst/>
            <a:cxnLst/>
            <a:rect l="l" t="t" r="r" b="b"/>
            <a:pathLst>
              <a:path w="940667" h="731369">
                <a:moveTo>
                  <a:pt x="940668" y="731369"/>
                </a:moveTo>
                <a:lnTo>
                  <a:pt x="0" y="731369"/>
                </a:lnTo>
                <a:lnTo>
                  <a:pt x="0" y="0"/>
                </a:lnTo>
                <a:lnTo>
                  <a:pt x="940668" y="0"/>
                </a:lnTo>
                <a:lnTo>
                  <a:pt x="940668" y="73136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solidFill>
                <a:schemeClr val="bg1"/>
              </a:solidFill>
            </a:endParaRPr>
          </a:p>
        </p:txBody>
      </p:sp>
      <p:sp>
        <p:nvSpPr>
          <p:cNvPr id="26" name="Freeform 32">
            <a:extLst>
              <a:ext uri="{FF2B5EF4-FFF2-40B4-BE49-F238E27FC236}">
                <a16:creationId xmlns:a16="http://schemas.microsoft.com/office/drawing/2014/main" id="{6B791C12-EF41-99DF-27D7-DA749394A979}"/>
              </a:ext>
            </a:extLst>
          </p:cNvPr>
          <p:cNvSpPr/>
          <p:nvPr/>
        </p:nvSpPr>
        <p:spPr>
          <a:xfrm rot="10800000" flipH="1" flipV="1">
            <a:off x="10425237" y="3152631"/>
            <a:ext cx="229813" cy="168836"/>
          </a:xfrm>
          <a:custGeom>
            <a:avLst/>
            <a:gdLst/>
            <a:ahLst/>
            <a:cxnLst/>
            <a:rect l="l" t="t" r="r" b="b"/>
            <a:pathLst>
              <a:path w="940667" h="731369">
                <a:moveTo>
                  <a:pt x="940668" y="731369"/>
                </a:moveTo>
                <a:lnTo>
                  <a:pt x="0" y="731369"/>
                </a:lnTo>
                <a:lnTo>
                  <a:pt x="0" y="0"/>
                </a:lnTo>
                <a:lnTo>
                  <a:pt x="940668" y="0"/>
                </a:lnTo>
                <a:lnTo>
                  <a:pt x="940668" y="73136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solidFill>
                <a:schemeClr val="bg1"/>
              </a:solidFill>
            </a:endParaRPr>
          </a:p>
        </p:txBody>
      </p:sp>
      <p:sp>
        <p:nvSpPr>
          <p:cNvPr id="27" name="TextBox 26">
            <a:extLst>
              <a:ext uri="{FF2B5EF4-FFF2-40B4-BE49-F238E27FC236}">
                <a16:creationId xmlns:a16="http://schemas.microsoft.com/office/drawing/2014/main" id="{64CADED3-83B7-983B-CAFE-B3914FCE1124}"/>
              </a:ext>
            </a:extLst>
          </p:cNvPr>
          <p:cNvSpPr txBox="1"/>
          <p:nvPr/>
        </p:nvSpPr>
        <p:spPr>
          <a:xfrm>
            <a:off x="1048837" y="1409894"/>
            <a:ext cx="1103671" cy="246221"/>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1600">
                <a:solidFill>
                  <a:srgbClr val="002060"/>
                </a:solidFill>
              </a:rPr>
              <a:t>KHÁI NIỆM</a:t>
            </a:r>
          </a:p>
        </p:txBody>
      </p:sp>
      <p:sp>
        <p:nvSpPr>
          <p:cNvPr id="28" name="TextBox 27">
            <a:extLst>
              <a:ext uri="{FF2B5EF4-FFF2-40B4-BE49-F238E27FC236}">
                <a16:creationId xmlns:a16="http://schemas.microsoft.com/office/drawing/2014/main" id="{5B9CA6A2-BEE7-71FE-510C-F7DEDF2F1CD9}"/>
              </a:ext>
            </a:extLst>
          </p:cNvPr>
          <p:cNvSpPr txBox="1"/>
          <p:nvPr/>
        </p:nvSpPr>
        <p:spPr>
          <a:xfrm>
            <a:off x="1880723" y="4001560"/>
            <a:ext cx="8296890"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pPr algn="just"/>
            <a:r>
              <a:rPr lang="vi-VN"/>
              <a:t>Xác định vế trái và vế phải của các bất đẳng thức sau:</a:t>
            </a:r>
          </a:p>
        </p:txBody>
      </p:sp>
      <p:sp>
        <p:nvSpPr>
          <p:cNvPr id="31" name="TextBox 30">
            <a:extLst>
              <a:ext uri="{FF2B5EF4-FFF2-40B4-BE49-F238E27FC236}">
                <a16:creationId xmlns:a16="http://schemas.microsoft.com/office/drawing/2014/main" id="{B8C87829-095B-6741-3350-6855DDD0833E}"/>
              </a:ext>
            </a:extLst>
          </p:cNvPr>
          <p:cNvSpPr txBox="1"/>
          <p:nvPr/>
        </p:nvSpPr>
        <p:spPr>
          <a:xfrm>
            <a:off x="1048837" y="4121626"/>
            <a:ext cx="1103671" cy="276999"/>
          </a:xfrm>
          <a:prstGeom prst="rect">
            <a:avLst/>
          </a:prstGeom>
        </p:spPr>
        <p:txBody>
          <a:bodyPr wrap="square" lIns="0" tIns="0" rIns="0" bIns="0" rtlCol="0" anchor="t">
            <a:spAutoFit/>
          </a:bodyPr>
          <a:lstStyle>
            <a:defPPr>
              <a:defRPr lang="en-US"/>
            </a:defPPr>
            <a:lvl1pPr>
              <a:spcBef>
                <a:spcPct val="0"/>
              </a:spcBef>
              <a:defRPr sz="2400">
                <a:solidFill>
                  <a:schemeClr val="bg1"/>
                </a:solidFill>
                <a:latin typeface="#9Slide03 Kaleko 105 Round Bold" pitchFamily="2" charset="0"/>
              </a:defRPr>
            </a:lvl1pPr>
          </a:lstStyle>
          <a:p>
            <a:r>
              <a:rPr lang="en-US" sz="1800">
                <a:solidFill>
                  <a:srgbClr val="002060"/>
                </a:solidFill>
              </a:rPr>
              <a:t>VÍ DỤ 1.</a:t>
            </a:r>
          </a:p>
        </p:txBody>
      </p:sp>
      <p:sp>
        <p:nvSpPr>
          <p:cNvPr id="32" name="Rectangle: Rounded Corners 31">
            <a:extLst>
              <a:ext uri="{FF2B5EF4-FFF2-40B4-BE49-F238E27FC236}">
                <a16:creationId xmlns:a16="http://schemas.microsoft.com/office/drawing/2014/main" id="{4143D234-4365-352F-85BB-B0840A22FF2F}"/>
              </a:ext>
            </a:extLst>
          </p:cNvPr>
          <p:cNvSpPr/>
          <p:nvPr/>
        </p:nvSpPr>
        <p:spPr>
          <a:xfrm>
            <a:off x="1880723" y="4597868"/>
            <a:ext cx="1963768" cy="572900"/>
          </a:xfrm>
          <a:prstGeom prst="roundRect">
            <a:avLst>
              <a:gd name="adj" fmla="val 8033"/>
            </a:avLst>
          </a:prstGeom>
          <a:solidFill>
            <a:srgbClr val="FFC000">
              <a:alpha val="11000"/>
            </a:srgbClr>
          </a:solidFill>
          <a:ln w="952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7">
            <a:extLst>
              <a:ext uri="{FF2B5EF4-FFF2-40B4-BE49-F238E27FC236}">
                <a16:creationId xmlns:a16="http://schemas.microsoft.com/office/drawing/2014/main" id="{1E9485DC-6B10-CFAA-7DD2-65DE0D05679F}"/>
              </a:ext>
            </a:extLst>
          </p:cNvPr>
          <p:cNvSpPr/>
          <p:nvPr/>
        </p:nvSpPr>
        <p:spPr>
          <a:xfrm>
            <a:off x="2130411" y="4817117"/>
            <a:ext cx="168835" cy="168835"/>
          </a:xfrm>
          <a:custGeom>
            <a:avLst/>
            <a:gdLst/>
            <a:ahLst/>
            <a:cxnLst/>
            <a:rect l="l" t="t" r="r" b="b"/>
            <a:pathLst>
              <a:path w="493334" h="493334">
                <a:moveTo>
                  <a:pt x="0" y="0"/>
                </a:moveTo>
                <a:lnTo>
                  <a:pt x="493335" y="0"/>
                </a:lnTo>
                <a:lnTo>
                  <a:pt x="493335" y="493334"/>
                </a:lnTo>
                <a:lnTo>
                  <a:pt x="0" y="4933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34" name="TextBox 33">
            <a:extLst>
              <a:ext uri="{FF2B5EF4-FFF2-40B4-BE49-F238E27FC236}">
                <a16:creationId xmlns:a16="http://schemas.microsoft.com/office/drawing/2014/main" id="{15508256-2E1E-5492-109D-A3D1A6A80DAC}"/>
              </a:ext>
            </a:extLst>
          </p:cNvPr>
          <p:cNvSpPr txBox="1"/>
          <p:nvPr/>
        </p:nvSpPr>
        <p:spPr>
          <a:xfrm>
            <a:off x="2423071" y="4665589"/>
            <a:ext cx="1421420"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t>-2  &gt;  -7</a:t>
            </a:r>
            <a:endParaRPr lang="vi-VN"/>
          </a:p>
        </p:txBody>
      </p:sp>
      <p:sp>
        <p:nvSpPr>
          <p:cNvPr id="35" name="Rectangle: Rounded Corners 34">
            <a:extLst>
              <a:ext uri="{FF2B5EF4-FFF2-40B4-BE49-F238E27FC236}">
                <a16:creationId xmlns:a16="http://schemas.microsoft.com/office/drawing/2014/main" id="{54007CCB-51B6-ABE3-9162-8E08B9909264}"/>
              </a:ext>
            </a:extLst>
          </p:cNvPr>
          <p:cNvSpPr/>
          <p:nvPr/>
        </p:nvSpPr>
        <p:spPr>
          <a:xfrm>
            <a:off x="7137217" y="4593626"/>
            <a:ext cx="2147407" cy="572900"/>
          </a:xfrm>
          <a:prstGeom prst="roundRect">
            <a:avLst>
              <a:gd name="adj" fmla="val 8033"/>
            </a:avLst>
          </a:prstGeom>
          <a:solidFill>
            <a:srgbClr val="FFC000">
              <a:alpha val="11000"/>
            </a:srgbClr>
          </a:solidFill>
          <a:ln w="952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7">
            <a:extLst>
              <a:ext uri="{FF2B5EF4-FFF2-40B4-BE49-F238E27FC236}">
                <a16:creationId xmlns:a16="http://schemas.microsoft.com/office/drawing/2014/main" id="{F414E402-0BBD-FAD4-3780-34777298C837}"/>
              </a:ext>
            </a:extLst>
          </p:cNvPr>
          <p:cNvSpPr/>
          <p:nvPr/>
        </p:nvSpPr>
        <p:spPr>
          <a:xfrm>
            <a:off x="7386906" y="4817117"/>
            <a:ext cx="168835" cy="168835"/>
          </a:xfrm>
          <a:custGeom>
            <a:avLst/>
            <a:gdLst/>
            <a:ahLst/>
            <a:cxnLst/>
            <a:rect l="l" t="t" r="r" b="b"/>
            <a:pathLst>
              <a:path w="493334" h="493334">
                <a:moveTo>
                  <a:pt x="0" y="0"/>
                </a:moveTo>
                <a:lnTo>
                  <a:pt x="493335" y="0"/>
                </a:lnTo>
                <a:lnTo>
                  <a:pt x="493335" y="493334"/>
                </a:lnTo>
                <a:lnTo>
                  <a:pt x="0" y="4933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37" name="TextBox 36">
            <a:extLst>
              <a:ext uri="{FF2B5EF4-FFF2-40B4-BE49-F238E27FC236}">
                <a16:creationId xmlns:a16="http://schemas.microsoft.com/office/drawing/2014/main" id="{E740C412-EAA4-3BB8-110C-F3BF03661D11}"/>
              </a:ext>
            </a:extLst>
          </p:cNvPr>
          <p:cNvSpPr txBox="1"/>
          <p:nvPr/>
        </p:nvSpPr>
        <p:spPr>
          <a:xfrm>
            <a:off x="7671945" y="4665589"/>
            <a:ext cx="1521239" cy="461665"/>
          </a:xfrm>
          <a:prstGeom prst="rect">
            <a:avLst/>
          </a:prstGeom>
          <a:noFill/>
        </p:spPr>
        <p:txBody>
          <a:bodyPr wrap="square">
            <a:spAutoFit/>
          </a:bodyPr>
          <a:lstStyle>
            <a:defPPr>
              <a:defRPr lang="en-US"/>
            </a:defPPr>
            <a:lvl1pPr>
              <a:defRPr sz="2400">
                <a:latin typeface="#9Slide03 Quicksand" panose="00000500000000000000" pitchFamily="2" charset="0"/>
              </a:defRPr>
            </a:lvl1pPr>
          </a:lstStyle>
          <a:p>
            <a:r>
              <a:rPr lang="en-US"/>
              <a:t>a</a:t>
            </a:r>
            <a:r>
              <a:rPr lang="en-US" baseline="30000"/>
              <a:t>2</a:t>
            </a:r>
            <a:r>
              <a:rPr lang="en-US"/>
              <a:t> + 1 &gt; 0</a:t>
            </a:r>
            <a:endParaRPr lang="vi-VN"/>
          </a:p>
        </p:txBody>
      </p:sp>
      <p:cxnSp>
        <p:nvCxnSpPr>
          <p:cNvPr id="39" name="Connector: Elbow 38">
            <a:extLst>
              <a:ext uri="{FF2B5EF4-FFF2-40B4-BE49-F238E27FC236}">
                <a16:creationId xmlns:a16="http://schemas.microsoft.com/office/drawing/2014/main" id="{A9573CA3-AFEC-4830-07C6-99FD8C469D13}"/>
              </a:ext>
            </a:extLst>
          </p:cNvPr>
          <p:cNvCxnSpPr>
            <a:cxnSpLocks/>
          </p:cNvCxnSpPr>
          <p:nvPr/>
        </p:nvCxnSpPr>
        <p:spPr>
          <a:xfrm rot="16200000" flipH="1">
            <a:off x="1370440" y="5150011"/>
            <a:ext cx="1353148" cy="335628"/>
          </a:xfrm>
          <a:prstGeom prst="bentConnector3">
            <a:avLst>
              <a:gd name="adj1" fmla="val 129180"/>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49A2D704-639D-7288-BA74-1C38C1FCBABB}"/>
              </a:ext>
            </a:extLst>
          </p:cNvPr>
          <p:cNvSpPr txBox="1"/>
          <p:nvPr/>
        </p:nvSpPr>
        <p:spPr>
          <a:xfrm>
            <a:off x="2028541" y="5522513"/>
            <a:ext cx="3819974"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en-US">
                <a:solidFill>
                  <a:srgbClr val="002060"/>
                </a:solidFill>
              </a:rPr>
              <a:t>Vế trái là -2, vế phải là -7.</a:t>
            </a:r>
          </a:p>
        </p:txBody>
      </p:sp>
      <p:cxnSp>
        <p:nvCxnSpPr>
          <p:cNvPr id="49" name="Connector: Elbow 48">
            <a:extLst>
              <a:ext uri="{FF2B5EF4-FFF2-40B4-BE49-F238E27FC236}">
                <a16:creationId xmlns:a16="http://schemas.microsoft.com/office/drawing/2014/main" id="{2F714CDA-053A-7098-DD65-2AB6CADE3158}"/>
              </a:ext>
            </a:extLst>
          </p:cNvPr>
          <p:cNvCxnSpPr>
            <a:cxnSpLocks/>
          </p:cNvCxnSpPr>
          <p:nvPr/>
        </p:nvCxnSpPr>
        <p:spPr>
          <a:xfrm rot="16200000" flipH="1">
            <a:off x="6629859" y="5150011"/>
            <a:ext cx="1353148" cy="335628"/>
          </a:xfrm>
          <a:prstGeom prst="bentConnector3">
            <a:avLst>
              <a:gd name="adj1" fmla="val 129180"/>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71411B8D-3E76-B61C-4ED1-AB990D04F06F}"/>
              </a:ext>
            </a:extLst>
          </p:cNvPr>
          <p:cNvSpPr txBox="1"/>
          <p:nvPr/>
        </p:nvSpPr>
        <p:spPr>
          <a:xfrm>
            <a:off x="7287960" y="5522513"/>
            <a:ext cx="4220550" cy="461665"/>
          </a:xfrm>
          <a:prstGeom prst="rect">
            <a:avLst/>
          </a:prstGeom>
          <a:noFill/>
        </p:spPr>
        <p:txBody>
          <a:bodyPr wrap="square">
            <a:spAutoFit/>
          </a:bodyPr>
          <a:lstStyle>
            <a:defPPr>
              <a:defRPr lang="en-US"/>
            </a:defPPr>
            <a:lvl1pPr algn="just">
              <a:defRPr sz="2400">
                <a:latin typeface="#9Slide03 Quicksand" panose="00000500000000000000" pitchFamily="2" charset="0"/>
              </a:defRPr>
            </a:lvl1pPr>
          </a:lstStyle>
          <a:p>
            <a:r>
              <a:rPr lang="fr-FR">
                <a:solidFill>
                  <a:srgbClr val="002060"/>
                </a:solidFill>
              </a:rPr>
              <a:t>Vế trái là a</a:t>
            </a:r>
            <a:r>
              <a:rPr lang="fr-FR" baseline="30000">
                <a:solidFill>
                  <a:srgbClr val="002060"/>
                </a:solidFill>
              </a:rPr>
              <a:t>2</a:t>
            </a:r>
            <a:r>
              <a:rPr lang="fr-FR">
                <a:solidFill>
                  <a:srgbClr val="002060"/>
                </a:solidFill>
              </a:rPr>
              <a:t> + 1, vế phải là 0.</a:t>
            </a:r>
            <a:endParaRPr lang="en-US">
              <a:solidFill>
                <a:srgbClr val="002060"/>
              </a:solidFill>
            </a:endParaRPr>
          </a:p>
        </p:txBody>
      </p:sp>
    </p:spTree>
    <p:custDataLst>
      <p:tags r:id="rId1"/>
    </p:custDataLst>
    <p:extLst>
      <p:ext uri="{BB962C8B-B14F-4D97-AF65-F5344CB8AC3E}">
        <p14:creationId xmlns:p14="http://schemas.microsoft.com/office/powerpoint/2010/main" val="39063020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1000"/>
                                        <p:tgtEl>
                                          <p:spTgt spid="31"/>
                                        </p:tgtEl>
                                      </p:cBhvr>
                                    </p:animEffect>
                                    <p:anim calcmode="lin" valueType="num">
                                      <p:cBhvr>
                                        <p:cTn id="40" dur="1000" fill="hold"/>
                                        <p:tgtEl>
                                          <p:spTgt spid="31"/>
                                        </p:tgtEl>
                                        <p:attrNameLst>
                                          <p:attrName>ppt_x</p:attrName>
                                        </p:attrNameLst>
                                      </p:cBhvr>
                                      <p:tavLst>
                                        <p:tav tm="0">
                                          <p:val>
                                            <p:strVal val="#ppt_x"/>
                                          </p:val>
                                        </p:tav>
                                        <p:tav tm="100000">
                                          <p:val>
                                            <p:strVal val="#ppt_x"/>
                                          </p:val>
                                        </p:tav>
                                      </p:tavLst>
                                    </p:anim>
                                    <p:anim calcmode="lin" valueType="num">
                                      <p:cBhvr>
                                        <p:cTn id="41" dur="1000" fill="hold"/>
                                        <p:tgtEl>
                                          <p:spTgt spid="3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anim calcmode="lin" valueType="num">
                                      <p:cBhvr>
                                        <p:cTn id="45" dur="1000" fill="hold"/>
                                        <p:tgtEl>
                                          <p:spTgt spid="32"/>
                                        </p:tgtEl>
                                        <p:attrNameLst>
                                          <p:attrName>ppt_x</p:attrName>
                                        </p:attrNameLst>
                                      </p:cBhvr>
                                      <p:tavLst>
                                        <p:tav tm="0">
                                          <p:val>
                                            <p:strVal val="#ppt_x"/>
                                          </p:val>
                                        </p:tav>
                                        <p:tav tm="100000">
                                          <p:val>
                                            <p:strVal val="#ppt_x"/>
                                          </p:val>
                                        </p:tav>
                                      </p:tavLst>
                                    </p:anim>
                                    <p:anim calcmode="lin" valueType="num">
                                      <p:cBhvr>
                                        <p:cTn id="46" dur="1000" fill="hold"/>
                                        <p:tgtEl>
                                          <p:spTgt spid="3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anim calcmode="lin" valueType="num">
                                      <p:cBhvr>
                                        <p:cTn id="50" dur="1000" fill="hold"/>
                                        <p:tgtEl>
                                          <p:spTgt spid="33"/>
                                        </p:tgtEl>
                                        <p:attrNameLst>
                                          <p:attrName>ppt_x</p:attrName>
                                        </p:attrNameLst>
                                      </p:cBhvr>
                                      <p:tavLst>
                                        <p:tav tm="0">
                                          <p:val>
                                            <p:strVal val="#ppt_x"/>
                                          </p:val>
                                        </p:tav>
                                        <p:tav tm="100000">
                                          <p:val>
                                            <p:strVal val="#ppt_x"/>
                                          </p:val>
                                        </p:tav>
                                      </p:tavLst>
                                    </p:anim>
                                    <p:anim calcmode="lin" valueType="num">
                                      <p:cBhvr>
                                        <p:cTn id="51" dur="1000" fill="hold"/>
                                        <p:tgtEl>
                                          <p:spTgt spid="3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1000"/>
                                        <p:tgtEl>
                                          <p:spTgt spid="34"/>
                                        </p:tgtEl>
                                      </p:cBhvr>
                                    </p:animEffect>
                                    <p:anim calcmode="lin" valueType="num">
                                      <p:cBhvr>
                                        <p:cTn id="55" dur="1000" fill="hold"/>
                                        <p:tgtEl>
                                          <p:spTgt spid="34"/>
                                        </p:tgtEl>
                                        <p:attrNameLst>
                                          <p:attrName>ppt_x</p:attrName>
                                        </p:attrNameLst>
                                      </p:cBhvr>
                                      <p:tavLst>
                                        <p:tav tm="0">
                                          <p:val>
                                            <p:strVal val="#ppt_x"/>
                                          </p:val>
                                        </p:tav>
                                        <p:tav tm="100000">
                                          <p:val>
                                            <p:strVal val="#ppt_x"/>
                                          </p:val>
                                        </p:tav>
                                      </p:tavLst>
                                    </p:anim>
                                    <p:anim calcmode="lin" valueType="num">
                                      <p:cBhvr>
                                        <p:cTn id="56" dur="1000" fill="hold"/>
                                        <p:tgtEl>
                                          <p:spTgt spid="3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1000"/>
                                        <p:tgtEl>
                                          <p:spTgt spid="36"/>
                                        </p:tgtEl>
                                      </p:cBhvr>
                                    </p:animEffect>
                                    <p:anim calcmode="lin" valueType="num">
                                      <p:cBhvr>
                                        <p:cTn id="65" dur="1000" fill="hold"/>
                                        <p:tgtEl>
                                          <p:spTgt spid="36"/>
                                        </p:tgtEl>
                                        <p:attrNameLst>
                                          <p:attrName>ppt_x</p:attrName>
                                        </p:attrNameLst>
                                      </p:cBhvr>
                                      <p:tavLst>
                                        <p:tav tm="0">
                                          <p:val>
                                            <p:strVal val="#ppt_x"/>
                                          </p:val>
                                        </p:tav>
                                        <p:tav tm="100000">
                                          <p:val>
                                            <p:strVal val="#ppt_x"/>
                                          </p:val>
                                        </p:tav>
                                      </p:tavLst>
                                    </p:anim>
                                    <p:anim calcmode="lin" valueType="num">
                                      <p:cBhvr>
                                        <p:cTn id="66" dur="1000" fill="hold"/>
                                        <p:tgtEl>
                                          <p:spTgt spid="3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1000"/>
                                        <p:tgtEl>
                                          <p:spTgt spid="37"/>
                                        </p:tgtEl>
                                      </p:cBhvr>
                                    </p:animEffect>
                                    <p:anim calcmode="lin" valueType="num">
                                      <p:cBhvr>
                                        <p:cTn id="70" dur="1000" fill="hold"/>
                                        <p:tgtEl>
                                          <p:spTgt spid="37"/>
                                        </p:tgtEl>
                                        <p:attrNameLst>
                                          <p:attrName>ppt_x</p:attrName>
                                        </p:attrNameLst>
                                      </p:cBhvr>
                                      <p:tavLst>
                                        <p:tav tm="0">
                                          <p:val>
                                            <p:strVal val="#ppt_x"/>
                                          </p:val>
                                        </p:tav>
                                        <p:tav tm="100000">
                                          <p:val>
                                            <p:strVal val="#ppt_x"/>
                                          </p:val>
                                        </p:tav>
                                      </p:tavLst>
                                    </p:anim>
                                    <p:anim calcmode="lin" valueType="num">
                                      <p:cBhvr>
                                        <p:cTn id="7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up)">
                                      <p:cBhvr>
                                        <p:cTn id="79" dur="500"/>
                                        <p:tgtEl>
                                          <p:spTgt spid="4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wipe(up)">
                                      <p:cBhvr>
                                        <p:cTn id="84" dur="500"/>
                                        <p:tgtEl>
                                          <p:spTgt spid="49"/>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5" grpId="0" animBg="1"/>
      <p:bldP spid="26" grpId="0" animBg="1"/>
      <p:bldP spid="27" grpId="0"/>
      <p:bldP spid="28" grpId="0"/>
      <p:bldP spid="31" grpId="0"/>
      <p:bldP spid="32" grpId="0" animBg="1"/>
      <p:bldP spid="33" grpId="0" animBg="1"/>
      <p:bldP spid="34" grpId="0"/>
      <p:bldP spid="35" grpId="0" animBg="1"/>
      <p:bldP spid="36" grpId="0" animBg="1"/>
      <p:bldP spid="37" grpId="0"/>
      <p:bldP spid="48" grpId="0"/>
      <p:bldP spid="5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BẤT ĐẲNG THỨC 1"/>
  <p:tag name="ISPRING_PLAYERS_CUSTOMIZATION_2" val="UEsDBBQAAgAIAHldz1I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jC8FYEfUjY/YGAACAGQAAHQAAAHVuaXZlcnNhbC9jb21tb25fbWVzc2FnZXMubG5nrVlbi+NGFn4P5D8UhoYNJJMLJITQ46EsV9uiZckjlaenExZRLZXtoiWVo4tnOk/7to+7eQ0EEnIhCQnkIU9ukn1wyP9wfsmeKskee5JBkqdhZhhJnO+cOnW+75wqnz54GkdoydNMyOR+5+17b3UQTwIZimR2vzOhZ2+830FZzpKQRTLh9zuJ7KAH3VdfOY1YMivYjMP/X30FodOYZxk8Zl319OwZifB+Z9zzsWEQzzN7FvGxa2Lfwj1i+T1snPvU8XtkYNqd7kCiHP7MObriM5EkEASSU/0ii0TIT9+sUNs5cSh1Rv4Y28TqdHsyz2WMeiw9Ds3Gj8wBpqZj+70JANtep2uzpZixHFKIrgqAT7LjsD1CqWkPABEHARiIKxGJ/AZ5PM8hF8eiWmafdLre8RmkznibPioXbXM36ZsOpM11y6xpSFhhEQqJEpamOnEtAMcWviSu7xkEQBW0Q31vMh47LiV9iFBVi4iLqNwQkaFE5igrFguZ5jxEItEFxQ4yHMtWufHOTdsH93p91WvTMumlP3JUrmmRJgic35kT23FH2DpAn07vAH7sEo/YFNI5HjrU6XTHKc94kvMULeYyl23wVJn5tu+c+YYzsWlVcejk4YR4euftyahH3BNF6RPqUFjP9pN30sLRI/DzNwX1CJwdV1AXGBIwwu55mRPDJfCi71+YdNjpGilnqmyeiHyOhLdIlSjxJYuKsr4q7axzt1U6PB5XurGNu8eC6zprwxkB/y59yxmAWJoDCEvGC5bcIEvO5D/eee/9p2+/+95rrWA8KCjrEAhppHffagBkU9exSlHwbfIYdpuam9VvY0Q3t18b7eydCbVMGwr79//+8fPm9nNI8JVY/5C0Q4FSftTpPpzgS2RtVl+YtdYT14XSr+rW9LSOqAxZROvIpSzQnC25aklLwZ9o1QBqiLTqRupDIOFFUtTyru+MMJQWsI26pqHKFugh0/Tm9VKMinwuU3CXoVBk7CqCglM+Va2p74uSlWXFSSVgIGuhjJlI7tW7vrAtB/d16Y2g5vFAachuUYB0AK8LfanI9Dq4eJJEkoVomnIAdDzEFotIBJW0VmwYR+ymNgoXX0BrAwo4lgeq1t++6XRJEqJ+ytRiW6K42CMurGWz+v7mCFNfE0Bbo3yz+iZHwWb1VTugoTkYWvCXqkB661WOkvX3OapXzkOYMbH3zZP55vY/dQiVbmPPu3Dcvsqjkm2GFizLnsg0PCjc/S2uAzZtwwFuGHQPXHXVHTCUjIAhMU15kNeDQZRYl3xFNVg21KRPtWoolsVFBqkHHYp4znW0Qi2FBeVExacSKBdxGLI0HcC75l9t5Vt4YhtDv0d3WmuxIgnmDe2Ar39LmX2CFBk/oEFtTBUaDKWPQXBgdHTaWDjnna5z3sbiksA0Cf/U2eyNtSCFW53a6mDAlOxEN9XEoappKWSRwRuVElArvSPZvXZuPAIDgE1NbL1AbkvU7cg2E0sOcaQhT2sdQTcwSF8R7OHE/NA/w6alW/rzpcdu9HjIwiVLAnXuCJja0xv4FopQf1Nlr/1/XIhPEMsr9T+pGofdJ49P2sZz0GtewAiW5zxe5HWuVcKq8I+JQlH8hSE0Wfpx/nfT+53szN68/9L7c3CuaLNHtUG8ZKaa79ZdR1IdEQjMMMBUAmNH1NxqqNz2TNC6YYMD6DM70z47OI+YyVQ2t7adCsCW6FgMbwg51pF7MP3E0IWa2+pDyn74+njS3P6C9DyTQte54FeZyGs9az437q+azsc31r0x9qDZUJNa5OA6BCAjEUP8YQPMyYhsM1C2iIOVXMgiCjX9I3Gt2wTktoj5XwfkaSpj/TZi2bb8yzb14GWiKBfnlk7HLeapHYMb788egY/fJY9gF8YYA9uGmn0MxfaooRHQR6XCot52dAIexSwP5tCOp7JIwoZA5dmsT84wgFVrpusfY3QtNqv/xQ1RnoulfIuqtx+0AlFjHSgp2YF9ZMucZ/9sDaLWssMorzpy/jSvB5r0dCl5vnN2BuPcdFpnQXHvMOTB0ETGcP1ZE8PqcL01HanjORyQGxzSqQlMuJMTKysbZCxjeHWv3i9Vt3y6cDCl2BiOgIueOqnd/nuBfv90/VMyR9fr7+I2SNsSNJyJC0e/is2GLFIYKqjII47IU6Y42AZV3RqBWutDHKCtf4HlB5vbb9Bys/q1DZDeX9jZuUDBfL1qY7q7PukzyEu2/jKYN7su3wd5vu/SuV5LDqN3MtO3MgJlcrP6slbtVC6oOfZxv68vmiAtkQiuy5EjhPNpUN04RXImm4IZQ2xDk3kOj4cibwvoErK7OFLXIvoKwpJM/eLx57++rbMvLx8rCQeVLJ+faeTyr21+95Tp30pO39z76eT/UEsDBBQAAgAIAGMLwV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YwvBWA08H+QCBQAAFxkAACcAAAB1bml2ZXJzYWwvZmxhc2hfcHVibGlzaGluZ19zZXR0aW5ncy54bWzlWU9vGkcUv/MpRlvlGLATu3EswHJgqVEwOOy6jVVV1rA7sFNmZ7Y7sxBy6q3Hqt+gVZuqkdpbT1htD/SL0E/StwzGYGN7cOLIrQ8Y9s17v/fm/Zs36/zOq5ChHoklFbxgrWfXLES4J3zKOwXr0K083LKQVJj7mAlOChYXFtopZvJR0mJUBg5RClglAhgutyNVsAKlou1crt/vZ6mM4nRVsEQBvsx6IsxFMZGEKxLnIoYH8KUGEZHWFMEAAD6h4FOxYiaDUF4j7Qs/YQRRHyznNN0UZhWGZWDlNFsLe91OLBLulwQTMYo7rYL1Uckur5cfn/JoqDINCU99IotATMlqG/s+Ta3AzKGvCQoI7QRg7vrahoX61FdBwXq0kcIAe+4izARc7x2nMCUBTuBqih8ShX2ssH7UCmPSJjFEg8iiihMCoAu0OU5FXqkZQZP8Acch9VxYQamrClbZPW7aFbtp10v28WGzpk01lnCrbs02knFq1bJ9XG+4tnO85+7XVhZy7ZfuCkKrWmYMv3d0YDdr1frzY7fRqLnVgzOpSTDm3J7PLUYwD5EWSTwfJxUkYYtjyqBozgVLEgVlx3DcIa6oUMiqNmaSWOjLiHReJJhRNUgzDaqzS0i0KyPiqWaaRgUrTQ3rDE4DgmGQW7Mc3Xw6S9EnWwtbz2ntZ9taamUeK4W9AJJZnebiPOWUi6ZljT1Fe1Ao5Nwe2wljThJFIlZn6TxPnJlwCUy+LfiC49Jn1BLMn7mLhC3i13FI5jqA06W8ApzrFmpDiBk4shERjhzMoetQBc71ZgAyaUlF1aTbVKbcuzHFDAEetEWC9p0LzvYCHMuFmM7impa6V/y8LhSRX2hna9KlrA6joCXNLCN+m/uoHOM+dEkT9mejoUJ89Bb+BOOTb1cTUcKE3x0P3w6MGZEaD98o5I2HP5rIfCYS5qOBSBCjXXCTQFBnSQi/AoLmuytqxyKcUOEAUEhOvNqjpE/8HRNFR6AiTEASTpuIEaU1fJXQ16hF2iIGXIJ74HWgU6nxsysBR1jKM1B8auMD3aOq9bL98kG6Qez3MPT71cChOkkYqVvBxwPEhTqVA3d4OJFkEhSf+pM1k71lbx6GWYOAOL+naCzgSxomDL9P+JlD5qBvMeS3o2WVwF9rgbHaAPcmhZ4W7wQaSpxCSDQmLHjQ3CmfHigGgB7mSHA2QNiD41mmbaNHRSKBohuEhpY3t1DLQ5pOnjpwEIHG2CexEeTa+qPHG5sfP9l6up3N/fP1zw+vFJoOLgcMp+r05FK6cm4zljw3I14jd8ksZiZ1biK7RuiKueyCbEXEYVoa/gWly2dNA/Fq3bWbuyW3+mnVPVoCMInXxaEgn0sHluXzy2SIu6vji2PvNkt7qGk7hzXX2TbJ4bqAdqG8AKqgnd63TGReHO4eodp4+H3VaHqojod/HiB3fPJTyahQbcfI8IYJV+O5CVdTjyYHc2OJkQlw1HR064TDhtGQQvp9sMbxLmVsVFE36gD/jSp+51uIbgO3U8Xu6NcQdel4+Fd4a8l0P5rtbUbpf+z2u31Hv2cXaTg3v4nQ39+NfuMB6o5+MeoJpdHvcAfyxidvUG88/MNEpIwBX45+8AI9FZvIfBJQ5AWj4QdtU4sJ79j71WeNWvkenAt31IP6afZ2deF1aj639EV6uhJSTkNwa5prs7fvxc2NtXxu+VImA2iL/8woZv4FUEsDBBQAAgAIAGMLwVi0UPcKkwMAALQMAAAhAAAAdW5pdmVyc2FsL2ZsYXNoX3NraW5fc2V0dGluZ3MueG1slVdLbtswEN33FIK7LeLEdZEUUAz4V6Bo2gZN4D0tjW0iFCmQlFOfoGfoEbrurl32JLlJhx9JlC3FToQA4cx75Hweh0isHiiPtiAVFfy6N+iNXkVRnBRSAtf3kOWMaIg4yeC6t6BPf3/oaPPvN3kTPf35xaPk6e9PHYmCUQ69vqMKJuQdaE35WhlLaYtoet1bFloLfpYIrnH/My5kRlhv9PqD/Yn7FnmMJTDcUzkrkkB9zLvB1WR2EsWfMZxczqbvuwiJyHLCdzdiLc6WJHlYS1Hw9Ghom10OEkv2gMjz95fT+WUXklGlP2rIGjHNr8x3GiWXoBS4kIaT4eAoi5ElsPKkc/tzIic86rns92hbqqi2tPGF+bpoOVlDs8jT+exi9rYbz3H3BmE8mc8+XDxP0PBdm75fDq+G404oIzuQL2l5LvIi3yMMzNdJkGJtCvqiQ0oOEyTF64eE2bn5jhJMQuago11QjKbYBiFTJ8Vz83WBfS0PVOT/DIdEbO62FOzWNGFvehiFLBmMtCwg7pcr51Mb8fi10Gb+jFaEKQSEphp0ixnekkKV2zRtNe4bPFKeBiBvqBELwYoMpi7eANi01/jpdGLnShhfZQsClLD1xiDC2lgjv2BZD5CBsUbemW595Wx3AN/3OE6phwnxzXy++ugFTnBZ1qtclV5z0o255So42htKTCZSGFlZ3dMMTNfivrW5kPoHMcWcbOmaaHyvPhvccmeTUXF/z+GV1q6rWFPNoE1uiSikwmDQvfDZ+s61eBzFPRxqrG9gpX2qTVvdE/NYhFKw6+NC99tVZXPrSONTct0jWpNkk+HbqHqR5+H1w23co3zIMMMa4SA/8pUIODawLlJG5APIeyHYqcdwoeFUrHB3tgNdFdS1tb17sd+jra28yJYg56gGCqUcmzaH29D1huGvXlB4hLRJ6HA6pt7gdpzQSu2BwfcfiEw25V1wC+fJCqYpgy2wUhuBxWbclVqsUPxtCRtxefUFcnuJHv0EqoXSnEyBvQW/wLAaG+95mpL3uKbmNVkqm1ljoBwb9+WUNNILQc7gxdTYGv1tNcR2NQpKCi3uNJHlDa/XPn2yhTGnmZ1A6NCVbNo8jsOEyH1hrLMM+MBeh2BerWqzKsMWTxfFzNnRoI1iPftD9h5v52glAcIBa42vgifgE+yWgsj0SwVpvAktbsfGHPHVtPMaJ32W67gfmFxzqjbg3/jfyug/UEsDBBQAAgAIAGMLwViSyE/1/gQAAKEYAAAmAAAAdW5pdmVyc2FsL2h0bWxfcHVibGlzaGluZ19zZXR0aW5ncy54bWzlWU9vGkcUv/tTjLbKMWAnTuNYgOXAUqNgIOy6jVVV1rA7sFPPzmx3ZiHk1FuPVb9BqzZVI7W3nrDaHugXoZ+kbxmMwcb24BpHbg4Y9u37/ebN+zdv17md1yFDXRJLKnje2sisW4hwT/iUd/LWgVt+uGUhqTD3MROc5C0uLLRTWMtFSYtRGThEKVCVCGi43I5U3gqUiraz2V6vl6EyitO7giUK+GXGE2E2iokkXJE4GzHchy/Vj4i0JgwGBPAJBZ/ACmtrCOU0077wE0YQ9cFyTtNNYbanQmZltVYLe8edWCTcLwomYhR3Wnnro6Jd2ig9PtXRTCUaEp66RBZAmIrVNvZ9mhqBmUPfEBQQ2gnA2o31TQv1qK+CvPVoM6UB9exFmjG53jpOaYoCfMDVhD8kCvtYYX2pF4xJm8QQDCILKk4IkM7JZjQVea2mAi3y+xyH1HPhDko9lbdK7lHTLttNu1a0jw6aVW2qMcKtuFXbCONUKyX7qFZ3bedoz92vLg1y7VfuEqBlLTOm3zts2M1qpfbiyK3Xq26lcYYaB2PG7bnsfARzEGmRxLNxUkEStjimDGrmXLAkUVB1DMcd4ooyhaxqYyaJhb6MSOdlghlV/TTToDiPCYl2ZUQ81UzTKG+lqWGd0WlCMAxya5qjT55NU/Tp1tzWs3r1s20ttDKHlcJeAMmsTnNxVnKqRdOqxp6iXSgUcm6P7YQxJ4kiEauzdJ4VTk24hCbXFnzOcek1agnmT91FwhbxaziE8DXK3EJtiCkDz9UjwpGDOXQZqsCb3hQhk5ZUVI27S3mivRtTzBB0EGiDBO07F7zrBTiWc0GcBjKtba/weU0oIr/Q3tWiS1UdRmGVNJWM9G3uo1KMe9AVTdSfDwcK8eE7+BOMTr5dDqKEib47GrzrGysiNRq8VcgbDX40wXwmEuajvkgQo8fgJoGgsJIQfgUEzbZT1I5FOJYyLBWSY692KekRf8dkoUNYIkwACadLxIjSK3yV0DeoRdoiBl6Cu+B1kFOp+TNLEUdYyjNSfGrjA92UKrWS/epBukHsdzE0+OXIoRxJGKmV8OM+4kKd4sAdHk4kGQfFp/74nsneMjcPw7QjQJxvKRpz/JKGCcO3ST91yAz1CkO+mlWWCfy1FhgvG+DuuNDT4h1TQ4lTCInmhBse9H3KJyeIAaGHORKc9RH24DyWadvoUpFIkOgGoanlzS3UeEjT8VUHRk9YMfZJbES5vvHo8eaTj59uPdvOZP/5+ueHV4Imk0qD4XQ5PaoUrxzUjJHnhsJrcJcMX2aocyPYNaArBrEL2LKIw7Q0/AuLLh4uDeCVmms3d4tu5dOKe7iAYByvi0NBLptOKIsHlvHUdm5eab2/gcWxd5vFPdS0nYOq62ybZG1NQINQXgB5304fqUwwLw92D1F1NPi+YjQvVEaDPxvIHZ38VDQqTdsxMrxuolV/YaLV1MNIY2YQMTIBDpeObpZwvDAaUki4O2sV/6VwjWroRjV/P+p24YMGvbJwdamvpm7d4a8hOqajwV/hytLnHjfU9xeY/7GnF5aAXHR4IYeENAXd0Sn2gT0bw8H4TYT+/m74Gw/Q8fAXoxZQHP4OjzXe6OQt6o4Gf5hAShj45fAHL9CDrgnmk4AiLxgO7rQrzSe7Y+9XnterpZVmPTVL+3vRam7Xffpq+np07n1oLrvwTfgayOf/rVBY+xdQSwMEFAACAAgAYwvBWDdJ7OC8AQAAfwYAAB8AAAB1bml2ZXJzYWwvaHRtbF9za2luX3NldHRpbmdzLmpzjZRNb8IwDIbv+xVVd50QsE6w3YCCNInDpO027ZAWUyrSuErSbmziv68JX0lIt8aX5uXp69oh/rkJmhWmYfAU/OhnvX+x91oDpUlewZ2t0xa9UHooaL6Ct7wAmjMIHaQ+vXqW9xfCZxwybZrsXpWtMPxCVL+sCRUmXnosuEcTHq32aJ8e7cuX+Nuq7FjVoSKjzUklJbJeikwCkz2GvCCaCW8XepkFOjDWwP9B1yQFy/RhOJ7GreTFMZqO4tmjyaVYlITtlphhLyHpNuNYsVVb/s2uBN4c+PYA9B9Hs/nIBGgu5LOEwk08H6toJ0sOQsA5bzSNhl6YkgSo4dvX6w/UMXYLcug6F7k80ZOBCpMuSQZXXZrN40F8b2Os8XK5yXQeLwbXnIQveTydUTSOJhZByQ54h4MpsazKa26owuI4ZqojXSxPKEWyyll24OK+Ci+nPlbZtnVPT4xegnx1/lf0VZjMpRnHk7WuGTrXbOO5tYXv1rKOo0F6b7dw0i59KWhrXlfsPNDqM2h9jnSHjdq/ByGRkqSbopkhzfxsGkH4FvgbItVbhhL0A1ZSj+zgwxwXvpmcdq7Tnvf7m/0vUEsDBBQAAgAIAGMLwVgBIvFpfQAAAH0AAAAcAAAAdW5pdmVyc2FsL2xvY2FsX3NldHRpbmdzLnhtbLOxr8jNUShLLSrOzM+zVTLUM1BSSM1Lzk/JzEu3VQoNcdO1UFIoLknMS0nMyc9LtVXKy1dSsLfjssnJT07MCU4tKQEqLFYoyEmsTC0KSc0FMkpS/RJzgSrDMh/ubi9RyDi8OVFH4eGulXkKyQ93zyxRyC/NycxLVdK34wIAUEsDBBQAAgAIAGQLwVjBMWo/HhkAAKEuAAAXAAAAdW5pdmVyc2FsL3VuaXZlcnNhbC5wbmftentUUmnbN+VkM2bTNDqVZVppqZmamnlCyJka67FRy/GUB2rELBNMGUXkVDk1ZeaxRDyAzzTllAdGTQxTzDFFBWE6KNlWaDxAiYBKgojAhz3PvOv73rXe9bz/fmvJWrDX3ty/+76ua/+u6/rde+0bIUEB6022moBAoPXHjh4+CQJ9Yg8CGSV/amy4QjYmf2o4rEKdDPgaVM+1fG84+STR/zt/EKghf93SmTWG888uHo1CgUCfdy1/V7FSfoODQM4Hjx32/z4zTjrKu5n8/ozV2yX0wbj+TNKn8ivS2IKZb1d17/g0knJ1sw12p/mRuHNm5zd+WnSlbcuvp49v2tTUeODY7cP+X545uqs7/uvrPm1oUblm4HlE+sOgCBVWIhBfJtXXK+4GVaJaW5ktD2v0nUYGKw6Rr6w2HH4LDTH8gtJNlv2pCvJfZTi8cjA4BLrU+s2abhph3tEhIcGDGkOpGwSnnKSHK3prNoNAj9ERX5nX2HW/uDGeqnld7RIPG0kBgd7GOdjLDuSxpPFUZi4+tWMV6BI2PdW/IWvXvl27aHGGAVYO9ocPxzWBQE/95uys0FtZ48qGYFgP87HQcKn9ZMjIect8gAXBW2jGCAYrVf/wT62+0aEFrJ2r+xr+2zpnQBjg/7o0uC5HjtdrXBrLMmyJCk/owjOVfu4CcXbmJVX3wYyPKH6PVeQm86F2LfN3rdtbKjIkz0LX70BZIzHHZbuDm4OJszdhI9Ntj8/G6qe2CcFYJoUdKr15lzEJ4WQxtVL5vuqBPhxjdPBRYNr78X4nebQhfKqpY+tyeDjlBpJFdjbYQR9A1Y1uxnDMPpiudvsikDDuSZSM+0eZZEN1Y9SlN0sAnAn3QJTXEtPxRZp5NU//PO1NnVnA2gIHazoLPq03LZnTyrU665Ef//zwqs+Vh7k9XqlBv5+tUJTiy+Khcl7DdnIJgp0OJHzLrQwFpusu2LKcWTPvQJp3zIUXJN10t3JSfHopZnQM3PqBACuyLA+kO7R4WgXmwQkxZJcUFFtTshznrBJ0SEXWakpEZqgz/PcCNvCetEdibXTJVNlz6O2LdMo2cHKTZymn6oO3sTIVDvI2uZ6cqAQy9lPlqONuwvi8PlSiqW2THEXMM+Xky17eNnMI6IFstxD7O1O3XcpDdNhiJVv76JZOdkV3NbuAEoTlvTPK7whnnTF2nYyYrA5VUXzae52VKsFDWsTJd2Toq5WddTLAkDgjNUn+rsasvsyII0URZxQeRhPH2fzQ7Lp9nrR45y9EgCWtLA8j7lThRh/jHsJL+VRgG1DGYfOMyqWIRIZUFS8INAswLsAkaF7hA0Vab7lqX/F5hSt7siFGllLPxg8QgsNVF/ZR1T1MNk7RxqjDdOTBAbFihxFzNu9ODJTu6O22A9IaHDzKL0zVUd+gFRgfO9WZilAGNYonaG0UisafjLaQRK6aHyCqYktJakVRcrCITT+rEUuapqfEF+UEXh+B3doDHq/o82ncPkw5Xs4rdCXez9c2t7dPvBoPGap8P6xsGIgnx3B9WFnFasgeRp2rEztfIqZ2Bi4z/mF4yMSxTMEVip2UTGGry86T0VYFk2mUWh7bDjOmeyDUVW7Ovs4hpU9qXPHOZmneki0SjqMg/mmBRKEtPci0ZnMtJJaSLdk/m9qKENyM3PNRe16i8HQPYWLBAR5Wesknz3RHEzWCbxcf3UPnavDHt2l8YGIpl7mFnUAO6yzQFqp7fMKNGLYv6eLAonTRwR4VA4y0A8rYUQf5tBIhO3T6pS3wI1I4IH5fMV2sBvfpgOgIGbqeyneVA4GoH2HJKdC+DJ7KlWUHVMKFt+LLpOB5VKmcNyovrAhV4KJYC96c9PHZPeJAtyE/K2IRBsbVQEnFqdE2UbxSFwlPOrGIEfJI7kIcNiqjgjY8dHwbQD4fz/g7Prl2H8Y16s9wokrq7cSnBf6sBYKtgQGXzlh9inDJv/wPN2EcE7n2VbXxLQYku8q0ogfkO4wUgkMAgVKpwRgowv98RwTrTJDxqbuPjom0lIQWo1kp3pKf2FGLtGNdgNTbKBqOBiESh3xTvnEWtyaLM3ShLHkMsjlYgXfjPrigHK0Y9O5oqVenNS6ToZd5lN4CTZuCcAESrZrwuUqmOsq9us9dj6srmmzEOYvbYAjU/fzGnWQSuZhVJc2wAzQHnVOIXNE8kvht0KiIsZyTD78yV0OM8nDbLYLfoDC+pyPXXxTZaW0UuGpnO0UjVjIcB6VjsVocrOjE6WR+sxaiQMrlcWNDa7qTfHvoFJ9r8boYK9ri2d/po9S+JCitHtpSOayy+ImbcETEOw1hc4adn5Duan70vchNtziXh4gcpeKoEhQGC8mtrRdG83He3s08VRocZgsAwSc35TbuZjkZfeCQfn23DWh5MxTI6/B2+CptG+pGKWKL/PujIupfoQabOt5cs5VwvalA+c0ctY5D4tV5KuB+agI8jFCx7t/53OHDqDwIvUxd64WagxM0E3irV5WtFRyja+q53qSLXvU8kLdRBYYcQ5wKA6StdGGKXL77ho1R7zQrWZ90yviiwpWs0jyI96L7wlgQMmw7pfh8TedQhp6GvGArsaJF5gMWLe2Vqjfgs9S8yzO9OOtwVaIALeY2S72b/+smvWO+FhDcOl46aJIgUJE0GiF57YlVYe/MosqAwDOu9J1kPolWw/pFuhgB/P6d7ILJtRhIupDe4knzVMREH03+m3r+XQsQozbXLew2xSPMJXc7owLXLUfTfBWn5a8mJ169PQP31SsXXTOtjUqTYXQUx7M+mC55Q6BqfHnEY2O9ILdsqukbutEUvG0ObJKL6aDl/dU2SnaRcFXVOWWpbfQ1x5CJEIH3JgDYaqHxI6fYSSphTrDRjnaDc2exQet9VMrRBygnzY/YOFmdoyYVssEd8SQvMO1HGAcomqA3pfS48j404L2DvJHxmrn0J3XxwulRubdCfUfrOuRLjWeAhzytbtLFkxnaGsRR0WSa4BaCIufhMJrXJAkrq6l+ujgVKdZIM6QGpSIbbDI3x7xgZoXtN7oDdrW2yO6P4b5NjqGyFad/DDK+Gs8EP6em2PHrnO0sbG0Btg2gjuDnr8I7J2pECIoYqL+gwdPVb1alW1oc2sOgKTK4QDHCgj+gwaebsjISKa69W2Hu9rGj1erM3QxkHKQPDABlxZhidevIUJue50Tcmz9cDWg8UroYeBKbjKYcbPSrThtRDnnIf64oH66XMvDH8mQ3k9mvBbZA4/anPMBTPz1ACnATRspGtBR3IQFpo3EltzgldLUx1Uvb+Cn8Zb4C4JLvDBRhVnCARj9hi/hF28juZaUyv29NNwM+U9TZhYul3KbFWdwh3bib/T46kVDdfdQ4BvjyjEtAnBMzIe4e/k3ev9VNmIs9nbZvj0mO9lnN9yETpbfSdsIUibZ8q65BxkwF5o7yvK+yW2tQhrKw9qrIBM1Qknr+Wc2BSxXCRgo6dGR8FjuoPO/+7yGDjlEhvYQ/QHP0/6iJUsFIa82HhOmbmvWGLHNc013ZM/sYP/2S1OAi8wSBLtLMzf934ur/naimxiQn0m9niXgg2SO2npfsof2ufyjJCjO/rHVkUx8V49shc/Nl/Vj5P+vH2LCQpQUWdNPGf32GB5rrnZclJYh74n9Umz5rlrVxSHXV8oCp/7jECmgFtAJaAa2AVkAroBXQCmgFtAJaAa2AVkAroBXQCmgFtAL6/xAkizIx+fdzw0IURq9VQZO+dEaHfZxqxvw/P3qMDVmSd+iJG2B6nT5zoRqmf98F1Sn0izMPoLpgGq6xcliQjKZbg0DvFmqsdaNdUL2IJ08C76x27znlfd+bnl/Y8IbUodHdnN9dAxRHuI+XTi74neXgw/xnFXo10Vr3F1UnnjQeDWzUMgyzPFUsviQqhCTe88n5Y3mzG/WzYr1YxiqbO5NmiQLnP35YlRlrFZKn+9NgHAv+tDEL6UyD5ZkGKT7PHWydgBSPY56FremWvDg3STCM4NkRke0fh6TV0ppP5Y+g8wwzRI6+azcGgTIhJjmediYmx/JCQkA82ZA1Hfsh+yJiLQhMXYo7pRUU8V28h/in6gJkvgH29pcS519Z08vTYXP+j+lGIArpytjAjStfF9mYmz9tysrbALRP/Avssqa73GzNVVsDBvkuEaoZ7hLrh6392lQC4sK7MjxsaYzaFolUauX6J5sl6ulE/cwR5uytFMKBq9Gazg2EmVkml6+OxIl99crx+Jl7UI3iZ5hujmT9nfpXlCK2Na9uEFOY0KFs7ljIxCswhZgmTmmJprnRE4a0AchSwt5gNfJy4UiPFbAKxAv0nxVNpDvaz8VMjernVNy/HFE/XRn71u1PTbtQn/1zMHERHfz55y0n4XBynSk49CT899J0bU+Kbijs3loSe7afySVwCby3fm4F1iy3Y5iGrY+o5fIX6cmVPi6NyUOuQyRM2rZCaRCmUIIipj1xFIvYrY26Wk8F+M4gbzwUzksiV/dSBt2CN4LOuT/GotLka47ojpw1uTFBXbqpV87Q9Fp91iwtlDp+9R7fYTlgttntXqqp+fC4B8yJ0Y382mL2ZGnCIYjmVYqey5LvKs0fiNkK3wE1nhGLfD2lFaHiIyWVNx9yijFN7cOyKBnfyy40eWJpuNwF5h4sK78yljGMGnDLV6O+AJ0LDWnzZoiv7Lp6GAJfohEW0C7/+Kz72azlP6seN1zo/8l1i6A4giG+7NDSsPV6/niLTx7GLnAiMveH8RGc+H4laqrttbNvSiKTK9KUfGkz2SXAdU21Rp/SgpHFQz4d5i9OWW+/LY9yUpgPo9675WtrTUDnnqT7F4o/+8aZJioMkjGqehV/uhBV2vwO3mSMJ0/hM+FNIOT9tsk8mhT05AilPymktSiimUU1qyiO6GuhzaG21VxeAL8VWrHCGBeRzEC+qy86ztLJ/lqgODoWHVhDZRUeGDr/IDGAypmOcmoihQJpSDzWOUq0KfgdqEpasuaI8a1v4qSQuZTWJj+L0oEoRLxAQD0PbF4315awzxNGzeXtO6qbG4URfjil+2qhlI5PgKgc+TyjCe94xogyabGXAQRzERqnIm1m3WBW3lnLplALVhoOqhS3wehRdb4uv00y91RzO0eG2iiIRiYHPQEOTHVDQvtUJCZgA/jqfRdDxSPxaQbG9YRnv7ijrpuvnrgjl14qAqLWPxOv0iu9IAH+qbK2zNF1OeBSrv5zd1LEhheYGc6jGKJsVaaBPaEWHRPBTuipRThvN3uCxBKYFbaDDkUbh9QIT/D3dJglBsSNCpg73NiPMIJZy9NPtA5br6kXbXmhZ4FOSSbX3bj6GCXFtNr4yTdIrAceLlfylv3Bp//tT0+DZY+uQsUeErQqcIj5kR9TYHC8IsvFj0dnZWZMLQ3vgfo2sSDCEdGna7pv1Rnfix7vMuP1Ob5Xcy4H6j75Kf7kJ8nCyrS+xBAOdwD93udau2LsXWKIKYnL32svWquRGikqDgw2te39PWv/aFOl/vu5wDNIkvj8uGY2/Y6fuKQPvy1I++LJAdCfGTKVxoPMvgp2iRxAOSsuubrgJtD4InbX0uq+ZiMWHAyzYCNhlZS1pHEVtj8nsn38DLwXQbufPz2qYyA6jojwuAcGp/bw1rNSt4sDlZLHSNO3P8eQ5Ir0LYq83PR8fNn8LfR+05p4ErBVsoUnbfxuvHUWrCxT7JNYuukjI/IUGep2Dq+uZXIkfrlI9Dg72Pc8nbt9IgjuZ6N4ehvou4SfBkxfsXxN02L7r5z44paesNHhy7TcseX8qJuu3EyGbN47bnkjBtpfkCxc8t40PBSzWSzatnVN91Lg4ojL5MRtafYsBSNAcIe5nsTYBN6DhB6zuxjhBKnnedFq0Jv67V51RemmAWzN7B9dD0e2GPWabmKl800tizEzXgJpIfo4R2GreGKfBt0FZMgG5Ttb2ssoMWmaaro2nJz/8l64hHEkaHsHfItGUaRtPCWcaotKmCYN4vgVieNKK83q8KJJFu9wrfLl8485b7pf1f+T6fesS6m7sycQ3PUx3s6sndnK6XFc5VqJxRJNSaynCm9cTGJ6eSIuyNuu314Xj79reyMZPQS9PyA+zbS+94yhvlaLjlPV1RGsAlDlMIrYCt6S8g07+7zV4YiOXlWymIriljIXW/sNNVBRc/AYJWaCueduQsdB0J/K15d54JCbrr+17VH4hBO3Nm41jXO/eLzH1/XbVW5xnULd50LmITOs5pwXWujC0IYChJoJQsyFZkr0xKvZwGsNULG2SB0gEp+tmb813rK3XQQnZyb7u5pcHZGB5c85LRvjieCDH9tWukycqvPlhPVk6y/KEOew4ezcCvf7NGZ9Y2IzZy/mZOqjiqOgKoTvTOvB+KrtWKPOUPLaH2r8Xyftz0T4u9JRpkksKrKWIs5FnzhsXImlXdsgNi4gjegeIDrCeg4tnaxBl47sDViXMxxjnzufUI7C4KyBzWS6hSYhTtgbydstHv69NTjAPW5/LorXQOvbaGLyNqpSgxnBFgx8kAoX60SBytoSC+/E4zC8gRNJ5ECUzKkKAB0C4teGjleuKuxc8uhYGyDqFGy5TSmD1D85+9ZLjzlicnmfe9zpqPV/iNEnYhqJ1wbpdiSBLglIIY/IPMKNlNGT/xUmto3i5uF4fFNFfs3qpPIGWLhKVaZIjhyttunDuAvubAR4+7zLPrZxH5Uis88IW6S+NvhhuXkVono+DPLDDPYxbDGNhTBbAB1WkUVaA3o0+sP++dcRGFai37Mk7LefuW0Q0Sy8uLv7+6dUHwrmEdUI94oy1QsAZig3xR/LDbLw7pruDEFhAxO8mb3Ud49q5Kpkx6/LmXUm35Xbvjlb64Js5k4YqsxVwlwxFYzTSmDETI20BVoYQzr/NCEcmj++Sv2iRXVr7XNU8PF/RcxXuGSoIjUJSjf9L2WBObgBFaA2A52LXv8FbcAJ8mfKbcso3pJzbq0v78iubF6qNnPtH0oMK7MTTtC5lfBQ5clAL/i3Sn6hqVrLrKQPXEwSBKYQPd61J6SVG2SPeJOFyg94VHkwV4vpI3i3MNtztUXpydWxKMotzPirm6Gks5BwNfnxo2TGstbJ+BV3dOPsUHSK39I8TD/fhZW3q260Kbi+G2ALf2yO49z97RLe0LMuCARexBARo4UqNTSt/qWq7YpHs9qFjylCggsS1QlFcpYZfXDJUBLhh1r6ld800bZX3foaOueR3Q03lbVkP1JL5RbgPPXPswyjKPnvo/ddnSRkWvC1CyY5dck8jxZa1cL+rodVr7eyK6KFcT2EPh/6S2dDQVeIJKVoDpSmihGh9oRbW2pKDWXAazx7AyTzBOTXn7zsFLd+2UW6/NIQ6r7Mk19UW80oqryhW6gXMlW1Jd53lhq3tjwpIyy3IgNH3UnmTYNtH21E71U49lpwYjUPU4wzo5COfMRa1bH66AGoHjOVec+XZyFKCOhB3ZDuuGhI0NQBqaM9hDOz19y8z5AZvQ9QmYTqbsZE4tk4wryMwlruMxYwdX9E3NJnrHtuKSWrgqK14D2YQ1YdXjYbSjFfWJP1ogPKrQLDbefu3jBWTSAbvDTEjg9f+qW8TmR0ib7EPaXN8ylaiqPARiLXv3U+Zvxrnz14LgYeFmLLGHAlFq0aS4Jgmk1ysOxm8bCHgmtxNXwi0cHgnNzV+5dTIQea7IjMQvThGEc2POo0Yl7hlfbwM8rkjW+sLkWwecNNp0QOy5Xj3nCJT1dSnEHlJPinSuAXD1KywYOnpYziF7td6sHdjuPYEyFgZ7W7yPLJBIXXbcgvu4nRL9ScG3UxqroUvORI0HcdotjNM/ejtGBuX/ZFq9viiCO7hNXv2x9ZCP5eZLd3WNCzJALoHPbOuhzbjuimW311+k0dhbOyl3flzpjj5ub57IWUfQ4D4S/luw0kDFoYEUNUMzoNdcnTD7r4PN+KuThII+xiIEsSGvf9Tl/E4HKmP4q05RVWgxC0LP/Z1t0uUzFz9S+rr18ZS+1bl8HX9fXUlC4bjBO5U9XvXgQCaT/ALzTvm/mnOLP8FDI+Xwq6JL5XlYn6papgOWU/MzHJ3KroOJr1sGJRvsn9b+F92H+nodrlmIUTxwp5pNclZgDvnzN2VhcFocSZ74fatUs5X/33oXPyryOsr6jb5Xj5eNouUktjLtHDRDxpRKSMpexq4rbrV7s1bQfN4MzNU4LMzYuWCfzXKFqIz5TUtUAWZWlRe9iGnZyLg72gwt7e1nvs4ZUxB+G1pYo+7ePD/dfQAoz4rlyZILC5Z9j+tMmWxZ8ztZwtIVlKLoxqiLUFwXtYius1Jjnihf0t4t571ls8IcFjgFCnDODX4mc617qIovBIw75z5i+xcx1lGWlDJc635npMdllqC5QGZLVuGdlsvYX0x06qQ6Fh14O1jtW8WAgtOB4RZNjenYfpZBq2+N3coi1r4Tr/TK2DteiNq2r64ZVdlKmuEYpNvvrpY9zCJJDSoR2DXef2pddsePkJCESIhVCfHvowH5j3vpBHKR1VRIZCOPHQX7X/65do/tO22R6buaD/63l6+VBTrfPyv8eOBB2u//r0lf8DUEsDBBQAAgAIAGQLwViRdQmITAAAAGsAAAAbAAAAdW5pdmVyc2FsL3VuaXZlcnNhbC5wbmcueG1ss7GvyM1RKEstKs7Mz7NVMtQzULK34+WyKShKLctMLVeoAIoBBSFASaHSVsnECMEtz0wpyQCqMDAxQAhmpGamZ5TYKplbIAT1gWYCAFBLAQIAABQAAgAIAHldz1I2YVgCRwMAAOEJAAAUAAAAAAAAAAEAAAAAAAAAAAB1bml2ZXJzYWwvcGxheWVyLnhtbFBLAQIAABQAAgAIAGMLwVgR9SNj9gYAAIAZAAAdAAAAAAAAAAEAAAAAAHkDAAB1bml2ZXJzYWwvY29tbW9uX21lc3NhZ2VzLmxuZ1BLAQIAABQAAgAIAGMLwVgVHmAbowAAAH8BAAAuAAAAAAAAAAEAAAAAAKoKAAB1bml2ZXJzYWwvcGxheWJhY2tfYW5kX25hdmlnYXRpb25fc2V0dGluZ3MueG1sUEsBAgAAFAACAAgAYwvBWA08H+QCBQAAFxkAACcAAAAAAAAAAQAAAAAAmQsAAHVuaXZlcnNhbC9mbGFzaF9wdWJsaXNoaW5nX3NldHRpbmdzLnhtbFBLAQIAABQAAgAIAGMLwVi0UPcKkwMAALQMAAAhAAAAAAAAAAEAAAAAAOAQAAB1bml2ZXJzYWwvZmxhc2hfc2tpbl9zZXR0aW5ncy54bWxQSwECAAAUAAIACABjC8FYkshP9f4EAAChGAAAJgAAAAAAAAABAAAAAACyFAAAdW5pdmVyc2FsL2h0bWxfcHVibGlzaGluZ19zZXR0aW5ncy54bWxQSwECAAAUAAIACABjC8FYN0ns4LwBAAB/BgAAHwAAAAAAAAABAAAAAAD0GQAAdW5pdmVyc2FsL2h0bWxfc2tpbl9zZXR0aW5ncy5qc1BLAQIAABQAAgAIAGMLwVgBIvFpfQAAAH0AAAAcAAAAAAAAAAEAAAAAAO0bAAB1bml2ZXJzYWwvbG9jYWxfc2V0dGluZ3MueG1sUEsBAgAAFAACAAgAZAvBWMExaj8eGQAAoS4AABcAAAAAAAAAAAAAAAAApBwAAHVuaXZlcnNhbC91bml2ZXJzYWwucG5nUEsBAgAAFAACAAgAZAvBWJF1CYhMAAAAawAAABsAAAAAAAAAAQAAAAAA9zUAAHVuaXZlcnNhbC91bml2ZXJzYWwucG5nLnhtbFBLBQYAAAAACgAKAAYDAAB8NgAAAAA="/>
  <p:tag name="ISPRING_LMS_API_VERSION" val="SCORM 2004 (4th edition)"/>
  <p:tag name="ISPRING_ULTRA_SCORM_COURSE_ID" val="B87AE29C-ACEB-495F-8488-DA8B118D3118"/>
  <p:tag name="ISPRING_CMI5_LAUNCH_METHOD" val="any window"/>
  <p:tag name="ISPRINGCLOUDFOLDERID" val="1"/>
  <p:tag name="ISPRINGONLINEFOLDERID" val="1"/>
  <p:tag name="ISPRING_SCORM_RATE_SLIDES" val="0"/>
  <p:tag name="ISPRING_SCORM_PASSING_SCORE" val="0.000000"/>
  <p:tag name="ISPRING_CURRENT_PLAYER_ID" val="universal"/>
  <p:tag name="ISPRING_PRESENTATION_TITLE" val="BẤT ĐẲNG THỨC 1"/>
  <p:tag name="ISPRING_FIRST_PUBLISH" val="1"/>
  <p:tag name="ISPRING_SCORM_ENDPOINT" val="&lt;endpoint&gt;&lt;enable&gt;0&lt;/enable&gt;&lt;lrs&gt;http://&lt;/lrs&gt;&lt;auth&gt;0&lt;/auth&gt;&lt;login&gt;&lt;/login&gt;&lt;password&gt;&lt;/password&gt;&lt;key&gt;&lt;/key&gt;&lt;name&gt;&lt;/name&gt;&lt;email&gt;&lt;/email&gt;&lt;/endpoint&gt;&#10;"/>
  <p:tag name="ISPRING_OUTPUT_FOLDER" val="[[&quot;`\u0018\uFFFD{F3558BC5-3075-45E6-A7D9-7BB9C018EF27}&quot;,&quot;G:\\PowerPoint&quot;],[&quot;n\uFFFD\uFFFDF{532D8254-983C-4E3B-B0A4-AAF7FD1CF8B9}&quot;,&quot;E:\\PowerPoint&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100,&quot;optimizeImageForResolution&quot;:&quot;T_FALSE&quot;},&quot;audioQuality&quot;:100,&quot;videoQuality&quot;:10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SLIDE_UID" val="{FBC154E1-C00D-4E92-A863-3FEC128C950B}:268"/>
</p:tagLst>
</file>

<file path=ppt/tags/tag11.xml><?xml version="1.0" encoding="utf-8"?>
<p:tagLst xmlns:a="http://schemas.openxmlformats.org/drawingml/2006/main" xmlns:r="http://schemas.openxmlformats.org/officeDocument/2006/relationships" xmlns:p="http://schemas.openxmlformats.org/presentationml/2006/main">
  <p:tag name="GENSWF_SLIDE_UID" val="{9EC59CAC-B0B9-4EA6-8150-3ECB653E70F3}:296"/>
</p:tagLst>
</file>

<file path=ppt/tags/tag12.xml><?xml version="1.0" encoding="utf-8"?>
<p:tagLst xmlns:a="http://schemas.openxmlformats.org/drawingml/2006/main" xmlns:r="http://schemas.openxmlformats.org/officeDocument/2006/relationships" xmlns:p="http://schemas.openxmlformats.org/presentationml/2006/main">
  <p:tag name="GENSWF_SLIDE_UID" val="{B2881E08-4183-49EF-9688-CD9B7884863E}:310"/>
</p:tagLst>
</file>

<file path=ppt/tags/tag13.xml><?xml version="1.0" encoding="utf-8"?>
<p:tagLst xmlns:a="http://schemas.openxmlformats.org/drawingml/2006/main" xmlns:r="http://schemas.openxmlformats.org/officeDocument/2006/relationships" xmlns:p="http://schemas.openxmlformats.org/presentationml/2006/main">
  <p:tag name="GENSWF_SLIDE_UID" val="{C26F7884-1386-4F2A-834F-0F54DD3DDED0}:295"/>
</p:tagLst>
</file>

<file path=ppt/tags/tag14.xml><?xml version="1.0" encoding="utf-8"?>
<p:tagLst xmlns:a="http://schemas.openxmlformats.org/drawingml/2006/main" xmlns:r="http://schemas.openxmlformats.org/officeDocument/2006/relationships" xmlns:p="http://schemas.openxmlformats.org/presentationml/2006/main">
  <p:tag name="GENSWF_SLIDE_UID" val="{33F85131-ECD3-4E16-BBFE-7D4F05312AB2}:269"/>
</p:tagLst>
</file>

<file path=ppt/tags/tag15.xml><?xml version="1.0" encoding="utf-8"?>
<p:tagLst xmlns:a="http://schemas.openxmlformats.org/drawingml/2006/main" xmlns:r="http://schemas.openxmlformats.org/officeDocument/2006/relationships" xmlns:p="http://schemas.openxmlformats.org/presentationml/2006/main">
  <p:tag name="GENSWF_SLIDE_UID" val="{FACA4B79-0D15-4F41-B61B-68B6989E1D22}:307"/>
</p:tagLst>
</file>

<file path=ppt/tags/tag16.xml><?xml version="1.0" encoding="utf-8"?>
<p:tagLst xmlns:a="http://schemas.openxmlformats.org/drawingml/2006/main" xmlns:r="http://schemas.openxmlformats.org/officeDocument/2006/relationships" xmlns:p="http://schemas.openxmlformats.org/presentationml/2006/main">
  <p:tag name="GENSWF_SLIDE_UID" val="{77924CA4-D0FB-4C25-8900-8547ECFC3669}:309"/>
</p:tagLst>
</file>

<file path=ppt/tags/tag17.xml><?xml version="1.0" encoding="utf-8"?>
<p:tagLst xmlns:a="http://schemas.openxmlformats.org/drawingml/2006/main" xmlns:r="http://schemas.openxmlformats.org/officeDocument/2006/relationships" xmlns:p="http://schemas.openxmlformats.org/presentationml/2006/main">
  <p:tag name="GENSWF_SLIDE_UID" val="{828723D7-DCCB-4C9A-BACA-67F355C90A3C}:308"/>
</p:tagLst>
</file>

<file path=ppt/tags/tag18.xml><?xml version="1.0" encoding="utf-8"?>
<p:tagLst xmlns:a="http://schemas.openxmlformats.org/drawingml/2006/main" xmlns:r="http://schemas.openxmlformats.org/officeDocument/2006/relationships" xmlns:p="http://schemas.openxmlformats.org/presentationml/2006/main">
  <p:tag name="GENSWF_SLIDE_UID" val="{D63EDEA9-48DC-41A6-8FBA-B3D1BC18FA6E}:312"/>
</p:tagLst>
</file>

<file path=ppt/tags/tag2.xml><?xml version="1.0" encoding="utf-8"?>
<p:tagLst xmlns:a="http://schemas.openxmlformats.org/drawingml/2006/main" xmlns:r="http://schemas.openxmlformats.org/officeDocument/2006/relationships" xmlns:p="http://schemas.openxmlformats.org/presentationml/2006/main">
  <p:tag name="GENSWF_SLIDE_UID" val="{8C353690-1DF8-44E5-8F1D-B9EAA6895B1B}:256"/>
</p:tagLst>
</file>

<file path=ppt/tags/tag3.xml><?xml version="1.0" encoding="utf-8"?>
<p:tagLst xmlns:a="http://schemas.openxmlformats.org/drawingml/2006/main" xmlns:r="http://schemas.openxmlformats.org/officeDocument/2006/relationships" xmlns:p="http://schemas.openxmlformats.org/presentationml/2006/main">
  <p:tag name="GENSWF_SLIDE_UID" val="{1AB00219-74AA-495B-9645-CB6CC07F871F}:257"/>
</p:tagLst>
</file>

<file path=ppt/tags/tag4.xml><?xml version="1.0" encoding="utf-8"?>
<p:tagLst xmlns:a="http://schemas.openxmlformats.org/drawingml/2006/main" xmlns:r="http://schemas.openxmlformats.org/officeDocument/2006/relationships" xmlns:p="http://schemas.openxmlformats.org/presentationml/2006/main">
  <p:tag name="GENSWF_SLIDE_UID" val="{66915332-6F8E-49B5-A4DB-87E68F169C7C}:311"/>
</p:tagLst>
</file>

<file path=ppt/tags/tag5.xml><?xml version="1.0" encoding="utf-8"?>
<p:tagLst xmlns:a="http://schemas.openxmlformats.org/drawingml/2006/main" xmlns:r="http://schemas.openxmlformats.org/officeDocument/2006/relationships" xmlns:p="http://schemas.openxmlformats.org/presentationml/2006/main">
  <p:tag name="GENSWF_SLIDE_UID" val="{8E11C50F-05B9-496E-B41E-7F52DDC5A350}:266"/>
</p:tagLst>
</file>

<file path=ppt/tags/tag6.xml><?xml version="1.0" encoding="utf-8"?>
<p:tagLst xmlns:a="http://schemas.openxmlformats.org/drawingml/2006/main" xmlns:r="http://schemas.openxmlformats.org/officeDocument/2006/relationships" xmlns:p="http://schemas.openxmlformats.org/presentationml/2006/main">
  <p:tag name="GENSWF_SLIDE_UID" val="{8430AACF-1936-4189-8EC4-AEBB7FB37CB3}:303"/>
</p:tagLst>
</file>

<file path=ppt/tags/tag7.xml><?xml version="1.0" encoding="utf-8"?>
<p:tagLst xmlns:a="http://schemas.openxmlformats.org/drawingml/2006/main" xmlns:r="http://schemas.openxmlformats.org/officeDocument/2006/relationships" xmlns:p="http://schemas.openxmlformats.org/presentationml/2006/main">
  <p:tag name="GENSWF_SLIDE_UID" val="{59A4C3F3-95A3-4603-868B-B512ECFE4DAB}:304"/>
</p:tagLst>
</file>

<file path=ppt/tags/tag8.xml><?xml version="1.0" encoding="utf-8"?>
<p:tagLst xmlns:a="http://schemas.openxmlformats.org/drawingml/2006/main" xmlns:r="http://schemas.openxmlformats.org/officeDocument/2006/relationships" xmlns:p="http://schemas.openxmlformats.org/presentationml/2006/main">
  <p:tag name="GENSWF_SLIDE_UID" val="{0E73D67C-1600-46A4-8711-3CC68F9DE123}:267"/>
</p:tagLst>
</file>

<file path=ppt/tags/tag9.xml><?xml version="1.0" encoding="utf-8"?>
<p:tagLst xmlns:a="http://schemas.openxmlformats.org/drawingml/2006/main" xmlns:r="http://schemas.openxmlformats.org/officeDocument/2006/relationships" xmlns:p="http://schemas.openxmlformats.org/presentationml/2006/main">
  <p:tag name="GENSWF_SLIDE_UID" val="{481263A4-AF8C-4ECB-8B8C-53956C0488AE}:3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779</TotalTime>
  <Words>1868</Words>
  <Application>Microsoft Office PowerPoint</Application>
  <PresentationFormat>Widescreen</PresentationFormat>
  <Paragraphs>275</Paragraphs>
  <Slides>17</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#9Slide03 Neutra</vt:lpstr>
      <vt:lpstr>Cambria Math</vt:lpstr>
      <vt:lpstr>Garet Ultra-Bold Italics</vt:lpstr>
      <vt:lpstr>#9Slide03 Quicksand</vt:lpstr>
      <vt:lpstr>Aptos Display</vt:lpstr>
      <vt:lpstr>#9Slide07 SVNSalty Sans</vt:lpstr>
      <vt:lpstr>Arial</vt:lpstr>
      <vt:lpstr>Aptos</vt:lpstr>
      <vt:lpstr>#9Slide03 Aturdida</vt:lpstr>
      <vt:lpstr>#9Slide03 Kaleko 105 Round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9Slide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BẤT ĐẲNG THỨC 1</dc:title>
  <dc:creator>Cao Đô</dc:creator>
  <cp:lastModifiedBy>Cao Đô</cp:lastModifiedBy>
  <cp:revision>35</cp:revision>
  <dcterms:created xsi:type="dcterms:W3CDTF">2024-05-21T01:34:43Z</dcterms:created>
  <dcterms:modified xsi:type="dcterms:W3CDTF">2024-06-24T01:36:19Z</dcterms:modified>
</cp:coreProperties>
</file>