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335" r:id="rId3"/>
    <p:sldId id="363" r:id="rId4"/>
    <p:sldId id="364" r:id="rId5"/>
    <p:sldId id="365" r:id="rId6"/>
    <p:sldId id="366" r:id="rId7"/>
    <p:sldId id="367" r:id="rId8"/>
    <p:sldId id="368" r:id="rId9"/>
    <p:sldId id="18733" r:id="rId10"/>
    <p:sldId id="302" r:id="rId11"/>
    <p:sldId id="369" r:id="rId12"/>
    <p:sldId id="371" r:id="rId13"/>
    <p:sldId id="372" r:id="rId14"/>
    <p:sldId id="286" r:id="rId15"/>
    <p:sldId id="343" r:id="rId16"/>
    <p:sldId id="810" r:id="rId17"/>
    <p:sldId id="18748" r:id="rId18"/>
    <p:sldId id="337" r:id="rId19"/>
    <p:sldId id="18741" r:id="rId20"/>
    <p:sldId id="287" r:id="rId21"/>
    <p:sldId id="341" r:id="rId22"/>
    <p:sldId id="338" r:id="rId23"/>
    <p:sldId id="356" r:id="rId24"/>
    <p:sldId id="807" r:id="rId25"/>
    <p:sldId id="375" r:id="rId26"/>
    <p:sldId id="340" r:id="rId27"/>
    <p:sldId id="289" r:id="rId28"/>
    <p:sldId id="359" r:id="rId29"/>
  </p:sldIdLst>
  <p:sldSz cx="18288000" cy="10287000"/>
  <p:notesSz cx="6858000" cy="9144000"/>
  <p:embeddedFontLst>
    <p:embeddedFont>
      <p:font typeface="#9Slide03 Ample" panose="020B0604020202020204" charset="0"/>
      <p:regular r:id="rId31"/>
    </p:embeddedFont>
    <p:embeddedFont>
      <p:font typeface="#9Slide03 AmpleSoft" panose="020B0604020202020204" charset="0"/>
      <p:regular r:id="rId32"/>
    </p:embeddedFont>
    <p:embeddedFont>
      <p:font typeface="#9Slide07 Soup of Justice" panose="020B0604020202020204" charset="0"/>
      <p:regular r:id="rId33"/>
    </p:embeddedFont>
    <p:embeddedFont>
      <p:font typeface="#9Slide07 SVNGuerrilla" panose="00000500000000000000" charset="0"/>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3538A"/>
    <a:srgbClr val="B0A8CB"/>
    <a:srgbClr val="F8DF8C"/>
    <a:srgbClr val="CFAD8A"/>
    <a:srgbClr val="A8CBBD"/>
    <a:srgbClr val="F8A4A4"/>
    <a:srgbClr val="2C92D5"/>
    <a:srgbClr val="37C9EF"/>
    <a:srgbClr val="7CD4D2"/>
    <a:srgbClr val="4AB1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33" d="100"/>
          <a:sy n="33" d="100"/>
        </p:scale>
        <p:origin x="1121" y="4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s>
</file>

<file path=ppt/ink/ink1.xml><?xml version="1.0" encoding="utf-8"?>
<inkml:ink xmlns:inkml="http://www.w3.org/2003/InkML">
  <inkml:definitions>
    <inkml:context xml:id="ctx0">
      <inkml:inkSource xml:id="inkSrc0">
        <inkml:traceFormat>
          <inkml:channel name="X" type="integer" max="2720" units="cm"/>
          <inkml:channel name="Y" type="integer" max="1080" units="cm"/>
          <inkml:channel name="T" type="integer" max="2.14748E9" units="dev"/>
        </inkml:traceFormat>
        <inkml:channelProperties>
          <inkml:channelProperty channel="X" name="resolution" value="92.83276" units="1/cm"/>
          <inkml:channelProperty channel="Y" name="resolution" value="65.45454" units="1/cm"/>
          <inkml:channelProperty channel="T" name="resolution" value="1" units="1/dev"/>
        </inkml:channelProperties>
      </inkml:inkSource>
      <inkml:timestamp xml:id="ts0" timeString="2024-09-12T04:32:03.910"/>
    </inkml:context>
    <inkml:brush xml:id="br0">
      <inkml:brushProperty name="width" value="0.05292" units="cm"/>
      <inkml:brushProperty name="height" value="0.05292" units="cm"/>
      <inkml:brushProperty name="color" value="#FF0000"/>
    </inkml:brush>
  </inkml:definitions>
  <inkml:trace contextRef="#ctx0" brushRef="#br0">30207 21816 0,'44'0'109,"44"0"-93,-1 0-16,1 0 15,0 0 1,0 0 0,0 0-1,0 0 1,-1 0 0,133 0-1,-132 0-15,43 0 16,133 0-1,-132 0 1,43 44 0,133-44-1,-89 0 1,132 0 0,-131 0-1,-132 0 95,0 0-110,-1 0 15,45 0-15,-44 0 16,44 0-16,219 0 15,0 0 17,88 0-32,132 0 31,-132 0-15,-44 0-1,-44 0 1,-43 0-1,-133 0 1,-131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28/09/2024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b="1" dirty="0">
                <a:latin typeface="Times New Roman" panose="02020603050405020304" pitchFamily="18" charset="0"/>
                <a:cs typeface="Times New Roman" panose="02020603050405020304" pitchFamily="18" charset="0"/>
              </a:rPr>
              <a:t>2. Ở phần đầu tác phẩm, Nguyễn Dữ đã làm nổi bật những nét gì ở nhân vật Vũ Nương và Trương Sinh? Lời người kể chuyện có vai trò như thế nào trong việc khắc họa nhân vật?</a:t>
            </a:r>
            <a:endParaRPr lang="en-US" sz="1200" b="1"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200" b="1" dirty="0">
                <a:latin typeface="Times New Roman" panose="02020603050405020304" pitchFamily="18" charset="0"/>
                <a:cs typeface="Times New Roman" panose="02020603050405020304" pitchFamily="18" charset="0"/>
              </a:rPr>
              <a:t>4. Cho biết những nguyên nhân gây ra bi kịch của Vũ Nương. Nguyên nhân nào là chủ yếu.</a:t>
            </a:r>
          </a:p>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1856225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Chẳng</a:t>
            </a:r>
            <a:r>
              <a:rPr lang="en-US" dirty="0"/>
              <a:t> </a:t>
            </a:r>
            <a:r>
              <a:rPr lang="en-US" dirty="0" err="1"/>
              <a:t>hạn</a:t>
            </a:r>
            <a:r>
              <a:rPr lang="en-US" dirty="0"/>
              <a:t> </a:t>
            </a:r>
            <a:r>
              <a:rPr lang="en-US" dirty="0" err="1"/>
              <a:t>trong</a:t>
            </a:r>
            <a:r>
              <a:rPr lang="en-US" dirty="0"/>
              <a:t> </a:t>
            </a:r>
            <a:r>
              <a:rPr lang="en-US" dirty="0" err="1"/>
              <a:t>Chuyện</a:t>
            </a:r>
            <a:r>
              <a:rPr lang="en-US" dirty="0"/>
              <a:t> </a:t>
            </a:r>
            <a:r>
              <a:rPr lang="en-US" dirty="0" err="1"/>
              <a:t>người</a:t>
            </a:r>
            <a:r>
              <a:rPr lang="en-US" dirty="0"/>
              <a:t> con </a:t>
            </a:r>
            <a:r>
              <a:rPr lang="en-US" dirty="0" err="1"/>
              <a:t>gái</a:t>
            </a:r>
            <a:r>
              <a:rPr lang="en-US" dirty="0"/>
              <a:t> Nam </a:t>
            </a:r>
            <a:r>
              <a:rPr lang="en-US" dirty="0" err="1"/>
              <a:t>xương</a:t>
            </a:r>
            <a:r>
              <a:rPr lang="en-US" dirty="0"/>
              <a:t>, </a:t>
            </a:r>
            <a:r>
              <a:rPr lang="en-US" dirty="0" err="1"/>
              <a:t>Nguyễn</a:t>
            </a:r>
            <a:r>
              <a:rPr lang="en-US" dirty="0"/>
              <a:t> </a:t>
            </a:r>
            <a:r>
              <a:rPr lang="en-US" dirty="0" err="1"/>
              <a:t>Dữ</a:t>
            </a:r>
            <a:r>
              <a:rPr lang="en-US" dirty="0"/>
              <a:t> </a:t>
            </a:r>
            <a:r>
              <a:rPr lang="en-US" dirty="0" err="1"/>
              <a:t>sử</a:t>
            </a:r>
            <a:r>
              <a:rPr lang="en-US" dirty="0"/>
              <a:t> </a:t>
            </a:r>
            <a:r>
              <a:rPr lang="en-US" dirty="0" err="1"/>
              <a:t>dụng</a:t>
            </a:r>
            <a:r>
              <a:rPr lang="en-US" dirty="0"/>
              <a:t> </a:t>
            </a:r>
            <a:r>
              <a:rPr lang="en-US" dirty="0" err="1"/>
              <a:t>một</a:t>
            </a:r>
            <a:r>
              <a:rPr lang="en-US" dirty="0"/>
              <a:t> </a:t>
            </a:r>
            <a:r>
              <a:rPr lang="en-US" dirty="0" err="1"/>
              <a:t>số</a:t>
            </a:r>
            <a:r>
              <a:rPr lang="en-US" dirty="0"/>
              <a:t> </a:t>
            </a:r>
            <a:r>
              <a:rPr lang="en-US" dirty="0" err="1"/>
              <a:t>điển</a:t>
            </a:r>
            <a:r>
              <a:rPr lang="en-US" dirty="0"/>
              <a:t> </a:t>
            </a:r>
            <a:r>
              <a:rPr lang="en-US" dirty="0" err="1"/>
              <a:t>tích</a:t>
            </a:r>
            <a:r>
              <a:rPr lang="en-US" dirty="0"/>
              <a:t>, </a:t>
            </a:r>
            <a:r>
              <a:rPr lang="en-US" dirty="0" err="1"/>
              <a:t>điển</a:t>
            </a:r>
            <a:r>
              <a:rPr lang="en-US" dirty="0"/>
              <a:t> </a:t>
            </a:r>
            <a:r>
              <a:rPr lang="en-US" dirty="0" err="1"/>
              <a:t>cố</a:t>
            </a:r>
            <a:r>
              <a:rPr lang="en-US" dirty="0"/>
              <a:t> </a:t>
            </a:r>
            <a:r>
              <a:rPr lang="en-US" dirty="0" err="1"/>
              <a:t>như</a:t>
            </a:r>
            <a:r>
              <a:rPr lang="en-US" dirty="0"/>
              <a:t>: </a:t>
            </a:r>
            <a:r>
              <a:rPr lang="en-US" dirty="0" err="1"/>
              <a:t>ngọc</a:t>
            </a:r>
            <a:r>
              <a:rPr lang="en-US" dirty="0"/>
              <a:t> </a:t>
            </a:r>
            <a:r>
              <a:rPr lang="en-US" dirty="0" err="1"/>
              <a:t>Mị</a:t>
            </a:r>
            <a:r>
              <a:rPr lang="en-US" dirty="0"/>
              <a:t> </a:t>
            </a:r>
            <a:r>
              <a:rPr lang="en-US" dirty="0" err="1"/>
              <a:t>Nương</a:t>
            </a:r>
            <a:r>
              <a:rPr lang="en-US" dirty="0"/>
              <a:t>; </a:t>
            </a:r>
            <a:r>
              <a:rPr lang="en-US" dirty="0" err="1"/>
              <a:t>cỏ</a:t>
            </a:r>
            <a:r>
              <a:rPr lang="en-US" dirty="0"/>
              <a:t> </a:t>
            </a:r>
            <a:r>
              <a:rPr lang="en-US" dirty="0" err="1"/>
              <a:t>Ngu</a:t>
            </a:r>
            <a:r>
              <a:rPr lang="en-US" dirty="0"/>
              <a:t> </a:t>
            </a:r>
            <a:r>
              <a:rPr lang="en-US" dirty="0" err="1"/>
              <a:t>mĩ</a:t>
            </a:r>
            <a:r>
              <a:rPr lang="en-US" dirty="0"/>
              <a:t>; </a:t>
            </a:r>
            <a:r>
              <a:rPr lang="en-US" dirty="0" err="1"/>
              <a:t>mùa</a:t>
            </a:r>
            <a:r>
              <a:rPr lang="en-US" dirty="0"/>
              <a:t> </a:t>
            </a:r>
            <a:r>
              <a:rPr lang="en-US" dirty="0" err="1"/>
              <a:t>dưa</a:t>
            </a:r>
            <a:r>
              <a:rPr lang="en-US" dirty="0"/>
              <a:t> </a:t>
            </a:r>
            <a:r>
              <a:rPr lang="en-US" dirty="0" err="1"/>
              <a:t>chín</a:t>
            </a:r>
            <a:r>
              <a:rPr lang="en-US" dirty="0"/>
              <a:t> </a:t>
            </a:r>
            <a:r>
              <a:rPr lang="en-US" dirty="0" err="1"/>
              <a:t>quá</a:t>
            </a:r>
            <a:r>
              <a:rPr lang="en-US" dirty="0"/>
              <a:t> </a:t>
            </a:r>
            <a:r>
              <a:rPr lang="en-US" dirty="0" err="1"/>
              <a:t>kì</a:t>
            </a:r>
            <a:r>
              <a:rPr lang="en-US" dirty="0"/>
              <a:t>; </a:t>
            </a:r>
            <a:r>
              <a:rPr lang="en-US" dirty="0" err="1"/>
              <a:t>núi</a:t>
            </a:r>
            <a:r>
              <a:rPr lang="en-US" dirty="0"/>
              <a:t> </a:t>
            </a:r>
            <a:r>
              <a:rPr lang="en-US" dirty="0" err="1"/>
              <a:t>Vọng</a:t>
            </a:r>
            <a:r>
              <a:rPr lang="en-US" dirty="0"/>
              <a:t> </a:t>
            </a:r>
            <a:r>
              <a:rPr lang="en-US" dirty="0" err="1"/>
              <a:t>Phu</a:t>
            </a:r>
            <a:r>
              <a:rPr lang="en-US" dirty="0"/>
              <a:t>, </a:t>
            </a:r>
            <a:r>
              <a:rPr lang="en-US" dirty="0" err="1"/>
              <a:t>Tào</a:t>
            </a:r>
            <a:r>
              <a:rPr lang="en-US" dirty="0"/>
              <a:t> Nga, </a:t>
            </a:r>
            <a:r>
              <a:rPr lang="en-US" dirty="0" err="1"/>
              <a:t>Tinh</a:t>
            </a:r>
            <a:r>
              <a:rPr lang="en-US" dirty="0"/>
              <a:t> </a:t>
            </a:r>
            <a:r>
              <a:rPr lang="en-US" dirty="0" err="1"/>
              <a:t>Vệ</a:t>
            </a:r>
            <a:r>
              <a:rPr lang="en-US" dirty="0"/>
              <a:t>; </a:t>
            </a:r>
            <a:r>
              <a:rPr lang="en-US" dirty="0" err="1"/>
              <a:t>ngựa</a:t>
            </a:r>
            <a:r>
              <a:rPr lang="en-US" dirty="0"/>
              <a:t> </a:t>
            </a:r>
            <a:r>
              <a:rPr lang="en-US" dirty="0" err="1"/>
              <a:t>Hồ</a:t>
            </a:r>
            <a:r>
              <a:rPr lang="en-US" dirty="0"/>
              <a:t> </a:t>
            </a:r>
            <a:r>
              <a:rPr lang="en-US" dirty="0" err="1"/>
              <a:t>gầm</a:t>
            </a:r>
            <a:r>
              <a:rPr lang="en-US" dirty="0"/>
              <a:t> </a:t>
            </a:r>
            <a:r>
              <a:rPr lang="en-US" dirty="0" err="1"/>
              <a:t>gió</a:t>
            </a:r>
            <a:r>
              <a:rPr lang="en-US" dirty="0"/>
              <a:t> </a:t>
            </a:r>
            <a:r>
              <a:rPr lang="en-US" dirty="0" err="1"/>
              <a:t>bắc</a:t>
            </a:r>
            <a:r>
              <a:rPr lang="en-US" dirty="0"/>
              <a:t>, </a:t>
            </a:r>
            <a:r>
              <a:rPr lang="en-US" dirty="0" err="1"/>
              <a:t>chim</a:t>
            </a:r>
            <a:r>
              <a:rPr lang="en-US" dirty="0"/>
              <a:t> </a:t>
            </a:r>
            <a:r>
              <a:rPr lang="en-US" dirty="0" err="1"/>
              <a:t>Việt</a:t>
            </a:r>
            <a:r>
              <a:rPr lang="en-US" dirty="0"/>
              <a:t> </a:t>
            </a:r>
            <a:r>
              <a:rPr lang="en-US" dirty="0" err="1"/>
              <a:t>đậu</a:t>
            </a:r>
            <a:r>
              <a:rPr lang="en-US" dirty="0"/>
              <a:t> </a:t>
            </a:r>
            <a:r>
              <a:rPr lang="en-US" dirty="0" err="1"/>
              <a:t>cành</a:t>
            </a:r>
            <a:r>
              <a:rPr lang="en-US" dirty="0"/>
              <a:t> </a:t>
            </a:r>
            <a:r>
              <a:rPr lang="en-US" dirty="0" err="1"/>
              <a:t>nam</a:t>
            </a:r>
            <a:r>
              <a:rPr lang="en-US" dirty="0"/>
              <a:t>; </a:t>
            </a:r>
            <a:r>
              <a:rPr lang="en-US" dirty="0" err="1"/>
              <a:t>mất</a:t>
            </a:r>
            <a:r>
              <a:rPr lang="en-US" dirty="0"/>
              <a:t> </a:t>
            </a:r>
            <a:r>
              <a:rPr lang="en-US" dirty="0" err="1"/>
              <a:t>búa</a:t>
            </a:r>
            <a:r>
              <a:rPr lang="en-US" dirty="0"/>
              <a:t> </a:t>
            </a:r>
            <a:r>
              <a:rPr lang="en-US" dirty="0" err="1"/>
              <a:t>đổ</a:t>
            </a:r>
            <a:r>
              <a:rPr lang="en-US" dirty="0"/>
              <a:t> </a:t>
            </a:r>
            <a:r>
              <a:rPr lang="en-US" dirty="0" err="1"/>
              <a:t>ngờ</a:t>
            </a:r>
            <a:r>
              <a:rPr lang="en-US" dirty="0"/>
              <a:t>; ý </a:t>
            </a:r>
            <a:r>
              <a:rPr lang="en-US" dirty="0" err="1"/>
              <a:t>dĩ</a:t>
            </a:r>
            <a:r>
              <a:rPr lang="en-US" dirty="0"/>
              <a:t> </a:t>
            </a:r>
            <a:r>
              <a:rPr lang="en-US" dirty="0" err="1"/>
              <a:t>đầy</a:t>
            </a:r>
            <a:r>
              <a:rPr lang="en-US" dirty="0"/>
              <a:t> </a:t>
            </a:r>
            <a:r>
              <a:rPr lang="en-US" dirty="0" err="1"/>
              <a:t>xe</a:t>
            </a:r>
            <a:r>
              <a:rPr lang="en-US" dirty="0"/>
              <a:t>, Quang </a:t>
            </a:r>
            <a:r>
              <a:rPr lang="en-US" dirty="0" err="1"/>
              <a:t>Võ</a:t>
            </a:r>
            <a:r>
              <a:rPr lang="en-US" dirty="0"/>
              <a:t> </a:t>
            </a:r>
            <a:r>
              <a:rPr lang="en-US" dirty="0" err="1"/>
              <a:t>đổ</a:t>
            </a:r>
            <a:r>
              <a:rPr lang="en-US" dirty="0"/>
              <a:t> </a:t>
            </a:r>
            <a:r>
              <a:rPr lang="en-US" dirty="0" err="1"/>
              <a:t>ngờ</a:t>
            </a:r>
            <a:r>
              <a:rPr lang="en-US" dirty="0"/>
              <a:t> </a:t>
            </a:r>
            <a:r>
              <a:rPr lang="en-US" dirty="0" err="1"/>
              <a:t>lão</a:t>
            </a:r>
            <a:r>
              <a:rPr lang="en-US" dirty="0"/>
              <a:t> </a:t>
            </a:r>
            <a:r>
              <a:rPr lang="en-US" dirty="0" err="1"/>
              <a:t>tướng</a:t>
            </a:r>
            <a:r>
              <a:rPr lang="en-US" dirty="0"/>
              <a:t>; </a:t>
            </a:r>
            <a:r>
              <a:rPr lang="en-US" dirty="0" err="1"/>
              <a:t>Tào</a:t>
            </a:r>
            <a:r>
              <a:rPr lang="en-US" dirty="0"/>
              <a:t> </a:t>
            </a:r>
            <a:r>
              <a:rPr lang="en-US" dirty="0" err="1"/>
              <a:t>Tháo</a:t>
            </a:r>
            <a:r>
              <a:rPr lang="en-US" dirty="0"/>
              <a:t> </a:t>
            </a:r>
            <a:r>
              <a:rPr lang="en-US" dirty="0" err="1"/>
              <a:t>đến</a:t>
            </a:r>
            <a:r>
              <a:rPr lang="en-US" dirty="0"/>
              <a:t> </a:t>
            </a:r>
            <a:r>
              <a:rPr lang="en-US" dirty="0" err="1"/>
              <a:t>phụ</a:t>
            </a:r>
            <a:r>
              <a:rPr lang="en-US" dirty="0"/>
              <a:t> </a:t>
            </a:r>
            <a:r>
              <a:rPr lang="en-US" dirty="0" err="1"/>
              <a:t>ân</a:t>
            </a:r>
            <a:r>
              <a:rPr lang="en-US" dirty="0"/>
              <a:t> </a:t>
            </a:r>
            <a:r>
              <a:rPr lang="en-US" dirty="0" err="1"/>
              <a:t>nhân</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2586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186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Dữ</a:t>
            </a:r>
            <a:r>
              <a:rPr lang="en-US" sz="1200" dirty="0">
                <a:latin typeface="Times New Roman" panose="02020603050405020304" pitchFamily="18" charset="0"/>
                <a:cs typeface="Times New Roman" panose="02020603050405020304" pitchFamily="18" charset="0"/>
              </a:rPr>
              <a:t> so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lung </a:t>
            </a:r>
            <a:r>
              <a:rPr lang="en-US" sz="1200" dirty="0" err="1">
                <a:latin typeface="Times New Roman" panose="02020603050405020304" pitchFamily="18" charset="0"/>
                <a:cs typeface="Times New Roman" panose="02020603050405020304" pitchFamily="18" charset="0"/>
              </a:rPr>
              <a:t>linh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oan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xót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trọn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vẹn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khao </a:t>
            </a:r>
            <a:r>
              <a:rPr lang="en-US" sz="1200" dirty="0" err="1">
                <a:latin typeface="Times New Roman" panose="02020603050405020304" pitchFamily="18" charset="0"/>
                <a:cs typeface="Times New Roman" panose="02020603050405020304" pitchFamily="18" charset="0"/>
              </a:rPr>
              <a:t>khát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đắp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Vũ </a:t>
            </a:r>
            <a:r>
              <a:rPr lang="en-US" sz="1200" dirty="0" err="1">
                <a:latin typeface="Times New Roman" panose="02020603050405020304" pitchFamily="18" charset="0"/>
                <a:cs typeface="Times New Roman" panose="02020603050405020304" pitchFamily="18" charset="0"/>
              </a:rPr>
              <a:t>Nương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hậu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a:t>
            </a:r>
            <a:endParaRPr lang="vi-VN"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340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608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741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782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647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265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039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solidFill>
                  <a:srgbClr val="231F20"/>
                </a:solidFill>
                <a:effectLst/>
                <a:latin typeface="Times New Roman" panose="02020603050405020304" pitchFamily="18" charset="0"/>
                <a:ea typeface="Times New Roman" panose="02020603050405020304" pitchFamily="18" charset="0"/>
              </a:rPr>
              <a:t>GV</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cho</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HS</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thảo</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luận,</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phân</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tích</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để</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bảo</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vệ</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ý</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kiến</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khẳng</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định</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nguyên</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nhân</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chủ</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yếu</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dẫn đến</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bi</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kịch</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của</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Vũ</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Nương.</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GV</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có</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thể</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gợi</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ý:</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Với</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tính</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cách</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như</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Trương</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Sinh,</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nếu</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không</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phải </a:t>
            </a:r>
            <a:r>
              <a:rPr lang="vi-VN" sz="1800" i="1" spc="-20" dirty="0">
                <a:solidFill>
                  <a:srgbClr val="231F20"/>
                </a:solidFill>
                <a:effectLst/>
                <a:latin typeface="Times New Roman" panose="02020603050405020304" pitchFamily="18" charset="0"/>
                <a:ea typeface="Times New Roman" panose="02020603050405020304" pitchFamily="18" charset="0"/>
              </a:rPr>
              <a:t>ra</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trận</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vì</a:t>
            </a:r>
            <a:r>
              <a:rPr lang="vi-VN" sz="1800" i="1" spc="-55"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chiến</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tranh,</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mà</a:t>
            </a:r>
            <a:r>
              <a:rPr lang="vi-VN" sz="1800" i="1" spc="-55"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đi</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làm</a:t>
            </a:r>
            <a:r>
              <a:rPr lang="vi-VN" sz="1800" i="1" spc="-55"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ăn</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xa,</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trở</a:t>
            </a:r>
            <a:r>
              <a:rPr lang="vi-VN" sz="1800" i="1" spc="-55"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về</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thấy</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con</a:t>
            </a:r>
            <a:r>
              <a:rPr lang="vi-VN" sz="1800" i="1" spc="-55"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chỉ</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vào</a:t>
            </a:r>
            <a:r>
              <a:rPr lang="vi-VN" sz="1800" i="1" spc="-55"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chiếc</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bóng</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và</a:t>
            </a:r>
            <a:r>
              <a:rPr lang="vi-VN" sz="1800" i="1" spc="-55"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nói</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như</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vậy,</a:t>
            </a:r>
            <a:r>
              <a:rPr lang="vi-VN" sz="1800" i="1" spc="-55"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ngọn </a:t>
            </a:r>
            <a:r>
              <a:rPr lang="vi-VN" sz="1800" i="1" dirty="0">
                <a:solidFill>
                  <a:srgbClr val="231F20"/>
                </a:solidFill>
                <a:effectLst/>
                <a:latin typeface="Times New Roman" panose="02020603050405020304" pitchFamily="18" charset="0"/>
                <a:ea typeface="Times New Roman" panose="02020603050405020304" pitchFamily="18" charset="0"/>
              </a:rPr>
              <a:t>lửa</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ghen</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tuông</a:t>
            </a:r>
            <a:r>
              <a:rPr lang="vi-VN" sz="1800" i="1" spc="-7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có</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thể</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bùng</a:t>
            </a:r>
            <a:r>
              <a:rPr lang="vi-VN" sz="1800" i="1" spc="-7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lên</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không?</a:t>
            </a:r>
            <a:r>
              <a:rPr lang="vi-VN" sz="1800" i="1" spc="-7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Vậy</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giữa</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“chiến</a:t>
            </a:r>
            <a:r>
              <a:rPr lang="vi-VN" sz="1800" i="1" spc="-7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tranh”</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và</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bản</a:t>
            </a:r>
            <a:r>
              <a:rPr lang="vi-VN" sz="1800" i="1" spc="-7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tính</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nghi</a:t>
            </a:r>
            <a:r>
              <a:rPr lang="vi-VN" sz="1800" i="1" spc="-7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kị</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hồ</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đồ</a:t>
            </a:r>
            <a:r>
              <a:rPr lang="vi-VN" sz="1800" i="1" spc="-7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của </a:t>
            </a:r>
            <a:r>
              <a:rPr lang="vi-VN" sz="1800" i="1" spc="-10" dirty="0">
                <a:solidFill>
                  <a:srgbClr val="231F20"/>
                </a:solidFill>
                <a:effectLst/>
                <a:latin typeface="Times New Roman" panose="02020603050405020304" pitchFamily="18" charset="0"/>
                <a:ea typeface="Times New Roman" panose="02020603050405020304" pitchFamily="18" charset="0"/>
              </a:rPr>
              <a:t>Trương</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Sinh,</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đâu</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mới</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là</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nguyên</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nhân</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chủ</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yếu?</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Nếu</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bé</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Đản</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không</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chỉ</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vào</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chiếc</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bóng</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và</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bảo </a:t>
            </a:r>
            <a:r>
              <a:rPr lang="vi-VN" sz="1800" i="1" dirty="0">
                <a:solidFill>
                  <a:srgbClr val="231F20"/>
                </a:solidFill>
                <a:effectLst/>
                <a:latin typeface="Times New Roman" panose="02020603050405020304" pitchFamily="18" charset="0"/>
                <a:ea typeface="Times New Roman" panose="02020603050405020304" pitchFamily="18" charset="0"/>
              </a:rPr>
              <a:t>đó</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là</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cha</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mình,</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thì</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trong</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suốt</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cuộc</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đời</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vợ</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chồng</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sống</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với</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nhau,</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ai</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dám</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chắc</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cơn</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ghen</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của </a:t>
            </a:r>
            <a:r>
              <a:rPr lang="vi-VN" sz="1800" i="1" spc="-10" dirty="0">
                <a:solidFill>
                  <a:srgbClr val="231F20"/>
                </a:solidFill>
                <a:effectLst/>
                <a:latin typeface="Times New Roman" panose="02020603050405020304" pitchFamily="18" charset="0"/>
                <a:ea typeface="Times New Roman" panose="02020603050405020304" pitchFamily="18" charset="0"/>
              </a:rPr>
              <a:t>Trương</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Sinh</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sẽ</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không</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có</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dịp</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nào</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bùng</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phát?</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Xét</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như</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thế</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để</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thấy</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giữa</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câu</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nói</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vô</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tình</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của</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con </a:t>
            </a:r>
            <a:r>
              <a:rPr lang="vi-VN" sz="1800" dirty="0">
                <a:solidFill>
                  <a:srgbClr val="231F20"/>
                </a:solidFill>
                <a:effectLst/>
                <a:latin typeface="Times New Roman" panose="02020603050405020304" pitchFamily="18" charset="0"/>
                <a:ea typeface="Times New Roman" panose="02020603050405020304" pitchFamily="18" charset="0"/>
              </a:rPr>
              <a:t>trẻ và tính cách đa nghi thái quá của người cha, nguyên nhân nào quan trọng hơn. GV cho HS thử trả lời các câu hỏi đó để các em có cơ sở khẳng định chủ kiến của mình.</a:t>
            </a:r>
            <a:endParaRPr lang="en-US" sz="1800" dirty="0">
              <a:effectLst/>
              <a:latin typeface="Times New Roman" panose="02020603050405020304" pitchFamily="18" charset="0"/>
              <a:ea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7403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GV </a:t>
            </a:r>
            <a:r>
              <a:rPr lang="en-US" dirty="0" err="1"/>
              <a:t>cho</a:t>
            </a:r>
            <a:r>
              <a:rPr lang="en-US" dirty="0"/>
              <a:t> HS </a:t>
            </a:r>
            <a:r>
              <a:rPr lang="en-US" dirty="0" err="1"/>
              <a:t>thảo</a:t>
            </a:r>
            <a:r>
              <a:rPr lang="en-US" dirty="0"/>
              <a:t> </a:t>
            </a:r>
            <a:r>
              <a:rPr lang="en-US" dirty="0" err="1"/>
              <a:t>luận</a:t>
            </a:r>
            <a:r>
              <a:rPr lang="en-US" dirty="0"/>
              <a:t> </a:t>
            </a:r>
            <a:r>
              <a:rPr lang="en-US" dirty="0" err="1"/>
              <a:t>câu</a:t>
            </a:r>
            <a:r>
              <a:rPr lang="en-US" dirty="0"/>
              <a:t> </a:t>
            </a:r>
            <a:r>
              <a:rPr lang="en-US" dirty="0" err="1"/>
              <a:t>hỏi</a:t>
            </a:r>
            <a:r>
              <a:rPr lang="en-US" dirty="0"/>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Sinh,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ngọn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ghen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hồ</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Sinh, </a:t>
            </a:r>
            <a:r>
              <a:rPr lang="en-US" sz="1200" dirty="0" err="1">
                <a:latin typeface="Times New Roman" panose="02020603050405020304" pitchFamily="18" charset="0"/>
                <a:cs typeface="Times New Roman" panose="02020603050405020304" pitchFamily="18" charset="0"/>
              </a:rPr>
              <a:t>đâu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ai </a:t>
            </a:r>
            <a:r>
              <a:rPr lang="en-US" sz="1200" dirty="0" err="1">
                <a:latin typeface="Times New Roman" panose="02020603050405020304" pitchFamily="18" charset="0"/>
                <a:cs typeface="Times New Roman" panose="02020603050405020304" pitchFamily="18" charset="0"/>
              </a:rPr>
              <a:t>dám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ghen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Sinh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a:t>
            </a:r>
          </a:p>
          <a:p>
            <a:r>
              <a:rPr lang="en-US" dirty="0"/>
              <a:t>Hs </a:t>
            </a:r>
            <a:r>
              <a:rPr lang="en-US" dirty="0" err="1"/>
              <a:t>trl</a:t>
            </a:r>
            <a:r>
              <a:rPr lang="en-US" dirty="0"/>
              <a:t> </a:t>
            </a:r>
            <a:r>
              <a:rPr lang="en-US" dirty="0" err="1"/>
              <a:t>khẳng</a:t>
            </a:r>
            <a:r>
              <a:rPr lang="en-US" dirty="0"/>
              <a:t> </a:t>
            </a:r>
            <a:r>
              <a:rPr lang="en-US" dirty="0" err="1"/>
              <a:t>định</a:t>
            </a:r>
            <a:r>
              <a:rPr lang="en-US" dirty="0"/>
              <a:t> </a:t>
            </a:r>
            <a:r>
              <a:rPr lang="en-US" dirty="0" err="1"/>
              <a:t>nguyên</a:t>
            </a:r>
            <a:r>
              <a:rPr lang="en-US" dirty="0"/>
              <a:t> </a:t>
            </a:r>
            <a:r>
              <a:rPr lang="en-US" dirty="0" err="1"/>
              <a:t>nhân</a:t>
            </a:r>
            <a:r>
              <a:rPr lang="en-US" dirty="0"/>
              <a:t> </a:t>
            </a:r>
            <a:r>
              <a:rPr lang="en-US" dirty="0" err="1"/>
              <a:t>chủ</a:t>
            </a:r>
            <a:r>
              <a:rPr lang="en-US" dirty="0"/>
              <a:t> </a:t>
            </a:r>
            <a:r>
              <a:rPr lang="en-US" dirty="0" err="1"/>
              <a:t>yếu</a:t>
            </a:r>
            <a:r>
              <a:rPr lang="en-US" dirty="0"/>
              <a:t> </a:t>
            </a:r>
            <a:r>
              <a:rPr lang="en-US" dirty="0" err="1"/>
              <a:t>dẫn</a:t>
            </a:r>
            <a:r>
              <a:rPr lang="en-US" dirty="0"/>
              <a:t> </a:t>
            </a:r>
            <a:r>
              <a:rPr lang="en-US" dirty="0" err="1"/>
              <a:t>đến</a:t>
            </a:r>
            <a:r>
              <a:rPr lang="en-US" dirty="0"/>
              <a:t> bi </a:t>
            </a:r>
            <a:r>
              <a:rPr lang="en-US" dirty="0" err="1"/>
              <a:t>kịch</a:t>
            </a:r>
            <a:r>
              <a:rPr lang="en-US" dirty="0"/>
              <a:t> </a:t>
            </a:r>
            <a:r>
              <a:rPr lang="en-US" dirty="0" err="1"/>
              <a:t>của</a:t>
            </a:r>
            <a:r>
              <a:rPr lang="en-US" dirty="0"/>
              <a:t> Vũ </a:t>
            </a:r>
            <a:r>
              <a:rPr lang="en-US" dirty="0" err="1"/>
              <a:t>Nương</a:t>
            </a:r>
            <a:r>
              <a:rPr lang="en-US" dirty="0"/>
              <a:t>: </a:t>
            </a:r>
            <a:r>
              <a:rPr lang="en-US" dirty="0" err="1"/>
              <a:t>Giữa</a:t>
            </a:r>
            <a:r>
              <a:rPr lang="en-US" dirty="0"/>
              <a:t> </a:t>
            </a:r>
            <a:r>
              <a:rPr lang="en-US" dirty="0" err="1"/>
              <a:t>câu</a:t>
            </a:r>
            <a:r>
              <a:rPr lang="en-US" dirty="0"/>
              <a:t> </a:t>
            </a:r>
            <a:r>
              <a:rPr lang="en-US" dirty="0" err="1"/>
              <a:t>nói</a:t>
            </a:r>
            <a:r>
              <a:rPr lang="en-US" dirty="0"/>
              <a:t> </a:t>
            </a:r>
            <a:r>
              <a:rPr lang="en-US" dirty="0" err="1"/>
              <a:t>vô</a:t>
            </a:r>
            <a:r>
              <a:rPr lang="en-US" dirty="0"/>
              <a:t> </a:t>
            </a:r>
            <a:r>
              <a:rPr lang="en-US" dirty="0" err="1"/>
              <a:t>tình</a:t>
            </a:r>
            <a:r>
              <a:rPr lang="en-US" dirty="0"/>
              <a:t> </a:t>
            </a:r>
            <a:r>
              <a:rPr lang="en-US" dirty="0" err="1"/>
              <a:t>của</a:t>
            </a:r>
            <a:r>
              <a:rPr lang="en-US" dirty="0"/>
              <a:t> con </a:t>
            </a:r>
            <a:r>
              <a:rPr lang="en-US" dirty="0" err="1"/>
              <a:t>trẻ</a:t>
            </a:r>
            <a:r>
              <a:rPr lang="en-US" dirty="0"/>
              <a:t> </a:t>
            </a:r>
            <a:r>
              <a:rPr lang="en-US" dirty="0" err="1"/>
              <a:t>và</a:t>
            </a:r>
            <a:r>
              <a:rPr lang="en-US" dirty="0"/>
              <a:t> </a:t>
            </a:r>
            <a:r>
              <a:rPr lang="en-US" dirty="0" err="1"/>
              <a:t>tính</a:t>
            </a:r>
            <a:r>
              <a:rPr lang="en-US" dirty="0"/>
              <a:t> </a:t>
            </a:r>
            <a:r>
              <a:rPr lang="en-US" dirty="0" err="1"/>
              <a:t>cách</a:t>
            </a:r>
            <a:r>
              <a:rPr lang="en-US" dirty="0"/>
              <a:t> </a:t>
            </a:r>
            <a:r>
              <a:rPr lang="en-US" dirty="0" err="1"/>
              <a:t>đa</a:t>
            </a:r>
            <a:r>
              <a:rPr lang="en-US" dirty="0"/>
              <a:t> </a:t>
            </a:r>
            <a:r>
              <a:rPr lang="en-US" dirty="0" err="1"/>
              <a:t>nghi</a:t>
            </a:r>
            <a:r>
              <a:rPr lang="en-US" dirty="0"/>
              <a:t> </a:t>
            </a:r>
            <a:r>
              <a:rPr lang="en-US" dirty="0" err="1"/>
              <a:t>thái</a:t>
            </a:r>
            <a:r>
              <a:rPr lang="en-US" dirty="0"/>
              <a:t> </a:t>
            </a:r>
            <a:r>
              <a:rPr lang="en-US" dirty="0" err="1"/>
              <a:t>quá</a:t>
            </a:r>
            <a:r>
              <a:rPr lang="en-US" dirty="0"/>
              <a:t> </a:t>
            </a:r>
            <a:r>
              <a:rPr lang="en-US" dirty="0" err="1"/>
              <a:t>của</a:t>
            </a:r>
            <a:r>
              <a:rPr lang="en-US" dirty="0"/>
              <a:t> </a:t>
            </a:r>
            <a:r>
              <a:rPr lang="en-US" dirty="0" err="1"/>
              <a:t>người</a:t>
            </a:r>
            <a:r>
              <a:rPr lang="en-US" dirty="0"/>
              <a:t> cha, </a:t>
            </a:r>
            <a:r>
              <a:rPr lang="en-US" dirty="0" err="1"/>
              <a:t>nguyên</a:t>
            </a:r>
            <a:r>
              <a:rPr lang="en-US" dirty="0"/>
              <a:t> </a:t>
            </a:r>
            <a:r>
              <a:rPr lang="en-US" dirty="0" err="1"/>
              <a:t>nhân</a:t>
            </a:r>
            <a:r>
              <a:rPr lang="en-US" dirty="0"/>
              <a:t> </a:t>
            </a:r>
            <a:r>
              <a:rPr lang="en-US" dirty="0" err="1"/>
              <a:t>nào</a:t>
            </a:r>
            <a:r>
              <a:rPr lang="en-US" dirty="0"/>
              <a:t> </a:t>
            </a:r>
            <a:r>
              <a:rPr lang="en-US" dirty="0" err="1"/>
              <a:t>là</a:t>
            </a:r>
            <a:r>
              <a:rPr lang="en-US" dirty="0"/>
              <a:t> </a:t>
            </a:r>
            <a:r>
              <a:rPr lang="en-US" dirty="0" err="1"/>
              <a:t>quan</a:t>
            </a:r>
            <a:r>
              <a:rPr lang="en-US" dirty="0"/>
              <a:t> </a:t>
            </a:r>
            <a:r>
              <a:rPr lang="en-US" dirty="0" err="1"/>
              <a:t>trọng</a:t>
            </a:r>
            <a:r>
              <a:rPr lang="en-US" dirty="0"/>
              <a:t> </a:t>
            </a:r>
            <a:r>
              <a:rPr lang="en-US" dirty="0" err="1"/>
              <a:t>hơn</a:t>
            </a:r>
            <a:r>
              <a:rPr lang="en-US" dirty="0"/>
              <a:t>.</a:t>
            </a:r>
          </a:p>
        </p:txBody>
      </p:sp>
      <p:sp>
        <p:nvSpPr>
          <p:cNvPr id="4" name="Slide Number Placeholder 3"/>
          <p:cNvSpPr>
            <a:spLocks noGrp="1"/>
          </p:cNvSpPr>
          <p:nvPr>
            <p:ph type="sldNum" sz="quarter" idx="5"/>
          </p:nvPr>
        </p:nvSpPr>
        <p:spPr/>
        <p:txBody>
          <a:bodyPr/>
          <a:lstStyle/>
          <a:p>
            <a:fld id="{66D2235F-CBD4-4275-A14B-69DBBBB67F08}" type="slidenum">
              <a:rPr lang="en-US" smtClean="0"/>
              <a:t>9</a:t>
            </a:fld>
            <a:endParaRPr lang="en-US"/>
          </a:p>
        </p:txBody>
      </p:sp>
    </p:spTree>
    <p:extLst>
      <p:ext uri="{BB962C8B-B14F-4D97-AF65-F5344CB8AC3E}">
        <p14:creationId xmlns:p14="http://schemas.microsoft.com/office/powerpoint/2010/main" val="3967083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Không</a:t>
            </a:r>
            <a:r>
              <a:rPr lang="en-US" dirty="0"/>
              <a:t> </a:t>
            </a:r>
            <a:r>
              <a:rPr lang="en-US" dirty="0" err="1"/>
              <a:t>gian</a:t>
            </a:r>
            <a:r>
              <a:rPr lang="en-US" dirty="0"/>
              <a:t>, </a:t>
            </a:r>
            <a:r>
              <a:rPr lang="en-US" dirty="0" err="1"/>
              <a:t>thời</a:t>
            </a:r>
            <a:r>
              <a:rPr lang="en-US" dirty="0"/>
              <a:t> </a:t>
            </a:r>
            <a:r>
              <a:rPr lang="en-US" dirty="0" err="1"/>
              <a:t>gian</a:t>
            </a:r>
            <a:r>
              <a:rPr lang="en-US" dirty="0"/>
              <a:t> </a:t>
            </a:r>
          </a:p>
        </p:txBody>
      </p:sp>
      <p:sp>
        <p:nvSpPr>
          <p:cNvPr id="4" name="Slide Number Placeholder 3"/>
          <p:cNvSpPr>
            <a:spLocks noGrp="1"/>
          </p:cNvSpPr>
          <p:nvPr>
            <p:ph type="sldNum" sz="quarter" idx="5"/>
          </p:nvPr>
        </p:nvSpPr>
        <p:spPr/>
        <p:txBody>
          <a:bodyPr/>
          <a:lstStyle/>
          <a:p>
            <a:fld id="{66D2235F-CBD4-4275-A14B-69DBBBB67F08}" type="slidenum">
              <a:rPr lang="en-US" smtClean="0"/>
              <a:t>12</a:t>
            </a:fld>
            <a:endParaRPr lang="en-US"/>
          </a:p>
        </p:txBody>
      </p:sp>
    </p:spTree>
    <p:extLst>
      <p:ext uri="{BB962C8B-B14F-4D97-AF65-F5344CB8AC3E}">
        <p14:creationId xmlns:p14="http://schemas.microsoft.com/office/powerpoint/2010/main" val="247643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Không</a:t>
            </a:r>
            <a:r>
              <a:rPr lang="en-US" dirty="0"/>
              <a:t> </a:t>
            </a:r>
            <a:r>
              <a:rPr lang="en-US" dirty="0" err="1"/>
              <a:t>gian</a:t>
            </a:r>
            <a:r>
              <a:rPr lang="en-US" dirty="0"/>
              <a:t>, </a:t>
            </a:r>
            <a:r>
              <a:rPr lang="en-US" dirty="0" err="1"/>
              <a:t>thời</a:t>
            </a:r>
            <a:r>
              <a:rPr lang="en-US" dirty="0"/>
              <a:t> </a:t>
            </a:r>
            <a:r>
              <a:rPr lang="en-US" dirty="0" err="1"/>
              <a:t>gian</a:t>
            </a:r>
            <a:r>
              <a:rPr lang="en-US" dirty="0"/>
              <a:t> </a:t>
            </a:r>
          </a:p>
        </p:txBody>
      </p:sp>
      <p:sp>
        <p:nvSpPr>
          <p:cNvPr id="4" name="Slide Number Placeholder 3"/>
          <p:cNvSpPr>
            <a:spLocks noGrp="1"/>
          </p:cNvSpPr>
          <p:nvPr>
            <p:ph type="sldNum" sz="quarter" idx="5"/>
          </p:nvPr>
        </p:nvSpPr>
        <p:spPr/>
        <p:txBody>
          <a:bodyPr/>
          <a:lstStyle/>
          <a:p>
            <a:fld id="{66D2235F-CBD4-4275-A14B-69DBBBB67F08}" type="slidenum">
              <a:rPr lang="en-US" smtClean="0"/>
              <a:t>13</a:t>
            </a:fld>
            <a:endParaRPr lang="en-US"/>
          </a:p>
        </p:txBody>
      </p:sp>
    </p:spTree>
    <p:extLst>
      <p:ext uri="{BB962C8B-B14F-4D97-AF65-F5344CB8AC3E}">
        <p14:creationId xmlns:p14="http://schemas.microsoft.com/office/powerpoint/2010/main" val="1197839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692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32036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0485"/>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Ý nghĩa của những yếu tố kì ảo: </a:t>
            </a:r>
            <a:endParaRPr lang="en-US"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endParaRPr>
          </a:p>
          <a:p>
            <a:pPr marL="70485"/>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 Tô đậm, làm hoàn chỉnh thêm nét đẹp của nhân vật Vũ Nương: dù ở thế giới khác vẫn nặng tình với cuộc đời, khao khát được phục hồi danh dự. Khát vọng được giải oan là nỗi niềm đau đáu trong lòng nàng. </a:t>
            </a:r>
            <a:endParaRPr lang="en-US"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endParaRPr>
          </a:p>
          <a:p>
            <a:pPr marL="70485"/>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 Làm câu chuyện trở nên lung linh, kì ảo, hấp dẫn, lôi cuốn hơn. </a:t>
            </a:r>
            <a:endParaRPr lang="en-US"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endParaRPr>
          </a:p>
          <a:p>
            <a:pPr marL="70485"/>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 Tạo nên một kết thúc phần nào có hậu cho tác phẩm, thể hiện ước mơ của nhân dân về sự công bằng trong cuộc đời: người tốt dù có trải qua bao oan khuất, dập vùi cuối cùng sẽ được minh oan. Tuy nhiên, kết thúc đó vẫn để lại sự xót xa, tiếc nuối vì tất cả chỉ là ảo ảnh mà thôi. </a:t>
            </a:r>
            <a:endParaRPr lang="en-US"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3668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980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271774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3013132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3061994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2311206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2882830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397317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170162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373523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4210703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691557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2392901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FE99608-7868-45A6-8381-BE2C73B26F96}" type="datetimeFigureOut">
              <a:rPr lang="zh-CN" altLang="en-US" smtClean="0"/>
              <a:t>2024/9/28</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7273EC8-3E37-4BFB-BD6B-5B212A2D88FD}" type="slidenum">
              <a:rPr lang="zh-CN" altLang="en-US" smtClean="0"/>
              <a:t>‹#›</a:t>
            </a:fld>
            <a:endParaRPr lang="zh-CN" altLang="en-US"/>
          </a:p>
        </p:txBody>
      </p:sp>
      <p:pic>
        <p:nvPicPr>
          <p:cNvPr id="9" name="图片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251" y="-53994"/>
            <a:ext cx="18378542" cy="10340993"/>
          </a:xfrm>
          <a:prstGeom prst="rect">
            <a:avLst/>
          </a:prstGeom>
        </p:spPr>
      </p:pic>
    </p:spTree>
    <p:extLst>
      <p:ext uri="{BB962C8B-B14F-4D97-AF65-F5344CB8AC3E}">
        <p14:creationId xmlns:p14="http://schemas.microsoft.com/office/powerpoint/2010/main" val="1381154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4.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87.emf"/><Relationship Id="rId4" Type="http://schemas.openxmlformats.org/officeDocument/2006/relationships/customXml" Target="../ink/ink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304800" y="31623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endPar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69CC084F-A01E-8B16-E30E-9D3E76FF99DA}"/>
              </a:ext>
            </a:extLst>
          </p:cNvPr>
          <p:cNvPicPr>
            <a:picLocks noChangeAspect="1"/>
          </p:cNvPicPr>
          <p:nvPr/>
        </p:nvPicPr>
        <p:blipFill rotWithShape="1">
          <a:blip r:embed="rId3"/>
          <a:srcRect r="10935" b="-2"/>
          <a:stretch/>
        </p:blipFill>
        <p:spPr>
          <a:xfrm flipH="1">
            <a:off x="10972800" y="0"/>
            <a:ext cx="7315200" cy="10286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36879675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9AA727-DC7B-7054-41E3-5F33F81CC4A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82" b="94118" l="9589" r="89726">
                        <a14:foregroundMark x1="34932" y1="94118" x2="34932" y2="88471"/>
                      </a14:backgroundRemoval>
                    </a14:imgEffect>
                  </a14:imgLayer>
                </a14:imgProps>
              </a:ext>
            </a:extLst>
          </a:blip>
          <a:stretch>
            <a:fillRect/>
          </a:stretch>
        </p:blipFill>
        <p:spPr>
          <a:xfrm flipH="1">
            <a:off x="15621000" y="1562100"/>
            <a:ext cx="2761234" cy="8037842"/>
          </a:xfrm>
          <a:prstGeom prst="rect">
            <a:avLst/>
          </a:prstGeom>
        </p:spPr>
      </p:pic>
      <p:sp>
        <p:nvSpPr>
          <p:cNvPr id="3" name="TextBox 2">
            <a:extLst>
              <a:ext uri="{FF2B5EF4-FFF2-40B4-BE49-F238E27FC236}">
                <a16:creationId xmlns:a16="http://schemas.microsoft.com/office/drawing/2014/main" id="{2C084570-69AB-0630-C37A-8971EC8E3A4A}"/>
              </a:ext>
            </a:extLst>
          </p:cNvPr>
          <p:cNvSpPr txBox="1"/>
          <p:nvPr/>
        </p:nvSpPr>
        <p:spPr>
          <a:xfrm>
            <a:off x="876300" y="190500"/>
            <a:ext cx="16535400" cy="769441"/>
          </a:xfrm>
          <a:prstGeom prst="rect">
            <a:avLst/>
          </a:prstGeom>
          <a:noFill/>
        </p:spPr>
        <p:txBody>
          <a:bodyPr wrap="square" rtlCol="0">
            <a:spAutoFit/>
          </a:bodyPr>
          <a:lstStyle/>
          <a:p>
            <a:r>
              <a:rPr lang="vi-VN" sz="4400" b="1" dirty="0">
                <a:solidFill>
                  <a:srgbClr val="C00000"/>
                </a:solidFill>
                <a:latin typeface="Times New Roman" panose="02020603050405020304" pitchFamily="18" charset="0"/>
                <a:cs typeface="Times New Roman" panose="02020603050405020304" pitchFamily="18" charset="0"/>
              </a:rPr>
              <a:t>b. Nhân vật Trương Sinh: </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876300" y="1562100"/>
            <a:ext cx="13830300" cy="5715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TextBox 5"/>
          <p:cNvSpPr txBox="1"/>
          <p:nvPr/>
        </p:nvSpPr>
        <p:spPr>
          <a:xfrm>
            <a:off x="1276350" y="1790700"/>
            <a:ext cx="13030200" cy="3970318"/>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Trong làng có chàng Trương Sinh, mến vì dung hạnh, xin với mẹ trăm lạng vàng cưới về. Song Trương Sinh có tính đa nghi, đối với vợ phòng ngừa quá sức. Nàng cũng giữ gìn khuôn phép, không từng để lúc nào vợ chồng phải đi đến thất hòa. Cuộc sum vầy chưa được bao lâu thì xảy ra việc triều đình bắt đi lính đánh giặc Chiêm. Trương tuy con nhà hào phú nhưng không có học, nên phải ghi trong sổ lính vào loại đầu.</a:t>
            </a:r>
            <a:endParaRPr lang="en-US" sz="3600"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9906000" y="2857500"/>
            <a:ext cx="4191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a:off x="1219200" y="3543300"/>
            <a:ext cx="4191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1276350" y="5143500"/>
            <a:ext cx="130302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flipH="1">
            <a:off x="-167640" y="0"/>
            <a:ext cx="15240" cy="9144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V="1">
            <a:off x="1371600" y="5745660"/>
            <a:ext cx="1524000" cy="15360"/>
          </a:xfrm>
          <a:prstGeom prst="line">
            <a:avLst/>
          </a:prstGeom>
        </p:spPr>
        <p:style>
          <a:lnRef idx="2">
            <a:schemeClr val="accent2"/>
          </a:lnRef>
          <a:fillRef idx="0">
            <a:schemeClr val="accent2"/>
          </a:fillRef>
          <a:effectRef idx="1">
            <a:schemeClr val="accent2"/>
          </a:effectRef>
          <a:fontRef idx="minor">
            <a:schemeClr val="tx1"/>
          </a:fontRef>
        </p:style>
      </p:cxnSp>
      <p:sp>
        <p:nvSpPr>
          <p:cNvPr id="28" name="TextBox 27"/>
          <p:cNvSpPr txBox="1"/>
          <p:nvPr/>
        </p:nvSpPr>
        <p:spPr>
          <a:xfrm>
            <a:off x="1066800" y="8267700"/>
            <a:ext cx="13639800" cy="707886"/>
          </a:xfrm>
          <a:prstGeom prst="rect">
            <a:avLst/>
          </a:prstGeom>
          <a:noFill/>
        </p:spPr>
        <p:txBody>
          <a:bodyPr wrap="square" rtlCol="0">
            <a:spAutoFit/>
          </a:bodyPr>
          <a:lstStyle/>
          <a:p>
            <a:pPr algn="ctr"/>
            <a:r>
              <a:rPr lang="vi-VN" sz="4000" b="1" dirty="0">
                <a:solidFill>
                  <a:srgbClr val="0070C0"/>
                </a:solidFill>
                <a:latin typeface="Times New Roman" panose="02020603050405020304" pitchFamily="18" charset="0"/>
                <a:cs typeface="Times New Roman" panose="02020603050405020304" pitchFamily="18" charset="0"/>
              </a:rPr>
              <a:t>?Chi tiết giới thiệu về nhân vật Trương Sinh?</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03782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876300" y="3662845"/>
            <a:ext cx="14363700" cy="1392679"/>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Pentagon 8"/>
          <p:cNvSpPr/>
          <p:nvPr/>
        </p:nvSpPr>
        <p:spPr>
          <a:xfrm>
            <a:off x="876300" y="1562100"/>
            <a:ext cx="14363700" cy="1392679"/>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 name="TextBox 7"/>
          <p:cNvSpPr txBox="1"/>
          <p:nvPr/>
        </p:nvSpPr>
        <p:spPr>
          <a:xfrm>
            <a:off x="814396" y="1858510"/>
            <a:ext cx="14487507" cy="984885"/>
          </a:xfrm>
          <a:prstGeom prst="rect">
            <a:avLst/>
          </a:prstGeom>
        </p:spPr>
        <p:txBody>
          <a:bodyPr wrap="square" lIns="0" tIns="0" rIns="0" bIns="0" rtlCol="0" anchor="t">
            <a:spAutoFit/>
          </a:bodyPr>
          <a:lstStyle/>
          <a:p>
            <a:pPr marL="269874" marR="0" lvl="1" indent="0" algn="l" defTabSz="914400" rtl="0" eaLnBrk="1" fontAlgn="auto" latinLnBrk="0" hangingPunct="1">
              <a:spcBef>
                <a:spcPts val="0"/>
              </a:spcBef>
              <a:spcAft>
                <a:spcPts val="0"/>
              </a:spcAft>
              <a:buClrTx/>
              <a:buSzTx/>
              <a:buFontTx/>
              <a:buNone/>
              <a:tabLst/>
              <a:defRPr/>
            </a:pPr>
            <a:r>
              <a:rPr kumimoji="0" lang="en-US" sz="3200" b="0" i="0" u="none" strike="noStrike" kern="1200" cap="none" spc="67" normalizeH="0" baseline="0" noProof="0" dirty="0" err="1">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Đa</a:t>
            </a:r>
            <a:r>
              <a:rPr kumimoji="0" lang="en-US" sz="3200" b="0" i="0" u="none" strike="noStrike" kern="1200" cap="none" spc="67" normalizeH="0" baseline="0" noProof="0" dirty="0">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3200" b="0" i="0" u="none" strike="noStrike" kern="1200" cap="none" spc="67" normalizeH="0" baseline="0" noProof="0" dirty="0" err="1">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nghi</a:t>
            </a:r>
            <a:r>
              <a:rPr kumimoji="0" lang="en-US" sz="3200" b="0" i="0" u="none" strike="noStrike" kern="1200" cap="none" spc="67" normalizeH="0" baseline="0" noProof="0" dirty="0">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3200" b="0" i="0" u="none" strike="noStrike" kern="1200" cap="none" spc="67" normalizeH="0" baseline="0" noProof="0" dirty="0" err="1">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phòng</a:t>
            </a:r>
            <a:r>
              <a:rPr kumimoji="0" lang="en-US" sz="3200" b="0" i="0" u="none" strike="noStrike" kern="1200" cap="none" spc="67" normalizeH="0" baseline="0" noProof="0" dirty="0">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3200" b="0" i="0" u="none" strike="noStrike" kern="1200" cap="none" spc="67" normalizeH="0" baseline="0" noProof="0" dirty="0" err="1">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ngừa</a:t>
            </a:r>
            <a:r>
              <a:rPr kumimoji="0" lang="en-US" sz="3200" b="0" i="0" u="none" strike="noStrike" kern="1200" cap="none" spc="67" normalizeH="0" baseline="0" noProof="0" dirty="0">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3200" b="0" i="0" u="none" strike="noStrike" kern="1200" cap="none" spc="67" normalizeH="0" baseline="0" noProof="0" dirty="0" err="1">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vợ</a:t>
            </a:r>
            <a:r>
              <a:rPr kumimoji="0" lang="en-US" sz="3200" b="0" i="0" u="none" strike="noStrike" kern="1200" cap="none" spc="67" normalizeH="0" baseline="0" noProof="0" dirty="0">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3200" b="0" i="0" u="none" strike="noStrike" kern="1200" cap="none" spc="67" normalizeH="0" baseline="0" noProof="0" dirty="0" err="1">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quá</a:t>
            </a:r>
            <a:r>
              <a:rPr kumimoji="0" lang="en-US" sz="3200" b="0" i="0" u="none" strike="noStrike" kern="1200" cap="none" spc="67" normalizeH="0" baseline="0" noProof="0" dirty="0">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3200" b="0" i="0" u="none" strike="noStrike" kern="1200" cap="none" spc="67" normalizeH="0" baseline="0" noProof="0" dirty="0" err="1">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sức</a:t>
            </a:r>
            <a:r>
              <a:rPr kumimoji="0" lang="en-US" sz="3200" b="0" i="0" u="none" strike="noStrike" kern="1200" cap="none" spc="67" normalizeH="0" baseline="0" noProof="0" dirty="0">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vi-VN" sz="3200" b="0" i="0" u="none" strike="noStrike" kern="1200" cap="none" spc="67" normalizeH="0" baseline="0" noProof="0" dirty="0">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ít học </a:t>
            </a:r>
            <a:r>
              <a:rPr kumimoji="0" lang="en-US" sz="3200" b="0" i="0" u="none" strike="noStrike" kern="1200" cap="none" spc="67" normalizeH="0" baseline="0" noProof="0" dirty="0">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hay </a:t>
            </a:r>
            <a:r>
              <a:rPr kumimoji="0" lang="en-US" sz="3200" b="0" i="0" u="none" strike="noStrike" kern="1200" cap="none" spc="67" normalizeH="0" baseline="0" noProof="0" dirty="0" err="1">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ghen</a:t>
            </a:r>
            <a:r>
              <a:rPr kumimoji="0" lang="vi-VN" sz="3200" b="0" i="0" u="none" strike="noStrike" kern="1200" cap="none" spc="67" normalizeH="0" baseline="0" noProof="0" dirty="0">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rPr>
              <a:t> tuông mù quáng.</a:t>
            </a:r>
          </a:p>
          <a:p>
            <a:pPr marL="269874" marR="0" lvl="1" indent="0" algn="l" defTabSz="914400" rtl="0" eaLnBrk="1" fontAlgn="auto" latinLnBrk="0" hangingPunct="1">
              <a:spcBef>
                <a:spcPts val="0"/>
              </a:spcBef>
              <a:spcAft>
                <a:spcPts val="0"/>
              </a:spcAft>
              <a:buClrTx/>
              <a:buSzTx/>
              <a:buFontTx/>
              <a:buNone/>
              <a:tabLst/>
              <a:defRPr/>
            </a:pPr>
            <a:endParaRPr kumimoji="0" lang="en-US" sz="3200" b="0" i="0" u="none" strike="noStrike" kern="1200" cap="none" spc="67" normalizeH="0" baseline="0" noProof="0" dirty="0">
              <a:ln>
                <a:noFill/>
              </a:ln>
              <a:solidFill>
                <a:srgbClr val="4B3B33"/>
              </a:solidFill>
              <a:effectLst/>
              <a:uLnTx/>
              <a:uFillTx/>
              <a:latin typeface="Times New Roman" panose="02020603050405020304" pitchFamily="18" charset="0"/>
              <a:ea typeface="DejaVu Serif"/>
              <a:cs typeface="Times New Roman" panose="02020603050405020304" pitchFamily="18" charset="0"/>
              <a:sym typeface="DejaVu Serif"/>
            </a:endParaRPr>
          </a:p>
        </p:txBody>
      </p:sp>
      <p:pic>
        <p:nvPicPr>
          <p:cNvPr id="2" name="Picture 1">
            <a:extLst>
              <a:ext uri="{FF2B5EF4-FFF2-40B4-BE49-F238E27FC236}">
                <a16:creationId xmlns:a16="http://schemas.microsoft.com/office/drawing/2014/main" id="{299AA727-DC7B-7054-41E3-5F33F81CC4A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82" b="94118" l="9589" r="89726">
                        <a14:foregroundMark x1="34932" y1="94118" x2="34932" y2="88471"/>
                      </a14:backgroundRemoval>
                    </a14:imgEffect>
                  </a14:imgLayer>
                </a14:imgProps>
              </a:ext>
            </a:extLst>
          </a:blip>
          <a:stretch>
            <a:fillRect/>
          </a:stretch>
        </p:blipFill>
        <p:spPr>
          <a:xfrm flipH="1">
            <a:off x="15621000" y="1562100"/>
            <a:ext cx="2761234" cy="8037842"/>
          </a:xfrm>
          <a:prstGeom prst="rect">
            <a:avLst/>
          </a:prstGeom>
        </p:spPr>
      </p:pic>
      <p:sp>
        <p:nvSpPr>
          <p:cNvPr id="3" name="TextBox 2">
            <a:extLst>
              <a:ext uri="{FF2B5EF4-FFF2-40B4-BE49-F238E27FC236}">
                <a16:creationId xmlns:a16="http://schemas.microsoft.com/office/drawing/2014/main" id="{2C084570-69AB-0630-C37A-8971EC8E3A4A}"/>
              </a:ext>
            </a:extLst>
          </p:cNvPr>
          <p:cNvSpPr txBox="1"/>
          <p:nvPr/>
        </p:nvSpPr>
        <p:spPr>
          <a:xfrm>
            <a:off x="876300" y="190500"/>
            <a:ext cx="16535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Nhân vật Trương Sinh: </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24840" y="3706293"/>
            <a:ext cx="14081760" cy="1077218"/>
          </a:xfrm>
          <a:prstGeom prst="rect">
            <a:avLst/>
          </a:prstGeom>
        </p:spPr>
        <p:txBody>
          <a:bodyPr wrap="square">
            <a:spAutoFit/>
          </a:bodyPr>
          <a:lstStyle/>
          <a:p>
            <a:pPr marL="269874" lvl="1">
              <a:spcBef>
                <a:spcPct val="0"/>
              </a:spcBef>
            </a:pP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Khi</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nghe</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bé</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Đản</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kể</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với</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mình</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về</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người</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đàn</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ông</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đến</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hàng</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đêm</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thì</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nghi</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ngờ</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càng</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sâu</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không</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gỡ</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ra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được</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a:t>
            </a:r>
          </a:p>
        </p:txBody>
      </p:sp>
      <p:sp>
        <p:nvSpPr>
          <p:cNvPr id="8" name="TextBox 8"/>
          <p:cNvSpPr txBox="1"/>
          <p:nvPr/>
        </p:nvSpPr>
        <p:spPr>
          <a:xfrm>
            <a:off x="586740" y="7332222"/>
            <a:ext cx="15515718" cy="1969770"/>
          </a:xfrm>
          <a:prstGeom prst="rect">
            <a:avLst/>
          </a:prstGeom>
        </p:spPr>
        <p:txBody>
          <a:bodyPr lIns="0" tIns="0" rIns="0" bIns="0" rtlCol="0" anchor="t">
            <a:spAutoFit/>
          </a:bodyPr>
          <a:lstStyle/>
          <a:p>
            <a:pPr algn="l">
              <a:spcBef>
                <a:spcPct val="0"/>
              </a:spcBef>
            </a:pPr>
            <a:r>
              <a:rPr lang="en-US" sz="3200" b="1" spc="67" dirty="0">
                <a:solidFill>
                  <a:srgbClr val="C00000"/>
                </a:solidFill>
                <a:latin typeface="Times New Roman" panose="02020603050405020304" pitchFamily="18" charset="0"/>
                <a:ea typeface="DejaVu Serif Bold"/>
                <a:cs typeface="Times New Roman" panose="02020603050405020304" pitchFamily="18" charset="0"/>
                <a:sym typeface="DejaVu Serif Bold"/>
              </a:rPr>
              <a:t>=&gt; </a:t>
            </a:r>
            <a:r>
              <a:rPr lang="en-US" sz="3200" b="1" spc="67" dirty="0" err="1">
                <a:solidFill>
                  <a:srgbClr val="C00000"/>
                </a:solidFill>
                <a:latin typeface="Times New Roman" panose="02020603050405020304" pitchFamily="18" charset="0"/>
                <a:ea typeface="DejaVu Serif Bold"/>
                <a:cs typeface="Times New Roman" panose="02020603050405020304" pitchFamily="18" charset="0"/>
                <a:sym typeface="DejaVu Serif Bold"/>
              </a:rPr>
              <a:t>Trương</a:t>
            </a:r>
            <a:r>
              <a:rPr lang="en-US" sz="3200" b="1" spc="67" dirty="0">
                <a:solidFill>
                  <a:srgbClr val="C00000"/>
                </a:solidFill>
                <a:latin typeface="Times New Roman" panose="02020603050405020304" pitchFamily="18" charset="0"/>
                <a:ea typeface="DejaVu Serif Bold"/>
                <a:cs typeface="Times New Roman" panose="02020603050405020304" pitchFamily="18" charset="0"/>
                <a:sym typeface="DejaVu Serif Bold"/>
              </a:rPr>
              <a:t> Sinh </a:t>
            </a:r>
            <a:r>
              <a:rPr lang="en-US" sz="3200" b="1" spc="67" dirty="0" err="1">
                <a:solidFill>
                  <a:srgbClr val="C00000"/>
                </a:solidFill>
                <a:latin typeface="Times New Roman" panose="02020603050405020304" pitchFamily="18" charset="0"/>
                <a:ea typeface="DejaVu Serif Bold"/>
                <a:cs typeface="Times New Roman" panose="02020603050405020304" pitchFamily="18" charset="0"/>
                <a:sym typeface="DejaVu Serif Bold"/>
              </a:rPr>
              <a:t>là</a:t>
            </a:r>
            <a:r>
              <a:rPr lang="en-US" sz="3200" b="1" spc="67" dirty="0">
                <a:solidFill>
                  <a:srgbClr val="C00000"/>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C00000"/>
                </a:solidFill>
                <a:latin typeface="Times New Roman" panose="02020603050405020304" pitchFamily="18" charset="0"/>
                <a:ea typeface="DejaVu Serif Bold"/>
                <a:cs typeface="Times New Roman" panose="02020603050405020304" pitchFamily="18" charset="0"/>
                <a:sym typeface="DejaVu Serif Bold"/>
              </a:rPr>
              <a:t>người</a:t>
            </a:r>
            <a:r>
              <a:rPr lang="vi-VN" sz="3200" b="1" spc="67" dirty="0">
                <a:solidFill>
                  <a:srgbClr val="C00000"/>
                </a:solidFill>
                <a:latin typeface="Times New Roman" panose="02020603050405020304" pitchFamily="18" charset="0"/>
                <a:ea typeface="DejaVu Serif Bold"/>
                <a:cs typeface="Times New Roman" panose="02020603050405020304" pitchFamily="18" charset="0"/>
                <a:sym typeface="DejaVu Serif Bold"/>
              </a:rPr>
              <a:t> ít học,</a:t>
            </a:r>
            <a:r>
              <a:rPr lang="en-US" sz="3200" b="1" spc="67" dirty="0">
                <a:solidFill>
                  <a:srgbClr val="C00000"/>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C00000"/>
                </a:solidFill>
                <a:latin typeface="Times New Roman" panose="02020603050405020304" pitchFamily="18" charset="0"/>
                <a:ea typeface="DejaVu Serif Bold"/>
                <a:cs typeface="Times New Roman" panose="02020603050405020304" pitchFamily="18" charset="0"/>
                <a:sym typeface="DejaVu Serif Bold"/>
              </a:rPr>
              <a:t>cố</a:t>
            </a:r>
            <a:r>
              <a:rPr lang="en-US" sz="3200" b="1" spc="67" dirty="0">
                <a:solidFill>
                  <a:srgbClr val="C00000"/>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C00000"/>
                </a:solidFill>
                <a:latin typeface="Times New Roman" panose="02020603050405020304" pitchFamily="18" charset="0"/>
                <a:ea typeface="DejaVu Serif Bold"/>
                <a:cs typeface="Times New Roman" panose="02020603050405020304" pitchFamily="18" charset="0"/>
                <a:sym typeface="DejaVu Serif Bold"/>
              </a:rPr>
              <a:t>chấp</a:t>
            </a:r>
            <a:r>
              <a:rPr lang="en-US" sz="3200" b="1" spc="67" dirty="0">
                <a:solidFill>
                  <a:srgbClr val="C00000"/>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C00000"/>
                </a:solidFill>
                <a:latin typeface="Times New Roman" panose="02020603050405020304" pitchFamily="18" charset="0"/>
                <a:ea typeface="DejaVu Serif Bold"/>
                <a:cs typeface="Times New Roman" panose="02020603050405020304" pitchFamily="18" charset="0"/>
                <a:sym typeface="DejaVu Serif Bold"/>
              </a:rPr>
              <a:t>bảo</a:t>
            </a:r>
            <a:r>
              <a:rPr lang="en-US" sz="3200" b="1" spc="67" dirty="0">
                <a:solidFill>
                  <a:srgbClr val="C00000"/>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C00000"/>
                </a:solidFill>
                <a:latin typeface="Times New Roman" panose="02020603050405020304" pitchFamily="18" charset="0"/>
                <a:ea typeface="DejaVu Serif Bold"/>
                <a:cs typeface="Times New Roman" panose="02020603050405020304" pitchFamily="18" charset="0"/>
                <a:sym typeface="DejaVu Serif Bold"/>
              </a:rPr>
              <a:t>thủ</a:t>
            </a:r>
            <a:r>
              <a:rPr lang="en-US" sz="3200" b="1" spc="67" dirty="0">
                <a:solidFill>
                  <a:srgbClr val="C00000"/>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C00000"/>
                </a:solidFill>
                <a:latin typeface="Times New Roman" panose="02020603050405020304" pitchFamily="18" charset="0"/>
                <a:ea typeface="DejaVu Serif Bold"/>
                <a:cs typeface="Times New Roman" panose="02020603050405020304" pitchFamily="18" charset="0"/>
                <a:sym typeface="DejaVu Serif Bold"/>
              </a:rPr>
              <a:t>ghen</a:t>
            </a:r>
            <a:r>
              <a:rPr lang="en-US" sz="3200" b="1" spc="67" dirty="0">
                <a:solidFill>
                  <a:srgbClr val="C00000"/>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C00000"/>
                </a:solidFill>
                <a:latin typeface="Times New Roman" panose="02020603050405020304" pitchFamily="18" charset="0"/>
                <a:ea typeface="DejaVu Serif Bold"/>
                <a:cs typeface="Times New Roman" panose="02020603050405020304" pitchFamily="18" charset="0"/>
                <a:sym typeface="DejaVu Serif Bold"/>
              </a:rPr>
              <a:t>tuông</a:t>
            </a:r>
            <a:r>
              <a:rPr lang="en-US" sz="3200" b="1" spc="67" dirty="0">
                <a:solidFill>
                  <a:srgbClr val="C00000"/>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C00000"/>
                </a:solidFill>
                <a:latin typeface="Times New Roman" panose="02020603050405020304" pitchFamily="18" charset="0"/>
                <a:ea typeface="DejaVu Serif Bold"/>
                <a:cs typeface="Times New Roman" panose="02020603050405020304" pitchFamily="18" charset="0"/>
                <a:sym typeface="DejaVu Serif Bold"/>
              </a:rPr>
              <a:t>mù</a:t>
            </a:r>
            <a:r>
              <a:rPr lang="en-US" sz="3200" b="1" spc="67" dirty="0">
                <a:solidFill>
                  <a:srgbClr val="C00000"/>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C00000"/>
                </a:solidFill>
                <a:latin typeface="Times New Roman" panose="02020603050405020304" pitchFamily="18" charset="0"/>
                <a:ea typeface="DejaVu Serif Bold"/>
                <a:cs typeface="Times New Roman" panose="02020603050405020304" pitchFamily="18" charset="0"/>
                <a:sym typeface="DejaVu Serif Bold"/>
              </a:rPr>
              <a:t>quáng</a:t>
            </a:r>
            <a:r>
              <a:rPr lang="en-US" sz="3200" b="1" spc="67" dirty="0">
                <a:solidFill>
                  <a:srgbClr val="C00000"/>
                </a:solidFill>
                <a:latin typeface="Times New Roman" panose="02020603050405020304" pitchFamily="18" charset="0"/>
                <a:ea typeface="DejaVu Serif Bold"/>
                <a:cs typeface="Times New Roman" panose="02020603050405020304" pitchFamily="18" charset="0"/>
                <a:sym typeface="DejaVu Serif Bold"/>
              </a:rPr>
              <a:t>.</a:t>
            </a:r>
          </a:p>
          <a:p>
            <a:pPr algn="l">
              <a:spcBef>
                <a:spcPct val="0"/>
              </a:spcBef>
            </a:pPr>
            <a:r>
              <a:rPr lang="vi-VN"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=&gt; Q</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ua</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đó</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thể</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hiện</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được</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bản</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chất</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xã</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hội</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Phong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kiến</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đương</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thời</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thối</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nát</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bất</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công</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trọng</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nam</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quyền</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đã</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chà</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đạp</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lên</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số</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phận</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con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người</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Tính</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cách</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cố</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chấp</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bảo</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thủ</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của</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Trương</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Sinh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phản</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ánh</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chế</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độ</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nam</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quyền</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trọng</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nam</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en-US" sz="3200" b="1" spc="67" dirty="0" err="1">
                <a:solidFill>
                  <a:srgbClr val="13538A"/>
                </a:solidFill>
                <a:latin typeface="Times New Roman" panose="02020603050405020304" pitchFamily="18" charset="0"/>
                <a:ea typeface="DejaVu Serif Bold"/>
                <a:cs typeface="Times New Roman" panose="02020603050405020304" pitchFamily="18" charset="0"/>
                <a:sym typeface="DejaVu Serif Bold"/>
              </a:rPr>
              <a:t>khinh</a:t>
            </a:r>
            <a:r>
              <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 </a:t>
            </a:r>
            <a:r>
              <a:rPr lang="vi-VN"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rPr>
              <a:t>nữ.</a:t>
            </a:r>
            <a:endParaRPr lang="en-US" sz="3200" b="1" spc="67" dirty="0">
              <a:solidFill>
                <a:srgbClr val="13538A"/>
              </a:solidFill>
              <a:latin typeface="Times New Roman" panose="02020603050405020304" pitchFamily="18" charset="0"/>
              <a:ea typeface="DejaVu Serif Bold"/>
              <a:cs typeface="Times New Roman" panose="02020603050405020304" pitchFamily="18" charset="0"/>
              <a:sym typeface="DejaVu Serif Bold"/>
            </a:endParaRPr>
          </a:p>
        </p:txBody>
      </p:sp>
      <p:sp>
        <p:nvSpPr>
          <p:cNvPr id="11" name="Pentagon 10"/>
          <p:cNvSpPr/>
          <p:nvPr/>
        </p:nvSpPr>
        <p:spPr>
          <a:xfrm>
            <a:off x="814396" y="5682232"/>
            <a:ext cx="14363700" cy="1392679"/>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Rectangle 11"/>
          <p:cNvSpPr/>
          <p:nvPr/>
        </p:nvSpPr>
        <p:spPr>
          <a:xfrm>
            <a:off x="586740" y="5836301"/>
            <a:ext cx="14157960" cy="1077218"/>
          </a:xfrm>
          <a:prstGeom prst="rect">
            <a:avLst/>
          </a:prstGeom>
        </p:spPr>
        <p:txBody>
          <a:bodyPr wrap="square">
            <a:spAutoFit/>
          </a:bodyPr>
          <a:lstStyle/>
          <a:p>
            <a:pPr marL="269874" lvl="1">
              <a:spcBef>
                <a:spcPct val="0"/>
              </a:spcBef>
            </a:pP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Chàng</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không</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nghe</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vợ</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thanh</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minh,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vợ</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hỏi</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thì</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anh</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không</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nói</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chỉ</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biết</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mắng</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nhiếc</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đánh</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đuổi</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Vũ</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Nương</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4B3B33"/>
                </a:solidFill>
                <a:latin typeface="Times New Roman" panose="02020603050405020304" pitchFamily="18" charset="0"/>
                <a:ea typeface="DejaVu Serif"/>
                <a:cs typeface="Times New Roman" panose="02020603050405020304" pitchFamily="18" charset="0"/>
                <a:sym typeface="DejaVu Serif"/>
              </a:rPr>
              <a:t>đi</a:t>
            </a:r>
            <a:r>
              <a:rPr lang="en-US" sz="3200" spc="67" dirty="0">
                <a:solidFill>
                  <a:srgbClr val="4B3B33"/>
                </a:solidFill>
                <a:latin typeface="Times New Roman" panose="02020603050405020304" pitchFamily="18" charset="0"/>
                <a:ea typeface="DejaVu Serif"/>
                <a:cs typeface="Times New Roman" panose="02020603050405020304" pitchFamily="18" charset="0"/>
                <a:sym typeface="DejaVu Serif"/>
              </a:rPr>
              <a:t>.</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92400" y="-355696"/>
            <a:ext cx="2633190" cy="2630996"/>
          </a:xfrm>
          <a:prstGeom prst="rect">
            <a:avLst/>
          </a:prstGeom>
        </p:spPr>
      </p:pic>
    </p:spTree>
    <p:extLst>
      <p:ext uri="{BB962C8B-B14F-4D97-AF65-F5344CB8AC3E}">
        <p14:creationId xmlns:p14="http://schemas.microsoft.com/office/powerpoint/2010/main" val="329845394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barn(inVertical)">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barn(inVertical)">
                                      <p:cBhvr>
                                        <p:cTn id="3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5" grpId="0"/>
      <p:bldP spid="6" grpId="0"/>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22139E-95EF-D219-3BD3-66291B0BCE97}"/>
              </a:ext>
            </a:extLst>
          </p:cNvPr>
          <p:cNvSpPr txBox="1"/>
          <p:nvPr/>
        </p:nvSpPr>
        <p:spPr>
          <a:xfrm>
            <a:off x="304800" y="6896100"/>
            <a:ext cx="10591800" cy="1938992"/>
          </a:xfrm>
          <a:prstGeom prst="rect">
            <a:avLst/>
          </a:prstGeom>
          <a:noFill/>
        </p:spPr>
        <p:txBody>
          <a:bodyPr wrap="square" rtlCol="0">
            <a:spAutoFit/>
          </a:bodyPr>
          <a:lstStyle/>
          <a:p>
            <a:pPr algn="just"/>
            <a:r>
              <a:rPr lang="en-US" sz="4000" i="1" dirty="0">
                <a:solidFill>
                  <a:srgbClr val="C00000"/>
                </a:solidFill>
                <a:latin typeface="Times New Roman" panose="02020603050405020304" pitchFamily="18" charset="0"/>
                <a:cs typeface="Times New Roman" panose="02020603050405020304" pitchFamily="18" charset="0"/>
              </a:rPr>
              <a:t>…</a:t>
            </a:r>
            <a:r>
              <a:rPr lang="en-US" sz="4000" i="1" dirty="0" err="1">
                <a:solidFill>
                  <a:srgbClr val="C00000"/>
                </a:solidFill>
                <a:latin typeface="Times New Roman" panose="02020603050405020304" pitchFamily="18" charset="0"/>
                <a:cs typeface="Times New Roman" panose="02020603050405020304" pitchFamily="18" charset="0"/>
              </a:rPr>
              <a:t>Nhà</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cửa</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tiên</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nhân</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của</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nương</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tử</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cây</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cối</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thành</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rừng</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phần</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mộ</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tiên</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nhân</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của</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nương</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tử</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cỏ</a:t>
            </a:r>
            <a:r>
              <a:rPr lang="en-US" sz="4000" i="1" dirty="0">
                <a:solidFill>
                  <a:srgbClr val="C00000"/>
                </a:solidFill>
                <a:latin typeface="Times New Roman" panose="02020603050405020304" pitchFamily="18" charset="0"/>
                <a:cs typeface="Times New Roman" panose="02020603050405020304" pitchFamily="18" charset="0"/>
              </a:rPr>
              <a:t> gai </a:t>
            </a:r>
            <a:r>
              <a:rPr lang="en-US" sz="4000" i="1" dirty="0" err="1">
                <a:solidFill>
                  <a:srgbClr val="C00000"/>
                </a:solidFill>
                <a:latin typeface="Times New Roman" panose="02020603050405020304" pitchFamily="18" charset="0"/>
                <a:cs typeface="Times New Roman" panose="02020603050405020304" pitchFamily="18" charset="0"/>
              </a:rPr>
              <a:t>rợp</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mắt</a:t>
            </a:r>
            <a:r>
              <a:rPr lang="en-US" sz="4000" i="1" dirty="0">
                <a:solidFill>
                  <a:srgbClr val="C00000"/>
                </a:solidFill>
                <a:latin typeface="Times New Roman" panose="02020603050405020304" pitchFamily="18" charset="0"/>
                <a:cs typeface="Times New Roman" panose="02020603050405020304" pitchFamily="18" charset="0"/>
              </a:rPr>
              <a:t>…</a:t>
            </a:r>
            <a:endParaRPr lang="vi-VN" sz="4000" i="1" dirty="0">
              <a:solidFill>
                <a:srgbClr val="C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67D35DE-F616-D146-D7C3-5C9C026E2721}"/>
              </a:ext>
            </a:extLst>
          </p:cNvPr>
          <p:cNvPicPr>
            <a:picLocks noChangeAspect="1"/>
          </p:cNvPicPr>
          <p:nvPr/>
        </p:nvPicPr>
        <p:blipFill>
          <a:blip r:embed="rId3"/>
          <a:stretch>
            <a:fillRect/>
          </a:stretch>
        </p:blipFill>
        <p:spPr>
          <a:xfrm>
            <a:off x="11204188" y="0"/>
            <a:ext cx="7083812" cy="10287000"/>
          </a:xfrm>
          <a:prstGeom prst="rect">
            <a:avLst/>
          </a:prstGeom>
        </p:spPr>
      </p:pic>
      <p:sp>
        <p:nvSpPr>
          <p:cNvPr id="6" name="TextBox 5">
            <a:extLst>
              <a:ext uri="{FF2B5EF4-FFF2-40B4-BE49-F238E27FC236}">
                <a16:creationId xmlns:a16="http://schemas.microsoft.com/office/drawing/2014/main" id="{FAE3B458-92B8-DD1F-4694-4E65F42C0EDB}"/>
              </a:ext>
            </a:extLst>
          </p:cNvPr>
          <p:cNvSpPr txBox="1"/>
          <p:nvPr/>
        </p:nvSpPr>
        <p:spPr>
          <a:xfrm>
            <a:off x="304800" y="190500"/>
            <a:ext cx="100203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endParaRPr lang="vi-VN" sz="4400" b="1" dirty="0">
              <a:latin typeface="Times New Roman" panose="02020603050405020304" pitchFamily="18" charset="0"/>
              <a:cs typeface="Times New Roman" panose="02020603050405020304" pitchFamily="18" charset="0"/>
            </a:endParaRPr>
          </a:p>
        </p:txBody>
      </p:sp>
      <p:sp>
        <p:nvSpPr>
          <p:cNvPr id="2" name="Rectangle 1"/>
          <p:cNvSpPr/>
          <p:nvPr/>
        </p:nvSpPr>
        <p:spPr>
          <a:xfrm>
            <a:off x="402838" y="3314700"/>
            <a:ext cx="10647556" cy="3170099"/>
          </a:xfrm>
          <a:prstGeom prst="rect">
            <a:avLst/>
          </a:prstGeom>
        </p:spPr>
        <p:txBody>
          <a:bodyPr wrap="square">
            <a:spAutoFit/>
          </a:bodyPr>
          <a:lstStyle/>
          <a:p>
            <a:pPr algn="just"/>
            <a:r>
              <a:rPr lang="vi-VN"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Y</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ếu</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tố</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thực</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về</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địa</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danh</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bến</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đò</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Hoàng</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Giang</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ải</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Chi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Lăng</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thời</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điểm</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lịch</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sử</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cuối</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đời</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Khai</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Đại</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nhà</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Hồ</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sự</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kiện</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lịch</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sử</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quân</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Minh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xâm</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lược</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nước</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ta,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nhiều</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người</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chạy</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trốn</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ra</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ngoài</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bể</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rồi</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bị</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đắm</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40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thuyền</a:t>
            </a:r>
            <a:r>
              <a:rPr lang="en-US" sz="4000" i="1" spc="67" dirty="0">
                <a:solidFill>
                  <a:srgbClr val="C00000"/>
                </a:solidFill>
                <a:latin typeface="Times New Roman" panose="02020603050405020304" pitchFamily="18" charset="0"/>
                <a:ea typeface="DejaVu Serif"/>
                <a:cs typeface="Times New Roman" panose="02020603050405020304" pitchFamily="18" charset="0"/>
                <a:sym typeface="DejaVu Serif"/>
              </a:rPr>
              <a:t>),..</a:t>
            </a:r>
            <a:endParaRPr lang="en-US" sz="4000" i="1" dirty="0">
              <a:solidFill>
                <a:srgbClr val="C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28650" y="1394102"/>
            <a:ext cx="9372600"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4000" b="1" dirty="0">
                <a:latin typeface="Times New Roman" panose="02020603050405020304" pitchFamily="18" charset="0"/>
                <a:cs typeface="Times New Roman" panose="02020603050405020304" pitchFamily="18" charset="0"/>
              </a:rPr>
              <a:t>Tìm những chi tiết miêu tả không gian, thời gian thực?</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838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22139E-95EF-D219-3BD3-66291B0BCE97}"/>
              </a:ext>
            </a:extLst>
          </p:cNvPr>
          <p:cNvSpPr txBox="1"/>
          <p:nvPr/>
        </p:nvSpPr>
        <p:spPr>
          <a:xfrm>
            <a:off x="704850" y="2679442"/>
            <a:ext cx="9944100" cy="5016758"/>
          </a:xfrm>
          <a:prstGeom prst="rect">
            <a:avLst/>
          </a:prstGeom>
          <a:noFill/>
        </p:spPr>
        <p:txBody>
          <a:bodyPr wrap="square" rtlCol="0">
            <a:spAutoFit/>
          </a:bodyPr>
          <a:lstStyle/>
          <a:p>
            <a:pPr algn="just"/>
            <a:r>
              <a:rPr lang="en-US" sz="4000" i="1" dirty="0">
                <a:solidFill>
                  <a:srgbClr val="C00000"/>
                </a:solidFill>
                <a:latin typeface="Times New Roman" panose="02020603050405020304" pitchFamily="18" charset="0"/>
                <a:cs typeface="Times New Roman" panose="02020603050405020304" pitchFamily="18" charset="0"/>
              </a:rPr>
              <a:t>…Linh Phi </a:t>
            </a:r>
            <a:r>
              <a:rPr lang="en-US" sz="4000" i="1" dirty="0" err="1">
                <a:solidFill>
                  <a:srgbClr val="C00000"/>
                </a:solidFill>
                <a:latin typeface="Times New Roman" panose="02020603050405020304" pitchFamily="18" charset="0"/>
                <a:cs typeface="Times New Roman" panose="02020603050405020304" pitchFamily="18" charset="0"/>
              </a:rPr>
              <a:t>bèn</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lấy</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khăn</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dấu</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mà</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lau</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lấy</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thuốc</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thần</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mà</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đổ</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một</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chốc</a:t>
            </a:r>
            <a:r>
              <a:rPr lang="en-US" sz="4000" i="1" dirty="0">
                <a:solidFill>
                  <a:srgbClr val="C00000"/>
                </a:solidFill>
                <a:latin typeface="Times New Roman" panose="02020603050405020304" pitchFamily="18" charset="0"/>
                <a:cs typeface="Times New Roman" panose="02020603050405020304" pitchFamily="18" charset="0"/>
              </a:rPr>
              <a:t> Phan Lang </a:t>
            </a:r>
            <a:r>
              <a:rPr lang="en-US" sz="4000" i="1" dirty="0" err="1">
                <a:solidFill>
                  <a:srgbClr val="C00000"/>
                </a:solidFill>
                <a:latin typeface="Times New Roman" panose="02020603050405020304" pitchFamily="18" charset="0"/>
                <a:cs typeface="Times New Roman" panose="02020603050405020304" pitchFamily="18" charset="0"/>
              </a:rPr>
              <a:t>liền</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tỉnh</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lại</a:t>
            </a:r>
            <a:r>
              <a:rPr lang="en-US" sz="4000" i="1" dirty="0">
                <a:solidFill>
                  <a:srgbClr val="C00000"/>
                </a:solidFill>
                <a:latin typeface="Times New Roman" panose="02020603050405020304" pitchFamily="18" charset="0"/>
                <a:cs typeface="Times New Roman" panose="02020603050405020304" pitchFamily="18" charset="0"/>
              </a:rPr>
              <a:t>. Phan </a:t>
            </a:r>
            <a:r>
              <a:rPr lang="en-US" sz="4000" i="1" dirty="0" err="1">
                <a:solidFill>
                  <a:srgbClr val="C00000"/>
                </a:solidFill>
                <a:latin typeface="Times New Roman" panose="02020603050405020304" pitchFamily="18" charset="0"/>
                <a:cs typeface="Times New Roman" panose="02020603050405020304" pitchFamily="18" charset="0"/>
              </a:rPr>
              <a:t>trông</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thấy</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cung</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gấm</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đền</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dao</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thật</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nguy</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nga</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lộng</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lẫy</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mà</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chưa</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biết</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mình</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đã</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lọt</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vào</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cung</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của</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rùa</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thần</a:t>
            </a:r>
            <a:r>
              <a:rPr lang="en-US" sz="4000" i="1" dirty="0">
                <a:solidFill>
                  <a:srgbClr val="C00000"/>
                </a:solidFill>
                <a:latin typeface="Times New Roman" panose="02020603050405020304" pitchFamily="18" charset="0"/>
                <a:cs typeface="Times New Roman" panose="02020603050405020304" pitchFamily="18" charset="0"/>
              </a:rPr>
              <a:t>…</a:t>
            </a:r>
          </a:p>
          <a:p>
            <a:pPr algn="just"/>
            <a:r>
              <a:rPr lang="en-US" sz="4000" i="1" dirty="0">
                <a:solidFill>
                  <a:srgbClr val="C00000"/>
                </a:solidFill>
                <a:latin typeface="Times New Roman" panose="02020603050405020304" pitchFamily="18" charset="0"/>
                <a:cs typeface="Times New Roman" panose="02020603050405020304" pitchFamily="18" charset="0"/>
              </a:rPr>
              <a:t>…</a:t>
            </a:r>
            <a:r>
              <a:rPr lang="en-US" sz="4000" i="1" dirty="0" err="1">
                <a:solidFill>
                  <a:srgbClr val="C00000"/>
                </a:solidFill>
                <a:latin typeface="Times New Roman" panose="02020603050405020304" pitchFamily="18" charset="0"/>
                <a:cs typeface="Times New Roman" panose="02020603050405020304" pitchFamily="18" charset="0"/>
              </a:rPr>
              <a:t>Hôm</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sau</a:t>
            </a:r>
            <a:r>
              <a:rPr lang="en-US" sz="4000" i="1" dirty="0">
                <a:solidFill>
                  <a:srgbClr val="C00000"/>
                </a:solidFill>
                <a:latin typeface="Times New Roman" panose="02020603050405020304" pitchFamily="18" charset="0"/>
                <a:cs typeface="Times New Roman" panose="02020603050405020304" pitchFamily="18" charset="0"/>
              </a:rPr>
              <a:t>, Linh Phi </a:t>
            </a:r>
            <a:r>
              <a:rPr lang="en-US" sz="4000" i="1" dirty="0" err="1">
                <a:solidFill>
                  <a:srgbClr val="C00000"/>
                </a:solidFill>
                <a:latin typeface="Times New Roman" panose="02020603050405020304" pitchFamily="18" charset="0"/>
                <a:cs typeface="Times New Roman" panose="02020603050405020304" pitchFamily="18" charset="0"/>
              </a:rPr>
              <a:t>lấy</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một</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cái</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túi</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bằng</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lụa</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tía</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đựng</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mười</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hạt</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minh</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châu</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sai</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sứ</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giả</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Xích</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Hỗn</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đưa</a:t>
            </a:r>
            <a:r>
              <a:rPr lang="en-US" sz="4000" i="1" dirty="0">
                <a:solidFill>
                  <a:srgbClr val="C00000"/>
                </a:solidFill>
                <a:latin typeface="Times New Roman" panose="02020603050405020304" pitchFamily="18" charset="0"/>
                <a:cs typeface="Times New Roman" panose="02020603050405020304" pitchFamily="18" charset="0"/>
              </a:rPr>
              <a:t> Phan </a:t>
            </a:r>
            <a:r>
              <a:rPr lang="en-US" sz="4000" i="1" dirty="0" err="1">
                <a:solidFill>
                  <a:srgbClr val="C00000"/>
                </a:solidFill>
                <a:latin typeface="Times New Roman" panose="02020603050405020304" pitchFamily="18" charset="0"/>
                <a:cs typeface="Times New Roman" panose="02020603050405020304" pitchFamily="18" charset="0"/>
              </a:rPr>
              <a:t>ra</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khỏi</a:t>
            </a:r>
            <a:r>
              <a:rPr lang="en-US" sz="4000" i="1" dirty="0">
                <a:solidFill>
                  <a:srgbClr val="C00000"/>
                </a:solidFill>
                <a:latin typeface="Times New Roman" panose="02020603050405020304" pitchFamily="18" charset="0"/>
                <a:cs typeface="Times New Roman" panose="02020603050405020304" pitchFamily="18" charset="0"/>
              </a:rPr>
              <a:t> </a:t>
            </a:r>
            <a:r>
              <a:rPr lang="en-US" sz="4000" i="1" dirty="0" err="1">
                <a:solidFill>
                  <a:srgbClr val="C00000"/>
                </a:solidFill>
                <a:latin typeface="Times New Roman" panose="02020603050405020304" pitchFamily="18" charset="0"/>
                <a:cs typeface="Times New Roman" panose="02020603050405020304" pitchFamily="18" charset="0"/>
              </a:rPr>
              <a:t>nước</a:t>
            </a:r>
            <a:r>
              <a:rPr lang="en-US" sz="4000" i="1" dirty="0">
                <a:solidFill>
                  <a:srgbClr val="C00000"/>
                </a:solidFill>
                <a:latin typeface="Times New Roman" panose="02020603050405020304" pitchFamily="18" charset="0"/>
                <a:cs typeface="Times New Roman" panose="02020603050405020304" pitchFamily="18" charset="0"/>
              </a:rPr>
              <a:t>…</a:t>
            </a:r>
            <a:endParaRPr lang="vi-VN" sz="4000" i="1" dirty="0">
              <a:solidFill>
                <a:srgbClr val="C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67D35DE-F616-D146-D7C3-5C9C026E27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355655" y="0"/>
            <a:ext cx="6780877" cy="10287000"/>
          </a:xfrm>
          <a:prstGeom prst="rect">
            <a:avLst/>
          </a:prstGeom>
        </p:spPr>
      </p:pic>
      <p:sp>
        <p:nvSpPr>
          <p:cNvPr id="6" name="TextBox 5">
            <a:extLst>
              <a:ext uri="{FF2B5EF4-FFF2-40B4-BE49-F238E27FC236}">
                <a16:creationId xmlns:a16="http://schemas.microsoft.com/office/drawing/2014/main" id="{FAE3B458-92B8-DD1F-4694-4E65F42C0EDB}"/>
              </a:ext>
            </a:extLst>
          </p:cNvPr>
          <p:cNvSpPr txBox="1"/>
          <p:nvPr/>
        </p:nvSpPr>
        <p:spPr>
          <a:xfrm>
            <a:off x="914400" y="463145"/>
            <a:ext cx="100203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ảo</a:t>
            </a:r>
            <a:endParaRPr lang="vi-VN" sz="4400" b="1" dirty="0">
              <a:latin typeface="Times New Roman" panose="02020603050405020304" pitchFamily="18" charset="0"/>
              <a:cs typeface="Times New Roman" panose="02020603050405020304" pitchFamily="18" charset="0"/>
            </a:endParaRPr>
          </a:p>
        </p:txBody>
      </p:sp>
      <p:sp>
        <p:nvSpPr>
          <p:cNvPr id="2" name="Rectangle 1"/>
          <p:cNvSpPr/>
          <p:nvPr/>
        </p:nvSpPr>
        <p:spPr>
          <a:xfrm>
            <a:off x="419100" y="7734300"/>
            <a:ext cx="10515600" cy="1754326"/>
          </a:xfrm>
          <a:prstGeom prst="rect">
            <a:avLst/>
          </a:prstGeom>
        </p:spPr>
        <p:txBody>
          <a:bodyPr wrap="square">
            <a:spAutoFit/>
          </a:bodyPr>
          <a:lstStyle/>
          <a:p>
            <a:pPr marL="269874" lvl="1">
              <a:spcBef>
                <a:spcPct val="0"/>
              </a:spcBef>
            </a:pPr>
            <a:r>
              <a:rPr lang="vi-VN"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H</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ình</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ảnh</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Vũ</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Nương</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hiện</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ra</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sau</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khi</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Trương</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Sinh</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lập</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đàn</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giải</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oan</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bóng</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Vũ</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Nương</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mờ</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nhạt</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dần</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và</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biến</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 </a:t>
            </a:r>
            <a:r>
              <a:rPr lang="en-US" sz="3600" i="1" spc="67" dirty="0" err="1">
                <a:solidFill>
                  <a:srgbClr val="C00000"/>
                </a:solidFill>
                <a:latin typeface="Times New Roman" panose="02020603050405020304" pitchFamily="18" charset="0"/>
                <a:ea typeface="DejaVu Serif"/>
                <a:cs typeface="Times New Roman" panose="02020603050405020304" pitchFamily="18" charset="0"/>
                <a:sym typeface="DejaVu Serif"/>
              </a:rPr>
              <a:t>mất</a:t>
            </a:r>
            <a:r>
              <a:rPr lang="en-US" sz="3600" i="1" spc="67" dirty="0">
                <a:solidFill>
                  <a:srgbClr val="C00000"/>
                </a:solidFill>
                <a:latin typeface="Times New Roman" panose="02020603050405020304" pitchFamily="18" charset="0"/>
                <a:ea typeface="DejaVu Serif"/>
                <a:cs typeface="Times New Roman" panose="02020603050405020304" pitchFamily="18" charset="0"/>
                <a:sym typeface="DejaVu Serif"/>
              </a:rPr>
              <a:t>.</a:t>
            </a:r>
          </a:p>
        </p:txBody>
      </p:sp>
      <p:sp>
        <p:nvSpPr>
          <p:cNvPr id="11" name="TextBox 10"/>
          <p:cNvSpPr txBox="1"/>
          <p:nvPr/>
        </p:nvSpPr>
        <p:spPr>
          <a:xfrm>
            <a:off x="704850" y="1348383"/>
            <a:ext cx="9372600"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4000" b="1" dirty="0">
                <a:latin typeface="Times New Roman" panose="02020603050405020304" pitchFamily="18" charset="0"/>
                <a:cs typeface="Times New Roman" panose="02020603050405020304" pitchFamily="18" charset="0"/>
              </a:rPr>
              <a:t>Tìm những chi tiết miêu tả không gian, thời </a:t>
            </a:r>
            <a:r>
              <a:rPr lang="vi-VN" sz="4000" b="1">
                <a:latin typeface="Times New Roman" panose="02020603050405020304" pitchFamily="18" charset="0"/>
                <a:cs typeface="Times New Roman" panose="02020603050405020304" pitchFamily="18" charset="0"/>
              </a:rPr>
              <a:t>gian ảo?</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2368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8E7C7-9D09-E014-4FD4-B1238F6364C9}"/>
              </a:ext>
            </a:extLst>
          </p:cNvPr>
          <p:cNvPicPr>
            <a:picLocks noChangeAspect="1"/>
          </p:cNvPicPr>
          <p:nvPr/>
        </p:nvPicPr>
        <p:blipFill rotWithShape="1">
          <a:blip r:embed="rId3"/>
          <a:srcRect l="31421" r="7676"/>
          <a:stretch/>
        </p:blipFill>
        <p:spPr>
          <a:xfrm>
            <a:off x="-76200" y="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TextBox 3">
            <a:extLst>
              <a:ext uri="{FF2B5EF4-FFF2-40B4-BE49-F238E27FC236}">
                <a16:creationId xmlns:a16="http://schemas.microsoft.com/office/drawing/2014/main" id="{D3092E2F-A2A8-AC5D-7479-EA1486FEA42D}"/>
              </a:ext>
            </a:extLst>
          </p:cNvPr>
          <p:cNvSpPr txBox="1"/>
          <p:nvPr/>
        </p:nvSpPr>
        <p:spPr>
          <a:xfrm>
            <a:off x="9829800" y="2247900"/>
            <a:ext cx="7620000"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3</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vi-VN"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Một số đặc sắc về nghệ thuật</a:t>
            </a:r>
            <a:endPar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56327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5">
            <a:extLst>
              <a:ext uri="{FF2B5EF4-FFF2-40B4-BE49-F238E27FC236}">
                <a16:creationId xmlns:a16="http://schemas.microsoft.com/office/drawing/2014/main" id="{EDD5E9E7-C122-4540-A3B7-F994D82F81BF}"/>
              </a:ext>
            </a:extLst>
          </p:cNvPr>
          <p:cNvSpPr txBox="1">
            <a:spLocks/>
          </p:cNvSpPr>
          <p:nvPr/>
        </p:nvSpPr>
        <p:spPr>
          <a:xfrm>
            <a:off x="5269294" y="206364"/>
            <a:ext cx="10252358" cy="10618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3.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Một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số</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đặc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sắc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nghệ</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thuật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endParaRPr>
          </a:p>
        </p:txBody>
      </p:sp>
      <p:pic>
        <p:nvPicPr>
          <p:cNvPr id="7" name="Picture 6">
            <a:extLst>
              <a:ext uri="{FF2B5EF4-FFF2-40B4-BE49-F238E27FC236}">
                <a16:creationId xmlns:a16="http://schemas.microsoft.com/office/drawing/2014/main" id="{4E2890A4-E6AC-471E-9F38-97CCA597DF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42045" y="5694807"/>
            <a:ext cx="3886200" cy="4592193"/>
          </a:xfrm>
          <a:prstGeom prst="rect">
            <a:avLst/>
          </a:prstGeom>
        </p:spPr>
      </p:pic>
      <p:pic>
        <p:nvPicPr>
          <p:cNvPr id="9" name="Picture 8">
            <a:extLst>
              <a:ext uri="{FF2B5EF4-FFF2-40B4-BE49-F238E27FC236}">
                <a16:creationId xmlns:a16="http://schemas.microsoft.com/office/drawing/2014/main" id="{CF25DCBE-9083-49C3-AA73-420DBF21085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813" b="91094" l="2500" r="98438">
                        <a14:foregroundMark x1="3438" y1="70000" x2="47500" y2="86563"/>
                        <a14:foregroundMark x1="95625" y1="73594" x2="90938" y2="50000"/>
                        <a14:foregroundMark x1="90938" y1="50000" x2="90469" y2="49375"/>
                        <a14:foregroundMark x1="79219" y1="10781" x2="79219" y2="10781"/>
                        <a14:foregroundMark x1="28125" y1="7813" x2="28125" y2="7813"/>
                        <a14:foregroundMark x1="38281" y1="15000" x2="38281" y2="15000"/>
                        <a14:foregroundMark x1="38281" y1="15000" x2="40000" y2="13438"/>
                        <a14:foregroundMark x1="39844" y1="13125" x2="39063" y2="13125"/>
                        <a14:foregroundMark x1="46563" y1="21250" x2="46406" y2="21563"/>
                        <a14:foregroundMark x1="28438" y1="8594" x2="26719" y2="8125"/>
                        <a14:foregroundMark x1="26719" y1="8125" x2="27500" y2="11406"/>
                        <a14:foregroundMark x1="35156" y1="13438" x2="40938" y2="18125"/>
                        <a14:foregroundMark x1="42500" y1="19688" x2="47344" y2="24375"/>
                        <a14:foregroundMark x1="58125" y1="11719" x2="57188" y2="13281"/>
                        <a14:foregroundMark x1="56875" y1="9531" x2="56719" y2="12812"/>
                        <a14:foregroundMark x1="54219" y1="15469" x2="55781" y2="17969"/>
                        <a14:foregroundMark x1="53906" y1="20938" x2="54844" y2="24844"/>
                        <a14:foregroundMark x1="63750" y1="13438" x2="61563" y2="30156"/>
                        <a14:foregroundMark x1="70313" y1="17031" x2="65313" y2="32031"/>
                        <a14:foregroundMark x1="65156" y1="12188" x2="64688" y2="20000"/>
                        <a14:foregroundMark x1="59688" y1="19688" x2="65938" y2="27656"/>
                        <a14:foregroundMark x1="70000" y1="15937" x2="69844" y2="22188"/>
                        <a14:foregroundMark x1="67969" y1="15000" x2="69688" y2="20781"/>
                        <a14:foregroundMark x1="81250" y1="20781" x2="75313" y2="28438"/>
                        <a14:foregroundMark x1="80625" y1="19219" x2="82344" y2="19688"/>
                        <a14:foregroundMark x1="84375" y1="22500" x2="78594" y2="28594"/>
                        <a14:foregroundMark x1="78594" y1="28594" x2="78594" y2="28594"/>
                        <a14:foregroundMark x1="84688" y1="29063" x2="76875" y2="39375"/>
                        <a14:foregroundMark x1="84688" y1="36719" x2="82813" y2="46250"/>
                        <a14:foregroundMark x1="95625" y1="26406" x2="88750" y2="38750"/>
                        <a14:foregroundMark x1="96250" y1="40469" x2="97188" y2="47969"/>
                        <a14:foregroundMark x1="97969" y1="53906" x2="95938" y2="59375"/>
                        <a14:foregroundMark x1="92813" y1="86406" x2="98125" y2="80156"/>
                        <a14:foregroundMark x1="98125" y1="80156" x2="98438" y2="70469"/>
                        <a14:foregroundMark x1="42656" y1="39531" x2="53750" y2="46250"/>
                        <a14:foregroundMark x1="26563" y1="32344" x2="33438" y2="50625"/>
                        <a14:foregroundMark x1="6250" y1="18281" x2="7813" y2="20625"/>
                        <a14:foregroundMark x1="5000" y1="37188" x2="6094" y2="39375"/>
                        <a14:foregroundMark x1="7969" y1="45313" x2="16250" y2="56406"/>
                        <a14:foregroundMark x1="7187" y1="44219" x2="7969" y2="45313"/>
                        <a14:foregroundMark x1="15313" y1="45156" x2="11563" y2="57188"/>
                        <a14:foregroundMark x1="20156" y1="48750" x2="14844" y2="60156"/>
                        <a14:foregroundMark x1="14375" y1="44688" x2="14375" y2="44688"/>
                        <a14:foregroundMark x1="14375" y1="44688" x2="14375" y2="44688"/>
                        <a14:foregroundMark x1="6875" y1="43125" x2="6875" y2="43125"/>
                        <a14:foregroundMark x1="3438" y1="47500" x2="10781" y2="57656"/>
                        <a14:foregroundMark x1="2656" y1="74375" x2="9063" y2="78906"/>
                        <a14:foregroundMark x1="30625" y1="59219" x2="22188" y2="69844"/>
                        <a14:foregroundMark x1="94063" y1="22031" x2="95313" y2="23906"/>
                        <a14:foregroundMark x1="5469" y1="88594" x2="17500" y2="85625"/>
                        <a14:foregroundMark x1="17500" y1="85625" x2="17500" y2="85625"/>
                        <a14:foregroundMark x1="16250" y1="92031" x2="47188" y2="95313"/>
                        <a14:foregroundMark x1="47188" y1="95313" x2="87969" y2="91094"/>
                        <a14:foregroundMark x1="87969" y1="91094" x2="90938" y2="91094"/>
                      </a14:backgroundRemoval>
                    </a14:imgEffect>
                  </a14:imgLayer>
                </a14:imgProps>
              </a:ext>
              <a:ext uri="{28A0092B-C50C-407E-A947-70E740481C1C}">
                <a14:useLocalDpi xmlns:a14="http://schemas.microsoft.com/office/drawing/2010/main" val="0"/>
              </a:ext>
            </a:extLst>
          </a:blip>
          <a:stretch>
            <a:fillRect/>
          </a:stretch>
        </p:blipFill>
        <p:spPr>
          <a:xfrm flipH="1">
            <a:off x="-4" y="1762677"/>
            <a:ext cx="3654485" cy="3649428"/>
          </a:xfrm>
          <a:prstGeom prst="rect">
            <a:avLst/>
          </a:prstGeom>
        </p:spPr>
      </p:pic>
      <p:sp>
        <p:nvSpPr>
          <p:cNvPr id="13" name="Rectangle: Rounded Corners 12">
            <a:extLst>
              <a:ext uri="{FF2B5EF4-FFF2-40B4-BE49-F238E27FC236}">
                <a16:creationId xmlns:a16="http://schemas.microsoft.com/office/drawing/2014/main" id="{9CEE98B1-CD67-403C-833D-792B171284FA}"/>
              </a:ext>
            </a:extLst>
          </p:cNvPr>
          <p:cNvSpPr/>
          <p:nvPr/>
        </p:nvSpPr>
        <p:spPr>
          <a:xfrm>
            <a:off x="4462056" y="1892205"/>
            <a:ext cx="12969417" cy="975360"/>
          </a:xfrm>
          <a:custGeom>
            <a:avLst/>
            <a:gdLst>
              <a:gd name="connsiteX0" fmla="*/ 0 w 8646278"/>
              <a:gd name="connsiteY0" fmla="*/ 108376 h 650240"/>
              <a:gd name="connsiteX1" fmla="*/ 108376 w 8646278"/>
              <a:gd name="connsiteY1" fmla="*/ 0 h 650240"/>
              <a:gd name="connsiteX2" fmla="*/ 588211 w 8646278"/>
              <a:gd name="connsiteY2" fmla="*/ 0 h 650240"/>
              <a:gd name="connsiteX3" fmla="*/ 1320931 w 8646278"/>
              <a:gd name="connsiteY3" fmla="*/ 0 h 650240"/>
              <a:gd name="connsiteX4" fmla="*/ 1969356 w 8646278"/>
              <a:gd name="connsiteY4" fmla="*/ 0 h 650240"/>
              <a:gd name="connsiteX5" fmla="*/ 2786372 w 8646278"/>
              <a:gd name="connsiteY5" fmla="*/ 0 h 650240"/>
              <a:gd name="connsiteX6" fmla="*/ 3603387 w 8646278"/>
              <a:gd name="connsiteY6" fmla="*/ 0 h 650240"/>
              <a:gd name="connsiteX7" fmla="*/ 4167517 w 8646278"/>
              <a:gd name="connsiteY7" fmla="*/ 0 h 650240"/>
              <a:gd name="connsiteX8" fmla="*/ 4900237 w 8646278"/>
              <a:gd name="connsiteY8" fmla="*/ 0 h 650240"/>
              <a:gd name="connsiteX9" fmla="*/ 5464367 w 8646278"/>
              <a:gd name="connsiteY9" fmla="*/ 0 h 650240"/>
              <a:gd name="connsiteX10" fmla="*/ 6028497 w 8646278"/>
              <a:gd name="connsiteY10" fmla="*/ 0 h 650240"/>
              <a:gd name="connsiteX11" fmla="*/ 6592627 w 8646278"/>
              <a:gd name="connsiteY11" fmla="*/ 0 h 650240"/>
              <a:gd name="connsiteX12" fmla="*/ 6988166 w 8646278"/>
              <a:gd name="connsiteY12" fmla="*/ 0 h 650240"/>
              <a:gd name="connsiteX13" fmla="*/ 7720886 w 8646278"/>
              <a:gd name="connsiteY13" fmla="*/ 0 h 650240"/>
              <a:gd name="connsiteX14" fmla="*/ 8537902 w 8646278"/>
              <a:gd name="connsiteY14" fmla="*/ 0 h 650240"/>
              <a:gd name="connsiteX15" fmla="*/ 8646278 w 8646278"/>
              <a:gd name="connsiteY15" fmla="*/ 108376 h 650240"/>
              <a:gd name="connsiteX16" fmla="*/ 8646278 w 8646278"/>
              <a:gd name="connsiteY16" fmla="*/ 541864 h 650240"/>
              <a:gd name="connsiteX17" fmla="*/ 8537902 w 8646278"/>
              <a:gd name="connsiteY17" fmla="*/ 650240 h 650240"/>
              <a:gd name="connsiteX18" fmla="*/ 8142363 w 8646278"/>
              <a:gd name="connsiteY18" fmla="*/ 650240 h 650240"/>
              <a:gd name="connsiteX19" fmla="*/ 7409642 w 8646278"/>
              <a:gd name="connsiteY19" fmla="*/ 650240 h 650240"/>
              <a:gd name="connsiteX20" fmla="*/ 6761217 w 8646278"/>
              <a:gd name="connsiteY20" fmla="*/ 650240 h 650240"/>
              <a:gd name="connsiteX21" fmla="*/ 6281383 w 8646278"/>
              <a:gd name="connsiteY21" fmla="*/ 650240 h 650240"/>
              <a:gd name="connsiteX22" fmla="*/ 5548662 w 8646278"/>
              <a:gd name="connsiteY22" fmla="*/ 650240 h 650240"/>
              <a:gd name="connsiteX23" fmla="*/ 5068828 w 8646278"/>
              <a:gd name="connsiteY23" fmla="*/ 650240 h 650240"/>
              <a:gd name="connsiteX24" fmla="*/ 4420403 w 8646278"/>
              <a:gd name="connsiteY24" fmla="*/ 650240 h 650240"/>
              <a:gd name="connsiteX25" fmla="*/ 3771978 w 8646278"/>
              <a:gd name="connsiteY25" fmla="*/ 650240 h 650240"/>
              <a:gd name="connsiteX26" fmla="*/ 3376438 w 8646278"/>
              <a:gd name="connsiteY26" fmla="*/ 650240 h 650240"/>
              <a:gd name="connsiteX27" fmla="*/ 2728013 w 8646278"/>
              <a:gd name="connsiteY27" fmla="*/ 650240 h 650240"/>
              <a:gd name="connsiteX28" fmla="*/ 1910998 w 8646278"/>
              <a:gd name="connsiteY28" fmla="*/ 650240 h 650240"/>
              <a:gd name="connsiteX29" fmla="*/ 1178277 w 8646278"/>
              <a:gd name="connsiteY29" fmla="*/ 650240 h 650240"/>
              <a:gd name="connsiteX30" fmla="*/ 108376 w 8646278"/>
              <a:gd name="connsiteY30" fmla="*/ 650240 h 650240"/>
              <a:gd name="connsiteX31" fmla="*/ 0 w 8646278"/>
              <a:gd name="connsiteY31" fmla="*/ 541864 h 650240"/>
              <a:gd name="connsiteX32" fmla="*/ 0 w 8646278"/>
              <a:gd name="connsiteY32" fmla="*/ 108376 h 65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46278" h="650240" fill="none" extrusionOk="0">
                <a:moveTo>
                  <a:pt x="0" y="108376"/>
                </a:moveTo>
                <a:cubicBezTo>
                  <a:pt x="-3323" y="56292"/>
                  <a:pt x="60103" y="-2937"/>
                  <a:pt x="108376" y="0"/>
                </a:cubicBezTo>
                <a:cubicBezTo>
                  <a:pt x="204920" y="3693"/>
                  <a:pt x="348425" y="20642"/>
                  <a:pt x="588211" y="0"/>
                </a:cubicBezTo>
                <a:cubicBezTo>
                  <a:pt x="827998" y="-20642"/>
                  <a:pt x="1161544" y="-27743"/>
                  <a:pt x="1320931" y="0"/>
                </a:cubicBezTo>
                <a:cubicBezTo>
                  <a:pt x="1480318" y="27743"/>
                  <a:pt x="1679545" y="28142"/>
                  <a:pt x="1969356" y="0"/>
                </a:cubicBezTo>
                <a:cubicBezTo>
                  <a:pt x="2259167" y="-28142"/>
                  <a:pt x="2402634" y="-22388"/>
                  <a:pt x="2786372" y="0"/>
                </a:cubicBezTo>
                <a:cubicBezTo>
                  <a:pt x="3170110" y="22388"/>
                  <a:pt x="3436943" y="-39597"/>
                  <a:pt x="3603387" y="0"/>
                </a:cubicBezTo>
                <a:cubicBezTo>
                  <a:pt x="3769832" y="39597"/>
                  <a:pt x="3908704" y="-17456"/>
                  <a:pt x="4167517" y="0"/>
                </a:cubicBezTo>
                <a:cubicBezTo>
                  <a:pt x="4426330" y="17456"/>
                  <a:pt x="4685316" y="-4949"/>
                  <a:pt x="4900237" y="0"/>
                </a:cubicBezTo>
                <a:cubicBezTo>
                  <a:pt x="5115158" y="4949"/>
                  <a:pt x="5259386" y="-15654"/>
                  <a:pt x="5464367" y="0"/>
                </a:cubicBezTo>
                <a:cubicBezTo>
                  <a:pt x="5669348" y="15654"/>
                  <a:pt x="5866649" y="18687"/>
                  <a:pt x="6028497" y="0"/>
                </a:cubicBezTo>
                <a:cubicBezTo>
                  <a:pt x="6190345" y="-18687"/>
                  <a:pt x="6316048" y="9606"/>
                  <a:pt x="6592627" y="0"/>
                </a:cubicBezTo>
                <a:cubicBezTo>
                  <a:pt x="6869206" y="-9606"/>
                  <a:pt x="6850967" y="5347"/>
                  <a:pt x="6988166" y="0"/>
                </a:cubicBezTo>
                <a:cubicBezTo>
                  <a:pt x="7125365" y="-5347"/>
                  <a:pt x="7524279" y="-19103"/>
                  <a:pt x="7720886" y="0"/>
                </a:cubicBezTo>
                <a:cubicBezTo>
                  <a:pt x="7917493" y="19103"/>
                  <a:pt x="8138657" y="22824"/>
                  <a:pt x="8537902" y="0"/>
                </a:cubicBezTo>
                <a:cubicBezTo>
                  <a:pt x="8605223" y="541"/>
                  <a:pt x="8645015" y="49221"/>
                  <a:pt x="8646278" y="108376"/>
                </a:cubicBezTo>
                <a:cubicBezTo>
                  <a:pt x="8645282" y="298735"/>
                  <a:pt x="8627412" y="362936"/>
                  <a:pt x="8646278" y="541864"/>
                </a:cubicBezTo>
                <a:cubicBezTo>
                  <a:pt x="8647978" y="593674"/>
                  <a:pt x="8590869" y="649480"/>
                  <a:pt x="8537902" y="650240"/>
                </a:cubicBezTo>
                <a:cubicBezTo>
                  <a:pt x="8350459" y="646112"/>
                  <a:pt x="8299225" y="644812"/>
                  <a:pt x="8142363" y="650240"/>
                </a:cubicBezTo>
                <a:cubicBezTo>
                  <a:pt x="7985501" y="655668"/>
                  <a:pt x="7623979" y="636638"/>
                  <a:pt x="7409642" y="650240"/>
                </a:cubicBezTo>
                <a:cubicBezTo>
                  <a:pt x="7195305" y="663842"/>
                  <a:pt x="7070756" y="656221"/>
                  <a:pt x="6761217" y="650240"/>
                </a:cubicBezTo>
                <a:cubicBezTo>
                  <a:pt x="6451678" y="644259"/>
                  <a:pt x="6412669" y="639134"/>
                  <a:pt x="6281383" y="650240"/>
                </a:cubicBezTo>
                <a:cubicBezTo>
                  <a:pt x="6150097" y="661346"/>
                  <a:pt x="5854550" y="657565"/>
                  <a:pt x="5548662" y="650240"/>
                </a:cubicBezTo>
                <a:cubicBezTo>
                  <a:pt x="5242774" y="642915"/>
                  <a:pt x="5307668" y="670254"/>
                  <a:pt x="5068828" y="650240"/>
                </a:cubicBezTo>
                <a:cubicBezTo>
                  <a:pt x="4829988" y="630226"/>
                  <a:pt x="4646885" y="657787"/>
                  <a:pt x="4420403" y="650240"/>
                </a:cubicBezTo>
                <a:cubicBezTo>
                  <a:pt x="4193921" y="642693"/>
                  <a:pt x="3983886" y="671106"/>
                  <a:pt x="3771978" y="650240"/>
                </a:cubicBezTo>
                <a:cubicBezTo>
                  <a:pt x="3560070" y="629374"/>
                  <a:pt x="3481583" y="645780"/>
                  <a:pt x="3376438" y="650240"/>
                </a:cubicBezTo>
                <a:cubicBezTo>
                  <a:pt x="3271293" y="654700"/>
                  <a:pt x="2976187" y="647557"/>
                  <a:pt x="2728013" y="650240"/>
                </a:cubicBezTo>
                <a:cubicBezTo>
                  <a:pt x="2479839" y="652923"/>
                  <a:pt x="2083153" y="617367"/>
                  <a:pt x="1910998" y="650240"/>
                </a:cubicBezTo>
                <a:cubicBezTo>
                  <a:pt x="1738844" y="683113"/>
                  <a:pt x="1461924" y="671995"/>
                  <a:pt x="1178277" y="650240"/>
                </a:cubicBezTo>
                <a:cubicBezTo>
                  <a:pt x="894630" y="628485"/>
                  <a:pt x="478525" y="606497"/>
                  <a:pt x="108376" y="650240"/>
                </a:cubicBezTo>
                <a:cubicBezTo>
                  <a:pt x="36324" y="649133"/>
                  <a:pt x="-10528" y="602626"/>
                  <a:pt x="0" y="541864"/>
                </a:cubicBezTo>
                <a:cubicBezTo>
                  <a:pt x="13835" y="360527"/>
                  <a:pt x="14629" y="212219"/>
                  <a:pt x="0" y="108376"/>
                </a:cubicBezTo>
                <a:close/>
              </a:path>
              <a:path w="8646278" h="650240" stroke="0" extrusionOk="0">
                <a:moveTo>
                  <a:pt x="0" y="108376"/>
                </a:moveTo>
                <a:cubicBezTo>
                  <a:pt x="-5787" y="41448"/>
                  <a:pt x="40132" y="-2899"/>
                  <a:pt x="108376" y="0"/>
                </a:cubicBezTo>
                <a:cubicBezTo>
                  <a:pt x="292357" y="-20630"/>
                  <a:pt x="425046" y="19944"/>
                  <a:pt x="588211" y="0"/>
                </a:cubicBezTo>
                <a:cubicBezTo>
                  <a:pt x="751377" y="-19944"/>
                  <a:pt x="940431" y="17788"/>
                  <a:pt x="1152340" y="0"/>
                </a:cubicBezTo>
                <a:cubicBezTo>
                  <a:pt x="1364249" y="-17788"/>
                  <a:pt x="1478744" y="16300"/>
                  <a:pt x="1632175" y="0"/>
                </a:cubicBezTo>
                <a:cubicBezTo>
                  <a:pt x="1785607" y="-16300"/>
                  <a:pt x="2173917" y="40337"/>
                  <a:pt x="2449191" y="0"/>
                </a:cubicBezTo>
                <a:cubicBezTo>
                  <a:pt x="2724465" y="-40337"/>
                  <a:pt x="2792027" y="-30647"/>
                  <a:pt x="3097616" y="0"/>
                </a:cubicBezTo>
                <a:cubicBezTo>
                  <a:pt x="3403205" y="30647"/>
                  <a:pt x="3533582" y="28739"/>
                  <a:pt x="3746041" y="0"/>
                </a:cubicBezTo>
                <a:cubicBezTo>
                  <a:pt x="3958501" y="-28739"/>
                  <a:pt x="4039621" y="-16034"/>
                  <a:pt x="4310170" y="0"/>
                </a:cubicBezTo>
                <a:cubicBezTo>
                  <a:pt x="4580719" y="16034"/>
                  <a:pt x="4790351" y="22180"/>
                  <a:pt x="5042891" y="0"/>
                </a:cubicBezTo>
                <a:cubicBezTo>
                  <a:pt x="5295431" y="-22180"/>
                  <a:pt x="5469758" y="-31562"/>
                  <a:pt x="5691316" y="0"/>
                </a:cubicBezTo>
                <a:cubicBezTo>
                  <a:pt x="5912875" y="31562"/>
                  <a:pt x="6061661" y="-36064"/>
                  <a:pt x="6424036" y="0"/>
                </a:cubicBezTo>
                <a:cubicBezTo>
                  <a:pt x="6786411" y="36064"/>
                  <a:pt x="6720006" y="11540"/>
                  <a:pt x="6819576" y="0"/>
                </a:cubicBezTo>
                <a:cubicBezTo>
                  <a:pt x="6919146" y="-11540"/>
                  <a:pt x="7186715" y="-9082"/>
                  <a:pt x="7383705" y="0"/>
                </a:cubicBezTo>
                <a:cubicBezTo>
                  <a:pt x="7580695" y="9082"/>
                  <a:pt x="8262303" y="57380"/>
                  <a:pt x="8537902" y="0"/>
                </a:cubicBezTo>
                <a:cubicBezTo>
                  <a:pt x="8595522" y="-8531"/>
                  <a:pt x="8639693" y="44332"/>
                  <a:pt x="8646278" y="108376"/>
                </a:cubicBezTo>
                <a:cubicBezTo>
                  <a:pt x="8652907" y="261856"/>
                  <a:pt x="8644904" y="402084"/>
                  <a:pt x="8646278" y="541864"/>
                </a:cubicBezTo>
                <a:cubicBezTo>
                  <a:pt x="8644060" y="603103"/>
                  <a:pt x="8596100" y="646862"/>
                  <a:pt x="8537902" y="650240"/>
                </a:cubicBezTo>
                <a:cubicBezTo>
                  <a:pt x="8164329" y="678191"/>
                  <a:pt x="8081090" y="617038"/>
                  <a:pt x="7720886" y="650240"/>
                </a:cubicBezTo>
                <a:cubicBezTo>
                  <a:pt x="7360682" y="683442"/>
                  <a:pt x="7247755" y="622193"/>
                  <a:pt x="7072461" y="650240"/>
                </a:cubicBezTo>
                <a:cubicBezTo>
                  <a:pt x="6897168" y="678287"/>
                  <a:pt x="6649934" y="683534"/>
                  <a:pt x="6339741" y="650240"/>
                </a:cubicBezTo>
                <a:cubicBezTo>
                  <a:pt x="6029548" y="616946"/>
                  <a:pt x="5916342" y="672530"/>
                  <a:pt x="5691316" y="650240"/>
                </a:cubicBezTo>
                <a:cubicBezTo>
                  <a:pt x="5466291" y="627950"/>
                  <a:pt x="5377323" y="639363"/>
                  <a:pt x="5211481" y="650240"/>
                </a:cubicBezTo>
                <a:cubicBezTo>
                  <a:pt x="5045640" y="661117"/>
                  <a:pt x="4938240" y="632784"/>
                  <a:pt x="4815942" y="650240"/>
                </a:cubicBezTo>
                <a:cubicBezTo>
                  <a:pt x="4693644" y="667696"/>
                  <a:pt x="4340372" y="676219"/>
                  <a:pt x="4167517" y="650240"/>
                </a:cubicBezTo>
                <a:cubicBezTo>
                  <a:pt x="3994663" y="624261"/>
                  <a:pt x="3868229" y="622269"/>
                  <a:pt x="3603387" y="650240"/>
                </a:cubicBezTo>
                <a:cubicBezTo>
                  <a:pt x="3338545" y="678212"/>
                  <a:pt x="3193502" y="685021"/>
                  <a:pt x="2786372" y="650240"/>
                </a:cubicBezTo>
                <a:cubicBezTo>
                  <a:pt x="2379243" y="615459"/>
                  <a:pt x="2481678" y="628471"/>
                  <a:pt x="2306537" y="650240"/>
                </a:cubicBezTo>
                <a:cubicBezTo>
                  <a:pt x="2131397" y="672009"/>
                  <a:pt x="2002323" y="667886"/>
                  <a:pt x="1826702" y="650240"/>
                </a:cubicBezTo>
                <a:cubicBezTo>
                  <a:pt x="1651081" y="632594"/>
                  <a:pt x="1476207" y="666546"/>
                  <a:pt x="1178277" y="650240"/>
                </a:cubicBezTo>
                <a:cubicBezTo>
                  <a:pt x="880348" y="633934"/>
                  <a:pt x="547102" y="667527"/>
                  <a:pt x="108376" y="650240"/>
                </a:cubicBezTo>
                <a:cubicBezTo>
                  <a:pt x="50595" y="638345"/>
                  <a:pt x="-7749" y="597331"/>
                  <a:pt x="0" y="541864"/>
                </a:cubicBezTo>
                <a:cubicBezTo>
                  <a:pt x="14871" y="328952"/>
                  <a:pt x="4467" y="231033"/>
                  <a:pt x="0" y="108376"/>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Phan Lang nằm mộng rồi thả rùa</a:t>
            </a:r>
            <a:endParaRPr kumimoji="0" lang="en-US"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DADC6B27-5412-4C62-92D5-7963A848E9C9}"/>
              </a:ext>
            </a:extLst>
          </p:cNvPr>
          <p:cNvSpPr/>
          <p:nvPr/>
        </p:nvSpPr>
        <p:spPr>
          <a:xfrm>
            <a:off x="4462056" y="3136819"/>
            <a:ext cx="12969417" cy="969497"/>
          </a:xfrm>
          <a:custGeom>
            <a:avLst/>
            <a:gdLst>
              <a:gd name="connsiteX0" fmla="*/ 0 w 8646278"/>
              <a:gd name="connsiteY0" fmla="*/ 107724 h 646331"/>
              <a:gd name="connsiteX1" fmla="*/ 107724 w 8646278"/>
              <a:gd name="connsiteY1" fmla="*/ 0 h 646331"/>
              <a:gd name="connsiteX2" fmla="*/ 587633 w 8646278"/>
              <a:gd name="connsiteY2" fmla="*/ 0 h 646331"/>
              <a:gd name="connsiteX3" fmla="*/ 1320466 w 8646278"/>
              <a:gd name="connsiteY3" fmla="*/ 0 h 646331"/>
              <a:gd name="connsiteX4" fmla="*/ 1968992 w 8646278"/>
              <a:gd name="connsiteY4" fmla="*/ 0 h 646331"/>
              <a:gd name="connsiteX5" fmla="*/ 2786134 w 8646278"/>
              <a:gd name="connsiteY5" fmla="*/ 0 h 646331"/>
              <a:gd name="connsiteX6" fmla="*/ 3603276 w 8646278"/>
              <a:gd name="connsiteY6" fmla="*/ 0 h 646331"/>
              <a:gd name="connsiteX7" fmla="*/ 4167493 w 8646278"/>
              <a:gd name="connsiteY7" fmla="*/ 0 h 646331"/>
              <a:gd name="connsiteX8" fmla="*/ 4900327 w 8646278"/>
              <a:gd name="connsiteY8" fmla="*/ 0 h 646331"/>
              <a:gd name="connsiteX9" fmla="*/ 5464544 w 8646278"/>
              <a:gd name="connsiteY9" fmla="*/ 0 h 646331"/>
              <a:gd name="connsiteX10" fmla="*/ 6028761 w 8646278"/>
              <a:gd name="connsiteY10" fmla="*/ 0 h 646331"/>
              <a:gd name="connsiteX11" fmla="*/ 6592978 w 8646278"/>
              <a:gd name="connsiteY11" fmla="*/ 0 h 646331"/>
              <a:gd name="connsiteX12" fmla="*/ 6988578 w 8646278"/>
              <a:gd name="connsiteY12" fmla="*/ 0 h 646331"/>
              <a:gd name="connsiteX13" fmla="*/ 7721412 w 8646278"/>
              <a:gd name="connsiteY13" fmla="*/ 0 h 646331"/>
              <a:gd name="connsiteX14" fmla="*/ 8538554 w 8646278"/>
              <a:gd name="connsiteY14" fmla="*/ 0 h 646331"/>
              <a:gd name="connsiteX15" fmla="*/ 8646278 w 8646278"/>
              <a:gd name="connsiteY15" fmla="*/ 107724 h 646331"/>
              <a:gd name="connsiteX16" fmla="*/ 8646278 w 8646278"/>
              <a:gd name="connsiteY16" fmla="*/ 538607 h 646331"/>
              <a:gd name="connsiteX17" fmla="*/ 8538554 w 8646278"/>
              <a:gd name="connsiteY17" fmla="*/ 646331 h 646331"/>
              <a:gd name="connsiteX18" fmla="*/ 8142954 w 8646278"/>
              <a:gd name="connsiteY18" fmla="*/ 646331 h 646331"/>
              <a:gd name="connsiteX19" fmla="*/ 7410120 w 8646278"/>
              <a:gd name="connsiteY19" fmla="*/ 646331 h 646331"/>
              <a:gd name="connsiteX20" fmla="*/ 6761594 w 8646278"/>
              <a:gd name="connsiteY20" fmla="*/ 646331 h 646331"/>
              <a:gd name="connsiteX21" fmla="*/ 6281686 w 8646278"/>
              <a:gd name="connsiteY21" fmla="*/ 646331 h 646331"/>
              <a:gd name="connsiteX22" fmla="*/ 5548852 w 8646278"/>
              <a:gd name="connsiteY22" fmla="*/ 646331 h 646331"/>
              <a:gd name="connsiteX23" fmla="*/ 5068943 w 8646278"/>
              <a:gd name="connsiteY23" fmla="*/ 646331 h 646331"/>
              <a:gd name="connsiteX24" fmla="*/ 4420418 w 8646278"/>
              <a:gd name="connsiteY24" fmla="*/ 646331 h 646331"/>
              <a:gd name="connsiteX25" fmla="*/ 3771892 w 8646278"/>
              <a:gd name="connsiteY25" fmla="*/ 646331 h 646331"/>
              <a:gd name="connsiteX26" fmla="*/ 3376292 w 8646278"/>
              <a:gd name="connsiteY26" fmla="*/ 646331 h 646331"/>
              <a:gd name="connsiteX27" fmla="*/ 2727767 w 8646278"/>
              <a:gd name="connsiteY27" fmla="*/ 646331 h 646331"/>
              <a:gd name="connsiteX28" fmla="*/ 1910625 w 8646278"/>
              <a:gd name="connsiteY28" fmla="*/ 646331 h 646331"/>
              <a:gd name="connsiteX29" fmla="*/ 1177791 w 8646278"/>
              <a:gd name="connsiteY29" fmla="*/ 646331 h 646331"/>
              <a:gd name="connsiteX30" fmla="*/ 107724 w 8646278"/>
              <a:gd name="connsiteY30" fmla="*/ 646331 h 646331"/>
              <a:gd name="connsiteX31" fmla="*/ 0 w 8646278"/>
              <a:gd name="connsiteY31" fmla="*/ 538607 h 646331"/>
              <a:gd name="connsiteX32" fmla="*/ 0 w 8646278"/>
              <a:gd name="connsiteY32" fmla="*/ 107724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46278" h="646331" fill="none" extrusionOk="0">
                <a:moveTo>
                  <a:pt x="0" y="107724"/>
                </a:moveTo>
                <a:cubicBezTo>
                  <a:pt x="-5436" y="60942"/>
                  <a:pt x="62134" y="-3527"/>
                  <a:pt x="107724" y="0"/>
                </a:cubicBezTo>
                <a:cubicBezTo>
                  <a:pt x="302627" y="15350"/>
                  <a:pt x="424382" y="-5707"/>
                  <a:pt x="587633" y="0"/>
                </a:cubicBezTo>
                <a:cubicBezTo>
                  <a:pt x="750884" y="5707"/>
                  <a:pt x="991634" y="29387"/>
                  <a:pt x="1320466" y="0"/>
                </a:cubicBezTo>
                <a:cubicBezTo>
                  <a:pt x="1649298" y="-29387"/>
                  <a:pt x="1647985" y="8659"/>
                  <a:pt x="1968992" y="0"/>
                </a:cubicBezTo>
                <a:cubicBezTo>
                  <a:pt x="2289999" y="-8659"/>
                  <a:pt x="2411426" y="11251"/>
                  <a:pt x="2786134" y="0"/>
                </a:cubicBezTo>
                <a:cubicBezTo>
                  <a:pt x="3160842" y="-11251"/>
                  <a:pt x="3403697" y="-32170"/>
                  <a:pt x="3603276" y="0"/>
                </a:cubicBezTo>
                <a:cubicBezTo>
                  <a:pt x="3802855" y="32170"/>
                  <a:pt x="4008033" y="9436"/>
                  <a:pt x="4167493" y="0"/>
                </a:cubicBezTo>
                <a:cubicBezTo>
                  <a:pt x="4326953" y="-9436"/>
                  <a:pt x="4687784" y="-27244"/>
                  <a:pt x="4900327" y="0"/>
                </a:cubicBezTo>
                <a:cubicBezTo>
                  <a:pt x="5112870" y="27244"/>
                  <a:pt x="5298442" y="-8902"/>
                  <a:pt x="5464544" y="0"/>
                </a:cubicBezTo>
                <a:cubicBezTo>
                  <a:pt x="5630646" y="8902"/>
                  <a:pt x="5860475" y="-9806"/>
                  <a:pt x="6028761" y="0"/>
                </a:cubicBezTo>
                <a:cubicBezTo>
                  <a:pt x="6197047" y="9806"/>
                  <a:pt x="6379313" y="-663"/>
                  <a:pt x="6592978" y="0"/>
                </a:cubicBezTo>
                <a:cubicBezTo>
                  <a:pt x="6806643" y="663"/>
                  <a:pt x="6792002" y="12404"/>
                  <a:pt x="6988578" y="0"/>
                </a:cubicBezTo>
                <a:cubicBezTo>
                  <a:pt x="7185154" y="-12404"/>
                  <a:pt x="7448667" y="24822"/>
                  <a:pt x="7721412" y="0"/>
                </a:cubicBezTo>
                <a:cubicBezTo>
                  <a:pt x="7994157" y="-24822"/>
                  <a:pt x="8179098" y="11103"/>
                  <a:pt x="8538554" y="0"/>
                </a:cubicBezTo>
                <a:cubicBezTo>
                  <a:pt x="8608631" y="767"/>
                  <a:pt x="8634273" y="54874"/>
                  <a:pt x="8646278" y="107724"/>
                </a:cubicBezTo>
                <a:cubicBezTo>
                  <a:pt x="8643519" y="321760"/>
                  <a:pt x="8649766" y="365987"/>
                  <a:pt x="8646278" y="538607"/>
                </a:cubicBezTo>
                <a:cubicBezTo>
                  <a:pt x="8648256" y="588741"/>
                  <a:pt x="8596072" y="646113"/>
                  <a:pt x="8538554" y="646331"/>
                </a:cubicBezTo>
                <a:cubicBezTo>
                  <a:pt x="8362544" y="662782"/>
                  <a:pt x="8276950" y="629110"/>
                  <a:pt x="8142954" y="646331"/>
                </a:cubicBezTo>
                <a:cubicBezTo>
                  <a:pt x="8008958" y="663552"/>
                  <a:pt x="7728543" y="622507"/>
                  <a:pt x="7410120" y="646331"/>
                </a:cubicBezTo>
                <a:cubicBezTo>
                  <a:pt x="7091697" y="670155"/>
                  <a:pt x="6901165" y="645134"/>
                  <a:pt x="6761594" y="646331"/>
                </a:cubicBezTo>
                <a:cubicBezTo>
                  <a:pt x="6622023" y="647528"/>
                  <a:pt x="6386179" y="622466"/>
                  <a:pt x="6281686" y="646331"/>
                </a:cubicBezTo>
                <a:cubicBezTo>
                  <a:pt x="6177193" y="670196"/>
                  <a:pt x="5837105" y="673324"/>
                  <a:pt x="5548852" y="646331"/>
                </a:cubicBezTo>
                <a:cubicBezTo>
                  <a:pt x="5260599" y="619338"/>
                  <a:pt x="5232101" y="668022"/>
                  <a:pt x="5068943" y="646331"/>
                </a:cubicBezTo>
                <a:cubicBezTo>
                  <a:pt x="4905785" y="624640"/>
                  <a:pt x="4684125" y="628948"/>
                  <a:pt x="4420418" y="646331"/>
                </a:cubicBezTo>
                <a:cubicBezTo>
                  <a:pt x="4156712" y="663714"/>
                  <a:pt x="3938272" y="615832"/>
                  <a:pt x="3771892" y="646331"/>
                </a:cubicBezTo>
                <a:cubicBezTo>
                  <a:pt x="3605512" y="676830"/>
                  <a:pt x="3468918" y="651644"/>
                  <a:pt x="3376292" y="646331"/>
                </a:cubicBezTo>
                <a:cubicBezTo>
                  <a:pt x="3283666" y="641018"/>
                  <a:pt x="2888246" y="676100"/>
                  <a:pt x="2727767" y="646331"/>
                </a:cubicBezTo>
                <a:cubicBezTo>
                  <a:pt x="2567289" y="616562"/>
                  <a:pt x="2209860" y="625792"/>
                  <a:pt x="1910625" y="646331"/>
                </a:cubicBezTo>
                <a:cubicBezTo>
                  <a:pt x="1611390" y="666870"/>
                  <a:pt x="1355426" y="672756"/>
                  <a:pt x="1177791" y="646331"/>
                </a:cubicBezTo>
                <a:cubicBezTo>
                  <a:pt x="1000156" y="619906"/>
                  <a:pt x="386812" y="697376"/>
                  <a:pt x="107724" y="646331"/>
                </a:cubicBezTo>
                <a:cubicBezTo>
                  <a:pt x="39355" y="645525"/>
                  <a:pt x="-6589" y="598669"/>
                  <a:pt x="0" y="538607"/>
                </a:cubicBezTo>
                <a:cubicBezTo>
                  <a:pt x="-13285" y="324767"/>
                  <a:pt x="-19544" y="209600"/>
                  <a:pt x="0" y="107724"/>
                </a:cubicBezTo>
                <a:close/>
              </a:path>
              <a:path w="8646278" h="646331" stroke="0" extrusionOk="0">
                <a:moveTo>
                  <a:pt x="0" y="107724"/>
                </a:moveTo>
                <a:cubicBezTo>
                  <a:pt x="-7391" y="39195"/>
                  <a:pt x="43241" y="-1724"/>
                  <a:pt x="107724" y="0"/>
                </a:cubicBezTo>
                <a:cubicBezTo>
                  <a:pt x="322331" y="12183"/>
                  <a:pt x="487137" y="11828"/>
                  <a:pt x="587633" y="0"/>
                </a:cubicBezTo>
                <a:cubicBezTo>
                  <a:pt x="688129" y="-11828"/>
                  <a:pt x="952717" y="-4581"/>
                  <a:pt x="1151850" y="0"/>
                </a:cubicBezTo>
                <a:cubicBezTo>
                  <a:pt x="1350983" y="4581"/>
                  <a:pt x="1509413" y="17730"/>
                  <a:pt x="1631759" y="0"/>
                </a:cubicBezTo>
                <a:cubicBezTo>
                  <a:pt x="1754105" y="-17730"/>
                  <a:pt x="2124586" y="-12498"/>
                  <a:pt x="2448901" y="0"/>
                </a:cubicBezTo>
                <a:cubicBezTo>
                  <a:pt x="2773216" y="12498"/>
                  <a:pt x="2914153" y="-5462"/>
                  <a:pt x="3097426" y="0"/>
                </a:cubicBezTo>
                <a:cubicBezTo>
                  <a:pt x="3280700" y="5462"/>
                  <a:pt x="3496139" y="2997"/>
                  <a:pt x="3745951" y="0"/>
                </a:cubicBezTo>
                <a:cubicBezTo>
                  <a:pt x="3995764" y="-2997"/>
                  <a:pt x="4069993" y="12109"/>
                  <a:pt x="4310168" y="0"/>
                </a:cubicBezTo>
                <a:cubicBezTo>
                  <a:pt x="4550343" y="-12109"/>
                  <a:pt x="4838369" y="-36611"/>
                  <a:pt x="5043002" y="0"/>
                </a:cubicBezTo>
                <a:cubicBezTo>
                  <a:pt x="5247635" y="36611"/>
                  <a:pt x="5383508" y="5301"/>
                  <a:pt x="5691528" y="0"/>
                </a:cubicBezTo>
                <a:cubicBezTo>
                  <a:pt x="5999548" y="-5301"/>
                  <a:pt x="6269595" y="12520"/>
                  <a:pt x="6424361" y="0"/>
                </a:cubicBezTo>
                <a:cubicBezTo>
                  <a:pt x="6579127" y="-12520"/>
                  <a:pt x="6702957" y="-11581"/>
                  <a:pt x="6819962" y="0"/>
                </a:cubicBezTo>
                <a:cubicBezTo>
                  <a:pt x="6936967" y="11581"/>
                  <a:pt x="7124186" y="-17474"/>
                  <a:pt x="7384179" y="0"/>
                </a:cubicBezTo>
                <a:cubicBezTo>
                  <a:pt x="7644172" y="17474"/>
                  <a:pt x="8115001" y="-26907"/>
                  <a:pt x="8538554" y="0"/>
                </a:cubicBezTo>
                <a:cubicBezTo>
                  <a:pt x="8596155" y="-7227"/>
                  <a:pt x="8644030" y="46800"/>
                  <a:pt x="8646278" y="107724"/>
                </a:cubicBezTo>
                <a:cubicBezTo>
                  <a:pt x="8629482" y="300538"/>
                  <a:pt x="8650265" y="355323"/>
                  <a:pt x="8646278" y="538607"/>
                </a:cubicBezTo>
                <a:cubicBezTo>
                  <a:pt x="8643351" y="599929"/>
                  <a:pt x="8594045" y="638168"/>
                  <a:pt x="8538554" y="646331"/>
                </a:cubicBezTo>
                <a:cubicBezTo>
                  <a:pt x="8270747" y="649740"/>
                  <a:pt x="8110710" y="678535"/>
                  <a:pt x="7721412" y="646331"/>
                </a:cubicBezTo>
                <a:cubicBezTo>
                  <a:pt x="7332114" y="614127"/>
                  <a:pt x="7269732" y="660969"/>
                  <a:pt x="7072887" y="646331"/>
                </a:cubicBezTo>
                <a:cubicBezTo>
                  <a:pt x="6876042" y="631693"/>
                  <a:pt x="6565857" y="614861"/>
                  <a:pt x="6340053" y="646331"/>
                </a:cubicBezTo>
                <a:cubicBezTo>
                  <a:pt x="6114249" y="677801"/>
                  <a:pt x="5842328" y="643898"/>
                  <a:pt x="5691528" y="646331"/>
                </a:cubicBezTo>
                <a:cubicBezTo>
                  <a:pt x="5540728" y="648764"/>
                  <a:pt x="5348078" y="667606"/>
                  <a:pt x="5211619" y="646331"/>
                </a:cubicBezTo>
                <a:cubicBezTo>
                  <a:pt x="5075160" y="625056"/>
                  <a:pt x="4900427" y="664755"/>
                  <a:pt x="4816018" y="646331"/>
                </a:cubicBezTo>
                <a:cubicBezTo>
                  <a:pt x="4731609" y="627907"/>
                  <a:pt x="4371161" y="617325"/>
                  <a:pt x="4167493" y="646331"/>
                </a:cubicBezTo>
                <a:cubicBezTo>
                  <a:pt x="3963826" y="675337"/>
                  <a:pt x="3747415" y="636157"/>
                  <a:pt x="3603276" y="646331"/>
                </a:cubicBezTo>
                <a:cubicBezTo>
                  <a:pt x="3459137" y="656505"/>
                  <a:pt x="3046634" y="648853"/>
                  <a:pt x="2786134" y="646331"/>
                </a:cubicBezTo>
                <a:cubicBezTo>
                  <a:pt x="2525634" y="643809"/>
                  <a:pt x="2525980" y="649918"/>
                  <a:pt x="2306225" y="646331"/>
                </a:cubicBezTo>
                <a:cubicBezTo>
                  <a:pt x="2086470" y="642744"/>
                  <a:pt x="1982964" y="645606"/>
                  <a:pt x="1826316" y="646331"/>
                </a:cubicBezTo>
                <a:cubicBezTo>
                  <a:pt x="1669668" y="647056"/>
                  <a:pt x="1390035" y="663064"/>
                  <a:pt x="1177791" y="646331"/>
                </a:cubicBezTo>
                <a:cubicBezTo>
                  <a:pt x="965547" y="629598"/>
                  <a:pt x="339952" y="649414"/>
                  <a:pt x="107724" y="646331"/>
                </a:cubicBezTo>
                <a:cubicBezTo>
                  <a:pt x="48727" y="643479"/>
                  <a:pt x="-5995" y="594707"/>
                  <a:pt x="0" y="538607"/>
                </a:cubicBezTo>
                <a:cubicBezTo>
                  <a:pt x="2958" y="378316"/>
                  <a:pt x="54" y="278748"/>
                  <a:pt x="0" y="107724"/>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Phan Lang lạc vào động rùa của Linh Phi, được đãi tiệc và gặp V</a:t>
            </a:r>
            <a:r>
              <a:rPr kumimoji="0" lang="en-US"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a:t>
            </a:r>
            <a:r>
              <a:rPr kumimoji="0" lang="vi-VN"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a:t>
            </a:r>
            <a:endParaRPr kumimoji="0" lang="en-US"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CE7BD4F4-E3E8-41BE-A46D-42F033359CC9}"/>
              </a:ext>
            </a:extLst>
          </p:cNvPr>
          <p:cNvSpPr/>
          <p:nvPr/>
        </p:nvSpPr>
        <p:spPr>
          <a:xfrm>
            <a:off x="4462056" y="4442609"/>
            <a:ext cx="12969417" cy="969497"/>
          </a:xfrm>
          <a:custGeom>
            <a:avLst/>
            <a:gdLst>
              <a:gd name="connsiteX0" fmla="*/ 0 w 8646278"/>
              <a:gd name="connsiteY0" fmla="*/ 107724 h 646331"/>
              <a:gd name="connsiteX1" fmla="*/ 107724 w 8646278"/>
              <a:gd name="connsiteY1" fmla="*/ 0 h 646331"/>
              <a:gd name="connsiteX2" fmla="*/ 587633 w 8646278"/>
              <a:gd name="connsiteY2" fmla="*/ 0 h 646331"/>
              <a:gd name="connsiteX3" fmla="*/ 1320466 w 8646278"/>
              <a:gd name="connsiteY3" fmla="*/ 0 h 646331"/>
              <a:gd name="connsiteX4" fmla="*/ 1968992 w 8646278"/>
              <a:gd name="connsiteY4" fmla="*/ 0 h 646331"/>
              <a:gd name="connsiteX5" fmla="*/ 2786134 w 8646278"/>
              <a:gd name="connsiteY5" fmla="*/ 0 h 646331"/>
              <a:gd name="connsiteX6" fmla="*/ 3603276 w 8646278"/>
              <a:gd name="connsiteY6" fmla="*/ 0 h 646331"/>
              <a:gd name="connsiteX7" fmla="*/ 4167493 w 8646278"/>
              <a:gd name="connsiteY7" fmla="*/ 0 h 646331"/>
              <a:gd name="connsiteX8" fmla="*/ 4900327 w 8646278"/>
              <a:gd name="connsiteY8" fmla="*/ 0 h 646331"/>
              <a:gd name="connsiteX9" fmla="*/ 5464544 w 8646278"/>
              <a:gd name="connsiteY9" fmla="*/ 0 h 646331"/>
              <a:gd name="connsiteX10" fmla="*/ 6028761 w 8646278"/>
              <a:gd name="connsiteY10" fmla="*/ 0 h 646331"/>
              <a:gd name="connsiteX11" fmla="*/ 6592978 w 8646278"/>
              <a:gd name="connsiteY11" fmla="*/ 0 h 646331"/>
              <a:gd name="connsiteX12" fmla="*/ 6988578 w 8646278"/>
              <a:gd name="connsiteY12" fmla="*/ 0 h 646331"/>
              <a:gd name="connsiteX13" fmla="*/ 7721412 w 8646278"/>
              <a:gd name="connsiteY13" fmla="*/ 0 h 646331"/>
              <a:gd name="connsiteX14" fmla="*/ 8538554 w 8646278"/>
              <a:gd name="connsiteY14" fmla="*/ 0 h 646331"/>
              <a:gd name="connsiteX15" fmla="*/ 8646278 w 8646278"/>
              <a:gd name="connsiteY15" fmla="*/ 107724 h 646331"/>
              <a:gd name="connsiteX16" fmla="*/ 8646278 w 8646278"/>
              <a:gd name="connsiteY16" fmla="*/ 538607 h 646331"/>
              <a:gd name="connsiteX17" fmla="*/ 8538554 w 8646278"/>
              <a:gd name="connsiteY17" fmla="*/ 646331 h 646331"/>
              <a:gd name="connsiteX18" fmla="*/ 8142954 w 8646278"/>
              <a:gd name="connsiteY18" fmla="*/ 646331 h 646331"/>
              <a:gd name="connsiteX19" fmla="*/ 7410120 w 8646278"/>
              <a:gd name="connsiteY19" fmla="*/ 646331 h 646331"/>
              <a:gd name="connsiteX20" fmla="*/ 6761594 w 8646278"/>
              <a:gd name="connsiteY20" fmla="*/ 646331 h 646331"/>
              <a:gd name="connsiteX21" fmla="*/ 6281686 w 8646278"/>
              <a:gd name="connsiteY21" fmla="*/ 646331 h 646331"/>
              <a:gd name="connsiteX22" fmla="*/ 5548852 w 8646278"/>
              <a:gd name="connsiteY22" fmla="*/ 646331 h 646331"/>
              <a:gd name="connsiteX23" fmla="*/ 5068943 w 8646278"/>
              <a:gd name="connsiteY23" fmla="*/ 646331 h 646331"/>
              <a:gd name="connsiteX24" fmla="*/ 4420418 w 8646278"/>
              <a:gd name="connsiteY24" fmla="*/ 646331 h 646331"/>
              <a:gd name="connsiteX25" fmla="*/ 3771892 w 8646278"/>
              <a:gd name="connsiteY25" fmla="*/ 646331 h 646331"/>
              <a:gd name="connsiteX26" fmla="*/ 3376292 w 8646278"/>
              <a:gd name="connsiteY26" fmla="*/ 646331 h 646331"/>
              <a:gd name="connsiteX27" fmla="*/ 2727767 w 8646278"/>
              <a:gd name="connsiteY27" fmla="*/ 646331 h 646331"/>
              <a:gd name="connsiteX28" fmla="*/ 1910625 w 8646278"/>
              <a:gd name="connsiteY28" fmla="*/ 646331 h 646331"/>
              <a:gd name="connsiteX29" fmla="*/ 1177791 w 8646278"/>
              <a:gd name="connsiteY29" fmla="*/ 646331 h 646331"/>
              <a:gd name="connsiteX30" fmla="*/ 107724 w 8646278"/>
              <a:gd name="connsiteY30" fmla="*/ 646331 h 646331"/>
              <a:gd name="connsiteX31" fmla="*/ 0 w 8646278"/>
              <a:gd name="connsiteY31" fmla="*/ 538607 h 646331"/>
              <a:gd name="connsiteX32" fmla="*/ 0 w 8646278"/>
              <a:gd name="connsiteY32" fmla="*/ 107724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46278" h="646331" fill="none" extrusionOk="0">
                <a:moveTo>
                  <a:pt x="0" y="107724"/>
                </a:moveTo>
                <a:cubicBezTo>
                  <a:pt x="-5436" y="60942"/>
                  <a:pt x="62134" y="-3527"/>
                  <a:pt x="107724" y="0"/>
                </a:cubicBezTo>
                <a:cubicBezTo>
                  <a:pt x="302627" y="15350"/>
                  <a:pt x="424382" y="-5707"/>
                  <a:pt x="587633" y="0"/>
                </a:cubicBezTo>
                <a:cubicBezTo>
                  <a:pt x="750884" y="5707"/>
                  <a:pt x="991634" y="29387"/>
                  <a:pt x="1320466" y="0"/>
                </a:cubicBezTo>
                <a:cubicBezTo>
                  <a:pt x="1649298" y="-29387"/>
                  <a:pt x="1647985" y="8659"/>
                  <a:pt x="1968992" y="0"/>
                </a:cubicBezTo>
                <a:cubicBezTo>
                  <a:pt x="2289999" y="-8659"/>
                  <a:pt x="2411426" y="11251"/>
                  <a:pt x="2786134" y="0"/>
                </a:cubicBezTo>
                <a:cubicBezTo>
                  <a:pt x="3160842" y="-11251"/>
                  <a:pt x="3403697" y="-32170"/>
                  <a:pt x="3603276" y="0"/>
                </a:cubicBezTo>
                <a:cubicBezTo>
                  <a:pt x="3802855" y="32170"/>
                  <a:pt x="4008033" y="9436"/>
                  <a:pt x="4167493" y="0"/>
                </a:cubicBezTo>
                <a:cubicBezTo>
                  <a:pt x="4326953" y="-9436"/>
                  <a:pt x="4687784" y="-27244"/>
                  <a:pt x="4900327" y="0"/>
                </a:cubicBezTo>
                <a:cubicBezTo>
                  <a:pt x="5112870" y="27244"/>
                  <a:pt x="5298442" y="-8902"/>
                  <a:pt x="5464544" y="0"/>
                </a:cubicBezTo>
                <a:cubicBezTo>
                  <a:pt x="5630646" y="8902"/>
                  <a:pt x="5860475" y="-9806"/>
                  <a:pt x="6028761" y="0"/>
                </a:cubicBezTo>
                <a:cubicBezTo>
                  <a:pt x="6197047" y="9806"/>
                  <a:pt x="6379313" y="-663"/>
                  <a:pt x="6592978" y="0"/>
                </a:cubicBezTo>
                <a:cubicBezTo>
                  <a:pt x="6806643" y="663"/>
                  <a:pt x="6792002" y="12404"/>
                  <a:pt x="6988578" y="0"/>
                </a:cubicBezTo>
                <a:cubicBezTo>
                  <a:pt x="7185154" y="-12404"/>
                  <a:pt x="7448667" y="24822"/>
                  <a:pt x="7721412" y="0"/>
                </a:cubicBezTo>
                <a:cubicBezTo>
                  <a:pt x="7994157" y="-24822"/>
                  <a:pt x="8179098" y="11103"/>
                  <a:pt x="8538554" y="0"/>
                </a:cubicBezTo>
                <a:cubicBezTo>
                  <a:pt x="8608631" y="767"/>
                  <a:pt x="8634273" y="54874"/>
                  <a:pt x="8646278" y="107724"/>
                </a:cubicBezTo>
                <a:cubicBezTo>
                  <a:pt x="8643519" y="321760"/>
                  <a:pt x="8649766" y="365987"/>
                  <a:pt x="8646278" y="538607"/>
                </a:cubicBezTo>
                <a:cubicBezTo>
                  <a:pt x="8648256" y="588741"/>
                  <a:pt x="8596072" y="646113"/>
                  <a:pt x="8538554" y="646331"/>
                </a:cubicBezTo>
                <a:cubicBezTo>
                  <a:pt x="8362544" y="662782"/>
                  <a:pt x="8276950" y="629110"/>
                  <a:pt x="8142954" y="646331"/>
                </a:cubicBezTo>
                <a:cubicBezTo>
                  <a:pt x="8008958" y="663552"/>
                  <a:pt x="7728543" y="622507"/>
                  <a:pt x="7410120" y="646331"/>
                </a:cubicBezTo>
                <a:cubicBezTo>
                  <a:pt x="7091697" y="670155"/>
                  <a:pt x="6901165" y="645134"/>
                  <a:pt x="6761594" y="646331"/>
                </a:cubicBezTo>
                <a:cubicBezTo>
                  <a:pt x="6622023" y="647528"/>
                  <a:pt x="6386179" y="622466"/>
                  <a:pt x="6281686" y="646331"/>
                </a:cubicBezTo>
                <a:cubicBezTo>
                  <a:pt x="6177193" y="670196"/>
                  <a:pt x="5837105" y="673324"/>
                  <a:pt x="5548852" y="646331"/>
                </a:cubicBezTo>
                <a:cubicBezTo>
                  <a:pt x="5260599" y="619338"/>
                  <a:pt x="5232101" y="668022"/>
                  <a:pt x="5068943" y="646331"/>
                </a:cubicBezTo>
                <a:cubicBezTo>
                  <a:pt x="4905785" y="624640"/>
                  <a:pt x="4684125" y="628948"/>
                  <a:pt x="4420418" y="646331"/>
                </a:cubicBezTo>
                <a:cubicBezTo>
                  <a:pt x="4156712" y="663714"/>
                  <a:pt x="3938272" y="615832"/>
                  <a:pt x="3771892" y="646331"/>
                </a:cubicBezTo>
                <a:cubicBezTo>
                  <a:pt x="3605512" y="676830"/>
                  <a:pt x="3468918" y="651644"/>
                  <a:pt x="3376292" y="646331"/>
                </a:cubicBezTo>
                <a:cubicBezTo>
                  <a:pt x="3283666" y="641018"/>
                  <a:pt x="2888246" y="676100"/>
                  <a:pt x="2727767" y="646331"/>
                </a:cubicBezTo>
                <a:cubicBezTo>
                  <a:pt x="2567289" y="616562"/>
                  <a:pt x="2209860" y="625792"/>
                  <a:pt x="1910625" y="646331"/>
                </a:cubicBezTo>
                <a:cubicBezTo>
                  <a:pt x="1611390" y="666870"/>
                  <a:pt x="1355426" y="672756"/>
                  <a:pt x="1177791" y="646331"/>
                </a:cubicBezTo>
                <a:cubicBezTo>
                  <a:pt x="1000156" y="619906"/>
                  <a:pt x="386812" y="697376"/>
                  <a:pt x="107724" y="646331"/>
                </a:cubicBezTo>
                <a:cubicBezTo>
                  <a:pt x="39355" y="645525"/>
                  <a:pt x="-6589" y="598669"/>
                  <a:pt x="0" y="538607"/>
                </a:cubicBezTo>
                <a:cubicBezTo>
                  <a:pt x="-13285" y="324767"/>
                  <a:pt x="-19544" y="209600"/>
                  <a:pt x="0" y="107724"/>
                </a:cubicBezTo>
                <a:close/>
              </a:path>
              <a:path w="8646278" h="646331" stroke="0" extrusionOk="0">
                <a:moveTo>
                  <a:pt x="0" y="107724"/>
                </a:moveTo>
                <a:cubicBezTo>
                  <a:pt x="-7391" y="39195"/>
                  <a:pt x="43241" y="-1724"/>
                  <a:pt x="107724" y="0"/>
                </a:cubicBezTo>
                <a:cubicBezTo>
                  <a:pt x="322331" y="12183"/>
                  <a:pt x="487137" y="11828"/>
                  <a:pt x="587633" y="0"/>
                </a:cubicBezTo>
                <a:cubicBezTo>
                  <a:pt x="688129" y="-11828"/>
                  <a:pt x="952717" y="-4581"/>
                  <a:pt x="1151850" y="0"/>
                </a:cubicBezTo>
                <a:cubicBezTo>
                  <a:pt x="1350983" y="4581"/>
                  <a:pt x="1509413" y="17730"/>
                  <a:pt x="1631759" y="0"/>
                </a:cubicBezTo>
                <a:cubicBezTo>
                  <a:pt x="1754105" y="-17730"/>
                  <a:pt x="2124586" y="-12498"/>
                  <a:pt x="2448901" y="0"/>
                </a:cubicBezTo>
                <a:cubicBezTo>
                  <a:pt x="2773216" y="12498"/>
                  <a:pt x="2914153" y="-5462"/>
                  <a:pt x="3097426" y="0"/>
                </a:cubicBezTo>
                <a:cubicBezTo>
                  <a:pt x="3280700" y="5462"/>
                  <a:pt x="3496139" y="2997"/>
                  <a:pt x="3745951" y="0"/>
                </a:cubicBezTo>
                <a:cubicBezTo>
                  <a:pt x="3995764" y="-2997"/>
                  <a:pt x="4069993" y="12109"/>
                  <a:pt x="4310168" y="0"/>
                </a:cubicBezTo>
                <a:cubicBezTo>
                  <a:pt x="4550343" y="-12109"/>
                  <a:pt x="4838369" y="-36611"/>
                  <a:pt x="5043002" y="0"/>
                </a:cubicBezTo>
                <a:cubicBezTo>
                  <a:pt x="5247635" y="36611"/>
                  <a:pt x="5383508" y="5301"/>
                  <a:pt x="5691528" y="0"/>
                </a:cubicBezTo>
                <a:cubicBezTo>
                  <a:pt x="5999548" y="-5301"/>
                  <a:pt x="6269595" y="12520"/>
                  <a:pt x="6424361" y="0"/>
                </a:cubicBezTo>
                <a:cubicBezTo>
                  <a:pt x="6579127" y="-12520"/>
                  <a:pt x="6702957" y="-11581"/>
                  <a:pt x="6819962" y="0"/>
                </a:cubicBezTo>
                <a:cubicBezTo>
                  <a:pt x="6936967" y="11581"/>
                  <a:pt x="7124186" y="-17474"/>
                  <a:pt x="7384179" y="0"/>
                </a:cubicBezTo>
                <a:cubicBezTo>
                  <a:pt x="7644172" y="17474"/>
                  <a:pt x="8115001" y="-26907"/>
                  <a:pt x="8538554" y="0"/>
                </a:cubicBezTo>
                <a:cubicBezTo>
                  <a:pt x="8596155" y="-7227"/>
                  <a:pt x="8644030" y="46800"/>
                  <a:pt x="8646278" y="107724"/>
                </a:cubicBezTo>
                <a:cubicBezTo>
                  <a:pt x="8629482" y="300538"/>
                  <a:pt x="8650265" y="355323"/>
                  <a:pt x="8646278" y="538607"/>
                </a:cubicBezTo>
                <a:cubicBezTo>
                  <a:pt x="8643351" y="599929"/>
                  <a:pt x="8594045" y="638168"/>
                  <a:pt x="8538554" y="646331"/>
                </a:cubicBezTo>
                <a:cubicBezTo>
                  <a:pt x="8270747" y="649740"/>
                  <a:pt x="8110710" y="678535"/>
                  <a:pt x="7721412" y="646331"/>
                </a:cubicBezTo>
                <a:cubicBezTo>
                  <a:pt x="7332114" y="614127"/>
                  <a:pt x="7269732" y="660969"/>
                  <a:pt x="7072887" y="646331"/>
                </a:cubicBezTo>
                <a:cubicBezTo>
                  <a:pt x="6876042" y="631693"/>
                  <a:pt x="6565857" y="614861"/>
                  <a:pt x="6340053" y="646331"/>
                </a:cubicBezTo>
                <a:cubicBezTo>
                  <a:pt x="6114249" y="677801"/>
                  <a:pt x="5842328" y="643898"/>
                  <a:pt x="5691528" y="646331"/>
                </a:cubicBezTo>
                <a:cubicBezTo>
                  <a:pt x="5540728" y="648764"/>
                  <a:pt x="5348078" y="667606"/>
                  <a:pt x="5211619" y="646331"/>
                </a:cubicBezTo>
                <a:cubicBezTo>
                  <a:pt x="5075160" y="625056"/>
                  <a:pt x="4900427" y="664755"/>
                  <a:pt x="4816018" y="646331"/>
                </a:cubicBezTo>
                <a:cubicBezTo>
                  <a:pt x="4731609" y="627907"/>
                  <a:pt x="4371161" y="617325"/>
                  <a:pt x="4167493" y="646331"/>
                </a:cubicBezTo>
                <a:cubicBezTo>
                  <a:pt x="3963826" y="675337"/>
                  <a:pt x="3747415" y="636157"/>
                  <a:pt x="3603276" y="646331"/>
                </a:cubicBezTo>
                <a:cubicBezTo>
                  <a:pt x="3459137" y="656505"/>
                  <a:pt x="3046634" y="648853"/>
                  <a:pt x="2786134" y="646331"/>
                </a:cubicBezTo>
                <a:cubicBezTo>
                  <a:pt x="2525634" y="643809"/>
                  <a:pt x="2525980" y="649918"/>
                  <a:pt x="2306225" y="646331"/>
                </a:cubicBezTo>
                <a:cubicBezTo>
                  <a:pt x="2086470" y="642744"/>
                  <a:pt x="1982964" y="645606"/>
                  <a:pt x="1826316" y="646331"/>
                </a:cubicBezTo>
                <a:cubicBezTo>
                  <a:pt x="1669668" y="647056"/>
                  <a:pt x="1390035" y="663064"/>
                  <a:pt x="1177791" y="646331"/>
                </a:cubicBezTo>
                <a:cubicBezTo>
                  <a:pt x="965547" y="629598"/>
                  <a:pt x="339952" y="649414"/>
                  <a:pt x="107724" y="646331"/>
                </a:cubicBezTo>
                <a:cubicBezTo>
                  <a:pt x="48727" y="643479"/>
                  <a:pt x="-5995" y="594707"/>
                  <a:pt x="0" y="538607"/>
                </a:cubicBezTo>
                <a:cubicBezTo>
                  <a:pt x="2958" y="378316"/>
                  <a:pt x="54" y="278748"/>
                  <a:pt x="0" y="107724"/>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Phan Lang được sứ giả của Linh Phi rẽ nước đưa về dương thế</a:t>
            </a:r>
            <a:endParaRPr kumimoji="0" lang="en-US"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B111B235-2382-4962-99EC-A59160AEBF12}"/>
              </a:ext>
            </a:extLst>
          </p:cNvPr>
          <p:cNvSpPr/>
          <p:nvPr/>
        </p:nvSpPr>
        <p:spPr>
          <a:xfrm>
            <a:off x="807254" y="6116755"/>
            <a:ext cx="11988561" cy="969497"/>
          </a:xfrm>
          <a:custGeom>
            <a:avLst/>
            <a:gdLst>
              <a:gd name="connsiteX0" fmla="*/ 0 w 7992374"/>
              <a:gd name="connsiteY0" fmla="*/ 107724 h 646331"/>
              <a:gd name="connsiteX1" fmla="*/ 107724 w 7992374"/>
              <a:gd name="connsiteY1" fmla="*/ 0 h 646331"/>
              <a:gd name="connsiteX2" fmla="*/ 755801 w 7992374"/>
              <a:gd name="connsiteY2" fmla="*/ 0 h 646331"/>
              <a:gd name="connsiteX3" fmla="*/ 1326109 w 7992374"/>
              <a:gd name="connsiteY3" fmla="*/ 0 h 646331"/>
              <a:gd name="connsiteX4" fmla="*/ 2051956 w 7992374"/>
              <a:gd name="connsiteY4" fmla="*/ 0 h 646331"/>
              <a:gd name="connsiteX5" fmla="*/ 2700033 w 7992374"/>
              <a:gd name="connsiteY5" fmla="*/ 0 h 646331"/>
              <a:gd name="connsiteX6" fmla="*/ 3503648 w 7992374"/>
              <a:gd name="connsiteY6" fmla="*/ 0 h 646331"/>
              <a:gd name="connsiteX7" fmla="*/ 4307264 w 7992374"/>
              <a:gd name="connsiteY7" fmla="*/ 0 h 646331"/>
              <a:gd name="connsiteX8" fmla="*/ 4877572 w 7992374"/>
              <a:gd name="connsiteY8" fmla="*/ 0 h 646331"/>
              <a:gd name="connsiteX9" fmla="*/ 5603418 w 7992374"/>
              <a:gd name="connsiteY9" fmla="*/ 0 h 646331"/>
              <a:gd name="connsiteX10" fmla="*/ 6173726 w 7992374"/>
              <a:gd name="connsiteY10" fmla="*/ 0 h 646331"/>
              <a:gd name="connsiteX11" fmla="*/ 6744034 w 7992374"/>
              <a:gd name="connsiteY11" fmla="*/ 0 h 646331"/>
              <a:gd name="connsiteX12" fmla="*/ 7314342 w 7992374"/>
              <a:gd name="connsiteY12" fmla="*/ 0 h 646331"/>
              <a:gd name="connsiteX13" fmla="*/ 7884650 w 7992374"/>
              <a:gd name="connsiteY13" fmla="*/ 0 h 646331"/>
              <a:gd name="connsiteX14" fmla="*/ 7992374 w 7992374"/>
              <a:gd name="connsiteY14" fmla="*/ 107724 h 646331"/>
              <a:gd name="connsiteX15" fmla="*/ 7992374 w 7992374"/>
              <a:gd name="connsiteY15" fmla="*/ 538607 h 646331"/>
              <a:gd name="connsiteX16" fmla="*/ 7884650 w 7992374"/>
              <a:gd name="connsiteY16" fmla="*/ 646331 h 646331"/>
              <a:gd name="connsiteX17" fmla="*/ 7392111 w 7992374"/>
              <a:gd name="connsiteY17" fmla="*/ 646331 h 646331"/>
              <a:gd name="connsiteX18" fmla="*/ 6977342 w 7992374"/>
              <a:gd name="connsiteY18" fmla="*/ 646331 h 646331"/>
              <a:gd name="connsiteX19" fmla="*/ 6484803 w 7992374"/>
              <a:gd name="connsiteY19" fmla="*/ 646331 h 646331"/>
              <a:gd name="connsiteX20" fmla="*/ 5758957 w 7992374"/>
              <a:gd name="connsiteY20" fmla="*/ 646331 h 646331"/>
              <a:gd name="connsiteX21" fmla="*/ 5110880 w 7992374"/>
              <a:gd name="connsiteY21" fmla="*/ 646331 h 646331"/>
              <a:gd name="connsiteX22" fmla="*/ 4618341 w 7992374"/>
              <a:gd name="connsiteY22" fmla="*/ 646331 h 646331"/>
              <a:gd name="connsiteX23" fmla="*/ 3892495 w 7992374"/>
              <a:gd name="connsiteY23" fmla="*/ 646331 h 646331"/>
              <a:gd name="connsiteX24" fmla="*/ 3399956 w 7992374"/>
              <a:gd name="connsiteY24" fmla="*/ 646331 h 646331"/>
              <a:gd name="connsiteX25" fmla="*/ 2751879 w 7992374"/>
              <a:gd name="connsiteY25" fmla="*/ 646331 h 646331"/>
              <a:gd name="connsiteX26" fmla="*/ 2103802 w 7992374"/>
              <a:gd name="connsiteY26" fmla="*/ 646331 h 646331"/>
              <a:gd name="connsiteX27" fmla="*/ 1689032 w 7992374"/>
              <a:gd name="connsiteY27" fmla="*/ 646331 h 646331"/>
              <a:gd name="connsiteX28" fmla="*/ 1040955 w 7992374"/>
              <a:gd name="connsiteY28" fmla="*/ 646331 h 646331"/>
              <a:gd name="connsiteX29" fmla="*/ 107724 w 7992374"/>
              <a:gd name="connsiteY29" fmla="*/ 646331 h 646331"/>
              <a:gd name="connsiteX30" fmla="*/ 0 w 7992374"/>
              <a:gd name="connsiteY30" fmla="*/ 538607 h 646331"/>
              <a:gd name="connsiteX31" fmla="*/ 0 w 7992374"/>
              <a:gd name="connsiteY31" fmla="*/ 107724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92374" h="646331" fill="none" extrusionOk="0">
                <a:moveTo>
                  <a:pt x="0" y="107724"/>
                </a:moveTo>
                <a:cubicBezTo>
                  <a:pt x="5073" y="50227"/>
                  <a:pt x="41703" y="11136"/>
                  <a:pt x="107724" y="0"/>
                </a:cubicBezTo>
                <a:cubicBezTo>
                  <a:pt x="260610" y="-21926"/>
                  <a:pt x="435545" y="26425"/>
                  <a:pt x="755801" y="0"/>
                </a:cubicBezTo>
                <a:cubicBezTo>
                  <a:pt x="1076057" y="-26425"/>
                  <a:pt x="1197816" y="2913"/>
                  <a:pt x="1326109" y="0"/>
                </a:cubicBezTo>
                <a:cubicBezTo>
                  <a:pt x="1454402" y="-2913"/>
                  <a:pt x="1835435" y="11151"/>
                  <a:pt x="2051956" y="0"/>
                </a:cubicBezTo>
                <a:cubicBezTo>
                  <a:pt x="2268477" y="-11151"/>
                  <a:pt x="2410375" y="-3280"/>
                  <a:pt x="2700033" y="0"/>
                </a:cubicBezTo>
                <a:cubicBezTo>
                  <a:pt x="2989691" y="3280"/>
                  <a:pt x="3194904" y="27989"/>
                  <a:pt x="3503648" y="0"/>
                </a:cubicBezTo>
                <a:cubicBezTo>
                  <a:pt x="3812393" y="-27989"/>
                  <a:pt x="4020332" y="-22958"/>
                  <a:pt x="4307264" y="0"/>
                </a:cubicBezTo>
                <a:cubicBezTo>
                  <a:pt x="4594196" y="22958"/>
                  <a:pt x="4615827" y="-18715"/>
                  <a:pt x="4877572" y="0"/>
                </a:cubicBezTo>
                <a:cubicBezTo>
                  <a:pt x="5139317" y="18715"/>
                  <a:pt x="5383671" y="-11153"/>
                  <a:pt x="5603418" y="0"/>
                </a:cubicBezTo>
                <a:cubicBezTo>
                  <a:pt x="5823165" y="11153"/>
                  <a:pt x="5948820" y="-22045"/>
                  <a:pt x="6173726" y="0"/>
                </a:cubicBezTo>
                <a:cubicBezTo>
                  <a:pt x="6398632" y="22045"/>
                  <a:pt x="6467201" y="19637"/>
                  <a:pt x="6744034" y="0"/>
                </a:cubicBezTo>
                <a:cubicBezTo>
                  <a:pt x="7020867" y="-19637"/>
                  <a:pt x="7054842" y="6721"/>
                  <a:pt x="7314342" y="0"/>
                </a:cubicBezTo>
                <a:cubicBezTo>
                  <a:pt x="7573842" y="-6721"/>
                  <a:pt x="7694146" y="16245"/>
                  <a:pt x="7884650" y="0"/>
                </a:cubicBezTo>
                <a:cubicBezTo>
                  <a:pt x="7942382" y="5184"/>
                  <a:pt x="7994267" y="40150"/>
                  <a:pt x="7992374" y="107724"/>
                </a:cubicBezTo>
                <a:cubicBezTo>
                  <a:pt x="7993828" y="312441"/>
                  <a:pt x="7985584" y="331137"/>
                  <a:pt x="7992374" y="538607"/>
                </a:cubicBezTo>
                <a:cubicBezTo>
                  <a:pt x="7991867" y="607508"/>
                  <a:pt x="7945723" y="647246"/>
                  <a:pt x="7884650" y="646331"/>
                </a:cubicBezTo>
                <a:cubicBezTo>
                  <a:pt x="7760816" y="669936"/>
                  <a:pt x="7504254" y="627762"/>
                  <a:pt x="7392111" y="646331"/>
                </a:cubicBezTo>
                <a:cubicBezTo>
                  <a:pt x="7279968" y="664900"/>
                  <a:pt x="7142710" y="630599"/>
                  <a:pt x="6977342" y="646331"/>
                </a:cubicBezTo>
                <a:cubicBezTo>
                  <a:pt x="6811974" y="662063"/>
                  <a:pt x="6599155" y="633944"/>
                  <a:pt x="6484803" y="646331"/>
                </a:cubicBezTo>
                <a:cubicBezTo>
                  <a:pt x="6370451" y="658718"/>
                  <a:pt x="6080418" y="644059"/>
                  <a:pt x="5758957" y="646331"/>
                </a:cubicBezTo>
                <a:cubicBezTo>
                  <a:pt x="5437496" y="648603"/>
                  <a:pt x="5248601" y="625734"/>
                  <a:pt x="5110880" y="646331"/>
                </a:cubicBezTo>
                <a:cubicBezTo>
                  <a:pt x="4973159" y="666928"/>
                  <a:pt x="4814745" y="654064"/>
                  <a:pt x="4618341" y="646331"/>
                </a:cubicBezTo>
                <a:cubicBezTo>
                  <a:pt x="4421937" y="638598"/>
                  <a:pt x="4121679" y="618416"/>
                  <a:pt x="3892495" y="646331"/>
                </a:cubicBezTo>
                <a:cubicBezTo>
                  <a:pt x="3663311" y="674246"/>
                  <a:pt x="3559004" y="633344"/>
                  <a:pt x="3399956" y="646331"/>
                </a:cubicBezTo>
                <a:cubicBezTo>
                  <a:pt x="3240908" y="659318"/>
                  <a:pt x="2956294" y="622421"/>
                  <a:pt x="2751879" y="646331"/>
                </a:cubicBezTo>
                <a:cubicBezTo>
                  <a:pt x="2547464" y="670241"/>
                  <a:pt x="2405737" y="627474"/>
                  <a:pt x="2103802" y="646331"/>
                </a:cubicBezTo>
                <a:cubicBezTo>
                  <a:pt x="1801867" y="665188"/>
                  <a:pt x="1895731" y="637379"/>
                  <a:pt x="1689032" y="646331"/>
                </a:cubicBezTo>
                <a:cubicBezTo>
                  <a:pt x="1482333" y="655284"/>
                  <a:pt x="1312935" y="633626"/>
                  <a:pt x="1040955" y="646331"/>
                </a:cubicBezTo>
                <a:cubicBezTo>
                  <a:pt x="768975" y="659036"/>
                  <a:pt x="453468" y="654890"/>
                  <a:pt x="107724" y="646331"/>
                </a:cubicBezTo>
                <a:cubicBezTo>
                  <a:pt x="41362" y="645983"/>
                  <a:pt x="5967" y="601846"/>
                  <a:pt x="0" y="538607"/>
                </a:cubicBezTo>
                <a:cubicBezTo>
                  <a:pt x="17021" y="432415"/>
                  <a:pt x="8916" y="224146"/>
                  <a:pt x="0" y="107724"/>
                </a:cubicBezTo>
                <a:close/>
              </a:path>
              <a:path w="7992374" h="646331" stroke="0" extrusionOk="0">
                <a:moveTo>
                  <a:pt x="0" y="107724"/>
                </a:moveTo>
                <a:cubicBezTo>
                  <a:pt x="-7391" y="39195"/>
                  <a:pt x="43241" y="-1724"/>
                  <a:pt x="107724" y="0"/>
                </a:cubicBezTo>
                <a:cubicBezTo>
                  <a:pt x="256601" y="6569"/>
                  <a:pt x="476138" y="10027"/>
                  <a:pt x="600263" y="0"/>
                </a:cubicBezTo>
                <a:cubicBezTo>
                  <a:pt x="724388" y="-10027"/>
                  <a:pt x="920524" y="17408"/>
                  <a:pt x="1170571" y="0"/>
                </a:cubicBezTo>
                <a:cubicBezTo>
                  <a:pt x="1420618" y="-17408"/>
                  <a:pt x="1558616" y="24224"/>
                  <a:pt x="1663109" y="0"/>
                </a:cubicBezTo>
                <a:cubicBezTo>
                  <a:pt x="1767602" y="-24224"/>
                  <a:pt x="2136617" y="9529"/>
                  <a:pt x="2466725" y="0"/>
                </a:cubicBezTo>
                <a:cubicBezTo>
                  <a:pt x="2796833" y="-9529"/>
                  <a:pt x="2859353" y="6763"/>
                  <a:pt x="3114802" y="0"/>
                </a:cubicBezTo>
                <a:cubicBezTo>
                  <a:pt x="3370251" y="-6763"/>
                  <a:pt x="3479142" y="19971"/>
                  <a:pt x="3762879" y="0"/>
                </a:cubicBezTo>
                <a:cubicBezTo>
                  <a:pt x="4046616" y="-19971"/>
                  <a:pt x="4153877" y="-5578"/>
                  <a:pt x="4333187" y="0"/>
                </a:cubicBezTo>
                <a:cubicBezTo>
                  <a:pt x="4512497" y="5578"/>
                  <a:pt x="4777959" y="36205"/>
                  <a:pt x="5059034" y="0"/>
                </a:cubicBezTo>
                <a:cubicBezTo>
                  <a:pt x="5340109" y="-36205"/>
                  <a:pt x="5568787" y="15601"/>
                  <a:pt x="5707111" y="0"/>
                </a:cubicBezTo>
                <a:cubicBezTo>
                  <a:pt x="5845435" y="-15601"/>
                  <a:pt x="6126040" y="33045"/>
                  <a:pt x="6432957" y="0"/>
                </a:cubicBezTo>
                <a:cubicBezTo>
                  <a:pt x="6739874" y="-33045"/>
                  <a:pt x="6723231" y="17748"/>
                  <a:pt x="6847727" y="0"/>
                </a:cubicBezTo>
                <a:cubicBezTo>
                  <a:pt x="6972223" y="-17748"/>
                  <a:pt x="7390076" y="28636"/>
                  <a:pt x="7884650" y="0"/>
                </a:cubicBezTo>
                <a:cubicBezTo>
                  <a:pt x="7953430" y="6716"/>
                  <a:pt x="7993199" y="55243"/>
                  <a:pt x="7992374" y="107724"/>
                </a:cubicBezTo>
                <a:cubicBezTo>
                  <a:pt x="7976978" y="277541"/>
                  <a:pt x="8009537" y="358329"/>
                  <a:pt x="7992374" y="538607"/>
                </a:cubicBezTo>
                <a:cubicBezTo>
                  <a:pt x="7997016" y="607809"/>
                  <a:pt x="7956549" y="652190"/>
                  <a:pt x="7884650" y="646331"/>
                </a:cubicBezTo>
                <a:cubicBezTo>
                  <a:pt x="7744054" y="655069"/>
                  <a:pt x="7565389" y="649202"/>
                  <a:pt x="7469881" y="646331"/>
                </a:cubicBezTo>
                <a:cubicBezTo>
                  <a:pt x="7374373" y="643460"/>
                  <a:pt x="7059103" y="649591"/>
                  <a:pt x="6821803" y="646331"/>
                </a:cubicBezTo>
                <a:cubicBezTo>
                  <a:pt x="6584503" y="643071"/>
                  <a:pt x="6374653" y="668724"/>
                  <a:pt x="6173726" y="646331"/>
                </a:cubicBezTo>
                <a:cubicBezTo>
                  <a:pt x="5972799" y="623938"/>
                  <a:pt x="5699694" y="654247"/>
                  <a:pt x="5447880" y="646331"/>
                </a:cubicBezTo>
                <a:cubicBezTo>
                  <a:pt x="5196066" y="638415"/>
                  <a:pt x="5001759" y="660864"/>
                  <a:pt x="4799803" y="646331"/>
                </a:cubicBezTo>
                <a:cubicBezTo>
                  <a:pt x="4597847" y="631798"/>
                  <a:pt x="4466642" y="670413"/>
                  <a:pt x="4307264" y="646331"/>
                </a:cubicBezTo>
                <a:cubicBezTo>
                  <a:pt x="4147886" y="622249"/>
                  <a:pt x="4062634" y="646196"/>
                  <a:pt x="3892495" y="646331"/>
                </a:cubicBezTo>
                <a:cubicBezTo>
                  <a:pt x="3722356" y="646466"/>
                  <a:pt x="3515510" y="675841"/>
                  <a:pt x="3244417" y="646331"/>
                </a:cubicBezTo>
                <a:cubicBezTo>
                  <a:pt x="2973324" y="616821"/>
                  <a:pt x="2793998" y="664972"/>
                  <a:pt x="2674110" y="646331"/>
                </a:cubicBezTo>
                <a:cubicBezTo>
                  <a:pt x="2554222" y="627690"/>
                  <a:pt x="2250709" y="641924"/>
                  <a:pt x="1870494" y="646331"/>
                </a:cubicBezTo>
                <a:cubicBezTo>
                  <a:pt x="1490279" y="650738"/>
                  <a:pt x="1528677" y="647832"/>
                  <a:pt x="1377955" y="646331"/>
                </a:cubicBezTo>
                <a:cubicBezTo>
                  <a:pt x="1227233" y="644830"/>
                  <a:pt x="1093398" y="668881"/>
                  <a:pt x="885417" y="646331"/>
                </a:cubicBezTo>
                <a:cubicBezTo>
                  <a:pt x="677436" y="623781"/>
                  <a:pt x="448112" y="658442"/>
                  <a:pt x="107724" y="646331"/>
                </a:cubicBezTo>
                <a:cubicBezTo>
                  <a:pt x="58914" y="642839"/>
                  <a:pt x="-3331" y="603130"/>
                  <a:pt x="0" y="538607"/>
                </a:cubicBezTo>
                <a:cubicBezTo>
                  <a:pt x="-4717" y="393970"/>
                  <a:pt x="15406" y="294683"/>
                  <a:pt x="0" y="107724"/>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Vũ Nương </a:t>
            </a:r>
            <a:r>
              <a:rPr kumimoji="0" lang="en-US" altLang="zh-CN" sz="36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được</a:t>
            </a:r>
            <a:r>
              <a:rPr kumimoji="0" lang="en-US" altLang="zh-CN" sz="36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 </a:t>
            </a:r>
            <a:r>
              <a:rPr kumimoji="0" lang="en-US" altLang="zh-CN" sz="36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các</a:t>
            </a:r>
            <a:r>
              <a:rPr kumimoji="0" lang="en-US" altLang="zh-CN" sz="36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 </a:t>
            </a:r>
            <a:r>
              <a:rPr kumimoji="0" lang="en-US" altLang="zh-CN" sz="36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tiên</a:t>
            </a:r>
            <a:r>
              <a:rPr kumimoji="0" lang="en-US" altLang="zh-CN" sz="36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 </a:t>
            </a:r>
            <a:r>
              <a:rPr kumimoji="0" lang="en-US" altLang="zh-CN" sz="36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nữ</a:t>
            </a:r>
            <a:r>
              <a:rPr kumimoji="0" lang="en-US" altLang="zh-CN" sz="36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 </a:t>
            </a:r>
            <a:r>
              <a:rPr kumimoji="0" lang="en-US" altLang="zh-CN" sz="36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rẽ</a:t>
            </a:r>
            <a:r>
              <a:rPr kumimoji="0" lang="en-US" altLang="zh-CN" sz="36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 </a:t>
            </a:r>
            <a:r>
              <a:rPr kumimoji="0" lang="en-US" altLang="zh-CN" sz="36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đường</a:t>
            </a:r>
            <a:r>
              <a:rPr kumimoji="0" lang="en-US" altLang="zh-CN" sz="36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 </a:t>
            </a:r>
            <a:r>
              <a:rPr kumimoji="0" lang="en-US" altLang="zh-CN" sz="36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cho</a:t>
            </a:r>
            <a:r>
              <a:rPr kumimoji="0" lang="en-US" altLang="zh-CN" sz="36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 </a:t>
            </a:r>
            <a:r>
              <a:rPr kumimoji="0" lang="en-US" altLang="zh-CN" sz="36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xuống</a:t>
            </a:r>
            <a:r>
              <a:rPr kumimoji="0" lang="en-US" altLang="zh-CN" sz="36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 </a:t>
            </a:r>
            <a:r>
              <a:rPr kumimoji="0" lang="en-US" altLang="zh-CN" sz="36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cung</a:t>
            </a:r>
            <a:r>
              <a:rPr kumimoji="0" lang="en-US" altLang="zh-CN" sz="36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 </a:t>
            </a:r>
            <a:r>
              <a:rPr kumimoji="0" lang="en-US" altLang="zh-CN" sz="36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nước</a:t>
            </a:r>
            <a:endParaRPr kumimoji="0" lang="en-US"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D4868BFB-A3DD-45C1-AFBA-2D9EC786EC0C}"/>
              </a:ext>
            </a:extLst>
          </p:cNvPr>
          <p:cNvSpPr/>
          <p:nvPr/>
        </p:nvSpPr>
        <p:spPr>
          <a:xfrm>
            <a:off x="807253" y="7422545"/>
            <a:ext cx="11988560" cy="969497"/>
          </a:xfrm>
          <a:custGeom>
            <a:avLst/>
            <a:gdLst>
              <a:gd name="connsiteX0" fmla="*/ 0 w 7992373"/>
              <a:gd name="connsiteY0" fmla="*/ 107724 h 646331"/>
              <a:gd name="connsiteX1" fmla="*/ 107724 w 7992373"/>
              <a:gd name="connsiteY1" fmla="*/ 0 h 646331"/>
              <a:gd name="connsiteX2" fmla="*/ 755801 w 7992373"/>
              <a:gd name="connsiteY2" fmla="*/ 0 h 646331"/>
              <a:gd name="connsiteX3" fmla="*/ 1326109 w 7992373"/>
              <a:gd name="connsiteY3" fmla="*/ 0 h 646331"/>
              <a:gd name="connsiteX4" fmla="*/ 2051955 w 7992373"/>
              <a:gd name="connsiteY4" fmla="*/ 0 h 646331"/>
              <a:gd name="connsiteX5" fmla="*/ 2700032 w 7992373"/>
              <a:gd name="connsiteY5" fmla="*/ 0 h 646331"/>
              <a:gd name="connsiteX6" fmla="*/ 3503648 w 7992373"/>
              <a:gd name="connsiteY6" fmla="*/ 0 h 646331"/>
              <a:gd name="connsiteX7" fmla="*/ 4307264 w 7992373"/>
              <a:gd name="connsiteY7" fmla="*/ 0 h 646331"/>
              <a:gd name="connsiteX8" fmla="*/ 4877571 w 7992373"/>
              <a:gd name="connsiteY8" fmla="*/ 0 h 646331"/>
              <a:gd name="connsiteX9" fmla="*/ 5603418 w 7992373"/>
              <a:gd name="connsiteY9" fmla="*/ 0 h 646331"/>
              <a:gd name="connsiteX10" fmla="*/ 6173726 w 7992373"/>
              <a:gd name="connsiteY10" fmla="*/ 0 h 646331"/>
              <a:gd name="connsiteX11" fmla="*/ 6744033 w 7992373"/>
              <a:gd name="connsiteY11" fmla="*/ 0 h 646331"/>
              <a:gd name="connsiteX12" fmla="*/ 7314341 w 7992373"/>
              <a:gd name="connsiteY12" fmla="*/ 0 h 646331"/>
              <a:gd name="connsiteX13" fmla="*/ 7884649 w 7992373"/>
              <a:gd name="connsiteY13" fmla="*/ 0 h 646331"/>
              <a:gd name="connsiteX14" fmla="*/ 7992373 w 7992373"/>
              <a:gd name="connsiteY14" fmla="*/ 107724 h 646331"/>
              <a:gd name="connsiteX15" fmla="*/ 7992373 w 7992373"/>
              <a:gd name="connsiteY15" fmla="*/ 538607 h 646331"/>
              <a:gd name="connsiteX16" fmla="*/ 7884649 w 7992373"/>
              <a:gd name="connsiteY16" fmla="*/ 646331 h 646331"/>
              <a:gd name="connsiteX17" fmla="*/ 7392110 w 7992373"/>
              <a:gd name="connsiteY17" fmla="*/ 646331 h 646331"/>
              <a:gd name="connsiteX18" fmla="*/ 6977341 w 7992373"/>
              <a:gd name="connsiteY18" fmla="*/ 646331 h 646331"/>
              <a:gd name="connsiteX19" fmla="*/ 6484803 w 7992373"/>
              <a:gd name="connsiteY19" fmla="*/ 646331 h 646331"/>
              <a:gd name="connsiteX20" fmla="*/ 5758956 w 7992373"/>
              <a:gd name="connsiteY20" fmla="*/ 646331 h 646331"/>
              <a:gd name="connsiteX21" fmla="*/ 5110879 w 7992373"/>
              <a:gd name="connsiteY21" fmla="*/ 646331 h 646331"/>
              <a:gd name="connsiteX22" fmla="*/ 4618341 w 7992373"/>
              <a:gd name="connsiteY22" fmla="*/ 646331 h 646331"/>
              <a:gd name="connsiteX23" fmla="*/ 3892494 w 7992373"/>
              <a:gd name="connsiteY23" fmla="*/ 646331 h 646331"/>
              <a:gd name="connsiteX24" fmla="*/ 3399956 w 7992373"/>
              <a:gd name="connsiteY24" fmla="*/ 646331 h 646331"/>
              <a:gd name="connsiteX25" fmla="*/ 2751879 w 7992373"/>
              <a:gd name="connsiteY25" fmla="*/ 646331 h 646331"/>
              <a:gd name="connsiteX26" fmla="*/ 2103801 w 7992373"/>
              <a:gd name="connsiteY26" fmla="*/ 646331 h 646331"/>
              <a:gd name="connsiteX27" fmla="*/ 1689032 w 7992373"/>
              <a:gd name="connsiteY27" fmla="*/ 646331 h 646331"/>
              <a:gd name="connsiteX28" fmla="*/ 1040955 w 7992373"/>
              <a:gd name="connsiteY28" fmla="*/ 646331 h 646331"/>
              <a:gd name="connsiteX29" fmla="*/ 107724 w 7992373"/>
              <a:gd name="connsiteY29" fmla="*/ 646331 h 646331"/>
              <a:gd name="connsiteX30" fmla="*/ 0 w 7992373"/>
              <a:gd name="connsiteY30" fmla="*/ 538607 h 646331"/>
              <a:gd name="connsiteX31" fmla="*/ 0 w 7992373"/>
              <a:gd name="connsiteY31" fmla="*/ 107724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92373" h="646331" fill="none" extrusionOk="0">
                <a:moveTo>
                  <a:pt x="0" y="107724"/>
                </a:moveTo>
                <a:cubicBezTo>
                  <a:pt x="5073" y="50227"/>
                  <a:pt x="41703" y="11136"/>
                  <a:pt x="107724" y="0"/>
                </a:cubicBezTo>
                <a:cubicBezTo>
                  <a:pt x="260610" y="-21926"/>
                  <a:pt x="435545" y="26425"/>
                  <a:pt x="755801" y="0"/>
                </a:cubicBezTo>
                <a:cubicBezTo>
                  <a:pt x="1076057" y="-26425"/>
                  <a:pt x="1197816" y="2913"/>
                  <a:pt x="1326109" y="0"/>
                </a:cubicBezTo>
                <a:cubicBezTo>
                  <a:pt x="1454402" y="-2913"/>
                  <a:pt x="1838912" y="11295"/>
                  <a:pt x="2051955" y="0"/>
                </a:cubicBezTo>
                <a:cubicBezTo>
                  <a:pt x="2264998" y="-11295"/>
                  <a:pt x="2410374" y="-3280"/>
                  <a:pt x="2700032" y="0"/>
                </a:cubicBezTo>
                <a:cubicBezTo>
                  <a:pt x="2989690" y="3280"/>
                  <a:pt x="3191020" y="27601"/>
                  <a:pt x="3503648" y="0"/>
                </a:cubicBezTo>
                <a:cubicBezTo>
                  <a:pt x="3816276" y="-27601"/>
                  <a:pt x="4020332" y="-22958"/>
                  <a:pt x="4307264" y="0"/>
                </a:cubicBezTo>
                <a:cubicBezTo>
                  <a:pt x="4594196" y="22958"/>
                  <a:pt x="4616621" y="-17738"/>
                  <a:pt x="4877571" y="0"/>
                </a:cubicBezTo>
                <a:cubicBezTo>
                  <a:pt x="5138521" y="17738"/>
                  <a:pt x="5377852" y="-14595"/>
                  <a:pt x="5603418" y="0"/>
                </a:cubicBezTo>
                <a:cubicBezTo>
                  <a:pt x="5828984" y="14595"/>
                  <a:pt x="5948820" y="-22045"/>
                  <a:pt x="6173726" y="0"/>
                </a:cubicBezTo>
                <a:cubicBezTo>
                  <a:pt x="6398632" y="22045"/>
                  <a:pt x="6467273" y="21244"/>
                  <a:pt x="6744033" y="0"/>
                </a:cubicBezTo>
                <a:cubicBezTo>
                  <a:pt x="7020793" y="-21244"/>
                  <a:pt x="7054841" y="6721"/>
                  <a:pt x="7314341" y="0"/>
                </a:cubicBezTo>
                <a:cubicBezTo>
                  <a:pt x="7573841" y="-6721"/>
                  <a:pt x="7694145" y="16245"/>
                  <a:pt x="7884649" y="0"/>
                </a:cubicBezTo>
                <a:cubicBezTo>
                  <a:pt x="7942381" y="5184"/>
                  <a:pt x="7994266" y="40150"/>
                  <a:pt x="7992373" y="107724"/>
                </a:cubicBezTo>
                <a:cubicBezTo>
                  <a:pt x="7993827" y="312441"/>
                  <a:pt x="7985583" y="331137"/>
                  <a:pt x="7992373" y="538607"/>
                </a:cubicBezTo>
                <a:cubicBezTo>
                  <a:pt x="7991866" y="607508"/>
                  <a:pt x="7945722" y="647246"/>
                  <a:pt x="7884649" y="646331"/>
                </a:cubicBezTo>
                <a:cubicBezTo>
                  <a:pt x="7760815" y="669936"/>
                  <a:pt x="7504253" y="627762"/>
                  <a:pt x="7392110" y="646331"/>
                </a:cubicBezTo>
                <a:cubicBezTo>
                  <a:pt x="7279967" y="664900"/>
                  <a:pt x="7142709" y="630599"/>
                  <a:pt x="6977341" y="646331"/>
                </a:cubicBezTo>
                <a:cubicBezTo>
                  <a:pt x="6811973" y="662063"/>
                  <a:pt x="6593207" y="632537"/>
                  <a:pt x="6484803" y="646331"/>
                </a:cubicBezTo>
                <a:cubicBezTo>
                  <a:pt x="6376399" y="660125"/>
                  <a:pt x="6083311" y="649205"/>
                  <a:pt x="5758956" y="646331"/>
                </a:cubicBezTo>
                <a:cubicBezTo>
                  <a:pt x="5434601" y="643457"/>
                  <a:pt x="5248600" y="625734"/>
                  <a:pt x="5110879" y="646331"/>
                </a:cubicBezTo>
                <a:cubicBezTo>
                  <a:pt x="4973158" y="666928"/>
                  <a:pt x="4811307" y="652336"/>
                  <a:pt x="4618341" y="646331"/>
                </a:cubicBezTo>
                <a:cubicBezTo>
                  <a:pt x="4425375" y="640326"/>
                  <a:pt x="4127413" y="618592"/>
                  <a:pt x="3892494" y="646331"/>
                </a:cubicBezTo>
                <a:cubicBezTo>
                  <a:pt x="3657575" y="674070"/>
                  <a:pt x="3552506" y="627088"/>
                  <a:pt x="3399956" y="646331"/>
                </a:cubicBezTo>
                <a:cubicBezTo>
                  <a:pt x="3247406" y="665574"/>
                  <a:pt x="2956294" y="622421"/>
                  <a:pt x="2751879" y="646331"/>
                </a:cubicBezTo>
                <a:cubicBezTo>
                  <a:pt x="2547464" y="670241"/>
                  <a:pt x="2411068" y="628892"/>
                  <a:pt x="2103801" y="646331"/>
                </a:cubicBezTo>
                <a:cubicBezTo>
                  <a:pt x="1796534" y="663770"/>
                  <a:pt x="1890271" y="635966"/>
                  <a:pt x="1689032" y="646331"/>
                </a:cubicBezTo>
                <a:cubicBezTo>
                  <a:pt x="1487793" y="656696"/>
                  <a:pt x="1312935" y="633626"/>
                  <a:pt x="1040955" y="646331"/>
                </a:cubicBezTo>
                <a:cubicBezTo>
                  <a:pt x="768975" y="659036"/>
                  <a:pt x="453468" y="654890"/>
                  <a:pt x="107724" y="646331"/>
                </a:cubicBezTo>
                <a:cubicBezTo>
                  <a:pt x="41362" y="645983"/>
                  <a:pt x="5967" y="601846"/>
                  <a:pt x="0" y="538607"/>
                </a:cubicBezTo>
                <a:cubicBezTo>
                  <a:pt x="17021" y="432415"/>
                  <a:pt x="8916" y="224146"/>
                  <a:pt x="0" y="107724"/>
                </a:cubicBezTo>
                <a:close/>
              </a:path>
              <a:path w="7992373" h="646331" stroke="0" extrusionOk="0">
                <a:moveTo>
                  <a:pt x="0" y="107724"/>
                </a:moveTo>
                <a:cubicBezTo>
                  <a:pt x="-7391" y="39195"/>
                  <a:pt x="43241" y="-1724"/>
                  <a:pt x="107724" y="0"/>
                </a:cubicBezTo>
                <a:cubicBezTo>
                  <a:pt x="256601" y="6569"/>
                  <a:pt x="476138" y="10027"/>
                  <a:pt x="600263" y="0"/>
                </a:cubicBezTo>
                <a:cubicBezTo>
                  <a:pt x="724388" y="-10027"/>
                  <a:pt x="922282" y="18293"/>
                  <a:pt x="1170570" y="0"/>
                </a:cubicBezTo>
                <a:cubicBezTo>
                  <a:pt x="1418858" y="-18293"/>
                  <a:pt x="1553339" y="19821"/>
                  <a:pt x="1663109" y="0"/>
                </a:cubicBezTo>
                <a:cubicBezTo>
                  <a:pt x="1772879" y="-19821"/>
                  <a:pt x="2136617" y="9529"/>
                  <a:pt x="2466725" y="0"/>
                </a:cubicBezTo>
                <a:cubicBezTo>
                  <a:pt x="2796833" y="-9529"/>
                  <a:pt x="2859353" y="6763"/>
                  <a:pt x="3114802" y="0"/>
                </a:cubicBezTo>
                <a:cubicBezTo>
                  <a:pt x="3370251" y="-6763"/>
                  <a:pt x="3479142" y="19971"/>
                  <a:pt x="3762879" y="0"/>
                </a:cubicBezTo>
                <a:cubicBezTo>
                  <a:pt x="4046616" y="-19971"/>
                  <a:pt x="4153877" y="-5578"/>
                  <a:pt x="4333187" y="0"/>
                </a:cubicBezTo>
                <a:cubicBezTo>
                  <a:pt x="4512497" y="5578"/>
                  <a:pt x="4783422" y="-31272"/>
                  <a:pt x="5059033" y="0"/>
                </a:cubicBezTo>
                <a:cubicBezTo>
                  <a:pt x="5334644" y="31272"/>
                  <a:pt x="5568786" y="15601"/>
                  <a:pt x="5707110" y="0"/>
                </a:cubicBezTo>
                <a:cubicBezTo>
                  <a:pt x="5845434" y="-15601"/>
                  <a:pt x="6126039" y="33045"/>
                  <a:pt x="6432956" y="0"/>
                </a:cubicBezTo>
                <a:cubicBezTo>
                  <a:pt x="6739873" y="-33045"/>
                  <a:pt x="6723230" y="17748"/>
                  <a:pt x="6847726" y="0"/>
                </a:cubicBezTo>
                <a:cubicBezTo>
                  <a:pt x="6972222" y="-17748"/>
                  <a:pt x="7390075" y="28636"/>
                  <a:pt x="7884649" y="0"/>
                </a:cubicBezTo>
                <a:cubicBezTo>
                  <a:pt x="7953429" y="6716"/>
                  <a:pt x="7993198" y="55243"/>
                  <a:pt x="7992373" y="107724"/>
                </a:cubicBezTo>
                <a:cubicBezTo>
                  <a:pt x="7976977" y="277541"/>
                  <a:pt x="8009536" y="358329"/>
                  <a:pt x="7992373" y="538607"/>
                </a:cubicBezTo>
                <a:cubicBezTo>
                  <a:pt x="7997015" y="607809"/>
                  <a:pt x="7956548" y="652190"/>
                  <a:pt x="7884649" y="646331"/>
                </a:cubicBezTo>
                <a:cubicBezTo>
                  <a:pt x="7744053" y="655069"/>
                  <a:pt x="7565388" y="649202"/>
                  <a:pt x="7469880" y="646331"/>
                </a:cubicBezTo>
                <a:cubicBezTo>
                  <a:pt x="7374372" y="643460"/>
                  <a:pt x="7058812" y="644031"/>
                  <a:pt x="6821803" y="646331"/>
                </a:cubicBezTo>
                <a:cubicBezTo>
                  <a:pt x="6584794" y="648631"/>
                  <a:pt x="6374653" y="668724"/>
                  <a:pt x="6173726" y="646331"/>
                </a:cubicBezTo>
                <a:cubicBezTo>
                  <a:pt x="5972799" y="623938"/>
                  <a:pt x="5704786" y="658216"/>
                  <a:pt x="5447879" y="646331"/>
                </a:cubicBezTo>
                <a:cubicBezTo>
                  <a:pt x="5190972" y="634446"/>
                  <a:pt x="5001758" y="660864"/>
                  <a:pt x="4799802" y="646331"/>
                </a:cubicBezTo>
                <a:cubicBezTo>
                  <a:pt x="4597846" y="631798"/>
                  <a:pt x="4459447" y="666199"/>
                  <a:pt x="4307264" y="646331"/>
                </a:cubicBezTo>
                <a:cubicBezTo>
                  <a:pt x="4155081" y="626463"/>
                  <a:pt x="4063876" y="653442"/>
                  <a:pt x="3892494" y="646331"/>
                </a:cubicBezTo>
                <a:cubicBezTo>
                  <a:pt x="3721112" y="639221"/>
                  <a:pt x="3511308" y="673796"/>
                  <a:pt x="3244417" y="646331"/>
                </a:cubicBezTo>
                <a:cubicBezTo>
                  <a:pt x="2977526" y="618866"/>
                  <a:pt x="2794549" y="672231"/>
                  <a:pt x="2674109" y="646331"/>
                </a:cubicBezTo>
                <a:cubicBezTo>
                  <a:pt x="2553669" y="620431"/>
                  <a:pt x="2249920" y="640220"/>
                  <a:pt x="1870494" y="646331"/>
                </a:cubicBezTo>
                <a:cubicBezTo>
                  <a:pt x="1491068" y="652442"/>
                  <a:pt x="1528677" y="647832"/>
                  <a:pt x="1377955" y="646331"/>
                </a:cubicBezTo>
                <a:cubicBezTo>
                  <a:pt x="1227233" y="644830"/>
                  <a:pt x="1095042" y="626966"/>
                  <a:pt x="885416" y="646331"/>
                </a:cubicBezTo>
                <a:cubicBezTo>
                  <a:pt x="675790" y="665696"/>
                  <a:pt x="443959" y="654654"/>
                  <a:pt x="107724" y="646331"/>
                </a:cubicBezTo>
                <a:cubicBezTo>
                  <a:pt x="58914" y="642839"/>
                  <a:pt x="-3331" y="603130"/>
                  <a:pt x="0" y="538607"/>
                </a:cubicBezTo>
                <a:cubicBezTo>
                  <a:pt x="-4717" y="393970"/>
                  <a:pt x="15406" y="294683"/>
                  <a:pt x="0" y="107724"/>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Vũ</a:t>
            </a:r>
            <a:r>
              <a:rPr kumimoji="0" lang="en-US" altLang="zh-CN" sz="36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 </a:t>
            </a:r>
            <a:r>
              <a:rPr kumimoji="0" lang="en-US" altLang="zh-CN" sz="36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Nương</a:t>
            </a:r>
            <a:r>
              <a:rPr kumimoji="0" lang="en-US" altLang="zh-CN" sz="36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 </a:t>
            </a:r>
            <a:r>
              <a:rPr kumimoji="0" lang="vi-VN"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hiện ra</a:t>
            </a:r>
            <a:r>
              <a:rPr kumimoji="0" lang="en-US"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sz="3600" b="0" i="0" u="none" strike="noStrike" kern="1200" cap="none" spc="0" normalizeH="0" baseline="0" noProof="0" dirty="0" err="1">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sau</a:t>
            </a:r>
            <a:r>
              <a:rPr kumimoji="0" lang="vi-VN"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khi Trương Sinh lập đàn giải oan</a:t>
            </a:r>
            <a:endParaRPr kumimoji="0" lang="en-US"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7E0B1441-9EB7-412F-9C74-B91F3E39DC20}"/>
              </a:ext>
            </a:extLst>
          </p:cNvPr>
          <p:cNvSpPr/>
          <p:nvPr/>
        </p:nvSpPr>
        <p:spPr>
          <a:xfrm>
            <a:off x="807253" y="8772092"/>
            <a:ext cx="11988560" cy="969497"/>
          </a:xfrm>
          <a:custGeom>
            <a:avLst/>
            <a:gdLst>
              <a:gd name="connsiteX0" fmla="*/ 0 w 7992373"/>
              <a:gd name="connsiteY0" fmla="*/ 107724 h 646331"/>
              <a:gd name="connsiteX1" fmla="*/ 107724 w 7992373"/>
              <a:gd name="connsiteY1" fmla="*/ 0 h 646331"/>
              <a:gd name="connsiteX2" fmla="*/ 755801 w 7992373"/>
              <a:gd name="connsiteY2" fmla="*/ 0 h 646331"/>
              <a:gd name="connsiteX3" fmla="*/ 1326109 w 7992373"/>
              <a:gd name="connsiteY3" fmla="*/ 0 h 646331"/>
              <a:gd name="connsiteX4" fmla="*/ 2051955 w 7992373"/>
              <a:gd name="connsiteY4" fmla="*/ 0 h 646331"/>
              <a:gd name="connsiteX5" fmla="*/ 2700032 w 7992373"/>
              <a:gd name="connsiteY5" fmla="*/ 0 h 646331"/>
              <a:gd name="connsiteX6" fmla="*/ 3503648 w 7992373"/>
              <a:gd name="connsiteY6" fmla="*/ 0 h 646331"/>
              <a:gd name="connsiteX7" fmla="*/ 4307264 w 7992373"/>
              <a:gd name="connsiteY7" fmla="*/ 0 h 646331"/>
              <a:gd name="connsiteX8" fmla="*/ 4877571 w 7992373"/>
              <a:gd name="connsiteY8" fmla="*/ 0 h 646331"/>
              <a:gd name="connsiteX9" fmla="*/ 5603418 w 7992373"/>
              <a:gd name="connsiteY9" fmla="*/ 0 h 646331"/>
              <a:gd name="connsiteX10" fmla="*/ 6173726 w 7992373"/>
              <a:gd name="connsiteY10" fmla="*/ 0 h 646331"/>
              <a:gd name="connsiteX11" fmla="*/ 6744033 w 7992373"/>
              <a:gd name="connsiteY11" fmla="*/ 0 h 646331"/>
              <a:gd name="connsiteX12" fmla="*/ 7314341 w 7992373"/>
              <a:gd name="connsiteY12" fmla="*/ 0 h 646331"/>
              <a:gd name="connsiteX13" fmla="*/ 7884649 w 7992373"/>
              <a:gd name="connsiteY13" fmla="*/ 0 h 646331"/>
              <a:gd name="connsiteX14" fmla="*/ 7992373 w 7992373"/>
              <a:gd name="connsiteY14" fmla="*/ 107724 h 646331"/>
              <a:gd name="connsiteX15" fmla="*/ 7992373 w 7992373"/>
              <a:gd name="connsiteY15" fmla="*/ 538607 h 646331"/>
              <a:gd name="connsiteX16" fmla="*/ 7884649 w 7992373"/>
              <a:gd name="connsiteY16" fmla="*/ 646331 h 646331"/>
              <a:gd name="connsiteX17" fmla="*/ 7392110 w 7992373"/>
              <a:gd name="connsiteY17" fmla="*/ 646331 h 646331"/>
              <a:gd name="connsiteX18" fmla="*/ 6977341 w 7992373"/>
              <a:gd name="connsiteY18" fmla="*/ 646331 h 646331"/>
              <a:gd name="connsiteX19" fmla="*/ 6484803 w 7992373"/>
              <a:gd name="connsiteY19" fmla="*/ 646331 h 646331"/>
              <a:gd name="connsiteX20" fmla="*/ 5758956 w 7992373"/>
              <a:gd name="connsiteY20" fmla="*/ 646331 h 646331"/>
              <a:gd name="connsiteX21" fmla="*/ 5110879 w 7992373"/>
              <a:gd name="connsiteY21" fmla="*/ 646331 h 646331"/>
              <a:gd name="connsiteX22" fmla="*/ 4618341 w 7992373"/>
              <a:gd name="connsiteY22" fmla="*/ 646331 h 646331"/>
              <a:gd name="connsiteX23" fmla="*/ 3892494 w 7992373"/>
              <a:gd name="connsiteY23" fmla="*/ 646331 h 646331"/>
              <a:gd name="connsiteX24" fmla="*/ 3399956 w 7992373"/>
              <a:gd name="connsiteY24" fmla="*/ 646331 h 646331"/>
              <a:gd name="connsiteX25" fmla="*/ 2751879 w 7992373"/>
              <a:gd name="connsiteY25" fmla="*/ 646331 h 646331"/>
              <a:gd name="connsiteX26" fmla="*/ 2103801 w 7992373"/>
              <a:gd name="connsiteY26" fmla="*/ 646331 h 646331"/>
              <a:gd name="connsiteX27" fmla="*/ 1689032 w 7992373"/>
              <a:gd name="connsiteY27" fmla="*/ 646331 h 646331"/>
              <a:gd name="connsiteX28" fmla="*/ 1040955 w 7992373"/>
              <a:gd name="connsiteY28" fmla="*/ 646331 h 646331"/>
              <a:gd name="connsiteX29" fmla="*/ 107724 w 7992373"/>
              <a:gd name="connsiteY29" fmla="*/ 646331 h 646331"/>
              <a:gd name="connsiteX30" fmla="*/ 0 w 7992373"/>
              <a:gd name="connsiteY30" fmla="*/ 538607 h 646331"/>
              <a:gd name="connsiteX31" fmla="*/ 0 w 7992373"/>
              <a:gd name="connsiteY31" fmla="*/ 107724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92373" h="646331" fill="none" extrusionOk="0">
                <a:moveTo>
                  <a:pt x="0" y="107724"/>
                </a:moveTo>
                <a:cubicBezTo>
                  <a:pt x="5073" y="50227"/>
                  <a:pt x="41703" y="11136"/>
                  <a:pt x="107724" y="0"/>
                </a:cubicBezTo>
                <a:cubicBezTo>
                  <a:pt x="260610" y="-21926"/>
                  <a:pt x="435545" y="26425"/>
                  <a:pt x="755801" y="0"/>
                </a:cubicBezTo>
                <a:cubicBezTo>
                  <a:pt x="1076057" y="-26425"/>
                  <a:pt x="1197816" y="2913"/>
                  <a:pt x="1326109" y="0"/>
                </a:cubicBezTo>
                <a:cubicBezTo>
                  <a:pt x="1454402" y="-2913"/>
                  <a:pt x="1838912" y="11295"/>
                  <a:pt x="2051955" y="0"/>
                </a:cubicBezTo>
                <a:cubicBezTo>
                  <a:pt x="2264998" y="-11295"/>
                  <a:pt x="2410374" y="-3280"/>
                  <a:pt x="2700032" y="0"/>
                </a:cubicBezTo>
                <a:cubicBezTo>
                  <a:pt x="2989690" y="3280"/>
                  <a:pt x="3191020" y="27601"/>
                  <a:pt x="3503648" y="0"/>
                </a:cubicBezTo>
                <a:cubicBezTo>
                  <a:pt x="3816276" y="-27601"/>
                  <a:pt x="4020332" y="-22958"/>
                  <a:pt x="4307264" y="0"/>
                </a:cubicBezTo>
                <a:cubicBezTo>
                  <a:pt x="4594196" y="22958"/>
                  <a:pt x="4616621" y="-17738"/>
                  <a:pt x="4877571" y="0"/>
                </a:cubicBezTo>
                <a:cubicBezTo>
                  <a:pt x="5138521" y="17738"/>
                  <a:pt x="5377852" y="-14595"/>
                  <a:pt x="5603418" y="0"/>
                </a:cubicBezTo>
                <a:cubicBezTo>
                  <a:pt x="5828984" y="14595"/>
                  <a:pt x="5948820" y="-22045"/>
                  <a:pt x="6173726" y="0"/>
                </a:cubicBezTo>
                <a:cubicBezTo>
                  <a:pt x="6398632" y="22045"/>
                  <a:pt x="6467273" y="21244"/>
                  <a:pt x="6744033" y="0"/>
                </a:cubicBezTo>
                <a:cubicBezTo>
                  <a:pt x="7020793" y="-21244"/>
                  <a:pt x="7054841" y="6721"/>
                  <a:pt x="7314341" y="0"/>
                </a:cubicBezTo>
                <a:cubicBezTo>
                  <a:pt x="7573841" y="-6721"/>
                  <a:pt x="7694145" y="16245"/>
                  <a:pt x="7884649" y="0"/>
                </a:cubicBezTo>
                <a:cubicBezTo>
                  <a:pt x="7942381" y="5184"/>
                  <a:pt x="7994266" y="40150"/>
                  <a:pt x="7992373" y="107724"/>
                </a:cubicBezTo>
                <a:cubicBezTo>
                  <a:pt x="7993827" y="312441"/>
                  <a:pt x="7985583" y="331137"/>
                  <a:pt x="7992373" y="538607"/>
                </a:cubicBezTo>
                <a:cubicBezTo>
                  <a:pt x="7991866" y="607508"/>
                  <a:pt x="7945722" y="647246"/>
                  <a:pt x="7884649" y="646331"/>
                </a:cubicBezTo>
                <a:cubicBezTo>
                  <a:pt x="7760815" y="669936"/>
                  <a:pt x="7504253" y="627762"/>
                  <a:pt x="7392110" y="646331"/>
                </a:cubicBezTo>
                <a:cubicBezTo>
                  <a:pt x="7279967" y="664900"/>
                  <a:pt x="7142709" y="630599"/>
                  <a:pt x="6977341" y="646331"/>
                </a:cubicBezTo>
                <a:cubicBezTo>
                  <a:pt x="6811973" y="662063"/>
                  <a:pt x="6593207" y="632537"/>
                  <a:pt x="6484803" y="646331"/>
                </a:cubicBezTo>
                <a:cubicBezTo>
                  <a:pt x="6376399" y="660125"/>
                  <a:pt x="6083311" y="649205"/>
                  <a:pt x="5758956" y="646331"/>
                </a:cubicBezTo>
                <a:cubicBezTo>
                  <a:pt x="5434601" y="643457"/>
                  <a:pt x="5248600" y="625734"/>
                  <a:pt x="5110879" y="646331"/>
                </a:cubicBezTo>
                <a:cubicBezTo>
                  <a:pt x="4973158" y="666928"/>
                  <a:pt x="4811307" y="652336"/>
                  <a:pt x="4618341" y="646331"/>
                </a:cubicBezTo>
                <a:cubicBezTo>
                  <a:pt x="4425375" y="640326"/>
                  <a:pt x="4127413" y="618592"/>
                  <a:pt x="3892494" y="646331"/>
                </a:cubicBezTo>
                <a:cubicBezTo>
                  <a:pt x="3657575" y="674070"/>
                  <a:pt x="3552506" y="627088"/>
                  <a:pt x="3399956" y="646331"/>
                </a:cubicBezTo>
                <a:cubicBezTo>
                  <a:pt x="3247406" y="665574"/>
                  <a:pt x="2956294" y="622421"/>
                  <a:pt x="2751879" y="646331"/>
                </a:cubicBezTo>
                <a:cubicBezTo>
                  <a:pt x="2547464" y="670241"/>
                  <a:pt x="2411068" y="628892"/>
                  <a:pt x="2103801" y="646331"/>
                </a:cubicBezTo>
                <a:cubicBezTo>
                  <a:pt x="1796534" y="663770"/>
                  <a:pt x="1890271" y="635966"/>
                  <a:pt x="1689032" y="646331"/>
                </a:cubicBezTo>
                <a:cubicBezTo>
                  <a:pt x="1487793" y="656696"/>
                  <a:pt x="1312935" y="633626"/>
                  <a:pt x="1040955" y="646331"/>
                </a:cubicBezTo>
                <a:cubicBezTo>
                  <a:pt x="768975" y="659036"/>
                  <a:pt x="453468" y="654890"/>
                  <a:pt x="107724" y="646331"/>
                </a:cubicBezTo>
                <a:cubicBezTo>
                  <a:pt x="41362" y="645983"/>
                  <a:pt x="5967" y="601846"/>
                  <a:pt x="0" y="538607"/>
                </a:cubicBezTo>
                <a:cubicBezTo>
                  <a:pt x="17021" y="432415"/>
                  <a:pt x="8916" y="224146"/>
                  <a:pt x="0" y="107724"/>
                </a:cubicBezTo>
                <a:close/>
              </a:path>
              <a:path w="7992373" h="646331" stroke="0" extrusionOk="0">
                <a:moveTo>
                  <a:pt x="0" y="107724"/>
                </a:moveTo>
                <a:cubicBezTo>
                  <a:pt x="-7391" y="39195"/>
                  <a:pt x="43241" y="-1724"/>
                  <a:pt x="107724" y="0"/>
                </a:cubicBezTo>
                <a:cubicBezTo>
                  <a:pt x="256601" y="6569"/>
                  <a:pt x="476138" y="10027"/>
                  <a:pt x="600263" y="0"/>
                </a:cubicBezTo>
                <a:cubicBezTo>
                  <a:pt x="724388" y="-10027"/>
                  <a:pt x="922282" y="18293"/>
                  <a:pt x="1170570" y="0"/>
                </a:cubicBezTo>
                <a:cubicBezTo>
                  <a:pt x="1418858" y="-18293"/>
                  <a:pt x="1553339" y="19821"/>
                  <a:pt x="1663109" y="0"/>
                </a:cubicBezTo>
                <a:cubicBezTo>
                  <a:pt x="1772879" y="-19821"/>
                  <a:pt x="2136617" y="9529"/>
                  <a:pt x="2466725" y="0"/>
                </a:cubicBezTo>
                <a:cubicBezTo>
                  <a:pt x="2796833" y="-9529"/>
                  <a:pt x="2859353" y="6763"/>
                  <a:pt x="3114802" y="0"/>
                </a:cubicBezTo>
                <a:cubicBezTo>
                  <a:pt x="3370251" y="-6763"/>
                  <a:pt x="3479142" y="19971"/>
                  <a:pt x="3762879" y="0"/>
                </a:cubicBezTo>
                <a:cubicBezTo>
                  <a:pt x="4046616" y="-19971"/>
                  <a:pt x="4153877" y="-5578"/>
                  <a:pt x="4333187" y="0"/>
                </a:cubicBezTo>
                <a:cubicBezTo>
                  <a:pt x="4512497" y="5578"/>
                  <a:pt x="4783422" y="-31272"/>
                  <a:pt x="5059033" y="0"/>
                </a:cubicBezTo>
                <a:cubicBezTo>
                  <a:pt x="5334644" y="31272"/>
                  <a:pt x="5568786" y="15601"/>
                  <a:pt x="5707110" y="0"/>
                </a:cubicBezTo>
                <a:cubicBezTo>
                  <a:pt x="5845434" y="-15601"/>
                  <a:pt x="6126039" y="33045"/>
                  <a:pt x="6432956" y="0"/>
                </a:cubicBezTo>
                <a:cubicBezTo>
                  <a:pt x="6739873" y="-33045"/>
                  <a:pt x="6723230" y="17748"/>
                  <a:pt x="6847726" y="0"/>
                </a:cubicBezTo>
                <a:cubicBezTo>
                  <a:pt x="6972222" y="-17748"/>
                  <a:pt x="7390075" y="28636"/>
                  <a:pt x="7884649" y="0"/>
                </a:cubicBezTo>
                <a:cubicBezTo>
                  <a:pt x="7953429" y="6716"/>
                  <a:pt x="7993198" y="55243"/>
                  <a:pt x="7992373" y="107724"/>
                </a:cubicBezTo>
                <a:cubicBezTo>
                  <a:pt x="7976977" y="277541"/>
                  <a:pt x="8009536" y="358329"/>
                  <a:pt x="7992373" y="538607"/>
                </a:cubicBezTo>
                <a:cubicBezTo>
                  <a:pt x="7997015" y="607809"/>
                  <a:pt x="7956548" y="652190"/>
                  <a:pt x="7884649" y="646331"/>
                </a:cubicBezTo>
                <a:cubicBezTo>
                  <a:pt x="7744053" y="655069"/>
                  <a:pt x="7565388" y="649202"/>
                  <a:pt x="7469880" y="646331"/>
                </a:cubicBezTo>
                <a:cubicBezTo>
                  <a:pt x="7374372" y="643460"/>
                  <a:pt x="7058812" y="644031"/>
                  <a:pt x="6821803" y="646331"/>
                </a:cubicBezTo>
                <a:cubicBezTo>
                  <a:pt x="6584794" y="648631"/>
                  <a:pt x="6374653" y="668724"/>
                  <a:pt x="6173726" y="646331"/>
                </a:cubicBezTo>
                <a:cubicBezTo>
                  <a:pt x="5972799" y="623938"/>
                  <a:pt x="5704786" y="658216"/>
                  <a:pt x="5447879" y="646331"/>
                </a:cubicBezTo>
                <a:cubicBezTo>
                  <a:pt x="5190972" y="634446"/>
                  <a:pt x="5001758" y="660864"/>
                  <a:pt x="4799802" y="646331"/>
                </a:cubicBezTo>
                <a:cubicBezTo>
                  <a:pt x="4597846" y="631798"/>
                  <a:pt x="4459447" y="666199"/>
                  <a:pt x="4307264" y="646331"/>
                </a:cubicBezTo>
                <a:cubicBezTo>
                  <a:pt x="4155081" y="626463"/>
                  <a:pt x="4063876" y="653442"/>
                  <a:pt x="3892494" y="646331"/>
                </a:cubicBezTo>
                <a:cubicBezTo>
                  <a:pt x="3721112" y="639221"/>
                  <a:pt x="3511308" y="673796"/>
                  <a:pt x="3244417" y="646331"/>
                </a:cubicBezTo>
                <a:cubicBezTo>
                  <a:pt x="2977526" y="618866"/>
                  <a:pt x="2794549" y="672231"/>
                  <a:pt x="2674109" y="646331"/>
                </a:cubicBezTo>
                <a:cubicBezTo>
                  <a:pt x="2553669" y="620431"/>
                  <a:pt x="2249920" y="640220"/>
                  <a:pt x="1870494" y="646331"/>
                </a:cubicBezTo>
                <a:cubicBezTo>
                  <a:pt x="1491068" y="652442"/>
                  <a:pt x="1528677" y="647832"/>
                  <a:pt x="1377955" y="646331"/>
                </a:cubicBezTo>
                <a:cubicBezTo>
                  <a:pt x="1227233" y="644830"/>
                  <a:pt x="1095042" y="626966"/>
                  <a:pt x="885416" y="646331"/>
                </a:cubicBezTo>
                <a:cubicBezTo>
                  <a:pt x="675790" y="665696"/>
                  <a:pt x="443959" y="654654"/>
                  <a:pt x="107724" y="646331"/>
                </a:cubicBezTo>
                <a:cubicBezTo>
                  <a:pt x="58914" y="642839"/>
                  <a:pt x="-3331" y="603130"/>
                  <a:pt x="0" y="538607"/>
                </a:cubicBezTo>
                <a:cubicBezTo>
                  <a:pt x="-4717" y="393970"/>
                  <a:pt x="15406" y="294683"/>
                  <a:pt x="0" y="107724"/>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Bóng</a:t>
            </a:r>
            <a:r>
              <a:rPr kumimoji="0" lang="en-US" altLang="zh-CN" sz="36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 </a:t>
            </a:r>
            <a:r>
              <a:rPr kumimoji="0" lang="en-US" altLang="zh-CN" sz="36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của</a:t>
            </a:r>
            <a:r>
              <a:rPr kumimoji="0" lang="en-US" altLang="zh-CN" sz="36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 </a:t>
            </a:r>
            <a:r>
              <a:rPr kumimoji="0" lang="en-US" altLang="zh-CN" sz="36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Vũ</a:t>
            </a:r>
            <a:r>
              <a:rPr kumimoji="0" lang="en-US" altLang="zh-CN" sz="36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 </a:t>
            </a:r>
            <a:r>
              <a:rPr kumimoji="0" lang="en-US" altLang="zh-CN" sz="3600" b="0" i="0" u="none" strike="noStrike" kern="0" cap="none" spc="0" normalizeH="0" baseline="0" noProof="0" dirty="0" err="1">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Nương</a:t>
            </a:r>
            <a:r>
              <a:rPr kumimoji="0" lang="en-US" altLang="zh-CN" sz="36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宋体"/>
                <a:cs typeface="Times New Roman" panose="02020603050405020304" pitchFamily="18" charset="0"/>
              </a:rPr>
              <a:t> </a:t>
            </a:r>
            <a:r>
              <a:rPr kumimoji="0" lang="vi-VN"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mờ </a:t>
            </a:r>
            <a:r>
              <a:rPr kumimoji="0" lang="en-US" sz="3600" b="0" i="0" u="none" strike="noStrike" kern="1200" cap="none" spc="0" normalizeH="0" baseline="0" noProof="0" dirty="0" err="1">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nhạt</a:t>
            </a:r>
            <a:r>
              <a:rPr kumimoji="0" lang="en-US"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vi-VN"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dần và biến mất</a:t>
            </a:r>
            <a:endParaRPr kumimoji="0" lang="en-US" sz="36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11" name="9Slide.vn 5">
            <a:extLst>
              <a:ext uri="{FF2B5EF4-FFF2-40B4-BE49-F238E27FC236}">
                <a16:creationId xmlns:a16="http://schemas.microsoft.com/office/drawing/2014/main" id="{67145581-D56F-4ED8-8EA2-5B2647D9812A}"/>
              </a:ext>
            </a:extLst>
          </p:cNvPr>
          <p:cNvSpPr txBox="1">
            <a:spLocks/>
          </p:cNvSpPr>
          <p:nvPr/>
        </p:nvSpPr>
        <p:spPr>
          <a:xfrm>
            <a:off x="-2740387" y="993269"/>
            <a:ext cx="10252358" cy="10618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a.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Yếu</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tố</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kì</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ảo</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endParaRPr>
          </a:p>
        </p:txBody>
      </p:sp>
      <p:pic>
        <p:nvPicPr>
          <p:cNvPr id="12" name="Picture 11">
            <a:extLst>
              <a:ext uri="{FF2B5EF4-FFF2-40B4-BE49-F238E27FC236}">
                <a16:creationId xmlns:a16="http://schemas.microsoft.com/office/drawing/2014/main" id="{E193E4B5-43AF-4CF7-8CB6-91B6A1810E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92400" y="-355696"/>
            <a:ext cx="2633190" cy="2630996"/>
          </a:xfrm>
          <a:prstGeom prst="rect">
            <a:avLst/>
          </a:prstGeom>
        </p:spPr>
      </p:pic>
    </p:spTree>
    <p:extLst>
      <p:ext uri="{BB962C8B-B14F-4D97-AF65-F5344CB8AC3E}">
        <p14:creationId xmlns:p14="http://schemas.microsoft.com/office/powerpoint/2010/main" val="13517605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6" grpId="0" animBg="1"/>
      <p:bldP spid="17"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5">
            <a:extLst>
              <a:ext uri="{FF2B5EF4-FFF2-40B4-BE49-F238E27FC236}">
                <a16:creationId xmlns:a16="http://schemas.microsoft.com/office/drawing/2014/main" id="{EDD5E9E7-C122-4540-A3B7-F994D82F81BF}"/>
              </a:ext>
            </a:extLst>
          </p:cNvPr>
          <p:cNvSpPr txBox="1">
            <a:spLocks/>
          </p:cNvSpPr>
          <p:nvPr/>
        </p:nvSpPr>
        <p:spPr>
          <a:xfrm>
            <a:off x="1795627" y="554793"/>
            <a:ext cx="14696747" cy="106182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1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a. </a:t>
            </a:r>
            <a:r>
              <a:rPr kumimoji="0" lang="en-US" sz="51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Yếu</a:t>
            </a:r>
            <a:r>
              <a:rPr kumimoji="0" lang="en-US" sz="51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US" sz="51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tố</a:t>
            </a:r>
            <a:r>
              <a:rPr kumimoji="0" lang="en-US" sz="51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US" sz="51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kì</a:t>
            </a:r>
            <a:r>
              <a:rPr kumimoji="0" lang="en-US" sz="51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US" sz="51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ảo</a:t>
            </a:r>
            <a:endParaRPr kumimoji="0" lang="en-US" sz="51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endParaRPr>
          </a:p>
        </p:txBody>
      </p:sp>
      <p:pic>
        <p:nvPicPr>
          <p:cNvPr id="5" name="Picture 4">
            <a:extLst>
              <a:ext uri="{FF2B5EF4-FFF2-40B4-BE49-F238E27FC236}">
                <a16:creationId xmlns:a16="http://schemas.microsoft.com/office/drawing/2014/main" id="{113224FE-FB60-42F3-8503-958B92009891}"/>
              </a:ext>
            </a:extLst>
          </p:cNvPr>
          <p:cNvPicPr>
            <a:picLocks noChangeAspect="1"/>
          </p:cNvPicPr>
          <p:nvPr/>
        </p:nvPicPr>
        <p:blipFill rotWithShape="1">
          <a:blip r:embed="rId3"/>
          <a:srcRect l="20722" r="28360"/>
          <a:stretch/>
        </p:blipFill>
        <p:spPr>
          <a:xfrm>
            <a:off x="997766" y="4532372"/>
            <a:ext cx="3898715" cy="413029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45F97F1D-69B1-4477-BEF6-C6E860AEEB05}"/>
              </a:ext>
            </a:extLst>
          </p:cNvPr>
          <p:cNvSpPr txBox="1"/>
          <p:nvPr/>
        </p:nvSpPr>
        <p:spPr>
          <a:xfrm>
            <a:off x="498882" y="2291046"/>
            <a:ext cx="4896482" cy="1384995"/>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0070C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Ý nghĩa</a:t>
            </a:r>
            <a:r>
              <a:rPr kumimoji="0" lang="en-US" sz="4200" b="1" i="0" u="none" strike="noStrike" kern="1200" cap="none" spc="0" normalizeH="0" baseline="0" noProof="0" dirty="0">
                <a:ln>
                  <a:noFill/>
                </a:ln>
                <a:solidFill>
                  <a:srgbClr val="0070C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sz="4200" b="1" i="0" u="none" strike="noStrike" kern="1200" cap="none" spc="0" normalizeH="0" baseline="0" noProof="0" dirty="0" err="1">
                <a:ln>
                  <a:noFill/>
                </a:ln>
                <a:solidFill>
                  <a:srgbClr val="0070C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của</a:t>
            </a:r>
            <a:r>
              <a:rPr kumimoji="0" lang="en-US" sz="4200" b="1" i="0" u="none" strike="noStrike" kern="1200" cap="none" spc="0" normalizeH="0" baseline="0" noProof="0" dirty="0">
                <a:ln>
                  <a:noFill/>
                </a:ln>
                <a:solidFill>
                  <a:srgbClr val="0070C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sz="4200" b="1" i="0" u="none" strike="noStrike" kern="1200" cap="none" spc="0" normalizeH="0" baseline="0" noProof="0" dirty="0" err="1">
                <a:ln>
                  <a:noFill/>
                </a:ln>
                <a:solidFill>
                  <a:srgbClr val="0070C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các</a:t>
            </a:r>
            <a:r>
              <a:rPr kumimoji="0" lang="en-US" sz="4200" b="1" i="0" u="none" strike="noStrike" kern="1200" cap="none" spc="0" normalizeH="0" baseline="0" noProof="0" dirty="0">
                <a:ln>
                  <a:noFill/>
                </a:ln>
                <a:solidFill>
                  <a:srgbClr val="0070C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chi </a:t>
            </a:r>
            <a:r>
              <a:rPr kumimoji="0" lang="en-US" sz="4200" b="1" i="0" u="none" strike="noStrike" kern="1200" cap="none" spc="0" normalizeH="0" baseline="0" noProof="0" dirty="0" err="1">
                <a:ln>
                  <a:noFill/>
                </a:ln>
                <a:solidFill>
                  <a:srgbClr val="0070C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tiết</a:t>
            </a:r>
            <a:r>
              <a:rPr kumimoji="0" lang="en-US" sz="4200" b="1" i="0" u="none" strike="noStrike" kern="1200" cap="none" spc="0" normalizeH="0" baseline="0" noProof="0" dirty="0">
                <a:ln>
                  <a:noFill/>
                </a:ln>
                <a:solidFill>
                  <a:srgbClr val="0070C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sz="4200" b="1" i="0" u="none" strike="noStrike" kern="1200" cap="none" spc="0" normalizeH="0" baseline="0" noProof="0" dirty="0" err="1">
                <a:ln>
                  <a:noFill/>
                </a:ln>
                <a:solidFill>
                  <a:srgbClr val="0070C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kì</a:t>
            </a:r>
            <a:r>
              <a:rPr kumimoji="0" lang="en-US" sz="4200" b="1" i="0" u="none" strike="noStrike" kern="1200" cap="none" spc="0" normalizeH="0" baseline="0" noProof="0" dirty="0">
                <a:ln>
                  <a:noFill/>
                </a:ln>
                <a:solidFill>
                  <a:srgbClr val="0070C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sz="4200" b="1" i="0" u="none" strike="noStrike" kern="1200" cap="none" spc="0" normalizeH="0" baseline="0" noProof="0" dirty="0" err="1">
                <a:ln>
                  <a:noFill/>
                </a:ln>
                <a:solidFill>
                  <a:srgbClr val="0070C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ảo</a:t>
            </a:r>
            <a:r>
              <a:rPr kumimoji="0" lang="en-US" sz="4200" b="1" i="0" u="none" strike="noStrike" kern="1200" cap="none" spc="0" normalizeH="0" baseline="0" noProof="0" dirty="0">
                <a:ln>
                  <a:noFill/>
                </a:ln>
                <a:solidFill>
                  <a:srgbClr val="0070C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a:t>
            </a:r>
            <a:endParaRPr kumimoji="0" lang="en-US" sz="4200" b="1" i="0" u="none" strike="noStrike" kern="1200" cap="none" spc="0" normalizeH="0" baseline="0" noProof="0" dirty="0">
              <a:ln>
                <a:noFill/>
              </a:ln>
              <a:solidFill>
                <a:srgbClr val="0070C0"/>
              </a:solidFill>
              <a:effectLst/>
              <a:uLnTx/>
              <a:uFillTx/>
              <a:latin typeface="Times New Roman" panose="02020603050405020304" pitchFamily="18" charset="0"/>
              <a:ea typeface="方正清刻本悦宋简体"/>
              <a:cs typeface="Times New Roman" panose="02020603050405020304" pitchFamily="18" charset="0"/>
            </a:endParaRPr>
          </a:p>
        </p:txBody>
      </p:sp>
      <p:sp>
        <p:nvSpPr>
          <p:cNvPr id="7" name="Rectangle: Rounded Corners 6">
            <a:extLst>
              <a:ext uri="{FF2B5EF4-FFF2-40B4-BE49-F238E27FC236}">
                <a16:creationId xmlns:a16="http://schemas.microsoft.com/office/drawing/2014/main" id="{2E11FCBB-1F7F-4C16-87BC-FE639CF17CEC}"/>
              </a:ext>
            </a:extLst>
          </p:cNvPr>
          <p:cNvSpPr/>
          <p:nvPr/>
        </p:nvSpPr>
        <p:spPr>
          <a:xfrm>
            <a:off x="6024623" y="2227234"/>
            <a:ext cx="11561559" cy="2305139"/>
          </a:xfrm>
          <a:custGeom>
            <a:avLst/>
            <a:gdLst>
              <a:gd name="connsiteX0" fmla="*/ 0 w 7707706"/>
              <a:gd name="connsiteY0" fmla="*/ 256132 h 1536759"/>
              <a:gd name="connsiteX1" fmla="*/ 256132 w 7707706"/>
              <a:gd name="connsiteY1" fmla="*/ 0 h 1536759"/>
              <a:gd name="connsiteX2" fmla="*/ 910263 w 7707706"/>
              <a:gd name="connsiteY2" fmla="*/ 0 h 1536759"/>
              <a:gd name="connsiteX3" fmla="*/ 1492440 w 7707706"/>
              <a:gd name="connsiteY3" fmla="*/ 0 h 1536759"/>
              <a:gd name="connsiteX4" fmla="*/ 2218525 w 7707706"/>
              <a:gd name="connsiteY4" fmla="*/ 0 h 1536759"/>
              <a:gd name="connsiteX5" fmla="*/ 2872656 w 7707706"/>
              <a:gd name="connsiteY5" fmla="*/ 0 h 1536759"/>
              <a:gd name="connsiteX6" fmla="*/ 3670696 w 7707706"/>
              <a:gd name="connsiteY6" fmla="*/ 0 h 1536759"/>
              <a:gd name="connsiteX7" fmla="*/ 4468736 w 7707706"/>
              <a:gd name="connsiteY7" fmla="*/ 0 h 1536759"/>
              <a:gd name="connsiteX8" fmla="*/ 5050913 w 7707706"/>
              <a:gd name="connsiteY8" fmla="*/ 0 h 1536759"/>
              <a:gd name="connsiteX9" fmla="*/ 5776998 w 7707706"/>
              <a:gd name="connsiteY9" fmla="*/ 0 h 1536759"/>
              <a:gd name="connsiteX10" fmla="*/ 6359175 w 7707706"/>
              <a:gd name="connsiteY10" fmla="*/ 0 h 1536759"/>
              <a:gd name="connsiteX11" fmla="*/ 7451574 w 7707706"/>
              <a:gd name="connsiteY11" fmla="*/ 0 h 1536759"/>
              <a:gd name="connsiteX12" fmla="*/ 7707706 w 7707706"/>
              <a:gd name="connsiteY12" fmla="*/ 256132 h 1536759"/>
              <a:gd name="connsiteX13" fmla="*/ 7707706 w 7707706"/>
              <a:gd name="connsiteY13" fmla="*/ 768380 h 1536759"/>
              <a:gd name="connsiteX14" fmla="*/ 7707706 w 7707706"/>
              <a:gd name="connsiteY14" fmla="*/ 1280627 h 1536759"/>
              <a:gd name="connsiteX15" fmla="*/ 7451574 w 7707706"/>
              <a:gd name="connsiteY15" fmla="*/ 1536759 h 1536759"/>
              <a:gd name="connsiteX16" fmla="*/ 6797443 w 7707706"/>
              <a:gd name="connsiteY16" fmla="*/ 1536759 h 1536759"/>
              <a:gd name="connsiteX17" fmla="*/ 5999403 w 7707706"/>
              <a:gd name="connsiteY17" fmla="*/ 1536759 h 1536759"/>
              <a:gd name="connsiteX18" fmla="*/ 5561135 w 7707706"/>
              <a:gd name="connsiteY18" fmla="*/ 1536759 h 1536759"/>
              <a:gd name="connsiteX19" fmla="*/ 5050913 w 7707706"/>
              <a:gd name="connsiteY19" fmla="*/ 1536759 h 1536759"/>
              <a:gd name="connsiteX20" fmla="*/ 4324827 w 7707706"/>
              <a:gd name="connsiteY20" fmla="*/ 1536759 h 1536759"/>
              <a:gd name="connsiteX21" fmla="*/ 3670696 w 7707706"/>
              <a:gd name="connsiteY21" fmla="*/ 1536759 h 1536759"/>
              <a:gd name="connsiteX22" fmla="*/ 3160474 w 7707706"/>
              <a:gd name="connsiteY22" fmla="*/ 1536759 h 1536759"/>
              <a:gd name="connsiteX23" fmla="*/ 2434389 w 7707706"/>
              <a:gd name="connsiteY23" fmla="*/ 1536759 h 1536759"/>
              <a:gd name="connsiteX24" fmla="*/ 1924166 w 7707706"/>
              <a:gd name="connsiteY24" fmla="*/ 1536759 h 1536759"/>
              <a:gd name="connsiteX25" fmla="*/ 1270035 w 7707706"/>
              <a:gd name="connsiteY25" fmla="*/ 1536759 h 1536759"/>
              <a:gd name="connsiteX26" fmla="*/ 256132 w 7707706"/>
              <a:gd name="connsiteY26" fmla="*/ 1536759 h 1536759"/>
              <a:gd name="connsiteX27" fmla="*/ 0 w 7707706"/>
              <a:gd name="connsiteY27" fmla="*/ 1280627 h 1536759"/>
              <a:gd name="connsiteX28" fmla="*/ 0 w 7707706"/>
              <a:gd name="connsiteY28" fmla="*/ 799114 h 1536759"/>
              <a:gd name="connsiteX29" fmla="*/ 0 w 7707706"/>
              <a:gd name="connsiteY29" fmla="*/ 256132 h 153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7706" h="1536759" fill="none" extrusionOk="0">
                <a:moveTo>
                  <a:pt x="0" y="256132"/>
                </a:moveTo>
                <a:cubicBezTo>
                  <a:pt x="5377" y="116791"/>
                  <a:pt x="98893" y="26924"/>
                  <a:pt x="256132" y="0"/>
                </a:cubicBezTo>
                <a:cubicBezTo>
                  <a:pt x="507737" y="13088"/>
                  <a:pt x="615123" y="-31868"/>
                  <a:pt x="910263" y="0"/>
                </a:cubicBezTo>
                <a:cubicBezTo>
                  <a:pt x="1205403" y="31868"/>
                  <a:pt x="1220915" y="13992"/>
                  <a:pt x="1492440" y="0"/>
                </a:cubicBezTo>
                <a:cubicBezTo>
                  <a:pt x="1763965" y="-13992"/>
                  <a:pt x="2045594" y="-23180"/>
                  <a:pt x="2218525" y="0"/>
                </a:cubicBezTo>
                <a:cubicBezTo>
                  <a:pt x="2391456" y="23180"/>
                  <a:pt x="2584413" y="32302"/>
                  <a:pt x="2872656" y="0"/>
                </a:cubicBezTo>
                <a:cubicBezTo>
                  <a:pt x="3160899" y="-32302"/>
                  <a:pt x="3463064" y="35545"/>
                  <a:pt x="3670696" y="0"/>
                </a:cubicBezTo>
                <a:cubicBezTo>
                  <a:pt x="3878328" y="-35545"/>
                  <a:pt x="4225196" y="39793"/>
                  <a:pt x="4468736" y="0"/>
                </a:cubicBezTo>
                <a:cubicBezTo>
                  <a:pt x="4712276" y="-39793"/>
                  <a:pt x="4785821" y="25845"/>
                  <a:pt x="5050913" y="0"/>
                </a:cubicBezTo>
                <a:cubicBezTo>
                  <a:pt x="5316005" y="-25845"/>
                  <a:pt x="5473398" y="-35110"/>
                  <a:pt x="5776998" y="0"/>
                </a:cubicBezTo>
                <a:cubicBezTo>
                  <a:pt x="6080599" y="35110"/>
                  <a:pt x="6178541" y="-25469"/>
                  <a:pt x="6359175" y="0"/>
                </a:cubicBezTo>
                <a:cubicBezTo>
                  <a:pt x="6539809" y="25469"/>
                  <a:pt x="7196583" y="7937"/>
                  <a:pt x="7451574" y="0"/>
                </a:cubicBezTo>
                <a:cubicBezTo>
                  <a:pt x="7569754" y="-14167"/>
                  <a:pt x="7709653" y="103650"/>
                  <a:pt x="7707706" y="256132"/>
                </a:cubicBezTo>
                <a:cubicBezTo>
                  <a:pt x="7714912" y="391932"/>
                  <a:pt x="7723725" y="564409"/>
                  <a:pt x="7707706" y="768380"/>
                </a:cubicBezTo>
                <a:cubicBezTo>
                  <a:pt x="7691687" y="972351"/>
                  <a:pt x="7687564" y="1069650"/>
                  <a:pt x="7707706" y="1280627"/>
                </a:cubicBezTo>
                <a:cubicBezTo>
                  <a:pt x="7734813" y="1424049"/>
                  <a:pt x="7575810" y="1546290"/>
                  <a:pt x="7451574" y="1536759"/>
                </a:cubicBezTo>
                <a:cubicBezTo>
                  <a:pt x="7297147" y="1520484"/>
                  <a:pt x="6968275" y="1555334"/>
                  <a:pt x="6797443" y="1536759"/>
                </a:cubicBezTo>
                <a:cubicBezTo>
                  <a:pt x="6626611" y="1518184"/>
                  <a:pt x="6363545" y="1513486"/>
                  <a:pt x="5999403" y="1536759"/>
                </a:cubicBezTo>
                <a:cubicBezTo>
                  <a:pt x="5635261" y="1560032"/>
                  <a:pt x="5741989" y="1552084"/>
                  <a:pt x="5561135" y="1536759"/>
                </a:cubicBezTo>
                <a:cubicBezTo>
                  <a:pt x="5380281" y="1521434"/>
                  <a:pt x="5196918" y="1559194"/>
                  <a:pt x="5050913" y="1536759"/>
                </a:cubicBezTo>
                <a:cubicBezTo>
                  <a:pt x="4904908" y="1514324"/>
                  <a:pt x="4687368" y="1535193"/>
                  <a:pt x="4324827" y="1536759"/>
                </a:cubicBezTo>
                <a:cubicBezTo>
                  <a:pt x="3962286" y="1538325"/>
                  <a:pt x="3801735" y="1532563"/>
                  <a:pt x="3670696" y="1536759"/>
                </a:cubicBezTo>
                <a:cubicBezTo>
                  <a:pt x="3539657" y="1540955"/>
                  <a:pt x="3386731" y="1528692"/>
                  <a:pt x="3160474" y="1536759"/>
                </a:cubicBezTo>
                <a:cubicBezTo>
                  <a:pt x="2934217" y="1544826"/>
                  <a:pt x="2727136" y="1550824"/>
                  <a:pt x="2434389" y="1536759"/>
                </a:cubicBezTo>
                <a:cubicBezTo>
                  <a:pt x="2141642" y="1522694"/>
                  <a:pt x="2027474" y="1528803"/>
                  <a:pt x="1924166" y="1536759"/>
                </a:cubicBezTo>
                <a:cubicBezTo>
                  <a:pt x="1820858" y="1544715"/>
                  <a:pt x="1405577" y="1541910"/>
                  <a:pt x="1270035" y="1536759"/>
                </a:cubicBezTo>
                <a:cubicBezTo>
                  <a:pt x="1134493" y="1531608"/>
                  <a:pt x="499416" y="1508236"/>
                  <a:pt x="256132" y="1536759"/>
                </a:cubicBezTo>
                <a:cubicBezTo>
                  <a:pt x="110978" y="1533826"/>
                  <a:pt x="-5377" y="1426370"/>
                  <a:pt x="0" y="1280627"/>
                </a:cubicBezTo>
                <a:cubicBezTo>
                  <a:pt x="18713" y="1164261"/>
                  <a:pt x="-20272" y="952961"/>
                  <a:pt x="0" y="799114"/>
                </a:cubicBezTo>
                <a:cubicBezTo>
                  <a:pt x="20272" y="645267"/>
                  <a:pt x="11032" y="403711"/>
                  <a:pt x="0" y="256132"/>
                </a:cubicBezTo>
                <a:close/>
              </a:path>
              <a:path w="7707706" h="1536759" stroke="0" extrusionOk="0">
                <a:moveTo>
                  <a:pt x="0" y="256132"/>
                </a:moveTo>
                <a:cubicBezTo>
                  <a:pt x="-7939" y="104971"/>
                  <a:pt x="104285" y="-3590"/>
                  <a:pt x="256132" y="0"/>
                </a:cubicBezTo>
                <a:cubicBezTo>
                  <a:pt x="508255" y="-1593"/>
                  <a:pt x="548875" y="20617"/>
                  <a:pt x="766354" y="0"/>
                </a:cubicBezTo>
                <a:cubicBezTo>
                  <a:pt x="983833" y="-20617"/>
                  <a:pt x="1178218" y="-15186"/>
                  <a:pt x="1348531" y="0"/>
                </a:cubicBezTo>
                <a:cubicBezTo>
                  <a:pt x="1518844" y="15186"/>
                  <a:pt x="1655729" y="8187"/>
                  <a:pt x="1858753" y="0"/>
                </a:cubicBezTo>
                <a:cubicBezTo>
                  <a:pt x="2061777" y="-8187"/>
                  <a:pt x="2395279" y="20216"/>
                  <a:pt x="2656793" y="0"/>
                </a:cubicBezTo>
                <a:cubicBezTo>
                  <a:pt x="2918307" y="-20216"/>
                  <a:pt x="3172574" y="14160"/>
                  <a:pt x="3310924" y="0"/>
                </a:cubicBezTo>
                <a:cubicBezTo>
                  <a:pt x="3449274" y="-14160"/>
                  <a:pt x="3752015" y="27023"/>
                  <a:pt x="3965055" y="0"/>
                </a:cubicBezTo>
                <a:cubicBezTo>
                  <a:pt x="4178095" y="-27023"/>
                  <a:pt x="4300981" y="6011"/>
                  <a:pt x="4547232" y="0"/>
                </a:cubicBezTo>
                <a:cubicBezTo>
                  <a:pt x="4793483" y="-6011"/>
                  <a:pt x="4998746" y="-17727"/>
                  <a:pt x="5273317" y="0"/>
                </a:cubicBezTo>
                <a:cubicBezTo>
                  <a:pt x="5547889" y="17727"/>
                  <a:pt x="5718302" y="15445"/>
                  <a:pt x="5927449" y="0"/>
                </a:cubicBezTo>
                <a:cubicBezTo>
                  <a:pt x="6136596" y="-15445"/>
                  <a:pt x="6470835" y="19197"/>
                  <a:pt x="6653534" y="0"/>
                </a:cubicBezTo>
                <a:cubicBezTo>
                  <a:pt x="6836233" y="-19197"/>
                  <a:pt x="7283513" y="-39587"/>
                  <a:pt x="7451574" y="0"/>
                </a:cubicBezTo>
                <a:cubicBezTo>
                  <a:pt x="7615321" y="-1376"/>
                  <a:pt x="7711702" y="113620"/>
                  <a:pt x="7707706" y="256132"/>
                </a:cubicBezTo>
                <a:cubicBezTo>
                  <a:pt x="7723303" y="438380"/>
                  <a:pt x="7685569" y="560232"/>
                  <a:pt x="7707706" y="737645"/>
                </a:cubicBezTo>
                <a:cubicBezTo>
                  <a:pt x="7729843" y="915058"/>
                  <a:pt x="7714083" y="1046631"/>
                  <a:pt x="7707706" y="1280627"/>
                </a:cubicBezTo>
                <a:cubicBezTo>
                  <a:pt x="7715910" y="1439242"/>
                  <a:pt x="7615788" y="1547506"/>
                  <a:pt x="7451574" y="1536759"/>
                </a:cubicBezTo>
                <a:cubicBezTo>
                  <a:pt x="7332992" y="1557196"/>
                  <a:pt x="7214107" y="1536672"/>
                  <a:pt x="7013306" y="1536759"/>
                </a:cubicBezTo>
                <a:cubicBezTo>
                  <a:pt x="6812505" y="1536846"/>
                  <a:pt x="6591130" y="1506650"/>
                  <a:pt x="6359175" y="1536759"/>
                </a:cubicBezTo>
                <a:cubicBezTo>
                  <a:pt x="6127220" y="1566868"/>
                  <a:pt x="5848435" y="1542607"/>
                  <a:pt x="5705044" y="1536759"/>
                </a:cubicBezTo>
                <a:cubicBezTo>
                  <a:pt x="5561653" y="1530911"/>
                  <a:pt x="5146131" y="1553311"/>
                  <a:pt x="4978958" y="1536759"/>
                </a:cubicBezTo>
                <a:cubicBezTo>
                  <a:pt x="4811785" y="1520207"/>
                  <a:pt x="4575505" y="1568695"/>
                  <a:pt x="4324827" y="1536759"/>
                </a:cubicBezTo>
                <a:cubicBezTo>
                  <a:pt x="4074149" y="1504823"/>
                  <a:pt x="4000456" y="1536221"/>
                  <a:pt x="3814605" y="1536759"/>
                </a:cubicBezTo>
                <a:cubicBezTo>
                  <a:pt x="3628754" y="1537297"/>
                  <a:pt x="3562163" y="1525636"/>
                  <a:pt x="3376337" y="1536759"/>
                </a:cubicBezTo>
                <a:cubicBezTo>
                  <a:pt x="3190511" y="1547882"/>
                  <a:pt x="2914950" y="1518284"/>
                  <a:pt x="2722206" y="1536759"/>
                </a:cubicBezTo>
                <a:cubicBezTo>
                  <a:pt x="2529462" y="1555234"/>
                  <a:pt x="2348229" y="1549829"/>
                  <a:pt x="2140030" y="1536759"/>
                </a:cubicBezTo>
                <a:cubicBezTo>
                  <a:pt x="1931831" y="1523689"/>
                  <a:pt x="1634405" y="1526688"/>
                  <a:pt x="1341990" y="1536759"/>
                </a:cubicBezTo>
                <a:cubicBezTo>
                  <a:pt x="1049575" y="1546830"/>
                  <a:pt x="959685" y="1518947"/>
                  <a:pt x="831767" y="1536759"/>
                </a:cubicBezTo>
                <a:cubicBezTo>
                  <a:pt x="703849" y="1554571"/>
                  <a:pt x="445178" y="1527668"/>
                  <a:pt x="256132" y="1536759"/>
                </a:cubicBezTo>
                <a:cubicBezTo>
                  <a:pt x="110315" y="1525938"/>
                  <a:pt x="-6900" y="1436302"/>
                  <a:pt x="0" y="1280627"/>
                </a:cubicBezTo>
                <a:cubicBezTo>
                  <a:pt x="-22334" y="1109504"/>
                  <a:pt x="-1581" y="988121"/>
                  <a:pt x="0" y="778624"/>
                </a:cubicBezTo>
                <a:cubicBezTo>
                  <a:pt x="1581" y="569127"/>
                  <a:pt x="2657" y="481400"/>
                  <a:pt x="0" y="256132"/>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Tô đậm, làm hoàn chỉnh thêm nét đẹp của nhân vật Vũ Nương: </a:t>
            </a:r>
            <a:r>
              <a:rPr kumimoji="0" lang="en-US" sz="4200" b="0" i="1" u="none" strike="noStrike" kern="1200" cap="none" spc="0" normalizeH="0" baseline="0" noProof="0" dirty="0" err="1">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Dù</a:t>
            </a:r>
            <a:r>
              <a:rPr kumimoji="0" lang="en-US" sz="4200" b="0" i="1"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ở </a:t>
            </a:r>
            <a:r>
              <a:rPr kumimoji="0" lang="en-US" sz="4200" b="0" i="1" u="none" strike="noStrike" kern="1200" cap="none" spc="0" normalizeH="0" baseline="0" noProof="0" dirty="0" err="1">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thế</a:t>
            </a:r>
            <a:r>
              <a:rPr kumimoji="0" lang="en-US" sz="4200" b="0" i="1"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sz="4200" b="0" i="1" u="none" strike="noStrike" kern="1200" cap="none" spc="0" normalizeH="0" baseline="0" noProof="0" dirty="0" err="1">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giới</a:t>
            </a:r>
            <a:r>
              <a:rPr kumimoji="0" lang="en-US" sz="4200" b="0" i="1"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sz="4200" b="0" i="1" u="none" strike="noStrike" kern="1200" cap="none" spc="0" normalizeH="0" baseline="0" noProof="0" dirty="0" err="1">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khác</a:t>
            </a:r>
            <a:r>
              <a:rPr kumimoji="0" lang="en-US" sz="4200" b="0" i="1"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sz="4200" b="0" i="1" u="none" strike="noStrike" kern="1200" cap="none" spc="0" normalizeH="0" baseline="0" noProof="0" dirty="0" err="1">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vẫn</a:t>
            </a:r>
            <a:r>
              <a:rPr kumimoji="0" lang="en-US" sz="4200" b="0" i="1"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vi-VN" sz="4200" b="0" i="1"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nặng tình với cuộc đời, khao khát được phục hồi danh dự. </a:t>
            </a:r>
            <a:endParaRPr kumimoji="0" lang="en-US" sz="4200" b="0" i="1"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8" name="Rectangle: Rounded Corners 7">
            <a:extLst>
              <a:ext uri="{FF2B5EF4-FFF2-40B4-BE49-F238E27FC236}">
                <a16:creationId xmlns:a16="http://schemas.microsoft.com/office/drawing/2014/main" id="{98BD6284-B1A3-4A86-A6A4-2CAE86D4C1E6}"/>
              </a:ext>
            </a:extLst>
          </p:cNvPr>
          <p:cNvSpPr/>
          <p:nvPr/>
        </p:nvSpPr>
        <p:spPr>
          <a:xfrm>
            <a:off x="6024623" y="5037895"/>
            <a:ext cx="11561559" cy="1559627"/>
          </a:xfrm>
          <a:custGeom>
            <a:avLst/>
            <a:gdLst>
              <a:gd name="connsiteX0" fmla="*/ 0 w 7707706"/>
              <a:gd name="connsiteY0" fmla="*/ 173295 h 1039751"/>
              <a:gd name="connsiteX1" fmla="*/ 173295 w 7707706"/>
              <a:gd name="connsiteY1" fmla="*/ 0 h 1039751"/>
              <a:gd name="connsiteX2" fmla="*/ 989710 w 7707706"/>
              <a:gd name="connsiteY2" fmla="*/ 0 h 1039751"/>
              <a:gd name="connsiteX3" fmla="*/ 1806124 w 7707706"/>
              <a:gd name="connsiteY3" fmla="*/ 0 h 1039751"/>
              <a:gd name="connsiteX4" fmla="*/ 2548928 w 7707706"/>
              <a:gd name="connsiteY4" fmla="*/ 0 h 1039751"/>
              <a:gd name="connsiteX5" fmla="*/ 2997287 w 7707706"/>
              <a:gd name="connsiteY5" fmla="*/ 0 h 1039751"/>
              <a:gd name="connsiteX6" fmla="*/ 3592868 w 7707706"/>
              <a:gd name="connsiteY6" fmla="*/ 0 h 1039751"/>
              <a:gd name="connsiteX7" fmla="*/ 4335672 w 7707706"/>
              <a:gd name="connsiteY7" fmla="*/ 0 h 1039751"/>
              <a:gd name="connsiteX8" fmla="*/ 5004864 w 7707706"/>
              <a:gd name="connsiteY8" fmla="*/ 0 h 1039751"/>
              <a:gd name="connsiteX9" fmla="*/ 5821279 w 7707706"/>
              <a:gd name="connsiteY9" fmla="*/ 0 h 1039751"/>
              <a:gd name="connsiteX10" fmla="*/ 6637693 w 7707706"/>
              <a:gd name="connsiteY10" fmla="*/ 0 h 1039751"/>
              <a:gd name="connsiteX11" fmla="*/ 7534411 w 7707706"/>
              <a:gd name="connsiteY11" fmla="*/ 0 h 1039751"/>
              <a:gd name="connsiteX12" fmla="*/ 7707706 w 7707706"/>
              <a:gd name="connsiteY12" fmla="*/ 173295 h 1039751"/>
              <a:gd name="connsiteX13" fmla="*/ 7707706 w 7707706"/>
              <a:gd name="connsiteY13" fmla="*/ 866456 h 1039751"/>
              <a:gd name="connsiteX14" fmla="*/ 7534411 w 7707706"/>
              <a:gd name="connsiteY14" fmla="*/ 1039751 h 1039751"/>
              <a:gd name="connsiteX15" fmla="*/ 6865219 w 7707706"/>
              <a:gd name="connsiteY15" fmla="*/ 1039751 h 1039751"/>
              <a:gd name="connsiteX16" fmla="*/ 6416860 w 7707706"/>
              <a:gd name="connsiteY16" fmla="*/ 1039751 h 1039751"/>
              <a:gd name="connsiteX17" fmla="*/ 5747667 w 7707706"/>
              <a:gd name="connsiteY17" fmla="*/ 1039751 h 1039751"/>
              <a:gd name="connsiteX18" fmla="*/ 4931253 w 7707706"/>
              <a:gd name="connsiteY18" fmla="*/ 1039751 h 1039751"/>
              <a:gd name="connsiteX19" fmla="*/ 4114838 w 7707706"/>
              <a:gd name="connsiteY19" fmla="*/ 1039751 h 1039751"/>
              <a:gd name="connsiteX20" fmla="*/ 3298423 w 7707706"/>
              <a:gd name="connsiteY20" fmla="*/ 1039751 h 1039751"/>
              <a:gd name="connsiteX21" fmla="*/ 2850064 w 7707706"/>
              <a:gd name="connsiteY21" fmla="*/ 1039751 h 1039751"/>
              <a:gd name="connsiteX22" fmla="*/ 2328094 w 7707706"/>
              <a:gd name="connsiteY22" fmla="*/ 1039751 h 1039751"/>
              <a:gd name="connsiteX23" fmla="*/ 1585291 w 7707706"/>
              <a:gd name="connsiteY23" fmla="*/ 1039751 h 1039751"/>
              <a:gd name="connsiteX24" fmla="*/ 916099 w 7707706"/>
              <a:gd name="connsiteY24" fmla="*/ 1039751 h 1039751"/>
              <a:gd name="connsiteX25" fmla="*/ 173295 w 7707706"/>
              <a:gd name="connsiteY25" fmla="*/ 1039751 h 1039751"/>
              <a:gd name="connsiteX26" fmla="*/ 0 w 7707706"/>
              <a:gd name="connsiteY26" fmla="*/ 866456 h 1039751"/>
              <a:gd name="connsiteX27" fmla="*/ 0 w 7707706"/>
              <a:gd name="connsiteY27" fmla="*/ 173295 h 103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07706" h="1039751" fill="none" extrusionOk="0">
                <a:moveTo>
                  <a:pt x="0" y="173295"/>
                </a:moveTo>
                <a:cubicBezTo>
                  <a:pt x="6436" y="75483"/>
                  <a:pt x="71179" y="9674"/>
                  <a:pt x="173295" y="0"/>
                </a:cubicBezTo>
                <a:cubicBezTo>
                  <a:pt x="503369" y="34039"/>
                  <a:pt x="812966" y="7215"/>
                  <a:pt x="989710" y="0"/>
                </a:cubicBezTo>
                <a:cubicBezTo>
                  <a:pt x="1166454" y="-7215"/>
                  <a:pt x="1445333" y="-12971"/>
                  <a:pt x="1806124" y="0"/>
                </a:cubicBezTo>
                <a:cubicBezTo>
                  <a:pt x="2166915" y="12971"/>
                  <a:pt x="2383595" y="10323"/>
                  <a:pt x="2548928" y="0"/>
                </a:cubicBezTo>
                <a:cubicBezTo>
                  <a:pt x="2714261" y="-10323"/>
                  <a:pt x="2800079" y="19910"/>
                  <a:pt x="2997287" y="0"/>
                </a:cubicBezTo>
                <a:cubicBezTo>
                  <a:pt x="3194495" y="-19910"/>
                  <a:pt x="3455911" y="17243"/>
                  <a:pt x="3592868" y="0"/>
                </a:cubicBezTo>
                <a:cubicBezTo>
                  <a:pt x="3729825" y="-17243"/>
                  <a:pt x="3976438" y="16357"/>
                  <a:pt x="4335672" y="0"/>
                </a:cubicBezTo>
                <a:cubicBezTo>
                  <a:pt x="4694906" y="-16357"/>
                  <a:pt x="4671891" y="-5559"/>
                  <a:pt x="5004864" y="0"/>
                </a:cubicBezTo>
                <a:cubicBezTo>
                  <a:pt x="5337837" y="5559"/>
                  <a:pt x="5528731" y="-38001"/>
                  <a:pt x="5821279" y="0"/>
                </a:cubicBezTo>
                <a:cubicBezTo>
                  <a:pt x="6113827" y="38001"/>
                  <a:pt x="6383124" y="19594"/>
                  <a:pt x="6637693" y="0"/>
                </a:cubicBezTo>
                <a:cubicBezTo>
                  <a:pt x="6892262" y="-19594"/>
                  <a:pt x="7141166" y="-40295"/>
                  <a:pt x="7534411" y="0"/>
                </a:cubicBezTo>
                <a:cubicBezTo>
                  <a:pt x="7610128" y="-6123"/>
                  <a:pt x="7714668" y="79274"/>
                  <a:pt x="7707706" y="173295"/>
                </a:cubicBezTo>
                <a:cubicBezTo>
                  <a:pt x="7691731" y="398727"/>
                  <a:pt x="7694444" y="721982"/>
                  <a:pt x="7707706" y="866456"/>
                </a:cubicBezTo>
                <a:cubicBezTo>
                  <a:pt x="7695382" y="954663"/>
                  <a:pt x="7633005" y="1023411"/>
                  <a:pt x="7534411" y="1039751"/>
                </a:cubicBezTo>
                <a:cubicBezTo>
                  <a:pt x="7318945" y="1035029"/>
                  <a:pt x="7141296" y="1056117"/>
                  <a:pt x="6865219" y="1039751"/>
                </a:cubicBezTo>
                <a:cubicBezTo>
                  <a:pt x="6589142" y="1023385"/>
                  <a:pt x="6560272" y="1020435"/>
                  <a:pt x="6416860" y="1039751"/>
                </a:cubicBezTo>
                <a:cubicBezTo>
                  <a:pt x="6273448" y="1059067"/>
                  <a:pt x="5939435" y="1040825"/>
                  <a:pt x="5747667" y="1039751"/>
                </a:cubicBezTo>
                <a:cubicBezTo>
                  <a:pt x="5555899" y="1038677"/>
                  <a:pt x="5316710" y="1000035"/>
                  <a:pt x="4931253" y="1039751"/>
                </a:cubicBezTo>
                <a:cubicBezTo>
                  <a:pt x="4545796" y="1079467"/>
                  <a:pt x="4467311" y="1062830"/>
                  <a:pt x="4114838" y="1039751"/>
                </a:cubicBezTo>
                <a:cubicBezTo>
                  <a:pt x="3762366" y="1016672"/>
                  <a:pt x="3560353" y="1001894"/>
                  <a:pt x="3298423" y="1039751"/>
                </a:cubicBezTo>
                <a:cubicBezTo>
                  <a:pt x="3036493" y="1077608"/>
                  <a:pt x="3044529" y="1035626"/>
                  <a:pt x="2850064" y="1039751"/>
                </a:cubicBezTo>
                <a:cubicBezTo>
                  <a:pt x="2655599" y="1043876"/>
                  <a:pt x="2445837" y="1048975"/>
                  <a:pt x="2328094" y="1039751"/>
                </a:cubicBezTo>
                <a:cubicBezTo>
                  <a:pt x="2210351" y="1030528"/>
                  <a:pt x="1955092" y="1019697"/>
                  <a:pt x="1585291" y="1039751"/>
                </a:cubicBezTo>
                <a:cubicBezTo>
                  <a:pt x="1215490" y="1059805"/>
                  <a:pt x="1115190" y="1045819"/>
                  <a:pt x="916099" y="1039751"/>
                </a:cubicBezTo>
                <a:cubicBezTo>
                  <a:pt x="717008" y="1033683"/>
                  <a:pt x="437088" y="1055830"/>
                  <a:pt x="173295" y="1039751"/>
                </a:cubicBezTo>
                <a:cubicBezTo>
                  <a:pt x="60269" y="1043776"/>
                  <a:pt x="13563" y="962051"/>
                  <a:pt x="0" y="866456"/>
                </a:cubicBezTo>
                <a:cubicBezTo>
                  <a:pt x="-25733" y="638578"/>
                  <a:pt x="18297" y="345336"/>
                  <a:pt x="0" y="173295"/>
                </a:cubicBezTo>
                <a:close/>
              </a:path>
              <a:path w="7707706" h="1039751" stroke="0" extrusionOk="0">
                <a:moveTo>
                  <a:pt x="0" y="173295"/>
                </a:moveTo>
                <a:cubicBezTo>
                  <a:pt x="-3524" y="73279"/>
                  <a:pt x="63233" y="-4959"/>
                  <a:pt x="173295" y="0"/>
                </a:cubicBezTo>
                <a:cubicBezTo>
                  <a:pt x="331112" y="1241"/>
                  <a:pt x="509367" y="14923"/>
                  <a:pt x="695265" y="0"/>
                </a:cubicBezTo>
                <a:cubicBezTo>
                  <a:pt x="881163" y="-14923"/>
                  <a:pt x="1073215" y="28221"/>
                  <a:pt x="1290846" y="0"/>
                </a:cubicBezTo>
                <a:cubicBezTo>
                  <a:pt x="1508477" y="-28221"/>
                  <a:pt x="1581274" y="18206"/>
                  <a:pt x="1812816" y="0"/>
                </a:cubicBezTo>
                <a:cubicBezTo>
                  <a:pt x="2044358" y="-18206"/>
                  <a:pt x="2287619" y="36848"/>
                  <a:pt x="2629231" y="0"/>
                </a:cubicBezTo>
                <a:cubicBezTo>
                  <a:pt x="2970843" y="-36848"/>
                  <a:pt x="3144814" y="-21895"/>
                  <a:pt x="3298423" y="0"/>
                </a:cubicBezTo>
                <a:cubicBezTo>
                  <a:pt x="3452032" y="21895"/>
                  <a:pt x="3720542" y="18293"/>
                  <a:pt x="3967616" y="0"/>
                </a:cubicBezTo>
                <a:cubicBezTo>
                  <a:pt x="4214690" y="-18293"/>
                  <a:pt x="4396694" y="1743"/>
                  <a:pt x="4563197" y="0"/>
                </a:cubicBezTo>
                <a:cubicBezTo>
                  <a:pt x="4729700" y="-1743"/>
                  <a:pt x="5077876" y="-35950"/>
                  <a:pt x="5306000" y="0"/>
                </a:cubicBezTo>
                <a:cubicBezTo>
                  <a:pt x="5534124" y="35950"/>
                  <a:pt x="5732937" y="10524"/>
                  <a:pt x="5975193" y="0"/>
                </a:cubicBezTo>
                <a:cubicBezTo>
                  <a:pt x="6217449" y="-10524"/>
                  <a:pt x="6363046" y="-18780"/>
                  <a:pt x="6717996" y="0"/>
                </a:cubicBezTo>
                <a:cubicBezTo>
                  <a:pt x="7072946" y="18780"/>
                  <a:pt x="7201826" y="6188"/>
                  <a:pt x="7534411" y="0"/>
                </a:cubicBezTo>
                <a:cubicBezTo>
                  <a:pt x="7650004" y="-1227"/>
                  <a:pt x="7724854" y="73064"/>
                  <a:pt x="7707706" y="173295"/>
                </a:cubicBezTo>
                <a:cubicBezTo>
                  <a:pt x="7675363" y="327811"/>
                  <a:pt x="7678768" y="564523"/>
                  <a:pt x="7707706" y="866456"/>
                </a:cubicBezTo>
                <a:cubicBezTo>
                  <a:pt x="7711686" y="957039"/>
                  <a:pt x="7626345" y="1017582"/>
                  <a:pt x="7534411" y="1039751"/>
                </a:cubicBezTo>
                <a:cubicBezTo>
                  <a:pt x="7207178" y="1057600"/>
                  <a:pt x="7080909" y="1029013"/>
                  <a:pt x="6865219" y="1039751"/>
                </a:cubicBezTo>
                <a:cubicBezTo>
                  <a:pt x="6649529" y="1050489"/>
                  <a:pt x="6419903" y="1064967"/>
                  <a:pt x="6048804" y="1039751"/>
                </a:cubicBezTo>
                <a:cubicBezTo>
                  <a:pt x="5677705" y="1014535"/>
                  <a:pt x="5535458" y="1059519"/>
                  <a:pt x="5379612" y="1039751"/>
                </a:cubicBezTo>
                <a:cubicBezTo>
                  <a:pt x="5223766" y="1019983"/>
                  <a:pt x="4998203" y="1047409"/>
                  <a:pt x="4710419" y="1039751"/>
                </a:cubicBezTo>
                <a:cubicBezTo>
                  <a:pt x="4422635" y="1032093"/>
                  <a:pt x="4118774" y="1051200"/>
                  <a:pt x="3967616" y="1039751"/>
                </a:cubicBezTo>
                <a:cubicBezTo>
                  <a:pt x="3816458" y="1028302"/>
                  <a:pt x="3526084" y="1066902"/>
                  <a:pt x="3298423" y="1039751"/>
                </a:cubicBezTo>
                <a:cubicBezTo>
                  <a:pt x="3070762" y="1012600"/>
                  <a:pt x="2973606" y="1018213"/>
                  <a:pt x="2776453" y="1039751"/>
                </a:cubicBezTo>
                <a:cubicBezTo>
                  <a:pt x="2579300" y="1061290"/>
                  <a:pt x="2546188" y="1038299"/>
                  <a:pt x="2328094" y="1039751"/>
                </a:cubicBezTo>
                <a:cubicBezTo>
                  <a:pt x="2110000" y="1041203"/>
                  <a:pt x="1909387" y="1024978"/>
                  <a:pt x="1658902" y="1039751"/>
                </a:cubicBezTo>
                <a:cubicBezTo>
                  <a:pt x="1408417" y="1054524"/>
                  <a:pt x="1195256" y="1022588"/>
                  <a:pt x="1063321" y="1039751"/>
                </a:cubicBezTo>
                <a:cubicBezTo>
                  <a:pt x="931386" y="1056914"/>
                  <a:pt x="609192" y="1080646"/>
                  <a:pt x="173295" y="1039751"/>
                </a:cubicBezTo>
                <a:cubicBezTo>
                  <a:pt x="88055" y="1032449"/>
                  <a:pt x="-5597" y="983555"/>
                  <a:pt x="0" y="866456"/>
                </a:cubicBezTo>
                <a:cubicBezTo>
                  <a:pt x="-28830" y="635219"/>
                  <a:pt x="9668" y="330381"/>
                  <a:pt x="0" y="173295"/>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Làm câu chuyện trở nên lung linh, kì ảo, hấp dẫn, lôi cuốn hơn. </a:t>
            </a:r>
            <a:endParaRPr kumimoji="0" lang="en-US" sz="4200" b="0" i="1"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9" name="Rectangle: Rounded Corners 8">
            <a:extLst>
              <a:ext uri="{FF2B5EF4-FFF2-40B4-BE49-F238E27FC236}">
                <a16:creationId xmlns:a16="http://schemas.microsoft.com/office/drawing/2014/main" id="{7B158129-7081-4CE7-9EB1-8EC0CADB2392}"/>
              </a:ext>
            </a:extLst>
          </p:cNvPr>
          <p:cNvSpPr/>
          <p:nvPr/>
        </p:nvSpPr>
        <p:spPr>
          <a:xfrm>
            <a:off x="6024623" y="7120456"/>
            <a:ext cx="11561559" cy="2305139"/>
          </a:xfrm>
          <a:custGeom>
            <a:avLst/>
            <a:gdLst>
              <a:gd name="connsiteX0" fmla="*/ 0 w 7707706"/>
              <a:gd name="connsiteY0" fmla="*/ 256132 h 1536759"/>
              <a:gd name="connsiteX1" fmla="*/ 256132 w 7707706"/>
              <a:gd name="connsiteY1" fmla="*/ 0 h 1536759"/>
              <a:gd name="connsiteX2" fmla="*/ 910263 w 7707706"/>
              <a:gd name="connsiteY2" fmla="*/ 0 h 1536759"/>
              <a:gd name="connsiteX3" fmla="*/ 1492440 w 7707706"/>
              <a:gd name="connsiteY3" fmla="*/ 0 h 1536759"/>
              <a:gd name="connsiteX4" fmla="*/ 2218525 w 7707706"/>
              <a:gd name="connsiteY4" fmla="*/ 0 h 1536759"/>
              <a:gd name="connsiteX5" fmla="*/ 2872656 w 7707706"/>
              <a:gd name="connsiteY5" fmla="*/ 0 h 1536759"/>
              <a:gd name="connsiteX6" fmla="*/ 3670696 w 7707706"/>
              <a:gd name="connsiteY6" fmla="*/ 0 h 1536759"/>
              <a:gd name="connsiteX7" fmla="*/ 4468736 w 7707706"/>
              <a:gd name="connsiteY7" fmla="*/ 0 h 1536759"/>
              <a:gd name="connsiteX8" fmla="*/ 5050913 w 7707706"/>
              <a:gd name="connsiteY8" fmla="*/ 0 h 1536759"/>
              <a:gd name="connsiteX9" fmla="*/ 5776998 w 7707706"/>
              <a:gd name="connsiteY9" fmla="*/ 0 h 1536759"/>
              <a:gd name="connsiteX10" fmla="*/ 6359175 w 7707706"/>
              <a:gd name="connsiteY10" fmla="*/ 0 h 1536759"/>
              <a:gd name="connsiteX11" fmla="*/ 7451574 w 7707706"/>
              <a:gd name="connsiteY11" fmla="*/ 0 h 1536759"/>
              <a:gd name="connsiteX12" fmla="*/ 7707706 w 7707706"/>
              <a:gd name="connsiteY12" fmla="*/ 256132 h 1536759"/>
              <a:gd name="connsiteX13" fmla="*/ 7707706 w 7707706"/>
              <a:gd name="connsiteY13" fmla="*/ 768380 h 1536759"/>
              <a:gd name="connsiteX14" fmla="*/ 7707706 w 7707706"/>
              <a:gd name="connsiteY14" fmla="*/ 1280627 h 1536759"/>
              <a:gd name="connsiteX15" fmla="*/ 7451574 w 7707706"/>
              <a:gd name="connsiteY15" fmla="*/ 1536759 h 1536759"/>
              <a:gd name="connsiteX16" fmla="*/ 6797443 w 7707706"/>
              <a:gd name="connsiteY16" fmla="*/ 1536759 h 1536759"/>
              <a:gd name="connsiteX17" fmla="*/ 5999403 w 7707706"/>
              <a:gd name="connsiteY17" fmla="*/ 1536759 h 1536759"/>
              <a:gd name="connsiteX18" fmla="*/ 5561135 w 7707706"/>
              <a:gd name="connsiteY18" fmla="*/ 1536759 h 1536759"/>
              <a:gd name="connsiteX19" fmla="*/ 5050913 w 7707706"/>
              <a:gd name="connsiteY19" fmla="*/ 1536759 h 1536759"/>
              <a:gd name="connsiteX20" fmla="*/ 4324827 w 7707706"/>
              <a:gd name="connsiteY20" fmla="*/ 1536759 h 1536759"/>
              <a:gd name="connsiteX21" fmla="*/ 3670696 w 7707706"/>
              <a:gd name="connsiteY21" fmla="*/ 1536759 h 1536759"/>
              <a:gd name="connsiteX22" fmla="*/ 3160474 w 7707706"/>
              <a:gd name="connsiteY22" fmla="*/ 1536759 h 1536759"/>
              <a:gd name="connsiteX23" fmla="*/ 2434389 w 7707706"/>
              <a:gd name="connsiteY23" fmla="*/ 1536759 h 1536759"/>
              <a:gd name="connsiteX24" fmla="*/ 1924166 w 7707706"/>
              <a:gd name="connsiteY24" fmla="*/ 1536759 h 1536759"/>
              <a:gd name="connsiteX25" fmla="*/ 1270035 w 7707706"/>
              <a:gd name="connsiteY25" fmla="*/ 1536759 h 1536759"/>
              <a:gd name="connsiteX26" fmla="*/ 256132 w 7707706"/>
              <a:gd name="connsiteY26" fmla="*/ 1536759 h 1536759"/>
              <a:gd name="connsiteX27" fmla="*/ 0 w 7707706"/>
              <a:gd name="connsiteY27" fmla="*/ 1280627 h 1536759"/>
              <a:gd name="connsiteX28" fmla="*/ 0 w 7707706"/>
              <a:gd name="connsiteY28" fmla="*/ 799114 h 1536759"/>
              <a:gd name="connsiteX29" fmla="*/ 0 w 7707706"/>
              <a:gd name="connsiteY29" fmla="*/ 256132 h 153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7706" h="1536759" fill="none" extrusionOk="0">
                <a:moveTo>
                  <a:pt x="0" y="256132"/>
                </a:moveTo>
                <a:cubicBezTo>
                  <a:pt x="5377" y="116791"/>
                  <a:pt x="98893" y="26924"/>
                  <a:pt x="256132" y="0"/>
                </a:cubicBezTo>
                <a:cubicBezTo>
                  <a:pt x="507737" y="13088"/>
                  <a:pt x="615123" y="-31868"/>
                  <a:pt x="910263" y="0"/>
                </a:cubicBezTo>
                <a:cubicBezTo>
                  <a:pt x="1205403" y="31868"/>
                  <a:pt x="1220915" y="13992"/>
                  <a:pt x="1492440" y="0"/>
                </a:cubicBezTo>
                <a:cubicBezTo>
                  <a:pt x="1763965" y="-13992"/>
                  <a:pt x="2045594" y="-23180"/>
                  <a:pt x="2218525" y="0"/>
                </a:cubicBezTo>
                <a:cubicBezTo>
                  <a:pt x="2391456" y="23180"/>
                  <a:pt x="2584413" y="32302"/>
                  <a:pt x="2872656" y="0"/>
                </a:cubicBezTo>
                <a:cubicBezTo>
                  <a:pt x="3160899" y="-32302"/>
                  <a:pt x="3463064" y="35545"/>
                  <a:pt x="3670696" y="0"/>
                </a:cubicBezTo>
                <a:cubicBezTo>
                  <a:pt x="3878328" y="-35545"/>
                  <a:pt x="4225196" y="39793"/>
                  <a:pt x="4468736" y="0"/>
                </a:cubicBezTo>
                <a:cubicBezTo>
                  <a:pt x="4712276" y="-39793"/>
                  <a:pt x="4785821" y="25845"/>
                  <a:pt x="5050913" y="0"/>
                </a:cubicBezTo>
                <a:cubicBezTo>
                  <a:pt x="5316005" y="-25845"/>
                  <a:pt x="5473398" y="-35110"/>
                  <a:pt x="5776998" y="0"/>
                </a:cubicBezTo>
                <a:cubicBezTo>
                  <a:pt x="6080599" y="35110"/>
                  <a:pt x="6178541" y="-25469"/>
                  <a:pt x="6359175" y="0"/>
                </a:cubicBezTo>
                <a:cubicBezTo>
                  <a:pt x="6539809" y="25469"/>
                  <a:pt x="7196583" y="7937"/>
                  <a:pt x="7451574" y="0"/>
                </a:cubicBezTo>
                <a:cubicBezTo>
                  <a:pt x="7569754" y="-14167"/>
                  <a:pt x="7709653" y="103650"/>
                  <a:pt x="7707706" y="256132"/>
                </a:cubicBezTo>
                <a:cubicBezTo>
                  <a:pt x="7714912" y="391932"/>
                  <a:pt x="7723725" y="564409"/>
                  <a:pt x="7707706" y="768380"/>
                </a:cubicBezTo>
                <a:cubicBezTo>
                  <a:pt x="7691687" y="972351"/>
                  <a:pt x="7687564" y="1069650"/>
                  <a:pt x="7707706" y="1280627"/>
                </a:cubicBezTo>
                <a:cubicBezTo>
                  <a:pt x="7734813" y="1424049"/>
                  <a:pt x="7575810" y="1546290"/>
                  <a:pt x="7451574" y="1536759"/>
                </a:cubicBezTo>
                <a:cubicBezTo>
                  <a:pt x="7297147" y="1520484"/>
                  <a:pt x="6968275" y="1555334"/>
                  <a:pt x="6797443" y="1536759"/>
                </a:cubicBezTo>
                <a:cubicBezTo>
                  <a:pt x="6626611" y="1518184"/>
                  <a:pt x="6363545" y="1513486"/>
                  <a:pt x="5999403" y="1536759"/>
                </a:cubicBezTo>
                <a:cubicBezTo>
                  <a:pt x="5635261" y="1560032"/>
                  <a:pt x="5741989" y="1552084"/>
                  <a:pt x="5561135" y="1536759"/>
                </a:cubicBezTo>
                <a:cubicBezTo>
                  <a:pt x="5380281" y="1521434"/>
                  <a:pt x="5196918" y="1559194"/>
                  <a:pt x="5050913" y="1536759"/>
                </a:cubicBezTo>
                <a:cubicBezTo>
                  <a:pt x="4904908" y="1514324"/>
                  <a:pt x="4687368" y="1535193"/>
                  <a:pt x="4324827" y="1536759"/>
                </a:cubicBezTo>
                <a:cubicBezTo>
                  <a:pt x="3962286" y="1538325"/>
                  <a:pt x="3801735" y="1532563"/>
                  <a:pt x="3670696" y="1536759"/>
                </a:cubicBezTo>
                <a:cubicBezTo>
                  <a:pt x="3539657" y="1540955"/>
                  <a:pt x="3386731" y="1528692"/>
                  <a:pt x="3160474" y="1536759"/>
                </a:cubicBezTo>
                <a:cubicBezTo>
                  <a:pt x="2934217" y="1544826"/>
                  <a:pt x="2727136" y="1550824"/>
                  <a:pt x="2434389" y="1536759"/>
                </a:cubicBezTo>
                <a:cubicBezTo>
                  <a:pt x="2141642" y="1522694"/>
                  <a:pt x="2027474" y="1528803"/>
                  <a:pt x="1924166" y="1536759"/>
                </a:cubicBezTo>
                <a:cubicBezTo>
                  <a:pt x="1820858" y="1544715"/>
                  <a:pt x="1405577" y="1541910"/>
                  <a:pt x="1270035" y="1536759"/>
                </a:cubicBezTo>
                <a:cubicBezTo>
                  <a:pt x="1134493" y="1531608"/>
                  <a:pt x="499416" y="1508236"/>
                  <a:pt x="256132" y="1536759"/>
                </a:cubicBezTo>
                <a:cubicBezTo>
                  <a:pt x="110978" y="1533826"/>
                  <a:pt x="-5377" y="1426370"/>
                  <a:pt x="0" y="1280627"/>
                </a:cubicBezTo>
                <a:cubicBezTo>
                  <a:pt x="18713" y="1164261"/>
                  <a:pt x="-20272" y="952961"/>
                  <a:pt x="0" y="799114"/>
                </a:cubicBezTo>
                <a:cubicBezTo>
                  <a:pt x="20272" y="645267"/>
                  <a:pt x="11032" y="403711"/>
                  <a:pt x="0" y="256132"/>
                </a:cubicBezTo>
                <a:close/>
              </a:path>
              <a:path w="7707706" h="1536759" stroke="0" extrusionOk="0">
                <a:moveTo>
                  <a:pt x="0" y="256132"/>
                </a:moveTo>
                <a:cubicBezTo>
                  <a:pt x="-7939" y="104971"/>
                  <a:pt x="104285" y="-3590"/>
                  <a:pt x="256132" y="0"/>
                </a:cubicBezTo>
                <a:cubicBezTo>
                  <a:pt x="508255" y="-1593"/>
                  <a:pt x="548875" y="20617"/>
                  <a:pt x="766354" y="0"/>
                </a:cubicBezTo>
                <a:cubicBezTo>
                  <a:pt x="983833" y="-20617"/>
                  <a:pt x="1178218" y="-15186"/>
                  <a:pt x="1348531" y="0"/>
                </a:cubicBezTo>
                <a:cubicBezTo>
                  <a:pt x="1518844" y="15186"/>
                  <a:pt x="1655729" y="8187"/>
                  <a:pt x="1858753" y="0"/>
                </a:cubicBezTo>
                <a:cubicBezTo>
                  <a:pt x="2061777" y="-8187"/>
                  <a:pt x="2395279" y="20216"/>
                  <a:pt x="2656793" y="0"/>
                </a:cubicBezTo>
                <a:cubicBezTo>
                  <a:pt x="2918307" y="-20216"/>
                  <a:pt x="3172574" y="14160"/>
                  <a:pt x="3310924" y="0"/>
                </a:cubicBezTo>
                <a:cubicBezTo>
                  <a:pt x="3449274" y="-14160"/>
                  <a:pt x="3752015" y="27023"/>
                  <a:pt x="3965055" y="0"/>
                </a:cubicBezTo>
                <a:cubicBezTo>
                  <a:pt x="4178095" y="-27023"/>
                  <a:pt x="4300981" y="6011"/>
                  <a:pt x="4547232" y="0"/>
                </a:cubicBezTo>
                <a:cubicBezTo>
                  <a:pt x="4793483" y="-6011"/>
                  <a:pt x="4998746" y="-17727"/>
                  <a:pt x="5273317" y="0"/>
                </a:cubicBezTo>
                <a:cubicBezTo>
                  <a:pt x="5547889" y="17727"/>
                  <a:pt x="5718302" y="15445"/>
                  <a:pt x="5927449" y="0"/>
                </a:cubicBezTo>
                <a:cubicBezTo>
                  <a:pt x="6136596" y="-15445"/>
                  <a:pt x="6470835" y="19197"/>
                  <a:pt x="6653534" y="0"/>
                </a:cubicBezTo>
                <a:cubicBezTo>
                  <a:pt x="6836233" y="-19197"/>
                  <a:pt x="7283513" y="-39587"/>
                  <a:pt x="7451574" y="0"/>
                </a:cubicBezTo>
                <a:cubicBezTo>
                  <a:pt x="7615321" y="-1376"/>
                  <a:pt x="7711702" y="113620"/>
                  <a:pt x="7707706" y="256132"/>
                </a:cubicBezTo>
                <a:cubicBezTo>
                  <a:pt x="7723303" y="438380"/>
                  <a:pt x="7685569" y="560232"/>
                  <a:pt x="7707706" y="737645"/>
                </a:cubicBezTo>
                <a:cubicBezTo>
                  <a:pt x="7729843" y="915058"/>
                  <a:pt x="7714083" y="1046631"/>
                  <a:pt x="7707706" y="1280627"/>
                </a:cubicBezTo>
                <a:cubicBezTo>
                  <a:pt x="7715910" y="1439242"/>
                  <a:pt x="7615788" y="1547506"/>
                  <a:pt x="7451574" y="1536759"/>
                </a:cubicBezTo>
                <a:cubicBezTo>
                  <a:pt x="7332992" y="1557196"/>
                  <a:pt x="7214107" y="1536672"/>
                  <a:pt x="7013306" y="1536759"/>
                </a:cubicBezTo>
                <a:cubicBezTo>
                  <a:pt x="6812505" y="1536846"/>
                  <a:pt x="6591130" y="1506650"/>
                  <a:pt x="6359175" y="1536759"/>
                </a:cubicBezTo>
                <a:cubicBezTo>
                  <a:pt x="6127220" y="1566868"/>
                  <a:pt x="5848435" y="1542607"/>
                  <a:pt x="5705044" y="1536759"/>
                </a:cubicBezTo>
                <a:cubicBezTo>
                  <a:pt x="5561653" y="1530911"/>
                  <a:pt x="5146131" y="1553311"/>
                  <a:pt x="4978958" y="1536759"/>
                </a:cubicBezTo>
                <a:cubicBezTo>
                  <a:pt x="4811785" y="1520207"/>
                  <a:pt x="4575505" y="1568695"/>
                  <a:pt x="4324827" y="1536759"/>
                </a:cubicBezTo>
                <a:cubicBezTo>
                  <a:pt x="4074149" y="1504823"/>
                  <a:pt x="4000456" y="1536221"/>
                  <a:pt x="3814605" y="1536759"/>
                </a:cubicBezTo>
                <a:cubicBezTo>
                  <a:pt x="3628754" y="1537297"/>
                  <a:pt x="3562163" y="1525636"/>
                  <a:pt x="3376337" y="1536759"/>
                </a:cubicBezTo>
                <a:cubicBezTo>
                  <a:pt x="3190511" y="1547882"/>
                  <a:pt x="2914950" y="1518284"/>
                  <a:pt x="2722206" y="1536759"/>
                </a:cubicBezTo>
                <a:cubicBezTo>
                  <a:pt x="2529462" y="1555234"/>
                  <a:pt x="2348229" y="1549829"/>
                  <a:pt x="2140030" y="1536759"/>
                </a:cubicBezTo>
                <a:cubicBezTo>
                  <a:pt x="1931831" y="1523689"/>
                  <a:pt x="1634405" y="1526688"/>
                  <a:pt x="1341990" y="1536759"/>
                </a:cubicBezTo>
                <a:cubicBezTo>
                  <a:pt x="1049575" y="1546830"/>
                  <a:pt x="959685" y="1518947"/>
                  <a:pt x="831767" y="1536759"/>
                </a:cubicBezTo>
                <a:cubicBezTo>
                  <a:pt x="703849" y="1554571"/>
                  <a:pt x="445178" y="1527668"/>
                  <a:pt x="256132" y="1536759"/>
                </a:cubicBezTo>
                <a:cubicBezTo>
                  <a:pt x="110315" y="1525938"/>
                  <a:pt x="-6900" y="1436302"/>
                  <a:pt x="0" y="1280627"/>
                </a:cubicBezTo>
                <a:cubicBezTo>
                  <a:pt x="-22334" y="1109504"/>
                  <a:pt x="-1581" y="988121"/>
                  <a:pt x="0" y="778624"/>
                </a:cubicBezTo>
                <a:cubicBezTo>
                  <a:pt x="1581" y="569127"/>
                  <a:pt x="2657" y="481400"/>
                  <a:pt x="0" y="256132"/>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Tạo nên một kết thúc phần nào có hậu cho tác phẩm, thể hiện ước mơ của nhân dân về sự công bằng trong cuộc đời</a:t>
            </a:r>
            <a:endParaRPr kumimoji="0" lang="en-US" sz="4200" b="0" i="1" u="none" strike="noStrike" kern="1200" cap="none" spc="0" normalizeH="0" baseline="0" noProof="0" dirty="0">
              <a:ln>
                <a:noFill/>
              </a:ln>
              <a:solidFill>
                <a:srgbClr val="231F20"/>
              </a:solidFill>
              <a:effectLst/>
              <a:uLnTx/>
              <a:uFillTx/>
              <a:latin typeface="Times New Roman" panose="02020603050405020304" pitchFamily="18" charset="0"/>
              <a:ea typeface="SimSun-ExtB" panose="02010609060101010101" pitchFamily="49" charset="-122"/>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228DDBF-0AAE-4162-BA7C-0B10DB87AABE}"/>
                  </a:ext>
                </a:extLst>
              </p14:cNvPr>
              <p14:cNvContentPartPr/>
              <p14:nvPr/>
            </p14:nvContentPartPr>
            <p14:xfrm>
              <a:off x="10874520" y="7853760"/>
              <a:ext cx="2481840" cy="16200"/>
            </p14:xfrm>
          </p:contentPart>
        </mc:Choice>
        <mc:Fallback xmlns="">
          <p:pic>
            <p:nvPicPr>
              <p:cNvPr id="2" name="Ink 1">
                <a:extLst>
                  <a:ext uri="{FF2B5EF4-FFF2-40B4-BE49-F238E27FC236}">
                    <a16:creationId xmlns:a16="http://schemas.microsoft.com/office/drawing/2014/main" id="{C228DDBF-0AAE-4162-BA7C-0B10DB87AABE}"/>
                  </a:ext>
                </a:extLst>
              </p:cNvPr>
              <p:cNvPicPr/>
              <p:nvPr/>
            </p:nvPicPr>
            <p:blipFill>
              <a:blip r:embed="rId5"/>
              <a:stretch>
                <a:fillRect/>
              </a:stretch>
            </p:blipFill>
            <p:spPr>
              <a:xfrm>
                <a:off x="10865160" y="7844400"/>
                <a:ext cx="2500560" cy="34920"/>
              </a:xfrm>
              <a:prstGeom prst="rect">
                <a:avLst/>
              </a:prstGeom>
            </p:spPr>
          </p:pic>
        </mc:Fallback>
      </mc:AlternateContent>
    </p:spTree>
    <p:extLst>
      <p:ext uri="{BB962C8B-B14F-4D97-AF65-F5344CB8AC3E}">
        <p14:creationId xmlns:p14="http://schemas.microsoft.com/office/powerpoint/2010/main" val="101289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49638-634C-4CF8-03C7-085E0D8BB3D4}"/>
              </a:ext>
            </a:extLst>
          </p:cNvPr>
          <p:cNvPicPr>
            <a:picLocks noChangeAspect="1"/>
          </p:cNvPicPr>
          <p:nvPr/>
        </p:nvPicPr>
        <p:blipFill rotWithShape="1">
          <a:blip r:embed="rId3">
            <a:extLst>
              <a:ext uri="{28A0092B-C50C-407E-A947-70E740481C1C}">
                <a14:useLocalDpi xmlns:a14="http://schemas.microsoft.com/office/drawing/2010/main" val="0"/>
              </a:ext>
            </a:extLst>
          </a:blip>
          <a:srcRect l="10822" r="10822"/>
          <a:stretch/>
        </p:blipFill>
        <p:spPr>
          <a:xfrm>
            <a:off x="7162800" y="-69850"/>
            <a:ext cx="12676604" cy="1042670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3" name="TextBox 2"/>
          <p:cNvSpPr txBox="1"/>
          <p:nvPr/>
        </p:nvSpPr>
        <p:spPr>
          <a:xfrm>
            <a:off x="228600" y="723900"/>
            <a:ext cx="7772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Đặc điểm ngôn ngữ</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Cloud 4"/>
          <p:cNvSpPr/>
          <p:nvPr/>
        </p:nvSpPr>
        <p:spPr>
          <a:xfrm>
            <a:off x="838200" y="2476500"/>
            <a:ext cx="5562600" cy="51816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Tìm những điển tích, điển cố trong lời thoại của nhân vật Vũ Nướng?</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6663032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23640D-A398-45D9-B49D-8B2AD9CDB8E5}"/>
              </a:ext>
            </a:extLst>
          </p:cNvPr>
          <p:cNvSpPr txBox="1"/>
          <p:nvPr/>
        </p:nvSpPr>
        <p:spPr>
          <a:xfrm>
            <a:off x="696431" y="1063787"/>
            <a:ext cx="13287375" cy="2977738"/>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dirty="0">
                <a:ln>
                  <a:noFill/>
                </a:ln>
                <a:solidFill>
                  <a:srgbClr val="202124"/>
                </a:solidFill>
                <a:effectLst/>
                <a:uLnTx/>
                <a:uFillTx/>
                <a:latin typeface="Times New Roman" panose="02020603050405020304" pitchFamily="18" charset="0"/>
                <a:ea typeface="方正清刻本悦宋简体"/>
                <a:cs typeface="Times New Roman" panose="02020603050405020304" pitchFamily="18" charset="0"/>
              </a:rPr>
              <a:t>- </a:t>
            </a:r>
            <a:r>
              <a:rPr kumimoji="0" lang="vi-VN" sz="3750" b="0" i="0" u="none" strike="noStrike" kern="1200" cap="none" spc="0" normalizeH="0" baseline="0" noProof="0" dirty="0">
                <a:ln>
                  <a:noFill/>
                </a:ln>
                <a:solidFill>
                  <a:srgbClr val="202124"/>
                </a:solidFill>
                <a:effectLst/>
                <a:uLnTx/>
                <a:uFillTx/>
                <a:latin typeface="Times New Roman" panose="02020603050405020304" pitchFamily="18" charset="0"/>
                <a:ea typeface="方正清刻本悦宋简体"/>
                <a:cs typeface="Times New Roman" panose="02020603050405020304" pitchFamily="18" charset="0"/>
              </a:rPr>
              <a:t>Thiếp sở dĩ nương tựa vào chàng vì có </a:t>
            </a:r>
            <a:r>
              <a:rPr kumimoji="0" lang="vi-VN" sz="3750" b="0" i="0" u="none" strike="noStrike" kern="1200" cap="none" spc="0" normalizeH="0" baseline="0" noProof="0" dirty="0">
                <a:ln>
                  <a:noFill/>
                </a:ln>
                <a:solidFill>
                  <a:srgbClr val="040C28"/>
                </a:solidFill>
                <a:effectLst/>
                <a:uLnTx/>
                <a:uFillTx/>
                <a:latin typeface="Times New Roman" panose="02020603050405020304" pitchFamily="18" charset="0"/>
                <a:ea typeface="方正清刻本悦宋简体"/>
                <a:cs typeface="Times New Roman" panose="02020603050405020304" pitchFamily="18" charset="0"/>
              </a:rPr>
              <a:t>cái thú vui nghi gia nghi thất</a:t>
            </a:r>
            <a:r>
              <a:rPr kumimoji="0" lang="vi-VN" sz="3750" b="0" i="0" u="none" strike="noStrike" kern="1200" cap="none" spc="0" normalizeH="0" baseline="0" noProof="0" dirty="0">
                <a:ln>
                  <a:noFill/>
                </a:ln>
                <a:solidFill>
                  <a:srgbClr val="202124"/>
                </a:solidFill>
                <a:effectLst/>
                <a:uLnTx/>
                <a:uFillTx/>
                <a:latin typeface="Times New Roman" panose="02020603050405020304" pitchFamily="18" charset="0"/>
                <a:ea typeface="方正清刻本悦宋简体"/>
                <a:cs typeface="Times New Roman" panose="02020603050405020304" pitchFamily="18" charset="0"/>
              </a:rPr>
              <a:t>. Nay đã bình rơi trâm gãy, mây tạnh mưa tan, sen rũ trong ao, liễu tàn trước gió</a:t>
            </a:r>
            <a:r>
              <a:rPr kumimoji="0" lang="en-US" sz="3750" b="0" i="0" u="none" strike="noStrike" kern="1200" cap="none" spc="0" normalizeH="0" baseline="0" noProof="0" dirty="0">
                <a:ln>
                  <a:noFill/>
                </a:ln>
                <a:solidFill>
                  <a:srgbClr val="202124"/>
                </a:solidFill>
                <a:effectLst/>
                <a:uLnTx/>
                <a:uFillTx/>
                <a:latin typeface="Times New Roman" panose="02020603050405020304" pitchFamily="18" charset="0"/>
                <a:ea typeface="方正清刻本悦宋简体"/>
                <a:cs typeface="Times New Roman" panose="02020603050405020304" pitchFamily="18" charset="0"/>
              </a:rPr>
              <a:t>;</a:t>
            </a:r>
            <a:r>
              <a:rPr kumimoji="0" lang="vi-VN" sz="3750" b="0" i="0" u="none" strike="noStrike" kern="1200" cap="none" spc="0" normalizeH="0" baseline="0" noProof="0" dirty="0">
                <a:ln>
                  <a:noFill/>
                </a:ln>
                <a:solidFill>
                  <a:srgbClr val="202124"/>
                </a:solidFill>
                <a:effectLst/>
                <a:uLnTx/>
                <a:uFillTx/>
                <a:latin typeface="Times New Roman" panose="02020603050405020304" pitchFamily="18" charset="0"/>
                <a:ea typeface="方正清刻本悦宋简体"/>
                <a:cs typeface="Times New Roman" panose="02020603050405020304" pitchFamily="18" charset="0"/>
              </a:rPr>
              <a:t> khóc tuyết bông hoa rụng cuống, kêu xuân cái én lìa đàn, nước thẳm buồn xa, đâu còn có thể lại lên núi Vọng Phu kia nữa.</a:t>
            </a:r>
            <a:endParaRPr kumimoji="0" lang="en-US" sz="3750" b="0" i="0" u="none" strike="noStrike" kern="1200" cap="none" spc="0" normalizeH="0" baseline="0" noProof="0" dirty="0">
              <a:ln>
                <a:noFill/>
              </a:ln>
              <a:solidFill>
                <a:prstClr val="black"/>
              </a:solidFill>
              <a:effectLst/>
              <a:uLnTx/>
              <a:uFillTx/>
              <a:latin typeface="Times New Roman" panose="02020603050405020304" pitchFamily="18" charset="0"/>
              <a:ea typeface="方正清刻本悦宋简体"/>
              <a:cs typeface="Times New Roman" panose="02020603050405020304" pitchFamily="18" charset="0"/>
            </a:endParaRPr>
          </a:p>
        </p:txBody>
      </p:sp>
      <p:sp>
        <p:nvSpPr>
          <p:cNvPr id="8" name="TextBox 7">
            <a:extLst>
              <a:ext uri="{FF2B5EF4-FFF2-40B4-BE49-F238E27FC236}">
                <a16:creationId xmlns:a16="http://schemas.microsoft.com/office/drawing/2014/main" id="{DF536AD5-2961-4017-AF1E-6C2BF3515510}"/>
              </a:ext>
            </a:extLst>
          </p:cNvPr>
          <p:cNvSpPr txBox="1"/>
          <p:nvPr/>
        </p:nvSpPr>
        <p:spPr>
          <a:xfrm>
            <a:off x="571499" y="3911808"/>
            <a:ext cx="13287375" cy="2400657"/>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dirty="0">
                <a:ln>
                  <a:noFill/>
                </a:ln>
                <a:solidFill>
                  <a:srgbClr val="262626"/>
                </a:solidFill>
                <a:effectLst/>
                <a:uLnTx/>
                <a:uFillTx/>
                <a:latin typeface="Times New Roman" panose="02020603050405020304" pitchFamily="18" charset="0"/>
                <a:ea typeface="方正清刻本悦宋简体"/>
                <a:cs typeface="Times New Roman" panose="02020603050405020304" pitchFamily="18" charset="0"/>
              </a:rPr>
              <a:t>- </a:t>
            </a:r>
            <a:r>
              <a:rPr kumimoji="0" lang="vi-VN" sz="3750" b="0" i="0" u="none" strike="noStrike" kern="1200" cap="none" spc="0" normalizeH="0" baseline="0" noProof="0" dirty="0">
                <a:ln>
                  <a:noFill/>
                </a:ln>
                <a:solidFill>
                  <a:srgbClr val="262626"/>
                </a:solidFill>
                <a:effectLst/>
                <a:uLnTx/>
                <a:uFillTx/>
                <a:latin typeface="Times New Roman" panose="02020603050405020304" pitchFamily="18" charset="0"/>
                <a:ea typeface="方正清刻本悦宋简体"/>
                <a:cs typeface="Times New Roman" panose="02020603050405020304" pitchFamily="18" charset="0"/>
              </a:rPr>
              <a:t>Kẻ bạc mệnh này duyên phận hẩm hiu, chồng con rẫy bỏ, điều đâu bay buộc, tiếng chịu nhuốc nhơ, thần sông có linh, xin ngài chứng giám. Thiếp nếu đoan trang giữ tiết, trinh bạch gìn lòng, vào nước xin làm ngọc Mị Nương, xuống đất xin làm cỏ Ngu mĩ</a:t>
            </a:r>
            <a:r>
              <a:rPr kumimoji="0" lang="en-US" sz="3750" b="0" i="0" u="none" strike="noStrike" kern="1200" cap="none" spc="0" normalizeH="0" baseline="0" noProof="0" dirty="0">
                <a:ln>
                  <a:noFill/>
                </a:ln>
                <a:solidFill>
                  <a:srgbClr val="262626"/>
                </a:solidFill>
                <a:effectLst/>
                <a:uLnTx/>
                <a:uFillTx/>
                <a:latin typeface="Times New Roman" panose="02020603050405020304" pitchFamily="18" charset="0"/>
                <a:ea typeface="方正清刻本悦宋简体"/>
                <a:cs typeface="Times New Roman" panose="02020603050405020304" pitchFamily="18" charset="0"/>
              </a:rPr>
              <a:t> ...</a:t>
            </a:r>
            <a:endParaRPr kumimoji="0" lang="vi-VN" sz="3750" b="0" i="0" u="none" strike="noStrike" kern="1200" cap="none" spc="0" normalizeH="0" baseline="0" noProof="0" dirty="0">
              <a:ln>
                <a:noFill/>
              </a:ln>
              <a:solidFill>
                <a:srgbClr val="262626"/>
              </a:solidFill>
              <a:effectLst/>
              <a:uLnTx/>
              <a:uFillTx/>
              <a:latin typeface="Times New Roman" panose="02020603050405020304" pitchFamily="18" charset="0"/>
              <a:ea typeface="方正清刻本悦宋简体"/>
              <a:cs typeface="Times New Roman" panose="02020603050405020304" pitchFamily="18" charset="0"/>
            </a:endParaRPr>
          </a:p>
        </p:txBody>
      </p:sp>
      <p:sp>
        <p:nvSpPr>
          <p:cNvPr id="10" name="TextBox 9">
            <a:extLst>
              <a:ext uri="{FF2B5EF4-FFF2-40B4-BE49-F238E27FC236}">
                <a16:creationId xmlns:a16="http://schemas.microsoft.com/office/drawing/2014/main" id="{067B8E77-B11B-48C4-ACAD-09FD05AEC489}"/>
              </a:ext>
            </a:extLst>
          </p:cNvPr>
          <p:cNvSpPr txBox="1"/>
          <p:nvPr/>
        </p:nvSpPr>
        <p:spPr>
          <a:xfrm>
            <a:off x="575618" y="6580108"/>
            <a:ext cx="13287375" cy="1823576"/>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dirty="0">
                <a:ln>
                  <a:noFill/>
                </a:ln>
                <a:solidFill>
                  <a:srgbClr val="333333"/>
                </a:solidFill>
                <a:effectLst/>
                <a:uLnTx/>
                <a:uFillTx/>
                <a:latin typeface="Times New Roman" panose="02020603050405020304" pitchFamily="18" charset="0"/>
                <a:ea typeface="方正清刻本悦宋简体"/>
                <a:cs typeface="Times New Roman" panose="02020603050405020304" pitchFamily="18" charset="0"/>
              </a:rPr>
              <a:t>- </a:t>
            </a:r>
            <a:r>
              <a:rPr kumimoji="0" lang="vi-VN" sz="3750" b="0" i="0" u="none" strike="noStrike" kern="1200" cap="none" spc="0" normalizeH="0" baseline="0" noProof="0" dirty="0">
                <a:ln>
                  <a:noFill/>
                </a:ln>
                <a:solidFill>
                  <a:srgbClr val="333333"/>
                </a:solidFill>
                <a:effectLst/>
                <a:uLnTx/>
                <a:uFillTx/>
                <a:latin typeface="Times New Roman" panose="02020603050405020304" pitchFamily="18" charset="0"/>
                <a:ea typeface="方正清刻本悦宋简体"/>
                <a:cs typeface="Times New Roman" panose="02020603050405020304" pitchFamily="18" charset="0"/>
              </a:rPr>
              <a:t>Có lẽ không thể gửi hình ẩn bóng ở đây được mãi, để mang tiếng xấu xa. Vả chăng, ngựa Hồ gầm gió bắc, chim Việt đậu cành </a:t>
            </a:r>
            <a:r>
              <a:rPr kumimoji="0" lang="en-US" sz="3750" b="0" i="0" u="none" strike="noStrike" kern="1200" cap="none" spc="0" normalizeH="0" baseline="0" noProof="0" dirty="0">
                <a:ln>
                  <a:noFill/>
                </a:ln>
                <a:solidFill>
                  <a:srgbClr val="333333"/>
                </a:solidFill>
                <a:effectLst/>
                <a:uLnTx/>
                <a:uFillTx/>
                <a:latin typeface="Times New Roman" panose="02020603050405020304" pitchFamily="18" charset="0"/>
                <a:ea typeface="方正清刻本悦宋简体"/>
                <a:cs typeface="Times New Roman" panose="02020603050405020304" pitchFamily="18" charset="0"/>
              </a:rPr>
              <a:t>N</a:t>
            </a:r>
            <a:r>
              <a:rPr kumimoji="0" lang="vi-VN" sz="3750" b="0" i="0" u="none" strike="noStrike" kern="1200" cap="none" spc="0" normalizeH="0" baseline="0" noProof="0" dirty="0">
                <a:ln>
                  <a:noFill/>
                </a:ln>
                <a:solidFill>
                  <a:srgbClr val="333333"/>
                </a:solidFill>
                <a:effectLst/>
                <a:uLnTx/>
                <a:uFillTx/>
                <a:latin typeface="Times New Roman" panose="02020603050405020304" pitchFamily="18" charset="0"/>
                <a:ea typeface="方正清刻本悦宋简体"/>
                <a:cs typeface="Times New Roman" panose="02020603050405020304" pitchFamily="18" charset="0"/>
              </a:rPr>
              <a:t>am. Cản vì nỗi ấy, tôi tất phải tìm về có ngày.</a:t>
            </a:r>
            <a:endParaRPr kumimoji="0" lang="en-US" sz="3750" b="0" i="0" u="none" strike="noStrike" kern="1200" cap="none" spc="0" normalizeH="0" baseline="0" noProof="0" dirty="0">
              <a:ln>
                <a:noFill/>
              </a:ln>
              <a:solidFill>
                <a:prstClr val="black"/>
              </a:solidFill>
              <a:effectLst/>
              <a:uLnTx/>
              <a:uFillTx/>
              <a:latin typeface="Times New Roman" panose="02020603050405020304" pitchFamily="18" charset="0"/>
              <a:ea typeface="方正清刻本悦宋简体"/>
              <a:cs typeface="Times New Roman" panose="02020603050405020304" pitchFamily="18" charset="0"/>
            </a:endParaRPr>
          </a:p>
        </p:txBody>
      </p:sp>
      <p:pic>
        <p:nvPicPr>
          <p:cNvPr id="12" name="Picture 11">
            <a:extLst>
              <a:ext uri="{FF2B5EF4-FFF2-40B4-BE49-F238E27FC236}">
                <a16:creationId xmlns:a16="http://schemas.microsoft.com/office/drawing/2014/main" id="{65BE057D-C60F-48BC-AFBF-4AB0B2EA3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3039" y="-102871"/>
            <a:ext cx="5897879" cy="8846819"/>
          </a:xfrm>
          <a:prstGeom prst="rect">
            <a:avLst/>
          </a:prstGeom>
        </p:spPr>
      </p:pic>
      <p:cxnSp>
        <p:nvCxnSpPr>
          <p:cNvPr id="14" name="Straight Connector 13">
            <a:extLst>
              <a:ext uri="{FF2B5EF4-FFF2-40B4-BE49-F238E27FC236}">
                <a16:creationId xmlns:a16="http://schemas.microsoft.com/office/drawing/2014/main" id="{1894A042-E34A-40B6-89C4-8A5F3EA11B21}"/>
              </a:ext>
            </a:extLst>
          </p:cNvPr>
          <p:cNvCxnSpPr>
            <a:cxnSpLocks/>
          </p:cNvCxnSpPr>
          <p:nvPr/>
        </p:nvCxnSpPr>
        <p:spPr>
          <a:xfrm>
            <a:off x="10596847" y="3467100"/>
            <a:ext cx="25909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01E3E22-6AC1-4226-9084-86C06C65C084}"/>
              </a:ext>
            </a:extLst>
          </p:cNvPr>
          <p:cNvCxnSpPr>
            <a:cxnSpLocks/>
          </p:cNvCxnSpPr>
          <p:nvPr/>
        </p:nvCxnSpPr>
        <p:spPr>
          <a:xfrm>
            <a:off x="2209800" y="6312465"/>
            <a:ext cx="29689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3EF3BFD-70D7-41AB-9931-200AA58794C2}"/>
              </a:ext>
            </a:extLst>
          </p:cNvPr>
          <p:cNvCxnSpPr>
            <a:cxnSpLocks/>
          </p:cNvCxnSpPr>
          <p:nvPr/>
        </p:nvCxnSpPr>
        <p:spPr>
          <a:xfrm>
            <a:off x="9059386" y="6312465"/>
            <a:ext cx="19473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8135B5-1481-4158-8D5E-74C83A31818E}"/>
              </a:ext>
            </a:extLst>
          </p:cNvPr>
          <p:cNvCxnSpPr>
            <a:cxnSpLocks/>
          </p:cNvCxnSpPr>
          <p:nvPr/>
        </p:nvCxnSpPr>
        <p:spPr>
          <a:xfrm>
            <a:off x="4728363" y="7810500"/>
            <a:ext cx="26117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0085A7D-4480-4A82-8D60-9D31FC4E62E4}"/>
              </a:ext>
            </a:extLst>
          </p:cNvPr>
          <p:cNvCxnSpPr>
            <a:cxnSpLocks/>
          </p:cNvCxnSpPr>
          <p:nvPr/>
        </p:nvCxnSpPr>
        <p:spPr>
          <a:xfrm>
            <a:off x="9052243" y="7810500"/>
            <a:ext cx="39090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EC37004-EB69-475E-BB1E-D9297AA54AAD}"/>
              </a:ext>
            </a:extLst>
          </p:cNvPr>
          <p:cNvSpPr txBox="1"/>
          <p:nvPr/>
        </p:nvSpPr>
        <p:spPr>
          <a:xfrm>
            <a:off x="719085" y="8743948"/>
            <a:ext cx="16996410" cy="1292662"/>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68"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Truyện s</a:t>
            </a:r>
            <a:r>
              <a:rPr kumimoji="0" lang="vi-VN" sz="39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ử dụng nhiều điển tích, điển cố.</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srgbClr val="0070C0"/>
                </a:solidFill>
                <a:effectLst/>
                <a:uLnTx/>
                <a:uFillTx/>
                <a:latin typeface="Times New Roman" panose="02020603050405020304" pitchFamily="18" charset="0"/>
                <a:ea typeface="方正清刻本悦宋简体"/>
                <a:cs typeface="Times New Roman" panose="02020603050405020304" pitchFamily="18" charset="0"/>
              </a:rPr>
              <a:t>-     Ngôn ngữ góp phần thể hiện rõ tính cách nhân vật ( Vũ Nương)</a:t>
            </a:r>
            <a:endParaRPr kumimoji="0" lang="en-US" sz="3900" b="0" i="0" u="none" strike="noStrike" kern="1200" cap="none" spc="0" normalizeH="0" baseline="0" noProof="0" dirty="0">
              <a:ln>
                <a:noFill/>
              </a:ln>
              <a:solidFill>
                <a:srgbClr val="0070C0"/>
              </a:solidFill>
              <a:effectLst/>
              <a:uLnTx/>
              <a:uFillTx/>
              <a:latin typeface="Times New Roman" panose="02020603050405020304" pitchFamily="18" charset="0"/>
              <a:ea typeface="方正清刻本悦宋简体"/>
              <a:cs typeface="Times New Roman" panose="02020603050405020304" pitchFamily="18" charset="0"/>
            </a:endParaRPr>
          </a:p>
        </p:txBody>
      </p:sp>
      <p:sp>
        <p:nvSpPr>
          <p:cNvPr id="15" name="9Slide.vn 5">
            <a:extLst>
              <a:ext uri="{FF2B5EF4-FFF2-40B4-BE49-F238E27FC236}">
                <a16:creationId xmlns:a16="http://schemas.microsoft.com/office/drawing/2014/main" id="{062E943C-DE64-4886-925C-302DE99D5402}"/>
              </a:ext>
            </a:extLst>
          </p:cNvPr>
          <p:cNvSpPr txBox="1">
            <a:spLocks/>
          </p:cNvSpPr>
          <p:nvPr/>
        </p:nvSpPr>
        <p:spPr>
          <a:xfrm>
            <a:off x="-4110681" y="311396"/>
            <a:ext cx="14696747" cy="106182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b. </a:t>
            </a:r>
            <a:r>
              <a:rPr kumimoji="0" lang="en-US" sz="42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Đặc</a:t>
            </a: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US" sz="42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điểm</a:t>
            </a: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US" sz="42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ngôn</a:t>
            </a: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US" sz="42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ngữ</a:t>
            </a:r>
            <a:endPar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endParaRPr>
          </a:p>
        </p:txBody>
      </p:sp>
    </p:spTree>
    <p:extLst>
      <p:ext uri="{BB962C8B-B14F-4D97-AF65-F5344CB8AC3E}">
        <p14:creationId xmlns:p14="http://schemas.microsoft.com/office/powerpoint/2010/main" val="302708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31"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0822D387-0BA9-883B-71F3-F9DC87AA2154}"/>
              </a:ext>
            </a:extLst>
          </p:cNvPr>
          <p:cNvSpPr/>
          <p:nvPr/>
        </p:nvSpPr>
        <p:spPr>
          <a:xfrm>
            <a:off x="6666791" y="5572740"/>
            <a:ext cx="658368" cy="4114800"/>
          </a:xfrm>
          <a:custGeom>
            <a:avLst/>
            <a:gdLst/>
            <a:ahLst/>
            <a:cxnLst/>
            <a:rect l="l" t="t" r="r" b="b"/>
            <a:pathLst>
              <a:path w="658368" h="4114800">
                <a:moveTo>
                  <a:pt x="0" y="0"/>
                </a:moveTo>
                <a:lnTo>
                  <a:pt x="658368" y="0"/>
                </a:lnTo>
                <a:lnTo>
                  <a:pt x="6583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31">
            <a:extLst>
              <a:ext uri="{FF2B5EF4-FFF2-40B4-BE49-F238E27FC236}">
                <a16:creationId xmlns:a16="http://schemas.microsoft.com/office/drawing/2014/main" id="{DEFD2B4B-7132-CD51-708E-DAB886BC0070}"/>
              </a:ext>
            </a:extLst>
          </p:cNvPr>
          <p:cNvSpPr/>
          <p:nvPr/>
        </p:nvSpPr>
        <p:spPr>
          <a:xfrm>
            <a:off x="2209800" y="8343900"/>
            <a:ext cx="3608032" cy="2124229"/>
          </a:xfrm>
          <a:custGeom>
            <a:avLst/>
            <a:gdLst/>
            <a:ahLst/>
            <a:cxnLst/>
            <a:rect l="l" t="t" r="r" b="b"/>
            <a:pathLst>
              <a:path w="3608032" h="2124229">
                <a:moveTo>
                  <a:pt x="0" y="0"/>
                </a:moveTo>
                <a:lnTo>
                  <a:pt x="3608032" y="0"/>
                </a:lnTo>
                <a:lnTo>
                  <a:pt x="3608032" y="2124229"/>
                </a:lnTo>
                <a:lnTo>
                  <a:pt x="0" y="21242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TextBox 1">
            <a:extLst>
              <a:ext uri="{FF2B5EF4-FFF2-40B4-BE49-F238E27FC236}">
                <a16:creationId xmlns:a16="http://schemas.microsoft.com/office/drawing/2014/main" id="{2C084570-69AB-0630-C37A-8971EC8E3A4A}"/>
              </a:ext>
            </a:extLst>
          </p:cNvPr>
          <p:cNvSpPr txBox="1"/>
          <p:nvPr/>
        </p:nvSpPr>
        <p:spPr>
          <a:xfrm>
            <a:off x="7696200" y="3350029"/>
            <a:ext cx="975360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ảnh Vũ Nương hiện về khi Trương Sinh lập đàn giải oan bên bến Hoàng Giang được tác giả miêu tả qua chi tiết nào?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em, đoạn kết có màu sắc kì ảo này có tác dụng gì trong việc thể hiện chủ đề của tác phẩm?</a:t>
            </a:r>
          </a:p>
        </p:txBody>
      </p:sp>
      <p:grpSp>
        <p:nvGrpSpPr>
          <p:cNvPr id="6" name="Group 5">
            <a:extLst>
              <a:ext uri="{FF2B5EF4-FFF2-40B4-BE49-F238E27FC236}">
                <a16:creationId xmlns:a16="http://schemas.microsoft.com/office/drawing/2014/main" id="{6A103268-03BB-E54F-6708-78D77763FF22}"/>
              </a:ext>
            </a:extLst>
          </p:cNvPr>
          <p:cNvGrpSpPr/>
          <p:nvPr/>
        </p:nvGrpSpPr>
        <p:grpSpPr>
          <a:xfrm>
            <a:off x="5129561" y="375257"/>
            <a:ext cx="8023695" cy="1788080"/>
            <a:chOff x="2895600" y="190500"/>
            <a:chExt cx="8018513" cy="1734412"/>
          </a:xfrm>
        </p:grpSpPr>
        <p:sp>
          <p:nvSpPr>
            <p:cNvPr id="4" name="Freeform 19">
              <a:extLst>
                <a:ext uri="{FF2B5EF4-FFF2-40B4-BE49-F238E27FC236}">
                  <a16:creationId xmlns:a16="http://schemas.microsoft.com/office/drawing/2014/main" id="{BA23D633-447A-BA2F-8AFA-0CB0BFAFF652}"/>
                </a:ext>
              </a:extLst>
            </p:cNvPr>
            <p:cNvSpPr/>
            <p:nvPr/>
          </p:nvSpPr>
          <p:spPr>
            <a:xfrm>
              <a:off x="2895600" y="190500"/>
              <a:ext cx="3903713" cy="1734412"/>
            </a:xfrm>
            <a:custGeom>
              <a:avLst/>
              <a:gdLst/>
              <a:ahLst/>
              <a:cxnLst/>
              <a:rect l="l" t="t" r="r" b="b"/>
              <a:pathLst>
                <a:path w="3903713" h="1734412">
                  <a:moveTo>
                    <a:pt x="0" y="0"/>
                  </a:moveTo>
                  <a:lnTo>
                    <a:pt x="3903713" y="0"/>
                  </a:lnTo>
                  <a:lnTo>
                    <a:pt x="3903713" y="1734412"/>
                  </a:lnTo>
                  <a:lnTo>
                    <a:pt x="0" y="1734412"/>
                  </a:lnTo>
                  <a:lnTo>
                    <a:pt x="0" y="0"/>
                  </a:lnTo>
                  <a:close/>
                </a:path>
              </a:pathLst>
            </a:custGeom>
            <a:blipFill>
              <a:blip r:embed="rId7">
                <a:extLst>
                  <a:ext uri="{96DAC541-7B7A-43D3-8B79-37D633B846F1}">
                    <asvg:svgBlip xmlns:asvg="http://schemas.microsoft.com/office/drawing/2016/SVG/main" r:embed="rId8"/>
                  </a:ext>
                </a:extLst>
              </a:blip>
              <a:stretch>
                <a:fillRect r="-22564"/>
              </a:stretch>
            </a:blipFill>
          </p:spPr>
        </p:sp>
        <p:sp>
          <p:nvSpPr>
            <p:cNvPr id="5" name="Freeform 19">
              <a:extLst>
                <a:ext uri="{FF2B5EF4-FFF2-40B4-BE49-F238E27FC236}">
                  <a16:creationId xmlns:a16="http://schemas.microsoft.com/office/drawing/2014/main" id="{99DE13B6-2EB8-0CA3-CB14-4D8B4A328F97}"/>
                </a:ext>
              </a:extLst>
            </p:cNvPr>
            <p:cNvSpPr/>
            <p:nvPr/>
          </p:nvSpPr>
          <p:spPr>
            <a:xfrm flipH="1">
              <a:off x="7010400" y="190500"/>
              <a:ext cx="3903713" cy="1734412"/>
            </a:xfrm>
            <a:custGeom>
              <a:avLst/>
              <a:gdLst/>
              <a:ahLst/>
              <a:cxnLst/>
              <a:rect l="l" t="t" r="r" b="b"/>
              <a:pathLst>
                <a:path w="3903713" h="1734412">
                  <a:moveTo>
                    <a:pt x="0" y="0"/>
                  </a:moveTo>
                  <a:lnTo>
                    <a:pt x="3903713" y="0"/>
                  </a:lnTo>
                  <a:lnTo>
                    <a:pt x="3903713" y="1734412"/>
                  </a:lnTo>
                  <a:lnTo>
                    <a:pt x="0" y="1734412"/>
                  </a:lnTo>
                  <a:lnTo>
                    <a:pt x="0" y="0"/>
                  </a:lnTo>
                  <a:close/>
                </a:path>
              </a:pathLst>
            </a:custGeom>
            <a:blipFill>
              <a:blip r:embed="rId7">
                <a:extLst>
                  <a:ext uri="{96DAC541-7B7A-43D3-8B79-37D633B846F1}">
                    <asvg:svgBlip xmlns:asvg="http://schemas.microsoft.com/office/drawing/2016/SVG/main" r:embed="rId8"/>
                  </a:ext>
                </a:extLst>
              </a:blip>
              <a:stretch>
                <a:fillRect r="-22564"/>
              </a:stretch>
            </a:blipFill>
          </p:spPr>
        </p:sp>
      </p:grpSp>
      <p:sp>
        <p:nvSpPr>
          <p:cNvPr id="7" name="TextBox 6">
            <a:extLst>
              <a:ext uri="{FF2B5EF4-FFF2-40B4-BE49-F238E27FC236}">
                <a16:creationId xmlns:a16="http://schemas.microsoft.com/office/drawing/2014/main" id="{2A71EE78-662F-F1BE-7FEF-3807048FA47A}"/>
              </a:ext>
            </a:extLst>
          </p:cNvPr>
          <p:cNvSpPr txBox="1"/>
          <p:nvPr/>
        </p:nvSpPr>
        <p:spPr>
          <a:xfrm>
            <a:off x="5334000" y="826964"/>
            <a:ext cx="7620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bàn</a:t>
            </a:r>
            <a:endPar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CC9AC6B7-6552-B8A6-2702-017432366D62}"/>
              </a:ext>
            </a:extLst>
          </p:cNvPr>
          <p:cNvPicPr>
            <a:picLocks noChangeAspect="1"/>
          </p:cNvPicPr>
          <p:nvPr/>
        </p:nvPicPr>
        <p:blipFill>
          <a:blip r:embed="rId9"/>
          <a:stretch>
            <a:fillRect/>
          </a:stretch>
        </p:blipFill>
        <p:spPr>
          <a:xfrm>
            <a:off x="228600" y="3390900"/>
            <a:ext cx="6477000" cy="5462179"/>
          </a:xfrm>
          <a:prstGeom prst="rect">
            <a:avLst/>
          </a:prstGeom>
        </p:spPr>
      </p:pic>
    </p:spTree>
    <p:extLst>
      <p:ext uri="{BB962C8B-B14F-4D97-AF65-F5344CB8AC3E}">
        <p14:creationId xmlns:p14="http://schemas.microsoft.com/office/powerpoint/2010/main" val="19593046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58400" y="0"/>
            <a:ext cx="8053071" cy="104013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619500"/>
            <a:ext cx="6324600" cy="6324600"/>
          </a:xfrm>
          <a:prstGeom prst="rect">
            <a:avLst/>
          </a:prstGeom>
        </p:spPr>
      </p:pic>
      <p:sp>
        <p:nvSpPr>
          <p:cNvPr id="4" name="TextBox 3"/>
          <p:cNvSpPr txBox="1"/>
          <p:nvPr/>
        </p:nvSpPr>
        <p:spPr>
          <a:xfrm>
            <a:off x="762000" y="800100"/>
            <a:ext cx="8534400" cy="707886"/>
          </a:xfrm>
          <a:prstGeom prst="rect">
            <a:avLst/>
          </a:prstGeom>
          <a:noFill/>
        </p:spPr>
        <p:txBody>
          <a:bodyPr wrap="square" rtlCol="0">
            <a:spAutoFit/>
          </a:bodyPr>
          <a:lstStyle/>
          <a:p>
            <a:pPr algn="ctr"/>
            <a:r>
              <a:rPr lang="vi-VN" sz="4000" dirty="0">
                <a:latin typeface="Times New Roman" panose="02020603050405020304" pitchFamily="18" charset="0"/>
                <a:cs typeface="Times New Roman" panose="02020603050405020304" pitchFamily="18" charset="0"/>
              </a:rPr>
              <a:t> </a:t>
            </a:r>
            <a:r>
              <a:rPr lang="vi-VN" sz="4000" b="1" dirty="0">
                <a:solidFill>
                  <a:srgbClr val="C00000"/>
                </a:solidFill>
                <a:latin typeface="Times New Roman" panose="02020603050405020304" pitchFamily="18" charset="0"/>
                <a:cs typeface="Times New Roman" panose="02020603050405020304" pitchFamily="18" charset="0"/>
              </a:rPr>
              <a:t>THẢO LUẬN NHÓM 6 NGƯỜI</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981200" y="1790700"/>
            <a:ext cx="8229600" cy="1200329"/>
          </a:xfrm>
          <a:prstGeom prst="rect">
            <a:avLst/>
          </a:prstGeom>
          <a:noFill/>
        </p:spPr>
        <p:txBody>
          <a:bodyPr wrap="square" rtlCol="0">
            <a:spAutoFit/>
          </a:bodyPr>
          <a:lstStyle/>
          <a:p>
            <a:pPr marL="457200" indent="-457200">
              <a:buFontTx/>
              <a:buChar char="-"/>
            </a:pPr>
            <a:r>
              <a:rPr lang="vi-VN" sz="3600" dirty="0">
                <a:latin typeface="Times New Roman" panose="02020603050405020304" pitchFamily="18" charset="0"/>
                <a:cs typeface="Times New Roman" panose="02020603050405020304" pitchFamily="18" charset="0"/>
              </a:rPr>
              <a:t>Thời gian : 7 phút</a:t>
            </a:r>
          </a:p>
          <a:p>
            <a:pPr marL="457200" indent="-457200">
              <a:buFontTx/>
              <a:buChar char="-"/>
            </a:pPr>
            <a:r>
              <a:rPr lang="vi-VN" sz="3600" dirty="0">
                <a:latin typeface="Times New Roman" panose="02020603050405020304" pitchFamily="18" charset="0"/>
                <a:cs typeface="Times New Roman" panose="02020603050405020304" pitchFamily="18" charset="0"/>
              </a:rPr>
              <a:t>Nội dung: Hoàn thành phiếu học tập</a:t>
            </a:r>
          </a:p>
        </p:txBody>
      </p:sp>
    </p:spTree>
    <p:extLst>
      <p:ext uri="{BB962C8B-B14F-4D97-AF65-F5344CB8AC3E}">
        <p14:creationId xmlns:p14="http://schemas.microsoft.com/office/powerpoint/2010/main" val="134168666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1">
            <a:extLst>
              <a:ext uri="{FF2B5EF4-FFF2-40B4-BE49-F238E27FC236}">
                <a16:creationId xmlns:a16="http://schemas.microsoft.com/office/drawing/2014/main" id="{CBB358A0-63D2-6B3D-B9B4-E835F27486A1}"/>
              </a:ext>
            </a:extLst>
          </p:cNvPr>
          <p:cNvGrpSpPr/>
          <p:nvPr/>
        </p:nvGrpSpPr>
        <p:grpSpPr>
          <a:xfrm rot="16200000">
            <a:off x="7291970" y="-7086600"/>
            <a:ext cx="3733799" cy="18288001"/>
            <a:chOff x="0" y="0"/>
            <a:chExt cx="2032155" cy="3206393"/>
          </a:xfrm>
        </p:grpSpPr>
        <p:sp>
          <p:nvSpPr>
            <p:cNvPr id="9" name="Freeform 12">
              <a:extLst>
                <a:ext uri="{FF2B5EF4-FFF2-40B4-BE49-F238E27FC236}">
                  <a16:creationId xmlns:a16="http://schemas.microsoft.com/office/drawing/2014/main" id="{64809920-AEE8-9C6F-4F11-4B336F9990E8}"/>
                </a:ext>
              </a:extLst>
            </p:cNvPr>
            <p:cNvSpPr/>
            <p:nvPr/>
          </p:nvSpPr>
          <p:spPr>
            <a:xfrm>
              <a:off x="0" y="0"/>
              <a:ext cx="2032155" cy="3206393"/>
            </a:xfrm>
            <a:custGeom>
              <a:avLst/>
              <a:gdLst/>
              <a:ahLst/>
              <a:cxnLst/>
              <a:rect l="l" t="t" r="r" b="b"/>
              <a:pathLst>
                <a:path w="2032155" h="3206393">
                  <a:moveTo>
                    <a:pt x="0" y="0"/>
                  </a:moveTo>
                  <a:lnTo>
                    <a:pt x="2032155" y="0"/>
                  </a:lnTo>
                  <a:lnTo>
                    <a:pt x="2032155" y="3206393"/>
                  </a:lnTo>
                  <a:lnTo>
                    <a:pt x="0" y="3206393"/>
                  </a:lnTo>
                  <a:close/>
                </a:path>
              </a:pathLst>
            </a:custGeom>
            <a:solidFill>
              <a:srgbClr val="254A6B"/>
            </a:solidFill>
          </p:spPr>
        </p:sp>
        <p:sp>
          <p:nvSpPr>
            <p:cNvPr id="10" name="TextBox 13">
              <a:extLst>
                <a:ext uri="{FF2B5EF4-FFF2-40B4-BE49-F238E27FC236}">
                  <a16:creationId xmlns:a16="http://schemas.microsoft.com/office/drawing/2014/main" id="{FD411409-7DC5-E28C-8CA5-BA6AB652FCBC}"/>
                </a:ext>
              </a:extLst>
            </p:cNvPr>
            <p:cNvSpPr txBox="1"/>
            <p:nvPr/>
          </p:nvSpPr>
          <p:spPr>
            <a:xfrm>
              <a:off x="0" y="-28575"/>
              <a:ext cx="2032155" cy="3234968"/>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8E80E0D8-8188-23E8-C718-475D894688D6}"/>
              </a:ext>
            </a:extLst>
          </p:cNvPr>
          <p:cNvSpPr txBox="1"/>
          <p:nvPr/>
        </p:nvSpPr>
        <p:spPr>
          <a:xfrm>
            <a:off x="533400" y="228599"/>
            <a:ext cx="17373600"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Vũ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Nương</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ngồi</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chiếc</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kiệu</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đứng</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giữa</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dòng</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theo</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đến</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năm</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mươi</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chiếc</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xe</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cờ</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tán</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võng</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lọng</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rực</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rỡ</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đầy</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sông</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lúc</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ẩn</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lúc</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nàng</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vẫn</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giữa</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dòng</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vọng</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vào</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đa</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tình</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chàng</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thiếp</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chẳng</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nữa</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bóng</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nàng</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loang</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loáng</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mờ</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nhạt</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dần</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biến</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mất</a:t>
            </a:r>
            <a:r>
              <a:rPr kumimoji="0" lang="en-US" sz="4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AutoShape 58">
            <a:extLst>
              <a:ext uri="{FF2B5EF4-FFF2-40B4-BE49-F238E27FC236}">
                <a16:creationId xmlns:a16="http://schemas.microsoft.com/office/drawing/2014/main" id="{2B020026-01DF-9BD8-363F-B9A6BF5EF852}"/>
              </a:ext>
            </a:extLst>
          </p:cNvPr>
          <p:cNvSpPr/>
          <p:nvPr/>
        </p:nvSpPr>
        <p:spPr>
          <a:xfrm flipH="1" flipV="1">
            <a:off x="4464841" y="3962399"/>
            <a:ext cx="33338" cy="8670753"/>
          </a:xfrm>
          <a:prstGeom prst="line">
            <a:avLst/>
          </a:prstGeom>
          <a:ln w="66675" cap="rnd">
            <a:solidFill>
              <a:srgbClr val="C65750"/>
            </a:solidFill>
            <a:prstDash val="solid"/>
            <a:headEnd type="oval" w="lg" len="lg"/>
            <a:tailEnd type="oval" w="lg" len="lg"/>
          </a:ln>
        </p:spPr>
      </p:sp>
      <p:sp>
        <p:nvSpPr>
          <p:cNvPr id="13" name="AutoShape 58">
            <a:extLst>
              <a:ext uri="{FF2B5EF4-FFF2-40B4-BE49-F238E27FC236}">
                <a16:creationId xmlns:a16="http://schemas.microsoft.com/office/drawing/2014/main" id="{B1C0318B-3456-CE33-06C9-ADF77AEB39A5}"/>
              </a:ext>
            </a:extLst>
          </p:cNvPr>
          <p:cNvSpPr/>
          <p:nvPr/>
        </p:nvSpPr>
        <p:spPr>
          <a:xfrm flipH="1" flipV="1">
            <a:off x="8776935" y="3924301"/>
            <a:ext cx="33338" cy="8670753"/>
          </a:xfrm>
          <a:prstGeom prst="line">
            <a:avLst/>
          </a:prstGeom>
          <a:ln w="66675" cap="rnd">
            <a:solidFill>
              <a:srgbClr val="C65750"/>
            </a:solidFill>
            <a:prstDash val="solid"/>
            <a:headEnd type="oval" w="lg" len="lg"/>
            <a:tailEnd type="oval" w="lg" len="lg"/>
          </a:ln>
        </p:spPr>
      </p:sp>
      <p:sp>
        <p:nvSpPr>
          <p:cNvPr id="15" name="AutoShape 58">
            <a:extLst>
              <a:ext uri="{FF2B5EF4-FFF2-40B4-BE49-F238E27FC236}">
                <a16:creationId xmlns:a16="http://schemas.microsoft.com/office/drawing/2014/main" id="{56CDDA68-165E-9901-279E-547D7A090F87}"/>
              </a:ext>
            </a:extLst>
          </p:cNvPr>
          <p:cNvSpPr/>
          <p:nvPr/>
        </p:nvSpPr>
        <p:spPr>
          <a:xfrm flipH="1" flipV="1">
            <a:off x="13523233" y="3944743"/>
            <a:ext cx="33338" cy="8670753"/>
          </a:xfrm>
          <a:prstGeom prst="line">
            <a:avLst/>
          </a:prstGeom>
          <a:ln w="66675" cap="rnd">
            <a:solidFill>
              <a:srgbClr val="C65750"/>
            </a:solidFill>
            <a:prstDash val="solid"/>
            <a:headEnd type="oval" w="lg" len="lg"/>
            <a:tailEnd type="oval" w="lg" len="lg"/>
          </a:ln>
        </p:spPr>
      </p:sp>
      <p:sp>
        <p:nvSpPr>
          <p:cNvPr id="16" name="TextBox 15">
            <a:extLst>
              <a:ext uri="{FF2B5EF4-FFF2-40B4-BE49-F238E27FC236}">
                <a16:creationId xmlns:a16="http://schemas.microsoft.com/office/drawing/2014/main" id="{E8947471-0030-601A-2CAC-152AD3CE6C10}"/>
              </a:ext>
            </a:extLst>
          </p:cNvPr>
          <p:cNvSpPr txBox="1"/>
          <p:nvPr/>
        </p:nvSpPr>
        <p:spPr>
          <a:xfrm>
            <a:off x="533400" y="4152900"/>
            <a:ext cx="3700462"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9DE38BBE-BD73-3112-4609-B95C24D81FA8}"/>
              </a:ext>
            </a:extLst>
          </p:cNvPr>
          <p:cNvSpPr txBox="1"/>
          <p:nvPr/>
        </p:nvSpPr>
        <p:spPr>
          <a:xfrm>
            <a:off x="4729158" y="4152900"/>
            <a:ext cx="3774283" cy="35149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chờ</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đợi</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1E161962-532B-5455-240F-FE3172CD5F78}"/>
              </a:ext>
            </a:extLst>
          </p:cNvPr>
          <p:cNvSpPr txBox="1"/>
          <p:nvPr/>
        </p:nvSpPr>
        <p:spPr>
          <a:xfrm>
            <a:off x="9144000" y="4152900"/>
            <a:ext cx="4024310"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2E56A3D8-9A2C-A736-6E46-CD56A111DB55}"/>
              </a:ext>
            </a:extLst>
          </p:cNvPr>
          <p:cNvSpPr txBox="1"/>
          <p:nvPr/>
        </p:nvSpPr>
        <p:spPr>
          <a:xfrm>
            <a:off x="13716000" y="4171440"/>
            <a:ext cx="4311014"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vẫn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xót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vẹn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1164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457200" y="29337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pic>
        <p:nvPicPr>
          <p:cNvPr id="4" name="Picture 3">
            <a:extLst>
              <a:ext uri="{FF2B5EF4-FFF2-40B4-BE49-F238E27FC236}">
                <a16:creationId xmlns:a16="http://schemas.microsoft.com/office/drawing/2014/main" id="{A73B34E5-9A6F-D38F-A02C-11639298308D}"/>
              </a:ext>
            </a:extLst>
          </p:cNvPr>
          <p:cNvPicPr>
            <a:picLocks noChangeAspect="1"/>
          </p:cNvPicPr>
          <p:nvPr/>
        </p:nvPicPr>
        <p:blipFill rotWithShape="1">
          <a:blip r:embed="rId3"/>
          <a:srcRect t="6264"/>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473229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8976104" y="2705100"/>
            <a:ext cx="15497" cy="4030576"/>
          </a:xfrm>
          <a:prstGeom prst="line">
            <a:avLst/>
          </a:prstGeom>
          <a:ln w="66675" cap="rnd">
            <a:solidFill>
              <a:srgbClr val="C6575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68634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Cốt</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tổ</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chức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theo</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trật</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tuyến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tính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hệ</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quả</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Kết</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hợp</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thực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kì</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ảo</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Xây</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dựng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tình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qua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Ngôn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nhiều</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điển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tích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điển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cố</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bi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kịch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tan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vỡ</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phúc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Vũ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Nương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qua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đó</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phê</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phong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kiến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bày</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tỏ</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niềm</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thương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xót</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đối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bất</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nữ</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0726400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5">
            <a:extLst>
              <a:ext uri="{FF2B5EF4-FFF2-40B4-BE49-F238E27FC236}">
                <a16:creationId xmlns:a16="http://schemas.microsoft.com/office/drawing/2014/main" id="{DE6B8390-4AC6-4B29-B1ED-BDB3207302C7}"/>
              </a:ext>
            </a:extLst>
          </p:cNvPr>
          <p:cNvSpPr>
            <a:spLocks noGrp="1"/>
          </p:cNvSpPr>
          <p:nvPr>
            <p:ph type="title"/>
          </p:nvPr>
        </p:nvSpPr>
        <p:spPr>
          <a:xfrm>
            <a:off x="1812559" y="560973"/>
            <a:ext cx="14696747" cy="1061829"/>
          </a:xfrm>
        </p:spPr>
        <p:txBody>
          <a:bodyPr>
            <a:normAutofit/>
          </a:bodyPr>
          <a:lstStyle/>
          <a:p>
            <a:pPr algn="ctr"/>
            <a:r>
              <a:rPr lang="en-US" sz="5400" dirty="0" err="1">
                <a:solidFill>
                  <a:srgbClr val="FF0000"/>
                </a:solidFill>
                <a:latin typeface="#9Slide05 SVNMercury Script" pitchFamily="2" charset="0"/>
              </a:rPr>
              <a:t>Đọc</a:t>
            </a:r>
            <a:r>
              <a:rPr lang="en-US" sz="5400" dirty="0">
                <a:solidFill>
                  <a:srgbClr val="FF0000"/>
                </a:solidFill>
                <a:latin typeface="#9Slide05 SVNMercury Script" pitchFamily="2" charset="0"/>
              </a:rPr>
              <a:t> </a:t>
            </a:r>
            <a:r>
              <a:rPr lang="en-US" sz="5400" dirty="0" err="1">
                <a:solidFill>
                  <a:srgbClr val="FF0000"/>
                </a:solidFill>
                <a:latin typeface="#9Slide05 SVNMercury Script" pitchFamily="2" charset="0"/>
              </a:rPr>
              <a:t>hiểu</a:t>
            </a:r>
            <a:r>
              <a:rPr lang="en-US" sz="5400" dirty="0">
                <a:solidFill>
                  <a:srgbClr val="FF0000"/>
                </a:solidFill>
                <a:latin typeface="#9Slide05 SVNMercury Script" pitchFamily="2" charset="0"/>
              </a:rPr>
              <a:t> </a:t>
            </a:r>
            <a:r>
              <a:rPr lang="en-US" sz="5400" dirty="0" err="1">
                <a:solidFill>
                  <a:srgbClr val="FF0000"/>
                </a:solidFill>
                <a:latin typeface="#9Slide05 SVNMercury Script" pitchFamily="2" charset="0"/>
              </a:rPr>
              <a:t>truyện</a:t>
            </a:r>
            <a:r>
              <a:rPr lang="en-US" sz="5400" dirty="0">
                <a:solidFill>
                  <a:srgbClr val="FF0000"/>
                </a:solidFill>
                <a:latin typeface="#9Slide05 SVNMercury Script" pitchFamily="2" charset="0"/>
              </a:rPr>
              <a:t> </a:t>
            </a:r>
            <a:r>
              <a:rPr lang="en-US" sz="5400" dirty="0" err="1">
                <a:solidFill>
                  <a:srgbClr val="FF0000"/>
                </a:solidFill>
                <a:latin typeface="#9Slide05 SVNMercury Script" pitchFamily="2" charset="0"/>
              </a:rPr>
              <a:t>truyền</a:t>
            </a:r>
            <a:r>
              <a:rPr lang="en-US" sz="5400" dirty="0">
                <a:solidFill>
                  <a:srgbClr val="FF0000"/>
                </a:solidFill>
                <a:latin typeface="#9Slide05 SVNMercury Script" pitchFamily="2" charset="0"/>
              </a:rPr>
              <a:t> </a:t>
            </a:r>
            <a:r>
              <a:rPr lang="en-US" sz="5400" dirty="0" err="1">
                <a:solidFill>
                  <a:srgbClr val="FF0000"/>
                </a:solidFill>
                <a:latin typeface="#9Slide05 SVNMercury Script" pitchFamily="2" charset="0"/>
              </a:rPr>
              <a:t>kì</a:t>
            </a:r>
            <a:endParaRPr lang="en-US" sz="5400" dirty="0">
              <a:solidFill>
                <a:srgbClr val="FF0000"/>
              </a:solidFill>
              <a:latin typeface="#9Slide05 SVNMercury Script" pitchFamily="2" charset="0"/>
            </a:endParaRPr>
          </a:p>
        </p:txBody>
      </p:sp>
      <p:sp>
        <p:nvSpPr>
          <p:cNvPr id="23" name="9Slide.vn 1">
            <a:extLst>
              <a:ext uri="{FF2B5EF4-FFF2-40B4-BE49-F238E27FC236}">
                <a16:creationId xmlns:a16="http://schemas.microsoft.com/office/drawing/2014/main" id="{4379DC59-ACB9-40CB-90AA-B06E35EDD0A4}"/>
              </a:ext>
            </a:extLst>
          </p:cNvPr>
          <p:cNvSpPr>
            <a:spLocks/>
          </p:cNvSpPr>
          <p:nvPr/>
        </p:nvSpPr>
        <p:spPr bwMode="auto">
          <a:xfrm>
            <a:off x="7000694" y="4871366"/>
            <a:ext cx="4420079" cy="1121616"/>
          </a:xfrm>
          <a:custGeom>
            <a:avLst/>
            <a:gdLst>
              <a:gd name="connsiteX0" fmla="*/ 0 w 2946719"/>
              <a:gd name="connsiteY0" fmla="*/ 0 h 747744"/>
              <a:gd name="connsiteX1" fmla="*/ 2946719 w 2946719"/>
              <a:gd name="connsiteY1" fmla="*/ 0 h 747744"/>
              <a:gd name="connsiteX2" fmla="*/ 2934131 w 2946719"/>
              <a:gd name="connsiteY2" fmla="*/ 187787 h 747744"/>
              <a:gd name="connsiteX3" fmla="*/ 2895692 w 2946719"/>
              <a:gd name="connsiteY3" fmla="*/ 379508 h 747744"/>
              <a:gd name="connsiteX4" fmla="*/ 2895759 w 2946719"/>
              <a:gd name="connsiteY4" fmla="*/ 379508 h 747744"/>
              <a:gd name="connsiteX5" fmla="*/ 2801585 w 2946719"/>
              <a:gd name="connsiteY5" fmla="*/ 630244 h 747744"/>
              <a:gd name="connsiteX6" fmla="*/ 2730731 w 2946719"/>
              <a:gd name="connsiteY6" fmla="*/ 747744 h 747744"/>
              <a:gd name="connsiteX7" fmla="*/ 215988 w 2946719"/>
              <a:gd name="connsiteY7" fmla="*/ 747744 h 747744"/>
              <a:gd name="connsiteX8" fmla="*/ 145134 w 2946719"/>
              <a:gd name="connsiteY8" fmla="*/ 630244 h 747744"/>
              <a:gd name="connsiteX9" fmla="*/ 50959 w 2946719"/>
              <a:gd name="connsiteY9" fmla="*/ 379508 h 747744"/>
              <a:gd name="connsiteX10" fmla="*/ 51026 w 2946719"/>
              <a:gd name="connsiteY10" fmla="*/ 379508 h 747744"/>
              <a:gd name="connsiteX11" fmla="*/ 12588 w 2946719"/>
              <a:gd name="connsiteY11" fmla="*/ 187787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6719" h="747744">
                <a:moveTo>
                  <a:pt x="0" y="0"/>
                </a:moveTo>
                <a:lnTo>
                  <a:pt x="2946719" y="0"/>
                </a:lnTo>
                <a:lnTo>
                  <a:pt x="2934131" y="187787"/>
                </a:lnTo>
                <a:cubicBezTo>
                  <a:pt x="2925418" y="252786"/>
                  <a:pt x="2912503" y="316864"/>
                  <a:pt x="2895692" y="379508"/>
                </a:cubicBezTo>
                <a:lnTo>
                  <a:pt x="2895759" y="379508"/>
                </a:lnTo>
                <a:cubicBezTo>
                  <a:pt x="2872080" y="465912"/>
                  <a:pt x="2840559" y="549779"/>
                  <a:pt x="2801585" y="630244"/>
                </a:cubicBezTo>
                <a:lnTo>
                  <a:pt x="2730731" y="747744"/>
                </a:lnTo>
                <a:lnTo>
                  <a:pt x="215988" y="747744"/>
                </a:lnTo>
                <a:lnTo>
                  <a:pt x="145134" y="630244"/>
                </a:lnTo>
                <a:cubicBezTo>
                  <a:pt x="106160" y="549779"/>
                  <a:pt x="74639" y="465912"/>
                  <a:pt x="50959" y="379508"/>
                </a:cubicBezTo>
                <a:lnTo>
                  <a:pt x="51026" y="379508"/>
                </a:lnTo>
                <a:cubicBezTo>
                  <a:pt x="34216" y="316864"/>
                  <a:pt x="21301" y="252786"/>
                  <a:pt x="12588" y="187787"/>
                </a:cubicBezTo>
                <a:close/>
              </a:path>
            </a:pathLst>
          </a:custGeom>
          <a:solidFill>
            <a:schemeClr val="accent2"/>
          </a:solidFill>
          <a:ln>
            <a:noFill/>
          </a:ln>
          <a:effectLst/>
        </p:spPr>
        <p:txBody>
          <a:bodyPr vert="horz" wrap="square" lIns="137160" tIns="68580" rIns="137160" bIns="68580" numCol="1" anchor="t" anchorCtr="0" compatLnSpc="1">
            <a:prstTxWarp prst="textNoShape">
              <a:avLst/>
            </a:prstTxWarp>
            <a:noAutofit/>
          </a:bodyPr>
          <a:lstStyle/>
          <a:p>
            <a:pPr marL="0" marR="0" lvl="0" indent="0" algn="l" defTabSz="1371531"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95A5A6"/>
              </a:solidFill>
              <a:effectLst/>
              <a:uLnTx/>
              <a:uFillTx/>
              <a:latin typeface="Calibri"/>
              <a:ea typeface="方正清刻本悦宋简体"/>
              <a:cs typeface="+mn-cs"/>
            </a:endParaRPr>
          </a:p>
        </p:txBody>
      </p:sp>
      <p:sp>
        <p:nvSpPr>
          <p:cNvPr id="24" name="9Slide.vn 2">
            <a:extLst>
              <a:ext uri="{FF2B5EF4-FFF2-40B4-BE49-F238E27FC236}">
                <a16:creationId xmlns:a16="http://schemas.microsoft.com/office/drawing/2014/main" id="{7C181892-236F-45C8-B9D1-B11FE239FB25}"/>
              </a:ext>
            </a:extLst>
          </p:cNvPr>
          <p:cNvSpPr>
            <a:spLocks/>
          </p:cNvSpPr>
          <p:nvPr/>
        </p:nvSpPr>
        <p:spPr bwMode="auto">
          <a:xfrm>
            <a:off x="6784670" y="3749748"/>
            <a:ext cx="4421982" cy="1121616"/>
          </a:xfrm>
          <a:custGeom>
            <a:avLst/>
            <a:gdLst>
              <a:gd name="connsiteX0" fmla="*/ 205070 w 2947988"/>
              <a:gd name="connsiteY0" fmla="*/ 0 h 747744"/>
              <a:gd name="connsiteX1" fmla="*/ 2742919 w 2947988"/>
              <a:gd name="connsiteY1" fmla="*/ 0 h 747744"/>
              <a:gd name="connsiteX2" fmla="*/ 2802824 w 2947988"/>
              <a:gd name="connsiteY2" fmla="*/ 101540 h 747744"/>
              <a:gd name="connsiteX3" fmla="*/ 2892555 w 2947988"/>
              <a:gd name="connsiteY3" fmla="*/ 338525 h 747744"/>
              <a:gd name="connsiteX4" fmla="*/ 2929732 w 2947988"/>
              <a:gd name="connsiteY4" fmla="*/ 506540 h 747744"/>
              <a:gd name="connsiteX5" fmla="*/ 2929948 w 2947988"/>
              <a:gd name="connsiteY5" fmla="*/ 506540 h 747744"/>
              <a:gd name="connsiteX6" fmla="*/ 2947988 w 2947988"/>
              <a:gd name="connsiteY6" fmla="*/ 738284 h 747744"/>
              <a:gd name="connsiteX7" fmla="*/ 2947354 w 2947988"/>
              <a:gd name="connsiteY7" fmla="*/ 747744 h 747744"/>
              <a:gd name="connsiteX8" fmla="*/ 634 w 2947988"/>
              <a:gd name="connsiteY8" fmla="*/ 747744 h 747744"/>
              <a:gd name="connsiteX9" fmla="*/ 0 w 2947988"/>
              <a:gd name="connsiteY9" fmla="*/ 738284 h 747744"/>
              <a:gd name="connsiteX10" fmla="*/ 18040 w 2947988"/>
              <a:gd name="connsiteY10" fmla="*/ 506540 h 747744"/>
              <a:gd name="connsiteX11" fmla="*/ 18257 w 2947988"/>
              <a:gd name="connsiteY11" fmla="*/ 506540 h 747744"/>
              <a:gd name="connsiteX12" fmla="*/ 55434 w 2947988"/>
              <a:gd name="connsiteY12" fmla="*/ 338525 h 747744"/>
              <a:gd name="connsiteX13" fmla="*/ 145166 w 2947988"/>
              <a:gd name="connsiteY13" fmla="*/ 101540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7988" h="747744">
                <a:moveTo>
                  <a:pt x="205070" y="0"/>
                </a:moveTo>
                <a:lnTo>
                  <a:pt x="2742919" y="0"/>
                </a:lnTo>
                <a:lnTo>
                  <a:pt x="2802824" y="101540"/>
                </a:lnTo>
                <a:cubicBezTo>
                  <a:pt x="2839191" y="177191"/>
                  <a:pt x="2869303" y="256388"/>
                  <a:pt x="2892555" y="338525"/>
                </a:cubicBezTo>
                <a:lnTo>
                  <a:pt x="2929732" y="506540"/>
                </a:lnTo>
                <a:lnTo>
                  <a:pt x="2929948" y="506540"/>
                </a:lnTo>
                <a:cubicBezTo>
                  <a:pt x="2941428" y="581877"/>
                  <a:pt x="2947988" y="659671"/>
                  <a:pt x="2947988" y="738284"/>
                </a:cubicBezTo>
                <a:lnTo>
                  <a:pt x="2947354" y="747744"/>
                </a:lnTo>
                <a:lnTo>
                  <a:pt x="634" y="747744"/>
                </a:lnTo>
                <a:lnTo>
                  <a:pt x="0" y="738284"/>
                </a:lnTo>
                <a:cubicBezTo>
                  <a:pt x="0" y="659671"/>
                  <a:pt x="6560" y="581877"/>
                  <a:pt x="18040" y="506540"/>
                </a:cubicBezTo>
                <a:lnTo>
                  <a:pt x="18257" y="506540"/>
                </a:lnTo>
                <a:lnTo>
                  <a:pt x="55434" y="338525"/>
                </a:lnTo>
                <a:cubicBezTo>
                  <a:pt x="78686" y="256388"/>
                  <a:pt x="108799" y="177191"/>
                  <a:pt x="145166" y="101540"/>
                </a:cubicBezTo>
                <a:close/>
              </a:path>
            </a:pathLst>
          </a:custGeom>
          <a:solidFill>
            <a:schemeClr val="accent4"/>
          </a:solidFill>
          <a:ln>
            <a:noFill/>
          </a:ln>
          <a:effectLst/>
        </p:spPr>
        <p:txBody>
          <a:bodyPr vert="horz" wrap="square" lIns="137160" tIns="68580" rIns="137160" bIns="68580" numCol="1" anchor="t" anchorCtr="0" compatLnSpc="1">
            <a:prstTxWarp prst="textNoShape">
              <a:avLst/>
            </a:prstTxWarp>
            <a:noAutofit/>
          </a:bodyPr>
          <a:lstStyle/>
          <a:p>
            <a:pPr marL="0" marR="0" lvl="0" indent="0" algn="l" defTabSz="1371531"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95A5A6"/>
              </a:solidFill>
              <a:effectLst/>
              <a:uLnTx/>
              <a:uFillTx/>
              <a:latin typeface="Calibri"/>
              <a:ea typeface="方正清刻本悦宋简体"/>
              <a:cs typeface="+mn-cs"/>
            </a:endParaRPr>
          </a:p>
        </p:txBody>
      </p:sp>
      <p:sp>
        <p:nvSpPr>
          <p:cNvPr id="25" name="9Slide.vn 3">
            <a:extLst>
              <a:ext uri="{FF2B5EF4-FFF2-40B4-BE49-F238E27FC236}">
                <a16:creationId xmlns:a16="http://schemas.microsoft.com/office/drawing/2014/main" id="{DCAE110B-429D-484C-A462-24DF83312E22}"/>
              </a:ext>
            </a:extLst>
          </p:cNvPr>
          <p:cNvSpPr>
            <a:spLocks/>
          </p:cNvSpPr>
          <p:nvPr/>
        </p:nvSpPr>
        <p:spPr bwMode="auto">
          <a:xfrm>
            <a:off x="8082872" y="7114599"/>
            <a:ext cx="2156121" cy="1121616"/>
          </a:xfrm>
          <a:custGeom>
            <a:avLst/>
            <a:gdLst>
              <a:gd name="connsiteX0" fmla="*/ 0 w 1437414"/>
              <a:gd name="connsiteY0" fmla="*/ 0 h 747744"/>
              <a:gd name="connsiteX1" fmla="*/ 1437414 w 1437414"/>
              <a:gd name="connsiteY1" fmla="*/ 0 h 747744"/>
              <a:gd name="connsiteX2" fmla="*/ 1435076 w 1437414"/>
              <a:gd name="connsiteY2" fmla="*/ 4442 h 747744"/>
              <a:gd name="connsiteX3" fmla="*/ 1384741 w 1437414"/>
              <a:gd name="connsiteY3" fmla="*/ 127031 h 747744"/>
              <a:gd name="connsiteX4" fmla="*/ 1383870 w 1437414"/>
              <a:gd name="connsiteY4" fmla="*/ 127031 h 747744"/>
              <a:gd name="connsiteX5" fmla="*/ 1319116 w 1437414"/>
              <a:gd name="connsiteY5" fmla="*/ 430837 h 747744"/>
              <a:gd name="connsiteX6" fmla="*/ 1319116 w 1437414"/>
              <a:gd name="connsiteY6" fmla="*/ 665037 h 747744"/>
              <a:gd name="connsiteX7" fmla="*/ 1236330 w 1437414"/>
              <a:gd name="connsiteY7" fmla="*/ 747744 h 747744"/>
              <a:gd name="connsiteX8" fmla="*/ 201086 w 1437414"/>
              <a:gd name="connsiteY8" fmla="*/ 747744 h 747744"/>
              <a:gd name="connsiteX9" fmla="*/ 118299 w 1437414"/>
              <a:gd name="connsiteY9" fmla="*/ 665037 h 747744"/>
              <a:gd name="connsiteX10" fmla="*/ 118299 w 1437414"/>
              <a:gd name="connsiteY10" fmla="*/ 438207 h 747744"/>
              <a:gd name="connsiteX11" fmla="*/ 118299 w 1437414"/>
              <a:gd name="connsiteY11" fmla="*/ 430837 h 747744"/>
              <a:gd name="connsiteX12" fmla="*/ 53545 w 1437414"/>
              <a:gd name="connsiteY12" fmla="*/ 127031 h 747744"/>
              <a:gd name="connsiteX13" fmla="*/ 52673 w 1437414"/>
              <a:gd name="connsiteY13" fmla="*/ 127031 h 747744"/>
              <a:gd name="connsiteX14" fmla="*/ 2339 w 1437414"/>
              <a:gd name="connsiteY14" fmla="*/ 4442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7414" h="747744">
                <a:moveTo>
                  <a:pt x="0" y="0"/>
                </a:moveTo>
                <a:lnTo>
                  <a:pt x="1437414" y="0"/>
                </a:lnTo>
                <a:lnTo>
                  <a:pt x="1435076" y="4442"/>
                </a:lnTo>
                <a:cubicBezTo>
                  <a:pt x="1415058" y="47548"/>
                  <a:pt x="1398489" y="88600"/>
                  <a:pt x="1384741" y="127031"/>
                </a:cubicBezTo>
                <a:lnTo>
                  <a:pt x="1383870" y="127031"/>
                </a:lnTo>
                <a:cubicBezTo>
                  <a:pt x="1328952" y="280981"/>
                  <a:pt x="1320756" y="393168"/>
                  <a:pt x="1319116" y="430837"/>
                </a:cubicBezTo>
                <a:lnTo>
                  <a:pt x="1319116" y="665037"/>
                </a:lnTo>
                <a:cubicBezTo>
                  <a:pt x="1319116" y="710076"/>
                  <a:pt x="1282231" y="747744"/>
                  <a:pt x="1236330" y="747744"/>
                </a:cubicBezTo>
                <a:lnTo>
                  <a:pt x="201086" y="747744"/>
                </a:lnTo>
                <a:cubicBezTo>
                  <a:pt x="155184" y="747744"/>
                  <a:pt x="118299" y="710076"/>
                  <a:pt x="118299" y="665037"/>
                </a:cubicBezTo>
                <a:lnTo>
                  <a:pt x="118299" y="438207"/>
                </a:lnTo>
                <a:lnTo>
                  <a:pt x="118299" y="430837"/>
                </a:lnTo>
                <a:cubicBezTo>
                  <a:pt x="116660" y="393987"/>
                  <a:pt x="108463" y="280981"/>
                  <a:pt x="53545" y="127031"/>
                </a:cubicBezTo>
                <a:lnTo>
                  <a:pt x="52673" y="127031"/>
                </a:lnTo>
                <a:cubicBezTo>
                  <a:pt x="38926" y="88600"/>
                  <a:pt x="22357" y="47548"/>
                  <a:pt x="2339" y="4442"/>
                </a:cubicBezTo>
                <a:close/>
              </a:path>
            </a:pathLst>
          </a:custGeom>
          <a:solidFill>
            <a:schemeClr val="accent5"/>
          </a:solidFill>
          <a:ln>
            <a:noFill/>
          </a:ln>
          <a:effectLst/>
        </p:spPr>
        <p:txBody>
          <a:bodyPr vert="horz" wrap="square" lIns="137160" tIns="68580" rIns="137160" bIns="68580" numCol="1" anchor="t" anchorCtr="0" compatLnSpc="1">
            <a:prstTxWarp prst="textNoShape">
              <a:avLst/>
            </a:prstTxWarp>
            <a:noAutofit/>
          </a:bodyPr>
          <a:lstStyle/>
          <a:p>
            <a:pPr marL="0" marR="0" lvl="0" indent="0" algn="l" defTabSz="1371531"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95A5A6"/>
              </a:solidFill>
              <a:effectLst/>
              <a:uLnTx/>
              <a:uFillTx/>
              <a:latin typeface="Calibri"/>
              <a:ea typeface="方正清刻本悦宋简体"/>
              <a:cs typeface="+mn-cs"/>
            </a:endParaRPr>
          </a:p>
        </p:txBody>
      </p:sp>
      <p:sp>
        <p:nvSpPr>
          <p:cNvPr id="26" name="9Slide.vn 4">
            <a:extLst>
              <a:ext uri="{FF2B5EF4-FFF2-40B4-BE49-F238E27FC236}">
                <a16:creationId xmlns:a16="http://schemas.microsoft.com/office/drawing/2014/main" id="{F20D4287-C255-4D46-A70B-EF439E9812C9}"/>
              </a:ext>
            </a:extLst>
          </p:cNvPr>
          <p:cNvSpPr>
            <a:spLocks/>
          </p:cNvSpPr>
          <p:nvPr/>
        </p:nvSpPr>
        <p:spPr bwMode="auto">
          <a:xfrm>
            <a:off x="7109605" y="5992982"/>
            <a:ext cx="3772115" cy="1121616"/>
          </a:xfrm>
          <a:custGeom>
            <a:avLst/>
            <a:gdLst>
              <a:gd name="connsiteX0" fmla="*/ 0 w 2514743"/>
              <a:gd name="connsiteY0" fmla="*/ 0 h 747744"/>
              <a:gd name="connsiteX1" fmla="*/ 2514743 w 2514743"/>
              <a:gd name="connsiteY1" fmla="*/ 0 h 747744"/>
              <a:gd name="connsiteX2" fmla="*/ 2446707 w 2514743"/>
              <a:gd name="connsiteY2" fmla="*/ 112827 h 747744"/>
              <a:gd name="connsiteX3" fmla="*/ 2330425 w 2514743"/>
              <a:gd name="connsiteY3" fmla="*/ 252476 h 747744"/>
              <a:gd name="connsiteX4" fmla="*/ 2331315 w 2514743"/>
              <a:gd name="connsiteY4" fmla="*/ 252476 h 747744"/>
              <a:gd name="connsiteX5" fmla="*/ 2319004 w 2514743"/>
              <a:gd name="connsiteY5" fmla="*/ 265629 h 747744"/>
              <a:gd name="connsiteX6" fmla="*/ 2312438 w 2514743"/>
              <a:gd name="connsiteY6" fmla="*/ 272206 h 747744"/>
              <a:gd name="connsiteX7" fmla="*/ 2273042 w 2514743"/>
              <a:gd name="connsiteY7" fmla="*/ 313309 h 747744"/>
              <a:gd name="connsiteX8" fmla="*/ 2264014 w 2514743"/>
              <a:gd name="connsiteY8" fmla="*/ 323173 h 747744"/>
              <a:gd name="connsiteX9" fmla="*/ 2264014 w 2514743"/>
              <a:gd name="connsiteY9" fmla="*/ 323995 h 747744"/>
              <a:gd name="connsiteX10" fmla="*/ 2044773 w 2514743"/>
              <a:gd name="connsiteY10" fmla="*/ 617266 h 747744"/>
              <a:gd name="connsiteX11" fmla="*/ 1976079 w 2514743"/>
              <a:gd name="connsiteY11" fmla="*/ 747744 h 747744"/>
              <a:gd name="connsiteX12" fmla="*/ 538664 w 2514743"/>
              <a:gd name="connsiteY12" fmla="*/ 747744 h 747744"/>
              <a:gd name="connsiteX13" fmla="*/ 469970 w 2514743"/>
              <a:gd name="connsiteY13" fmla="*/ 617266 h 747744"/>
              <a:gd name="connsiteX14" fmla="*/ 250728 w 2514743"/>
              <a:gd name="connsiteY14" fmla="*/ 323995 h 747744"/>
              <a:gd name="connsiteX15" fmla="*/ 234313 w 2514743"/>
              <a:gd name="connsiteY15" fmla="*/ 305088 h 747744"/>
              <a:gd name="connsiteX16" fmla="*/ 203125 w 2514743"/>
              <a:gd name="connsiteY16" fmla="*/ 273850 h 747744"/>
              <a:gd name="connsiteX17" fmla="*/ 195738 w 2514743"/>
              <a:gd name="connsiteY17" fmla="*/ 265629 h 747744"/>
              <a:gd name="connsiteX18" fmla="*/ 183427 w 2514743"/>
              <a:gd name="connsiteY18" fmla="*/ 252476 h 747744"/>
              <a:gd name="connsiteX19" fmla="*/ 184317 w 2514743"/>
              <a:gd name="connsiteY19" fmla="*/ 252476 h 747744"/>
              <a:gd name="connsiteX20" fmla="*/ 68036 w 2514743"/>
              <a:gd name="connsiteY20" fmla="*/ 112827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4743" h="747744">
                <a:moveTo>
                  <a:pt x="0" y="0"/>
                </a:moveTo>
                <a:lnTo>
                  <a:pt x="2514743" y="0"/>
                </a:lnTo>
                <a:lnTo>
                  <a:pt x="2446707" y="112827"/>
                </a:lnTo>
                <a:lnTo>
                  <a:pt x="2330425" y="252476"/>
                </a:lnTo>
                <a:lnTo>
                  <a:pt x="2331315" y="252476"/>
                </a:lnTo>
                <a:cubicBezTo>
                  <a:pt x="2327211" y="256586"/>
                  <a:pt x="2323108" y="260697"/>
                  <a:pt x="2319004" y="265629"/>
                </a:cubicBezTo>
                <a:lnTo>
                  <a:pt x="2312438" y="272206"/>
                </a:lnTo>
                <a:cubicBezTo>
                  <a:pt x="2299306" y="286181"/>
                  <a:pt x="2286174" y="299334"/>
                  <a:pt x="2273042" y="313309"/>
                </a:cubicBezTo>
                <a:lnTo>
                  <a:pt x="2264014" y="323173"/>
                </a:lnTo>
                <a:lnTo>
                  <a:pt x="2264014" y="323995"/>
                </a:lnTo>
                <a:cubicBezTo>
                  <a:pt x="2171270" y="424698"/>
                  <a:pt x="2099866" y="523962"/>
                  <a:pt x="2044773" y="617266"/>
                </a:cubicBezTo>
                <a:lnTo>
                  <a:pt x="1976079" y="747744"/>
                </a:lnTo>
                <a:lnTo>
                  <a:pt x="538664" y="747744"/>
                </a:lnTo>
                <a:lnTo>
                  <a:pt x="469970" y="617266"/>
                </a:lnTo>
                <a:cubicBezTo>
                  <a:pt x="414878" y="523962"/>
                  <a:pt x="343473" y="424698"/>
                  <a:pt x="250728" y="323995"/>
                </a:cubicBezTo>
                <a:lnTo>
                  <a:pt x="234313" y="305088"/>
                </a:lnTo>
                <a:cubicBezTo>
                  <a:pt x="224464" y="295223"/>
                  <a:pt x="213795" y="284536"/>
                  <a:pt x="203125" y="273850"/>
                </a:cubicBezTo>
                <a:lnTo>
                  <a:pt x="195738" y="265629"/>
                </a:lnTo>
                <a:cubicBezTo>
                  <a:pt x="191635" y="260697"/>
                  <a:pt x="187531" y="256586"/>
                  <a:pt x="183427" y="252476"/>
                </a:cubicBezTo>
                <a:lnTo>
                  <a:pt x="184317" y="252476"/>
                </a:lnTo>
                <a:lnTo>
                  <a:pt x="68036" y="112827"/>
                </a:lnTo>
                <a:close/>
              </a:path>
            </a:pathLst>
          </a:custGeom>
          <a:solidFill>
            <a:schemeClr val="accent6"/>
          </a:solidFill>
          <a:ln>
            <a:noFill/>
          </a:ln>
          <a:effectLst/>
        </p:spPr>
        <p:txBody>
          <a:bodyPr vert="horz" wrap="square" lIns="137160" tIns="68580" rIns="137160" bIns="68580" numCol="1" anchor="t" anchorCtr="0" compatLnSpc="1">
            <a:prstTxWarp prst="textNoShape">
              <a:avLst/>
            </a:prstTxWarp>
            <a:noAutofit/>
          </a:bodyPr>
          <a:lstStyle/>
          <a:p>
            <a:pPr marL="0" marR="0" lvl="0" indent="0" algn="l" defTabSz="1371531"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95A5A6"/>
              </a:solidFill>
              <a:effectLst/>
              <a:uLnTx/>
              <a:uFillTx/>
              <a:latin typeface="Calibri"/>
              <a:ea typeface="方正清刻本悦宋简体"/>
              <a:cs typeface="+mn-cs"/>
            </a:endParaRPr>
          </a:p>
        </p:txBody>
      </p:sp>
      <p:sp>
        <p:nvSpPr>
          <p:cNvPr id="27" name="9Slide.vn 8">
            <a:extLst>
              <a:ext uri="{FF2B5EF4-FFF2-40B4-BE49-F238E27FC236}">
                <a16:creationId xmlns:a16="http://schemas.microsoft.com/office/drawing/2014/main" id="{0C911C86-CA7A-4269-903D-AFCF0767D553}"/>
              </a:ext>
            </a:extLst>
          </p:cNvPr>
          <p:cNvSpPr>
            <a:spLocks/>
          </p:cNvSpPr>
          <p:nvPr/>
        </p:nvSpPr>
        <p:spPr bwMode="auto">
          <a:xfrm>
            <a:off x="8277491" y="8319558"/>
            <a:ext cx="1766888" cy="383382"/>
          </a:xfrm>
          <a:custGeom>
            <a:avLst/>
            <a:gdLst>
              <a:gd name="T0" fmla="*/ 41 w 1437"/>
              <a:gd name="T1" fmla="*/ 313 h 313"/>
              <a:gd name="T2" fmla="*/ 0 w 1437"/>
              <a:gd name="T3" fmla="*/ 272 h 313"/>
              <a:gd name="T4" fmla="*/ 0 w 1437"/>
              <a:gd name="T5" fmla="*/ 41 h 313"/>
              <a:gd name="T6" fmla="*/ 41 w 1437"/>
              <a:gd name="T7" fmla="*/ 0 h 313"/>
              <a:gd name="T8" fmla="*/ 1396 w 1437"/>
              <a:gd name="T9" fmla="*/ 0 h 313"/>
              <a:gd name="T10" fmla="*/ 1437 w 1437"/>
              <a:gd name="T11" fmla="*/ 41 h 313"/>
              <a:gd name="T12" fmla="*/ 1437 w 1437"/>
              <a:gd name="T13" fmla="*/ 272 h 313"/>
              <a:gd name="T14" fmla="*/ 1396 w 1437"/>
              <a:gd name="T15" fmla="*/ 313 h 313"/>
              <a:gd name="T16" fmla="*/ 41 w 1437"/>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7" h="313">
                <a:moveTo>
                  <a:pt x="41" y="313"/>
                </a:moveTo>
                <a:cubicBezTo>
                  <a:pt x="18" y="313"/>
                  <a:pt x="0" y="295"/>
                  <a:pt x="0" y="272"/>
                </a:cubicBezTo>
                <a:lnTo>
                  <a:pt x="0" y="41"/>
                </a:lnTo>
                <a:cubicBezTo>
                  <a:pt x="0" y="18"/>
                  <a:pt x="18" y="0"/>
                  <a:pt x="41" y="0"/>
                </a:cubicBezTo>
                <a:lnTo>
                  <a:pt x="1396" y="0"/>
                </a:lnTo>
                <a:cubicBezTo>
                  <a:pt x="1419" y="0"/>
                  <a:pt x="1437" y="18"/>
                  <a:pt x="1437" y="41"/>
                </a:cubicBezTo>
                <a:lnTo>
                  <a:pt x="1437" y="272"/>
                </a:lnTo>
                <a:cubicBezTo>
                  <a:pt x="1437" y="295"/>
                  <a:pt x="1419" y="313"/>
                  <a:pt x="1396" y="313"/>
                </a:cubicBezTo>
                <a:lnTo>
                  <a:pt x="41" y="313"/>
                </a:lnTo>
                <a:close/>
              </a:path>
            </a:pathLst>
          </a:custGeom>
          <a:solidFill>
            <a:schemeClr val="tx1"/>
          </a:solidFill>
          <a:ln>
            <a:noFill/>
          </a:ln>
        </p:spPr>
        <p:txBody>
          <a:bodyPr vert="horz" wrap="square" lIns="137160" tIns="68580" rIns="137160" bIns="68580" numCol="1" anchor="t" anchorCtr="0" compatLnSpc="1">
            <a:prstTxWarp prst="textNoShape">
              <a:avLst/>
            </a:prstTxWarp>
          </a:bodyPr>
          <a:lstStyle/>
          <a:p>
            <a:pPr marL="0" marR="0" lvl="0" indent="0" algn="l" defTabSz="1371531"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95A5A6"/>
              </a:solidFill>
              <a:effectLst/>
              <a:uLnTx/>
              <a:uFillTx/>
              <a:latin typeface="Calibri"/>
              <a:ea typeface="方正清刻本悦宋简体"/>
              <a:cs typeface="+mn-cs"/>
            </a:endParaRPr>
          </a:p>
        </p:txBody>
      </p:sp>
      <p:sp>
        <p:nvSpPr>
          <p:cNvPr id="29" name="9Slide.vn 10">
            <a:extLst>
              <a:ext uri="{FF2B5EF4-FFF2-40B4-BE49-F238E27FC236}">
                <a16:creationId xmlns:a16="http://schemas.microsoft.com/office/drawing/2014/main" id="{815C3A8B-0EC2-46B2-8B85-EA3A420F4195}"/>
              </a:ext>
            </a:extLst>
          </p:cNvPr>
          <p:cNvSpPr>
            <a:spLocks/>
          </p:cNvSpPr>
          <p:nvPr/>
        </p:nvSpPr>
        <p:spPr bwMode="auto">
          <a:xfrm>
            <a:off x="8277491" y="8738659"/>
            <a:ext cx="1766888" cy="385763"/>
          </a:xfrm>
          <a:custGeom>
            <a:avLst/>
            <a:gdLst>
              <a:gd name="T0" fmla="*/ 41 w 1437"/>
              <a:gd name="T1" fmla="*/ 313 h 313"/>
              <a:gd name="T2" fmla="*/ 0 w 1437"/>
              <a:gd name="T3" fmla="*/ 272 h 313"/>
              <a:gd name="T4" fmla="*/ 0 w 1437"/>
              <a:gd name="T5" fmla="*/ 41 h 313"/>
              <a:gd name="T6" fmla="*/ 41 w 1437"/>
              <a:gd name="T7" fmla="*/ 0 h 313"/>
              <a:gd name="T8" fmla="*/ 1396 w 1437"/>
              <a:gd name="T9" fmla="*/ 0 h 313"/>
              <a:gd name="T10" fmla="*/ 1437 w 1437"/>
              <a:gd name="T11" fmla="*/ 41 h 313"/>
              <a:gd name="T12" fmla="*/ 1437 w 1437"/>
              <a:gd name="T13" fmla="*/ 272 h 313"/>
              <a:gd name="T14" fmla="*/ 1396 w 1437"/>
              <a:gd name="T15" fmla="*/ 313 h 313"/>
              <a:gd name="T16" fmla="*/ 41 w 1437"/>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7" h="313">
                <a:moveTo>
                  <a:pt x="41" y="313"/>
                </a:moveTo>
                <a:cubicBezTo>
                  <a:pt x="18" y="313"/>
                  <a:pt x="0" y="295"/>
                  <a:pt x="0" y="272"/>
                </a:cubicBezTo>
                <a:lnTo>
                  <a:pt x="0" y="41"/>
                </a:lnTo>
                <a:cubicBezTo>
                  <a:pt x="0" y="18"/>
                  <a:pt x="18" y="0"/>
                  <a:pt x="41" y="0"/>
                </a:cubicBezTo>
                <a:lnTo>
                  <a:pt x="1396" y="0"/>
                </a:lnTo>
                <a:cubicBezTo>
                  <a:pt x="1419" y="0"/>
                  <a:pt x="1437" y="18"/>
                  <a:pt x="1437" y="41"/>
                </a:cubicBezTo>
                <a:lnTo>
                  <a:pt x="1437" y="272"/>
                </a:lnTo>
                <a:cubicBezTo>
                  <a:pt x="1437" y="295"/>
                  <a:pt x="1419" y="313"/>
                  <a:pt x="1396" y="313"/>
                </a:cubicBezTo>
                <a:lnTo>
                  <a:pt x="41" y="313"/>
                </a:lnTo>
                <a:close/>
              </a:path>
            </a:pathLst>
          </a:custGeom>
          <a:solidFill>
            <a:schemeClr val="tx1"/>
          </a:solidFill>
          <a:ln>
            <a:noFill/>
          </a:ln>
        </p:spPr>
        <p:txBody>
          <a:bodyPr vert="horz" wrap="square" lIns="137160" tIns="68580" rIns="137160" bIns="68580" numCol="1" anchor="t" anchorCtr="0" compatLnSpc="1">
            <a:prstTxWarp prst="textNoShape">
              <a:avLst/>
            </a:prstTxWarp>
          </a:bodyPr>
          <a:lstStyle/>
          <a:p>
            <a:pPr marL="0" marR="0" lvl="0" indent="0" algn="l" defTabSz="1371531"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95A5A6"/>
              </a:solidFill>
              <a:effectLst/>
              <a:uLnTx/>
              <a:uFillTx/>
              <a:latin typeface="Calibri"/>
              <a:ea typeface="方正清刻本悦宋简体"/>
              <a:cs typeface="+mn-cs"/>
            </a:endParaRPr>
          </a:p>
        </p:txBody>
      </p:sp>
      <p:sp>
        <p:nvSpPr>
          <p:cNvPr id="31" name="9Slide.vn 12">
            <a:extLst>
              <a:ext uri="{FF2B5EF4-FFF2-40B4-BE49-F238E27FC236}">
                <a16:creationId xmlns:a16="http://schemas.microsoft.com/office/drawing/2014/main" id="{B1DDB16B-A199-4DA9-B532-F42323E8E102}"/>
              </a:ext>
            </a:extLst>
          </p:cNvPr>
          <p:cNvSpPr>
            <a:spLocks/>
          </p:cNvSpPr>
          <p:nvPr/>
        </p:nvSpPr>
        <p:spPr bwMode="auto">
          <a:xfrm>
            <a:off x="8534666" y="9160140"/>
            <a:ext cx="1252538" cy="345282"/>
          </a:xfrm>
          <a:custGeom>
            <a:avLst/>
            <a:gdLst>
              <a:gd name="T0" fmla="*/ 509 w 1017"/>
              <a:gd name="T1" fmla="*/ 281 h 281"/>
              <a:gd name="T2" fmla="*/ 0 w 1017"/>
              <a:gd name="T3" fmla="*/ 0 h 281"/>
              <a:gd name="T4" fmla="*/ 1017 w 1017"/>
              <a:gd name="T5" fmla="*/ 0 h 281"/>
              <a:gd name="T6" fmla="*/ 509 w 1017"/>
              <a:gd name="T7" fmla="*/ 281 h 281"/>
            </a:gdLst>
            <a:ahLst/>
            <a:cxnLst>
              <a:cxn ang="0">
                <a:pos x="T0" y="T1"/>
              </a:cxn>
              <a:cxn ang="0">
                <a:pos x="T2" y="T3"/>
              </a:cxn>
              <a:cxn ang="0">
                <a:pos x="T4" y="T5"/>
              </a:cxn>
              <a:cxn ang="0">
                <a:pos x="T6" y="T7"/>
              </a:cxn>
            </a:cxnLst>
            <a:rect l="0" t="0" r="r" b="b"/>
            <a:pathLst>
              <a:path w="1017" h="281">
                <a:moveTo>
                  <a:pt x="509" y="281"/>
                </a:moveTo>
                <a:cubicBezTo>
                  <a:pt x="243" y="281"/>
                  <a:pt x="24" y="157"/>
                  <a:pt x="0" y="0"/>
                </a:cubicBezTo>
                <a:lnTo>
                  <a:pt x="1017" y="0"/>
                </a:lnTo>
                <a:cubicBezTo>
                  <a:pt x="993" y="157"/>
                  <a:pt x="774" y="281"/>
                  <a:pt x="509" y="281"/>
                </a:cubicBezTo>
                <a:close/>
              </a:path>
            </a:pathLst>
          </a:custGeom>
          <a:solidFill>
            <a:schemeClr val="tx1"/>
          </a:solidFill>
          <a:ln>
            <a:noFill/>
          </a:ln>
        </p:spPr>
        <p:txBody>
          <a:bodyPr vert="horz" wrap="square" lIns="137160" tIns="68580" rIns="137160" bIns="68580" numCol="1" anchor="t" anchorCtr="0" compatLnSpc="1">
            <a:prstTxWarp prst="textNoShape">
              <a:avLst/>
            </a:prstTxWarp>
          </a:bodyPr>
          <a:lstStyle/>
          <a:p>
            <a:pPr marL="0" marR="0" lvl="0" indent="0" algn="l" defTabSz="1371531"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95A5A6"/>
              </a:solidFill>
              <a:effectLst/>
              <a:uLnTx/>
              <a:uFillTx/>
              <a:latin typeface="Calibri"/>
              <a:ea typeface="方正清刻本悦宋简体"/>
              <a:cs typeface="+mn-cs"/>
            </a:endParaRPr>
          </a:p>
        </p:txBody>
      </p:sp>
      <p:sp>
        <p:nvSpPr>
          <p:cNvPr id="33" name="9Slide.vn 14">
            <a:extLst>
              <a:ext uri="{FF2B5EF4-FFF2-40B4-BE49-F238E27FC236}">
                <a16:creationId xmlns:a16="http://schemas.microsoft.com/office/drawing/2014/main" id="{EBF9BF8E-D45B-4E5A-91C1-E1F8847E78E7}"/>
              </a:ext>
            </a:extLst>
          </p:cNvPr>
          <p:cNvSpPr>
            <a:spLocks/>
          </p:cNvSpPr>
          <p:nvPr/>
        </p:nvSpPr>
        <p:spPr bwMode="auto">
          <a:xfrm>
            <a:off x="7307348" y="2645040"/>
            <a:ext cx="3806774" cy="1104708"/>
          </a:xfrm>
          <a:custGeom>
            <a:avLst/>
            <a:gdLst>
              <a:gd name="connsiteX0" fmla="*/ 1268514 w 2537849"/>
              <a:gd name="connsiteY0" fmla="*/ 0 h 736472"/>
              <a:gd name="connsiteX1" fmla="*/ 2471456 w 2537849"/>
              <a:gd name="connsiteY1" fmla="*/ 622300 h 736472"/>
              <a:gd name="connsiteX2" fmla="*/ 2470492 w 2537849"/>
              <a:gd name="connsiteY2" fmla="*/ 622300 h 736472"/>
              <a:gd name="connsiteX3" fmla="*/ 2537849 w 2537849"/>
              <a:gd name="connsiteY3" fmla="*/ 736472 h 736472"/>
              <a:gd name="connsiteX4" fmla="*/ 0 w 2537849"/>
              <a:gd name="connsiteY4" fmla="*/ 736472 h 736472"/>
              <a:gd name="connsiteX5" fmla="*/ 67357 w 2537849"/>
              <a:gd name="connsiteY5" fmla="*/ 622300 h 736472"/>
              <a:gd name="connsiteX6" fmla="*/ 66393 w 2537849"/>
              <a:gd name="connsiteY6" fmla="*/ 622300 h 736472"/>
              <a:gd name="connsiteX7" fmla="*/ 1268514 w 2537849"/>
              <a:gd name="connsiteY7" fmla="*/ 0 h 73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7849" h="736472">
                <a:moveTo>
                  <a:pt x="1268514" y="0"/>
                </a:moveTo>
                <a:cubicBezTo>
                  <a:pt x="1764133" y="0"/>
                  <a:pt x="2203953" y="246293"/>
                  <a:pt x="2471456" y="622300"/>
                </a:cubicBezTo>
                <a:lnTo>
                  <a:pt x="2470492" y="622300"/>
                </a:lnTo>
                <a:lnTo>
                  <a:pt x="2537849" y="736472"/>
                </a:lnTo>
                <a:lnTo>
                  <a:pt x="0" y="736472"/>
                </a:lnTo>
                <a:lnTo>
                  <a:pt x="67357" y="622300"/>
                </a:lnTo>
                <a:lnTo>
                  <a:pt x="66393" y="622300"/>
                </a:lnTo>
                <a:cubicBezTo>
                  <a:pt x="333896" y="246293"/>
                  <a:pt x="773716" y="0"/>
                  <a:pt x="1268514" y="0"/>
                </a:cubicBezTo>
                <a:close/>
              </a:path>
            </a:pathLst>
          </a:custGeom>
          <a:solidFill>
            <a:schemeClr val="tx2"/>
          </a:solidFill>
          <a:ln>
            <a:noFill/>
          </a:ln>
          <a:effectLst/>
        </p:spPr>
        <p:txBody>
          <a:bodyPr vert="horz" wrap="square" lIns="137160" tIns="68580" rIns="137160" bIns="68580" numCol="1" anchor="t" anchorCtr="0" compatLnSpc="1">
            <a:prstTxWarp prst="textNoShape">
              <a:avLst/>
            </a:prstTxWarp>
            <a:noAutofit/>
          </a:bodyPr>
          <a:lstStyle/>
          <a:p>
            <a:pPr marL="0" marR="0" lvl="0" indent="0" algn="l" defTabSz="1371531"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95A5A6"/>
              </a:solidFill>
              <a:effectLst/>
              <a:uLnTx/>
              <a:uFillTx/>
              <a:latin typeface="Calibri"/>
              <a:ea typeface="方正清刻本悦宋简体"/>
              <a:cs typeface="+mn-cs"/>
            </a:endParaRPr>
          </a:p>
        </p:txBody>
      </p:sp>
      <p:sp>
        <p:nvSpPr>
          <p:cNvPr id="34" name="9Slide.vn 16">
            <a:extLst>
              <a:ext uri="{FF2B5EF4-FFF2-40B4-BE49-F238E27FC236}">
                <a16:creationId xmlns:a16="http://schemas.microsoft.com/office/drawing/2014/main" id="{AB60AA69-F9F1-45B1-A18F-6ED8AD732FDE}"/>
              </a:ext>
            </a:extLst>
          </p:cNvPr>
          <p:cNvSpPr txBox="1"/>
          <p:nvPr/>
        </p:nvSpPr>
        <p:spPr>
          <a:xfrm>
            <a:off x="11729330" y="2890097"/>
            <a:ext cx="5215926" cy="821059"/>
          </a:xfrm>
          <a:prstGeom prst="rect">
            <a:avLst/>
          </a:prstGeom>
          <a:noFill/>
        </p:spPr>
        <p:txBody>
          <a:bodyPr wrap="square" lIns="0" rIns="0" rtlCol="0" anchor="b">
            <a:spAutoFit/>
          </a:bodyPr>
          <a:lstStyle/>
          <a:p>
            <a:pPr marL="0" marR="0" lvl="0" indent="0" algn="ctr" defTabSz="1371600" rtl="0" eaLnBrk="1" fontAlgn="auto" latinLnBrk="0" hangingPunct="1">
              <a:lnSpc>
                <a:spcPct val="115000"/>
              </a:lnSpc>
              <a:spcBef>
                <a:spcPts val="383"/>
              </a:spcBef>
              <a:spcAft>
                <a:spcPts val="0"/>
              </a:spcAft>
              <a:buClrTx/>
              <a:buSzTx/>
              <a:buFontTx/>
              <a:buNone/>
              <a:tabLst/>
              <a:defRPr/>
            </a:pPr>
            <a:r>
              <a:rPr kumimoji="0" lang="en-US" sz="4500" b="0" i="0" u="none" strike="noStrike" kern="1200" cap="none" spc="-15" normalizeH="0" baseline="0" noProof="0" dirty="0">
                <a:ln>
                  <a:noFill/>
                </a:ln>
                <a:solidFill>
                  <a:prstClr val="black"/>
                </a:solidFill>
                <a:effectLst/>
                <a:uLnTx/>
                <a:uFillTx/>
                <a:latin typeface="#9Slide03 Ample" panose="02000000000000000000" pitchFamily="2" charset="0"/>
                <a:ea typeface="SimSun-ExtB" panose="02010609060101010101" pitchFamily="49" charset="-122"/>
                <a:cs typeface="SimSun-ExtB" panose="02010609060101010101" pitchFamily="49" charset="-122"/>
              </a:rPr>
              <a:t>T</a:t>
            </a:r>
            <a:r>
              <a:rPr kumimoji="0" lang="vi-VN" sz="4500" b="0" i="0" u="none" strike="noStrike" kern="1200" cap="none" spc="-23" normalizeH="0" baseline="0" noProof="0" dirty="0">
                <a:ln>
                  <a:noFill/>
                </a:ln>
                <a:solidFill>
                  <a:prstClr val="black"/>
                </a:solidFill>
                <a:effectLst/>
                <a:uLnTx/>
                <a:uFillTx/>
                <a:latin typeface="#9Slide03 Ample" panose="02000000000000000000" pitchFamily="2" charset="0"/>
                <a:ea typeface="SimSun-ExtB" panose="02010609060101010101" pitchFamily="49" charset="-122"/>
                <a:cs typeface="SimSun-ExtB" panose="02010609060101010101" pitchFamily="49" charset="-122"/>
              </a:rPr>
              <a:t>ó</a:t>
            </a:r>
            <a:r>
              <a:rPr kumimoji="0" lang="vi-VN" sz="4500" b="0" i="0" u="none" strike="noStrike" kern="1200" cap="none" spc="0" normalizeH="0" baseline="0" noProof="0" dirty="0">
                <a:ln>
                  <a:noFill/>
                </a:ln>
                <a:solidFill>
                  <a:prstClr val="black"/>
                </a:solidFill>
                <a:effectLst/>
                <a:uLnTx/>
                <a:uFillTx/>
                <a:latin typeface="#9Slide03 Ample" panose="02000000000000000000" pitchFamily="2" charset="0"/>
                <a:ea typeface="SimSun-ExtB" panose="02010609060101010101" pitchFamily="49" charset="-122"/>
                <a:cs typeface="SimSun-ExtB" panose="02010609060101010101" pitchFamily="49" charset="-122"/>
              </a:rPr>
              <a:t>m</a:t>
            </a:r>
            <a:r>
              <a:rPr kumimoji="0" lang="vi-VN" sz="4500" b="0" i="0" u="none" strike="noStrike" kern="1200" cap="none" spc="-60" normalizeH="0" baseline="0" noProof="0" dirty="0">
                <a:ln>
                  <a:noFill/>
                </a:ln>
                <a:solidFill>
                  <a:prstClr val="black"/>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8" normalizeH="0" baseline="0" noProof="0" dirty="0">
                <a:ln>
                  <a:noFill/>
                </a:ln>
                <a:solidFill>
                  <a:prstClr val="black"/>
                </a:solidFill>
                <a:effectLst/>
                <a:uLnTx/>
                <a:uFillTx/>
                <a:latin typeface="#9Slide03 Ample" panose="02000000000000000000" pitchFamily="2" charset="0"/>
                <a:ea typeface="SimSun-ExtB" panose="02010609060101010101" pitchFamily="49" charset="-122"/>
                <a:cs typeface="SimSun-ExtB" panose="02010609060101010101" pitchFamily="49" charset="-122"/>
              </a:rPr>
              <a:t>t</a:t>
            </a:r>
            <a:r>
              <a:rPr kumimoji="0" lang="vi-VN" sz="4500" b="0" i="0" u="none" strike="noStrike" kern="1200" cap="none" spc="-38" normalizeH="0" baseline="0" noProof="0" dirty="0">
                <a:ln>
                  <a:noFill/>
                </a:ln>
                <a:solidFill>
                  <a:prstClr val="black"/>
                </a:solidFill>
                <a:effectLst/>
                <a:uLnTx/>
                <a:uFillTx/>
                <a:latin typeface="#9Slide03 Ample" panose="02000000000000000000" pitchFamily="2" charset="0"/>
                <a:ea typeface="SimSun-ExtB" panose="02010609060101010101" pitchFamily="49" charset="-122"/>
                <a:cs typeface="SimSun-ExtB" panose="02010609060101010101" pitchFamily="49" charset="-122"/>
              </a:rPr>
              <a:t>ắ</a:t>
            </a:r>
            <a:r>
              <a:rPr kumimoji="0" lang="vi-VN" sz="4500" b="0" i="0" u="none" strike="noStrike" kern="1200" cap="none" spc="0" normalizeH="0" baseline="0" noProof="0" dirty="0">
                <a:ln>
                  <a:noFill/>
                </a:ln>
                <a:solidFill>
                  <a:prstClr val="black"/>
                </a:solidFill>
                <a:effectLst/>
                <a:uLnTx/>
                <a:uFillTx/>
                <a:latin typeface="#9Slide03 Ample" panose="02000000000000000000" pitchFamily="2" charset="0"/>
                <a:ea typeface="SimSun-ExtB" panose="02010609060101010101" pitchFamily="49" charset="-122"/>
                <a:cs typeface="SimSun-ExtB" panose="02010609060101010101" pitchFamily="49" charset="-122"/>
              </a:rPr>
              <a:t>t</a:t>
            </a:r>
            <a:r>
              <a:rPr kumimoji="0" lang="en-US" sz="4500" b="0" i="0" u="none" strike="noStrike" kern="1200" cap="none" spc="0" normalizeH="0" baseline="0" noProof="0" dirty="0">
                <a:ln>
                  <a:noFill/>
                </a:ln>
                <a:solidFill>
                  <a:prstClr val="black"/>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en-US" sz="4500" b="0" i="0" u="none" strike="noStrike" kern="1200" cap="none" spc="0" normalizeH="0" baseline="0" noProof="0" dirty="0" err="1">
                <a:ln>
                  <a:noFill/>
                </a:ln>
                <a:solidFill>
                  <a:prstClr val="black"/>
                </a:solidFill>
                <a:effectLst/>
                <a:uLnTx/>
                <a:uFillTx/>
                <a:latin typeface="#9Slide03 Ample" panose="02000000000000000000" pitchFamily="2" charset="0"/>
                <a:ea typeface="SimSun-ExtB" panose="02010609060101010101" pitchFamily="49" charset="-122"/>
                <a:cs typeface="SimSun-ExtB" panose="02010609060101010101" pitchFamily="49" charset="-122"/>
              </a:rPr>
              <a:t>cốt</a:t>
            </a:r>
            <a:r>
              <a:rPr kumimoji="0" lang="en-US" sz="4500" b="0" i="0" u="none" strike="noStrike" kern="1200" cap="none" spc="0" normalizeH="0" baseline="0" noProof="0" dirty="0">
                <a:ln>
                  <a:noFill/>
                </a:ln>
                <a:solidFill>
                  <a:prstClr val="black"/>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8" normalizeH="0" baseline="0" noProof="0" dirty="0">
                <a:ln>
                  <a:noFill/>
                </a:ln>
                <a:solidFill>
                  <a:prstClr val="black"/>
                </a:solidFill>
                <a:effectLst/>
                <a:uLnTx/>
                <a:uFillTx/>
                <a:latin typeface="#9Slide03 Ample" panose="02000000000000000000" pitchFamily="2" charset="0"/>
                <a:ea typeface="SimSun-ExtB" panose="02010609060101010101" pitchFamily="49" charset="-122"/>
                <a:cs typeface="SimSun-ExtB" panose="02010609060101010101" pitchFamily="49" charset="-122"/>
              </a:rPr>
              <a:t>t</a:t>
            </a:r>
            <a:r>
              <a:rPr kumimoji="0" lang="vi-VN" sz="4500" b="0" i="0" u="none" strike="noStrike" kern="1200" cap="none" spc="15" normalizeH="0" baseline="0" noProof="0" dirty="0">
                <a:ln>
                  <a:noFill/>
                </a:ln>
                <a:solidFill>
                  <a:prstClr val="black"/>
                </a:solidFill>
                <a:effectLst/>
                <a:uLnTx/>
                <a:uFillTx/>
                <a:latin typeface="#9Slide03 Ample" panose="02000000000000000000" pitchFamily="2" charset="0"/>
                <a:ea typeface="SimSun-ExtB" panose="02010609060101010101" pitchFamily="49" charset="-122"/>
                <a:cs typeface="SimSun-ExtB" panose="02010609060101010101" pitchFamily="49" charset="-122"/>
              </a:rPr>
              <a:t>r</a:t>
            </a:r>
            <a:r>
              <a:rPr kumimoji="0" lang="vi-VN" sz="4500" b="0" i="0" u="none" strike="noStrike" kern="1200" cap="none" spc="-15" normalizeH="0" baseline="0" noProof="0" dirty="0">
                <a:ln>
                  <a:noFill/>
                </a:ln>
                <a:solidFill>
                  <a:prstClr val="black"/>
                </a:solidFill>
                <a:effectLst/>
                <a:uLnTx/>
                <a:uFillTx/>
                <a:latin typeface="#9Slide03 Ample" panose="02000000000000000000" pitchFamily="2" charset="0"/>
                <a:ea typeface="SimSun-ExtB" panose="02010609060101010101" pitchFamily="49" charset="-122"/>
                <a:cs typeface="SimSun-ExtB" panose="02010609060101010101" pitchFamily="49" charset="-122"/>
              </a:rPr>
              <a:t>uy</a:t>
            </a:r>
            <a:r>
              <a:rPr kumimoji="0" lang="vi-VN" sz="4500" b="0" i="0" u="none" strike="noStrike" kern="1200" cap="none" spc="0" normalizeH="0" baseline="0" noProof="0" dirty="0">
                <a:ln>
                  <a:noFill/>
                </a:ln>
                <a:solidFill>
                  <a:prstClr val="black"/>
                </a:solidFill>
                <a:effectLst/>
                <a:uLnTx/>
                <a:uFillTx/>
                <a:latin typeface="#9Slide03 Ample" panose="02000000000000000000" pitchFamily="2" charset="0"/>
                <a:ea typeface="SimSun-ExtB" panose="02010609060101010101" pitchFamily="49" charset="-122"/>
                <a:cs typeface="SimSun-ExtB" panose="02010609060101010101" pitchFamily="49" charset="-122"/>
              </a:rPr>
              <a:t>ện</a:t>
            </a:r>
            <a:endParaRPr kumimoji="0" lang="en-US" sz="4500" b="0" i="0" u="none" strike="noStrike" kern="1200" cap="none" spc="0" normalizeH="0" baseline="0" noProof="0" dirty="0">
              <a:ln>
                <a:noFill/>
              </a:ln>
              <a:solidFill>
                <a:prstClr val="black"/>
              </a:solidFill>
              <a:effectLst/>
              <a:uLnTx/>
              <a:uFillTx/>
              <a:latin typeface="#9Slide03 Ample" panose="02000000000000000000" pitchFamily="2" charset="0"/>
              <a:ea typeface="SimSun-ExtB" panose="02010609060101010101" pitchFamily="49" charset="-122"/>
              <a:cs typeface="SimSun-ExtB" panose="02010609060101010101" pitchFamily="49" charset="-122"/>
            </a:endParaRPr>
          </a:p>
        </p:txBody>
      </p:sp>
      <p:sp>
        <p:nvSpPr>
          <p:cNvPr id="35" name="9Slide.vn 19">
            <a:extLst>
              <a:ext uri="{FF2B5EF4-FFF2-40B4-BE49-F238E27FC236}">
                <a16:creationId xmlns:a16="http://schemas.microsoft.com/office/drawing/2014/main" id="{9A3545E9-B5DA-4549-AE1A-FFBD65FCE176}"/>
              </a:ext>
            </a:extLst>
          </p:cNvPr>
          <p:cNvSpPr txBox="1"/>
          <p:nvPr/>
        </p:nvSpPr>
        <p:spPr>
          <a:xfrm>
            <a:off x="11529683" y="5156127"/>
            <a:ext cx="5756255" cy="784830"/>
          </a:xfrm>
          <a:prstGeom prst="rect">
            <a:avLst/>
          </a:prstGeom>
          <a:noFill/>
        </p:spPr>
        <p:txBody>
          <a:bodyPr wrap="square" lIns="0" rIns="0" rtlCol="0" anchor="b">
            <a:spAutoFit/>
          </a:bodyPr>
          <a:lstStyle/>
          <a:p>
            <a:pPr marL="0" marR="0" lvl="0" indent="0" algn="l" defTabSz="1371531"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8" normalizeH="0" baseline="0" noProof="0" dirty="0">
                <a:ln>
                  <a:noFill/>
                </a:ln>
                <a:solidFill>
                  <a:srgbClr val="ED7D31"/>
                </a:solidFill>
                <a:effectLst/>
                <a:uLnTx/>
                <a:uFillTx/>
                <a:latin typeface="#9Slide03 Ample" panose="02000000000000000000" pitchFamily="2" charset="0"/>
                <a:ea typeface="SimSun-ExtB" panose="02010609060101010101" pitchFamily="49" charset="-122"/>
                <a:cs typeface="SimSun-ExtB" panose="02010609060101010101" pitchFamily="49" charset="-122"/>
              </a:rPr>
              <a:t> T</a:t>
            </a:r>
            <a:r>
              <a:rPr kumimoji="0" lang="vi-VN" sz="4500" b="0" i="0" u="none" strike="noStrike" kern="1200" cap="none" spc="0" normalizeH="0" baseline="0" noProof="0" dirty="0">
                <a:ln>
                  <a:noFill/>
                </a:ln>
                <a:solidFill>
                  <a:srgbClr val="ED7D31"/>
                </a:solidFill>
                <a:effectLst/>
                <a:uLnTx/>
                <a:uFillTx/>
                <a:latin typeface="#9Slide03 Ample" panose="02000000000000000000" pitchFamily="2" charset="0"/>
                <a:ea typeface="SimSun-ExtB" panose="02010609060101010101" pitchFamily="49" charset="-122"/>
                <a:cs typeface="SimSun-ExtB" panose="02010609060101010101" pitchFamily="49" charset="-122"/>
              </a:rPr>
              <a:t>ìm</a:t>
            </a:r>
            <a:r>
              <a:rPr kumimoji="0" lang="vi-VN" sz="4500" b="0" i="0" u="none" strike="noStrike" kern="1200" cap="none" spc="-570" normalizeH="0" baseline="0" noProof="0" dirty="0">
                <a:ln>
                  <a:noFill/>
                </a:ln>
                <a:solidFill>
                  <a:srgbClr val="ED7D31"/>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0" normalizeH="0" baseline="0" noProof="0" dirty="0">
                <a:ln>
                  <a:noFill/>
                </a:ln>
                <a:solidFill>
                  <a:srgbClr val="ED7D31"/>
                </a:solidFill>
                <a:effectLst/>
                <a:uLnTx/>
                <a:uFillTx/>
                <a:latin typeface="#9Slide03 Ample" panose="02000000000000000000" pitchFamily="2" charset="0"/>
                <a:ea typeface="SimSun-ExtB" panose="02010609060101010101" pitchFamily="49" charset="-122"/>
                <a:cs typeface="SimSun-ExtB" panose="02010609060101010101" pitchFamily="49" charset="-122"/>
              </a:rPr>
              <a:t>hiểu</a:t>
            </a:r>
            <a:r>
              <a:rPr kumimoji="0" lang="vi-VN" sz="4500" b="0" i="0" u="none" strike="noStrike" kern="1200" cap="none" spc="-570" normalizeH="0" baseline="0" noProof="0" dirty="0">
                <a:ln>
                  <a:noFill/>
                </a:ln>
                <a:solidFill>
                  <a:srgbClr val="ED7D31"/>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0" normalizeH="0" baseline="0" noProof="0" dirty="0">
                <a:ln>
                  <a:noFill/>
                </a:ln>
                <a:solidFill>
                  <a:srgbClr val="ED7D31"/>
                </a:solidFill>
                <a:effectLst/>
                <a:uLnTx/>
                <a:uFillTx/>
                <a:latin typeface="#9Slide03 Ample" panose="02000000000000000000" pitchFamily="2" charset="0"/>
                <a:ea typeface="SimSun-ExtB" panose="02010609060101010101" pitchFamily="49" charset="-122"/>
                <a:cs typeface="SimSun-ExtB" panose="02010609060101010101" pitchFamily="49" charset="-122"/>
              </a:rPr>
              <a:t>các</a:t>
            </a:r>
            <a:r>
              <a:rPr kumimoji="0" lang="vi-VN" sz="4500" b="0" i="0" u="none" strike="noStrike" kern="1200" cap="none" spc="-570" normalizeH="0" baseline="0" noProof="0" dirty="0">
                <a:ln>
                  <a:noFill/>
                </a:ln>
                <a:solidFill>
                  <a:srgbClr val="ED7D31"/>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8" normalizeH="0" baseline="0" noProof="0" dirty="0">
                <a:ln>
                  <a:noFill/>
                </a:ln>
                <a:solidFill>
                  <a:srgbClr val="ED7D31"/>
                </a:solidFill>
                <a:effectLst/>
                <a:uLnTx/>
                <a:uFillTx/>
                <a:latin typeface="#9Slide03 Ample" panose="02000000000000000000" pitchFamily="2" charset="0"/>
                <a:ea typeface="SimSun-ExtB" panose="02010609060101010101" pitchFamily="49" charset="-122"/>
                <a:cs typeface="SimSun-ExtB" panose="02010609060101010101" pitchFamily="49" charset="-122"/>
              </a:rPr>
              <a:t>n</a:t>
            </a:r>
            <a:r>
              <a:rPr kumimoji="0" lang="vi-VN" sz="4500" b="0" i="0" u="none" strike="noStrike" kern="1200" cap="none" spc="-8" normalizeH="0" baseline="0" noProof="0" dirty="0">
                <a:ln>
                  <a:noFill/>
                </a:ln>
                <a:solidFill>
                  <a:srgbClr val="ED7D31"/>
                </a:solidFill>
                <a:effectLst/>
                <a:uLnTx/>
                <a:uFillTx/>
                <a:latin typeface="#9Slide03 Ample" panose="02000000000000000000" pitchFamily="2" charset="0"/>
                <a:ea typeface="SimSun-ExtB" panose="02010609060101010101" pitchFamily="49" charset="-122"/>
                <a:cs typeface="SimSun-ExtB" panose="02010609060101010101" pitchFamily="49" charset="-122"/>
              </a:rPr>
              <a:t>h</a:t>
            </a:r>
            <a:r>
              <a:rPr kumimoji="0" lang="vi-VN" sz="4500" b="0" i="0" u="none" strike="noStrike" kern="1200" cap="none" spc="-23" normalizeH="0" baseline="0" noProof="0" dirty="0">
                <a:ln>
                  <a:noFill/>
                </a:ln>
                <a:solidFill>
                  <a:srgbClr val="ED7D31"/>
                </a:solidFill>
                <a:effectLst/>
                <a:uLnTx/>
                <a:uFillTx/>
                <a:latin typeface="#9Slide03 Ample" panose="02000000000000000000" pitchFamily="2" charset="0"/>
                <a:ea typeface="SimSun-ExtB" panose="02010609060101010101" pitchFamily="49" charset="-122"/>
                <a:cs typeface="SimSun-ExtB" panose="02010609060101010101" pitchFamily="49" charset="-122"/>
              </a:rPr>
              <a:t>â</a:t>
            </a:r>
            <a:r>
              <a:rPr kumimoji="0" lang="vi-VN" sz="4500" b="0" i="0" u="none" strike="noStrike" kern="1200" cap="none" spc="0" normalizeH="0" baseline="0" noProof="0" dirty="0">
                <a:ln>
                  <a:noFill/>
                </a:ln>
                <a:solidFill>
                  <a:srgbClr val="ED7D31"/>
                </a:solidFill>
                <a:effectLst/>
                <a:uLnTx/>
                <a:uFillTx/>
                <a:latin typeface="#9Slide03 Ample" panose="02000000000000000000" pitchFamily="2" charset="0"/>
                <a:ea typeface="SimSun-ExtB" panose="02010609060101010101" pitchFamily="49" charset="-122"/>
                <a:cs typeface="SimSun-ExtB" panose="02010609060101010101" pitchFamily="49" charset="-122"/>
              </a:rPr>
              <a:t>n</a:t>
            </a:r>
            <a:r>
              <a:rPr kumimoji="0" lang="vi-VN" sz="4500" b="0" i="0" u="none" strike="noStrike" kern="1200" cap="none" spc="-570" normalizeH="0" baseline="0" noProof="0" dirty="0">
                <a:ln>
                  <a:noFill/>
                </a:ln>
                <a:solidFill>
                  <a:srgbClr val="ED7D31"/>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0" normalizeH="0" baseline="0" noProof="0" dirty="0">
                <a:ln>
                  <a:noFill/>
                </a:ln>
                <a:solidFill>
                  <a:srgbClr val="ED7D31"/>
                </a:solidFill>
                <a:effectLst/>
                <a:uLnTx/>
                <a:uFillTx/>
                <a:latin typeface="#9Slide03 Ample" panose="02000000000000000000" pitchFamily="2" charset="0"/>
                <a:ea typeface="SimSun-ExtB" panose="02010609060101010101" pitchFamily="49" charset="-122"/>
                <a:cs typeface="SimSun-ExtB" panose="02010609060101010101" pitchFamily="49" charset="-122"/>
              </a:rPr>
              <a:t>v</a:t>
            </a:r>
            <a:r>
              <a:rPr kumimoji="0" lang="vi-VN" sz="4500" b="0" i="0" u="none" strike="noStrike" kern="1200" cap="none" spc="-38" normalizeH="0" baseline="0" noProof="0" dirty="0">
                <a:ln>
                  <a:noFill/>
                </a:ln>
                <a:solidFill>
                  <a:srgbClr val="ED7D31"/>
                </a:solidFill>
                <a:effectLst/>
                <a:uLnTx/>
                <a:uFillTx/>
                <a:latin typeface="#9Slide03 Ample" panose="02000000000000000000" pitchFamily="2" charset="0"/>
                <a:ea typeface="SimSun-ExtB" panose="02010609060101010101" pitchFamily="49" charset="-122"/>
                <a:cs typeface="SimSun-ExtB" panose="02010609060101010101" pitchFamily="49" charset="-122"/>
              </a:rPr>
              <a:t>ậ</a:t>
            </a:r>
            <a:r>
              <a:rPr kumimoji="0" lang="vi-VN" sz="4500" b="0" i="0" u="none" strike="noStrike" kern="1200" cap="none" spc="0" normalizeH="0" baseline="0" noProof="0" dirty="0">
                <a:ln>
                  <a:noFill/>
                </a:ln>
                <a:solidFill>
                  <a:srgbClr val="ED7D31"/>
                </a:solidFill>
                <a:effectLst/>
                <a:uLnTx/>
                <a:uFillTx/>
                <a:latin typeface="#9Slide03 Ample" panose="02000000000000000000" pitchFamily="2" charset="0"/>
                <a:ea typeface="SimSun-ExtB" panose="02010609060101010101" pitchFamily="49" charset="-122"/>
                <a:cs typeface="SimSun-ExtB" panose="02010609060101010101" pitchFamily="49" charset="-122"/>
              </a:rPr>
              <a:t>t</a:t>
            </a:r>
            <a:endParaRPr kumimoji="0" lang="en-US" sz="4500" b="1" i="0" u="none" strike="noStrike" kern="1200" cap="none" spc="0" normalizeH="0" baseline="0" noProof="0" dirty="0">
              <a:ln>
                <a:noFill/>
              </a:ln>
              <a:solidFill>
                <a:srgbClr val="ED7D31"/>
              </a:solidFill>
              <a:effectLst/>
              <a:uLnTx/>
              <a:uFillTx/>
              <a:latin typeface="Calibri"/>
              <a:ea typeface="方正清刻本悦宋简体"/>
              <a:cs typeface="+mn-cs"/>
            </a:endParaRPr>
          </a:p>
        </p:txBody>
      </p:sp>
      <p:sp>
        <p:nvSpPr>
          <p:cNvPr id="36" name="9Slide.vn 22">
            <a:extLst>
              <a:ext uri="{FF2B5EF4-FFF2-40B4-BE49-F238E27FC236}">
                <a16:creationId xmlns:a16="http://schemas.microsoft.com/office/drawing/2014/main" id="{07DC4A19-574B-4E91-96D8-07D2E24FF372}"/>
              </a:ext>
            </a:extLst>
          </p:cNvPr>
          <p:cNvSpPr txBox="1"/>
          <p:nvPr/>
        </p:nvSpPr>
        <p:spPr>
          <a:xfrm>
            <a:off x="10759847" y="7386569"/>
            <a:ext cx="6079286" cy="821059"/>
          </a:xfrm>
          <a:prstGeom prst="rect">
            <a:avLst/>
          </a:prstGeom>
          <a:noFill/>
        </p:spPr>
        <p:txBody>
          <a:bodyPr wrap="square" lIns="0" rIns="0" rtlCol="0" anchor="b">
            <a:spAutoFit/>
          </a:bodyPr>
          <a:lstStyle/>
          <a:p>
            <a:pPr marL="0" marR="0" lvl="0" indent="0" algn="r" defTabSz="1371600" rtl="0" eaLnBrk="1" fontAlgn="auto" latinLnBrk="0" hangingPunct="1">
              <a:lnSpc>
                <a:spcPct val="115000"/>
              </a:lnSpc>
              <a:spcBef>
                <a:spcPts val="383"/>
              </a:spcBef>
              <a:spcAft>
                <a:spcPts val="0"/>
              </a:spcAft>
              <a:buClrTx/>
              <a:buSzTx/>
              <a:buFontTx/>
              <a:buNone/>
              <a:tabLst/>
              <a:defRPr/>
            </a:pPr>
            <a:r>
              <a:rPr kumimoji="0" lang="en-US" sz="4500" b="0" i="0" u="none" strike="noStrike" kern="1200" cap="none" spc="-60" normalizeH="0" baseline="0" noProof="0" dirty="0">
                <a:ln>
                  <a:noFill/>
                </a:ln>
                <a:solidFill>
                  <a:srgbClr val="0070C0"/>
                </a:solidFill>
                <a:effectLst/>
                <a:uLnTx/>
                <a:uFillTx/>
                <a:latin typeface="#9Slide03 Ample" panose="02000000000000000000" pitchFamily="2" charset="0"/>
                <a:ea typeface="SimSun-ExtB" panose="02010609060101010101" pitchFamily="49" charset="-122"/>
                <a:cs typeface="SimSun-ExtB" panose="02010609060101010101" pitchFamily="49" charset="-122"/>
              </a:rPr>
              <a:t>N</a:t>
            </a:r>
            <a:r>
              <a:rPr kumimoji="0" lang="vi-VN" sz="4500" b="0" i="0" u="none" strike="noStrike" kern="1200" cap="none" spc="0" normalizeH="0" baseline="0" noProof="0" dirty="0">
                <a:ln>
                  <a:noFill/>
                </a:ln>
                <a:solidFill>
                  <a:srgbClr val="0070C0"/>
                </a:solidFill>
                <a:effectLst/>
                <a:uLnTx/>
                <a:uFillTx/>
                <a:latin typeface="#9Slide03 Ample" panose="02000000000000000000" pitchFamily="2" charset="0"/>
                <a:ea typeface="SimSun-ExtB" panose="02010609060101010101" pitchFamily="49" charset="-122"/>
                <a:cs typeface="SimSun-ExtB" panose="02010609060101010101" pitchFamily="49" charset="-122"/>
              </a:rPr>
              <a:t>êu </a:t>
            </a:r>
            <a:r>
              <a:rPr kumimoji="0" lang="vi-VN" sz="4500" b="0" i="0" u="none" strike="noStrike" kern="1200" cap="none" spc="-15" normalizeH="0" baseline="0" noProof="0" dirty="0">
                <a:ln>
                  <a:noFill/>
                </a:ln>
                <a:solidFill>
                  <a:srgbClr val="0070C0"/>
                </a:solidFill>
                <a:effectLst/>
                <a:uLnTx/>
                <a:uFillTx/>
                <a:latin typeface="#9Slide03 Ample" panose="02000000000000000000" pitchFamily="2" charset="0"/>
                <a:ea typeface="SimSun-ExtB" panose="02010609060101010101" pitchFamily="49" charset="-122"/>
                <a:cs typeface="SimSun-ExtB" panose="02010609060101010101" pitchFamily="49" charset="-122"/>
              </a:rPr>
              <a:t>c</a:t>
            </a:r>
            <a:r>
              <a:rPr kumimoji="0" lang="vi-VN" sz="4500" b="0" i="0" u="none" strike="noStrike" kern="1200" cap="none" spc="-38" normalizeH="0" baseline="0" noProof="0" dirty="0">
                <a:ln>
                  <a:noFill/>
                </a:ln>
                <a:solidFill>
                  <a:srgbClr val="0070C0"/>
                </a:solidFill>
                <a:effectLst/>
                <a:uLnTx/>
                <a:uFillTx/>
                <a:latin typeface="#9Slide03 Ample" panose="02000000000000000000" pitchFamily="2" charset="0"/>
                <a:ea typeface="SimSun-ExtB" panose="02010609060101010101" pitchFamily="49" charset="-122"/>
                <a:cs typeface="SimSun-ExtB" panose="02010609060101010101" pitchFamily="49" charset="-122"/>
              </a:rPr>
              <a:t>h</a:t>
            </a:r>
            <a:r>
              <a:rPr kumimoji="0" lang="vi-VN" sz="4500" b="0" i="0" u="none" strike="noStrike" kern="1200" cap="none" spc="0" normalizeH="0" baseline="0" noProof="0" dirty="0">
                <a:ln>
                  <a:noFill/>
                </a:ln>
                <a:solidFill>
                  <a:srgbClr val="0070C0"/>
                </a:solidFill>
                <a:effectLst/>
                <a:uLnTx/>
                <a:uFillTx/>
                <a:latin typeface="#9Slide03 Ample" panose="02000000000000000000" pitchFamily="2" charset="0"/>
                <a:ea typeface="SimSun-ExtB" panose="02010609060101010101" pitchFamily="49" charset="-122"/>
                <a:cs typeface="SimSun-ExtB" panose="02010609060101010101" pitchFamily="49" charset="-122"/>
              </a:rPr>
              <a:t>ủ</a:t>
            </a:r>
            <a:r>
              <a:rPr kumimoji="0" lang="vi-VN" sz="4500" b="0" i="0" u="none" strike="noStrike" kern="1200" cap="none" spc="-518" normalizeH="0" baseline="0" noProof="0" dirty="0">
                <a:ln>
                  <a:noFill/>
                </a:ln>
                <a:solidFill>
                  <a:srgbClr val="0070C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0" normalizeH="0" baseline="0" noProof="0" dirty="0">
                <a:ln>
                  <a:noFill/>
                </a:ln>
                <a:solidFill>
                  <a:srgbClr val="0070C0"/>
                </a:solidFill>
                <a:effectLst/>
                <a:uLnTx/>
                <a:uFillTx/>
                <a:latin typeface="#9Slide03 Ample" panose="02000000000000000000" pitchFamily="2" charset="0"/>
                <a:ea typeface="SimSun-ExtB" panose="02010609060101010101" pitchFamily="49" charset="-122"/>
                <a:cs typeface="SimSun-ExtB" panose="02010609060101010101" pitchFamily="49" charset="-122"/>
              </a:rPr>
              <a:t>đề</a:t>
            </a:r>
            <a:r>
              <a:rPr kumimoji="0" lang="vi-VN" sz="4500" b="0" i="0" u="none" strike="noStrike" kern="1200" cap="none" spc="-518" normalizeH="0" baseline="0" noProof="0" dirty="0">
                <a:ln>
                  <a:noFill/>
                </a:ln>
                <a:solidFill>
                  <a:srgbClr val="0070C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8" normalizeH="0" baseline="0" noProof="0" dirty="0">
                <a:ln>
                  <a:noFill/>
                </a:ln>
                <a:solidFill>
                  <a:srgbClr val="0070C0"/>
                </a:solidFill>
                <a:effectLst/>
                <a:uLnTx/>
                <a:uFillTx/>
                <a:latin typeface="#9Slide03 Ample" panose="02000000000000000000" pitchFamily="2" charset="0"/>
                <a:ea typeface="SimSun-ExtB" panose="02010609060101010101" pitchFamily="49" charset="-122"/>
                <a:cs typeface="SimSun-ExtB" panose="02010609060101010101" pitchFamily="49" charset="-122"/>
              </a:rPr>
              <a:t>c</a:t>
            </a:r>
            <a:r>
              <a:rPr kumimoji="0" lang="vi-VN" sz="4500" b="0" i="0" u="none" strike="noStrike" kern="1200" cap="none" spc="0" normalizeH="0" baseline="0" noProof="0" dirty="0">
                <a:ln>
                  <a:noFill/>
                </a:ln>
                <a:solidFill>
                  <a:srgbClr val="0070C0"/>
                </a:solidFill>
                <a:effectLst/>
                <a:uLnTx/>
                <a:uFillTx/>
                <a:latin typeface="#9Slide03 Ample" panose="02000000000000000000" pitchFamily="2" charset="0"/>
                <a:ea typeface="SimSun-ExtB" panose="02010609060101010101" pitchFamily="49" charset="-122"/>
                <a:cs typeface="SimSun-ExtB" panose="02010609060101010101" pitchFamily="49" charset="-122"/>
              </a:rPr>
              <a:t>ủa</a:t>
            </a:r>
            <a:r>
              <a:rPr kumimoji="0" lang="vi-VN" sz="4500" b="0" i="0" u="none" strike="noStrike" kern="1200" cap="none" spc="-518" normalizeH="0" baseline="0" noProof="0" dirty="0">
                <a:ln>
                  <a:noFill/>
                </a:ln>
                <a:solidFill>
                  <a:srgbClr val="0070C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8" normalizeH="0" baseline="0" noProof="0" dirty="0">
                <a:ln>
                  <a:noFill/>
                </a:ln>
                <a:solidFill>
                  <a:srgbClr val="0070C0"/>
                </a:solidFill>
                <a:effectLst/>
                <a:uLnTx/>
                <a:uFillTx/>
                <a:latin typeface="#9Slide03 Ample" panose="02000000000000000000" pitchFamily="2" charset="0"/>
                <a:ea typeface="SimSun-ExtB" panose="02010609060101010101" pitchFamily="49" charset="-122"/>
                <a:cs typeface="SimSun-ExtB" panose="02010609060101010101" pitchFamily="49" charset="-122"/>
              </a:rPr>
              <a:t>t</a:t>
            </a:r>
            <a:r>
              <a:rPr kumimoji="0" lang="vi-VN" sz="4500" b="0" i="0" u="none" strike="noStrike" kern="1200" cap="none" spc="15" normalizeH="0" baseline="0" noProof="0" dirty="0">
                <a:ln>
                  <a:noFill/>
                </a:ln>
                <a:solidFill>
                  <a:srgbClr val="0070C0"/>
                </a:solidFill>
                <a:effectLst/>
                <a:uLnTx/>
                <a:uFillTx/>
                <a:latin typeface="#9Slide03 Ample" panose="02000000000000000000" pitchFamily="2" charset="0"/>
                <a:ea typeface="SimSun-ExtB" panose="02010609060101010101" pitchFamily="49" charset="-122"/>
                <a:cs typeface="SimSun-ExtB" panose="02010609060101010101" pitchFamily="49" charset="-122"/>
              </a:rPr>
              <a:t>r</a:t>
            </a:r>
            <a:r>
              <a:rPr kumimoji="0" lang="vi-VN" sz="4500" b="0" i="0" u="none" strike="noStrike" kern="1200" cap="none" spc="-15" normalizeH="0" baseline="0" noProof="0" dirty="0">
                <a:ln>
                  <a:noFill/>
                </a:ln>
                <a:solidFill>
                  <a:srgbClr val="0070C0"/>
                </a:solidFill>
                <a:effectLst/>
                <a:uLnTx/>
                <a:uFillTx/>
                <a:latin typeface="#9Slide03 Ample" panose="02000000000000000000" pitchFamily="2" charset="0"/>
                <a:ea typeface="SimSun-ExtB" panose="02010609060101010101" pitchFamily="49" charset="-122"/>
                <a:cs typeface="SimSun-ExtB" panose="02010609060101010101" pitchFamily="49" charset="-122"/>
              </a:rPr>
              <a:t>uy</a:t>
            </a:r>
            <a:r>
              <a:rPr kumimoji="0" lang="vi-VN" sz="4500" b="0" i="0" u="none" strike="noStrike" kern="1200" cap="none" spc="0" normalizeH="0" baseline="0" noProof="0" dirty="0">
                <a:ln>
                  <a:noFill/>
                </a:ln>
                <a:solidFill>
                  <a:srgbClr val="0070C0"/>
                </a:solidFill>
                <a:effectLst/>
                <a:uLnTx/>
                <a:uFillTx/>
                <a:latin typeface="#9Slide03 Ample" panose="02000000000000000000" pitchFamily="2" charset="0"/>
                <a:ea typeface="SimSun-ExtB" panose="02010609060101010101" pitchFamily="49" charset="-122"/>
                <a:cs typeface="SimSun-ExtB" panose="02010609060101010101" pitchFamily="49" charset="-122"/>
              </a:rPr>
              <a:t>ện</a:t>
            </a:r>
            <a:endParaRPr kumimoji="0" lang="en-US" sz="4500" b="0" i="0" u="none" strike="noStrike" kern="1200" cap="none" spc="0" normalizeH="0" baseline="0" noProof="0" dirty="0">
              <a:ln>
                <a:noFill/>
              </a:ln>
              <a:solidFill>
                <a:srgbClr val="0070C0"/>
              </a:solidFill>
              <a:effectLst/>
              <a:uLnTx/>
              <a:uFillTx/>
              <a:latin typeface="#9Slide03 Ample" panose="02000000000000000000" pitchFamily="2" charset="0"/>
              <a:ea typeface="SimSun-ExtB" panose="02010609060101010101" pitchFamily="49" charset="-122"/>
              <a:cs typeface="SimSun-ExtB" panose="02010609060101010101" pitchFamily="49" charset="-122"/>
            </a:endParaRPr>
          </a:p>
        </p:txBody>
      </p:sp>
      <p:sp>
        <p:nvSpPr>
          <p:cNvPr id="37" name="9Slide.vn 25">
            <a:extLst>
              <a:ext uri="{FF2B5EF4-FFF2-40B4-BE49-F238E27FC236}">
                <a16:creationId xmlns:a16="http://schemas.microsoft.com/office/drawing/2014/main" id="{97A5ACAD-F8F4-4E50-A19E-9CBEB038A751}"/>
              </a:ext>
            </a:extLst>
          </p:cNvPr>
          <p:cNvSpPr txBox="1"/>
          <p:nvPr/>
        </p:nvSpPr>
        <p:spPr>
          <a:xfrm>
            <a:off x="1532913" y="3571056"/>
            <a:ext cx="5187939" cy="1477328"/>
          </a:xfrm>
          <a:prstGeom prst="rect">
            <a:avLst/>
          </a:prstGeom>
          <a:noFill/>
        </p:spPr>
        <p:txBody>
          <a:bodyPr wrap="square" lIns="0" rIns="0" rtlCol="0" anchor="b">
            <a:spAutoFit/>
          </a:bodyPr>
          <a:lstStyle/>
          <a:p>
            <a:pPr marL="0" marR="0" lvl="0" indent="0" algn="l" defTabSz="1371600" rtl="0" eaLnBrk="1" fontAlgn="auto" latinLnBrk="0" hangingPunct="1">
              <a:lnSpc>
                <a:spcPct val="100000"/>
              </a:lnSpc>
              <a:spcBef>
                <a:spcPts val="383"/>
              </a:spcBef>
              <a:spcAft>
                <a:spcPts val="0"/>
              </a:spcAft>
              <a:buClrTx/>
              <a:buSzTx/>
              <a:buFontTx/>
              <a:buNone/>
              <a:tabLst/>
              <a:defRPr/>
            </a:pPr>
            <a:r>
              <a:rPr kumimoji="0" lang="en-US" sz="4500" b="0" i="0" u="none" strike="noStrike" kern="1200" cap="none" spc="0"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X</a:t>
            </a:r>
            <a:r>
              <a:rPr kumimoji="0" lang="vi-VN" sz="4500" b="0" i="0" u="none" strike="noStrike" kern="1200" cap="none" spc="0"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ác</a:t>
            </a:r>
            <a:r>
              <a:rPr kumimoji="0" lang="vi-VN" sz="4500" b="0" i="0" u="none" strike="noStrike" kern="1200" cap="none" spc="-113"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0"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đị</a:t>
            </a:r>
            <a:r>
              <a:rPr kumimoji="0" lang="vi-VN" sz="4500" b="0" i="0" u="none" strike="noStrike" kern="1200" cap="none" spc="8"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n</a:t>
            </a:r>
            <a:r>
              <a:rPr kumimoji="0" lang="vi-VN" sz="4500" b="0" i="0" u="none" strike="noStrike" kern="1200" cap="none" spc="0"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h</a:t>
            </a:r>
            <a:r>
              <a:rPr kumimoji="0" lang="vi-VN" sz="4500" b="0" i="0" u="none" strike="noStrike" kern="1200" cap="none" spc="-113"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15"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k</a:t>
            </a:r>
            <a:r>
              <a:rPr kumimoji="0" lang="vi-VN" sz="4500" b="0" i="0" u="none" strike="noStrike" kern="1200" cap="none" spc="-8"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h</a:t>
            </a:r>
            <a:r>
              <a:rPr kumimoji="0" lang="vi-VN" sz="4500" b="0" i="0" u="none" strike="noStrike" kern="1200" cap="none" spc="-30"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ô</a:t>
            </a:r>
            <a:r>
              <a:rPr kumimoji="0" lang="vi-VN" sz="4500" b="0" i="0" u="none" strike="noStrike" kern="1200" cap="none" spc="-15"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n</a:t>
            </a:r>
            <a:r>
              <a:rPr kumimoji="0" lang="vi-VN" sz="4500" b="0" i="0" u="none" strike="noStrike" kern="1200" cap="none" spc="0"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g</a:t>
            </a:r>
            <a:r>
              <a:rPr kumimoji="0" lang="vi-VN" sz="4500" b="0" i="0" u="none" strike="noStrike" kern="1200" cap="none" spc="-113"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8"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g</a:t>
            </a:r>
            <a:r>
              <a:rPr kumimoji="0" lang="vi-VN" sz="4500" b="0" i="0" u="none" strike="noStrike" kern="1200" cap="none" spc="0"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i</a:t>
            </a:r>
            <a:r>
              <a:rPr kumimoji="0" lang="vi-VN" sz="4500" b="0" i="0" u="none" strike="noStrike" kern="1200" cap="none" spc="-23"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a</a:t>
            </a:r>
            <a:r>
              <a:rPr kumimoji="0" lang="vi-VN" sz="4500" b="0" i="0" u="none" strike="noStrike" kern="1200" cap="none" spc="0"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n,</a:t>
            </a:r>
            <a:r>
              <a:rPr kumimoji="0" lang="vi-VN" sz="4500" b="0" i="0" u="none" strike="noStrike" kern="1200" cap="none" spc="-113"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8"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t</a:t>
            </a:r>
            <a:r>
              <a:rPr kumimoji="0" lang="vi-VN" sz="4500" b="0" i="0" u="none" strike="noStrike" kern="1200" cap="none" spc="-8"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h</a:t>
            </a:r>
            <a:r>
              <a:rPr kumimoji="0" lang="vi-VN" sz="4500" b="0" i="0" u="none" strike="noStrike" kern="1200" cap="none" spc="0"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ời</a:t>
            </a:r>
            <a:r>
              <a:rPr kumimoji="0" lang="vi-VN" sz="4500" b="0" i="0" u="none" strike="noStrike" kern="1200" cap="none" spc="-113"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15"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g</a:t>
            </a:r>
            <a:r>
              <a:rPr kumimoji="0" lang="vi-VN" sz="4500" b="0" i="0" u="none" strike="noStrike" kern="1200" cap="none" spc="-23"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i</a:t>
            </a:r>
            <a:r>
              <a:rPr kumimoji="0" lang="vi-VN" sz="4500" b="0" i="0" u="none" strike="noStrike" kern="1200" cap="none" spc="-45"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a</a:t>
            </a:r>
            <a:r>
              <a:rPr kumimoji="0" lang="vi-VN" sz="4500" b="0" i="0" u="none" strike="noStrike" kern="1200" cap="none" spc="-23"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n</a:t>
            </a:r>
            <a:r>
              <a:rPr kumimoji="0" lang="vi-VN" sz="4500" b="0" i="0" u="none" strike="noStrike" kern="1200" cap="none" spc="0"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en-US" sz="4500" b="0" i="0" u="none" strike="noStrike" kern="1200" cap="none" spc="0"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endParaRPr kumimoji="0" lang="en-US" sz="4500" b="0" i="0" u="none" strike="noStrike" kern="1200" cap="none" spc="8" normalizeH="0" baseline="0" noProof="0" dirty="0">
              <a:ln>
                <a:noFill/>
              </a:ln>
              <a:solidFill>
                <a:srgbClr val="FFC000"/>
              </a:solidFill>
              <a:effectLst/>
              <a:uLnTx/>
              <a:uFillTx/>
              <a:latin typeface="#9Slide03 Ample" panose="02000000000000000000" pitchFamily="2" charset="0"/>
              <a:ea typeface="SimSun-ExtB" panose="02010609060101010101" pitchFamily="49" charset="-122"/>
              <a:cs typeface="SimSun-ExtB" panose="02010609060101010101" pitchFamily="49" charset="-122"/>
            </a:endParaRPr>
          </a:p>
        </p:txBody>
      </p:sp>
      <p:sp>
        <p:nvSpPr>
          <p:cNvPr id="38" name="9Slide.vn 28">
            <a:extLst>
              <a:ext uri="{FF2B5EF4-FFF2-40B4-BE49-F238E27FC236}">
                <a16:creationId xmlns:a16="http://schemas.microsoft.com/office/drawing/2014/main" id="{9C542487-8419-407B-A2F3-923CBBDCB445}"/>
              </a:ext>
            </a:extLst>
          </p:cNvPr>
          <p:cNvSpPr txBox="1"/>
          <p:nvPr/>
        </p:nvSpPr>
        <p:spPr>
          <a:xfrm>
            <a:off x="1532914" y="5916590"/>
            <a:ext cx="5624081" cy="1617430"/>
          </a:xfrm>
          <a:prstGeom prst="rect">
            <a:avLst/>
          </a:prstGeom>
          <a:noFill/>
        </p:spPr>
        <p:txBody>
          <a:bodyPr wrap="square" lIns="0" rIns="0" rtlCol="0" anchor="b">
            <a:spAutoFit/>
          </a:bodyPr>
          <a:lstStyle/>
          <a:p>
            <a:pPr marL="0" marR="0" lvl="0" indent="0" algn="l" defTabSz="1371600" rtl="0" eaLnBrk="1" fontAlgn="auto" latinLnBrk="0" hangingPunct="1">
              <a:lnSpc>
                <a:spcPct val="115000"/>
              </a:lnSpc>
              <a:spcBef>
                <a:spcPts val="383"/>
              </a:spcBef>
              <a:spcAft>
                <a:spcPts val="0"/>
              </a:spcAft>
              <a:buClrTx/>
              <a:buSzTx/>
              <a:buFontTx/>
              <a:buNone/>
              <a:tabLst/>
              <a:defRPr/>
            </a:pPr>
            <a:r>
              <a:rPr kumimoji="0" lang="en-US" sz="4500" b="0" i="0" u="none" strike="noStrike" kern="1200" cap="none" spc="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C</a:t>
            </a:r>
            <a:r>
              <a:rPr kumimoji="0" lang="vi-VN" sz="4500" b="0" i="0" u="none" strike="noStrike" kern="1200" cap="none" spc="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hỉ</a:t>
            </a:r>
            <a:r>
              <a:rPr kumimoji="0" lang="vi-VN" sz="4500" b="0" i="0" u="none" strike="noStrike" kern="1200" cap="none" spc="-57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ra và</a:t>
            </a:r>
            <a:r>
              <a:rPr kumimoji="0" lang="vi-VN" sz="4500" b="0" i="0" u="none" strike="noStrike" kern="1200" cap="none" spc="-51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8"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n</a:t>
            </a:r>
            <a:r>
              <a:rPr kumimoji="0" lang="vi-VN" sz="4500" b="0" i="0" u="none" strike="noStrike" kern="1200" cap="none" spc="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êu</a:t>
            </a:r>
            <a:r>
              <a:rPr kumimoji="0" lang="vi-VN" sz="4500" b="0" i="0" u="none" strike="noStrike" kern="1200" cap="none" spc="-51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8"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t</a:t>
            </a:r>
            <a:r>
              <a:rPr kumimoji="0" lang="vi-VN" sz="4500" b="0" i="0" u="none" strike="noStrike" kern="1200" cap="none" spc="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ác</a:t>
            </a:r>
            <a:r>
              <a:rPr kumimoji="0" lang="vi-VN" sz="4500" b="0" i="0" u="none" strike="noStrike" kern="1200" cap="none" spc="-51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23"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d</a:t>
            </a:r>
            <a:r>
              <a:rPr kumimoji="0" lang="vi-VN" sz="4500" b="0" i="0" u="none" strike="noStrike" kern="1200" cap="none" spc="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ụ</a:t>
            </a:r>
            <a:r>
              <a:rPr kumimoji="0" lang="vi-VN" sz="4500" b="0" i="0" u="none" strike="noStrike" kern="1200" cap="none" spc="-15"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n</a:t>
            </a:r>
            <a:r>
              <a:rPr kumimoji="0" lang="vi-VN" sz="4500" b="0" i="0" u="none" strike="noStrike" kern="1200" cap="none" spc="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g</a:t>
            </a:r>
            <a:r>
              <a:rPr kumimoji="0" lang="vi-VN" sz="4500" b="0" i="0" u="none" strike="noStrike" kern="1200" cap="none" spc="-51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8"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c</a:t>
            </a:r>
            <a:r>
              <a:rPr kumimoji="0" lang="vi-VN" sz="4500" b="0" i="0" u="none" strike="noStrike" kern="1200" cap="none" spc="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ủa</a:t>
            </a:r>
            <a:r>
              <a:rPr kumimoji="0" lang="vi-VN" sz="4500" b="0" i="0" u="none" strike="noStrike" kern="1200" cap="none" spc="-51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các</a:t>
            </a:r>
            <a:r>
              <a:rPr kumimoji="0" lang="vi-VN" sz="4500" b="0" i="0" u="none" strike="noStrike" kern="1200" cap="none" spc="-51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15"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c</a:t>
            </a:r>
            <a:r>
              <a:rPr kumimoji="0" lang="vi-VN" sz="4500" b="0" i="0" u="none" strike="noStrike" kern="1200" cap="none" spc="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hi</a:t>
            </a:r>
            <a:r>
              <a:rPr kumimoji="0" lang="vi-VN" sz="4500" b="0" i="0" u="none" strike="noStrike" kern="1200" cap="none" spc="-51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8"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t</a:t>
            </a:r>
            <a:r>
              <a:rPr kumimoji="0" lang="vi-VN" sz="4500" b="0" i="0" u="none" strike="noStrike" kern="1200" cap="none" spc="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iết</a:t>
            </a:r>
            <a:r>
              <a:rPr kumimoji="0" lang="vi-VN" sz="4500" b="0" i="0" u="none" strike="noStrike" kern="1200" cap="none" spc="-51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8"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k</a:t>
            </a:r>
            <a:r>
              <a:rPr kumimoji="0" lang="vi-VN" sz="4500" b="0" i="0" u="none" strike="noStrike" kern="1200" cap="none" spc="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ì</a:t>
            </a:r>
            <a:r>
              <a:rPr kumimoji="0" lang="vi-VN" sz="4500" b="0" i="0" u="none" strike="noStrike" kern="1200" cap="none" spc="-51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 </a:t>
            </a:r>
            <a:r>
              <a:rPr kumimoji="0" lang="vi-VN" sz="4500" b="0" i="0" u="none" strike="noStrike" kern="1200" cap="none" spc="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ả</a:t>
            </a:r>
            <a:r>
              <a:rPr kumimoji="0" lang="vi-VN" sz="4500" b="0" i="0" u="none" strike="noStrike" kern="1200" cap="none" spc="-6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rPr>
              <a:t>o</a:t>
            </a:r>
            <a:endParaRPr kumimoji="0" lang="en-US" sz="4500" b="0" i="0" u="none" strike="noStrike" kern="1200" cap="none" spc="-60" normalizeH="0" baseline="0" noProof="0" dirty="0">
              <a:ln>
                <a:noFill/>
              </a:ln>
              <a:solidFill>
                <a:srgbClr val="00B050"/>
              </a:solidFill>
              <a:effectLst/>
              <a:uLnTx/>
              <a:uFillTx/>
              <a:latin typeface="#9Slide03 Ample" panose="02000000000000000000" pitchFamily="2" charset="0"/>
              <a:ea typeface="SimSun-ExtB" panose="02010609060101010101" pitchFamily="49" charset="-122"/>
              <a:cs typeface="SimSun-ExtB" panose="02010609060101010101" pitchFamily="49" charset="-122"/>
            </a:endParaRPr>
          </a:p>
        </p:txBody>
      </p:sp>
      <p:sp>
        <p:nvSpPr>
          <p:cNvPr id="39" name="9Slide.vn 30">
            <a:extLst>
              <a:ext uri="{FF2B5EF4-FFF2-40B4-BE49-F238E27FC236}">
                <a16:creationId xmlns:a16="http://schemas.microsoft.com/office/drawing/2014/main" id="{C19BF58F-37D2-47B1-A148-07B80C672D8A}"/>
              </a:ext>
            </a:extLst>
          </p:cNvPr>
          <p:cNvSpPr txBox="1"/>
          <p:nvPr/>
        </p:nvSpPr>
        <p:spPr>
          <a:xfrm>
            <a:off x="8762009" y="2781895"/>
            <a:ext cx="809837" cy="830997"/>
          </a:xfrm>
          <a:prstGeom prst="rect">
            <a:avLst/>
          </a:prstGeom>
          <a:noFill/>
        </p:spPr>
        <p:txBody>
          <a:bodyPr wrap="none" rtlCol="0" anchor="ctr">
            <a:spAutoFit/>
          </a:bodyPr>
          <a:lstStyle/>
          <a:p>
            <a:pPr marL="0" marR="0" lvl="0" indent="0" algn="ctr" defTabSz="1371531"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方正清刻本悦宋简体"/>
                <a:cs typeface="+mn-cs"/>
              </a:rPr>
              <a:t>01</a:t>
            </a:r>
          </a:p>
        </p:txBody>
      </p:sp>
      <p:sp>
        <p:nvSpPr>
          <p:cNvPr id="40" name="9Slide.vn 31">
            <a:extLst>
              <a:ext uri="{FF2B5EF4-FFF2-40B4-BE49-F238E27FC236}">
                <a16:creationId xmlns:a16="http://schemas.microsoft.com/office/drawing/2014/main" id="{C6C33409-76D3-42D3-9675-C27D0C7C3849}"/>
              </a:ext>
            </a:extLst>
          </p:cNvPr>
          <p:cNvSpPr txBox="1"/>
          <p:nvPr/>
        </p:nvSpPr>
        <p:spPr>
          <a:xfrm>
            <a:off x="8756017" y="3891718"/>
            <a:ext cx="809837" cy="830997"/>
          </a:xfrm>
          <a:prstGeom prst="rect">
            <a:avLst/>
          </a:prstGeom>
          <a:noFill/>
        </p:spPr>
        <p:txBody>
          <a:bodyPr wrap="none" rtlCol="0" anchor="ctr">
            <a:spAutoFit/>
          </a:bodyPr>
          <a:lstStyle/>
          <a:p>
            <a:pPr marL="0" marR="0" lvl="0" indent="0" algn="ctr" defTabSz="1371531"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方正清刻本悦宋简体"/>
                <a:cs typeface="+mn-cs"/>
              </a:rPr>
              <a:t>02</a:t>
            </a:r>
          </a:p>
        </p:txBody>
      </p:sp>
      <p:sp>
        <p:nvSpPr>
          <p:cNvPr id="41" name="9Slide.vn 32">
            <a:extLst>
              <a:ext uri="{FF2B5EF4-FFF2-40B4-BE49-F238E27FC236}">
                <a16:creationId xmlns:a16="http://schemas.microsoft.com/office/drawing/2014/main" id="{30EDA4E5-3EC2-41BF-870B-817526BDBF8C}"/>
              </a:ext>
            </a:extLst>
          </p:cNvPr>
          <p:cNvSpPr txBox="1"/>
          <p:nvPr/>
        </p:nvSpPr>
        <p:spPr>
          <a:xfrm>
            <a:off x="8756017" y="5001541"/>
            <a:ext cx="809837" cy="830997"/>
          </a:xfrm>
          <a:prstGeom prst="rect">
            <a:avLst/>
          </a:prstGeom>
          <a:noFill/>
        </p:spPr>
        <p:txBody>
          <a:bodyPr wrap="none" rtlCol="0" anchor="ctr">
            <a:spAutoFit/>
          </a:bodyPr>
          <a:lstStyle/>
          <a:p>
            <a:pPr marL="0" marR="0" lvl="0" indent="0" algn="ctr" defTabSz="1371531"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方正清刻本悦宋简体"/>
                <a:cs typeface="+mn-cs"/>
              </a:rPr>
              <a:t>03</a:t>
            </a:r>
          </a:p>
        </p:txBody>
      </p:sp>
      <p:sp>
        <p:nvSpPr>
          <p:cNvPr id="42" name="9Slide.vn 33">
            <a:extLst>
              <a:ext uri="{FF2B5EF4-FFF2-40B4-BE49-F238E27FC236}">
                <a16:creationId xmlns:a16="http://schemas.microsoft.com/office/drawing/2014/main" id="{1079FB6A-2425-4D19-8B0C-A1A989659488}"/>
              </a:ext>
            </a:extLst>
          </p:cNvPr>
          <p:cNvSpPr txBox="1"/>
          <p:nvPr/>
        </p:nvSpPr>
        <p:spPr>
          <a:xfrm>
            <a:off x="8756017" y="6111364"/>
            <a:ext cx="809837" cy="830997"/>
          </a:xfrm>
          <a:prstGeom prst="rect">
            <a:avLst/>
          </a:prstGeom>
          <a:noFill/>
        </p:spPr>
        <p:txBody>
          <a:bodyPr wrap="none" rtlCol="0" anchor="ctr">
            <a:spAutoFit/>
          </a:bodyPr>
          <a:lstStyle/>
          <a:p>
            <a:pPr marL="0" marR="0" lvl="0" indent="0" algn="ctr" defTabSz="1371531"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方正清刻本悦宋简体"/>
                <a:cs typeface="+mn-cs"/>
              </a:rPr>
              <a:t>04</a:t>
            </a:r>
          </a:p>
        </p:txBody>
      </p:sp>
      <p:sp>
        <p:nvSpPr>
          <p:cNvPr id="43" name="9Slide.vn 34">
            <a:extLst>
              <a:ext uri="{FF2B5EF4-FFF2-40B4-BE49-F238E27FC236}">
                <a16:creationId xmlns:a16="http://schemas.microsoft.com/office/drawing/2014/main" id="{CCDBF7B7-0B57-475A-96EC-13B37F2D170B}"/>
              </a:ext>
            </a:extLst>
          </p:cNvPr>
          <p:cNvSpPr txBox="1"/>
          <p:nvPr/>
        </p:nvSpPr>
        <p:spPr>
          <a:xfrm>
            <a:off x="8756017" y="7221184"/>
            <a:ext cx="809837" cy="830997"/>
          </a:xfrm>
          <a:prstGeom prst="rect">
            <a:avLst/>
          </a:prstGeom>
          <a:noFill/>
        </p:spPr>
        <p:txBody>
          <a:bodyPr wrap="none" rtlCol="0" anchor="ctr">
            <a:spAutoFit/>
          </a:bodyPr>
          <a:lstStyle/>
          <a:p>
            <a:pPr marL="0" marR="0" lvl="0" indent="0" algn="ctr" defTabSz="1371531"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方正清刻本悦宋简体"/>
                <a:cs typeface="+mn-cs"/>
              </a:rPr>
              <a:t>05</a:t>
            </a:r>
          </a:p>
        </p:txBody>
      </p:sp>
      <p:sp>
        <p:nvSpPr>
          <p:cNvPr id="44" name="9Slide.vn 35">
            <a:extLst>
              <a:ext uri="{FF2B5EF4-FFF2-40B4-BE49-F238E27FC236}">
                <a16:creationId xmlns:a16="http://schemas.microsoft.com/office/drawing/2014/main" id="{9CC618BA-3843-40CE-91FB-B2B64363733E}"/>
              </a:ext>
            </a:extLst>
          </p:cNvPr>
          <p:cNvSpPr/>
          <p:nvPr/>
        </p:nvSpPr>
        <p:spPr>
          <a:xfrm>
            <a:off x="407687" y="6365791"/>
            <a:ext cx="748808" cy="7488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31"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a:ea typeface="方正清刻本悦宋简体"/>
                <a:cs typeface="+mn-cs"/>
              </a:rPr>
              <a:t>4</a:t>
            </a:r>
          </a:p>
        </p:txBody>
      </p:sp>
      <p:sp>
        <p:nvSpPr>
          <p:cNvPr id="45" name="9Slide.vn 36">
            <a:extLst>
              <a:ext uri="{FF2B5EF4-FFF2-40B4-BE49-F238E27FC236}">
                <a16:creationId xmlns:a16="http://schemas.microsoft.com/office/drawing/2014/main" id="{69D089C8-0AD5-477C-B4FB-51A8EC70E418}"/>
              </a:ext>
            </a:extLst>
          </p:cNvPr>
          <p:cNvSpPr/>
          <p:nvPr/>
        </p:nvSpPr>
        <p:spPr>
          <a:xfrm>
            <a:off x="17165374" y="2932594"/>
            <a:ext cx="748808" cy="7488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31"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a:ea typeface="方正清刻本悦宋简体"/>
                <a:cs typeface="+mn-cs"/>
              </a:rPr>
              <a:t>1</a:t>
            </a:r>
          </a:p>
        </p:txBody>
      </p:sp>
      <p:sp>
        <p:nvSpPr>
          <p:cNvPr id="46" name="9Slide.vn 37">
            <a:extLst>
              <a:ext uri="{FF2B5EF4-FFF2-40B4-BE49-F238E27FC236}">
                <a16:creationId xmlns:a16="http://schemas.microsoft.com/office/drawing/2014/main" id="{AF3AF411-146D-474D-8221-74947F2F66A0}"/>
              </a:ext>
            </a:extLst>
          </p:cNvPr>
          <p:cNvSpPr/>
          <p:nvPr/>
        </p:nvSpPr>
        <p:spPr>
          <a:xfrm>
            <a:off x="17165374" y="7458821"/>
            <a:ext cx="748808" cy="7488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31"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a:ea typeface="方正清刻本悦宋简体"/>
                <a:cs typeface="+mn-cs"/>
              </a:rPr>
              <a:t>5</a:t>
            </a:r>
          </a:p>
        </p:txBody>
      </p:sp>
      <p:sp>
        <p:nvSpPr>
          <p:cNvPr id="47" name="9Slide.vn 38">
            <a:extLst>
              <a:ext uri="{FF2B5EF4-FFF2-40B4-BE49-F238E27FC236}">
                <a16:creationId xmlns:a16="http://schemas.microsoft.com/office/drawing/2014/main" id="{9CDB03D6-78B2-41BC-A6BF-4F555248B0FC}"/>
              </a:ext>
            </a:extLst>
          </p:cNvPr>
          <p:cNvSpPr/>
          <p:nvPr/>
        </p:nvSpPr>
        <p:spPr>
          <a:xfrm>
            <a:off x="17165374" y="5127974"/>
            <a:ext cx="748808" cy="748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31"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a:ea typeface="方正清刻本悦宋简体"/>
                <a:cs typeface="+mn-cs"/>
              </a:rPr>
              <a:t>3</a:t>
            </a:r>
          </a:p>
        </p:txBody>
      </p:sp>
      <p:sp>
        <p:nvSpPr>
          <p:cNvPr id="48" name="9Slide.vn 39">
            <a:extLst>
              <a:ext uri="{FF2B5EF4-FFF2-40B4-BE49-F238E27FC236}">
                <a16:creationId xmlns:a16="http://schemas.microsoft.com/office/drawing/2014/main" id="{9C1DAADC-E22E-4290-B797-D9A5F3B07ACE}"/>
              </a:ext>
            </a:extLst>
          </p:cNvPr>
          <p:cNvSpPr/>
          <p:nvPr/>
        </p:nvSpPr>
        <p:spPr>
          <a:xfrm>
            <a:off x="407687" y="3956467"/>
            <a:ext cx="748808" cy="748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31"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a:ea typeface="方正清刻本悦宋简体"/>
                <a:cs typeface="+mn-cs"/>
              </a:rPr>
              <a:t>2</a:t>
            </a:r>
          </a:p>
        </p:txBody>
      </p:sp>
    </p:spTree>
    <p:extLst>
      <p:ext uri="{BB962C8B-B14F-4D97-AF65-F5344CB8AC3E}">
        <p14:creationId xmlns:p14="http://schemas.microsoft.com/office/powerpoint/2010/main" val="375435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randombar(horizontal)">
                                      <p:cBhvr>
                                        <p:cTn id="24" dur="500"/>
                                        <p:tgtEl>
                                          <p:spTgt spid="4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randombar(horizontal)">
                                      <p:cBhvr>
                                        <p:cTn id="27" dur="500"/>
                                        <p:tgtEl>
                                          <p:spTgt spid="3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randombar(horizontal)">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randombar(horizontal)">
                                      <p:cBhvr>
                                        <p:cTn id="38" dur="500"/>
                                        <p:tgtEl>
                                          <p:spTgt spid="41"/>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randombar(horizontal)">
                                      <p:cBhvr>
                                        <p:cTn id="41" dur="500"/>
                                        <p:tgtEl>
                                          <p:spTgt spid="3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randombar(horizontal)">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randombar(horizontal)">
                                      <p:cBhvr>
                                        <p:cTn id="49" dur="500"/>
                                        <p:tgtEl>
                                          <p:spTgt spid="42"/>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randombar(horizontal)">
                                      <p:cBhvr>
                                        <p:cTn id="52" dur="500"/>
                                        <p:tgtEl>
                                          <p:spTgt spid="2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randombar(horizontal)">
                                      <p:cBhvr>
                                        <p:cTn id="55" dur="500"/>
                                        <p:tgtEl>
                                          <p:spTgt spid="38"/>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randombar(horizontal)">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randombar(horizontal)">
                                      <p:cBhvr>
                                        <p:cTn id="63" dur="500"/>
                                        <p:tgtEl>
                                          <p:spTgt spid="43"/>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randombar(horizontal)">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randombar(horizontal)">
                                      <p:cBhvr>
                                        <p:cTn id="71" dur="500"/>
                                        <p:tgtEl>
                                          <p:spTgt spid="36"/>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randombar(horizontal)">
                                      <p:cBhvr>
                                        <p:cTn id="74" dur="500"/>
                                        <p:tgtEl>
                                          <p:spTgt spid="46"/>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randombar(horizontal)">
                                      <p:cBhvr>
                                        <p:cTn id="77" dur="500"/>
                                        <p:tgtEl>
                                          <p:spTgt spid="27"/>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randombar(horizontal)">
                                      <p:cBhvr>
                                        <p:cTn id="80" dur="500"/>
                                        <p:tgtEl>
                                          <p:spTgt spid="29"/>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randombar(horizontal)">
                                      <p:cBhvr>
                                        <p:cTn id="8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9" grpId="0" animBg="1"/>
      <p:bldP spid="31" grpId="0" animBg="1"/>
      <p:bldP spid="33" grpId="0" animBg="1"/>
      <p:bldP spid="34" grpId="0"/>
      <p:bldP spid="35" grpId="0"/>
      <p:bldP spid="36" grpId="0"/>
      <p:bldP spid="37" grpId="0"/>
      <p:bldP spid="38" grpId="0"/>
      <p:bldP spid="39" grpId="0"/>
      <p:bldP spid="40" grpId="0"/>
      <p:bldP spid="41" grpId="0"/>
      <p:bldP spid="42" grpId="0"/>
      <p:bldP spid="43" grpId="0"/>
      <p:bldP spid="44" grpId="0" animBg="1"/>
      <p:bldP spid="45" grpId="0" animBg="1"/>
      <p:bldP spid="46" grpId="0" animBg="1"/>
      <p:bldP spid="47" grpId="0" animBg="1"/>
      <p:bldP spid="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rot="-5400000">
            <a:off x="4762843" y="-1636107"/>
            <a:ext cx="9471700" cy="13998709"/>
          </a:xfrm>
          <a:custGeom>
            <a:avLst/>
            <a:gdLst/>
            <a:ahLst/>
            <a:cxnLst/>
            <a:rect l="l" t="t" r="r" b="b"/>
            <a:pathLst>
              <a:path w="9471700" h="13998709">
                <a:moveTo>
                  <a:pt x="0" y="0"/>
                </a:moveTo>
                <a:lnTo>
                  <a:pt x="9471700" y="0"/>
                </a:lnTo>
                <a:lnTo>
                  <a:pt x="9471700" y="13998709"/>
                </a:lnTo>
                <a:lnTo>
                  <a:pt x="0" y="13998709"/>
                </a:lnTo>
                <a:lnTo>
                  <a:pt x="0" y="0"/>
                </a:lnTo>
                <a:close/>
              </a:path>
            </a:pathLst>
          </a:custGeom>
          <a:blipFill>
            <a:blip r:embed="rId2"/>
            <a:stretch>
              <a:fillRect l="-4457" r="-4457"/>
            </a:stretch>
          </a:blipFill>
        </p:spPr>
      </p:sp>
      <p:sp>
        <p:nvSpPr>
          <p:cNvPr id="3" name="TextBox 8"/>
          <p:cNvSpPr txBox="1"/>
          <p:nvPr/>
        </p:nvSpPr>
        <p:spPr>
          <a:xfrm>
            <a:off x="5818594" y="1181100"/>
            <a:ext cx="8126006" cy="474489"/>
          </a:xfrm>
          <a:prstGeom prst="rect">
            <a:avLst/>
          </a:prstGeom>
        </p:spPr>
        <p:txBody>
          <a:bodyPr wrap="square" lIns="0" tIns="0" rIns="0" bIns="0" rtlCol="0" anchor="t">
            <a:spAutoFit/>
          </a:bodyPr>
          <a:lstStyle/>
          <a:p>
            <a:pPr marL="0" marR="0" lvl="0" indent="0" algn="ctr" defTabSz="914400" rtl="0" eaLnBrk="1" fontAlgn="auto" latinLnBrk="0" hangingPunct="1">
              <a:lnSpc>
                <a:spcPts val="3660"/>
              </a:lnSpc>
              <a:spcBef>
                <a:spcPct val="0"/>
              </a:spcBef>
              <a:spcAft>
                <a:spcPts val="0"/>
              </a:spcAft>
              <a:buClrTx/>
              <a:buSzTx/>
              <a:buFontTx/>
              <a:buNone/>
              <a:tabLst/>
              <a:defRPr/>
            </a:pPr>
            <a:r>
              <a:rPr kumimoji="0" lang="vi-VN" sz="4000" b="1" i="0" u="none" strike="noStrike" kern="1200" cap="none" spc="81" normalizeH="0" baseline="0" noProof="0" dirty="0">
                <a:ln>
                  <a:noFill/>
                </a:ln>
                <a:solidFill>
                  <a:srgbClr val="C00000"/>
                </a:solidFill>
                <a:effectLst/>
                <a:uLnTx/>
                <a:uFillTx/>
                <a:latin typeface="Times New Roman" panose="02020603050405020304" pitchFamily="18" charset="0"/>
                <a:ea typeface="DejaVu Serif Bold"/>
                <a:cs typeface="Times New Roman" panose="02020603050405020304" pitchFamily="18" charset="0"/>
                <a:sym typeface="DejaVu Serif Bold"/>
              </a:rPr>
              <a:t>3. </a:t>
            </a:r>
            <a:r>
              <a:rPr kumimoji="0" lang="en-US" sz="4000" b="1" i="0" u="none" strike="noStrike" kern="1200" cap="none" spc="81" normalizeH="0" baseline="0" noProof="0" dirty="0" err="1">
                <a:ln>
                  <a:noFill/>
                </a:ln>
                <a:solidFill>
                  <a:srgbClr val="C00000"/>
                </a:solidFill>
                <a:effectLst/>
                <a:uLnTx/>
                <a:uFillTx/>
                <a:latin typeface="Times New Roman" panose="02020603050405020304" pitchFamily="18" charset="0"/>
                <a:ea typeface="DejaVu Serif Bold"/>
                <a:cs typeface="Times New Roman" panose="02020603050405020304" pitchFamily="18" charset="0"/>
                <a:sym typeface="DejaVu Serif Bold"/>
              </a:rPr>
              <a:t>Cách</a:t>
            </a:r>
            <a:r>
              <a:rPr kumimoji="0" lang="en-US" sz="4000" b="1" i="0" u="none" strike="noStrike" kern="1200" cap="none" spc="81" normalizeH="0" baseline="0" noProof="0" dirty="0">
                <a:ln>
                  <a:noFill/>
                </a:ln>
                <a:solidFill>
                  <a:srgbClr val="C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000" b="1" i="0" u="none" strike="noStrike" kern="1200" cap="none" spc="81" normalizeH="0" baseline="0" noProof="0" dirty="0" err="1">
                <a:ln>
                  <a:noFill/>
                </a:ln>
                <a:solidFill>
                  <a:srgbClr val="C00000"/>
                </a:solidFill>
                <a:effectLst/>
                <a:uLnTx/>
                <a:uFillTx/>
                <a:latin typeface="Times New Roman" panose="02020603050405020304" pitchFamily="18" charset="0"/>
                <a:ea typeface="DejaVu Serif Bold"/>
                <a:cs typeface="Times New Roman" panose="02020603050405020304" pitchFamily="18" charset="0"/>
                <a:sym typeface="DejaVu Serif Bold"/>
              </a:rPr>
              <a:t>đọc</a:t>
            </a:r>
            <a:r>
              <a:rPr kumimoji="0" lang="en-US" sz="4000" b="1" i="0" u="none" strike="noStrike" kern="1200" cap="none" spc="81" normalizeH="0" baseline="0" noProof="0" dirty="0">
                <a:ln>
                  <a:noFill/>
                </a:ln>
                <a:solidFill>
                  <a:srgbClr val="C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000" b="1" i="0" u="none" strike="noStrike" kern="1200" cap="none" spc="81" normalizeH="0" baseline="0" noProof="0" dirty="0" err="1">
                <a:ln>
                  <a:noFill/>
                </a:ln>
                <a:solidFill>
                  <a:srgbClr val="C00000"/>
                </a:solidFill>
                <a:effectLst/>
                <a:uLnTx/>
                <a:uFillTx/>
                <a:latin typeface="Times New Roman" panose="02020603050405020304" pitchFamily="18" charset="0"/>
                <a:ea typeface="DejaVu Serif Bold"/>
                <a:cs typeface="Times New Roman" panose="02020603050405020304" pitchFamily="18" charset="0"/>
                <a:sym typeface="DejaVu Serif Bold"/>
              </a:rPr>
              <a:t>hiểu</a:t>
            </a:r>
            <a:r>
              <a:rPr kumimoji="0" lang="en-US" sz="4000" b="1" i="0" u="none" strike="noStrike" kern="1200" cap="none" spc="81" normalizeH="0" baseline="0" noProof="0" dirty="0">
                <a:ln>
                  <a:noFill/>
                </a:ln>
                <a:solidFill>
                  <a:srgbClr val="C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000" b="1" i="0" u="none" strike="noStrike" kern="1200" cap="none" spc="81" normalizeH="0" baseline="0" noProof="0" dirty="0" err="1">
                <a:ln>
                  <a:noFill/>
                </a:ln>
                <a:solidFill>
                  <a:srgbClr val="C00000"/>
                </a:solidFill>
                <a:effectLst/>
                <a:uLnTx/>
                <a:uFillTx/>
                <a:latin typeface="Times New Roman" panose="02020603050405020304" pitchFamily="18" charset="0"/>
                <a:ea typeface="DejaVu Serif Bold"/>
                <a:cs typeface="Times New Roman" panose="02020603050405020304" pitchFamily="18" charset="0"/>
                <a:sym typeface="DejaVu Serif Bold"/>
              </a:rPr>
              <a:t>truyện</a:t>
            </a:r>
            <a:r>
              <a:rPr kumimoji="0" lang="en-US" sz="4000" b="1" i="0" u="none" strike="noStrike" kern="1200" cap="none" spc="81" normalizeH="0" baseline="0" noProof="0" dirty="0">
                <a:ln>
                  <a:noFill/>
                </a:ln>
                <a:solidFill>
                  <a:srgbClr val="C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000" b="1" i="0" u="none" strike="noStrike" kern="1200" cap="none" spc="81" normalizeH="0" baseline="0" noProof="0" dirty="0" err="1">
                <a:ln>
                  <a:noFill/>
                </a:ln>
                <a:solidFill>
                  <a:srgbClr val="C00000"/>
                </a:solidFill>
                <a:effectLst/>
                <a:uLnTx/>
                <a:uFillTx/>
                <a:latin typeface="Times New Roman" panose="02020603050405020304" pitchFamily="18" charset="0"/>
                <a:ea typeface="DejaVu Serif Bold"/>
                <a:cs typeface="Times New Roman" panose="02020603050405020304" pitchFamily="18" charset="0"/>
                <a:sym typeface="DejaVu Serif Bold"/>
              </a:rPr>
              <a:t>truyền</a:t>
            </a:r>
            <a:r>
              <a:rPr kumimoji="0" lang="en-US" sz="4000" b="1" i="0" u="none" strike="noStrike" kern="1200" cap="none" spc="81" normalizeH="0" baseline="0" noProof="0" dirty="0">
                <a:ln>
                  <a:noFill/>
                </a:ln>
                <a:solidFill>
                  <a:srgbClr val="C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000" b="1" i="0" u="none" strike="noStrike" kern="1200" cap="none" spc="81" normalizeH="0" baseline="0" noProof="0" dirty="0" err="1">
                <a:ln>
                  <a:noFill/>
                </a:ln>
                <a:solidFill>
                  <a:srgbClr val="C00000"/>
                </a:solidFill>
                <a:effectLst/>
                <a:uLnTx/>
                <a:uFillTx/>
                <a:latin typeface="Times New Roman" panose="02020603050405020304" pitchFamily="18" charset="0"/>
                <a:ea typeface="DejaVu Serif Bold"/>
                <a:cs typeface="Times New Roman" panose="02020603050405020304" pitchFamily="18" charset="0"/>
                <a:sym typeface="DejaVu Serif Bold"/>
              </a:rPr>
              <a:t>kì</a:t>
            </a:r>
            <a:endParaRPr kumimoji="0" lang="en-US" sz="4000" b="1" i="0" u="none" strike="noStrike" kern="1200" cap="none" spc="81" normalizeH="0" baseline="0" noProof="0" dirty="0">
              <a:ln>
                <a:noFill/>
              </a:ln>
              <a:solidFill>
                <a:srgbClr val="C00000"/>
              </a:solidFill>
              <a:effectLst/>
              <a:uLnTx/>
              <a:uFillTx/>
              <a:latin typeface="Times New Roman" panose="02020603050405020304" pitchFamily="18" charset="0"/>
              <a:ea typeface="DejaVu Serif Bold"/>
              <a:cs typeface="Times New Roman" panose="02020603050405020304" pitchFamily="18" charset="0"/>
              <a:sym typeface="DejaVu Serif Bold"/>
            </a:endParaRPr>
          </a:p>
        </p:txBody>
      </p:sp>
      <p:sp>
        <p:nvSpPr>
          <p:cNvPr id="4" name="TextBox 9"/>
          <p:cNvSpPr txBox="1"/>
          <p:nvPr/>
        </p:nvSpPr>
        <p:spPr>
          <a:xfrm>
            <a:off x="3581400" y="2019300"/>
            <a:ext cx="11322141" cy="5416868"/>
          </a:xfrm>
          <a:prstGeom prst="rect">
            <a:avLst/>
          </a:prstGeom>
        </p:spPr>
        <p:txBody>
          <a:bodyPr lIns="0" tIns="0" rIns="0" bIns="0" rtlCol="0" anchor="t">
            <a:spAutoFit/>
          </a:bodyPr>
          <a:lstStyle/>
          <a:p>
            <a:pPr marL="457200" marR="0" lvl="0" indent="-457200" algn="just" defTabSz="914400" rtl="0" eaLnBrk="1" fontAlgn="auto" latinLnBrk="0" hangingPunct="1">
              <a:lnSpc>
                <a:spcPct val="100000"/>
              </a:lnSpc>
              <a:spcBef>
                <a:spcPct val="0"/>
              </a:spcBef>
              <a:spcAft>
                <a:spcPts val="0"/>
              </a:spcAft>
              <a:buClrTx/>
              <a:buSzTx/>
              <a:buFontTx/>
              <a:buChar char="-"/>
              <a:tabLst/>
              <a:defRPr/>
            </a:pP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Khi</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đọc</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truyện</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truyền</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kì</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cần</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tóm</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tắt</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các</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sự</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việc</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chính</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trong</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truyện</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và</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xác</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định</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nhân</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vật</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endParaRPr kumimoji="0" lang="vi-VN"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endParaRPr>
          </a:p>
          <a:p>
            <a:pPr marL="457200" marR="0" lvl="0" indent="-457200" algn="just" defTabSz="914400" rtl="0" eaLnBrk="1" fontAlgn="auto" latinLnBrk="0" hangingPunct="1">
              <a:lnSpc>
                <a:spcPct val="100000"/>
              </a:lnSpc>
              <a:spcBef>
                <a:spcPct val="0"/>
              </a:spcBef>
              <a:spcAft>
                <a:spcPts val="0"/>
              </a:spcAft>
              <a:buClrTx/>
              <a:buSzTx/>
              <a:buFontTx/>
              <a:buChar char="-"/>
              <a:tabLst/>
              <a:defRPr/>
            </a:pP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Thứ</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hai</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khi</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t</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ìm</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hiểu</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nhân</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vật</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cần</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tìm</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những</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c</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hi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tiết</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về</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nhân</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vật</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xuất</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thân</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lời</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nói</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hành</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động</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chi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tiết</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kì</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ảo</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trong</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truyện</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và</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tác</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Bold"/>
                <a:cs typeface="Times New Roman" panose="02020603050405020304" pitchFamily="18" charset="0"/>
                <a:sym typeface="DejaVu Serif Bold"/>
              </a:rPr>
              <a:t>dụng</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endParaRPr kumimoji="0" lang="vi-VN"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endParaRPr>
          </a:p>
          <a:p>
            <a:pPr marL="457200" marR="0" lvl="0" indent="-457200" algn="just" defTabSz="914400" rtl="0" eaLnBrk="1" fontAlgn="auto" latinLnBrk="0" hangingPunct="1">
              <a:lnSpc>
                <a:spcPct val="100000"/>
              </a:lnSpc>
              <a:spcBef>
                <a:spcPct val="0"/>
              </a:spcBef>
              <a:spcAft>
                <a:spcPts val="0"/>
              </a:spcAft>
              <a:buClrTx/>
              <a:buSzTx/>
              <a:buFontTx/>
              <a:buChar char="-"/>
              <a:tabLst/>
              <a:defRPr/>
            </a:pP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Ngoài</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ra</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cần</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hiểu</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về</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hoàn</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cảnh</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sáng</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tác</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để</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hiểu</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thời</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điểm</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trong</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văn</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bản</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từ</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đó</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hiểu</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thêm</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cuộc</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sống</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con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người</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thời</a:t>
            </a:r>
            <a:r>
              <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 </a:t>
            </a:r>
            <a:r>
              <a:rPr kumimoji="0" lang="en-US" sz="4400" b="0" i="0" u="none" strike="noStrike" kern="1200" cap="none" spc="81" normalizeH="0" baseline="0" noProof="0" dirty="0" err="1">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rPr>
              <a:t>đó</a:t>
            </a:r>
            <a:endParaRPr kumimoji="0" lang="en-US" sz="4400" b="0" i="0" u="none" strike="noStrike" kern="1200" cap="none" spc="81" normalizeH="0" baseline="0" noProof="0" dirty="0">
              <a:ln>
                <a:noFill/>
              </a:ln>
              <a:solidFill>
                <a:srgbClr val="000000"/>
              </a:solidFill>
              <a:effectLst/>
              <a:uLnTx/>
              <a:uFillTx/>
              <a:latin typeface="Times New Roman" panose="02020603050405020304" pitchFamily="18" charset="0"/>
              <a:ea typeface="DejaVu Serif"/>
              <a:cs typeface="Times New Roman" panose="02020603050405020304" pitchFamily="18" charset="0"/>
              <a:sym typeface="DejaVu Serif"/>
            </a:endParaRPr>
          </a:p>
        </p:txBody>
      </p:sp>
    </p:spTree>
    <p:extLst>
      <p:ext uri="{BB962C8B-B14F-4D97-AF65-F5344CB8AC3E}">
        <p14:creationId xmlns:p14="http://schemas.microsoft.com/office/powerpoint/2010/main" val="29234056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DEA51B-F7BF-102D-65C0-296B8F4D1EAD}"/>
              </a:ext>
            </a:extLst>
          </p:cNvPr>
          <p:cNvPicPr>
            <a:picLocks noChangeAspect="1"/>
          </p:cNvPicPr>
          <p:nvPr/>
        </p:nvPicPr>
        <p:blipFill rotWithShape="1">
          <a:blip r:embed="rId3"/>
          <a:srcRect t="24368" b="4075"/>
          <a:stretch/>
        </p:blipFill>
        <p:spPr>
          <a:xfrm>
            <a:off x="20" y="-11430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 name="TextBox 2">
            <a:extLst>
              <a:ext uri="{FF2B5EF4-FFF2-40B4-BE49-F238E27FC236}">
                <a16:creationId xmlns:a16="http://schemas.microsoft.com/office/drawing/2014/main" id="{72E3BEED-7131-AFC5-5B40-F04A9E82D8A8}"/>
              </a:ext>
            </a:extLst>
          </p:cNvPr>
          <p:cNvSpPr txBox="1"/>
          <p:nvPr/>
        </p:nvSpPr>
        <p:spPr>
          <a:xfrm>
            <a:off x="4038600" y="68961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Luyện</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tập</a:t>
            </a:r>
            <a:endPar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60024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0CC586-3889-427D-2A21-B220032786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33" b="97747" l="9595" r="89979">
                        <a14:foregroundMark x1="17910" y1="10399" x2="46695" y2="15945"/>
                        <a14:foregroundMark x1="50959" y1="9532" x2="27932" y2="9532"/>
                        <a14:foregroundMark x1="27932" y1="9532" x2="18337" y2="21317"/>
                        <a14:foregroundMark x1="18337" y1="21317" x2="17697" y2="52686"/>
                        <a14:foregroundMark x1="13006" y1="59099" x2="36247" y2="19931"/>
                        <a14:foregroundMark x1="36247" y1="19931" x2="35608" y2="15945"/>
                        <a14:foregroundMark x1="18124" y1="5719" x2="11727" y2="20971"/>
                        <a14:foregroundMark x1="11727" y1="20971" x2="12367" y2="39688"/>
                        <a14:foregroundMark x1="12367" y1="39688" x2="18550" y2="52860"/>
                        <a14:foregroundMark x1="19616" y1="68111" x2="57143" y2="90815"/>
                        <a14:foregroundMark x1="57143" y1="90815" x2="62260" y2="95841"/>
                        <a14:foregroundMark x1="68443" y1="97920" x2="40725" y2="97054"/>
                        <a14:foregroundMark x1="32196" y1="44887" x2="23454" y2="27730"/>
                        <a14:foregroundMark x1="23454" y1="27730" x2="23241" y2="27036"/>
                        <a14:foregroundMark x1="14499" y1="29809" x2="30064" y2="24957"/>
                        <a14:foregroundMark x1="52239" y1="8319" x2="26652" y2="6066"/>
                        <a14:foregroundMark x1="23881" y1="9879" x2="25373" y2="7799"/>
                        <a14:foregroundMark x1="26652" y1="4333" x2="18763" y2="5026"/>
                        <a14:foregroundMark x1="22175" y1="5026" x2="39019" y2="5026"/>
                        <a14:foregroundMark x1="13646" y1="26343" x2="16205" y2="26170"/>
                        <a14:foregroundMark x1="75906" y1="54593" x2="66311" y2="50087"/>
                        <a14:foregroundMark x1="66311" y1="50087" x2="65032" y2="50087"/>
                        <a14:foregroundMark x1="74200" y1="52686" x2="76546" y2="51473"/>
                        <a14:foregroundMark x1="57996" y1="58752" x2="48614" y2="57019"/>
                      </a14:backgroundRemoval>
                    </a14:imgEffect>
                  </a14:imgLayer>
                </a14:imgProps>
              </a:ext>
            </a:extLst>
          </a:blip>
          <a:stretch>
            <a:fillRect/>
          </a:stretch>
        </p:blipFill>
        <p:spPr>
          <a:xfrm>
            <a:off x="6118765" y="5164529"/>
            <a:ext cx="4467849" cy="5496692"/>
          </a:xfrm>
          <a:prstGeom prst="rect">
            <a:avLst/>
          </a:prstGeom>
        </p:spPr>
      </p:pic>
      <p:grpSp>
        <p:nvGrpSpPr>
          <p:cNvPr id="4" name="Group 5">
            <a:extLst>
              <a:ext uri="{FF2B5EF4-FFF2-40B4-BE49-F238E27FC236}">
                <a16:creationId xmlns:a16="http://schemas.microsoft.com/office/drawing/2014/main" id="{11CF9201-0AB9-A305-03D4-3677C52BD588}"/>
              </a:ext>
            </a:extLst>
          </p:cNvPr>
          <p:cNvGrpSpPr/>
          <p:nvPr/>
        </p:nvGrpSpPr>
        <p:grpSpPr>
          <a:xfrm>
            <a:off x="1295400" y="-943638"/>
            <a:ext cx="5774886" cy="12174275"/>
            <a:chOff x="0" y="0"/>
            <a:chExt cx="751518" cy="3206393"/>
          </a:xfrm>
        </p:grpSpPr>
        <p:sp>
          <p:nvSpPr>
            <p:cNvPr id="5" name="Freeform 6">
              <a:extLst>
                <a:ext uri="{FF2B5EF4-FFF2-40B4-BE49-F238E27FC236}">
                  <a16:creationId xmlns:a16="http://schemas.microsoft.com/office/drawing/2014/main" id="{F50CF8AC-5A70-06BF-3680-85C3C7E118F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sp>
        <p:sp>
          <p:nvSpPr>
            <p:cNvPr id="6" name="TextBox 7">
              <a:extLst>
                <a:ext uri="{FF2B5EF4-FFF2-40B4-BE49-F238E27FC236}">
                  <a16:creationId xmlns:a16="http://schemas.microsoft.com/office/drawing/2014/main" id="{F179610D-4C9A-BB79-C5DD-F37994C68C7F}"/>
                </a:ext>
              </a:extLst>
            </p:cNvPr>
            <p:cNvSpPr txBox="1"/>
            <p:nvPr/>
          </p:nvSpPr>
          <p:spPr>
            <a:xfrm>
              <a:off x="0" y="-28575"/>
              <a:ext cx="751518" cy="3234968"/>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AutoShape 58">
            <a:extLst>
              <a:ext uri="{FF2B5EF4-FFF2-40B4-BE49-F238E27FC236}">
                <a16:creationId xmlns:a16="http://schemas.microsoft.com/office/drawing/2014/main" id="{F90C2B51-7A22-1ABD-3BCB-0106919EFA86}"/>
              </a:ext>
            </a:extLst>
          </p:cNvPr>
          <p:cNvSpPr/>
          <p:nvPr/>
        </p:nvSpPr>
        <p:spPr>
          <a:xfrm flipH="1" flipV="1">
            <a:off x="7668050" y="808124"/>
            <a:ext cx="15497" cy="4030576"/>
          </a:xfrm>
          <a:prstGeom prst="line">
            <a:avLst/>
          </a:prstGeom>
          <a:ln w="66675" cap="rnd">
            <a:solidFill>
              <a:srgbClr val="C6575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2C084570-69AB-0630-C37A-8971EC8E3A4A}"/>
              </a:ext>
            </a:extLst>
          </p:cNvPr>
          <p:cNvSpPr txBox="1"/>
          <p:nvPr/>
        </p:nvSpPr>
        <p:spPr>
          <a:xfrm>
            <a:off x="1600200" y="2781300"/>
            <a:ext cx="49530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đoạn văn (khoảng 7 – 9 câu) trình bày suy nghĩ của em về chi tiết “cái bóng” trong truyện.</a:t>
            </a:r>
          </a:p>
        </p:txBody>
      </p:sp>
      <p:sp>
        <p:nvSpPr>
          <p:cNvPr id="3" name="TextBox 2">
            <a:extLst>
              <a:ext uri="{FF2B5EF4-FFF2-40B4-BE49-F238E27FC236}">
                <a16:creationId xmlns:a16="http://schemas.microsoft.com/office/drawing/2014/main" id="{514477E5-0210-9A72-01A0-B99EC60E3126}"/>
              </a:ext>
            </a:extLst>
          </p:cNvPr>
          <p:cNvSpPr txBox="1"/>
          <p:nvPr/>
        </p:nvSpPr>
        <p:spPr>
          <a:xfrm>
            <a:off x="9296400" y="1501957"/>
            <a:ext cx="8671303"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bóng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(7-9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394031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90500"/>
            <a:ext cx="17602200" cy="1003351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 người con gái Nam Xương” là tác phẩm viết về số phận người phụ nữ trong xã hội phong kiến của tác giả Nguyễn Dữ. Trong truyện, chi tiết “cái bóng” là một chi tiết rất quan trọng. Chiếc bóng xuất hiện gián tiếp trong lời nói của bé Đản: “Ô hay! Thế ra ông cũng là cha tôi ư? Ông biết nói, chứ không như cha tôi trước khi chỉ nín thin thít…”. Lần thứ hai khi Vũ Nương đã tự vẫn, “trong một đ</a:t>
            </a:r>
            <a:r>
              <a:rPr kumimoji="0" lang="en-US" sz="3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ê</a:t>
            </a:r>
            <a:r>
              <a:rPr kumimoji="0" lang="vi-VN" sz="3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 phòng không vắng vẻ” chỉ có hai cha con, bé Đản chỉ chiếc bóng trên tường và nói: “Cha Đản lại đến kìa!”. Lần thứ nhất, “cái bóng” trở thành đầu mối, điểm thắt nút của câu chuyện. Mọi nghi ngờ thực chất khởi sinh từ cái bóng. Còn lần thứ hai, “cái bóng” mở mắt cho Trương Sinh về sự thật tội ác do chính chàng gây ra. Cũng chính cái bóng cởi nút, giải tỏa mọi khó khăn, thắc mắc cho Trương Sinh. Mặt khác, chiếc bóng tô đậm thêm nét đẹp phẩm chất của Vũ Nương trong vai trò làm vợ, làm mẹ. Vũ Nương chỉ bóng mình trên tường bảo đó là cha Đản để dỗ con và làm nguôi ngoai nỗi nhớ – cả nỗi con nhớ cha, cả nỗi vợ nhớ chồng. Như thế, cái bóng trở thành biểu tượng của tình chồng vợ gắn bó tuy hai mà một. Không chỉ vậy, chiếc bóng là một ẩn dụ cho số phận mong manh của người phụ nữ trong chế độ nam quyền. Chỉ là chiếc bóng vô hình nhưng cũng có thể dẫn tới một bi kịch. Chi tiết cái bóng còn là bài học cho những người đàn ông có tính ghen tuông bóng gió, mùa quáng. Chính vì vậy, chi tiết cái bóng là chi tiết nghệ thuật đắt giá, góp phần tạo kịch tính và thúc đẩy sự phát triển của câu chuyện. Cái bóng tạo ra sự bất ngờ, tính hấp dẫn của tình huống, sự chặt chẽ cho cốt truyện, tạo sự thắt nút, mở nút rất hợp lí. Cái bóng cũng chính là thông điệp muôn đời cho mọi người: đã yêu thương nhau phải tin tưởng, đừng để cái bóng rình rập, giết chết tình yêu, hạnh phúc gia đình.</a:t>
            </a:r>
            <a:endParaRPr kumimoji="0" lang="en-US" sz="3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9697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6E53B1-D829-FFE2-7710-EAF57F123F5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96" b="93490" l="9353" r="89928">
                        <a14:foregroundMark x1="57554" y1="33333" x2="37410" y2="42708"/>
                        <a14:foregroundMark x1="46043" y1="93490" x2="73381" y2="87760"/>
                      </a14:backgroundRemoval>
                    </a14:imgEffect>
                  </a14:imgLayer>
                </a14:imgProps>
              </a:ext>
            </a:extLst>
          </a:blip>
          <a:stretch>
            <a:fillRect/>
          </a:stretch>
        </p:blipFill>
        <p:spPr>
          <a:xfrm flipH="1">
            <a:off x="-304800" y="2019187"/>
            <a:ext cx="2992776" cy="8267813"/>
          </a:xfrm>
          <a:prstGeom prst="rect">
            <a:avLst/>
          </a:prstGeom>
        </p:spPr>
      </p:pic>
      <p:sp>
        <p:nvSpPr>
          <p:cNvPr id="4" name="TextBox 3">
            <a:extLst>
              <a:ext uri="{FF2B5EF4-FFF2-40B4-BE49-F238E27FC236}">
                <a16:creationId xmlns:a16="http://schemas.microsoft.com/office/drawing/2014/main" id="{2C084570-69AB-0630-C37A-8971EC8E3A4A}"/>
              </a:ext>
            </a:extLst>
          </p:cNvPr>
          <p:cNvSpPr txBox="1"/>
          <p:nvPr/>
        </p:nvSpPr>
        <p:spPr>
          <a:xfrm>
            <a:off x="876300" y="190500"/>
            <a:ext cx="16535400" cy="769441"/>
          </a:xfrm>
          <a:prstGeom prst="rect">
            <a:avLst/>
          </a:prstGeom>
          <a:noFill/>
        </p:spPr>
        <p:txBody>
          <a:bodyPr wrap="square" rtlCol="0">
            <a:spAutoFit/>
          </a:bodyPr>
          <a:lstStyle/>
          <a:p>
            <a:pPr algn="ctr"/>
            <a:r>
              <a:rPr lang="en-US" sz="4400" b="1" dirty="0">
                <a:solidFill>
                  <a:srgbClr val="C00000"/>
                </a:solidFill>
                <a:latin typeface="Times New Roman" panose="02020603050405020304" pitchFamily="18" charset="0"/>
                <a:cs typeface="Times New Roman" panose="02020603050405020304" pitchFamily="18" charset="0"/>
              </a:rPr>
              <a:t>a. </a:t>
            </a:r>
            <a:r>
              <a:rPr lang="vi-VN" sz="4400" b="1" dirty="0">
                <a:solidFill>
                  <a:srgbClr val="C00000"/>
                </a:solidFill>
                <a:latin typeface="Times New Roman" panose="02020603050405020304" pitchFamily="18" charset="0"/>
                <a:cs typeface="Times New Roman" panose="02020603050405020304" pitchFamily="18" charset="0"/>
              </a:rPr>
              <a:t>Nhân vật Vũ Nương</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C084570-69AB-0630-C37A-8971EC8E3A4A}"/>
              </a:ext>
            </a:extLst>
          </p:cNvPr>
          <p:cNvSpPr txBox="1"/>
          <p:nvPr/>
        </p:nvSpPr>
        <p:spPr>
          <a:xfrm>
            <a:off x="-3810000" y="954129"/>
            <a:ext cx="16535400" cy="769441"/>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chi </a:t>
            </a:r>
            <a:r>
              <a:rPr lang="en-US" sz="4400" b="1" dirty="0" err="1">
                <a:latin typeface="Times New Roman" panose="02020603050405020304" pitchFamily="18" charset="0"/>
                <a:cs typeface="Times New Roman" panose="02020603050405020304" pitchFamily="18" charset="0"/>
              </a:rPr>
              <a:t>tiết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vật: </a:t>
            </a:r>
            <a:endParaRPr lang="en-US" sz="44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2895600" y="2019187"/>
            <a:ext cx="13182600" cy="769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A4211185-A464-42A8-7201-14987B3B9E2C}"/>
              </a:ext>
            </a:extLst>
          </p:cNvPr>
          <p:cNvSpPr txBox="1"/>
          <p:nvPr/>
        </p:nvSpPr>
        <p:spPr>
          <a:xfrm>
            <a:off x="3429000" y="3137661"/>
            <a:ext cx="12115800" cy="1938992"/>
          </a:xfrm>
          <a:prstGeom prst="rect">
            <a:avLst/>
          </a:prstGeom>
          <a:noFill/>
        </p:spPr>
        <p:txBody>
          <a:bodyPr wrap="square" rtlCol="0">
            <a:spAutoFit/>
          </a:bodyPr>
          <a:lstStyle/>
          <a:p>
            <a:pPr algn="just"/>
            <a:r>
              <a:rPr lang="vi-VN" sz="4000" i="1" dirty="0">
                <a:latin typeface="Times New Roman" panose="02020603050405020304" pitchFamily="18" charset="0"/>
                <a:cs typeface="Times New Roman" panose="02020603050405020304" pitchFamily="18" charset="0"/>
              </a:rPr>
              <a:t>- T</a:t>
            </a:r>
            <a:r>
              <a:rPr lang="en-US" sz="4000" i="1" dirty="0" err="1">
                <a:latin typeface="Times New Roman" panose="02020603050405020304" pitchFamily="18" charset="0"/>
                <a:cs typeface="Times New Roman" panose="02020603050405020304" pitchFamily="18" charset="0"/>
              </a:rPr>
              <a:t>ính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thùy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mị</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nết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thêm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tư</a:t>
            </a:r>
            <a:r>
              <a:rPr lang="en-US" sz="4000" i="1" dirty="0">
                <a:latin typeface="Times New Roman" panose="02020603050405020304" pitchFamily="18" charset="0"/>
                <a:cs typeface="Times New Roman" panose="02020603050405020304" pitchFamily="18" charset="0"/>
              </a:rPr>
              <a:t> dung </a:t>
            </a:r>
            <a:r>
              <a:rPr lang="en-US" sz="4000" i="1" dirty="0" err="1">
                <a:latin typeface="Times New Roman" panose="02020603050405020304" pitchFamily="18" charset="0"/>
                <a:cs typeface="Times New Roman" panose="02020603050405020304" pitchFamily="18" charset="0"/>
              </a:rPr>
              <a:t>tốt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đẹp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giữ</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gìn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khuôn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phép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không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từng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để</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lúc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nào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chồng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thất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hòa</a:t>
            </a:r>
            <a:r>
              <a:rPr lang="en-US" sz="4000" i="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8" name="Rectangle 7"/>
          <p:cNvSpPr/>
          <p:nvPr/>
        </p:nvSpPr>
        <p:spPr>
          <a:xfrm>
            <a:off x="3034052" y="5683533"/>
            <a:ext cx="12495508" cy="1691297"/>
          </a:xfrm>
          <a:prstGeom prst="rect">
            <a:avLst/>
          </a:prstGeom>
        </p:spPr>
        <p:txBody>
          <a:bodyPr wrap="square">
            <a:spAutoFit/>
          </a:bodyPr>
          <a:lstStyle/>
          <a:p>
            <a:pPr marL="269875" lvl="1" algn="just">
              <a:lnSpc>
                <a:spcPts val="3050"/>
              </a:lnSpc>
              <a:spcBef>
                <a:spcPct val="0"/>
              </a:spcBef>
            </a:pPr>
            <a:r>
              <a:rPr lang="vi-VN"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Khi</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xa</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chồng</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Vũ</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Nương</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là</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người</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vợ</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thuỷ</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chung</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người</a:t>
            </a:r>
            <a:r>
              <a:rPr lang="en-US" sz="3600" i="1" spc="67" dirty="0">
                <a:latin typeface="Times New Roman" panose="02020603050405020304" pitchFamily="18" charset="0"/>
                <a:ea typeface="DejaVu Serif"/>
                <a:cs typeface="Times New Roman" panose="02020603050405020304" pitchFamily="18" charset="0"/>
                <a:sym typeface="DejaVu Serif"/>
              </a:rPr>
              <a:t> con </a:t>
            </a:r>
            <a:r>
              <a:rPr lang="en-US" sz="3600" i="1" spc="67" dirty="0" err="1">
                <a:latin typeface="Times New Roman" panose="02020603050405020304" pitchFamily="18" charset="0"/>
                <a:ea typeface="DejaVu Serif"/>
                <a:cs typeface="Times New Roman" panose="02020603050405020304" pitchFamily="18" charset="0"/>
                <a:sym typeface="DejaVu Serif"/>
              </a:rPr>
              <a:t>dâu</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hiếu</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thảo</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Lời</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trăng</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trối</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của</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bà</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mẹ</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chồng</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đã</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thể</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hiện</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sự</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ghi</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nhận</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nhân</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cách</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và</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công</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lao</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của</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nàng</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đối</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với</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gia</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đình</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nhà</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chồng</a:t>
            </a:r>
            <a:r>
              <a:rPr lang="en-US" sz="3600" i="1" spc="67" dirty="0">
                <a:latin typeface="Times New Roman" panose="02020603050405020304" pitchFamily="18" charset="0"/>
                <a:ea typeface="DejaVu Serif"/>
                <a:cs typeface="Times New Roman" panose="02020603050405020304" pitchFamily="18" charset="0"/>
                <a:sym typeface="DejaVu Serif"/>
              </a:rPr>
              <a:t>.</a:t>
            </a:r>
          </a:p>
        </p:txBody>
      </p:sp>
      <p:sp>
        <p:nvSpPr>
          <p:cNvPr id="10" name="Rectangle 9"/>
          <p:cNvSpPr/>
          <p:nvPr/>
        </p:nvSpPr>
        <p:spPr>
          <a:xfrm>
            <a:off x="3049292" y="7989330"/>
            <a:ext cx="12495508" cy="498663"/>
          </a:xfrm>
          <a:prstGeom prst="rect">
            <a:avLst/>
          </a:prstGeom>
        </p:spPr>
        <p:txBody>
          <a:bodyPr wrap="square">
            <a:spAutoFit/>
          </a:bodyPr>
          <a:lstStyle/>
          <a:p>
            <a:pPr marL="269875" lvl="1" algn="just">
              <a:lnSpc>
                <a:spcPts val="3050"/>
              </a:lnSpc>
              <a:spcBef>
                <a:spcPct val="0"/>
              </a:spcBef>
            </a:pPr>
            <a:r>
              <a:rPr lang="vi-VN"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Khi</a:t>
            </a:r>
            <a:r>
              <a:rPr lang="vi-VN" sz="3600" i="1" spc="67" dirty="0">
                <a:latin typeface="Times New Roman" panose="02020603050405020304" pitchFamily="18" charset="0"/>
                <a:ea typeface="DejaVu Serif"/>
                <a:cs typeface="Times New Roman" panose="02020603050405020304" pitchFamily="18" charset="0"/>
                <a:sym typeface="DejaVu Serif"/>
              </a:rPr>
              <a:t> bị chồng hàm oan </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Vũ</a:t>
            </a:r>
            <a:r>
              <a:rPr lang="en-US" sz="3600" i="1" spc="67" dirty="0">
                <a:latin typeface="Times New Roman" panose="02020603050405020304" pitchFamily="18" charset="0"/>
                <a:ea typeface="DejaVu Serif"/>
                <a:cs typeface="Times New Roman" panose="02020603050405020304" pitchFamily="18" charset="0"/>
                <a:sym typeface="DejaVu Serif"/>
              </a:rPr>
              <a:t> </a:t>
            </a:r>
            <a:r>
              <a:rPr lang="en-US" sz="3600" i="1" spc="67" dirty="0" err="1">
                <a:latin typeface="Times New Roman" panose="02020603050405020304" pitchFamily="18" charset="0"/>
                <a:ea typeface="DejaVu Serif"/>
                <a:cs typeface="Times New Roman" panose="02020603050405020304" pitchFamily="18" charset="0"/>
                <a:sym typeface="DejaVu Serif"/>
              </a:rPr>
              <a:t>Nương</a:t>
            </a:r>
            <a:r>
              <a:rPr lang="vi-VN" sz="3600" i="1" spc="67" dirty="0">
                <a:latin typeface="Times New Roman" panose="02020603050405020304" pitchFamily="18" charset="0"/>
                <a:ea typeface="DejaVu Serif"/>
                <a:cs typeface="Times New Roman" panose="02020603050405020304" pitchFamily="18" charset="0"/>
                <a:sym typeface="DejaVu Serif"/>
              </a:rPr>
              <a:t> đã ra sức phân bua. </a:t>
            </a:r>
            <a:endParaRPr lang="en-US" sz="3600" i="1" spc="67" dirty="0">
              <a:latin typeface="Times New Roman" panose="02020603050405020304" pitchFamily="18" charset="0"/>
              <a:ea typeface="DejaVu Serif"/>
              <a:cs typeface="Times New Roman" panose="02020603050405020304" pitchFamily="18" charset="0"/>
              <a:sym typeface="DejaVu Serif"/>
            </a:endParaRPr>
          </a:p>
        </p:txBody>
      </p:sp>
    </p:spTree>
    <p:extLst>
      <p:ext uri="{BB962C8B-B14F-4D97-AF65-F5344CB8AC3E}">
        <p14:creationId xmlns:p14="http://schemas.microsoft.com/office/powerpoint/2010/main" val="6242309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6E53B1-D829-FFE2-7710-EAF57F123F5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96" b="93490" l="9353" r="89928">
                        <a14:foregroundMark x1="57554" y1="33333" x2="37410" y2="42708"/>
                        <a14:foregroundMark x1="46043" y1="93490" x2="73381" y2="87760"/>
                      </a14:backgroundRemoval>
                    </a14:imgEffect>
                  </a14:imgLayer>
                </a14:imgProps>
              </a:ext>
            </a:extLst>
          </a:blip>
          <a:stretch>
            <a:fillRect/>
          </a:stretch>
        </p:blipFill>
        <p:spPr>
          <a:xfrm flipH="1">
            <a:off x="-304800" y="2019187"/>
            <a:ext cx="2992776" cy="8267813"/>
          </a:xfrm>
          <a:prstGeom prst="rect">
            <a:avLst/>
          </a:prstGeom>
        </p:spPr>
      </p:pic>
      <p:sp>
        <p:nvSpPr>
          <p:cNvPr id="3" name="TextBox 2">
            <a:extLst>
              <a:ext uri="{FF2B5EF4-FFF2-40B4-BE49-F238E27FC236}">
                <a16:creationId xmlns:a16="http://schemas.microsoft.com/office/drawing/2014/main" id="{2C084570-69AB-0630-C37A-8971EC8E3A4A}"/>
              </a:ext>
            </a:extLst>
          </p:cNvPr>
          <p:cNvSpPr txBox="1"/>
          <p:nvPr/>
        </p:nvSpPr>
        <p:spPr>
          <a:xfrm>
            <a:off x="-2209800" y="-21310"/>
            <a:ext cx="16535400" cy="769441"/>
          </a:xfrm>
          <a:prstGeom prst="rect">
            <a:avLst/>
          </a:prstGeom>
          <a:noFill/>
        </p:spPr>
        <p:txBody>
          <a:bodyPr wrap="square" rtlCol="0">
            <a:spAutoFit/>
          </a:bodyPr>
          <a:lstStyle/>
          <a:p>
            <a:pPr algn="ctr"/>
            <a:r>
              <a:rPr lang="vi-VN" sz="4400" b="1">
                <a:latin typeface="Times New Roman" panose="02020603050405020304" pitchFamily="18" charset="0"/>
                <a:cs typeface="Times New Roman" panose="02020603050405020304" pitchFamily="18" charset="0"/>
              </a:rPr>
              <a:t>* Lời thoại của Vũ Nương khi bị chồng hàm oan: </a:t>
            </a:r>
            <a:endParaRPr lang="en-US" sz="4400" b="1" dirty="0">
              <a:latin typeface="Times New Roman" panose="02020603050405020304" pitchFamily="18" charset="0"/>
              <a:cs typeface="Times New Roman" panose="02020603050405020304" pitchFamily="18" charset="0"/>
            </a:endParaRPr>
          </a:p>
        </p:txBody>
      </p:sp>
      <p:sp>
        <p:nvSpPr>
          <p:cNvPr id="4" name="Cloud Callout 3"/>
          <p:cNvSpPr/>
          <p:nvPr/>
        </p:nvSpPr>
        <p:spPr>
          <a:xfrm>
            <a:off x="6248400" y="952500"/>
            <a:ext cx="9829800" cy="6172200"/>
          </a:xfrm>
          <a:prstGeom prst="cloudCallout">
            <a:avLst>
              <a:gd name="adj1" fmla="val -92202"/>
              <a:gd name="adj2" fmla="val 669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7658100" y="1776442"/>
            <a:ext cx="7010400" cy="4524315"/>
          </a:xfrm>
          <a:prstGeom prst="rect">
            <a:avLst/>
          </a:prstGeom>
          <a:noFill/>
        </p:spPr>
        <p:txBody>
          <a:bodyPr wrap="square" rtlCol="0">
            <a:spAutoFit/>
          </a:bodyPr>
          <a:lstStyle/>
          <a:p>
            <a:r>
              <a:rPr lang="vi-VN" sz="3200" i="1" dirty="0">
                <a:latin typeface="Times New Roman" panose="02020603050405020304" pitchFamily="18" charset="0"/>
                <a:cs typeface="Times New Roman" panose="02020603050405020304" pitchFamily="18" charset="0"/>
              </a:rPr>
              <a:t>“Thiếp vốn con kẻ khó, được nương tựa nhà giàu. Sum họp chưa thỏa tình chăn gối, chia phôi vì động việc lửa binh. Cách biệt ba năm giữ gìn một tiết. Tô son điểm phấn đã nguôi lòng, ngõ liễu trường hoa chưa hề bén gót. Đâu có sự mất nết hư thân như chàng nói. Dám xin bày tỏ để cởi mối nghi ngờ. Mong chàng đừng một mực nghi oan cho thiếp.” </a:t>
            </a:r>
            <a:endParaRPr lang="en-US" sz="3200" i="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2687976" y="1485900"/>
            <a:ext cx="2646024"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u="sng" dirty="0">
                <a:solidFill>
                  <a:srgbClr val="0070C0"/>
                </a:solidFill>
                <a:latin typeface="Times New Roman" panose="02020603050405020304" pitchFamily="18" charset="0"/>
                <a:cs typeface="Times New Roman" panose="02020603050405020304" pitchFamily="18" charset="0"/>
              </a:rPr>
              <a:t>Lời thoại 1:</a:t>
            </a:r>
            <a:endParaRPr lang="en-US" sz="2800" b="1" u="sng" dirty="0">
              <a:solidFill>
                <a:srgbClr val="0070C0"/>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9448800" y="2781300"/>
            <a:ext cx="47244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7658100" y="3314700"/>
            <a:ext cx="59817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7772400" y="3771900"/>
            <a:ext cx="54102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13487400" y="3771900"/>
            <a:ext cx="1181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772400" y="4198130"/>
            <a:ext cx="6781800" cy="30970"/>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a:off x="7658100" y="4762500"/>
            <a:ext cx="3505200" cy="29744"/>
          </a:xfrm>
          <a:prstGeom prst="line">
            <a:avLst/>
          </a:prstGeom>
        </p:spPr>
        <p:style>
          <a:lnRef idx="2">
            <a:schemeClr val="accent2"/>
          </a:lnRef>
          <a:fillRef idx="0">
            <a:schemeClr val="accent2"/>
          </a:fillRef>
          <a:effectRef idx="1">
            <a:schemeClr val="accent2"/>
          </a:effectRef>
          <a:fontRef idx="minor">
            <a:schemeClr val="tx1"/>
          </a:fontRef>
        </p:style>
      </p:cxnSp>
      <p:sp>
        <p:nvSpPr>
          <p:cNvPr id="7" name="Rounded Rectangle 6"/>
          <p:cNvSpPr/>
          <p:nvPr/>
        </p:nvSpPr>
        <p:spPr>
          <a:xfrm>
            <a:off x="3752850" y="7658099"/>
            <a:ext cx="13792200" cy="19669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4151958" y="7862469"/>
            <a:ext cx="13377852" cy="1682512"/>
          </a:xfrm>
          <a:prstGeom prst="rect">
            <a:avLst/>
          </a:prstGeom>
        </p:spPr>
        <p:txBody>
          <a:bodyPr wrap="square">
            <a:spAutoFit/>
          </a:bodyPr>
          <a:lstStyle/>
          <a:p>
            <a:pPr lvl="0" algn="just">
              <a:lnSpc>
                <a:spcPts val="3050"/>
              </a:lnSpc>
              <a:spcBef>
                <a:spcPct val="0"/>
              </a:spcBef>
            </a:pPr>
            <a:r>
              <a:rPr lang="vi-VN" sz="3200" spc="67" dirty="0">
                <a:solidFill>
                  <a:srgbClr val="0070C0"/>
                </a:solidFill>
                <a:latin typeface="Times New Roman" panose="02020603050405020304" pitchFamily="18" charset="0"/>
                <a:ea typeface="DejaVu Serif"/>
                <a:cs typeface="Times New Roman" panose="02020603050405020304" pitchFamily="18" charset="0"/>
                <a:sym typeface="DejaVu Serif"/>
              </a:rPr>
              <a:t>Vũ Nương ra sức p</a:t>
            </a:r>
            <a:r>
              <a:rPr lang="en-US" sz="3200" spc="67" dirty="0" err="1">
                <a:solidFill>
                  <a:srgbClr val="0070C0"/>
                </a:solidFill>
                <a:latin typeface="Times New Roman" panose="02020603050405020304" pitchFamily="18" charset="0"/>
                <a:ea typeface="DejaVu Serif"/>
                <a:cs typeface="Times New Roman" panose="02020603050405020304" pitchFamily="18" charset="0"/>
                <a:sym typeface="DejaVu Serif"/>
              </a:rPr>
              <a:t>hân</a:t>
            </a:r>
            <a:r>
              <a:rPr lang="en-US" sz="3200"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0070C0"/>
                </a:solidFill>
                <a:latin typeface="Times New Roman" panose="02020603050405020304" pitchFamily="18" charset="0"/>
                <a:ea typeface="DejaVu Serif"/>
                <a:cs typeface="Times New Roman" panose="02020603050405020304" pitchFamily="18" charset="0"/>
                <a:sym typeface="DejaVu Serif"/>
              </a:rPr>
              <a:t>trần</a:t>
            </a:r>
            <a:r>
              <a:rPr lang="en-US" sz="3200"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0070C0"/>
                </a:solidFill>
                <a:latin typeface="Times New Roman" panose="02020603050405020304" pitchFamily="18" charset="0"/>
                <a:ea typeface="DejaVu Serif"/>
                <a:cs typeface="Times New Roman" panose="02020603050405020304" pitchFamily="18" charset="0"/>
                <a:sym typeface="DejaVu Serif"/>
              </a:rPr>
              <a:t>để</a:t>
            </a:r>
            <a:r>
              <a:rPr lang="en-US" sz="3200"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0070C0"/>
                </a:solidFill>
                <a:latin typeface="Times New Roman" panose="02020603050405020304" pitchFamily="18" charset="0"/>
                <a:ea typeface="DejaVu Serif"/>
                <a:cs typeface="Times New Roman" panose="02020603050405020304" pitchFamily="18" charset="0"/>
                <a:sym typeface="DejaVu Serif"/>
              </a:rPr>
              <a:t>chồng</a:t>
            </a:r>
            <a:r>
              <a:rPr lang="en-US" sz="3200"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0070C0"/>
                </a:solidFill>
                <a:latin typeface="Times New Roman" panose="02020603050405020304" pitchFamily="18" charset="0"/>
                <a:ea typeface="DejaVu Serif"/>
                <a:cs typeface="Times New Roman" panose="02020603050405020304" pitchFamily="18" charset="0"/>
                <a:sym typeface="DejaVu Serif"/>
              </a:rPr>
              <a:t>hiểu</a:t>
            </a:r>
            <a:r>
              <a:rPr lang="en-US" sz="3200"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0070C0"/>
                </a:solidFill>
                <a:latin typeface="Times New Roman" panose="02020603050405020304" pitchFamily="18" charset="0"/>
                <a:ea typeface="DejaVu Serif"/>
                <a:cs typeface="Times New Roman" panose="02020603050405020304" pitchFamily="18" charset="0"/>
                <a:sym typeface="DejaVu Serif"/>
              </a:rPr>
              <a:t>rõ</a:t>
            </a:r>
            <a:r>
              <a:rPr lang="en-US" sz="3200"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0070C0"/>
                </a:solidFill>
                <a:latin typeface="Times New Roman" panose="02020603050405020304" pitchFamily="18" charset="0"/>
                <a:ea typeface="DejaVu Serif"/>
                <a:cs typeface="Times New Roman" panose="02020603050405020304" pitchFamily="18" charset="0"/>
                <a:sym typeface="DejaVu Serif"/>
              </a:rPr>
              <a:t>tấm</a:t>
            </a:r>
            <a:r>
              <a:rPr lang="en-US" sz="3200"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0070C0"/>
                </a:solidFill>
                <a:latin typeface="Times New Roman" panose="02020603050405020304" pitchFamily="18" charset="0"/>
                <a:ea typeface="DejaVu Serif"/>
                <a:cs typeface="Times New Roman" panose="02020603050405020304" pitchFamily="18" charset="0"/>
                <a:sym typeface="DejaVu Serif"/>
              </a:rPr>
              <a:t>lòng</a:t>
            </a:r>
            <a:r>
              <a:rPr lang="en-US" sz="3200"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0070C0"/>
                </a:solidFill>
                <a:latin typeface="Times New Roman" panose="02020603050405020304" pitchFamily="18" charset="0"/>
                <a:ea typeface="DejaVu Serif"/>
                <a:cs typeface="Times New Roman" panose="02020603050405020304" pitchFamily="18" charset="0"/>
                <a:sym typeface="DejaVu Serif"/>
              </a:rPr>
              <a:t>mình</a:t>
            </a:r>
            <a:r>
              <a:rPr lang="en-US" sz="3200"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0070C0"/>
                </a:solidFill>
                <a:latin typeface="Times New Roman" panose="02020603050405020304" pitchFamily="18" charset="0"/>
                <a:ea typeface="DejaVu Serif"/>
                <a:cs typeface="Times New Roman" panose="02020603050405020304" pitchFamily="18" charset="0"/>
                <a:sym typeface="DejaVu Serif"/>
              </a:rPr>
              <a:t>khẳng</a:t>
            </a:r>
            <a:r>
              <a:rPr lang="en-US" sz="3200"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0070C0"/>
                </a:solidFill>
                <a:latin typeface="Times New Roman" panose="02020603050405020304" pitchFamily="18" charset="0"/>
                <a:ea typeface="DejaVu Serif"/>
                <a:cs typeface="Times New Roman" panose="02020603050405020304" pitchFamily="18" charset="0"/>
                <a:sym typeface="DejaVu Serif"/>
              </a:rPr>
              <a:t>định</a:t>
            </a:r>
            <a:r>
              <a:rPr lang="en-US" sz="3200"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0070C0"/>
                </a:solidFill>
                <a:latin typeface="Times New Roman" panose="02020603050405020304" pitchFamily="18" charset="0"/>
                <a:ea typeface="DejaVu Serif"/>
                <a:cs typeface="Times New Roman" panose="02020603050405020304" pitchFamily="18" charset="0"/>
                <a:sym typeface="DejaVu Serif"/>
              </a:rPr>
              <a:t>sự</a:t>
            </a:r>
            <a:r>
              <a:rPr lang="en-US" sz="3200"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0070C0"/>
                </a:solidFill>
                <a:latin typeface="Times New Roman" panose="02020603050405020304" pitchFamily="18" charset="0"/>
                <a:ea typeface="DejaVu Serif"/>
                <a:cs typeface="Times New Roman" panose="02020603050405020304" pitchFamily="18" charset="0"/>
                <a:sym typeface="DejaVu Serif"/>
              </a:rPr>
              <a:t>thuỷ</a:t>
            </a:r>
            <a:r>
              <a:rPr lang="en-US" sz="3200"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0070C0"/>
                </a:solidFill>
                <a:latin typeface="Times New Roman" panose="02020603050405020304" pitchFamily="18" charset="0"/>
                <a:ea typeface="DejaVu Serif"/>
                <a:cs typeface="Times New Roman" panose="02020603050405020304" pitchFamily="18" charset="0"/>
                <a:sym typeface="DejaVu Serif"/>
              </a:rPr>
              <a:t>chung</a:t>
            </a:r>
            <a:r>
              <a:rPr lang="en-US" sz="3200"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spc="67" dirty="0" err="1">
                <a:solidFill>
                  <a:srgbClr val="0070C0"/>
                </a:solidFill>
                <a:latin typeface="Times New Roman" panose="02020603050405020304" pitchFamily="18" charset="0"/>
                <a:ea typeface="DejaVu Serif"/>
                <a:cs typeface="Times New Roman" panose="02020603050405020304" pitchFamily="18" charset="0"/>
                <a:sym typeface="DejaVu Serif"/>
              </a:rPr>
              <a:t>trong</a:t>
            </a:r>
            <a:r>
              <a:rPr lang="en-US" sz="3200"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vi-VN" sz="3200" spc="67" dirty="0">
                <a:solidFill>
                  <a:srgbClr val="0070C0"/>
                </a:solidFill>
                <a:latin typeface="Times New Roman" panose="02020603050405020304" pitchFamily="18" charset="0"/>
                <a:ea typeface="DejaVu Serif"/>
                <a:cs typeface="Times New Roman" panose="02020603050405020304" pitchFamily="18" charset="0"/>
                <a:sym typeface="DejaVu Serif"/>
              </a:rPr>
              <a:t>trắng.</a:t>
            </a:r>
          </a:p>
          <a:p>
            <a:pPr lvl="0">
              <a:lnSpc>
                <a:spcPts val="3050"/>
              </a:lnSpc>
              <a:spcBef>
                <a:spcPct val="0"/>
              </a:spcBef>
            </a:pP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=&gt;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Nàng</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hết</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lòng</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tìm</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cách</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hàn</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gắn</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hạnh</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phúc</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gia</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đình</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đang</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có</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nguy</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cơ</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tan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vỡ</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p>
        </p:txBody>
      </p:sp>
    </p:spTree>
    <p:extLst>
      <p:ext uri="{BB962C8B-B14F-4D97-AF65-F5344CB8AC3E}">
        <p14:creationId xmlns:p14="http://schemas.microsoft.com/office/powerpoint/2010/main" val="59760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6E53B1-D829-FFE2-7710-EAF57F123F5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96" b="93490" l="9353" r="89928">
                        <a14:foregroundMark x1="57554" y1="33333" x2="37410" y2="42708"/>
                        <a14:foregroundMark x1="46043" y1="93490" x2="73381" y2="87760"/>
                      </a14:backgroundRemoval>
                    </a14:imgEffect>
                  </a14:imgLayer>
                </a14:imgProps>
              </a:ext>
            </a:extLst>
          </a:blip>
          <a:stretch>
            <a:fillRect/>
          </a:stretch>
        </p:blipFill>
        <p:spPr>
          <a:xfrm flipH="1">
            <a:off x="-304800" y="2019187"/>
            <a:ext cx="2992776" cy="8267813"/>
          </a:xfrm>
          <a:prstGeom prst="rect">
            <a:avLst/>
          </a:prstGeom>
        </p:spPr>
      </p:pic>
      <p:sp>
        <p:nvSpPr>
          <p:cNvPr id="3" name="TextBox 2">
            <a:extLst>
              <a:ext uri="{FF2B5EF4-FFF2-40B4-BE49-F238E27FC236}">
                <a16:creationId xmlns:a16="http://schemas.microsoft.com/office/drawing/2014/main" id="{2C084570-69AB-0630-C37A-8971EC8E3A4A}"/>
              </a:ext>
            </a:extLst>
          </p:cNvPr>
          <p:cNvSpPr txBox="1"/>
          <p:nvPr/>
        </p:nvSpPr>
        <p:spPr>
          <a:xfrm>
            <a:off x="-2209800" y="-21310"/>
            <a:ext cx="16535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Lời thoại của Vũ Nương khi bị chồng hàm oan: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Cloud Callout 3"/>
          <p:cNvSpPr/>
          <p:nvPr/>
        </p:nvSpPr>
        <p:spPr>
          <a:xfrm>
            <a:off x="6248400" y="952500"/>
            <a:ext cx="9829800" cy="6172200"/>
          </a:xfrm>
          <a:prstGeom prst="cloudCallout">
            <a:avLst>
              <a:gd name="adj1" fmla="val -92202"/>
              <a:gd name="adj2" fmla="val 669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7658100" y="1775615"/>
            <a:ext cx="701040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“Thiếp sở dĩ nương tựa vào chàng vì có cái thú nghi gia nghi thất. Nay đã bình rơi trâm gãy, mây tạnh mưa tan, sen rũ trong ao, liễu tàn trước gió; khóc tuyết bông hoa rụng cuống, kêu xuân</a:t>
            </a:r>
            <a:r>
              <a:rPr kumimoji="0" lang="vi-VN" sz="3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cái én lìa đàn, nước thẳm buồn xa, đâu còn có thể lại lên núi Vọng Phu kia nữa.</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2687976" y="1485900"/>
            <a:ext cx="2646024"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Lời thoại 2:</a:t>
            </a:r>
            <a:endParaRPr kumimoji="0" lang="en-US" sz="28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8" name="Straight Connector 7"/>
          <p:cNvCxnSpPr/>
          <p:nvPr/>
        </p:nvCxnSpPr>
        <p:spPr>
          <a:xfrm>
            <a:off x="12039600" y="2781300"/>
            <a:ext cx="21336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7658100" y="3314700"/>
            <a:ext cx="59817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7772400" y="3771900"/>
            <a:ext cx="67818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13487400" y="3771900"/>
            <a:ext cx="1181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772400" y="4198130"/>
            <a:ext cx="6781800" cy="30970"/>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V="1">
            <a:off x="7658100" y="4757614"/>
            <a:ext cx="6515100" cy="4886"/>
          </a:xfrm>
          <a:prstGeom prst="line">
            <a:avLst/>
          </a:prstGeom>
        </p:spPr>
        <p:style>
          <a:lnRef idx="2">
            <a:schemeClr val="accent2"/>
          </a:lnRef>
          <a:fillRef idx="0">
            <a:schemeClr val="accent2"/>
          </a:fillRef>
          <a:effectRef idx="1">
            <a:schemeClr val="accent2"/>
          </a:effectRef>
          <a:fontRef idx="minor">
            <a:schemeClr val="tx1"/>
          </a:fontRef>
        </p:style>
      </p:cxnSp>
      <p:sp>
        <p:nvSpPr>
          <p:cNvPr id="7" name="Rounded Rectangle 6"/>
          <p:cNvSpPr/>
          <p:nvPr/>
        </p:nvSpPr>
        <p:spPr>
          <a:xfrm>
            <a:off x="3752850" y="7658099"/>
            <a:ext cx="13792200" cy="19669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p:cNvSpPr/>
          <p:nvPr/>
        </p:nvSpPr>
        <p:spPr>
          <a:xfrm>
            <a:off x="4041468" y="8296215"/>
            <a:ext cx="13377852" cy="887422"/>
          </a:xfrm>
          <a:prstGeom prst="rect">
            <a:avLst/>
          </a:prstGeom>
        </p:spPr>
        <p:txBody>
          <a:bodyPr wrap="square">
            <a:spAutoFit/>
          </a:bodyPr>
          <a:lstStyle/>
          <a:p>
            <a:pPr marL="0" marR="0" lvl="0" indent="0" algn="just" defTabSz="914400" rtl="0" eaLnBrk="1" fontAlgn="auto" latinLnBrk="0" hangingPunct="1">
              <a:lnSpc>
                <a:spcPts val="3050"/>
              </a:lnSpc>
              <a:spcBef>
                <a:spcPct val="0"/>
              </a:spcBef>
              <a:spcAft>
                <a:spcPts val="0"/>
              </a:spcAft>
              <a:buClrTx/>
              <a:buSzTx/>
              <a:buFontTx/>
              <a:buNone/>
              <a:tabLst/>
              <a:defRPr/>
            </a:pPr>
            <a:r>
              <a:rPr lang="vi-VN"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Lời thoại đã thể hiện tâm trạng đau đớn, thất vọng khi bị đối xử bất công.</a:t>
            </a:r>
            <a:r>
              <a:rPr kumimoji="0" lang="en-US" sz="3200" b="1" i="0" u="none" strike="noStrike" kern="1200" cap="none" spc="67" normalizeH="0" baseline="0" noProof="0" dirty="0">
                <a:ln>
                  <a:noFill/>
                </a:ln>
                <a:solidFill>
                  <a:srgbClr val="0070C0"/>
                </a:solidFill>
                <a:effectLst/>
                <a:uLnTx/>
                <a:uFillTx/>
                <a:latin typeface="Times New Roman" panose="02020603050405020304" pitchFamily="18" charset="0"/>
                <a:ea typeface="DejaVu Serif"/>
                <a:cs typeface="Times New Roman" panose="02020603050405020304" pitchFamily="18" charset="0"/>
                <a:sym typeface="DejaVu Serif"/>
              </a:rPr>
              <a:t> </a:t>
            </a:r>
          </a:p>
        </p:txBody>
      </p:sp>
      <p:cxnSp>
        <p:nvCxnSpPr>
          <p:cNvPr id="18" name="Straight Connector 17"/>
          <p:cNvCxnSpPr/>
          <p:nvPr/>
        </p:nvCxnSpPr>
        <p:spPr>
          <a:xfrm flipV="1">
            <a:off x="7658100" y="5291014"/>
            <a:ext cx="4838700" cy="2403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371578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6E53B1-D829-FFE2-7710-EAF57F123F5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96" b="93490" l="9353" r="89928">
                        <a14:foregroundMark x1="57554" y1="33333" x2="37410" y2="42708"/>
                        <a14:foregroundMark x1="46043" y1="93490" x2="73381" y2="87760"/>
                      </a14:backgroundRemoval>
                    </a14:imgEffect>
                  </a14:imgLayer>
                </a14:imgProps>
              </a:ext>
            </a:extLst>
          </a:blip>
          <a:stretch>
            <a:fillRect/>
          </a:stretch>
        </p:blipFill>
        <p:spPr>
          <a:xfrm flipH="1">
            <a:off x="-304800" y="2019187"/>
            <a:ext cx="2992776" cy="8267813"/>
          </a:xfrm>
          <a:prstGeom prst="rect">
            <a:avLst/>
          </a:prstGeom>
        </p:spPr>
      </p:pic>
      <p:sp>
        <p:nvSpPr>
          <p:cNvPr id="3" name="TextBox 2">
            <a:extLst>
              <a:ext uri="{FF2B5EF4-FFF2-40B4-BE49-F238E27FC236}">
                <a16:creationId xmlns:a16="http://schemas.microsoft.com/office/drawing/2014/main" id="{2C084570-69AB-0630-C37A-8971EC8E3A4A}"/>
              </a:ext>
            </a:extLst>
          </p:cNvPr>
          <p:cNvSpPr txBox="1"/>
          <p:nvPr/>
        </p:nvSpPr>
        <p:spPr>
          <a:xfrm>
            <a:off x="-2209800" y="-21310"/>
            <a:ext cx="16535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Lời thoại của Vũ Nương khi bị chồng hàm oan: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Cloud Callout 3"/>
          <p:cNvSpPr/>
          <p:nvPr/>
        </p:nvSpPr>
        <p:spPr>
          <a:xfrm>
            <a:off x="6248400" y="952500"/>
            <a:ext cx="10972800" cy="6172200"/>
          </a:xfrm>
          <a:prstGeom prst="cloudCallout">
            <a:avLst>
              <a:gd name="adj1" fmla="val -92202"/>
              <a:gd name="adj2" fmla="val 669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7658100" y="1776442"/>
            <a:ext cx="84201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“Kẻ bạc mệnh này duyên phận hẩm hiu, chồng con rẫy bỏ, điều đâu bay buộc, tiếng chịu nhuốc nhơ, thần sông có linh, xin ngài chứng giám. Thiếp nếu đoan trang giữ tiết, trinh bạch gìn lòng, vào nước xin làm ngọc Mị Nương, xuống đất xin làm cỏ Ngu mĩ. Nhược bằng lòng chim dạ cá, lừa chồng dối con, dưới xin làm mồi cho cá tôm, trên xin làm cơm cho diều quạ, và xin chịu khắp mọi người phỉ nhổ.</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2687976" y="1485900"/>
            <a:ext cx="2646024"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Lời thoại 3:</a:t>
            </a:r>
            <a:endParaRPr kumimoji="0" lang="en-US" sz="28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8" name="Straight Connector 7"/>
          <p:cNvCxnSpPr/>
          <p:nvPr/>
        </p:nvCxnSpPr>
        <p:spPr>
          <a:xfrm>
            <a:off x="10648950" y="2324100"/>
            <a:ext cx="47244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flipV="1">
            <a:off x="7753350" y="5219700"/>
            <a:ext cx="8020050" cy="7620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7772400" y="3771900"/>
            <a:ext cx="8001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flipV="1">
            <a:off x="7753350" y="4229101"/>
            <a:ext cx="7867650" cy="19465"/>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a:off x="7658100" y="4762500"/>
            <a:ext cx="8115300" cy="20624"/>
          </a:xfrm>
          <a:prstGeom prst="line">
            <a:avLst/>
          </a:prstGeom>
        </p:spPr>
        <p:style>
          <a:lnRef idx="2">
            <a:schemeClr val="accent2"/>
          </a:lnRef>
          <a:fillRef idx="0">
            <a:schemeClr val="accent2"/>
          </a:fillRef>
          <a:effectRef idx="1">
            <a:schemeClr val="accent2"/>
          </a:effectRef>
          <a:fontRef idx="minor">
            <a:schemeClr val="tx1"/>
          </a:fontRef>
        </p:style>
      </p:cxnSp>
      <p:sp>
        <p:nvSpPr>
          <p:cNvPr id="7" name="Rounded Rectangle 6"/>
          <p:cNvSpPr/>
          <p:nvPr/>
        </p:nvSpPr>
        <p:spPr>
          <a:xfrm>
            <a:off x="3752850" y="7658099"/>
            <a:ext cx="13792200" cy="19669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p:cNvSpPr/>
          <p:nvPr/>
        </p:nvSpPr>
        <p:spPr>
          <a:xfrm>
            <a:off x="4010988" y="8033890"/>
            <a:ext cx="13350240" cy="1077218"/>
          </a:xfrm>
          <a:prstGeom prst="rect">
            <a:avLst/>
          </a:prstGeom>
        </p:spPr>
        <p:txBody>
          <a:bodyPr wrap="square">
            <a:spAutoFit/>
          </a:bodyPr>
          <a:lstStyle/>
          <a:p>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Lời</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than,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cũng</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là</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lời</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nguyền</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mà</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Vũ</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Nương</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nói</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với</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thần</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sông</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để</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giãi</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bày</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nỗi</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niềm</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trước</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khi</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tự</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r>
              <a:rPr lang="en-US" sz="3200" b="1" spc="67" dirty="0" err="1">
                <a:solidFill>
                  <a:srgbClr val="0070C0"/>
                </a:solidFill>
                <a:latin typeface="Times New Roman" panose="02020603050405020304" pitchFamily="18" charset="0"/>
                <a:ea typeface="DejaVu Serif"/>
                <a:cs typeface="Times New Roman" panose="02020603050405020304" pitchFamily="18" charset="0"/>
                <a:sym typeface="DejaVu Serif"/>
              </a:rPr>
              <a:t>vẫn</a:t>
            </a:r>
            <a:r>
              <a:rPr lang="en-US" sz="3200" b="1" spc="67" dirty="0">
                <a:solidFill>
                  <a:srgbClr val="0070C0"/>
                </a:solidFill>
                <a:latin typeface="Times New Roman" panose="02020603050405020304" pitchFamily="18" charset="0"/>
                <a:ea typeface="DejaVu Serif"/>
                <a:cs typeface="Times New Roman" panose="02020603050405020304" pitchFamily="18" charset="0"/>
                <a:sym typeface="DejaVu Serif"/>
              </a:rPr>
              <a:t>. </a:t>
            </a:r>
            <a:endParaRPr lang="en-US" sz="2400" b="1" dirty="0">
              <a:solidFill>
                <a:srgbClr val="0070C0"/>
              </a:solidFill>
              <a:latin typeface="Times New Roman" panose="02020603050405020304" pitchFamily="18" charset="0"/>
              <a:cs typeface="Times New Roman" panose="02020603050405020304" pitchFamily="18" charset="0"/>
            </a:endParaRPr>
          </a:p>
        </p:txBody>
      </p:sp>
      <p:cxnSp>
        <p:nvCxnSpPr>
          <p:cNvPr id="21" name="Straight Connector 20"/>
          <p:cNvCxnSpPr/>
          <p:nvPr/>
        </p:nvCxnSpPr>
        <p:spPr>
          <a:xfrm flipV="1">
            <a:off x="7772400" y="5683640"/>
            <a:ext cx="8020050" cy="76200"/>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a:off x="7772400" y="2781300"/>
            <a:ext cx="78486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1029233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arn(inVertical)">
                                      <p:cBhvr>
                                        <p:cTn id="4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6E53B1-D829-FFE2-7710-EAF57F123F5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96" b="93490" l="9353" r="89928">
                        <a14:foregroundMark x1="57554" y1="33333" x2="37410" y2="42708"/>
                        <a14:foregroundMark x1="46043" y1="93490" x2="73381" y2="87760"/>
                      </a14:backgroundRemoval>
                    </a14:imgEffect>
                  </a14:imgLayer>
                </a14:imgProps>
              </a:ext>
            </a:extLst>
          </a:blip>
          <a:stretch>
            <a:fillRect/>
          </a:stretch>
        </p:blipFill>
        <p:spPr>
          <a:xfrm flipH="1">
            <a:off x="-304800" y="2019187"/>
            <a:ext cx="2992776" cy="8267813"/>
          </a:xfrm>
          <a:prstGeom prst="rect">
            <a:avLst/>
          </a:prstGeom>
        </p:spPr>
      </p:pic>
      <p:sp>
        <p:nvSpPr>
          <p:cNvPr id="3" name="TextBox 2">
            <a:extLst>
              <a:ext uri="{FF2B5EF4-FFF2-40B4-BE49-F238E27FC236}">
                <a16:creationId xmlns:a16="http://schemas.microsoft.com/office/drawing/2014/main" id="{2C084570-69AB-0630-C37A-8971EC8E3A4A}"/>
              </a:ext>
            </a:extLst>
          </p:cNvPr>
          <p:cNvSpPr txBox="1"/>
          <p:nvPr/>
        </p:nvSpPr>
        <p:spPr>
          <a:xfrm>
            <a:off x="876300" y="190500"/>
            <a:ext cx="16535400" cy="769441"/>
          </a:xfrm>
          <a:prstGeom prst="rect">
            <a:avLst/>
          </a:prstGeom>
          <a:noFill/>
        </p:spPr>
        <p:txBody>
          <a:bodyPr wrap="square" rtlCol="0">
            <a:spAutoFit/>
          </a:bodyPr>
          <a:lstStyle/>
          <a:p>
            <a:pPr algn="ctr"/>
            <a:r>
              <a:rPr lang="en-US" sz="4400" b="1" dirty="0">
                <a:solidFill>
                  <a:srgbClr val="C00000"/>
                </a:solidFill>
                <a:latin typeface="Times New Roman" panose="02020603050405020304" pitchFamily="18" charset="0"/>
                <a:cs typeface="Times New Roman" panose="02020603050405020304" pitchFamily="18" charset="0"/>
              </a:rPr>
              <a:t>a. </a:t>
            </a:r>
            <a:r>
              <a:rPr lang="vi-VN" sz="4400" b="1" dirty="0">
                <a:solidFill>
                  <a:srgbClr val="C00000"/>
                </a:solidFill>
                <a:latin typeface="Times New Roman" panose="02020603050405020304" pitchFamily="18" charset="0"/>
                <a:cs typeface="Times New Roman" panose="02020603050405020304" pitchFamily="18" charset="0"/>
              </a:rPr>
              <a:t>Nhân vật Vũ Nương</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C463661-D5DC-F888-1703-C785F70A4402}"/>
              </a:ext>
            </a:extLst>
          </p:cNvPr>
          <p:cNvSpPr txBox="1"/>
          <p:nvPr/>
        </p:nvSpPr>
        <p:spPr>
          <a:xfrm>
            <a:off x="4876800" y="7810500"/>
            <a:ext cx="12519660" cy="1938992"/>
          </a:xfrm>
          <a:prstGeom prst="rect">
            <a:avLst/>
          </a:prstGeom>
          <a:noFill/>
        </p:spPr>
        <p:txBody>
          <a:bodyPr wrap="square" rtlCol="0">
            <a:spAutoFit/>
          </a:bodyPr>
          <a:lstStyle/>
          <a:p>
            <a:pPr algn="just"/>
            <a:r>
              <a:rPr lang="vi-VN" sz="4000" b="1" dirty="0">
                <a:solidFill>
                  <a:srgbClr val="C00000"/>
                </a:solidFill>
                <a:latin typeface="Times New Roman" panose="02020603050405020304" pitchFamily="18" charset="0"/>
                <a:cs typeface="Times New Roman" panose="02020603050405020304" pitchFamily="18" charset="0"/>
              </a:rPr>
              <a:t>Vũ Nương n</a:t>
            </a:r>
            <a:r>
              <a:rPr lang="en-US" sz="4000" b="1" dirty="0" err="1">
                <a:solidFill>
                  <a:srgbClr val="C00000"/>
                </a:solidFill>
                <a:latin typeface="Times New Roman" panose="02020603050405020304" pitchFamily="18" charset="0"/>
                <a:cs typeface="Times New Roman" panose="02020603050405020304" pitchFamily="18" charset="0"/>
              </a:rPr>
              <a:t>gười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phụ</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nữ</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đẹp</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người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đẹp</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nết</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đức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hạnh</a:t>
            </a:r>
            <a:r>
              <a:rPr lang="en-US" sz="4000" b="1" dirty="0">
                <a:solidFill>
                  <a:srgbClr val="C00000"/>
                </a:solidFill>
                <a:latin typeface="Times New Roman" panose="02020603050405020304" pitchFamily="18" charset="0"/>
                <a:cs typeface="Times New Roman" panose="02020603050405020304" pitchFamily="18" charset="0"/>
              </a:rPr>
              <a:t>, </a:t>
            </a:r>
            <a:r>
              <a:rPr lang="vi-VN" sz="4000" b="1" dirty="0">
                <a:solidFill>
                  <a:srgbClr val="C00000"/>
                </a:solidFill>
                <a:latin typeface="Times New Roman" panose="02020603050405020304" pitchFamily="18" charset="0"/>
                <a:cs typeface="Times New Roman" panose="02020603050405020304" pitchFamily="18" charset="0"/>
              </a:rPr>
              <a:t>chung thủy, </a:t>
            </a:r>
            <a:r>
              <a:rPr lang="en-US" sz="4000" b="1" dirty="0" err="1">
                <a:solidFill>
                  <a:srgbClr val="C00000"/>
                </a:solidFill>
                <a:latin typeface="Times New Roman" panose="02020603050405020304" pitchFamily="18" charset="0"/>
                <a:cs typeface="Times New Roman" panose="02020603050405020304" pitchFamily="18" charset="0"/>
              </a:rPr>
              <a:t>hết</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lòng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vun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đắp</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hạnh</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phúc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gia</a:t>
            </a:r>
            <a:r>
              <a:rPr lang="en-US" sz="4000" b="1" dirty="0">
                <a:solidFill>
                  <a:srgbClr val="C00000"/>
                </a:solidFill>
                <a:latin typeface="Times New Roman" panose="02020603050405020304" pitchFamily="18" charset="0"/>
                <a:cs typeface="Times New Roman" panose="02020603050405020304" pitchFamily="18" charset="0"/>
              </a:rPr>
              <a:t> </a:t>
            </a:r>
            <a:r>
              <a:rPr lang="vi-VN" sz="4000" b="1" dirty="0">
                <a:solidFill>
                  <a:srgbClr val="C00000"/>
                </a:solidFill>
                <a:latin typeface="Times New Roman" panose="02020603050405020304" pitchFamily="18" charset="0"/>
                <a:cs typeface="Times New Roman" panose="02020603050405020304" pitchFamily="18" charset="0"/>
              </a:rPr>
              <a:t>đình, coi trọng danh dự và phẩm giá.</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766060" y="1181100"/>
            <a:ext cx="14630400" cy="62478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Vẻ</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đẹp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phẩm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chất</a:t>
            </a:r>
            <a:r>
              <a:rPr lang="vi-VN" sz="4000" b="1" dirty="0">
                <a:latin typeface="Times New Roman" panose="02020603050405020304" pitchFamily="18" charset="0"/>
                <a:cs typeface="Times New Roman" panose="02020603050405020304" pitchFamily="18" charset="0"/>
              </a:rPr>
              <a:t>:</a:t>
            </a:r>
          </a:p>
          <a:p>
            <a:r>
              <a:rPr lang="vi-VN" sz="4000" dirty="0">
                <a:latin typeface="Times New Roman" panose="02020603050405020304" pitchFamily="18" charset="0"/>
                <a:cs typeface="Times New Roman" panose="02020603050405020304" pitchFamily="18" charset="0"/>
              </a:rPr>
              <a:t>+ Tính tình thùy mị nết na, tư dung tốt đẹp.</a:t>
            </a:r>
          </a:p>
          <a:p>
            <a:r>
              <a:rPr lang="vi-VN" sz="4000" dirty="0">
                <a:latin typeface="Times New Roman" panose="02020603050405020304" pitchFamily="18" charset="0"/>
                <a:cs typeface="Times New Roman" panose="02020603050405020304" pitchFamily="18" charset="0"/>
              </a:rPr>
              <a:t>+ Một lòng chung thủy với chồng khi xa cách.</a:t>
            </a:r>
          </a:p>
          <a:p>
            <a:r>
              <a:rPr lang="vi-VN" sz="4000" dirty="0">
                <a:latin typeface="Times New Roman" panose="02020603050405020304" pitchFamily="18" charset="0"/>
                <a:cs typeface="Times New Roman" panose="02020603050405020304" pitchFamily="18" charset="0"/>
              </a:rPr>
              <a:t>+ Ra sức phân trần với hi vọng giữ được hạnh phúc gia đình khi bị chồng nghi oan. </a:t>
            </a:r>
          </a:p>
          <a:p>
            <a:r>
              <a:rPr lang="vi-VN" sz="4000" dirty="0">
                <a:latin typeface="Times New Roman" panose="02020603050405020304" pitchFamily="18" charset="0"/>
                <a:cs typeface="Times New Roman" panose="02020603050405020304" pitchFamily="18" charset="0"/>
              </a:rPr>
              <a:t>+ Đảm đang chăm sóc mẹ già con thơ.</a:t>
            </a:r>
          </a:p>
          <a:p>
            <a:r>
              <a:rPr lang="vi-VN" sz="4000" dirty="0">
                <a:latin typeface="Times New Roman" panose="02020603050405020304" pitchFamily="18" charset="0"/>
                <a:cs typeface="Times New Roman" panose="02020603050405020304" pitchFamily="18" charset="0"/>
              </a:rPr>
              <a:t>+ Dùng cái chết để chứng minh sự trong sạch. </a:t>
            </a:r>
          </a:p>
          <a:p>
            <a:r>
              <a:rPr lang="vi-VN" sz="4000" b="1" dirty="0">
                <a:latin typeface="Times New Roman" panose="02020603050405020304" pitchFamily="18" charset="0"/>
                <a:cs typeface="Times New Roman" panose="02020603050405020304" pitchFamily="18" charset="0"/>
              </a:rPr>
              <a:t>* Thái độ của người kể chuyện:</a:t>
            </a:r>
          </a:p>
          <a:p>
            <a:r>
              <a:rPr lang="vi-VN"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B</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ộc</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lộ</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niềm</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cảm</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thông</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thương</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xót</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cho</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Vũ</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Nương</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cũng</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như</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thân</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phận</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người</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phụ</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nữ</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trong</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xã</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hội</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lúc</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en-US" sz="4000" spc="67" dirty="0" err="1">
                <a:solidFill>
                  <a:srgbClr val="4B3B33"/>
                </a:solidFill>
                <a:latin typeface="Times New Roman" panose="02020603050405020304" pitchFamily="18" charset="0"/>
                <a:ea typeface="DejaVu Serif"/>
                <a:cs typeface="Times New Roman" panose="02020603050405020304" pitchFamily="18" charset="0"/>
                <a:sym typeface="DejaVu Serif"/>
              </a:rPr>
              <a:t>bấy</a:t>
            </a:r>
            <a:r>
              <a:rPr lang="en-US" sz="4000" spc="67" dirty="0">
                <a:solidFill>
                  <a:srgbClr val="4B3B33"/>
                </a:solidFill>
                <a:latin typeface="Times New Roman" panose="02020603050405020304" pitchFamily="18" charset="0"/>
                <a:ea typeface="DejaVu Serif"/>
                <a:cs typeface="Times New Roman" panose="02020603050405020304" pitchFamily="18" charset="0"/>
                <a:sym typeface="DejaVu Serif"/>
              </a:rPr>
              <a:t> </a:t>
            </a:r>
            <a:r>
              <a:rPr lang="vi-VN" sz="4000" spc="67" dirty="0">
                <a:solidFill>
                  <a:srgbClr val="4B3B33"/>
                </a:solidFill>
                <a:latin typeface="Times New Roman" panose="02020603050405020304" pitchFamily="18" charset="0"/>
                <a:ea typeface="DejaVu Serif"/>
                <a:cs typeface="Times New Roman" panose="02020603050405020304" pitchFamily="18" charset="0"/>
                <a:sym typeface="DejaVu Serif"/>
              </a:rPr>
              <a:t>giờ.</a:t>
            </a:r>
            <a:endParaRPr lang="vi-VN" sz="4000" b="1" dirty="0">
              <a:latin typeface="Times New Roman" panose="02020603050405020304" pitchFamily="18" charset="0"/>
              <a:cs typeface="Times New Roman" panose="02020603050405020304" pitchFamily="18" charset="0"/>
            </a:endParaRPr>
          </a:p>
        </p:txBody>
      </p:sp>
      <p:sp>
        <p:nvSpPr>
          <p:cNvPr id="7" name="Right Arrow 6"/>
          <p:cNvSpPr/>
          <p:nvPr/>
        </p:nvSpPr>
        <p:spPr>
          <a:xfrm>
            <a:off x="2781300" y="8648700"/>
            <a:ext cx="1600200" cy="666807"/>
          </a:xfrm>
          <a:prstGeom prst="righ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21940" y="-355557"/>
            <a:ext cx="2633190" cy="2630996"/>
          </a:xfrm>
          <a:prstGeom prst="rect">
            <a:avLst/>
          </a:prstGeom>
        </p:spPr>
      </p:pic>
    </p:spTree>
    <p:extLst>
      <p:ext uri="{BB962C8B-B14F-4D97-AF65-F5344CB8AC3E}">
        <p14:creationId xmlns:p14="http://schemas.microsoft.com/office/powerpoint/2010/main" val="1471327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barn(inVertical)">
                                      <p:cBhvr>
                                        <p:cTn id="7" dur="500"/>
                                        <p:tgtEl>
                                          <p:spTgt spid="5">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Effect transition="in" filter="barn(inVertical)">
                                      <p:cBhvr>
                                        <p:cTn id="12" dur="500"/>
                                        <p:tgtEl>
                                          <p:spTgt spid="5">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5">
            <a:extLst>
              <a:ext uri="{FF2B5EF4-FFF2-40B4-BE49-F238E27FC236}">
                <a16:creationId xmlns:a16="http://schemas.microsoft.com/office/drawing/2014/main" id="{98228A49-C2B5-4041-97B0-4CB8E7C3F560}"/>
              </a:ext>
            </a:extLst>
          </p:cNvPr>
          <p:cNvSpPr txBox="1">
            <a:spLocks/>
          </p:cNvSpPr>
          <p:nvPr/>
        </p:nvSpPr>
        <p:spPr>
          <a:xfrm>
            <a:off x="1795627" y="672447"/>
            <a:ext cx="14696747" cy="106182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en-US" sz="5100" b="1" dirty="0">
                <a:solidFill>
                  <a:srgbClr val="FF0000"/>
                </a:solidFill>
                <a:latin typeface="Times New Roman" panose="02020603050405020304" pitchFamily="18" charset="0"/>
                <a:ea typeface="方正清刻本悦宋简体"/>
                <a:cs typeface="Times New Roman" panose="02020603050405020304" pitchFamily="18" charset="0"/>
              </a:rPr>
              <a:t>*Bi </a:t>
            </a:r>
            <a:r>
              <a:rPr lang="en-US" sz="5100" b="1" dirty="0" err="1">
                <a:solidFill>
                  <a:srgbClr val="FF0000"/>
                </a:solidFill>
                <a:latin typeface="Times New Roman" panose="02020603050405020304" pitchFamily="18" charset="0"/>
                <a:ea typeface="方正清刻本悦宋简体"/>
                <a:cs typeface="Times New Roman" panose="02020603050405020304" pitchFamily="18" charset="0"/>
              </a:rPr>
              <a:t>kịch</a:t>
            </a:r>
            <a:r>
              <a:rPr lang="en-US" sz="51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US" sz="5100" b="1" dirty="0" err="1">
                <a:solidFill>
                  <a:srgbClr val="FF0000"/>
                </a:solidFill>
                <a:latin typeface="Times New Roman" panose="02020603050405020304" pitchFamily="18" charset="0"/>
                <a:ea typeface="方正清刻本悦宋简体"/>
                <a:cs typeface="Times New Roman" panose="02020603050405020304" pitchFamily="18" charset="0"/>
              </a:rPr>
              <a:t>của</a:t>
            </a:r>
            <a:r>
              <a:rPr lang="en-US" sz="51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US" sz="5100" b="1" dirty="0" err="1">
                <a:solidFill>
                  <a:srgbClr val="FF0000"/>
                </a:solidFill>
                <a:latin typeface="Times New Roman" panose="02020603050405020304" pitchFamily="18" charset="0"/>
                <a:ea typeface="方正清刻本悦宋简体"/>
                <a:cs typeface="Times New Roman" panose="02020603050405020304" pitchFamily="18" charset="0"/>
              </a:rPr>
              <a:t>nhân</a:t>
            </a:r>
            <a:r>
              <a:rPr lang="en-US" sz="51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US" sz="5100" b="1" dirty="0" err="1">
                <a:solidFill>
                  <a:srgbClr val="FF0000"/>
                </a:solidFill>
                <a:latin typeface="Times New Roman" panose="02020603050405020304" pitchFamily="18" charset="0"/>
                <a:ea typeface="方正清刻本悦宋简体"/>
                <a:cs typeface="Times New Roman" panose="02020603050405020304" pitchFamily="18" charset="0"/>
              </a:rPr>
              <a:t>vật</a:t>
            </a:r>
            <a:r>
              <a:rPr lang="en-US" sz="5100" b="1" dirty="0">
                <a:solidFill>
                  <a:srgbClr val="FF0000"/>
                </a:solidFill>
                <a:latin typeface="Times New Roman" panose="02020603050405020304" pitchFamily="18" charset="0"/>
                <a:ea typeface="方正清刻本悦宋简体"/>
                <a:cs typeface="Times New Roman" panose="02020603050405020304" pitchFamily="18" charset="0"/>
              </a:rPr>
              <a:t>:</a:t>
            </a:r>
          </a:p>
        </p:txBody>
      </p:sp>
      <p:grpSp>
        <p:nvGrpSpPr>
          <p:cNvPr id="5" name="Group 4">
            <a:extLst>
              <a:ext uri="{FF2B5EF4-FFF2-40B4-BE49-F238E27FC236}">
                <a16:creationId xmlns:a16="http://schemas.microsoft.com/office/drawing/2014/main" id="{2A31877C-AE2D-4DD3-8388-B5E62B6A6235}"/>
              </a:ext>
            </a:extLst>
          </p:cNvPr>
          <p:cNvGrpSpPr/>
          <p:nvPr/>
        </p:nvGrpSpPr>
        <p:grpSpPr>
          <a:xfrm>
            <a:off x="-86813" y="2222341"/>
            <a:ext cx="5642661" cy="6973250"/>
            <a:chOff x="0" y="1481560"/>
            <a:chExt cx="3761774" cy="4648833"/>
          </a:xfrm>
        </p:grpSpPr>
        <p:pic>
          <p:nvPicPr>
            <p:cNvPr id="2050" name="Picture 2" descr="ĐÓNG VAI VŨ NƯƠNG KỂ LẠI CUỘC ĐỜI MÌNH">
              <a:extLst>
                <a:ext uri="{FF2B5EF4-FFF2-40B4-BE49-F238E27FC236}">
                  <a16:creationId xmlns:a16="http://schemas.microsoft.com/office/drawing/2014/main" id="{C8A521A7-B7D2-43F5-8D4F-5B2A31A9B84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8070" t="14178" r="30721" b="23713"/>
            <a:stretch/>
          </p:blipFill>
          <p:spPr bwMode="auto">
            <a:xfrm>
              <a:off x="0" y="1481560"/>
              <a:ext cx="3645011" cy="3695218"/>
            </a:xfrm>
            <a:prstGeom prst="rect">
              <a:avLst/>
            </a:prstGeom>
            <a:noFill/>
            <a:extLst>
              <a:ext uri="{909E8E84-426E-40DD-AFC4-6F175D3DCCD1}">
                <a14:hiddenFill xmlns:a14="http://schemas.microsoft.com/office/drawing/2010/main">
                  <a:solidFill>
                    <a:srgbClr val="FFFFFF"/>
                  </a:solidFill>
                </a14:hiddenFill>
              </a:ext>
            </a:extLst>
          </p:spPr>
        </p:pic>
        <p:sp>
          <p:nvSpPr>
            <p:cNvPr id="6" name="9Slide.vn 5">
              <a:extLst>
                <a:ext uri="{FF2B5EF4-FFF2-40B4-BE49-F238E27FC236}">
                  <a16:creationId xmlns:a16="http://schemas.microsoft.com/office/drawing/2014/main" id="{67CAD7B2-7F32-4974-8941-FB89EC57F8C4}"/>
                </a:ext>
              </a:extLst>
            </p:cNvPr>
            <p:cNvSpPr txBox="1">
              <a:spLocks/>
            </p:cNvSpPr>
            <p:nvPr/>
          </p:nvSpPr>
          <p:spPr>
            <a:xfrm>
              <a:off x="116763" y="5176778"/>
              <a:ext cx="3645011" cy="95361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en-US" sz="4200" dirty="0">
                  <a:solidFill>
                    <a:srgbClr val="0070C0"/>
                  </a:solidFill>
                  <a:latin typeface="#9Slide03 Ample" panose="02000000000000000000" pitchFamily="2" charset="0"/>
                  <a:ea typeface="方正清刻本悦宋简体"/>
                </a:rPr>
                <a:t> </a:t>
              </a:r>
              <a:r>
                <a:rPr lang="en-US" sz="4200" dirty="0" err="1">
                  <a:solidFill>
                    <a:srgbClr val="0070C0"/>
                  </a:solidFill>
                  <a:latin typeface="#9Slide03 Ample" panose="02000000000000000000" pitchFamily="2" charset="0"/>
                  <a:ea typeface="方正清刻本悦宋简体"/>
                </a:rPr>
                <a:t>Nguyên</a:t>
              </a:r>
              <a:r>
                <a:rPr lang="en-US" sz="4200" dirty="0">
                  <a:solidFill>
                    <a:srgbClr val="0070C0"/>
                  </a:solidFill>
                  <a:latin typeface="#9Slide03 Ample" panose="02000000000000000000" pitchFamily="2" charset="0"/>
                  <a:ea typeface="方正清刻本悦宋简体"/>
                </a:rPr>
                <a:t> </a:t>
              </a:r>
              <a:r>
                <a:rPr lang="en-US" sz="4200" dirty="0" err="1">
                  <a:solidFill>
                    <a:srgbClr val="0070C0"/>
                  </a:solidFill>
                  <a:latin typeface="#9Slide03 Ample" panose="02000000000000000000" pitchFamily="2" charset="0"/>
                  <a:ea typeface="方正清刻本悦宋简体"/>
                </a:rPr>
                <a:t>nhân</a:t>
              </a:r>
              <a:r>
                <a:rPr lang="en-US" sz="4200" dirty="0">
                  <a:solidFill>
                    <a:srgbClr val="0070C0"/>
                  </a:solidFill>
                  <a:latin typeface="#9Slide03 Ample" panose="02000000000000000000" pitchFamily="2" charset="0"/>
                  <a:ea typeface="方正清刻本悦宋简体"/>
                </a:rPr>
                <a:t> </a:t>
              </a:r>
              <a:r>
                <a:rPr lang="en-US" sz="4200" dirty="0" err="1">
                  <a:solidFill>
                    <a:srgbClr val="0070C0"/>
                  </a:solidFill>
                  <a:latin typeface="#9Slide03 Ample" panose="02000000000000000000" pitchFamily="2" charset="0"/>
                  <a:ea typeface="方正清刻本悦宋简体"/>
                </a:rPr>
                <a:t>dẫn</a:t>
              </a:r>
              <a:r>
                <a:rPr lang="en-US" sz="4200" dirty="0">
                  <a:solidFill>
                    <a:srgbClr val="0070C0"/>
                  </a:solidFill>
                  <a:latin typeface="#9Slide03 Ample" panose="02000000000000000000" pitchFamily="2" charset="0"/>
                  <a:ea typeface="方正清刻本悦宋简体"/>
                </a:rPr>
                <a:t> </a:t>
              </a:r>
              <a:r>
                <a:rPr lang="en-US" sz="4200" dirty="0" err="1">
                  <a:solidFill>
                    <a:srgbClr val="0070C0"/>
                  </a:solidFill>
                  <a:latin typeface="#9Slide03 Ample" panose="02000000000000000000" pitchFamily="2" charset="0"/>
                  <a:ea typeface="方正清刻本悦宋简体"/>
                </a:rPr>
                <a:t>đến</a:t>
              </a:r>
              <a:r>
                <a:rPr lang="en-US" sz="4200" dirty="0">
                  <a:solidFill>
                    <a:srgbClr val="0070C0"/>
                  </a:solidFill>
                  <a:latin typeface="#9Slide03 Ample" panose="02000000000000000000" pitchFamily="2" charset="0"/>
                  <a:ea typeface="方正清刻本悦宋简体"/>
                </a:rPr>
                <a:t> bi </a:t>
              </a:r>
              <a:r>
                <a:rPr lang="en-US" sz="4200" dirty="0" err="1">
                  <a:solidFill>
                    <a:srgbClr val="0070C0"/>
                  </a:solidFill>
                  <a:latin typeface="#9Slide03 Ample" panose="02000000000000000000" pitchFamily="2" charset="0"/>
                  <a:ea typeface="方正清刻本悦宋简体"/>
                </a:rPr>
                <a:t>kịch</a:t>
              </a:r>
              <a:endParaRPr lang="en-US" sz="4200" dirty="0">
                <a:solidFill>
                  <a:srgbClr val="0070C0"/>
                </a:solidFill>
                <a:latin typeface="#9Slide03 Ample" panose="02000000000000000000" pitchFamily="2" charset="0"/>
                <a:ea typeface="方正清刻本悦宋简体"/>
              </a:endParaRPr>
            </a:p>
          </p:txBody>
        </p:sp>
      </p:grpSp>
      <p:sp>
        <p:nvSpPr>
          <p:cNvPr id="8" name="Isosceles Triangle 7">
            <a:extLst>
              <a:ext uri="{FF2B5EF4-FFF2-40B4-BE49-F238E27FC236}">
                <a16:creationId xmlns:a16="http://schemas.microsoft.com/office/drawing/2014/main" id="{2B53C5BD-EBE9-470D-B80D-D3AA7B4FD230}"/>
              </a:ext>
            </a:extLst>
          </p:cNvPr>
          <p:cNvSpPr/>
          <p:nvPr/>
        </p:nvSpPr>
        <p:spPr>
          <a:xfrm>
            <a:off x="6801245" y="2179120"/>
            <a:ext cx="4123898" cy="3222215"/>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SG" sz="2700">
              <a:solidFill>
                <a:prstClr val="white"/>
              </a:solidFill>
              <a:latin typeface="Calibri"/>
              <a:ea typeface="方正清刻本悦宋简体"/>
            </a:endParaRPr>
          </a:p>
        </p:txBody>
      </p:sp>
      <p:sp>
        <p:nvSpPr>
          <p:cNvPr id="9" name="Rectangle: Rounded Corners 8">
            <a:extLst>
              <a:ext uri="{FF2B5EF4-FFF2-40B4-BE49-F238E27FC236}">
                <a16:creationId xmlns:a16="http://schemas.microsoft.com/office/drawing/2014/main" id="{021EDD08-D63A-4861-801C-BABE84D2D5E3}"/>
              </a:ext>
            </a:extLst>
          </p:cNvPr>
          <p:cNvSpPr/>
          <p:nvPr/>
        </p:nvSpPr>
        <p:spPr>
          <a:xfrm>
            <a:off x="8738099" y="2708282"/>
            <a:ext cx="9127425" cy="106182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Lời</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nói</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ngây</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thơ</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của</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bé</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Đản</a:t>
            </a:r>
            <a:endParaRPr lang="en-SG" sz="3900" dirty="0">
              <a:solidFill>
                <a:prstClr val="black"/>
              </a:solidFill>
              <a:latin typeface="#9Slide03 AmpleSoft" panose="02000000000000000000" pitchFamily="2" charset="0"/>
              <a:ea typeface="方正清刻本悦宋简体"/>
              <a:cs typeface="#9Slide03 Arima Madurai" panose="00000500000000000000" pitchFamily="2" charset="0"/>
            </a:endParaRPr>
          </a:p>
        </p:txBody>
      </p:sp>
      <p:sp>
        <p:nvSpPr>
          <p:cNvPr id="10" name="Rectangle: Rounded Corners 9">
            <a:extLst>
              <a:ext uri="{FF2B5EF4-FFF2-40B4-BE49-F238E27FC236}">
                <a16:creationId xmlns:a16="http://schemas.microsoft.com/office/drawing/2014/main" id="{EAC61102-254F-4D24-95E3-09539AE1E218}"/>
              </a:ext>
            </a:extLst>
          </p:cNvPr>
          <p:cNvSpPr/>
          <p:nvPr/>
        </p:nvSpPr>
        <p:spPr>
          <a:xfrm>
            <a:off x="8706936" y="4072739"/>
            <a:ext cx="9127425" cy="106182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900" b="1" dirty="0" err="1">
                <a:solidFill>
                  <a:prstClr val="black"/>
                </a:solidFill>
                <a:latin typeface="#9Slide03 AmpleSoft" panose="02000000000000000000" pitchFamily="2" charset="0"/>
                <a:ea typeface="方正清刻本悦宋简体"/>
                <a:cs typeface="#9Slide03 Arima Madurai" panose="00000500000000000000" pitchFamily="2" charset="0"/>
              </a:rPr>
              <a:t>Tính</a:t>
            </a:r>
            <a:r>
              <a:rPr lang="en-US" sz="3900" b="1"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b="1" dirty="0" err="1">
                <a:solidFill>
                  <a:prstClr val="black"/>
                </a:solidFill>
                <a:latin typeface="#9Slide03 AmpleSoft" panose="02000000000000000000" pitchFamily="2" charset="0"/>
                <a:ea typeface="方正清刻本悦宋简体"/>
                <a:cs typeface="#9Slide03 Arima Madurai" panose="00000500000000000000" pitchFamily="2" charset="0"/>
              </a:rPr>
              <a:t>đa</a:t>
            </a:r>
            <a:r>
              <a:rPr lang="en-US" sz="3900" b="1"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b="1" dirty="0" err="1">
                <a:solidFill>
                  <a:prstClr val="black"/>
                </a:solidFill>
                <a:latin typeface="#9Slide03 AmpleSoft" panose="02000000000000000000" pitchFamily="2" charset="0"/>
                <a:ea typeface="方正清刻本悦宋简体"/>
                <a:cs typeface="#9Slide03 Arima Madurai" panose="00000500000000000000" pitchFamily="2" charset="0"/>
              </a:rPr>
              <a:t>nghi</a:t>
            </a:r>
            <a:r>
              <a:rPr lang="en-US" sz="3900" b="1"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b="1" dirty="0" err="1">
                <a:solidFill>
                  <a:prstClr val="black"/>
                </a:solidFill>
                <a:latin typeface="#9Slide03 AmpleSoft" panose="02000000000000000000" pitchFamily="2" charset="0"/>
                <a:ea typeface="方正清刻本悦宋简体"/>
                <a:cs typeface="#9Slide03 Arima Madurai" panose="00000500000000000000" pitchFamily="2" charset="0"/>
              </a:rPr>
              <a:t>của</a:t>
            </a:r>
            <a:r>
              <a:rPr lang="en-US" sz="3900" b="1"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b="1" dirty="0" err="1">
                <a:solidFill>
                  <a:prstClr val="black"/>
                </a:solidFill>
                <a:latin typeface="#9Slide03 AmpleSoft" panose="02000000000000000000" pitchFamily="2" charset="0"/>
                <a:ea typeface="方正清刻本悦宋简体"/>
                <a:cs typeface="#9Slide03 Arima Madurai" panose="00000500000000000000" pitchFamily="2" charset="0"/>
              </a:rPr>
              <a:t>Trương</a:t>
            </a:r>
            <a:r>
              <a:rPr lang="en-US" sz="3900" b="1"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b="1" dirty="0" err="1">
                <a:solidFill>
                  <a:prstClr val="black"/>
                </a:solidFill>
                <a:latin typeface="#9Slide03 AmpleSoft" panose="02000000000000000000" pitchFamily="2" charset="0"/>
                <a:ea typeface="方正清刻本悦宋简体"/>
                <a:cs typeface="#9Slide03 Arima Madurai" panose="00000500000000000000" pitchFamily="2" charset="0"/>
              </a:rPr>
              <a:t>Sinh</a:t>
            </a:r>
            <a:endParaRPr lang="en-SG" sz="3900" b="1" dirty="0">
              <a:solidFill>
                <a:prstClr val="black"/>
              </a:solidFill>
              <a:latin typeface="#9Slide03 AmpleSoft" panose="02000000000000000000" pitchFamily="2" charset="0"/>
              <a:ea typeface="方正清刻本悦宋简体"/>
              <a:cs typeface="#9Slide03 Arima Madurai" panose="00000500000000000000" pitchFamily="2" charset="0"/>
            </a:endParaRPr>
          </a:p>
        </p:txBody>
      </p:sp>
      <p:sp>
        <p:nvSpPr>
          <p:cNvPr id="11" name="TextBox 10">
            <a:extLst>
              <a:ext uri="{FF2B5EF4-FFF2-40B4-BE49-F238E27FC236}">
                <a16:creationId xmlns:a16="http://schemas.microsoft.com/office/drawing/2014/main" id="{C4D929A6-F663-4231-B1BC-7113AC47758E}"/>
              </a:ext>
            </a:extLst>
          </p:cNvPr>
          <p:cNvSpPr txBox="1"/>
          <p:nvPr/>
        </p:nvSpPr>
        <p:spPr>
          <a:xfrm rot="18096973">
            <a:off x="6079427" y="3102073"/>
            <a:ext cx="2699673" cy="830997"/>
          </a:xfrm>
          <a:prstGeom prst="rect">
            <a:avLst/>
          </a:prstGeom>
          <a:noFill/>
        </p:spPr>
        <p:txBody>
          <a:bodyPr wrap="square" rtlCol="0">
            <a:spAutoFit/>
          </a:bodyPr>
          <a:lstStyle/>
          <a:p>
            <a:pPr defTabSz="1371600"/>
            <a:r>
              <a:rPr lang="en-US" sz="4800" dirty="0" err="1">
                <a:solidFill>
                  <a:srgbClr val="7030A0"/>
                </a:solidFill>
                <a:latin typeface="#9Slide03 Ample" panose="02000000000000000000" pitchFamily="2" charset="0"/>
                <a:ea typeface="方正清刻本悦宋简体"/>
                <a:cs typeface="#9Slide03 Arima Madurai Black" panose="00000A00000000000000" pitchFamily="2" charset="0"/>
              </a:rPr>
              <a:t>Trực</a:t>
            </a:r>
            <a:r>
              <a:rPr lang="en-US" sz="4800" dirty="0">
                <a:solidFill>
                  <a:srgbClr val="7030A0"/>
                </a:solidFill>
                <a:latin typeface="#9Slide03 Ample" panose="02000000000000000000" pitchFamily="2" charset="0"/>
                <a:ea typeface="方正清刻本悦宋简体"/>
                <a:cs typeface="#9Slide03 Arima Madurai Black" panose="00000A00000000000000" pitchFamily="2" charset="0"/>
              </a:rPr>
              <a:t> </a:t>
            </a:r>
            <a:r>
              <a:rPr lang="en-US" sz="4800" dirty="0" err="1">
                <a:solidFill>
                  <a:srgbClr val="7030A0"/>
                </a:solidFill>
                <a:latin typeface="#9Slide03 Ample" panose="02000000000000000000" pitchFamily="2" charset="0"/>
                <a:ea typeface="方正清刻本悦宋简体"/>
                <a:cs typeface="#9Slide03 Arima Madurai Black" panose="00000A00000000000000" pitchFamily="2" charset="0"/>
              </a:rPr>
              <a:t>tiếp</a:t>
            </a:r>
            <a:endParaRPr lang="en-SG" sz="4800" dirty="0">
              <a:solidFill>
                <a:srgbClr val="7030A0"/>
              </a:solidFill>
              <a:latin typeface="#9Slide03 Ample" panose="02000000000000000000" pitchFamily="2" charset="0"/>
              <a:ea typeface="方正清刻本悦宋简体"/>
              <a:cs typeface="#9Slide03 Arima Madurai Black" panose="00000A00000000000000" pitchFamily="2" charset="0"/>
            </a:endParaRPr>
          </a:p>
        </p:txBody>
      </p:sp>
      <p:sp>
        <p:nvSpPr>
          <p:cNvPr id="12" name="Isosceles Triangle 11">
            <a:extLst>
              <a:ext uri="{FF2B5EF4-FFF2-40B4-BE49-F238E27FC236}">
                <a16:creationId xmlns:a16="http://schemas.microsoft.com/office/drawing/2014/main" id="{84C20337-805A-4AA2-942C-E97C1B6C4A68}"/>
              </a:ext>
            </a:extLst>
          </p:cNvPr>
          <p:cNvSpPr/>
          <p:nvPr/>
        </p:nvSpPr>
        <p:spPr>
          <a:xfrm>
            <a:off x="6676151" y="5741389"/>
            <a:ext cx="4123898" cy="4068485"/>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SG" sz="2700">
              <a:solidFill>
                <a:prstClr val="white"/>
              </a:solidFill>
              <a:latin typeface="Calibri"/>
              <a:ea typeface="方正清刻本悦宋简体"/>
            </a:endParaRPr>
          </a:p>
        </p:txBody>
      </p:sp>
      <p:sp>
        <p:nvSpPr>
          <p:cNvPr id="13" name="Rectangle: Rounded Corners 12">
            <a:extLst>
              <a:ext uri="{FF2B5EF4-FFF2-40B4-BE49-F238E27FC236}">
                <a16:creationId xmlns:a16="http://schemas.microsoft.com/office/drawing/2014/main" id="{7AA3020C-2BB2-4511-810C-BFE2264D98EE}"/>
              </a:ext>
            </a:extLst>
          </p:cNvPr>
          <p:cNvSpPr/>
          <p:nvPr/>
        </p:nvSpPr>
        <p:spPr>
          <a:xfrm>
            <a:off x="8704547" y="6024254"/>
            <a:ext cx="9127425" cy="106182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Chế</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độ</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nam</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quyền</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độc</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đoán</a:t>
            </a:r>
            <a:endParaRPr lang="en-SG" sz="3900" dirty="0">
              <a:solidFill>
                <a:prstClr val="black"/>
              </a:solidFill>
              <a:latin typeface="#9Slide03 AmpleSoft" panose="02000000000000000000" pitchFamily="2" charset="0"/>
              <a:ea typeface="方正清刻本悦宋简体"/>
              <a:cs typeface="#9Slide03 Arima Madurai" panose="00000500000000000000" pitchFamily="2" charset="0"/>
            </a:endParaRPr>
          </a:p>
        </p:txBody>
      </p:sp>
      <p:sp>
        <p:nvSpPr>
          <p:cNvPr id="14" name="TextBox 13">
            <a:extLst>
              <a:ext uri="{FF2B5EF4-FFF2-40B4-BE49-F238E27FC236}">
                <a16:creationId xmlns:a16="http://schemas.microsoft.com/office/drawing/2014/main" id="{F913B0BA-D9A9-43AE-88ED-AE746B4FBFF6}"/>
              </a:ext>
            </a:extLst>
          </p:cNvPr>
          <p:cNvSpPr txBox="1"/>
          <p:nvPr/>
        </p:nvSpPr>
        <p:spPr>
          <a:xfrm rot="17669264">
            <a:off x="5165547" y="7085059"/>
            <a:ext cx="4123896" cy="830997"/>
          </a:xfrm>
          <a:prstGeom prst="rect">
            <a:avLst/>
          </a:prstGeom>
          <a:noFill/>
        </p:spPr>
        <p:txBody>
          <a:bodyPr wrap="square" rtlCol="0">
            <a:spAutoFit/>
          </a:bodyPr>
          <a:lstStyle/>
          <a:p>
            <a:pPr algn="ctr" defTabSz="1371600"/>
            <a:r>
              <a:rPr lang="en-US" sz="4800" dirty="0" err="1">
                <a:solidFill>
                  <a:srgbClr val="7030A0"/>
                </a:solidFill>
                <a:latin typeface="#9Slide03 Ample" panose="02000000000000000000" pitchFamily="2" charset="0"/>
                <a:ea typeface="方正清刻本悦宋简体"/>
                <a:cs typeface="#9Slide03 Arima Madurai Black" panose="00000A00000000000000" pitchFamily="2" charset="0"/>
              </a:rPr>
              <a:t>Gián</a:t>
            </a:r>
            <a:r>
              <a:rPr lang="en-US" sz="4800" dirty="0">
                <a:solidFill>
                  <a:srgbClr val="7030A0"/>
                </a:solidFill>
                <a:latin typeface="#9Slide03 Ample" panose="02000000000000000000" pitchFamily="2" charset="0"/>
                <a:ea typeface="方正清刻本悦宋简体"/>
                <a:cs typeface="#9Slide03 Arima Madurai Black" panose="00000A00000000000000" pitchFamily="2" charset="0"/>
              </a:rPr>
              <a:t> </a:t>
            </a:r>
            <a:r>
              <a:rPr lang="en-US" sz="4800" dirty="0" err="1">
                <a:solidFill>
                  <a:srgbClr val="7030A0"/>
                </a:solidFill>
                <a:latin typeface="#9Slide03 Ample" panose="02000000000000000000" pitchFamily="2" charset="0"/>
                <a:ea typeface="方正清刻本悦宋简体"/>
                <a:cs typeface="#9Slide03 Arima Madurai Black" panose="00000A00000000000000" pitchFamily="2" charset="0"/>
              </a:rPr>
              <a:t>tiếp</a:t>
            </a:r>
            <a:endParaRPr lang="en-SG" sz="4800" dirty="0">
              <a:solidFill>
                <a:srgbClr val="7030A0"/>
              </a:solidFill>
              <a:latin typeface="#9Slide03 Ample" panose="02000000000000000000" pitchFamily="2" charset="0"/>
              <a:ea typeface="方正清刻本悦宋简体"/>
              <a:cs typeface="#9Slide03 Arima Madurai Black" panose="00000A00000000000000" pitchFamily="2" charset="0"/>
            </a:endParaRPr>
          </a:p>
        </p:txBody>
      </p:sp>
      <p:sp>
        <p:nvSpPr>
          <p:cNvPr id="15" name="Rectangle: Rounded Corners 14">
            <a:extLst>
              <a:ext uri="{FF2B5EF4-FFF2-40B4-BE49-F238E27FC236}">
                <a16:creationId xmlns:a16="http://schemas.microsoft.com/office/drawing/2014/main" id="{2CABA106-0C09-48C5-86DF-092849C5CCE3}"/>
              </a:ext>
            </a:extLst>
          </p:cNvPr>
          <p:cNvSpPr/>
          <p:nvPr/>
        </p:nvSpPr>
        <p:spPr>
          <a:xfrm>
            <a:off x="8704547" y="7326867"/>
            <a:ext cx="9127425" cy="106182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Hôn</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nhân</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bất</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bình</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đẳng</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không</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tự</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do</a:t>
            </a:r>
            <a:endParaRPr lang="en-SG" sz="3900" dirty="0">
              <a:solidFill>
                <a:prstClr val="black"/>
              </a:solidFill>
              <a:latin typeface="#9Slide03 AmpleSoft" panose="02000000000000000000" pitchFamily="2" charset="0"/>
              <a:ea typeface="方正清刻本悦宋简体"/>
              <a:cs typeface="#9Slide03 Arima Madurai" panose="00000500000000000000" pitchFamily="2" charset="0"/>
            </a:endParaRPr>
          </a:p>
        </p:txBody>
      </p:sp>
      <p:sp>
        <p:nvSpPr>
          <p:cNvPr id="16" name="Rectangle: Rounded Corners 15">
            <a:extLst>
              <a:ext uri="{FF2B5EF4-FFF2-40B4-BE49-F238E27FC236}">
                <a16:creationId xmlns:a16="http://schemas.microsoft.com/office/drawing/2014/main" id="{33FCBACE-9F5D-4F02-8F26-80FA44231C26}"/>
              </a:ext>
            </a:extLst>
          </p:cNvPr>
          <p:cNvSpPr/>
          <p:nvPr/>
        </p:nvSpPr>
        <p:spPr>
          <a:xfrm>
            <a:off x="8704547" y="8578886"/>
            <a:ext cx="9127425" cy="106182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Chiến</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tranh</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khiến</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gia</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đình</a:t>
            </a:r>
            <a:r>
              <a:rPr lang="en-US" sz="3900" dirty="0">
                <a:solidFill>
                  <a:prstClr val="black"/>
                </a:solidFill>
                <a:latin typeface="#9Slide03 AmpleSoft" panose="02000000000000000000" pitchFamily="2" charset="0"/>
                <a:ea typeface="方正清刻本悦宋简体"/>
                <a:cs typeface="#9Slide03 Arima Madurai" panose="00000500000000000000" pitchFamily="2" charset="0"/>
              </a:rPr>
              <a:t> li </a:t>
            </a:r>
            <a:r>
              <a:rPr lang="en-US" sz="3900" dirty="0" err="1">
                <a:solidFill>
                  <a:prstClr val="black"/>
                </a:solidFill>
                <a:latin typeface="#9Slide03 AmpleSoft" panose="02000000000000000000" pitchFamily="2" charset="0"/>
                <a:ea typeface="方正清刻本悦宋简体"/>
                <a:cs typeface="#9Slide03 Arima Madurai" panose="00000500000000000000" pitchFamily="2" charset="0"/>
              </a:rPr>
              <a:t>tán</a:t>
            </a:r>
            <a:endParaRPr lang="en-SG" sz="3900" dirty="0">
              <a:solidFill>
                <a:prstClr val="black"/>
              </a:solidFill>
              <a:latin typeface="#9Slide03 AmpleSoft" panose="02000000000000000000" pitchFamily="2" charset="0"/>
              <a:ea typeface="方正清刻本悦宋简体"/>
              <a:cs typeface="#9Slide03 Arima Madurai" panose="00000500000000000000" pitchFamily="2" charset="0"/>
            </a:endParaRPr>
          </a:p>
        </p:txBody>
      </p:sp>
      <p:pic>
        <p:nvPicPr>
          <p:cNvPr id="17" name="Picture 16">
            <a:extLst>
              <a:ext uri="{FF2B5EF4-FFF2-40B4-BE49-F238E27FC236}">
                <a16:creationId xmlns:a16="http://schemas.microsoft.com/office/drawing/2014/main" id="{109A6777-572C-4BA0-85B9-09FB1F454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50403" y="26273"/>
            <a:ext cx="2122901" cy="2121132"/>
          </a:xfrm>
          <a:prstGeom prst="rect">
            <a:avLst/>
          </a:prstGeom>
        </p:spPr>
      </p:pic>
    </p:spTree>
    <p:extLst>
      <p:ext uri="{BB962C8B-B14F-4D97-AF65-F5344CB8AC3E}">
        <p14:creationId xmlns:p14="http://schemas.microsoft.com/office/powerpoint/2010/main" val="320318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P spid="11" grpId="0"/>
      <p:bldP spid="12" grpId="0" animBg="1"/>
      <p:bldP spid="13" grpId="0" animBg="1"/>
      <p:bldP spid="14" grpId="0"/>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084570-69AB-0630-C37A-8971EC8E3A4A}"/>
              </a:ext>
            </a:extLst>
          </p:cNvPr>
          <p:cNvSpPr txBox="1"/>
          <p:nvPr/>
        </p:nvSpPr>
        <p:spPr>
          <a:xfrm>
            <a:off x="876300" y="876300"/>
            <a:ext cx="16535400" cy="1323439"/>
          </a:xfrm>
          <a:prstGeom prst="rect">
            <a:avLst/>
          </a:prstGeom>
          <a:noFill/>
        </p:spPr>
        <p:txBody>
          <a:bodyPr wrap="square" rtlCol="0">
            <a:spAutoFit/>
          </a:bodyPr>
          <a:lstStyle/>
          <a:p>
            <a:pPr algn="ctr"/>
            <a:r>
              <a:rPr lang="en-US" sz="8000" dirty="0" err="1">
                <a:solidFill>
                  <a:srgbClr val="C00000"/>
                </a:solidFill>
                <a:latin typeface="#9Slide07 Soup of Justice" pitchFamily="2" charset="0"/>
                <a:cs typeface="Times New Roman" panose="02020603050405020304" pitchFamily="18" charset="0"/>
              </a:rPr>
              <a:t>Góc</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nhìn</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đa</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chiều</a:t>
            </a:r>
            <a:endParaRPr lang="vi-VN" sz="8000" dirty="0">
              <a:solidFill>
                <a:srgbClr val="C00000"/>
              </a:solidFill>
              <a:latin typeface="#9Slide07 Soup of Justice"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3C6946B2-6C6B-4FFE-C168-7D150CFCD231}"/>
              </a:ext>
            </a:extLst>
          </p:cNvPr>
          <p:cNvSpPr txBox="1"/>
          <p:nvPr/>
        </p:nvSpPr>
        <p:spPr>
          <a:xfrm>
            <a:off x="762000" y="2781300"/>
            <a:ext cx="11620500" cy="686341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đâu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ai </a:t>
            </a:r>
            <a:r>
              <a:rPr lang="en-US" sz="4400" dirty="0" err="1">
                <a:latin typeface="Times New Roman" panose="02020603050405020304" pitchFamily="18" charset="0"/>
                <a:cs typeface="Times New Roman" panose="02020603050405020304" pitchFamily="18" charset="0"/>
              </a:rPr>
              <a:t>dám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CE1E8730-501E-DFB4-3004-20BF23BB9D0C}"/>
              </a:ext>
            </a:extLst>
          </p:cNvPr>
          <p:cNvPicPr>
            <a:picLocks noChangeAspect="1"/>
          </p:cNvPicPr>
          <p:nvPr/>
        </p:nvPicPr>
        <p:blipFill>
          <a:blip r:embed="rId3"/>
          <a:stretch>
            <a:fillRect/>
          </a:stretch>
        </p:blipFill>
        <p:spPr>
          <a:xfrm>
            <a:off x="12573000" y="3162300"/>
            <a:ext cx="5528373" cy="5443628"/>
          </a:xfrm>
          <a:prstGeom prst="rect">
            <a:avLst/>
          </a:prstGeom>
        </p:spPr>
      </p:pic>
      <p:sp>
        <p:nvSpPr>
          <p:cNvPr id="6" name="AutoShape 5">
            <a:extLst>
              <a:ext uri="{FF2B5EF4-FFF2-40B4-BE49-F238E27FC236}">
                <a16:creationId xmlns:a16="http://schemas.microsoft.com/office/drawing/2014/main" id="{E4F03A7A-DF20-A7D4-C03D-63A665549C77}"/>
              </a:ext>
            </a:extLst>
          </p:cNvPr>
          <p:cNvSpPr/>
          <p:nvPr/>
        </p:nvSpPr>
        <p:spPr>
          <a:xfrm>
            <a:off x="2693292" y="2469337"/>
            <a:ext cx="12901417" cy="0"/>
          </a:xfrm>
          <a:prstGeom prst="line">
            <a:avLst/>
          </a:prstGeom>
          <a:ln w="66675" cap="rnd">
            <a:solidFill>
              <a:srgbClr val="C65750"/>
            </a:solidFill>
            <a:prstDash val="solid"/>
            <a:headEnd type="oval" w="lg" len="lg"/>
            <a:tailEnd type="oval" w="lg" len="lg"/>
          </a:ln>
        </p:spPr>
      </p:sp>
    </p:spTree>
    <p:extLst>
      <p:ext uri="{BB962C8B-B14F-4D97-AF65-F5344CB8AC3E}">
        <p14:creationId xmlns:p14="http://schemas.microsoft.com/office/powerpoint/2010/main" val="27413392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Calibri Light"/>
        <a:ea typeface="方正清刻本悦宋简体"/>
        <a:cs typeface=""/>
      </a:majorFont>
      <a:minorFont>
        <a:latin typeface="Calibri"/>
        <a:ea typeface="方正清刻本悦宋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1239</TotalTime>
  <Words>3711</Words>
  <Application>Microsoft Office PowerPoint</Application>
  <PresentationFormat>Custom</PresentationFormat>
  <Paragraphs>172</Paragraphs>
  <Slides>27</Slides>
  <Notes>18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Calibri</vt:lpstr>
      <vt:lpstr>Calibri Light</vt:lpstr>
      <vt:lpstr>#9Slide07 Soup of Justice</vt:lpstr>
      <vt:lpstr>Arial</vt:lpstr>
      <vt:lpstr>Times New Roman</vt:lpstr>
      <vt:lpstr>#9Slide05 SVNMercury Script</vt:lpstr>
      <vt:lpstr>#9Slide07 SVNGuerrilla</vt:lpstr>
      <vt:lpstr>#9Slide03 Ample</vt:lpstr>
      <vt:lpstr>#9Slide03 AmpleSoft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hiểu truyện truyền kì</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dc:creator>HP</dc:creator>
  <cp:lastModifiedBy>Anh Tuyet Đỗ</cp:lastModifiedBy>
  <cp:revision>105</cp:revision>
  <dcterms:created xsi:type="dcterms:W3CDTF">2006-08-16T00:00:00Z</dcterms:created>
  <dcterms:modified xsi:type="dcterms:W3CDTF">2024-09-28T09:40:38Z</dcterms:modified>
  <dc:identifier>DAGCccFhkTk</dc:identifier>
</cp:coreProperties>
</file>