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4"/>
  </p:notesMasterIdLst>
  <p:sldIdLst>
    <p:sldId id="317" r:id="rId3"/>
    <p:sldId id="270" r:id="rId4"/>
    <p:sldId id="309" r:id="rId5"/>
    <p:sldId id="306" r:id="rId6"/>
    <p:sldId id="274" r:id="rId7"/>
    <p:sldId id="18738" r:id="rId8"/>
    <p:sldId id="18736" r:id="rId9"/>
    <p:sldId id="313" r:id="rId10"/>
    <p:sldId id="18739" r:id="rId11"/>
    <p:sldId id="18754" r:id="rId12"/>
    <p:sldId id="18755" r:id="rId13"/>
    <p:sldId id="292" r:id="rId14"/>
    <p:sldId id="360" r:id="rId15"/>
    <p:sldId id="319" r:id="rId16"/>
    <p:sldId id="813" r:id="rId17"/>
    <p:sldId id="321" r:id="rId18"/>
    <p:sldId id="621" r:id="rId19"/>
    <p:sldId id="821" r:id="rId20"/>
    <p:sldId id="815" r:id="rId21"/>
    <p:sldId id="493" r:id="rId22"/>
    <p:sldId id="329" r:id="rId23"/>
    <p:sldId id="350" r:id="rId24"/>
    <p:sldId id="326" r:id="rId25"/>
    <p:sldId id="328" r:id="rId26"/>
    <p:sldId id="817" r:id="rId27"/>
    <p:sldId id="331" r:id="rId28"/>
    <p:sldId id="332" r:id="rId29"/>
    <p:sldId id="18747" r:id="rId30"/>
    <p:sldId id="802" r:id="rId31"/>
    <p:sldId id="18756" r:id="rId32"/>
    <p:sldId id="18743" r:id="rId33"/>
  </p:sldIdLst>
  <p:sldSz cx="18288000" cy="10287000"/>
  <p:notesSz cx="6858000" cy="9144000"/>
  <p:embeddedFontLst>
    <p:embeddedFont>
      <p:font typeface="#9Slide03 Ample" panose="020B0604020202020204" charset="0"/>
      <p:regular r:id="rId35"/>
    </p:embeddedFont>
    <p:embeddedFont>
      <p:font typeface="#9Slide03 AmpleSoft" panose="020B0604020202020204" charset="0"/>
      <p:regular r:id="rId36"/>
    </p:embeddedFont>
    <p:embeddedFont>
      <p:font typeface="#9Slide04 Maitree Medium" panose="020B0604020202020204" charset="-34"/>
      <p:regular r:id="rId37"/>
    </p:embeddedFont>
    <p:embeddedFont>
      <p:font typeface="#9Slide04 Maitree SemiBold" panose="020B0604020202020204" charset="-34"/>
      <p:bold r:id="rId38"/>
    </p:embeddedFont>
    <p:embeddedFont>
      <p:font typeface="#9Slide04 Podkova Bold" panose="020B0604020202020204" charset="0"/>
      <p:bold r:id="rId39"/>
    </p:embeddedFont>
    <p:embeddedFont>
      <p:font typeface="#9Slide05 Good Vibes Pro" panose="020B0604020202020204" charset="0"/>
      <p:regular r:id="rId40"/>
    </p:embeddedFont>
    <p:embeddedFont>
      <p:font typeface="#9Slide05 IcielSanelma" panose="020B0604020202020204" charset="0"/>
      <p:regular r:id="rId41"/>
    </p:embeddedFont>
    <p:embeddedFont>
      <p:font typeface="#9Slide05 SVNMercury Script" panose="020B0604020202020204" charset="0"/>
      <p:bold r:id="rId42"/>
    </p:embeddedFont>
    <p:embeddedFont>
      <p:font typeface="#9Slide07 IcielSoup of Justice" panose="020B0604020202020204" charset="0"/>
      <p:regular r:id="rId43"/>
    </p:embeddedFont>
    <p:embeddedFont>
      <p:font typeface="#9Slide07 SVNAppleberry" panose="02040603050506020204" charset="0"/>
      <p:regular r:id="rId44"/>
    </p:embeddedFont>
    <p:embeddedFont>
      <p:font typeface="#9Slide07 SVNGuerrilla" panose="00000500000000000000" charset="0"/>
      <p:regular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Cambria" panose="02040503050406030204" pitchFamily="18"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3538A"/>
    <a:srgbClr val="B0A8CB"/>
    <a:srgbClr val="F8DF8C"/>
    <a:srgbClr val="CFAD8A"/>
    <a:srgbClr val="A8CBBD"/>
    <a:srgbClr val="F8A4A4"/>
    <a:srgbClr val="2C92D5"/>
    <a:srgbClr val="37C9EF"/>
    <a:srgbClr val="7CD4D2"/>
    <a:srgbClr val="4AB1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56" d="100"/>
          <a:sy n="56" d="100"/>
        </p:scale>
        <p:origin x="911"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28/09/2024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Cách 1</a:t>
            </a:r>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2010308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dirty="0">
                <a:latin typeface="Times New Roman" panose="02020603050405020304" pitchFamily="18" charset="0"/>
                <a:cs typeface="Times New Roman" panose="02020603050405020304" pitchFamily="18" charset="0"/>
              </a:rPr>
              <a:t>Trong “Liêu trai chí dị” của Bồ Tùng Linh </a:t>
            </a:r>
            <a:r>
              <a:rPr lang="vi-VN" b="0" i="0" dirty="0">
                <a:solidFill>
                  <a:srgbClr val="000000"/>
                </a:solidFill>
                <a:effectLst/>
                <a:latin typeface="Arial" panose="020B0604020202020204" pitchFamily="34" charset="0"/>
              </a:rPr>
              <a:t>có thể thấy ba loại nhân vật sau đây xuất hiện nhiều hơn cả: Học trò (Diệp sinh, Thi Thành hoàng, Con ngươi biết nói, Bức tường vẽ, Chồn gả con, Kiều Na, Thanh Phượng, Phán quan họ Lục, Tư văn lang, Cổ Phụng Trĩ, Hoàng Cửu Lang…); đạo sĩ,nhà sư (Trồng lê, Đạo sĩ núi Lao, Ông tiên họ Thành, Bộ da vẽ, Hoa sen mùa lạnh, Trần Vân Thê, Thái Vi Ông, Yêu thuật, Kể tiếp chuyện kê vàng, Sư cụ chùa Trường Thanh, Đạo sĩ…); những cô gái đẹp, phần lớn do chồn, ma hoá thành: (Chồn gả con, Kiều Na, Thanh Phượng, Anh Ninh, Nhiếp Tiểu Thiến, Cô tư họ Hồ, Liên Hương, Cô Xảo, Hồng Ngọc, Cô Tư họ Lâm, Chức Thành, Trúc Thanh, Cô Tiêm, Bạch Thu Luyện, Chồn khôi hài, Liên Toả, Vợ lẽ là chồn…).</a:t>
            </a:r>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153860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14</a:t>
            </a:fld>
            <a:endParaRPr lang="en-US"/>
          </a:p>
        </p:txBody>
      </p:sp>
    </p:spTree>
    <p:extLst>
      <p:ext uri="{BB962C8B-B14F-4D97-AF65-F5344CB8AC3E}">
        <p14:creationId xmlns:p14="http://schemas.microsoft.com/office/powerpoint/2010/main" val="3026046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0000"/>
                </a:solidFill>
              </a:rPr>
              <a:t>Văn</a:t>
            </a:r>
            <a:r>
              <a:rPr lang="en-US" dirty="0">
                <a:solidFill>
                  <a:srgbClr val="FF0000"/>
                </a:solidFill>
              </a:rPr>
              <a:t> </a:t>
            </a:r>
            <a:r>
              <a:rPr lang="en-US" dirty="0" err="1">
                <a:solidFill>
                  <a:srgbClr val="FF0000"/>
                </a:solidFill>
              </a:rPr>
              <a:t>bản</a:t>
            </a:r>
            <a:r>
              <a:rPr lang="en-US" dirty="0">
                <a:solidFill>
                  <a:srgbClr val="FF0000"/>
                </a:solidFill>
              </a:rPr>
              <a:t> </a:t>
            </a:r>
            <a:r>
              <a:rPr lang="en-US" dirty="0" err="1">
                <a:solidFill>
                  <a:srgbClr val="FF0000"/>
                </a:solidFill>
              </a:rPr>
              <a:t>có</a:t>
            </a:r>
            <a:r>
              <a:rPr lang="en-US" dirty="0">
                <a:solidFill>
                  <a:srgbClr val="FF0000"/>
                </a:solidFill>
              </a:rPr>
              <a:t> </a:t>
            </a:r>
            <a:r>
              <a:rPr lang="en-US" dirty="0" err="1">
                <a:solidFill>
                  <a:srgbClr val="FF0000"/>
                </a:solidFill>
              </a:rPr>
              <a:t>nhiều</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ngữ</a:t>
            </a:r>
            <a:r>
              <a:rPr lang="en-US" dirty="0">
                <a:solidFill>
                  <a:srgbClr val="FF0000"/>
                </a:solidFill>
              </a:rPr>
              <a:t>, </a:t>
            </a:r>
            <a:r>
              <a:rPr lang="en-US" dirty="0" err="1">
                <a:solidFill>
                  <a:srgbClr val="FF0000"/>
                </a:solidFill>
              </a:rPr>
              <a:t>cách</a:t>
            </a:r>
            <a:r>
              <a:rPr lang="en-US" dirty="0">
                <a:solidFill>
                  <a:srgbClr val="FF0000"/>
                </a:solidFill>
              </a:rPr>
              <a:t> </a:t>
            </a:r>
            <a:r>
              <a:rPr lang="en-US" dirty="0" err="1">
                <a:solidFill>
                  <a:srgbClr val="FF0000"/>
                </a:solidFill>
              </a:rPr>
              <a:t>nói</a:t>
            </a:r>
            <a:r>
              <a:rPr lang="en-US" dirty="0">
                <a:solidFill>
                  <a:srgbClr val="FF0000"/>
                </a:solidFill>
              </a:rPr>
              <a:t> </a:t>
            </a:r>
            <a:r>
              <a:rPr lang="en-US" dirty="0" err="1">
                <a:solidFill>
                  <a:srgbClr val="FF0000"/>
                </a:solidFill>
              </a:rPr>
              <a:t>có</a:t>
            </a:r>
            <a:r>
              <a:rPr lang="en-US" dirty="0">
                <a:solidFill>
                  <a:srgbClr val="FF0000"/>
                </a:solidFill>
              </a:rPr>
              <a:t> </a:t>
            </a:r>
            <a:r>
              <a:rPr lang="en-US" dirty="0" err="1">
                <a:solidFill>
                  <a:srgbClr val="FF0000"/>
                </a:solidFill>
              </a:rPr>
              <a:t>màu</a:t>
            </a:r>
            <a:r>
              <a:rPr lang="en-US" dirty="0">
                <a:solidFill>
                  <a:srgbClr val="FF0000"/>
                </a:solidFill>
              </a:rPr>
              <a:t> </a:t>
            </a:r>
            <a:r>
              <a:rPr lang="en-US" dirty="0" err="1">
                <a:solidFill>
                  <a:srgbClr val="FF0000"/>
                </a:solidFill>
              </a:rPr>
              <a:t>sắc</a:t>
            </a:r>
            <a:r>
              <a:rPr lang="en-US" dirty="0">
                <a:solidFill>
                  <a:srgbClr val="FF0000"/>
                </a:solidFill>
              </a:rPr>
              <a:t> </a:t>
            </a:r>
            <a:r>
              <a:rPr lang="en-US" dirty="0" err="1">
                <a:solidFill>
                  <a:srgbClr val="FF0000"/>
                </a:solidFill>
              </a:rPr>
              <a:t>cổ</a:t>
            </a:r>
            <a:r>
              <a:rPr lang="en-US" dirty="0">
                <a:solidFill>
                  <a:srgbClr val="FF0000"/>
                </a:solidFill>
              </a:rPr>
              <a:t> </a:t>
            </a:r>
            <a:r>
              <a:rPr lang="en-US" dirty="0" err="1">
                <a:solidFill>
                  <a:srgbClr val="FF0000"/>
                </a:solidFill>
              </a:rPr>
              <a:t>xưa</a:t>
            </a:r>
            <a:r>
              <a:rPr lang="en-US" dirty="0">
                <a:solidFill>
                  <a:srgbClr val="FF0000"/>
                </a:solidFill>
              </a:rPr>
              <a:t>, </a:t>
            </a:r>
            <a:r>
              <a:rPr lang="en-US" dirty="0" err="1">
                <a:solidFill>
                  <a:srgbClr val="FF0000"/>
                </a:solidFill>
              </a:rPr>
              <a:t>tuy</a:t>
            </a:r>
            <a:r>
              <a:rPr lang="en-US" dirty="0">
                <a:solidFill>
                  <a:srgbClr val="FF0000"/>
                </a:solidFill>
              </a:rPr>
              <a:t> </a:t>
            </a:r>
            <a:r>
              <a:rPr lang="en-US" dirty="0" err="1">
                <a:solidFill>
                  <a:srgbClr val="FF0000"/>
                </a:solidFill>
              </a:rPr>
              <a:t>Giàu</a:t>
            </a:r>
            <a:r>
              <a:rPr lang="en-US" dirty="0">
                <a:solidFill>
                  <a:srgbClr val="FF0000"/>
                </a:solidFill>
              </a:rPr>
              <a:t> </a:t>
            </a:r>
            <a:r>
              <a:rPr lang="en-US" dirty="0" err="1">
                <a:solidFill>
                  <a:srgbClr val="FF0000"/>
                </a:solidFill>
              </a:rPr>
              <a:t>hình</a:t>
            </a:r>
            <a:r>
              <a:rPr lang="en-US" dirty="0">
                <a:solidFill>
                  <a:srgbClr val="FF0000"/>
                </a:solidFill>
              </a:rPr>
              <a:t> </a:t>
            </a:r>
            <a:r>
              <a:rPr lang="en-US" dirty="0" err="1">
                <a:solidFill>
                  <a:srgbClr val="FF0000"/>
                </a:solidFill>
              </a:rPr>
              <a:t>ảnh</a:t>
            </a:r>
            <a:r>
              <a:rPr lang="en-US" dirty="0">
                <a:solidFill>
                  <a:srgbClr val="FF0000"/>
                </a:solidFill>
              </a:rPr>
              <a:t>, </a:t>
            </a:r>
            <a:r>
              <a:rPr lang="en-US" dirty="0" err="1">
                <a:solidFill>
                  <a:srgbClr val="FF0000"/>
                </a:solidFill>
              </a:rPr>
              <a:t>nhịp</a:t>
            </a:r>
            <a:r>
              <a:rPr lang="en-US" dirty="0">
                <a:solidFill>
                  <a:srgbClr val="FF0000"/>
                </a:solidFill>
              </a:rPr>
              <a:t> </a:t>
            </a:r>
            <a:r>
              <a:rPr lang="en-US" dirty="0" err="1">
                <a:solidFill>
                  <a:srgbClr val="FF0000"/>
                </a:solidFill>
              </a:rPr>
              <a:t>điệu</a:t>
            </a:r>
            <a:r>
              <a:rPr lang="en-US" dirty="0">
                <a:solidFill>
                  <a:srgbClr val="FF0000"/>
                </a:solidFill>
              </a:rPr>
              <a:t>, </a:t>
            </a:r>
            <a:r>
              <a:rPr lang="en-US" dirty="0" err="1"/>
              <a:t>có</a:t>
            </a:r>
            <a:r>
              <a:rPr lang="en-US" dirty="0"/>
              <a:t> </a:t>
            </a:r>
            <a:r>
              <a:rPr lang="en-US" dirty="0" err="1"/>
              <a:t>sức</a:t>
            </a:r>
            <a:r>
              <a:rPr lang="en-US" dirty="0"/>
              <a:t> </a:t>
            </a:r>
            <a:r>
              <a:rPr lang="en-US" dirty="0" err="1">
                <a:solidFill>
                  <a:srgbClr val="FF0000"/>
                </a:solidFill>
              </a:rPr>
              <a:t>biểu</a:t>
            </a:r>
            <a:r>
              <a:rPr lang="en-US" dirty="0">
                <a:solidFill>
                  <a:srgbClr val="FF0000"/>
                </a:solidFill>
              </a:rPr>
              <a:t> </a:t>
            </a:r>
            <a:r>
              <a:rPr lang="en-US" dirty="0" err="1">
                <a:solidFill>
                  <a:srgbClr val="FF0000"/>
                </a:solidFill>
              </a:rPr>
              <a:t>cảm</a:t>
            </a:r>
            <a:r>
              <a:rPr lang="en-US" dirty="0">
                <a:solidFill>
                  <a:srgbClr val="FF0000"/>
                </a:solidFill>
              </a:rPr>
              <a:t> </a:t>
            </a:r>
            <a:r>
              <a:rPr lang="en-US" dirty="0" err="1">
                <a:solidFill>
                  <a:srgbClr val="FF0000"/>
                </a:solidFill>
              </a:rPr>
              <a:t>nhưng</a:t>
            </a:r>
            <a:r>
              <a:rPr lang="en-US" dirty="0">
                <a:solidFill>
                  <a:srgbClr val="FF0000"/>
                </a:solidFill>
              </a:rPr>
              <a:t> </a:t>
            </a:r>
            <a:r>
              <a:rPr lang="en-US" dirty="0" err="1">
                <a:solidFill>
                  <a:srgbClr val="FF0000"/>
                </a:solidFill>
              </a:rPr>
              <a:t>khá</a:t>
            </a:r>
            <a:r>
              <a:rPr lang="en-US" dirty="0">
                <a:solidFill>
                  <a:srgbClr val="FF0000"/>
                </a:solidFill>
              </a:rPr>
              <a:t> </a:t>
            </a:r>
            <a:r>
              <a:rPr lang="en-US" dirty="0" err="1">
                <a:solidFill>
                  <a:srgbClr val="FF0000"/>
                </a:solidFill>
              </a:rPr>
              <a:t>xa</a:t>
            </a:r>
            <a:r>
              <a:rPr lang="en-US" dirty="0">
                <a:solidFill>
                  <a:srgbClr val="FF0000"/>
                </a:solidFill>
              </a:rPr>
              <a:t> </a:t>
            </a:r>
            <a:r>
              <a:rPr lang="en-US" dirty="0" err="1">
                <a:solidFill>
                  <a:srgbClr val="FF0000"/>
                </a:solidFill>
              </a:rPr>
              <a:t>lạ</a:t>
            </a:r>
            <a:r>
              <a:rPr lang="en-US" dirty="0">
                <a:solidFill>
                  <a:srgbClr val="FF0000"/>
                </a:solidFill>
              </a:rPr>
              <a:t> </a:t>
            </a:r>
            <a:r>
              <a:rPr lang="en-US" dirty="0" err="1"/>
              <a:t>với</a:t>
            </a:r>
            <a:r>
              <a:rPr lang="en-US" dirty="0"/>
              <a:t> </a:t>
            </a:r>
            <a:r>
              <a:rPr lang="en-US" dirty="0" err="1"/>
              <a:t>bạn</a:t>
            </a:r>
            <a:r>
              <a:rPr lang="en-US" dirty="0"/>
              <a:t> </a:t>
            </a:r>
            <a:r>
              <a:rPr lang="en-US" dirty="0" err="1"/>
              <a:t>đọc</a:t>
            </a:r>
            <a:r>
              <a:rPr lang="en-US" dirty="0"/>
              <a:t> </a:t>
            </a:r>
            <a:r>
              <a:rPr lang="en-US" dirty="0" err="1"/>
              <a:t>ngày</a:t>
            </a:r>
            <a:r>
              <a:rPr lang="en-US" dirty="0"/>
              <a:t> nay</a:t>
            </a:r>
            <a:r>
              <a:rPr lang="en-US" dirty="0">
                <a:solidFill>
                  <a:srgbClr val="FF0000"/>
                </a:solidFill>
              </a:rPr>
              <a:t> </a:t>
            </a:r>
            <a:r>
              <a:rPr lang="en-US" dirty="0" err="1">
                <a:solidFill>
                  <a:srgbClr val="FF0000"/>
                </a:solidFill>
              </a:rPr>
              <a:t>nên</a:t>
            </a:r>
            <a:r>
              <a:rPr lang="en-US" dirty="0">
                <a:solidFill>
                  <a:srgbClr val="FF0000"/>
                </a:solidFill>
              </a:rPr>
              <a:t> </a:t>
            </a:r>
            <a:r>
              <a:rPr lang="en-US" dirty="0" err="1">
                <a:solidFill>
                  <a:srgbClr val="FF0000"/>
                </a:solidFill>
              </a:rPr>
              <a:t>khó</a:t>
            </a:r>
            <a:r>
              <a:rPr lang="en-US" dirty="0">
                <a:solidFill>
                  <a:srgbClr val="FF0000"/>
                </a:solidFill>
              </a:rPr>
              <a:t> </a:t>
            </a:r>
            <a:r>
              <a:rPr lang="en-US" dirty="0" err="1">
                <a:solidFill>
                  <a:srgbClr val="FF0000"/>
                </a:solidFill>
              </a:rPr>
              <a:t>hiểu</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em</a:t>
            </a:r>
            <a:r>
              <a:rPr lang="en-US" dirty="0">
                <a:solidFill>
                  <a:srgbClr val="FF0000"/>
                </a:solidFill>
              </a:rPr>
              <a:t> </a:t>
            </a:r>
            <a:r>
              <a:rPr lang="en-US" dirty="0" err="1">
                <a:solidFill>
                  <a:srgbClr val="FF0000"/>
                </a:solidFill>
              </a:rPr>
              <a:t>cần</a:t>
            </a:r>
            <a:r>
              <a:rPr lang="en-US" dirty="0">
                <a:solidFill>
                  <a:srgbClr val="FF0000"/>
                </a:solidFill>
              </a:rPr>
              <a:t> </a:t>
            </a:r>
            <a:r>
              <a:rPr lang="en-US" dirty="0" err="1">
                <a:solidFill>
                  <a:srgbClr val="FF0000"/>
                </a:solidFill>
              </a:rPr>
              <a:t>đọc</a:t>
            </a:r>
            <a:r>
              <a:rPr lang="en-US" dirty="0">
                <a:solidFill>
                  <a:srgbClr val="FF0000"/>
                </a:solidFill>
              </a:rPr>
              <a:t> </a:t>
            </a:r>
            <a:r>
              <a:rPr lang="en-US" dirty="0" err="1">
                <a:solidFill>
                  <a:srgbClr val="FF0000"/>
                </a:solidFill>
              </a:rPr>
              <a:t>kết</a:t>
            </a:r>
            <a:r>
              <a:rPr lang="en-US" dirty="0">
                <a:solidFill>
                  <a:srgbClr val="FF0000"/>
                </a:solidFill>
              </a:rPr>
              <a:t> </a:t>
            </a:r>
            <a:r>
              <a:rPr lang="en-US" dirty="0" err="1">
                <a:solidFill>
                  <a:srgbClr val="FF0000"/>
                </a:solidFill>
              </a:rPr>
              <a:t>hợp</a:t>
            </a:r>
            <a:r>
              <a:rPr lang="en-US" dirty="0">
                <a:solidFill>
                  <a:srgbClr val="FF0000"/>
                </a:solidFill>
              </a:rPr>
              <a:t> </a:t>
            </a:r>
            <a:r>
              <a:rPr lang="en-US" dirty="0" err="1">
                <a:solidFill>
                  <a:srgbClr val="FF0000"/>
                </a:solidFill>
              </a:rPr>
              <a:t>với</a:t>
            </a:r>
            <a:r>
              <a:rPr lang="en-US" dirty="0">
                <a:solidFill>
                  <a:srgbClr val="FF0000"/>
                </a:solidFill>
              </a:rPr>
              <a:t> </a:t>
            </a:r>
            <a:r>
              <a:rPr lang="en-US" dirty="0" err="1">
                <a:solidFill>
                  <a:srgbClr val="FF0000"/>
                </a:solidFill>
              </a:rPr>
              <a:t>xem</a:t>
            </a:r>
            <a:r>
              <a:rPr lang="en-US" dirty="0">
                <a:solidFill>
                  <a:srgbClr val="FF0000"/>
                </a:solidFill>
              </a:rPr>
              <a:t> </a:t>
            </a:r>
            <a:r>
              <a:rPr lang="en-US" dirty="0" err="1">
                <a:solidFill>
                  <a:srgbClr val="FF0000"/>
                </a:solidFill>
              </a:rPr>
              <a:t>chú</a:t>
            </a:r>
            <a:r>
              <a:rPr lang="en-US" dirty="0">
                <a:solidFill>
                  <a:srgbClr val="FF0000"/>
                </a:solidFill>
              </a:rPr>
              <a:t> </a:t>
            </a:r>
            <a:r>
              <a:rPr lang="en-US" dirty="0" err="1">
                <a:solidFill>
                  <a:srgbClr val="FF0000"/>
                </a:solidFill>
              </a:rPr>
              <a:t>thích</a:t>
            </a:r>
            <a:endParaRPr lang="en-US" dirty="0">
              <a:solidFill>
                <a:srgbClr val="FF0000"/>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8688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D0D0D"/>
                </a:solidFill>
                <a:effectLst/>
                <a:latin typeface="Söhne"/>
              </a:rPr>
              <a:t>- Chia </a:t>
            </a:r>
            <a:r>
              <a:rPr lang="en-US" b="0" i="0" dirty="0" err="1">
                <a:solidFill>
                  <a:srgbClr val="0D0D0D"/>
                </a:solidFill>
                <a:effectLst/>
                <a:latin typeface="Söhne"/>
              </a:rPr>
              <a:t>lớp</a:t>
            </a:r>
            <a:r>
              <a:rPr lang="en-US" b="0" i="0" dirty="0">
                <a:solidFill>
                  <a:srgbClr val="0D0D0D"/>
                </a:solidFill>
                <a:effectLst/>
                <a:latin typeface="Söhne"/>
              </a:rPr>
              <a:t> </a:t>
            </a:r>
            <a:r>
              <a:rPr lang="en-US" b="0" i="0" dirty="0" err="1">
                <a:solidFill>
                  <a:srgbClr val="0D0D0D"/>
                </a:solidFill>
                <a:effectLst/>
                <a:latin typeface="Söhne"/>
              </a:rPr>
              <a:t>thành</a:t>
            </a:r>
            <a:r>
              <a:rPr lang="en-US" b="0" i="0" dirty="0">
                <a:solidFill>
                  <a:srgbClr val="0D0D0D"/>
                </a:solidFill>
                <a:effectLst/>
                <a:latin typeface="Söhne"/>
              </a:rPr>
              <a:t> 2 </a:t>
            </a:r>
            <a:r>
              <a:rPr lang="en-US" b="0" i="0" dirty="0" err="1">
                <a:solidFill>
                  <a:srgbClr val="0D0D0D"/>
                </a:solidFill>
                <a:effectLst/>
                <a:latin typeface="Söhne"/>
              </a:rPr>
              <a:t>nhóm</a:t>
            </a:r>
            <a:r>
              <a:rPr lang="en-US" b="0" i="0" dirty="0">
                <a:solidFill>
                  <a:srgbClr val="0D0D0D"/>
                </a:solidFill>
                <a:effectLst/>
                <a:latin typeface="Söhne"/>
              </a:rPr>
              <a:t> </a:t>
            </a:r>
          </a:p>
          <a:p>
            <a:pPr algn="l">
              <a:buFont typeface="Arial" panose="020B0604020202020204" pitchFamily="34" charset="0"/>
              <a:buNone/>
            </a:pPr>
            <a:r>
              <a:rPr lang="en-US" b="0" i="0" dirty="0">
                <a:solidFill>
                  <a:srgbClr val="0D0D0D"/>
                </a:solidFill>
                <a:effectLst/>
                <a:latin typeface="Söhne"/>
              </a:rPr>
              <a:t>- </a:t>
            </a:r>
            <a:r>
              <a:rPr lang="en-US" b="0" i="0" dirty="0" err="1">
                <a:solidFill>
                  <a:srgbClr val="0D0D0D"/>
                </a:solidFill>
                <a:effectLst/>
                <a:latin typeface="Söhne"/>
              </a:rPr>
              <a:t>Các</a:t>
            </a:r>
            <a:r>
              <a:rPr lang="en-US" b="0" i="0" dirty="0">
                <a:solidFill>
                  <a:srgbClr val="0D0D0D"/>
                </a:solidFill>
                <a:effectLst/>
                <a:latin typeface="Söhne"/>
              </a:rPr>
              <a:t> </a:t>
            </a:r>
            <a:r>
              <a:rPr lang="en-US" b="0" i="0" dirty="0" err="1">
                <a:solidFill>
                  <a:srgbClr val="0D0D0D"/>
                </a:solidFill>
                <a:effectLst/>
                <a:latin typeface="Söhne"/>
              </a:rPr>
              <a:t>nhóm</a:t>
            </a:r>
            <a:r>
              <a:rPr lang="en-US" b="0" i="0" dirty="0">
                <a:solidFill>
                  <a:srgbClr val="0D0D0D"/>
                </a:solidFill>
                <a:effectLst/>
                <a:latin typeface="Söhne"/>
              </a:rPr>
              <a:t> </a:t>
            </a:r>
            <a:r>
              <a:rPr lang="en-US" b="0" i="0" dirty="0" err="1">
                <a:solidFill>
                  <a:srgbClr val="0D0D0D"/>
                </a:solidFill>
                <a:effectLst/>
                <a:latin typeface="Söhne"/>
              </a:rPr>
              <a:t>chọn</a:t>
            </a:r>
            <a:r>
              <a:rPr lang="vi-VN" b="0" i="0" dirty="0">
                <a:solidFill>
                  <a:srgbClr val="0D0D0D"/>
                </a:solidFill>
                <a:effectLst/>
                <a:latin typeface="Söhne"/>
              </a:rPr>
              <a:t> một đoạn văn bản có chú thích quan trọng.</a:t>
            </a:r>
            <a:endParaRPr lang="en-US" b="0" i="0" dirty="0">
              <a:solidFill>
                <a:srgbClr val="0D0D0D"/>
              </a:solidFill>
              <a:effectLst/>
              <a:latin typeface="Söhne"/>
            </a:endParaRPr>
          </a:p>
          <a:p>
            <a:pPr algn="l">
              <a:buFont typeface="Arial" panose="020B0604020202020204" pitchFamily="34" charset="0"/>
              <a:buNone/>
            </a:pPr>
            <a:r>
              <a:rPr lang="en-US" b="0" i="0" dirty="0">
                <a:solidFill>
                  <a:srgbClr val="0D0D0D"/>
                </a:solidFill>
                <a:effectLst/>
                <a:latin typeface="Söhne"/>
              </a:rPr>
              <a:t>- </a:t>
            </a:r>
            <a:r>
              <a:rPr lang="vi-VN" b="0" i="0" dirty="0">
                <a:solidFill>
                  <a:srgbClr val="0D0D0D"/>
                </a:solidFill>
                <a:effectLst/>
                <a:latin typeface="Söhne"/>
              </a:rPr>
              <a:t>Mỗi học sinh </a:t>
            </a:r>
            <a:r>
              <a:rPr lang="en-US" b="0" i="0" dirty="0" err="1">
                <a:solidFill>
                  <a:srgbClr val="0D0D0D"/>
                </a:solidFill>
                <a:effectLst/>
                <a:latin typeface="Söhne"/>
              </a:rPr>
              <a:t>trong</a:t>
            </a:r>
            <a:r>
              <a:rPr lang="en-US" b="0" i="0" dirty="0">
                <a:solidFill>
                  <a:srgbClr val="0D0D0D"/>
                </a:solidFill>
                <a:effectLst/>
                <a:latin typeface="Söhne"/>
              </a:rPr>
              <a:t> n</a:t>
            </a:r>
            <a:r>
              <a:rPr lang="vi-VN" b="0" i="0" dirty="0">
                <a:solidFill>
                  <a:srgbClr val="0D0D0D"/>
                </a:solidFill>
                <a:effectLst/>
                <a:latin typeface="Söhne"/>
              </a:rPr>
              <a:t>hóm sẽ đóng vai là một chú thích, trình bày về ý nghĩa, </a:t>
            </a:r>
            <a:r>
              <a:rPr lang="en-US" b="0" i="0" dirty="0" err="1">
                <a:solidFill>
                  <a:srgbClr val="0D0D0D"/>
                </a:solidFill>
                <a:effectLst/>
                <a:latin typeface="Söhne"/>
              </a:rPr>
              <a:t>nội</a:t>
            </a:r>
            <a:r>
              <a:rPr lang="en-US" b="0" i="0" dirty="0">
                <a:solidFill>
                  <a:srgbClr val="0D0D0D"/>
                </a:solidFill>
                <a:effectLst/>
                <a:latin typeface="Söhne"/>
              </a:rPr>
              <a:t> dung…</a:t>
            </a:r>
            <a:r>
              <a:rPr lang="en-US" b="0" i="0" dirty="0" err="1">
                <a:solidFill>
                  <a:srgbClr val="0D0D0D"/>
                </a:solidFill>
                <a:effectLst/>
                <a:latin typeface="Söhne"/>
              </a:rPr>
              <a:t>của</a:t>
            </a:r>
            <a:r>
              <a:rPr lang="en-US" b="0" i="0" dirty="0">
                <a:solidFill>
                  <a:srgbClr val="0D0D0D"/>
                </a:solidFill>
                <a:effectLst/>
                <a:latin typeface="Söhne"/>
              </a:rPr>
              <a:t> </a:t>
            </a:r>
            <a:r>
              <a:rPr lang="en-US" b="0" i="0" dirty="0" err="1">
                <a:solidFill>
                  <a:srgbClr val="0D0D0D"/>
                </a:solidFill>
                <a:effectLst/>
                <a:latin typeface="Söhne"/>
              </a:rPr>
              <a:t>chú</a:t>
            </a:r>
            <a:r>
              <a:rPr lang="en-US" b="0" i="0" dirty="0">
                <a:solidFill>
                  <a:srgbClr val="0D0D0D"/>
                </a:solidFill>
                <a:effectLst/>
                <a:latin typeface="Söhne"/>
              </a:rPr>
              <a:t> </a:t>
            </a:r>
            <a:r>
              <a:rPr lang="en-US" b="0" i="0" dirty="0" err="1">
                <a:solidFill>
                  <a:srgbClr val="0D0D0D"/>
                </a:solidFill>
                <a:effectLst/>
                <a:latin typeface="Söhne"/>
              </a:rPr>
              <a:t>thích</a:t>
            </a:r>
            <a:r>
              <a:rPr lang="en-US" b="0" i="0" dirty="0">
                <a:solidFill>
                  <a:srgbClr val="0D0D0D"/>
                </a:solidFill>
                <a:effectLst/>
                <a:latin typeface="Söhne"/>
              </a:rPr>
              <a:t> </a:t>
            </a:r>
            <a:r>
              <a:rPr lang="en-US" b="0" i="0" dirty="0" err="1">
                <a:solidFill>
                  <a:srgbClr val="0D0D0D"/>
                </a:solidFill>
                <a:effectLst/>
                <a:latin typeface="Söhne"/>
              </a:rPr>
              <a:t>đó</a:t>
            </a:r>
            <a:r>
              <a:rPr lang="en-US" b="0" i="0" dirty="0">
                <a:solidFill>
                  <a:srgbClr val="0D0D0D"/>
                </a:solidFill>
                <a:effectLst/>
                <a:latin typeface="Söhne"/>
              </a:rPr>
              <a:t>. </a:t>
            </a:r>
          </a:p>
          <a:p>
            <a:pPr algn="l">
              <a:buFont typeface="Arial" panose="020B0604020202020204" pitchFamily="34" charset="0"/>
              <a:buNone/>
            </a:pPr>
            <a:r>
              <a:rPr lang="en-US" b="0" i="0" dirty="0" err="1">
                <a:solidFill>
                  <a:srgbClr val="0D0D0D"/>
                </a:solidFill>
                <a:effectLst/>
                <a:latin typeface="Söhne"/>
              </a:rPr>
              <a:t>Ví</a:t>
            </a:r>
            <a:r>
              <a:rPr lang="en-US" b="0" i="0" dirty="0">
                <a:solidFill>
                  <a:srgbClr val="0D0D0D"/>
                </a:solidFill>
                <a:effectLst/>
                <a:latin typeface="Söhne"/>
              </a:rPr>
              <a:t> </a:t>
            </a:r>
            <a:r>
              <a:rPr lang="en-US" b="0" i="0" dirty="0" err="1">
                <a:solidFill>
                  <a:srgbClr val="0D0D0D"/>
                </a:solidFill>
                <a:effectLst/>
                <a:latin typeface="Söhne"/>
              </a:rPr>
              <a:t>dụ</a:t>
            </a:r>
            <a:r>
              <a:rPr lang="en-US" b="0" i="0" dirty="0">
                <a:solidFill>
                  <a:srgbClr val="0D0D0D"/>
                </a:solidFill>
                <a:effectLst/>
                <a:latin typeface="Söhne"/>
              </a:rPr>
              <a:t>: </a:t>
            </a:r>
            <a:r>
              <a:rPr lang="en-US" b="0" i="0" dirty="0" err="1">
                <a:solidFill>
                  <a:srgbClr val="0D0D0D"/>
                </a:solidFill>
                <a:effectLst/>
                <a:latin typeface="Söhne"/>
              </a:rPr>
              <a:t>Đóng</a:t>
            </a:r>
            <a:r>
              <a:rPr lang="en-US" b="0" i="0" dirty="0">
                <a:solidFill>
                  <a:srgbClr val="0D0D0D"/>
                </a:solidFill>
                <a:effectLst/>
                <a:latin typeface="Söhne"/>
              </a:rPr>
              <a:t> </a:t>
            </a:r>
            <a:r>
              <a:rPr lang="en-US" b="0" i="0" dirty="0" err="1">
                <a:solidFill>
                  <a:srgbClr val="0D0D0D"/>
                </a:solidFill>
                <a:effectLst/>
                <a:latin typeface="Söhne"/>
              </a:rPr>
              <a:t>vai</a:t>
            </a:r>
            <a:r>
              <a:rPr lang="en-US" b="0" i="0" dirty="0">
                <a:solidFill>
                  <a:srgbClr val="0D0D0D"/>
                </a:solidFill>
                <a:effectLst/>
                <a:latin typeface="Söhne"/>
              </a:rPr>
              <a:t> </a:t>
            </a:r>
            <a:r>
              <a:rPr lang="en-US" b="0" i="0" dirty="0" err="1">
                <a:solidFill>
                  <a:srgbClr val="0D0D0D"/>
                </a:solidFill>
                <a:effectLst/>
                <a:latin typeface="Söhne"/>
              </a:rPr>
              <a:t>là</a:t>
            </a:r>
            <a:r>
              <a:rPr lang="en-US" b="0" i="0" dirty="0">
                <a:solidFill>
                  <a:srgbClr val="0D0D0D"/>
                </a:solidFill>
                <a:effectLst/>
                <a:latin typeface="Söhne"/>
              </a:rPr>
              <a:t> “</a:t>
            </a:r>
            <a:r>
              <a:rPr lang="en-US" b="0" i="0" dirty="0" err="1">
                <a:solidFill>
                  <a:srgbClr val="0D0D0D"/>
                </a:solidFill>
                <a:effectLst/>
                <a:latin typeface="Söhne"/>
              </a:rPr>
              <a:t>Tào</a:t>
            </a:r>
            <a:r>
              <a:rPr lang="en-US" b="0" i="0" dirty="0">
                <a:solidFill>
                  <a:srgbClr val="0D0D0D"/>
                </a:solidFill>
                <a:effectLst/>
                <a:latin typeface="Söhne"/>
              </a:rPr>
              <a:t> Nga”: </a:t>
            </a:r>
            <a:r>
              <a:rPr lang="en-US" b="0" i="0" dirty="0" err="1">
                <a:solidFill>
                  <a:srgbClr val="0D0D0D"/>
                </a:solidFill>
                <a:effectLst/>
                <a:latin typeface="Söhne"/>
              </a:rPr>
              <a:t>tương</a:t>
            </a:r>
            <a:r>
              <a:rPr lang="en-US" b="0" i="0" dirty="0">
                <a:solidFill>
                  <a:srgbClr val="0D0D0D"/>
                </a:solidFill>
                <a:effectLst/>
                <a:latin typeface="Söhne"/>
              </a:rPr>
              <a:t> </a:t>
            </a:r>
            <a:r>
              <a:rPr lang="en-US" b="0" i="0" dirty="0" err="1">
                <a:solidFill>
                  <a:srgbClr val="0D0D0D"/>
                </a:solidFill>
                <a:effectLst/>
                <a:latin typeface="Söhne"/>
              </a:rPr>
              <a:t>truyền</a:t>
            </a:r>
            <a:r>
              <a:rPr lang="en-US" b="0" i="0" dirty="0">
                <a:solidFill>
                  <a:srgbClr val="0D0D0D"/>
                </a:solidFill>
                <a:effectLst/>
                <a:latin typeface="Söhne"/>
              </a:rPr>
              <a:t> </a:t>
            </a:r>
            <a:r>
              <a:rPr lang="en-US" b="0" i="0" dirty="0" err="1">
                <a:solidFill>
                  <a:srgbClr val="0D0D0D"/>
                </a:solidFill>
                <a:effectLst/>
                <a:latin typeface="Söhne"/>
              </a:rPr>
              <a:t>vào</a:t>
            </a:r>
            <a:r>
              <a:rPr lang="en-US" b="0" i="0" dirty="0">
                <a:solidFill>
                  <a:srgbClr val="0D0D0D"/>
                </a:solidFill>
                <a:effectLst/>
                <a:latin typeface="Söhne"/>
              </a:rPr>
              <a:t> </a:t>
            </a:r>
            <a:r>
              <a:rPr lang="en-US" b="0" i="0" dirty="0" err="1">
                <a:solidFill>
                  <a:srgbClr val="0D0D0D"/>
                </a:solidFill>
                <a:effectLst/>
                <a:latin typeface="Söhne"/>
              </a:rPr>
              <a:t>thời</a:t>
            </a:r>
            <a:r>
              <a:rPr lang="en-US" b="0" i="0" dirty="0">
                <a:solidFill>
                  <a:srgbClr val="0D0D0D"/>
                </a:solidFill>
                <a:effectLst/>
                <a:latin typeface="Söhne"/>
              </a:rPr>
              <a:t> </a:t>
            </a:r>
            <a:r>
              <a:rPr lang="en-US" b="0" i="0" dirty="0" err="1">
                <a:solidFill>
                  <a:srgbClr val="0D0D0D"/>
                </a:solidFill>
                <a:effectLst/>
                <a:latin typeface="Söhne"/>
              </a:rPr>
              <a:t>Đông</a:t>
            </a:r>
            <a:r>
              <a:rPr lang="en-US" b="0" i="0" dirty="0">
                <a:solidFill>
                  <a:srgbClr val="0D0D0D"/>
                </a:solidFill>
                <a:effectLst/>
                <a:latin typeface="Söhne"/>
              </a:rPr>
              <a:t> </a:t>
            </a:r>
            <a:r>
              <a:rPr lang="en-US" b="0" i="0" dirty="0" err="1">
                <a:solidFill>
                  <a:srgbClr val="0D0D0D"/>
                </a:solidFill>
                <a:effectLst/>
                <a:latin typeface="Söhne"/>
              </a:rPr>
              <a:t>Hán</a:t>
            </a:r>
            <a:r>
              <a:rPr lang="en-US" b="0" i="0" dirty="0">
                <a:solidFill>
                  <a:srgbClr val="0D0D0D"/>
                </a:solidFill>
                <a:effectLst/>
                <a:latin typeface="Söhne"/>
              </a:rPr>
              <a:t> (Trung </a:t>
            </a:r>
            <a:r>
              <a:rPr lang="en-US" b="0" i="0" dirty="0" err="1">
                <a:solidFill>
                  <a:srgbClr val="0D0D0D"/>
                </a:solidFill>
                <a:effectLst/>
                <a:latin typeface="Söhne"/>
              </a:rPr>
              <a:t>Quốc</a:t>
            </a:r>
            <a:r>
              <a:rPr lang="en-US" b="0" i="0" dirty="0">
                <a:solidFill>
                  <a:srgbClr val="0D0D0D"/>
                </a:solidFill>
                <a:effectLst/>
                <a:latin typeface="Söhne"/>
              </a:rPr>
              <a:t>), </a:t>
            </a:r>
            <a:r>
              <a:rPr lang="en-US" b="0" i="0" dirty="0" err="1">
                <a:solidFill>
                  <a:srgbClr val="0D0D0D"/>
                </a:solidFill>
                <a:effectLst/>
                <a:latin typeface="Söhne"/>
              </a:rPr>
              <a:t>Tào</a:t>
            </a:r>
            <a:r>
              <a:rPr lang="en-US" b="0" i="0" dirty="0">
                <a:solidFill>
                  <a:srgbClr val="0D0D0D"/>
                </a:solidFill>
                <a:effectLst/>
                <a:latin typeface="Söhne"/>
              </a:rPr>
              <a:t> Nga </a:t>
            </a:r>
            <a:r>
              <a:rPr lang="en-US" b="0" i="0" dirty="0" err="1">
                <a:solidFill>
                  <a:srgbClr val="0D0D0D"/>
                </a:solidFill>
                <a:effectLst/>
                <a:latin typeface="Söhne"/>
              </a:rPr>
              <a:t>khi</a:t>
            </a:r>
            <a:r>
              <a:rPr lang="en-US" b="0" i="0" dirty="0">
                <a:solidFill>
                  <a:srgbClr val="0D0D0D"/>
                </a:solidFill>
                <a:effectLst/>
                <a:latin typeface="Söhne"/>
              </a:rPr>
              <a:t> </a:t>
            </a:r>
            <a:r>
              <a:rPr lang="en-US" b="0" i="0" dirty="0" err="1">
                <a:solidFill>
                  <a:srgbClr val="0D0D0D"/>
                </a:solidFill>
                <a:effectLst/>
                <a:latin typeface="Söhne"/>
              </a:rPr>
              <a:t>ấy</a:t>
            </a:r>
            <a:r>
              <a:rPr lang="en-US" b="0" i="0" dirty="0">
                <a:solidFill>
                  <a:srgbClr val="0D0D0D"/>
                </a:solidFill>
                <a:effectLst/>
                <a:latin typeface="Söhne"/>
              </a:rPr>
              <a:t> 14 </a:t>
            </a:r>
            <a:r>
              <a:rPr lang="en-US" b="0" i="0" dirty="0" err="1">
                <a:solidFill>
                  <a:srgbClr val="0D0D0D"/>
                </a:solidFill>
                <a:effectLst/>
                <a:latin typeface="Söhne"/>
              </a:rPr>
              <a:t>tuổi</a:t>
            </a:r>
            <a:r>
              <a:rPr lang="en-US" b="0" i="0" dirty="0">
                <a:solidFill>
                  <a:srgbClr val="0D0D0D"/>
                </a:solidFill>
                <a:effectLst/>
                <a:latin typeface="Söhne"/>
              </a:rPr>
              <a:t>, cha </a:t>
            </a:r>
            <a:r>
              <a:rPr lang="en-US" b="0" i="0" dirty="0" err="1">
                <a:solidFill>
                  <a:srgbClr val="0D0D0D"/>
                </a:solidFill>
                <a:effectLst/>
                <a:latin typeface="Söhne"/>
              </a:rPr>
              <a:t>bị</a:t>
            </a:r>
            <a:r>
              <a:rPr lang="en-US" b="0" i="0" dirty="0">
                <a:solidFill>
                  <a:srgbClr val="0D0D0D"/>
                </a:solidFill>
                <a:effectLst/>
                <a:latin typeface="Söhne"/>
              </a:rPr>
              <a:t> </a:t>
            </a:r>
            <a:r>
              <a:rPr lang="en-US" b="0" i="0" dirty="0" err="1">
                <a:solidFill>
                  <a:srgbClr val="0D0D0D"/>
                </a:solidFill>
                <a:effectLst/>
                <a:latin typeface="Söhne"/>
              </a:rPr>
              <a:t>chết</a:t>
            </a:r>
            <a:r>
              <a:rPr lang="en-US" b="0" i="0" dirty="0">
                <a:solidFill>
                  <a:srgbClr val="0D0D0D"/>
                </a:solidFill>
                <a:effectLst/>
                <a:latin typeface="Söhne"/>
              </a:rPr>
              <a:t> </a:t>
            </a:r>
            <a:r>
              <a:rPr lang="en-US" b="0" i="0" dirty="0" err="1">
                <a:solidFill>
                  <a:srgbClr val="0D0D0D"/>
                </a:solidFill>
                <a:effectLst/>
                <a:latin typeface="Söhne"/>
              </a:rPr>
              <a:t>đuối</a:t>
            </a:r>
            <a:r>
              <a:rPr lang="en-US" b="0" i="0" dirty="0">
                <a:solidFill>
                  <a:srgbClr val="0D0D0D"/>
                </a:solidFill>
                <a:effectLst/>
                <a:latin typeface="Söhne"/>
              </a:rPr>
              <a:t>, </a:t>
            </a:r>
            <a:r>
              <a:rPr lang="en-US" b="0" i="0" dirty="0" err="1">
                <a:solidFill>
                  <a:srgbClr val="0D0D0D"/>
                </a:solidFill>
                <a:effectLst/>
                <a:latin typeface="Söhne"/>
              </a:rPr>
              <a:t>khóc</a:t>
            </a:r>
            <a:r>
              <a:rPr lang="en-US" b="0" i="0" dirty="0">
                <a:solidFill>
                  <a:srgbClr val="0D0D0D"/>
                </a:solidFill>
                <a:effectLst/>
                <a:latin typeface="Söhne"/>
              </a:rPr>
              <a:t> </a:t>
            </a:r>
            <a:r>
              <a:rPr lang="en-US" b="0" i="0" dirty="0" err="1">
                <a:solidFill>
                  <a:srgbClr val="0D0D0D"/>
                </a:solidFill>
                <a:effectLst/>
                <a:latin typeface="Söhne"/>
              </a:rPr>
              <a:t>thương</a:t>
            </a:r>
            <a:r>
              <a:rPr lang="en-US" b="0" i="0" dirty="0">
                <a:solidFill>
                  <a:srgbClr val="0D0D0D"/>
                </a:solidFill>
                <a:effectLst/>
                <a:latin typeface="Söhne"/>
              </a:rPr>
              <a:t> </a:t>
            </a:r>
            <a:r>
              <a:rPr lang="en-US" b="0" i="0" dirty="0" err="1">
                <a:solidFill>
                  <a:srgbClr val="0D0D0D"/>
                </a:solidFill>
                <a:effectLst/>
                <a:latin typeface="Söhne"/>
              </a:rPr>
              <a:t>thảm</a:t>
            </a:r>
            <a:r>
              <a:rPr lang="en-US" b="0" i="0" dirty="0">
                <a:solidFill>
                  <a:srgbClr val="0D0D0D"/>
                </a:solidFill>
                <a:effectLst/>
                <a:latin typeface="Söhne"/>
              </a:rPr>
              <a:t> </a:t>
            </a:r>
            <a:r>
              <a:rPr lang="en-US" b="0" i="0" dirty="0" err="1">
                <a:solidFill>
                  <a:srgbClr val="0D0D0D"/>
                </a:solidFill>
                <a:effectLst/>
                <a:latin typeface="Söhne"/>
              </a:rPr>
              <a:t>thiết</a:t>
            </a:r>
            <a:r>
              <a:rPr lang="en-US" b="0" i="0" dirty="0">
                <a:solidFill>
                  <a:srgbClr val="0D0D0D"/>
                </a:solidFill>
                <a:effectLst/>
                <a:latin typeface="Söhne"/>
              </a:rPr>
              <a:t>, </a:t>
            </a:r>
            <a:r>
              <a:rPr lang="en-US" b="0" i="0" dirty="0" err="1">
                <a:solidFill>
                  <a:srgbClr val="0D0D0D"/>
                </a:solidFill>
                <a:effectLst/>
                <a:latin typeface="Söhne"/>
              </a:rPr>
              <a:t>sau</a:t>
            </a:r>
            <a:r>
              <a:rPr lang="en-US" b="0" i="0" dirty="0">
                <a:solidFill>
                  <a:srgbClr val="0D0D0D"/>
                </a:solidFill>
                <a:effectLst/>
                <a:latin typeface="Söhne"/>
              </a:rPr>
              <a:t> </a:t>
            </a:r>
            <a:r>
              <a:rPr lang="en-US" b="0" i="0" dirty="0" err="1">
                <a:solidFill>
                  <a:srgbClr val="0D0D0D"/>
                </a:solidFill>
                <a:effectLst/>
                <a:latin typeface="Söhne"/>
              </a:rPr>
              <a:t>nàng</a:t>
            </a:r>
            <a:r>
              <a:rPr lang="en-US" b="0" i="0" dirty="0">
                <a:solidFill>
                  <a:srgbClr val="0D0D0D"/>
                </a:solidFill>
                <a:effectLst/>
                <a:latin typeface="Söhne"/>
              </a:rPr>
              <a:t> </a:t>
            </a:r>
            <a:r>
              <a:rPr lang="en-US" b="0" i="0" dirty="0" err="1">
                <a:solidFill>
                  <a:srgbClr val="0D0D0D"/>
                </a:solidFill>
                <a:effectLst/>
                <a:latin typeface="Söhne"/>
              </a:rPr>
              <a:t>gieo</a:t>
            </a:r>
            <a:r>
              <a:rPr lang="en-US" b="0" i="0" dirty="0">
                <a:solidFill>
                  <a:srgbClr val="0D0D0D"/>
                </a:solidFill>
                <a:effectLst/>
                <a:latin typeface="Söhne"/>
              </a:rPr>
              <a:t> </a:t>
            </a:r>
            <a:r>
              <a:rPr lang="en-US" b="0" i="0" dirty="0" err="1">
                <a:solidFill>
                  <a:srgbClr val="0D0D0D"/>
                </a:solidFill>
                <a:effectLst/>
                <a:latin typeface="Söhne"/>
              </a:rPr>
              <a:t>mình</a:t>
            </a:r>
            <a:r>
              <a:rPr lang="en-US" b="0" i="0" dirty="0">
                <a:solidFill>
                  <a:srgbClr val="0D0D0D"/>
                </a:solidFill>
                <a:effectLst/>
                <a:latin typeface="Söhne"/>
              </a:rPr>
              <a:t> </a:t>
            </a:r>
            <a:r>
              <a:rPr lang="en-US" b="0" i="0" dirty="0" err="1">
                <a:solidFill>
                  <a:srgbClr val="0D0D0D"/>
                </a:solidFill>
                <a:effectLst/>
                <a:latin typeface="Söhne"/>
              </a:rPr>
              <a:t>xuống</a:t>
            </a:r>
            <a:r>
              <a:rPr lang="en-US" b="0" i="0" dirty="0">
                <a:solidFill>
                  <a:srgbClr val="0D0D0D"/>
                </a:solidFill>
                <a:effectLst/>
                <a:latin typeface="Söhne"/>
              </a:rPr>
              <a:t> </a:t>
            </a:r>
            <a:r>
              <a:rPr lang="en-US" b="0" i="0" dirty="0" err="1">
                <a:solidFill>
                  <a:srgbClr val="0D0D0D"/>
                </a:solidFill>
                <a:effectLst/>
                <a:latin typeface="Söhne"/>
              </a:rPr>
              <a:t>sông</a:t>
            </a:r>
            <a:r>
              <a:rPr lang="en-US" b="0" i="0" dirty="0">
                <a:solidFill>
                  <a:srgbClr val="0D0D0D"/>
                </a:solidFill>
                <a:effectLst/>
                <a:latin typeface="Söhne"/>
              </a:rPr>
              <a:t>, </a:t>
            </a:r>
            <a:r>
              <a:rPr lang="en-US" b="0" i="0" dirty="0" err="1">
                <a:solidFill>
                  <a:srgbClr val="0D0D0D"/>
                </a:solidFill>
                <a:effectLst/>
                <a:latin typeface="Söhne"/>
              </a:rPr>
              <a:t>ít</a:t>
            </a:r>
            <a:r>
              <a:rPr lang="en-US" b="0" i="0" dirty="0">
                <a:solidFill>
                  <a:srgbClr val="0D0D0D"/>
                </a:solidFill>
                <a:effectLst/>
                <a:latin typeface="Söhne"/>
              </a:rPr>
              <a:t> </a:t>
            </a:r>
            <a:r>
              <a:rPr lang="en-US" b="0" i="0" dirty="0" err="1">
                <a:solidFill>
                  <a:srgbClr val="0D0D0D"/>
                </a:solidFill>
                <a:effectLst/>
                <a:latin typeface="Söhne"/>
              </a:rPr>
              <a:t>ngày</a:t>
            </a:r>
            <a:r>
              <a:rPr lang="en-US" b="0" i="0" dirty="0">
                <a:solidFill>
                  <a:srgbClr val="0D0D0D"/>
                </a:solidFill>
                <a:effectLst/>
                <a:latin typeface="Söhne"/>
              </a:rPr>
              <a:t> </a:t>
            </a:r>
            <a:r>
              <a:rPr lang="en-US" b="0" i="0" dirty="0" err="1">
                <a:solidFill>
                  <a:srgbClr val="0D0D0D"/>
                </a:solidFill>
                <a:effectLst/>
                <a:latin typeface="Söhne"/>
              </a:rPr>
              <a:t>sau</a:t>
            </a:r>
            <a:r>
              <a:rPr lang="en-US" b="0" i="0" dirty="0">
                <a:solidFill>
                  <a:srgbClr val="0D0D0D"/>
                </a:solidFill>
                <a:effectLst/>
                <a:latin typeface="Söhne"/>
              </a:rPr>
              <a:t>, </a:t>
            </a:r>
            <a:r>
              <a:rPr lang="en-US" b="0" i="0" dirty="0" err="1">
                <a:solidFill>
                  <a:srgbClr val="0D0D0D"/>
                </a:solidFill>
                <a:effectLst/>
                <a:latin typeface="Söhne"/>
              </a:rPr>
              <a:t>người</a:t>
            </a:r>
            <a:r>
              <a:rPr lang="en-US" b="0" i="0" dirty="0">
                <a:solidFill>
                  <a:srgbClr val="0D0D0D"/>
                </a:solidFill>
                <a:effectLst/>
                <a:latin typeface="Söhne"/>
              </a:rPr>
              <a:t> ta </a:t>
            </a:r>
            <a:r>
              <a:rPr lang="en-US" b="0" i="0" dirty="0" err="1">
                <a:solidFill>
                  <a:srgbClr val="0D0D0D"/>
                </a:solidFill>
                <a:effectLst/>
                <a:latin typeface="Söhne"/>
              </a:rPr>
              <a:t>thấy</a:t>
            </a:r>
            <a:r>
              <a:rPr lang="en-US" b="0" i="0" dirty="0">
                <a:solidFill>
                  <a:srgbClr val="0D0D0D"/>
                </a:solidFill>
                <a:effectLst/>
                <a:latin typeface="Söhne"/>
              </a:rPr>
              <a:t> </a:t>
            </a:r>
            <a:r>
              <a:rPr lang="en-US" b="0" i="0" dirty="0" err="1">
                <a:solidFill>
                  <a:srgbClr val="0D0D0D"/>
                </a:solidFill>
                <a:effectLst/>
                <a:latin typeface="Söhne"/>
              </a:rPr>
              <a:t>thi</a:t>
            </a:r>
            <a:r>
              <a:rPr lang="en-US" b="0" i="0" dirty="0">
                <a:solidFill>
                  <a:srgbClr val="0D0D0D"/>
                </a:solidFill>
                <a:effectLst/>
                <a:latin typeface="Söhne"/>
              </a:rPr>
              <a:t> </a:t>
            </a:r>
            <a:r>
              <a:rPr lang="en-US" b="0" i="0" dirty="0" err="1">
                <a:solidFill>
                  <a:srgbClr val="0D0D0D"/>
                </a:solidFill>
                <a:effectLst/>
                <a:latin typeface="Söhne"/>
              </a:rPr>
              <a:t>thể</a:t>
            </a:r>
            <a:r>
              <a:rPr lang="en-US" b="0" i="0" dirty="0">
                <a:solidFill>
                  <a:srgbClr val="0D0D0D"/>
                </a:solidFill>
                <a:effectLst/>
                <a:latin typeface="Söhne"/>
              </a:rPr>
              <a:t> </a:t>
            </a:r>
            <a:r>
              <a:rPr lang="en-US" b="0" i="0" dirty="0" err="1">
                <a:solidFill>
                  <a:srgbClr val="0D0D0D"/>
                </a:solidFill>
                <a:effectLst/>
                <a:latin typeface="Söhne"/>
              </a:rPr>
              <a:t>nàng</a:t>
            </a:r>
            <a:r>
              <a:rPr lang="en-US" b="0" i="0" dirty="0">
                <a:solidFill>
                  <a:srgbClr val="0D0D0D"/>
                </a:solidFill>
                <a:effectLst/>
                <a:latin typeface="Söhne"/>
              </a:rPr>
              <a:t> </a:t>
            </a:r>
            <a:r>
              <a:rPr lang="en-US" b="0" i="0" dirty="0" err="1">
                <a:solidFill>
                  <a:srgbClr val="0D0D0D"/>
                </a:solidFill>
                <a:effectLst/>
                <a:latin typeface="Söhne"/>
              </a:rPr>
              <a:t>ôm</a:t>
            </a:r>
            <a:r>
              <a:rPr lang="en-US" b="0" i="0" dirty="0">
                <a:solidFill>
                  <a:srgbClr val="0D0D0D"/>
                </a:solidFill>
                <a:effectLst/>
                <a:latin typeface="Söhne"/>
              </a:rPr>
              <a:t> </a:t>
            </a:r>
            <a:r>
              <a:rPr lang="en-US" b="0" i="0" dirty="0" err="1">
                <a:solidFill>
                  <a:srgbClr val="0D0D0D"/>
                </a:solidFill>
                <a:effectLst/>
                <a:latin typeface="Söhne"/>
              </a:rPr>
              <a:t>xác</a:t>
            </a:r>
            <a:r>
              <a:rPr lang="en-US" b="0" i="0" dirty="0">
                <a:solidFill>
                  <a:srgbClr val="0D0D0D"/>
                </a:solidFill>
                <a:effectLst/>
                <a:latin typeface="Söhne"/>
              </a:rPr>
              <a:t> cha </a:t>
            </a:r>
            <a:r>
              <a:rPr lang="en-US" b="0" i="0" dirty="0" err="1">
                <a:solidFill>
                  <a:srgbClr val="0D0D0D"/>
                </a:solidFill>
                <a:effectLst/>
                <a:latin typeface="Söhne"/>
              </a:rPr>
              <a:t>nổi</a:t>
            </a:r>
            <a:r>
              <a:rPr lang="en-US" b="0" i="0" dirty="0">
                <a:solidFill>
                  <a:srgbClr val="0D0D0D"/>
                </a:solidFill>
                <a:effectLst/>
                <a:latin typeface="Söhne"/>
              </a:rPr>
              <a:t> </a:t>
            </a:r>
            <a:r>
              <a:rPr lang="en-US" b="0" i="0" dirty="0" err="1">
                <a:solidFill>
                  <a:srgbClr val="0D0D0D"/>
                </a:solidFill>
                <a:effectLst/>
                <a:latin typeface="Söhne"/>
              </a:rPr>
              <a:t>lên</a:t>
            </a:r>
            <a:r>
              <a:rPr lang="en-US" b="0" i="0" dirty="0">
                <a:solidFill>
                  <a:srgbClr val="0D0D0D"/>
                </a:solidFill>
                <a:effectLst/>
                <a:latin typeface="Söhne"/>
              </a:rPr>
              <a:t>.</a:t>
            </a:r>
          </a:p>
        </p:txBody>
      </p:sp>
      <p:sp>
        <p:nvSpPr>
          <p:cNvPr id="4" name="Slide Number Placeholder 3"/>
          <p:cNvSpPr>
            <a:spLocks noGrp="1"/>
          </p:cNvSpPr>
          <p:nvPr>
            <p:ph type="sldNum" sz="quarter" idx="5"/>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1551769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9736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zh-CN" sz="1200" dirty="0" err="1">
                <a:solidFill>
                  <a:schemeClr val="tx1">
                    <a:lumMod val="85000"/>
                    <a:lumOff val="15000"/>
                  </a:schemeClr>
                </a:solidFill>
                <a:latin typeface="Times New Roman" pitchFamily="18" charset="0"/>
                <a:cs typeface="Times New Roman" pitchFamily="18" charset="0"/>
              </a:rPr>
              <a:t>Nguyễn</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Dữ</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quê</a:t>
            </a:r>
            <a:r>
              <a:rPr lang="en-SG" altLang="zh-CN" sz="1200" dirty="0">
                <a:solidFill>
                  <a:schemeClr val="tx1">
                    <a:lumMod val="85000"/>
                    <a:lumOff val="15000"/>
                  </a:schemeClr>
                </a:solidFill>
                <a:latin typeface="Times New Roman" pitchFamily="18" charset="0"/>
                <a:cs typeface="Times New Roman" pitchFamily="18" charset="0"/>
              </a:rPr>
              <a:t> ở </a:t>
            </a:r>
            <a:r>
              <a:rPr lang="en-SG" altLang="zh-CN" sz="1200" dirty="0" err="1">
                <a:solidFill>
                  <a:schemeClr val="tx1">
                    <a:lumMod val="85000"/>
                    <a:lumOff val="15000"/>
                  </a:schemeClr>
                </a:solidFill>
                <a:latin typeface="Times New Roman" pitchFamily="18" charset="0"/>
                <a:cs typeface="Times New Roman" pitchFamily="18" charset="0"/>
              </a:rPr>
              <a:t>Huyện</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Trường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Tân</a:t>
            </a:r>
            <a:r>
              <a:rPr lang="en-SG" altLang="zh-CN" sz="1200" dirty="0">
                <a:solidFill>
                  <a:schemeClr val="tx1">
                    <a:lumMod val="85000"/>
                    <a:lumOff val="15000"/>
                  </a:schemeClr>
                </a:solidFill>
                <a:latin typeface="Times New Roman" pitchFamily="18" charset="0"/>
                <a:cs typeface="Times New Roman" pitchFamily="18" charset="0"/>
              </a:rPr>
              <a:t>, (Thanh </a:t>
            </a:r>
            <a:r>
              <a:rPr lang="en-SG" altLang="zh-CN" sz="1200" dirty="0" err="1">
                <a:solidFill>
                  <a:schemeClr val="tx1">
                    <a:lumMod val="85000"/>
                    <a:lumOff val="15000"/>
                  </a:schemeClr>
                </a:solidFill>
                <a:latin typeface="Times New Roman" pitchFamily="18" charset="0"/>
                <a:cs typeface="Times New Roman" pitchFamily="18" charset="0"/>
              </a:rPr>
              <a:t>Miện</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Hải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Dương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ngày</a:t>
            </a:r>
            <a:r>
              <a:rPr lang="en-SG" altLang="zh-CN" sz="1200" dirty="0">
                <a:solidFill>
                  <a:schemeClr val="tx1">
                    <a:lumMod val="85000"/>
                    <a:lumOff val="15000"/>
                  </a:schemeClr>
                </a:solidFill>
                <a:latin typeface="Times New Roman" pitchFamily="18" charset="0"/>
                <a:cs typeface="Times New Roman" pitchFamily="18" charset="0"/>
              </a:rPr>
              <a:t> nay)</a:t>
            </a:r>
          </a:p>
          <a:p>
            <a:pPr marL="0" marR="0" lvl="0" indent="0" algn="l" defTabSz="914400" rtl="0" eaLnBrk="1" fontAlgn="auto" latinLnBrk="0" hangingPunct="1">
              <a:lnSpc>
                <a:spcPct val="100000"/>
              </a:lnSpc>
              <a:spcBef>
                <a:spcPts val="0"/>
              </a:spcBef>
              <a:spcAft>
                <a:spcPts val="0"/>
              </a:spcAft>
              <a:buClrTx/>
              <a:buSzTx/>
              <a:buFontTx/>
              <a:buNone/>
              <a:tabLst/>
              <a:defRPr/>
            </a:pPr>
            <a:r>
              <a:rPr lang="en-SG" altLang="zh-CN" sz="1200" dirty="0" err="1">
                <a:latin typeface="Times New Roman" pitchFamily="18" charset="0"/>
                <a:cs typeface="Times New Roman" pitchFamily="18" charset="0"/>
              </a:rPr>
              <a:t>Ông</a:t>
            </a:r>
            <a:r>
              <a:rPr lang="en-SG" altLang="zh-CN" sz="1200" dirty="0">
                <a:latin typeface="Times New Roman" pitchFamily="18" charset="0"/>
                <a:cs typeface="Times New Roman" pitchFamily="18" charset="0"/>
              </a:rPr>
              <a:t> </a:t>
            </a:r>
            <a:r>
              <a:rPr lang="en-SG" altLang="zh-CN" sz="1200" dirty="0" err="1">
                <a:latin typeface="Times New Roman" pitchFamily="18" charset="0"/>
                <a:cs typeface="Times New Roman" pitchFamily="18" charset="0"/>
              </a:rPr>
              <a:t>sống</a:t>
            </a:r>
            <a:r>
              <a:rPr lang="en-SG" altLang="zh-CN" sz="1200" dirty="0">
                <a:latin typeface="Times New Roman" pitchFamily="18" charset="0"/>
                <a:cs typeface="Times New Roman" pitchFamily="18" charset="0"/>
              </a:rPr>
              <a:t> </a:t>
            </a:r>
            <a:r>
              <a:rPr lang="vi-VN" altLang="zh-CN" sz="1200" dirty="0">
                <a:solidFill>
                  <a:schemeClr val="tx1">
                    <a:lumMod val="85000"/>
                    <a:lumOff val="15000"/>
                  </a:schemeClr>
                </a:solidFill>
                <a:latin typeface="Times New Roman" pitchFamily="18" charset="0"/>
                <a:cs typeface="Times New Roman" pitchFamily="18" charset="0"/>
              </a:rPr>
              <a:t>vào khoảng thế kỉ XVI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Nhà</a:t>
            </a:r>
            <a:r>
              <a:rPr lang="en-SG" altLang="zh-CN" sz="1200" dirty="0">
                <a:solidFill>
                  <a:schemeClr val="tx1">
                    <a:lumMod val="85000"/>
                    <a:lumOff val="15000"/>
                  </a:schemeClr>
                </a:solidFill>
                <a:latin typeface="Times New Roman" pitchFamily="18" charset="0"/>
                <a:cs typeface="Times New Roman" pitchFamily="18" charset="0"/>
              </a:rPr>
              <a:t> Lê </a:t>
            </a:r>
            <a:r>
              <a:rPr lang="en-SG" altLang="zh-CN" sz="1200" dirty="0" err="1">
                <a:solidFill>
                  <a:schemeClr val="tx1">
                    <a:lumMod val="85000"/>
                    <a:lumOff val="15000"/>
                  </a:schemeClr>
                </a:solidFill>
                <a:latin typeface="Times New Roman" pitchFamily="18" charset="0"/>
                <a:cs typeface="Times New Roman" pitchFamily="18" charset="0"/>
              </a:rPr>
              <a:t>khủng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hoảng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nội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chiến</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kéo</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dài</a:t>
            </a:r>
            <a:r>
              <a:rPr lang="en-SG" altLang="zh-CN" sz="1200" dirty="0">
                <a:solidFill>
                  <a:schemeClr val="tx1">
                    <a:lumMod val="85000"/>
                    <a:lumOff val="15000"/>
                  </a:schemeClr>
                </a:solidFill>
                <a:latin typeface="Times New Roman" pitchFamily="18" charset="0"/>
                <a:cs typeface="Times New Roman" pitchFamily="18" charset="0"/>
              </a:rPr>
              <a:t>)</a:t>
            </a:r>
            <a:r>
              <a:rPr lang="en-SG" altLang="zh-CN" sz="1200" dirty="0">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0000"/>
                </a:solidFill>
              </a:rPr>
              <a:t>Ông</a:t>
            </a:r>
            <a:r>
              <a:rPr lang="en-US" dirty="0">
                <a:solidFill>
                  <a:srgbClr val="FF0000"/>
                </a:solidFill>
              </a:rPr>
              <a:t> </a:t>
            </a:r>
            <a:r>
              <a:rPr lang="en-US" dirty="0" err="1">
                <a:solidFill>
                  <a:srgbClr val="FF0000"/>
                </a:solidFill>
              </a:rPr>
              <a:t>là</a:t>
            </a:r>
            <a:r>
              <a:rPr lang="en-US" dirty="0">
                <a:solidFill>
                  <a:srgbClr val="FF0000"/>
                </a:solidFill>
              </a:rPr>
              <a:t> </a:t>
            </a:r>
            <a:r>
              <a:rPr lang="en-US" dirty="0" err="1">
                <a:solidFill>
                  <a:srgbClr val="FF0000"/>
                </a:solidFill>
              </a:rPr>
              <a:t>người</a:t>
            </a:r>
            <a:r>
              <a:rPr lang="en-US" dirty="0">
                <a:solidFill>
                  <a:srgbClr val="FF0000"/>
                </a:solidFill>
              </a:rPr>
              <a:t> </a:t>
            </a:r>
            <a:r>
              <a:rPr lang="en-US" dirty="0" err="1">
                <a:solidFill>
                  <a:srgbClr val="FF0000"/>
                </a:solidFill>
              </a:rPr>
              <a:t>học</a:t>
            </a:r>
            <a:r>
              <a:rPr lang="en-US" dirty="0">
                <a:solidFill>
                  <a:srgbClr val="FF0000"/>
                </a:solidFill>
              </a:rPr>
              <a:t> </a:t>
            </a:r>
            <a:r>
              <a:rPr lang="en-US" dirty="0" err="1">
                <a:solidFill>
                  <a:srgbClr val="FF0000"/>
                </a:solidFill>
              </a:rPr>
              <a:t>rộng</a:t>
            </a:r>
            <a:r>
              <a:rPr lang="en-US" dirty="0">
                <a:solidFill>
                  <a:srgbClr val="FF0000"/>
                </a:solidFill>
              </a:rPr>
              <a:t> </a:t>
            </a:r>
            <a:r>
              <a:rPr lang="en-US" dirty="0" err="1">
                <a:solidFill>
                  <a:srgbClr val="FF0000"/>
                </a:solidFill>
              </a:rPr>
              <a:t>tài</a:t>
            </a:r>
            <a:r>
              <a:rPr lang="en-US" dirty="0">
                <a:solidFill>
                  <a:srgbClr val="FF0000"/>
                </a:solidFill>
              </a:rPr>
              <a:t> </a:t>
            </a:r>
            <a:r>
              <a:rPr lang="en-US" dirty="0" err="1">
                <a:solidFill>
                  <a:srgbClr val="FF0000"/>
                </a:solidFill>
              </a:rPr>
              <a:t>cao</a:t>
            </a:r>
            <a:r>
              <a:rPr lang="en-US" dirty="0">
                <a:solidFill>
                  <a:srgbClr val="FF0000"/>
                </a:solidFill>
              </a:rPr>
              <a:t> </a:t>
            </a:r>
            <a:r>
              <a:rPr lang="en-US" dirty="0"/>
              <a:t>(</a:t>
            </a:r>
            <a:r>
              <a:rPr lang="en-US" dirty="0" err="1"/>
              <a:t>là</a:t>
            </a:r>
            <a:r>
              <a:rPr lang="en-US" dirty="0"/>
              <a:t> </a:t>
            </a:r>
            <a:r>
              <a:rPr lang="en-US" dirty="0" err="1"/>
              <a:t>học</a:t>
            </a:r>
            <a:r>
              <a:rPr lang="en-US" dirty="0"/>
              <a:t> </a:t>
            </a:r>
            <a:r>
              <a:rPr lang="en-US" dirty="0" err="1"/>
              <a:t>trò</a:t>
            </a:r>
            <a:r>
              <a:rPr lang="en-US" dirty="0"/>
              <a:t> </a:t>
            </a:r>
            <a:r>
              <a:rPr lang="en-US" dirty="0" err="1"/>
              <a:t>giỏi</a:t>
            </a:r>
            <a:r>
              <a:rPr lang="en-US" dirty="0"/>
              <a:t> </a:t>
            </a:r>
            <a:r>
              <a:rPr lang="en-US" dirty="0" err="1"/>
              <a:t>của</a:t>
            </a:r>
            <a:r>
              <a:rPr lang="en-US" dirty="0"/>
              <a:t> </a:t>
            </a:r>
            <a:r>
              <a:rPr lang="en-US" dirty="0" err="1"/>
              <a:t>Nguyễn</a:t>
            </a:r>
            <a:r>
              <a:rPr lang="en-US" dirty="0"/>
              <a:t> </a:t>
            </a:r>
            <a:r>
              <a:rPr lang="en-US" dirty="0" err="1"/>
              <a:t>Bỉnh</a:t>
            </a:r>
            <a:r>
              <a:rPr lang="en-US" dirty="0"/>
              <a:t> </a:t>
            </a:r>
            <a:r>
              <a:rPr lang="en-US" dirty="0" err="1"/>
              <a:t>Khiêm</a:t>
            </a:r>
            <a:r>
              <a:rPr lang="en-US" dirty="0"/>
              <a:t>), </a:t>
            </a:r>
            <a:r>
              <a:rPr lang="en-US" dirty="0" err="1"/>
              <a:t>đỗ</a:t>
            </a:r>
            <a:r>
              <a:rPr lang="en-US" dirty="0"/>
              <a:t> </a:t>
            </a:r>
            <a:r>
              <a:rPr lang="en-US" dirty="0" err="1"/>
              <a:t>hương</a:t>
            </a:r>
            <a:r>
              <a:rPr lang="en-US" dirty="0"/>
              <a:t> </a:t>
            </a:r>
            <a:r>
              <a:rPr lang="en-US" dirty="0" err="1"/>
              <a:t>cống</a:t>
            </a:r>
            <a:r>
              <a:rPr lang="en-US" dirty="0"/>
              <a:t> (</a:t>
            </a:r>
            <a:r>
              <a:rPr lang="en-US" dirty="0" err="1"/>
              <a:t>cử</a:t>
            </a:r>
            <a:r>
              <a:rPr lang="en-US" dirty="0"/>
              <a:t> </a:t>
            </a:r>
            <a:r>
              <a:rPr lang="en-US" dirty="0" err="1"/>
              <a:t>nhân</a:t>
            </a:r>
            <a:r>
              <a:rPr lang="en-US" dirty="0"/>
              <a:t>) </a:t>
            </a:r>
            <a:r>
              <a:rPr lang="en-US" dirty="0" err="1"/>
              <a:t>nhưng</a:t>
            </a:r>
            <a:r>
              <a:rPr lang="en-US" dirty="0"/>
              <a:t> </a:t>
            </a:r>
            <a:r>
              <a:rPr lang="en-US" dirty="0" err="1"/>
              <a:t>chỉ</a:t>
            </a:r>
            <a:r>
              <a:rPr lang="en-US" dirty="0"/>
              <a:t> </a:t>
            </a:r>
            <a:r>
              <a:rPr lang="en-US" dirty="0" err="1"/>
              <a:t>làm</a:t>
            </a:r>
            <a:r>
              <a:rPr lang="en-US" dirty="0"/>
              <a:t> </a:t>
            </a:r>
            <a:r>
              <a:rPr lang="en-US" dirty="0" err="1"/>
              <a:t>quan</a:t>
            </a:r>
            <a:r>
              <a:rPr lang="en-US" dirty="0"/>
              <a:t> </a:t>
            </a:r>
            <a:r>
              <a:rPr lang="en-US" dirty="0" err="1"/>
              <a:t>có</a:t>
            </a:r>
            <a:r>
              <a:rPr lang="en-US" dirty="0"/>
              <a:t> </a:t>
            </a:r>
            <a:r>
              <a:rPr lang="en-US" dirty="0" err="1"/>
              <a:t>một</a:t>
            </a:r>
            <a:r>
              <a:rPr lang="en-US" dirty="0"/>
              <a:t> </a:t>
            </a:r>
            <a:r>
              <a:rPr lang="en-US" dirty="0" err="1"/>
              <a:t>năm</a:t>
            </a:r>
            <a:r>
              <a:rPr lang="en-US" dirty="0"/>
              <a:t> </a:t>
            </a:r>
            <a:r>
              <a:rPr lang="en-US" dirty="0" err="1"/>
              <a:t>rồi</a:t>
            </a:r>
            <a:r>
              <a:rPr lang="en-US" dirty="0"/>
              <a:t> </a:t>
            </a:r>
            <a:r>
              <a:rPr lang="en-US" dirty="0" err="1"/>
              <a:t>xin</a:t>
            </a:r>
            <a:r>
              <a:rPr lang="en-US" dirty="0"/>
              <a:t> </a:t>
            </a:r>
            <a:r>
              <a:rPr lang="en-US" dirty="0" err="1"/>
              <a:t>về</a:t>
            </a:r>
            <a:r>
              <a:rPr lang="en-US" dirty="0"/>
              <a:t> </a:t>
            </a:r>
            <a:r>
              <a:rPr lang="en-US" dirty="0" err="1"/>
              <a:t>quê</a:t>
            </a:r>
            <a:r>
              <a:rPr lang="en-US" dirty="0"/>
              <a:t> </a:t>
            </a:r>
            <a:r>
              <a:rPr lang="en-US" dirty="0" err="1"/>
              <a:t>nuôi</a:t>
            </a:r>
            <a:r>
              <a:rPr lang="en-US" dirty="0"/>
              <a:t> </a:t>
            </a:r>
            <a:r>
              <a:rPr lang="en-US" dirty="0" err="1"/>
              <a:t>mẹ</a:t>
            </a:r>
            <a:r>
              <a:rPr lang="en-US" dirty="0"/>
              <a:t> </a:t>
            </a:r>
            <a:r>
              <a:rPr lang="en-US" dirty="0" err="1"/>
              <a:t>già</a:t>
            </a:r>
            <a:r>
              <a:rPr lang="en-US" dirty="0"/>
              <a:t>, </a:t>
            </a:r>
            <a:r>
              <a:rPr lang="en-US" dirty="0" err="1"/>
              <a:t>viết</a:t>
            </a:r>
            <a:r>
              <a:rPr lang="en-US" dirty="0"/>
              <a:t> </a:t>
            </a:r>
            <a:r>
              <a:rPr lang="en-US" dirty="0" err="1"/>
              <a:t>sách</a:t>
            </a:r>
            <a:r>
              <a:rPr lang="en-US" dirty="0">
                <a:solidFill>
                  <a:srgbClr val="FF0000"/>
                </a:solidFill>
              </a:rPr>
              <a:t>,</a:t>
            </a:r>
            <a:r>
              <a:rPr lang="en-US" dirty="0"/>
              <a:t> </a:t>
            </a:r>
            <a:r>
              <a:rPr lang="en-US" dirty="0" err="1">
                <a:solidFill>
                  <a:srgbClr val="FF0000"/>
                </a:solidFill>
              </a:rPr>
              <a:t>sống</a:t>
            </a:r>
            <a:r>
              <a:rPr lang="en-US" dirty="0">
                <a:solidFill>
                  <a:srgbClr val="FF0000"/>
                </a:solidFill>
              </a:rPr>
              <a:t> </a:t>
            </a:r>
            <a:r>
              <a:rPr lang="en-US" dirty="0" err="1">
                <a:solidFill>
                  <a:srgbClr val="FF0000"/>
                </a:solidFill>
              </a:rPr>
              <a:t>ẩn</a:t>
            </a:r>
            <a:r>
              <a:rPr lang="en-US" dirty="0">
                <a:solidFill>
                  <a:srgbClr val="FF0000"/>
                </a:solidFill>
              </a:rPr>
              <a:t> </a:t>
            </a:r>
            <a:r>
              <a:rPr lang="en-US" dirty="0" err="1">
                <a:solidFill>
                  <a:srgbClr val="FF0000"/>
                </a:solidFill>
              </a:rPr>
              <a:t>dật</a:t>
            </a:r>
            <a:r>
              <a:rPr lang="en-SG" sz="1200" dirty="0">
                <a:solidFill>
                  <a:srgbClr val="FF0000"/>
                </a:solidFill>
                <a:latin typeface="Times New Roman" pitchFamily="18" charset="0"/>
                <a:cs typeface="Times New Roman" pitchFamily="18" charset="0"/>
              </a:rPr>
              <a:t> </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Trí</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thức</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tâm</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huyết</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nhưng</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không</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gặp</a:t>
            </a:r>
            <a:r>
              <a:rPr lang="en-SG" altLang="zh-CN" sz="1200" dirty="0">
                <a:latin typeface="Times New Roman" pitchFamily="18" charset="0"/>
                <a:cs typeface="Times New Roman" pitchFamily="18" charset="0"/>
                <a:sym typeface="Wingdings" panose="05000000000000000000" pitchFamily="2" charset="2"/>
              </a:rPr>
              <a:t> </a:t>
            </a:r>
            <a:r>
              <a:rPr lang="en-SG" altLang="zh-CN" sz="1200" dirty="0" err="1">
                <a:latin typeface="Times New Roman" pitchFamily="18" charset="0"/>
                <a:cs typeface="Times New Roman" pitchFamily="18" charset="0"/>
                <a:sym typeface="Wingdings" panose="05000000000000000000" pitchFamily="2" charset="2"/>
              </a:rPr>
              <a:t>thời</a:t>
            </a:r>
            <a:endParaRPr lang="en-SG" altLang="zh-CN" sz="1200" dirty="0">
              <a:latin typeface="Times New Roman" pitchFamily="18" charset="0"/>
              <a:cs typeface="Times New Roman"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tx1">
                    <a:lumMod val="85000"/>
                    <a:lumOff val="15000"/>
                  </a:schemeClr>
                </a:solidFill>
                <a:latin typeface="Times New Roman" pitchFamily="18" charset="0"/>
                <a:cs typeface="Times New Roman" pitchFamily="18" charset="0"/>
              </a:rPr>
              <a:t>PCST: </a:t>
            </a:r>
            <a:r>
              <a:rPr lang="en-US" altLang="zh-CN" sz="1200" dirty="0" err="1">
                <a:solidFill>
                  <a:schemeClr val="tx1">
                    <a:lumMod val="85000"/>
                    <a:lumOff val="15000"/>
                  </a:schemeClr>
                </a:solidFill>
                <a:latin typeface="Times New Roman" pitchFamily="18" charset="0"/>
                <a:cs typeface="Times New Roman" pitchFamily="18" charset="0"/>
              </a:rPr>
              <a:t>Viết</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về</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Người</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phụ</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nữ</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đức</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hạnh</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nhưng</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bị</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đẩy</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vào</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hoàn</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cảnh</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éo</a:t>
            </a:r>
            <a:r>
              <a:rPr lang="en-US" altLang="zh-CN" sz="1200" dirty="0">
                <a:solidFill>
                  <a:schemeClr val="tx1">
                    <a:lumMod val="85000"/>
                    <a:lumOff val="15000"/>
                  </a:schemeClr>
                </a:solidFill>
                <a:latin typeface="Times New Roman" pitchFamily="18" charset="0"/>
                <a:cs typeface="Times New Roman" pitchFamily="18" charset="0"/>
              </a:rPr>
              <a:t> le, </a:t>
            </a:r>
            <a:r>
              <a:rPr lang="en-US" altLang="zh-CN" sz="1200" dirty="0" err="1">
                <a:solidFill>
                  <a:schemeClr val="tx1">
                    <a:lumMod val="85000"/>
                    <a:lumOff val="15000"/>
                  </a:schemeClr>
                </a:solidFill>
                <a:latin typeface="Times New Roman" pitchFamily="18" charset="0"/>
                <a:cs typeface="Times New Roman" pitchFamily="18" charset="0"/>
              </a:rPr>
              <a:t>oan</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khuất</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bất</a:t>
            </a:r>
            <a:r>
              <a:rPr lang="en-US" altLang="zh-CN" sz="1200" dirty="0">
                <a:solidFill>
                  <a:schemeClr val="tx1">
                    <a:lumMod val="85000"/>
                    <a:lumOff val="15000"/>
                  </a:schemeClr>
                </a:solidFill>
                <a:latin typeface="Times New Roman" pitchFamily="18" charset="0"/>
                <a:cs typeface="Times New Roman" pitchFamily="18" charset="0"/>
              </a:rPr>
              <a:t> </a:t>
            </a:r>
            <a:r>
              <a:rPr lang="en-US" altLang="zh-CN" sz="1200" dirty="0" err="1">
                <a:solidFill>
                  <a:schemeClr val="tx1">
                    <a:lumMod val="85000"/>
                    <a:lumOff val="15000"/>
                  </a:schemeClr>
                </a:solidFill>
                <a:latin typeface="Times New Roman" pitchFamily="18" charset="0"/>
                <a:cs typeface="Times New Roman" pitchFamily="18" charset="0"/>
              </a:rPr>
              <a:t>hạnh</a:t>
            </a:r>
            <a:r>
              <a:rPr lang="en-US" altLang="zh-CN" sz="1200" dirty="0">
                <a:solidFill>
                  <a:schemeClr val="tx1">
                    <a:lumMod val="85000"/>
                    <a:lumOff val="15000"/>
                  </a:schemeClr>
                </a:solidFill>
                <a:latin typeface="Times New Roman" pitchFamily="18" charset="0"/>
                <a:cs typeface="Times New Roman" pitchFamily="18" charset="0"/>
              </a:rPr>
              <a:t> </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Người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trí</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thức</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có</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tâm</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huyết</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bất</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mãn</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với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thời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cuộc</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không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chịu</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trói</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mình</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trong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vòng</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chật</a:t>
            </a:r>
            <a:r>
              <a:rPr lang="en-SG" altLang="zh-CN" sz="1200" dirty="0">
                <a:solidFill>
                  <a:schemeClr val="tx1">
                    <a:lumMod val="85000"/>
                    <a:lumOff val="15000"/>
                  </a:schemeClr>
                </a:solidFill>
                <a:latin typeface="Times New Roman" pitchFamily="18" charset="0"/>
                <a:cs typeface="Times New Roman" pitchFamily="18" charset="0"/>
              </a:rPr>
              <a:t> </a:t>
            </a:r>
            <a:r>
              <a:rPr lang="en-SG" altLang="zh-CN" sz="1200" dirty="0" err="1">
                <a:solidFill>
                  <a:schemeClr val="tx1">
                    <a:lumMod val="85000"/>
                    <a:lumOff val="15000"/>
                  </a:schemeClr>
                </a:solidFill>
                <a:latin typeface="Times New Roman" pitchFamily="18" charset="0"/>
                <a:cs typeface="Times New Roman" pitchFamily="18" charset="0"/>
              </a:rPr>
              <a:t>hẹp</a:t>
            </a:r>
            <a:endParaRPr lang="en-SG" altLang="zh-CN" sz="1200" dirty="0">
              <a:solidFill>
                <a:schemeClr val="tx1">
                  <a:lumMod val="85000"/>
                  <a:lumOff val="15000"/>
                </a:schemeClr>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spc="-95"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T</a:t>
            </a:r>
            <a:r>
              <a:rPr lang="vi-VN" sz="1200" i="1" spc="1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r</a:t>
            </a:r>
            <a:r>
              <a:rPr lang="vi-VN" sz="1200" i="1" spc="-2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u</a:t>
            </a:r>
            <a:r>
              <a:rPr lang="vi-VN" sz="1200" i="1" spc="-5"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y</a:t>
            </a:r>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ền</a:t>
            </a:r>
            <a:r>
              <a:rPr lang="vi-VN" sz="1200" i="1" spc="-1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a:t>
            </a:r>
            <a:r>
              <a:rPr lang="vi-VN" sz="1200" i="1" spc="-25"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k</a:t>
            </a:r>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ì</a:t>
            </a:r>
            <a:r>
              <a:rPr lang="vi-VN" sz="1200" i="1" spc="-1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m</a:t>
            </a:r>
            <a:r>
              <a:rPr lang="vi-VN" sz="1200" i="1" spc="-2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ạ</a:t>
            </a:r>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n</a:t>
            </a:r>
            <a:r>
              <a:rPr lang="vi-VN" sz="1200" i="1" spc="-1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a:t>
            </a:r>
            <a:r>
              <a:rPr lang="vi-VN" sz="1200" i="1" spc="-20"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l</a:t>
            </a:r>
            <a:r>
              <a:rPr lang="vi-VN" sz="1200" i="1" spc="-5"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ụ</a:t>
            </a:r>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c</a:t>
            </a:r>
            <a:r>
              <a:rPr lang="vi-VN" sz="1200" i="1" spc="-15"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 </a:t>
            </a:r>
            <a:r>
              <a:rPr lang="vi-VN" sz="1200" dirty="0">
                <a:solidFill>
                  <a:srgbClr val="231F20"/>
                </a:solidFill>
                <a:effectLst/>
                <a:latin typeface="+mj-lt"/>
                <a:cs typeface="SimSun-ExtB" panose="02010609060101010101" pitchFamily="49" charset="-122"/>
              </a:rPr>
              <a:t>là</a:t>
            </a:r>
            <a:r>
              <a:rPr lang="en-US" sz="1200" dirty="0">
                <a:solidFill>
                  <a:srgbClr val="231F20"/>
                </a:solidFill>
                <a:effectLst/>
                <a:latin typeface="+mj-lt"/>
                <a:cs typeface="SimSun-ExtB" panose="02010609060101010101" pitchFamily="49" charset="-122"/>
              </a:rPr>
              <a:t> </a:t>
            </a:r>
            <a:r>
              <a:rPr lang="vi-VN" sz="1200" spc="-325" dirty="0">
                <a:solidFill>
                  <a:srgbClr val="231F20"/>
                </a:solidFill>
                <a:effectLst/>
                <a:latin typeface="+mj-lt"/>
                <a:cs typeface="SimSun-ExtB" panose="02010609060101010101" pitchFamily="49" charset="-122"/>
              </a:rPr>
              <a:t> </a:t>
            </a:r>
            <a:r>
              <a:rPr lang="en-US" sz="1200" spc="-325" dirty="0">
                <a:solidFill>
                  <a:srgbClr val="231F20"/>
                </a:solidFill>
                <a:effectLst/>
                <a:latin typeface="+mj-lt"/>
                <a:cs typeface="SimSun-ExtB" panose="02010609060101010101" pitchFamily="49" charset="-122"/>
              </a:rPr>
              <a:t>         </a:t>
            </a:r>
            <a:r>
              <a:rPr lang="vi-VN" sz="1200" spc="5" dirty="0">
                <a:solidFill>
                  <a:srgbClr val="231F20"/>
                </a:solidFill>
                <a:effectLst/>
                <a:latin typeface="+mj-lt"/>
                <a:cs typeface="SimSun-ExtB" panose="02010609060101010101" pitchFamily="49" charset="-122"/>
              </a:rPr>
              <a:t>t</a:t>
            </a:r>
            <a:r>
              <a:rPr lang="vi-VN" sz="1200" dirty="0">
                <a:solidFill>
                  <a:srgbClr val="231F20"/>
                </a:solidFill>
                <a:effectLst/>
                <a:latin typeface="+mj-lt"/>
                <a:cs typeface="SimSun-ExtB" panose="02010609060101010101" pitchFamily="49" charset="-122"/>
              </a:rPr>
              <a:t>ác</a:t>
            </a:r>
            <a:r>
              <a:rPr lang="vi-VN" sz="1200" spc="-325" dirty="0">
                <a:solidFill>
                  <a:srgbClr val="231F20"/>
                </a:solidFill>
                <a:effectLst/>
                <a:latin typeface="+mj-lt"/>
                <a:cs typeface="SimSun-ExtB" panose="02010609060101010101" pitchFamily="49" charset="-122"/>
              </a:rPr>
              <a:t> </a:t>
            </a:r>
            <a:r>
              <a:rPr lang="en-US" sz="1200" spc="-325" dirty="0">
                <a:solidFill>
                  <a:srgbClr val="231F20"/>
                </a:solidFill>
                <a:effectLst/>
                <a:latin typeface="+mj-lt"/>
                <a:cs typeface="SimSun-ExtB" panose="02010609060101010101" pitchFamily="49" charset="-122"/>
              </a:rPr>
              <a:t>   </a:t>
            </a:r>
            <a:r>
              <a:rPr lang="en-US" sz="1200" spc="-325" dirty="0">
                <a:solidFill>
                  <a:srgbClr val="231F20"/>
                </a:solidFill>
                <a:effectLst/>
                <a:latin typeface="Times New Roman" panose="02020603050405020304" pitchFamily="18" charset="0"/>
                <a:cs typeface="Times New Roman" panose="02020603050405020304" pitchFamily="18" charset="0"/>
              </a:rPr>
              <a:t>      </a:t>
            </a:r>
            <a:r>
              <a:rPr lang="vi-VN" sz="1200" spc="-10" dirty="0">
                <a:solidFill>
                  <a:srgbClr val="231F20"/>
                </a:solidFill>
                <a:effectLst/>
                <a:latin typeface="+mj-lt"/>
                <a:cs typeface="SimSun-ExtB" panose="02010609060101010101" pitchFamily="49" charset="-122"/>
              </a:rPr>
              <a:t>p</a:t>
            </a:r>
            <a:r>
              <a:rPr lang="vi-VN" sz="1200" spc="-5" dirty="0">
                <a:solidFill>
                  <a:srgbClr val="231F20"/>
                </a:solidFill>
                <a:effectLst/>
                <a:latin typeface="+mj-lt"/>
                <a:cs typeface="SimSun-ExtB" panose="02010609060101010101" pitchFamily="49" charset="-122"/>
              </a:rPr>
              <a:t>h</a:t>
            </a:r>
            <a:r>
              <a:rPr lang="vi-VN" sz="1200" spc="-15" dirty="0">
                <a:solidFill>
                  <a:srgbClr val="231F20"/>
                </a:solidFill>
                <a:effectLst/>
                <a:latin typeface="+mj-lt"/>
                <a:cs typeface="SimSun-ExtB" panose="02010609060101010101" pitchFamily="49" charset="-122"/>
              </a:rPr>
              <a:t>ẩ</a:t>
            </a:r>
            <a:r>
              <a:rPr lang="vi-VN" sz="1200" dirty="0">
                <a:solidFill>
                  <a:srgbClr val="231F20"/>
                </a:solidFill>
                <a:effectLst/>
                <a:latin typeface="+mj-lt"/>
                <a:cs typeface="SimSun-ExtB" panose="02010609060101010101" pitchFamily="49" charset="-122"/>
              </a:rPr>
              <a:t>m</a:t>
            </a:r>
            <a:r>
              <a:rPr lang="en-US" sz="1200" dirty="0">
                <a:solidFill>
                  <a:srgbClr val="231F20"/>
                </a:solidFill>
                <a:effectLst/>
                <a:latin typeface="+mj-lt"/>
                <a:cs typeface="SimSun-ExtB" panose="02010609060101010101" pitchFamily="49" charset="-122"/>
              </a:rPr>
              <a:t> </a:t>
            </a:r>
            <a:r>
              <a:rPr lang="en-US" sz="1200" dirty="0" err="1">
                <a:solidFill>
                  <a:srgbClr val="231F20"/>
                </a:solidFill>
                <a:effectLst/>
                <a:latin typeface="+mj-lt"/>
                <a:cs typeface="SimSun-ExtB" panose="02010609060101010101" pitchFamily="49" charset="-122"/>
              </a:rPr>
              <a:t>duy</a:t>
            </a:r>
            <a:r>
              <a:rPr lang="en-US" sz="1200" dirty="0">
                <a:solidFill>
                  <a:srgbClr val="231F20"/>
                </a:solidFill>
                <a:effectLst/>
                <a:latin typeface="+mj-lt"/>
                <a:cs typeface="SimSun-ExtB" panose="02010609060101010101" pitchFamily="49" charset="-122"/>
              </a:rPr>
              <a:t> </a:t>
            </a:r>
            <a:r>
              <a:rPr lang="en-US" sz="1200" dirty="0" err="1">
                <a:solidFill>
                  <a:srgbClr val="231F20"/>
                </a:solidFill>
                <a:effectLst/>
                <a:latin typeface="+mj-lt"/>
                <a:cs typeface="SimSun-ExtB" panose="02010609060101010101" pitchFamily="49" charset="-122"/>
              </a:rPr>
              <a:t>nhất</a:t>
            </a:r>
            <a:r>
              <a:rPr lang="en-US" sz="1200" dirty="0">
                <a:solidFill>
                  <a:srgbClr val="231F20"/>
                </a:solidFill>
                <a:effectLst/>
                <a:latin typeface="+mj-lt"/>
                <a:cs typeface="SimSun-ExtB" panose="02010609060101010101" pitchFamily="49" charset="-122"/>
              </a:rPr>
              <a:t> </a:t>
            </a:r>
            <a:r>
              <a:rPr lang="vi-VN" sz="1200" spc="-345" dirty="0">
                <a:solidFill>
                  <a:srgbClr val="231F20"/>
                </a:solidFill>
                <a:effectLst/>
                <a:latin typeface="+mj-lt"/>
                <a:cs typeface="SimSun-ExtB" panose="02010609060101010101" pitchFamily="49" charset="-122"/>
              </a:rPr>
              <a:t> </a:t>
            </a:r>
            <a:r>
              <a:rPr lang="en-US" sz="1200" spc="-345" dirty="0">
                <a:solidFill>
                  <a:srgbClr val="231F20"/>
                </a:solidFill>
                <a:effectLst/>
                <a:latin typeface="+mj-lt"/>
                <a:cs typeface="SimSun-ExtB" panose="02010609060101010101" pitchFamily="49" charset="-122"/>
              </a:rPr>
              <a:t> </a:t>
            </a:r>
            <a:r>
              <a:rPr lang="vi-VN" sz="1200" spc="5" dirty="0">
                <a:solidFill>
                  <a:srgbClr val="231F20"/>
                </a:solidFill>
                <a:effectLst/>
                <a:latin typeface="+mj-lt"/>
                <a:cs typeface="SimSun-ExtB" panose="02010609060101010101" pitchFamily="49" charset="-122"/>
              </a:rPr>
              <a:t>c</a:t>
            </a:r>
            <a:r>
              <a:rPr lang="vi-VN" sz="1200" dirty="0">
                <a:solidFill>
                  <a:srgbClr val="231F20"/>
                </a:solidFill>
                <a:effectLst/>
                <a:latin typeface="+mj-lt"/>
                <a:cs typeface="SimSun-ExtB" panose="02010609060101010101" pitchFamily="49" charset="-122"/>
              </a:rPr>
              <a:t>ủa</a:t>
            </a:r>
            <a:r>
              <a:rPr lang="en-US" sz="1200" dirty="0">
                <a:solidFill>
                  <a:srgbClr val="231F20"/>
                </a:solidFill>
                <a:effectLst/>
                <a:latin typeface="+mj-lt"/>
                <a:cs typeface="SimSun-ExtB" panose="02010609060101010101" pitchFamily="49" charset="-122"/>
              </a:rPr>
              <a:t> </a:t>
            </a:r>
            <a:r>
              <a:rPr lang="vi-VN" sz="1200" spc="-345" dirty="0">
                <a:solidFill>
                  <a:srgbClr val="231F20"/>
                </a:solidFill>
                <a:effectLst/>
                <a:latin typeface="+mj-lt"/>
                <a:cs typeface="SimSun-ExtB" panose="02010609060101010101" pitchFamily="49" charset="-122"/>
              </a:rPr>
              <a:t> </a:t>
            </a:r>
            <a:r>
              <a:rPr lang="en-US" sz="1200" spc="-345" dirty="0">
                <a:solidFill>
                  <a:srgbClr val="231F20"/>
                </a:solidFill>
                <a:effectLst/>
                <a:latin typeface="+mj-lt"/>
                <a:cs typeface="SimSun-ExtB" panose="02010609060101010101" pitchFamily="49" charset="-122"/>
              </a:rPr>
              <a:t>  </a:t>
            </a:r>
            <a:r>
              <a:rPr lang="vi-VN" sz="1200" spc="-40" dirty="0">
                <a:solidFill>
                  <a:srgbClr val="231F20"/>
                </a:solidFill>
                <a:effectLst/>
                <a:latin typeface="+mj-lt"/>
                <a:cs typeface="SimSun-ExtB" panose="02010609060101010101" pitchFamily="49" charset="-122"/>
              </a:rPr>
              <a:t>N</a:t>
            </a:r>
            <a:r>
              <a:rPr lang="vi-VN" sz="1200" dirty="0">
                <a:solidFill>
                  <a:srgbClr val="231F20"/>
                </a:solidFill>
                <a:effectLst/>
                <a:latin typeface="+mj-lt"/>
                <a:cs typeface="SimSun-ExtB" panose="02010609060101010101" pitchFamily="49" charset="-122"/>
              </a:rPr>
              <a:t>g</a:t>
            </a:r>
            <a:r>
              <a:rPr lang="vi-VN" sz="1200" spc="-10" dirty="0">
                <a:solidFill>
                  <a:srgbClr val="231F20"/>
                </a:solidFill>
                <a:effectLst/>
                <a:latin typeface="+mj-lt"/>
                <a:cs typeface="SimSun-ExtB" panose="02010609060101010101" pitchFamily="49" charset="-122"/>
              </a:rPr>
              <a:t>uy</a:t>
            </a:r>
            <a:r>
              <a:rPr lang="vi-VN" sz="1200" dirty="0">
                <a:solidFill>
                  <a:srgbClr val="231F20"/>
                </a:solidFill>
                <a:effectLst/>
                <a:latin typeface="+mj-lt"/>
                <a:cs typeface="SimSun-ExtB" panose="02010609060101010101" pitchFamily="49" charset="-122"/>
              </a:rPr>
              <a:t>ễn</a:t>
            </a:r>
            <a:r>
              <a:rPr lang="en-US" sz="1200" dirty="0">
                <a:solidFill>
                  <a:srgbClr val="231F20"/>
                </a:solidFill>
                <a:effectLst/>
                <a:latin typeface="+mj-lt"/>
                <a:cs typeface="SimSun-ExtB" panose="02010609060101010101" pitchFamily="49" charset="-122"/>
              </a:rPr>
              <a:t> </a:t>
            </a:r>
            <a:r>
              <a:rPr lang="vi-VN" sz="1200" spc="-345" dirty="0">
                <a:solidFill>
                  <a:srgbClr val="231F20"/>
                </a:solidFill>
                <a:effectLst/>
                <a:latin typeface="+mj-lt"/>
                <a:cs typeface="SimSun-ExtB" panose="02010609060101010101" pitchFamily="49" charset="-122"/>
              </a:rPr>
              <a:t> </a:t>
            </a:r>
            <a:r>
              <a:rPr lang="en-US" sz="1200" spc="-345" dirty="0">
                <a:solidFill>
                  <a:srgbClr val="231F20"/>
                </a:solidFill>
                <a:effectLst/>
                <a:latin typeface="+mj-lt"/>
                <a:cs typeface="SimSun-ExtB" panose="02010609060101010101" pitchFamily="49" charset="-122"/>
              </a:rPr>
              <a:t> </a:t>
            </a:r>
            <a:r>
              <a:rPr lang="vi-VN" sz="1200" dirty="0">
                <a:solidFill>
                  <a:srgbClr val="231F20"/>
                </a:solidFill>
                <a:effectLst/>
                <a:latin typeface="+mj-lt"/>
                <a:cs typeface="SimSun-ExtB" panose="02010609060101010101" pitchFamily="49" charset="-122"/>
              </a:rPr>
              <a:t>Dữ,</a:t>
            </a:r>
            <a:r>
              <a:rPr lang="vi-VN" sz="1200" spc="-345" dirty="0">
                <a:solidFill>
                  <a:srgbClr val="231F20"/>
                </a:solidFill>
                <a:effectLst/>
                <a:latin typeface="+mj-lt"/>
                <a:cs typeface="SimSun-ExtB" panose="02010609060101010101" pitchFamily="49" charset="-122"/>
              </a:rPr>
              <a:t> </a:t>
            </a:r>
            <a:r>
              <a:rPr lang="en-US" sz="1200" spc="-345" dirty="0">
                <a:solidFill>
                  <a:srgbClr val="231F20"/>
                </a:solidFill>
                <a:effectLst/>
                <a:latin typeface="+mj-lt"/>
                <a:cs typeface="SimSun-ExtB" panose="02010609060101010101" pitchFamily="49" charset="-122"/>
              </a:rPr>
              <a:t>   </a:t>
            </a:r>
            <a:r>
              <a:rPr lang="vi-VN" sz="1200" dirty="0">
                <a:solidFill>
                  <a:srgbClr val="231F20"/>
                </a:solidFill>
                <a:effectLst/>
                <a:latin typeface="+mj-lt"/>
                <a:cs typeface="SimSun-ExtB" panose="02010609060101010101" pitchFamily="49" charset="-122"/>
              </a:rPr>
              <a:t>viết</a:t>
            </a:r>
            <a:r>
              <a:rPr lang="en-US" sz="1200" dirty="0">
                <a:solidFill>
                  <a:srgbClr val="231F20"/>
                </a:solidFill>
                <a:effectLst/>
                <a:latin typeface="+mj-lt"/>
                <a:cs typeface="SimSun-ExtB" panose="02010609060101010101" pitchFamily="49" charset="-122"/>
              </a:rPr>
              <a:t> </a:t>
            </a:r>
            <a:r>
              <a:rPr lang="vi-VN" sz="1200" spc="-345" dirty="0">
                <a:solidFill>
                  <a:srgbClr val="231F20"/>
                </a:solidFill>
                <a:effectLst/>
                <a:latin typeface="+mj-lt"/>
                <a:cs typeface="SimSun-ExtB" panose="02010609060101010101" pitchFamily="49" charset="-122"/>
              </a:rPr>
              <a:t> </a:t>
            </a:r>
            <a:r>
              <a:rPr lang="vi-VN" sz="1200" spc="5" dirty="0">
                <a:solidFill>
                  <a:srgbClr val="231F20"/>
                </a:solidFill>
                <a:effectLst/>
                <a:latin typeface="+mj-lt"/>
                <a:cs typeface="SimSun-ExtB" panose="02010609060101010101" pitchFamily="49" charset="-122"/>
              </a:rPr>
              <a:t>b</a:t>
            </a:r>
            <a:r>
              <a:rPr lang="vi-VN" sz="1200" spc="-15" dirty="0">
                <a:solidFill>
                  <a:srgbClr val="231F20"/>
                </a:solidFill>
                <a:effectLst/>
                <a:latin typeface="+mj-lt"/>
                <a:cs typeface="SimSun-ExtB" panose="02010609060101010101" pitchFamily="49" charset="-122"/>
              </a:rPr>
              <a:t>ằ</a:t>
            </a:r>
            <a:r>
              <a:rPr lang="vi-VN" sz="1200" spc="-10" dirty="0">
                <a:solidFill>
                  <a:srgbClr val="231F20"/>
                </a:solidFill>
                <a:effectLst/>
                <a:latin typeface="+mj-lt"/>
                <a:cs typeface="SimSun-ExtB" panose="02010609060101010101" pitchFamily="49" charset="-122"/>
              </a:rPr>
              <a:t>n</a:t>
            </a:r>
            <a:r>
              <a:rPr lang="vi-VN" sz="1200" dirty="0">
                <a:solidFill>
                  <a:srgbClr val="231F20"/>
                </a:solidFill>
                <a:effectLst/>
                <a:latin typeface="+mj-lt"/>
                <a:cs typeface="SimSun-ExtB" panose="02010609060101010101" pitchFamily="49" charset="-122"/>
              </a:rPr>
              <a:t>g</a:t>
            </a:r>
            <a:r>
              <a:rPr lang="en-US" sz="1200" dirty="0">
                <a:solidFill>
                  <a:srgbClr val="231F20"/>
                </a:solidFill>
                <a:effectLst/>
                <a:latin typeface="+mj-lt"/>
                <a:cs typeface="SimSun-ExtB" panose="02010609060101010101" pitchFamily="49" charset="-122"/>
              </a:rPr>
              <a:t> </a:t>
            </a:r>
            <a:r>
              <a:rPr lang="vi-VN" sz="1200" spc="-345" dirty="0">
                <a:solidFill>
                  <a:srgbClr val="231F20"/>
                </a:solidFill>
                <a:effectLst/>
                <a:latin typeface="+mj-lt"/>
                <a:cs typeface="SimSun-ExtB" panose="02010609060101010101" pitchFamily="49" charset="-122"/>
              </a:rPr>
              <a:t> </a:t>
            </a:r>
            <a:r>
              <a:rPr lang="vi-VN" sz="1200" spc="-10" dirty="0">
                <a:solidFill>
                  <a:srgbClr val="231F20"/>
                </a:solidFill>
                <a:effectLst/>
                <a:latin typeface="+mj-lt"/>
                <a:cs typeface="SimSun-ExtB" panose="02010609060101010101" pitchFamily="49" charset="-122"/>
              </a:rPr>
              <a:t>c</a:t>
            </a:r>
            <a:r>
              <a:rPr lang="vi-VN" sz="1200" dirty="0">
                <a:solidFill>
                  <a:srgbClr val="231F20"/>
                </a:solidFill>
                <a:effectLst/>
                <a:latin typeface="+mj-lt"/>
                <a:cs typeface="SimSun-ExtB" panose="02010609060101010101" pitchFamily="49" charset="-122"/>
              </a:rPr>
              <a:t>hữ</a:t>
            </a:r>
            <a:r>
              <a:rPr lang="en-US" sz="1200" dirty="0">
                <a:solidFill>
                  <a:srgbClr val="231F20"/>
                </a:solidFill>
                <a:effectLst/>
                <a:latin typeface="+mj-lt"/>
                <a:cs typeface="SimSun-ExtB" panose="02010609060101010101" pitchFamily="49" charset="-122"/>
              </a:rPr>
              <a:t> </a:t>
            </a:r>
            <a:r>
              <a:rPr lang="vi-VN" sz="1200" spc="-30" dirty="0">
                <a:solidFill>
                  <a:srgbClr val="231F20"/>
                </a:solidFill>
                <a:effectLst/>
                <a:latin typeface="+mj-lt"/>
                <a:cs typeface="SimSun-ExtB" panose="02010609060101010101" pitchFamily="49" charset="-122"/>
              </a:rPr>
              <a:t>H</a:t>
            </a:r>
            <a:r>
              <a:rPr lang="vi-VN" sz="1200" spc="-15" dirty="0">
                <a:solidFill>
                  <a:srgbClr val="231F20"/>
                </a:solidFill>
                <a:effectLst/>
                <a:latin typeface="+mj-lt"/>
                <a:cs typeface="SimSun-ExtB" panose="02010609060101010101" pitchFamily="49" charset="-122"/>
              </a:rPr>
              <a:t>á</a:t>
            </a:r>
            <a:r>
              <a:rPr lang="vi-VN" sz="1200" dirty="0">
                <a:solidFill>
                  <a:srgbClr val="231F20"/>
                </a:solidFill>
                <a:effectLst/>
                <a:latin typeface="+mj-lt"/>
                <a:cs typeface="SimSun-ExtB" panose="02010609060101010101" pitchFamily="49" charset="-122"/>
              </a:rPr>
              <a:t>n.</a:t>
            </a: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36205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60710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50798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 </a:t>
            </a:r>
            <a:r>
              <a:rPr lang="en-US" dirty="0" err="1"/>
              <a:t>đã</a:t>
            </a:r>
            <a:r>
              <a:rPr lang="en-US" dirty="0"/>
              <a:t> </a:t>
            </a:r>
            <a:r>
              <a:rPr lang="en-US" dirty="0" err="1"/>
              <a:t>chuẩn</a:t>
            </a:r>
            <a:r>
              <a:rPr lang="en-US" dirty="0"/>
              <a:t> </a:t>
            </a:r>
            <a:r>
              <a:rPr lang="en-US" dirty="0" err="1"/>
              <a:t>bị</a:t>
            </a:r>
            <a:r>
              <a:rPr lang="en-US" dirty="0"/>
              <a:t> ở </a:t>
            </a:r>
            <a:r>
              <a:rPr lang="en-US" dirty="0" err="1"/>
              <a:t>nhà</a:t>
            </a:r>
            <a:r>
              <a:rPr lang="en-US" dirty="0"/>
              <a:t>: </a:t>
            </a:r>
            <a:r>
              <a:rPr lang="en-US" dirty="0" err="1"/>
              <a:t>Mở</a:t>
            </a:r>
            <a:r>
              <a:rPr lang="en-US" dirty="0"/>
              <a:t> </a:t>
            </a:r>
            <a:r>
              <a:rPr lang="en-US" dirty="0" err="1"/>
              <a:t>ra</a:t>
            </a:r>
            <a:r>
              <a:rPr lang="en-US" dirty="0"/>
              <a:t> </a:t>
            </a:r>
            <a:r>
              <a:rPr lang="en-US" dirty="0" err="1"/>
              <a:t>trang</a:t>
            </a:r>
            <a:r>
              <a:rPr lang="en-US" dirty="0"/>
              <a:t> </a:t>
            </a:r>
            <a:r>
              <a:rPr lang="en-US" dirty="0" err="1"/>
              <a:t>sách</a:t>
            </a:r>
            <a:r>
              <a:rPr lang="en-US" dirty="0"/>
              <a:t> </a:t>
            </a:r>
            <a:r>
              <a:rPr lang="en-US" dirty="0" err="1"/>
              <a:t>mới</a:t>
            </a:r>
            <a:r>
              <a:rPr lang="en-US" dirty="0"/>
              <a:t> “</a:t>
            </a:r>
            <a:r>
              <a:rPr lang="en-US" dirty="0" err="1"/>
              <a:t>Truyền</a:t>
            </a:r>
            <a:r>
              <a:rPr lang="en-US" dirty="0"/>
              <a:t> </a:t>
            </a:r>
            <a:r>
              <a:rPr lang="en-US" dirty="0" err="1"/>
              <a:t>kỳ</a:t>
            </a:r>
            <a:r>
              <a:rPr lang="en-US" dirty="0"/>
              <a:t> </a:t>
            </a:r>
            <a:r>
              <a:rPr lang="en-US" dirty="0" err="1"/>
              <a:t>mạn</a:t>
            </a:r>
            <a:r>
              <a:rPr lang="en-US" dirty="0"/>
              <a:t> </a:t>
            </a:r>
            <a:r>
              <a:rPr lang="en-US" dirty="0" err="1"/>
              <a:t>lục</a:t>
            </a:r>
            <a:r>
              <a:rPr lang="en-US" dirty="0"/>
              <a:t>”</a:t>
            </a:r>
          </a:p>
        </p:txBody>
      </p:sp>
      <p:sp>
        <p:nvSpPr>
          <p:cNvPr id="4" name="Slide Number Placeholder 3"/>
          <p:cNvSpPr>
            <a:spLocks noGrp="1"/>
          </p:cNvSpPr>
          <p:nvPr>
            <p:ph type="sldNum" sz="quarter" idx="5"/>
          </p:nvPr>
        </p:nvSpPr>
        <p:spPr/>
        <p:txBody>
          <a:bodyPr/>
          <a:lstStyle/>
          <a:p>
            <a:fld id="{66D2235F-CBD4-4275-A14B-69DBBBB67F08}" type="slidenum">
              <a:rPr lang="en-US" smtClean="0"/>
              <a:t>21</a:t>
            </a:fld>
            <a:endParaRPr lang="en-US"/>
          </a:p>
        </p:txBody>
      </p:sp>
    </p:spTree>
    <p:extLst>
      <p:ext uri="{BB962C8B-B14F-4D97-AF65-F5344CB8AC3E}">
        <p14:creationId xmlns:p14="http://schemas.microsoft.com/office/powerpoint/2010/main" val="810247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Truyền</a:t>
            </a:r>
            <a:r>
              <a:rPr lang="en-US" dirty="0"/>
              <a:t> </a:t>
            </a:r>
            <a:r>
              <a:rPr lang="en-US" dirty="0" err="1"/>
              <a:t>kỳ</a:t>
            </a:r>
            <a:r>
              <a:rPr lang="en-US" dirty="0"/>
              <a:t> </a:t>
            </a:r>
            <a:r>
              <a:rPr lang="en-US" dirty="0" err="1"/>
              <a:t>mạn</a:t>
            </a:r>
            <a:r>
              <a:rPr lang="en-US" dirty="0"/>
              <a:t> </a:t>
            </a:r>
            <a:r>
              <a:rPr lang="en-US" dirty="0" err="1"/>
              <a:t>lục</a:t>
            </a:r>
            <a:r>
              <a:rPr lang="en-US" dirty="0"/>
              <a:t>” </a:t>
            </a:r>
            <a:r>
              <a:rPr lang="en-US" dirty="0" err="1"/>
              <a:t>nghĩa</a:t>
            </a:r>
            <a:r>
              <a:rPr lang="en-US" dirty="0"/>
              <a:t> </a:t>
            </a:r>
            <a:r>
              <a:rPr lang="en-US" dirty="0" err="1"/>
              <a:t>là</a:t>
            </a:r>
            <a:r>
              <a:rPr lang="en-US" dirty="0"/>
              <a:t> </a:t>
            </a:r>
            <a:r>
              <a:rPr lang="en-US" dirty="0" err="1"/>
              <a:t>ghi</a:t>
            </a:r>
            <a:r>
              <a:rPr lang="en-US" dirty="0"/>
              <a:t> </a:t>
            </a:r>
            <a:r>
              <a:rPr lang="en-US" dirty="0" err="1"/>
              <a:t>chép</a:t>
            </a:r>
            <a:r>
              <a:rPr lang="en-US" dirty="0"/>
              <a:t> </a:t>
            </a:r>
            <a:r>
              <a:rPr lang="en-US" dirty="0" err="1"/>
              <a:t>tản</a:t>
            </a:r>
            <a:r>
              <a:rPr lang="en-US" dirty="0"/>
              <a:t> </a:t>
            </a:r>
            <a:r>
              <a:rPr lang="en-US" dirty="0" err="1"/>
              <a:t>mạn</a:t>
            </a:r>
            <a:r>
              <a:rPr lang="en-US" dirty="0"/>
              <a:t> </a:t>
            </a:r>
            <a:r>
              <a:rPr lang="en-US" dirty="0" err="1"/>
              <a:t>những</a:t>
            </a:r>
            <a:r>
              <a:rPr lang="en-US" dirty="0"/>
              <a:t> </a:t>
            </a:r>
            <a:r>
              <a:rPr lang="en-US" dirty="0" err="1"/>
              <a:t>câu</a:t>
            </a:r>
            <a:r>
              <a:rPr lang="en-US" dirty="0"/>
              <a:t> </a:t>
            </a:r>
            <a:r>
              <a:rPr lang="en-US" dirty="0" err="1"/>
              <a:t>chuyện</a:t>
            </a:r>
            <a:r>
              <a:rPr lang="en-US" dirty="0"/>
              <a:t> </a:t>
            </a:r>
            <a:r>
              <a:rPr lang="en-US" dirty="0" err="1"/>
              <a:t>kì</a:t>
            </a:r>
            <a:r>
              <a:rPr lang="en-US" dirty="0"/>
              <a:t> </a:t>
            </a:r>
            <a:r>
              <a:rPr lang="en-US" dirty="0" err="1"/>
              <a:t>lạ</a:t>
            </a:r>
            <a:r>
              <a:rPr lang="en-US" dirty="0"/>
              <a:t> </a:t>
            </a:r>
            <a:r>
              <a:rPr lang="en-US" dirty="0" err="1"/>
              <a:t>được</a:t>
            </a:r>
            <a:r>
              <a:rPr lang="en-US" dirty="0"/>
              <a:t> </a:t>
            </a:r>
            <a:r>
              <a:rPr lang="en-US" dirty="0" err="1"/>
              <a:t>lưu</a:t>
            </a:r>
            <a:r>
              <a:rPr lang="en-US" dirty="0"/>
              <a:t> </a:t>
            </a:r>
            <a:r>
              <a:rPr lang="en-US" dirty="0" err="1"/>
              <a:t>truyền</a:t>
            </a:r>
            <a:r>
              <a:rPr lang="en-US" dirty="0"/>
              <a:t> </a:t>
            </a:r>
            <a:r>
              <a:rPr lang="en-US" dirty="0" err="1"/>
              <a:t>trong</a:t>
            </a:r>
            <a:r>
              <a:rPr lang="en-US" dirty="0"/>
              <a:t> </a:t>
            </a:r>
            <a:r>
              <a:rPr lang="en-US" dirty="0" err="1"/>
              <a:t>dân</a:t>
            </a:r>
            <a:r>
              <a:rPr lang="en-US" dirty="0"/>
              <a:t> </a:t>
            </a:r>
            <a:r>
              <a:rPr lang="en-US" dirty="0" err="1"/>
              <a:t>gian</a:t>
            </a:r>
            <a:r>
              <a:rPr lang="en-US" dirty="0"/>
              <a:t>, </a:t>
            </a:r>
            <a:r>
              <a:rPr lang="en-US" dirty="0" err="1"/>
              <a:t>đây</a:t>
            </a:r>
            <a:r>
              <a:rPr lang="en-US" dirty="0"/>
              <a:t> </a:t>
            </a:r>
            <a:r>
              <a:rPr lang="en-US" dirty="0" err="1"/>
              <a:t>là</a:t>
            </a:r>
            <a:r>
              <a:rPr lang="en-US" dirty="0"/>
              <a:t> </a:t>
            </a:r>
            <a:r>
              <a:rPr lang="en-US" dirty="0" err="1"/>
              <a:t>tập</a:t>
            </a:r>
            <a:r>
              <a:rPr lang="en-US" dirty="0"/>
              <a:t> </a:t>
            </a:r>
            <a:r>
              <a:rPr lang="en-US" dirty="0" err="1"/>
              <a:t>truyện</a:t>
            </a:r>
            <a:r>
              <a:rPr lang="en-US" dirty="0"/>
              <a:t> </a:t>
            </a:r>
            <a:r>
              <a:rPr lang="en-US" dirty="0" err="1"/>
              <a:t>duy</a:t>
            </a:r>
            <a:r>
              <a:rPr lang="en-US" dirty="0"/>
              <a:t> </a:t>
            </a:r>
            <a:r>
              <a:rPr lang="en-US" dirty="0" err="1"/>
              <a:t>nhất</a:t>
            </a:r>
            <a:r>
              <a:rPr lang="en-US" dirty="0"/>
              <a:t> </a:t>
            </a:r>
            <a:r>
              <a:rPr lang="en-US" dirty="0" err="1"/>
              <a:t>còn</a:t>
            </a:r>
            <a:r>
              <a:rPr lang="en-US" dirty="0"/>
              <a:t> </a:t>
            </a:r>
            <a:r>
              <a:rPr lang="en-US" dirty="0" err="1"/>
              <a:t>lại</a:t>
            </a:r>
            <a:r>
              <a:rPr lang="en-US" dirty="0"/>
              <a:t> </a:t>
            </a:r>
            <a:r>
              <a:rPr lang="en-US" dirty="0" err="1"/>
              <a:t>của</a:t>
            </a:r>
            <a:r>
              <a:rPr lang="en-US" dirty="0"/>
              <a:t> </a:t>
            </a:r>
            <a:r>
              <a:rPr lang="en-US" dirty="0" err="1"/>
              <a:t>Nguyễn</a:t>
            </a:r>
            <a:r>
              <a:rPr lang="en-US" dirty="0"/>
              <a:t> </a:t>
            </a:r>
            <a:r>
              <a:rPr lang="en-US" dirty="0" err="1"/>
              <a:t>Dữ</a:t>
            </a:r>
            <a:r>
              <a:rPr lang="en-US" dirty="0"/>
              <a:t> </a:t>
            </a:r>
            <a:r>
              <a:rPr lang="en-US" dirty="0" err="1"/>
              <a:t>đến</a:t>
            </a:r>
            <a:r>
              <a:rPr lang="en-US" dirty="0"/>
              <a:t> </a:t>
            </a:r>
            <a:r>
              <a:rPr lang="en-US" dirty="0" err="1"/>
              <a:t>ngày</a:t>
            </a:r>
            <a:r>
              <a:rPr lang="en-US" dirty="0"/>
              <a:t> nay</a:t>
            </a:r>
          </a:p>
          <a:p>
            <a:r>
              <a:rPr lang="en-US" dirty="0" err="1"/>
              <a:t>Tác</a:t>
            </a:r>
            <a:r>
              <a:rPr lang="en-US" dirty="0"/>
              <a:t> </a:t>
            </a:r>
            <a:r>
              <a:rPr lang="en-US" dirty="0" err="1"/>
              <a:t>phẩm</a:t>
            </a:r>
            <a:r>
              <a:rPr lang="en-US" dirty="0"/>
              <a:t> </a:t>
            </a:r>
            <a:r>
              <a:rPr lang="en-US" dirty="0" err="1"/>
              <a:t>được</a:t>
            </a:r>
            <a:r>
              <a:rPr lang="en-US" dirty="0"/>
              <a:t> </a:t>
            </a:r>
            <a:r>
              <a:rPr lang="en-US" dirty="0" err="1"/>
              <a:t>viết</a:t>
            </a:r>
            <a:r>
              <a:rPr lang="en-US" dirty="0"/>
              <a:t> </a:t>
            </a:r>
            <a:r>
              <a:rPr lang="en-US" dirty="0" err="1"/>
              <a:t>theo</a:t>
            </a:r>
            <a:r>
              <a:rPr lang="en-US" dirty="0"/>
              <a:t> </a:t>
            </a:r>
            <a:r>
              <a:rPr lang="en-US" dirty="0" err="1"/>
              <a:t>thể</a:t>
            </a:r>
            <a:r>
              <a:rPr lang="en-US" dirty="0"/>
              <a:t> </a:t>
            </a:r>
            <a:r>
              <a:rPr lang="en-US" dirty="0" err="1"/>
              <a:t>truyền</a:t>
            </a:r>
            <a:r>
              <a:rPr lang="en-US" dirty="0"/>
              <a:t> </a:t>
            </a:r>
            <a:r>
              <a:rPr lang="en-US" dirty="0" err="1"/>
              <a:t>kỳ</a:t>
            </a:r>
            <a:r>
              <a:rPr lang="en-US" dirty="0"/>
              <a:t>, </a:t>
            </a:r>
            <a:r>
              <a:rPr lang="en-US" dirty="0" err="1"/>
              <a:t>là</a:t>
            </a:r>
            <a:r>
              <a:rPr lang="en-US" dirty="0"/>
              <a:t> </a:t>
            </a:r>
            <a:r>
              <a:rPr lang="en-US" dirty="0" err="1"/>
              <a:t>một</a:t>
            </a:r>
            <a:r>
              <a:rPr lang="en-US" dirty="0"/>
              <a:t> </a:t>
            </a:r>
            <a:r>
              <a:rPr lang="en-US" dirty="0" err="1"/>
              <a:t>thể</a:t>
            </a:r>
            <a:r>
              <a:rPr lang="en-US" dirty="0"/>
              <a:t> </a:t>
            </a:r>
            <a:r>
              <a:rPr lang="en-US" dirty="0" err="1"/>
              <a:t>loại</a:t>
            </a:r>
            <a:r>
              <a:rPr lang="en-US" dirty="0"/>
              <a:t> </a:t>
            </a:r>
            <a:r>
              <a:rPr lang="en-US" dirty="0" err="1"/>
              <a:t>văn</a:t>
            </a:r>
            <a:r>
              <a:rPr lang="en-US" dirty="0"/>
              <a:t> </a:t>
            </a:r>
            <a:r>
              <a:rPr lang="en-US" dirty="0" err="1"/>
              <a:t>xuôi</a:t>
            </a:r>
            <a:r>
              <a:rPr lang="en-US" dirty="0"/>
              <a:t> </a:t>
            </a:r>
            <a:r>
              <a:rPr lang="en-US" dirty="0" err="1"/>
              <a:t>tự</a:t>
            </a:r>
            <a:r>
              <a:rPr lang="en-US" dirty="0"/>
              <a:t> </a:t>
            </a:r>
            <a:r>
              <a:rPr lang="en-US" dirty="0" err="1"/>
              <a:t>sự</a:t>
            </a:r>
            <a:r>
              <a:rPr lang="en-US" dirty="0"/>
              <a:t>, </a:t>
            </a:r>
            <a:r>
              <a:rPr lang="en-US" dirty="0" err="1"/>
              <a:t>có</a:t>
            </a:r>
            <a:r>
              <a:rPr lang="en-US" dirty="0"/>
              <a:t> </a:t>
            </a:r>
            <a:r>
              <a:rPr lang="en-US" dirty="0" err="1"/>
              <a:t>nguồn</a:t>
            </a:r>
            <a:r>
              <a:rPr lang="en-US" dirty="0"/>
              <a:t> </a:t>
            </a:r>
            <a:r>
              <a:rPr lang="en-US" dirty="0" err="1"/>
              <a:t>gốc</a:t>
            </a:r>
            <a:r>
              <a:rPr lang="en-US" dirty="0"/>
              <a:t> </a:t>
            </a:r>
            <a:r>
              <a:rPr lang="en-US" dirty="0" err="1"/>
              <a:t>từ</a:t>
            </a:r>
            <a:r>
              <a:rPr lang="en-US" dirty="0"/>
              <a:t> Trung </a:t>
            </a:r>
            <a:r>
              <a:rPr lang="en-US" dirty="0" err="1"/>
              <a:t>Quốc</a:t>
            </a:r>
            <a:r>
              <a:rPr lang="en-US" dirty="0"/>
              <a:t> </a:t>
            </a:r>
            <a:r>
              <a:rPr lang="en-US" dirty="0" err="1"/>
              <a:t>và</a:t>
            </a:r>
            <a:r>
              <a:rPr lang="en-US" dirty="0"/>
              <a:t> </a:t>
            </a:r>
            <a:r>
              <a:rPr lang="en-US" dirty="0" err="1"/>
              <a:t>thịnh</a:t>
            </a:r>
            <a:r>
              <a:rPr lang="en-US" dirty="0"/>
              <a:t> </a:t>
            </a:r>
            <a:r>
              <a:rPr lang="en-US" dirty="0" err="1"/>
              <a:t>hành</a:t>
            </a:r>
            <a:r>
              <a:rPr lang="en-US" dirty="0"/>
              <a:t> </a:t>
            </a:r>
            <a:r>
              <a:rPr lang="en-US" dirty="0" err="1"/>
              <a:t>từ</a:t>
            </a:r>
            <a:r>
              <a:rPr lang="en-US" dirty="0"/>
              <a:t> </a:t>
            </a:r>
            <a:r>
              <a:rPr lang="en-US" dirty="0" err="1"/>
              <a:t>thời</a:t>
            </a:r>
            <a:r>
              <a:rPr lang="en-US" dirty="0"/>
              <a:t> </a:t>
            </a:r>
            <a:r>
              <a:rPr lang="en-US" dirty="0" err="1"/>
              <a:t>nhà</a:t>
            </a:r>
            <a:r>
              <a:rPr lang="en-US" dirty="0"/>
              <a:t> </a:t>
            </a:r>
            <a:r>
              <a:rPr lang="en-US" dirty="0" err="1"/>
              <a:t>Đường</a:t>
            </a:r>
            <a:r>
              <a:rPr lang="en-US" dirty="0"/>
              <a:t> </a:t>
            </a:r>
            <a:r>
              <a:rPr lang="en-US" dirty="0" err="1"/>
              <a:t>thường</a:t>
            </a:r>
            <a:r>
              <a:rPr lang="en-US" dirty="0"/>
              <a:t> </a:t>
            </a:r>
            <a:r>
              <a:rPr lang="en-US" dirty="0" err="1"/>
              <a:t>có</a:t>
            </a:r>
            <a:r>
              <a:rPr lang="en-US" dirty="0"/>
              <a:t> </a:t>
            </a:r>
            <a:r>
              <a:rPr lang="en-US" dirty="0" err="1"/>
              <a:t>yếu</a:t>
            </a:r>
            <a:r>
              <a:rPr lang="en-US" dirty="0"/>
              <a:t> </a:t>
            </a:r>
            <a:r>
              <a:rPr lang="en-US" dirty="0" err="1"/>
              <a:t>tố</a:t>
            </a:r>
            <a:r>
              <a:rPr lang="en-US" dirty="0"/>
              <a:t> </a:t>
            </a:r>
            <a:r>
              <a:rPr lang="en-US" dirty="0" err="1"/>
              <a:t>kì</a:t>
            </a:r>
            <a:r>
              <a:rPr lang="en-US" dirty="0"/>
              <a:t> </a:t>
            </a:r>
            <a:r>
              <a:rPr lang="en-US" dirty="0" err="1"/>
              <a:t>ảo</a:t>
            </a:r>
            <a:r>
              <a:rPr lang="en-US" dirty="0"/>
              <a:t> </a:t>
            </a:r>
            <a:r>
              <a:rPr lang="en-US" dirty="0" err="1"/>
              <a:t>nhưng</a:t>
            </a:r>
            <a:r>
              <a:rPr lang="en-US" dirty="0"/>
              <a:t> </a:t>
            </a:r>
            <a:r>
              <a:rPr lang="en-US" dirty="0" err="1"/>
              <a:t>vẫn</a:t>
            </a:r>
            <a:r>
              <a:rPr lang="en-US" dirty="0"/>
              <a:t> </a:t>
            </a:r>
            <a:r>
              <a:rPr lang="en-US" dirty="0" err="1"/>
              <a:t>hướng</a:t>
            </a:r>
            <a:r>
              <a:rPr lang="en-US" dirty="0"/>
              <a:t> </a:t>
            </a:r>
            <a:r>
              <a:rPr lang="en-US" dirty="0" err="1"/>
              <a:t>người</a:t>
            </a:r>
            <a:r>
              <a:rPr lang="en-US" dirty="0"/>
              <a:t> </a:t>
            </a:r>
            <a:r>
              <a:rPr lang="en-US" dirty="0" err="1"/>
              <a:t>đọc</a:t>
            </a:r>
            <a:r>
              <a:rPr lang="en-US" dirty="0"/>
              <a:t> </a:t>
            </a:r>
            <a:r>
              <a:rPr lang="en-US" dirty="0" err="1"/>
              <a:t>nhận</a:t>
            </a:r>
            <a:r>
              <a:rPr lang="en-US" dirty="0"/>
              <a:t> </a:t>
            </a:r>
            <a:r>
              <a:rPr lang="en-US" dirty="0" err="1"/>
              <a:t>thức</a:t>
            </a:r>
            <a:r>
              <a:rPr lang="en-US" dirty="0"/>
              <a:t> </a:t>
            </a:r>
            <a:r>
              <a:rPr lang="en-US" dirty="0" err="1"/>
              <a:t>sâu</a:t>
            </a:r>
            <a:r>
              <a:rPr lang="en-US" dirty="0"/>
              <a:t> </a:t>
            </a:r>
            <a:r>
              <a:rPr lang="en-US" dirty="0" err="1"/>
              <a:t>sắc</a:t>
            </a:r>
            <a:r>
              <a:rPr lang="en-US" dirty="0"/>
              <a:t> </a:t>
            </a:r>
            <a:r>
              <a:rPr lang="en-US" dirty="0" err="1"/>
              <a:t>về</a:t>
            </a:r>
            <a:r>
              <a:rPr lang="en-US" dirty="0"/>
              <a:t> </a:t>
            </a:r>
            <a:r>
              <a:rPr lang="en-US" dirty="0" err="1"/>
              <a:t>số</a:t>
            </a:r>
            <a:r>
              <a:rPr lang="en-US" dirty="0"/>
              <a:t> </a:t>
            </a:r>
            <a:r>
              <a:rPr lang="en-US" dirty="0" err="1"/>
              <a:t>phận</a:t>
            </a:r>
            <a:r>
              <a:rPr lang="en-US" dirty="0"/>
              <a:t> </a:t>
            </a:r>
            <a:r>
              <a:rPr lang="en-US" dirty="0" err="1"/>
              <a:t>cuộc</a:t>
            </a:r>
            <a:r>
              <a:rPr lang="en-US" dirty="0"/>
              <a:t> </a:t>
            </a:r>
            <a:r>
              <a:rPr lang="en-US" dirty="0" err="1"/>
              <a:t>đời</a:t>
            </a:r>
            <a:r>
              <a:rPr lang="en-US" dirty="0"/>
              <a:t> con </a:t>
            </a:r>
            <a:r>
              <a:rPr lang="en-US" dirty="0" err="1"/>
              <a:t>người</a:t>
            </a:r>
            <a:r>
              <a:rPr lang="en-US" dirty="0"/>
              <a:t> </a:t>
            </a:r>
            <a:r>
              <a:rPr lang="en-US" dirty="0" err="1"/>
              <a:t>trong</a:t>
            </a:r>
            <a:r>
              <a:rPr lang="en-US" dirty="0"/>
              <a:t> </a:t>
            </a:r>
            <a:r>
              <a:rPr lang="en-US" dirty="0" err="1"/>
              <a:t>xã</a:t>
            </a:r>
            <a:r>
              <a:rPr lang="en-US" dirty="0"/>
              <a:t> </a:t>
            </a:r>
            <a:r>
              <a:rPr lang="en-US" dirty="0" err="1"/>
              <a:t>hội</a:t>
            </a:r>
            <a:r>
              <a:rPr lang="en-US" dirty="0"/>
              <a:t> </a:t>
            </a:r>
            <a:r>
              <a:rPr lang="en-US" dirty="0" err="1"/>
              <a:t>phong</a:t>
            </a:r>
            <a:r>
              <a:rPr lang="en-US" dirty="0"/>
              <a:t> </a:t>
            </a:r>
            <a:r>
              <a:rPr lang="en-US" dirty="0" err="1"/>
              <a:t>kiến</a:t>
            </a:r>
            <a:r>
              <a:rPr lang="en-US" dirty="0"/>
              <a:t> </a:t>
            </a:r>
            <a:r>
              <a:rPr lang="en-US" dirty="0" err="1"/>
              <a:t>xưa</a:t>
            </a:r>
            <a:r>
              <a:rPr lang="en-US" dirty="0"/>
              <a:t>. </a:t>
            </a:r>
          </a:p>
          <a:p>
            <a:r>
              <a:rPr lang="en-US" dirty="0"/>
              <a:t>“</a:t>
            </a:r>
            <a:r>
              <a:rPr lang="en-US" dirty="0" err="1"/>
              <a:t>Truyền</a:t>
            </a:r>
            <a:r>
              <a:rPr lang="en-US" dirty="0"/>
              <a:t> </a:t>
            </a:r>
            <a:r>
              <a:rPr lang="en-US" dirty="0" err="1"/>
              <a:t>kỳ</a:t>
            </a:r>
            <a:r>
              <a:rPr lang="en-US" dirty="0"/>
              <a:t> </a:t>
            </a:r>
            <a:r>
              <a:rPr lang="en-US" dirty="0" err="1"/>
              <a:t>mạn</a:t>
            </a:r>
            <a:r>
              <a:rPr lang="en-US" dirty="0"/>
              <a:t> </a:t>
            </a:r>
            <a:r>
              <a:rPr lang="en-US" dirty="0" err="1"/>
              <a:t>lục</a:t>
            </a:r>
            <a:r>
              <a:rPr lang="en-US" dirty="0"/>
              <a:t>” </a:t>
            </a:r>
            <a:r>
              <a:rPr lang="en-US" dirty="0" err="1"/>
              <a:t>của</a:t>
            </a:r>
            <a:r>
              <a:rPr lang="en-US" dirty="0"/>
              <a:t> </a:t>
            </a:r>
            <a:r>
              <a:rPr lang="en-US" dirty="0" err="1"/>
              <a:t>Nguyễn</a:t>
            </a:r>
            <a:r>
              <a:rPr lang="en-US" dirty="0"/>
              <a:t> </a:t>
            </a:r>
            <a:r>
              <a:rPr lang="en-US" dirty="0" err="1"/>
              <a:t>Dữ</a:t>
            </a:r>
            <a:r>
              <a:rPr lang="en-US" dirty="0"/>
              <a:t> </a:t>
            </a:r>
            <a:r>
              <a:rPr lang="en-US" dirty="0" err="1"/>
              <a:t>gồm</a:t>
            </a:r>
            <a:r>
              <a:rPr lang="en-US" dirty="0"/>
              <a:t> 20 </a:t>
            </a:r>
            <a:r>
              <a:rPr lang="en-US" dirty="0" err="1"/>
              <a:t>truyện</a:t>
            </a:r>
            <a:r>
              <a:rPr lang="en-US" dirty="0"/>
              <a:t>, </a:t>
            </a:r>
            <a:r>
              <a:rPr lang="en-US" dirty="0" err="1"/>
              <a:t>đề</a:t>
            </a:r>
            <a:r>
              <a:rPr lang="en-US" dirty="0"/>
              <a:t> </a:t>
            </a:r>
            <a:r>
              <a:rPr lang="en-US" dirty="0" err="1"/>
              <a:t>tài</a:t>
            </a:r>
            <a:r>
              <a:rPr lang="en-US" dirty="0"/>
              <a:t> </a:t>
            </a:r>
            <a:r>
              <a:rPr lang="en-US" dirty="0" err="1"/>
              <a:t>phong</a:t>
            </a:r>
            <a:r>
              <a:rPr lang="en-US" dirty="0"/>
              <a:t> </a:t>
            </a:r>
            <a:r>
              <a:rPr lang="en-US" dirty="0" err="1"/>
              <a:t>phú</a:t>
            </a:r>
            <a:r>
              <a:rPr lang="en-US" dirty="0"/>
              <a:t>, </a:t>
            </a:r>
            <a:r>
              <a:rPr lang="en-US" dirty="0" err="1"/>
              <a:t>nhân</a:t>
            </a:r>
            <a:r>
              <a:rPr lang="en-US" dirty="0"/>
              <a:t> </a:t>
            </a:r>
            <a:r>
              <a:rPr lang="en-US" dirty="0" err="1"/>
              <a:t>vật</a:t>
            </a:r>
            <a:r>
              <a:rPr lang="en-US" dirty="0"/>
              <a:t> </a:t>
            </a:r>
            <a:r>
              <a:rPr lang="en-US" dirty="0" err="1"/>
              <a:t>chính</a:t>
            </a:r>
            <a:r>
              <a:rPr lang="en-US" dirty="0"/>
              <a:t> </a:t>
            </a:r>
            <a:r>
              <a:rPr lang="en-US" dirty="0" err="1"/>
              <a:t>thường</a:t>
            </a:r>
            <a:r>
              <a:rPr lang="en-US" dirty="0"/>
              <a:t> </a:t>
            </a:r>
            <a:r>
              <a:rPr lang="en-US" dirty="0" err="1"/>
              <a:t>là</a:t>
            </a:r>
            <a:r>
              <a:rPr lang="en-US" dirty="0"/>
              <a:t> </a:t>
            </a:r>
            <a:r>
              <a:rPr lang="en-US" dirty="0" err="1"/>
              <a:t>những</a:t>
            </a:r>
            <a:r>
              <a:rPr lang="en-US" dirty="0"/>
              <a:t> </a:t>
            </a:r>
            <a:r>
              <a:rPr lang="en-US" dirty="0" err="1"/>
              <a:t>người</a:t>
            </a:r>
            <a:r>
              <a:rPr lang="en-US" dirty="0"/>
              <a:t> </a:t>
            </a:r>
            <a:r>
              <a:rPr lang="en-US" dirty="0" err="1"/>
              <a:t>phụ</a:t>
            </a:r>
            <a:r>
              <a:rPr lang="en-US" dirty="0"/>
              <a:t> </a:t>
            </a:r>
            <a:r>
              <a:rPr lang="en-US" dirty="0" err="1"/>
              <a:t>nữ</a:t>
            </a:r>
            <a:r>
              <a:rPr lang="en-US" dirty="0"/>
              <a:t> </a:t>
            </a:r>
            <a:r>
              <a:rPr lang="en-US" dirty="0" err="1"/>
              <a:t>đức</a:t>
            </a:r>
            <a:r>
              <a:rPr lang="en-US" dirty="0"/>
              <a:t> </a:t>
            </a:r>
            <a:r>
              <a:rPr lang="en-US" dirty="0" err="1"/>
              <a:t>hạnh</a:t>
            </a:r>
            <a:r>
              <a:rPr lang="en-US" dirty="0"/>
              <a:t>, </a:t>
            </a:r>
            <a:r>
              <a:rPr lang="en-US" dirty="0" err="1"/>
              <a:t>có</a:t>
            </a:r>
            <a:r>
              <a:rPr lang="en-US" dirty="0"/>
              <a:t> </a:t>
            </a:r>
            <a:r>
              <a:rPr lang="en-US" dirty="0" err="1"/>
              <a:t>nhan</a:t>
            </a:r>
            <a:r>
              <a:rPr lang="en-US" dirty="0"/>
              <a:t> </a:t>
            </a:r>
            <a:r>
              <a:rPr lang="en-US" dirty="0" err="1"/>
              <a:t>sắc</a:t>
            </a:r>
            <a:r>
              <a:rPr lang="en-US" dirty="0"/>
              <a:t>, khao </a:t>
            </a:r>
            <a:r>
              <a:rPr lang="en-US" dirty="0" err="1"/>
              <a:t>khát</a:t>
            </a:r>
            <a:r>
              <a:rPr lang="en-US" dirty="0"/>
              <a:t> </a:t>
            </a:r>
            <a:r>
              <a:rPr lang="en-US" dirty="0" err="1"/>
              <a:t>hạnh</a:t>
            </a:r>
            <a:r>
              <a:rPr lang="en-US" dirty="0"/>
              <a:t> </a:t>
            </a:r>
            <a:r>
              <a:rPr lang="en-US" dirty="0" err="1"/>
              <a:t>phúc</a:t>
            </a:r>
            <a:r>
              <a:rPr lang="en-US" dirty="0"/>
              <a:t> </a:t>
            </a:r>
            <a:r>
              <a:rPr lang="en-US" dirty="0" err="1"/>
              <a:t>nhưng</a:t>
            </a:r>
            <a:r>
              <a:rPr lang="en-US" dirty="0"/>
              <a:t> </a:t>
            </a:r>
            <a:r>
              <a:rPr lang="en-US" dirty="0" err="1"/>
              <a:t>cuộc</a:t>
            </a:r>
            <a:r>
              <a:rPr lang="en-US" dirty="0"/>
              <a:t> </a:t>
            </a:r>
            <a:r>
              <a:rPr lang="en-US" dirty="0" err="1"/>
              <a:t>đời</a:t>
            </a:r>
            <a:r>
              <a:rPr lang="en-US" dirty="0"/>
              <a:t> </a:t>
            </a:r>
            <a:r>
              <a:rPr lang="en-US" dirty="0" err="1"/>
              <a:t>lại</a:t>
            </a:r>
            <a:r>
              <a:rPr lang="en-US" dirty="0"/>
              <a:t> </a:t>
            </a:r>
            <a:r>
              <a:rPr lang="en-US" dirty="0" err="1"/>
              <a:t>bất</a:t>
            </a:r>
            <a:r>
              <a:rPr lang="en-US" dirty="0"/>
              <a:t> </a:t>
            </a:r>
            <a:r>
              <a:rPr lang="en-US" dirty="0" err="1"/>
              <a:t>hạnh</a:t>
            </a:r>
            <a:r>
              <a:rPr lang="en-US" dirty="0"/>
              <a:t>, </a:t>
            </a:r>
            <a:r>
              <a:rPr lang="en-US" dirty="0" err="1"/>
              <a:t>éo</a:t>
            </a:r>
            <a:r>
              <a:rPr lang="en-US" dirty="0"/>
              <a:t> le, </a:t>
            </a:r>
            <a:r>
              <a:rPr lang="en-US" dirty="0" err="1"/>
              <a:t>oan</a:t>
            </a:r>
            <a:r>
              <a:rPr lang="en-US" dirty="0"/>
              <a:t> </a:t>
            </a:r>
            <a:r>
              <a:rPr lang="en-US" dirty="0" err="1"/>
              <a:t>khuất</a:t>
            </a:r>
            <a:r>
              <a:rPr lang="en-US" dirty="0"/>
              <a:t>. </a:t>
            </a:r>
            <a:r>
              <a:rPr lang="en-US" dirty="0" err="1"/>
              <a:t>Hoặc</a:t>
            </a:r>
            <a:r>
              <a:rPr lang="en-US" dirty="0"/>
              <a:t> </a:t>
            </a:r>
            <a:r>
              <a:rPr lang="en-US" dirty="0" err="1"/>
              <a:t>là</a:t>
            </a:r>
            <a:r>
              <a:rPr lang="en-US" dirty="0"/>
              <a:t> </a:t>
            </a:r>
            <a:r>
              <a:rPr lang="en-US" dirty="0" err="1"/>
              <a:t>những</a:t>
            </a:r>
            <a:r>
              <a:rPr lang="en-US" dirty="0"/>
              <a:t> </a:t>
            </a:r>
            <a:r>
              <a:rPr lang="en-US" dirty="0" err="1"/>
              <a:t>trí</a:t>
            </a:r>
            <a:r>
              <a:rPr lang="en-US" dirty="0"/>
              <a:t> </a:t>
            </a:r>
            <a:r>
              <a:rPr lang="en-US" dirty="0" err="1"/>
              <a:t>thức</a:t>
            </a:r>
            <a:r>
              <a:rPr lang="en-US" dirty="0"/>
              <a:t> </a:t>
            </a:r>
            <a:r>
              <a:rPr lang="en-US" dirty="0" err="1"/>
              <a:t>tâm</a:t>
            </a:r>
            <a:r>
              <a:rPr lang="en-US" dirty="0"/>
              <a:t> </a:t>
            </a:r>
            <a:r>
              <a:rPr lang="en-US" dirty="0" err="1"/>
              <a:t>huyết</a:t>
            </a:r>
            <a:r>
              <a:rPr lang="en-US" dirty="0"/>
              <a:t> </a:t>
            </a:r>
            <a:r>
              <a:rPr lang="en-US" dirty="0" err="1"/>
              <a:t>nhưng</a:t>
            </a:r>
            <a:r>
              <a:rPr lang="en-US" dirty="0"/>
              <a:t> </a:t>
            </a:r>
            <a:r>
              <a:rPr lang="en-US" dirty="0" err="1"/>
              <a:t>bất</a:t>
            </a:r>
            <a:r>
              <a:rPr lang="en-US" dirty="0"/>
              <a:t> </a:t>
            </a:r>
            <a:r>
              <a:rPr lang="en-US" dirty="0" err="1"/>
              <a:t>mãn</a:t>
            </a:r>
            <a:r>
              <a:rPr lang="en-US" dirty="0"/>
              <a:t> </a:t>
            </a:r>
            <a:r>
              <a:rPr lang="en-US" dirty="0" err="1"/>
              <a:t>giữa</a:t>
            </a:r>
            <a:r>
              <a:rPr lang="en-US" dirty="0"/>
              <a:t> </a:t>
            </a:r>
            <a:r>
              <a:rPr lang="en-US" dirty="0" err="1"/>
              <a:t>thời</a:t>
            </a:r>
            <a:r>
              <a:rPr lang="en-US" dirty="0"/>
              <a:t> </a:t>
            </a:r>
            <a:r>
              <a:rPr lang="en-US" dirty="0" err="1"/>
              <a:t>cuộc</a:t>
            </a:r>
            <a:r>
              <a:rPr lang="en-US" dirty="0"/>
              <a:t> </a:t>
            </a:r>
            <a:r>
              <a:rPr lang="en-US" dirty="0" err="1"/>
              <a:t>không</a:t>
            </a:r>
            <a:r>
              <a:rPr lang="en-US" dirty="0"/>
              <a:t> </a:t>
            </a:r>
            <a:r>
              <a:rPr lang="en-US" dirty="0" err="1"/>
              <a:t>chịu</a:t>
            </a:r>
            <a:r>
              <a:rPr lang="en-US" dirty="0"/>
              <a:t> </a:t>
            </a:r>
            <a:r>
              <a:rPr lang="en-US" dirty="0" err="1"/>
              <a:t>trói</a:t>
            </a:r>
            <a:r>
              <a:rPr lang="en-US" dirty="0"/>
              <a:t> </a:t>
            </a:r>
            <a:r>
              <a:rPr lang="en-US" dirty="0" err="1"/>
              <a:t>mình</a:t>
            </a:r>
            <a:r>
              <a:rPr lang="en-US" dirty="0"/>
              <a:t> </a:t>
            </a:r>
            <a:r>
              <a:rPr lang="en-US" dirty="0" err="1"/>
              <a:t>trong</a:t>
            </a:r>
            <a:r>
              <a:rPr lang="en-US" dirty="0"/>
              <a:t> </a:t>
            </a:r>
            <a:r>
              <a:rPr lang="en-US" dirty="0" err="1"/>
              <a:t>vòng</a:t>
            </a:r>
            <a:r>
              <a:rPr lang="en-US" dirty="0"/>
              <a:t> </a:t>
            </a:r>
            <a:r>
              <a:rPr lang="en-US" dirty="0" err="1"/>
              <a:t>danh</a:t>
            </a:r>
            <a:r>
              <a:rPr lang="en-US" dirty="0"/>
              <a:t> </a:t>
            </a:r>
            <a:r>
              <a:rPr lang="en-US" dirty="0" err="1"/>
              <a:t>lợi</a:t>
            </a:r>
            <a:r>
              <a:rPr lang="en-US" dirty="0"/>
              <a:t>. Qua 2 </a:t>
            </a:r>
            <a:r>
              <a:rPr lang="en-US" dirty="0" err="1"/>
              <a:t>hình</a:t>
            </a:r>
            <a:r>
              <a:rPr lang="en-US" dirty="0"/>
              <a:t> </a:t>
            </a:r>
            <a:r>
              <a:rPr lang="en-US" dirty="0" err="1"/>
              <a:t>tượng</a:t>
            </a:r>
            <a:r>
              <a:rPr lang="en-US" dirty="0"/>
              <a:t> </a:t>
            </a:r>
            <a:r>
              <a:rPr lang="en-US" dirty="0" err="1"/>
              <a:t>nhân</a:t>
            </a:r>
            <a:r>
              <a:rPr lang="en-US" dirty="0"/>
              <a:t> </a:t>
            </a:r>
            <a:r>
              <a:rPr lang="en-US" dirty="0" err="1"/>
              <a:t>vật</a:t>
            </a:r>
            <a:r>
              <a:rPr lang="en-US" dirty="0"/>
              <a:t> </a:t>
            </a:r>
            <a:r>
              <a:rPr lang="en-US" dirty="0" err="1"/>
              <a:t>trên</a:t>
            </a:r>
            <a:r>
              <a:rPr lang="en-US" dirty="0"/>
              <a:t>, </a:t>
            </a:r>
            <a:r>
              <a:rPr lang="en-US" dirty="0" err="1"/>
              <a:t>truyện</a:t>
            </a:r>
            <a:r>
              <a:rPr lang="en-US" dirty="0"/>
              <a:t> </a:t>
            </a:r>
            <a:r>
              <a:rPr lang="en-US" dirty="0" err="1"/>
              <a:t>lên</a:t>
            </a:r>
            <a:r>
              <a:rPr lang="en-US" dirty="0"/>
              <a:t> </a:t>
            </a:r>
            <a:r>
              <a:rPr lang="en-US" dirty="0" err="1"/>
              <a:t>án</a:t>
            </a:r>
            <a:r>
              <a:rPr lang="en-US" dirty="0"/>
              <a:t> </a:t>
            </a:r>
            <a:r>
              <a:rPr lang="en-US" dirty="0" err="1"/>
              <a:t>xã</a:t>
            </a:r>
            <a:r>
              <a:rPr lang="en-US" dirty="0"/>
              <a:t> </a:t>
            </a:r>
            <a:r>
              <a:rPr lang="en-US" dirty="0" err="1"/>
              <a:t>hội</a:t>
            </a:r>
            <a:r>
              <a:rPr lang="en-US" dirty="0"/>
              <a:t> </a:t>
            </a:r>
            <a:r>
              <a:rPr lang="en-US" dirty="0" err="1"/>
              <a:t>phong</a:t>
            </a:r>
            <a:r>
              <a:rPr lang="en-US" dirty="0"/>
              <a:t> </a:t>
            </a:r>
            <a:r>
              <a:rPr lang="en-US" dirty="0" err="1"/>
              <a:t>kiến</a:t>
            </a:r>
            <a:r>
              <a:rPr lang="en-US" dirty="0"/>
              <a:t>, </a:t>
            </a:r>
            <a:r>
              <a:rPr lang="en-US" dirty="0" err="1"/>
              <a:t>vạch</a:t>
            </a:r>
            <a:r>
              <a:rPr lang="en-US" dirty="0"/>
              <a:t> </a:t>
            </a:r>
            <a:r>
              <a:rPr lang="en-US" dirty="0" err="1"/>
              <a:t>trần</a:t>
            </a:r>
            <a:r>
              <a:rPr lang="en-US" dirty="0"/>
              <a:t> </a:t>
            </a:r>
            <a:r>
              <a:rPr lang="en-US" dirty="0" err="1"/>
              <a:t>bộ</a:t>
            </a:r>
            <a:r>
              <a:rPr lang="en-US" dirty="0"/>
              <a:t> </a:t>
            </a:r>
            <a:r>
              <a:rPr lang="en-US" dirty="0" err="1"/>
              <a:t>mặt</a:t>
            </a:r>
            <a:r>
              <a:rPr lang="en-US" dirty="0"/>
              <a:t> </a:t>
            </a:r>
            <a:r>
              <a:rPr lang="en-US" dirty="0" err="1"/>
              <a:t>xấu</a:t>
            </a:r>
            <a:r>
              <a:rPr lang="en-US" dirty="0"/>
              <a:t> </a:t>
            </a:r>
            <a:r>
              <a:rPr lang="en-US" dirty="0" err="1"/>
              <a:t>xa</a:t>
            </a:r>
            <a:r>
              <a:rPr lang="en-US" dirty="0"/>
              <a:t> </a:t>
            </a:r>
            <a:r>
              <a:rPr lang="en-US" dirty="0" err="1"/>
              <a:t>của</a:t>
            </a:r>
            <a:r>
              <a:rPr lang="en-US" dirty="0"/>
              <a:t> </a:t>
            </a:r>
            <a:r>
              <a:rPr lang="en-US" dirty="0" err="1"/>
              <a:t>bọn</a:t>
            </a:r>
            <a:r>
              <a:rPr lang="en-US" dirty="0"/>
              <a:t> </a:t>
            </a:r>
            <a:r>
              <a:rPr lang="en-US" dirty="0" err="1"/>
              <a:t>thống</a:t>
            </a:r>
            <a:r>
              <a:rPr lang="en-US" dirty="0"/>
              <a:t> </a:t>
            </a:r>
            <a:r>
              <a:rPr lang="en-US" dirty="0" err="1"/>
              <a:t>trị</a:t>
            </a:r>
            <a:r>
              <a:rPr lang="en-US" dirty="0"/>
              <a:t> </a:t>
            </a:r>
            <a:r>
              <a:rPr lang="en-US" dirty="0" err="1"/>
              <a:t>và</a:t>
            </a:r>
            <a:r>
              <a:rPr lang="en-US" dirty="0"/>
              <a:t> </a:t>
            </a:r>
            <a:r>
              <a:rPr lang="en-US" dirty="0" err="1"/>
              <a:t>đề</a:t>
            </a:r>
            <a:r>
              <a:rPr lang="en-US" dirty="0"/>
              <a:t> </a:t>
            </a:r>
            <a:r>
              <a:rPr lang="en-US" dirty="0" err="1"/>
              <a:t>cao</a:t>
            </a:r>
            <a:r>
              <a:rPr lang="en-US" dirty="0"/>
              <a:t> </a:t>
            </a:r>
            <a:r>
              <a:rPr lang="en-US" dirty="0" err="1"/>
              <a:t>khát</a:t>
            </a:r>
            <a:r>
              <a:rPr lang="en-US" dirty="0"/>
              <a:t> </a:t>
            </a:r>
            <a:r>
              <a:rPr lang="en-US" dirty="0" err="1"/>
              <a:t>vọng</a:t>
            </a:r>
            <a:r>
              <a:rPr lang="en-US" dirty="0"/>
              <a:t> </a:t>
            </a:r>
            <a:r>
              <a:rPr lang="en-US" dirty="0" err="1"/>
              <a:t>đời</a:t>
            </a:r>
            <a:r>
              <a:rPr lang="en-US" dirty="0"/>
              <a:t> </a:t>
            </a:r>
            <a:r>
              <a:rPr lang="en-US" dirty="0" err="1"/>
              <a:t>thường</a:t>
            </a:r>
            <a:r>
              <a:rPr lang="en-US" dirty="0"/>
              <a:t>. </a:t>
            </a:r>
            <a:r>
              <a:rPr lang="en-US" dirty="0" err="1"/>
              <a:t>Có</a:t>
            </a:r>
            <a:r>
              <a:rPr lang="en-US" dirty="0"/>
              <a:t> </a:t>
            </a:r>
            <a:r>
              <a:rPr lang="en-US" dirty="0" err="1"/>
              <a:t>thể</a:t>
            </a:r>
            <a:r>
              <a:rPr lang="en-US" dirty="0"/>
              <a:t> </a:t>
            </a:r>
            <a:r>
              <a:rPr lang="en-US" dirty="0" err="1"/>
              <a:t>nói</a:t>
            </a:r>
            <a:r>
              <a:rPr lang="en-US" dirty="0"/>
              <a:t>, </a:t>
            </a:r>
            <a:r>
              <a:rPr lang="en-US" dirty="0" err="1"/>
              <a:t>Nguyễn</a:t>
            </a:r>
            <a:r>
              <a:rPr lang="en-US" dirty="0"/>
              <a:t> </a:t>
            </a:r>
            <a:r>
              <a:rPr lang="en-US" dirty="0" err="1"/>
              <a:t>Dữ</a:t>
            </a:r>
            <a:r>
              <a:rPr lang="en-US" dirty="0"/>
              <a:t> </a:t>
            </a:r>
            <a:r>
              <a:rPr lang="en-US" dirty="0" err="1"/>
              <a:t>đã</a:t>
            </a:r>
            <a:r>
              <a:rPr lang="en-US" dirty="0"/>
              <a:t> </a:t>
            </a:r>
            <a:r>
              <a:rPr lang="en-US" dirty="0" err="1"/>
              <a:t>gửi</a:t>
            </a:r>
            <a:r>
              <a:rPr lang="en-US" dirty="0"/>
              <a:t> </a:t>
            </a:r>
            <a:r>
              <a:rPr lang="en-US" dirty="0" err="1"/>
              <a:t>gắm</a:t>
            </a:r>
            <a:r>
              <a:rPr lang="en-US" dirty="0"/>
              <a:t> </a:t>
            </a:r>
            <a:r>
              <a:rPr lang="en-US" dirty="0" err="1"/>
              <a:t>vào</a:t>
            </a:r>
            <a:r>
              <a:rPr lang="en-US" dirty="0"/>
              <a:t> </a:t>
            </a:r>
            <a:r>
              <a:rPr lang="en-US" dirty="0" err="1"/>
              <a:t>trong</a:t>
            </a:r>
            <a:r>
              <a:rPr lang="en-US" dirty="0"/>
              <a:t> </a:t>
            </a:r>
            <a:r>
              <a:rPr lang="en-US" dirty="0" err="1"/>
              <a:t>tác</a:t>
            </a:r>
            <a:r>
              <a:rPr lang="en-US" dirty="0"/>
              <a:t> </a:t>
            </a:r>
            <a:r>
              <a:rPr lang="en-US" dirty="0" err="1"/>
              <a:t>phẩm</a:t>
            </a:r>
            <a:r>
              <a:rPr lang="en-US" dirty="0"/>
              <a:t> </a:t>
            </a:r>
            <a:r>
              <a:rPr lang="en-US" dirty="0" err="1"/>
              <a:t>của</a:t>
            </a:r>
            <a:r>
              <a:rPr lang="en-US" dirty="0"/>
              <a:t> </a:t>
            </a:r>
            <a:r>
              <a:rPr lang="en-US" dirty="0" err="1"/>
              <a:t>mình</a:t>
            </a:r>
            <a:r>
              <a:rPr lang="en-US" dirty="0"/>
              <a:t> </a:t>
            </a:r>
            <a:r>
              <a:rPr lang="en-US" dirty="0" err="1"/>
              <a:t>tất</a:t>
            </a:r>
            <a:r>
              <a:rPr lang="en-US" dirty="0"/>
              <a:t> </a:t>
            </a:r>
            <a:r>
              <a:rPr lang="en-US" dirty="0" err="1"/>
              <a:t>cả</a:t>
            </a:r>
            <a:r>
              <a:rPr lang="en-US" dirty="0"/>
              <a:t> </a:t>
            </a:r>
            <a:r>
              <a:rPr lang="en-US" dirty="0" err="1"/>
              <a:t>những</a:t>
            </a:r>
            <a:r>
              <a:rPr lang="en-US" dirty="0"/>
              <a:t> </a:t>
            </a:r>
            <a:r>
              <a:rPr lang="en-US" dirty="0" err="1"/>
              <a:t>tâm</a:t>
            </a:r>
            <a:r>
              <a:rPr lang="en-US" dirty="0"/>
              <a:t> </a:t>
            </a:r>
            <a:r>
              <a:rPr lang="en-US" dirty="0" err="1"/>
              <a:t>tư</a:t>
            </a:r>
            <a:r>
              <a:rPr lang="en-US" dirty="0"/>
              <a:t>, </a:t>
            </a:r>
            <a:r>
              <a:rPr lang="en-US" dirty="0" err="1"/>
              <a:t>tình</a:t>
            </a:r>
            <a:r>
              <a:rPr lang="en-US" dirty="0"/>
              <a:t> </a:t>
            </a:r>
            <a:r>
              <a:rPr lang="en-US" dirty="0" err="1"/>
              <a:t>cảm</a:t>
            </a:r>
            <a:r>
              <a:rPr lang="en-US" dirty="0"/>
              <a:t>, </a:t>
            </a:r>
            <a:r>
              <a:rPr lang="en-US" dirty="0" err="1"/>
              <a:t>khát</a:t>
            </a:r>
            <a:r>
              <a:rPr lang="en-US" dirty="0"/>
              <a:t> </a:t>
            </a:r>
            <a:r>
              <a:rPr lang="en-US" dirty="0" err="1"/>
              <a:t>vọng</a:t>
            </a:r>
            <a:r>
              <a:rPr lang="en-US" dirty="0"/>
              <a:t> </a:t>
            </a:r>
            <a:r>
              <a:rPr lang="en-US" dirty="0" err="1"/>
              <a:t>của</a:t>
            </a:r>
            <a:r>
              <a:rPr lang="en-US" dirty="0"/>
              <a:t> </a:t>
            </a:r>
            <a:r>
              <a:rPr lang="en-US" dirty="0" err="1"/>
              <a:t>một</a:t>
            </a:r>
            <a:r>
              <a:rPr lang="en-US" dirty="0"/>
              <a:t> </a:t>
            </a:r>
            <a:r>
              <a:rPr lang="en-US" dirty="0" err="1"/>
              <a:t>người</a:t>
            </a:r>
            <a:r>
              <a:rPr lang="en-US" dirty="0"/>
              <a:t> </a:t>
            </a:r>
            <a:r>
              <a:rPr lang="en-US" dirty="0" err="1"/>
              <a:t>trí</a:t>
            </a:r>
            <a:r>
              <a:rPr lang="en-US" dirty="0"/>
              <a:t> </a:t>
            </a:r>
            <a:r>
              <a:rPr lang="en-US" dirty="0" err="1"/>
              <a:t>thức</a:t>
            </a:r>
            <a:r>
              <a:rPr lang="en-US" dirty="0"/>
              <a:t> </a:t>
            </a:r>
            <a:r>
              <a:rPr lang="en-US" dirty="0" err="1"/>
              <a:t>có</a:t>
            </a:r>
            <a:r>
              <a:rPr lang="en-US" dirty="0"/>
              <a:t> </a:t>
            </a:r>
            <a:r>
              <a:rPr lang="en-US" dirty="0" err="1"/>
              <a:t>lương</a:t>
            </a:r>
            <a:r>
              <a:rPr lang="en-US" dirty="0"/>
              <a:t> tri. </a:t>
            </a: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22</a:t>
            </a:fld>
            <a:endParaRPr lang="en-US"/>
          </a:p>
        </p:txBody>
      </p:sp>
    </p:spTree>
    <p:extLst>
      <p:ext uri="{BB962C8B-B14F-4D97-AF65-F5344CB8AC3E}">
        <p14:creationId xmlns:p14="http://schemas.microsoft.com/office/powerpoint/2010/main" val="1658636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1112705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dirty="0">
                <a:solidFill>
                  <a:srgbClr val="333333"/>
                </a:solidFill>
                <a:effectLst/>
                <a:latin typeface="Times New Roman" panose="02020603050405020304" pitchFamily="18" charset="0"/>
              </a:rPr>
              <a:t>GV </a:t>
            </a:r>
            <a:r>
              <a:rPr lang="en-US" sz="1800" b="0" i="0" dirty="0" err="1">
                <a:solidFill>
                  <a:srgbClr val="333333"/>
                </a:solidFill>
                <a:effectLst/>
                <a:latin typeface="Times New Roman" panose="02020603050405020304" pitchFamily="18" charset="0"/>
              </a:rPr>
              <a:t>bình</a:t>
            </a:r>
            <a:r>
              <a:rPr lang="en-US" sz="1800" b="0" i="0" dirty="0">
                <a:solidFill>
                  <a:srgbClr val="333333"/>
                </a:solidFill>
                <a:effectLst/>
                <a:latin typeface="Times New Roman" panose="02020603050405020304" pitchFamily="18" charset="0"/>
              </a:rPr>
              <a:t> </a:t>
            </a:r>
            <a:r>
              <a:rPr lang="en-US" sz="1800" b="0" i="0" dirty="0" err="1">
                <a:solidFill>
                  <a:srgbClr val="333333"/>
                </a:solidFill>
                <a:effectLst/>
                <a:latin typeface="Times New Roman" panose="02020603050405020304" pitchFamily="18" charset="0"/>
              </a:rPr>
              <a:t>thêm</a:t>
            </a:r>
            <a:r>
              <a:rPr lang="en-US" sz="1800" b="0" i="0" dirty="0">
                <a:solidFill>
                  <a:srgbClr val="333333"/>
                </a:solidFill>
                <a:effectLst/>
                <a:latin typeface="Times New Roman" panose="02020603050405020304" pitchFamily="18" charset="0"/>
              </a:rPr>
              <a:t>: </a:t>
            </a:r>
            <a:r>
              <a:rPr lang="vi-VN" sz="1800" b="0" i="0" dirty="0">
                <a:solidFill>
                  <a:srgbClr val="333333"/>
                </a:solidFill>
                <a:effectLst/>
                <a:latin typeface="Times New Roman" panose="02020603050405020304" pitchFamily="18" charset="0"/>
              </a:rPr>
              <a:t>“Nguyễn Dữ, bằng tài năng kì lạ, đã thổi vào nhân vật sức sống lạ kì, mỗi nhân vật một số phận, một tư cách riêng với tư cách là một con người cá nhân chịu trách nhiệm trước việc mình làm. Thông qua những số phận cụ thể đó, Nguyễn Dữ đã khái quát cuộc sống ở trình độ bậc thầy về nghệ thuật mà khó có tác giả văn học trung đại nào ở Việt Nam đạt được. Qua số phận các nhân vật của mình, Nguyễn Dữ gửi tới đời sau thông điệp: Ở thời đại ông, không một người phụ nữ nào có hạnh phúc cả cho dù họ sống theo kiểu nào. Ngoan ngoãn, thủy chung, làm trọn phận người vợ, người mẹ hoặc phá phách,... thì cái chết cả về vật chất lẫn tinh thần đều là chung cục cho mọi kiếp đàn bà...”</a:t>
            </a:r>
            <a:endParaRPr lang="vi-VN" b="0" i="0" dirty="0">
              <a:solidFill>
                <a:srgbClr val="333333"/>
              </a:solidFill>
              <a:effectLst/>
              <a:latin typeface="Roboto" panose="02000000000000000000" pitchFamily="2" charset="0"/>
            </a:endParaRPr>
          </a:p>
          <a:p>
            <a:pPr algn="just"/>
            <a:r>
              <a:rPr lang="vi-VN" sz="1800" b="1" i="0" dirty="0">
                <a:solidFill>
                  <a:srgbClr val="333333"/>
                </a:solidFill>
                <a:effectLst/>
                <a:latin typeface="Times New Roman" panose="02020603050405020304" pitchFamily="18" charset="0"/>
              </a:rPr>
              <a:t>(Theo Nguyễn Đăng Na, </a:t>
            </a:r>
            <a:r>
              <a:rPr lang="vi-VN" sz="1800" b="1" i="1" dirty="0">
                <a:solidFill>
                  <a:srgbClr val="333333"/>
                </a:solidFill>
                <a:effectLst/>
                <a:latin typeface="inherit"/>
              </a:rPr>
              <a:t>Đặc điểm văn học trung đại Việt Nam – Những vấn đề văn xuôi tự sự</a:t>
            </a:r>
            <a:r>
              <a:rPr lang="vi-VN" sz="1800" b="1" i="0" dirty="0">
                <a:solidFill>
                  <a:srgbClr val="333333"/>
                </a:solidFill>
                <a:effectLst/>
                <a:latin typeface="Times New Roman" panose="02020603050405020304" pitchFamily="18" charset="0"/>
              </a:rPr>
              <a:t>, NXB Giáo dục, Hà Nội, 2001)</a:t>
            </a:r>
            <a:endParaRPr lang="vi-VN" b="0" i="0" dirty="0">
              <a:solidFill>
                <a:srgbClr val="333333"/>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23</a:t>
            </a:fld>
            <a:endParaRPr lang="en-US"/>
          </a:p>
        </p:txBody>
      </p:sp>
    </p:spTree>
    <p:extLst>
      <p:ext uri="{BB962C8B-B14F-4D97-AF65-F5344CB8AC3E}">
        <p14:creationId xmlns:p14="http://schemas.microsoft.com/office/powerpoint/2010/main" val="520158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Chuyện</a:t>
            </a:r>
            <a:r>
              <a:rPr lang="en-US" dirty="0"/>
              <a:t> </a:t>
            </a:r>
            <a:r>
              <a:rPr lang="en-US" dirty="0" err="1"/>
              <a:t>người</a:t>
            </a:r>
            <a:r>
              <a:rPr lang="en-US" dirty="0"/>
              <a:t> con </a:t>
            </a:r>
            <a:r>
              <a:rPr lang="en-US" dirty="0" err="1"/>
              <a:t>gái</a:t>
            </a:r>
            <a:r>
              <a:rPr lang="en-US" dirty="0"/>
              <a:t> Nam </a:t>
            </a:r>
            <a:r>
              <a:rPr lang="en-US" dirty="0" err="1"/>
              <a:t>Xương</a:t>
            </a:r>
            <a:r>
              <a:rPr lang="en-US" dirty="0"/>
              <a:t>” </a:t>
            </a:r>
            <a:r>
              <a:rPr lang="en-US" dirty="0" err="1"/>
              <a:t>có</a:t>
            </a:r>
            <a:r>
              <a:rPr lang="en-US" dirty="0"/>
              <a:t> </a:t>
            </a:r>
            <a:r>
              <a:rPr lang="en-US" dirty="0" err="1"/>
              <a:t>nguồn</a:t>
            </a:r>
            <a:r>
              <a:rPr lang="en-US" dirty="0"/>
              <a:t> </a:t>
            </a:r>
            <a:r>
              <a:rPr lang="en-US" dirty="0" err="1"/>
              <a:t>gốc</a:t>
            </a:r>
            <a:r>
              <a:rPr lang="en-US" dirty="0"/>
              <a:t> </a:t>
            </a:r>
            <a:r>
              <a:rPr lang="en-US" dirty="0" err="1"/>
              <a:t>từ</a:t>
            </a:r>
            <a:r>
              <a:rPr lang="en-US" dirty="0"/>
              <a:t> </a:t>
            </a:r>
            <a:r>
              <a:rPr lang="en-US" dirty="0" err="1"/>
              <a:t>truyện</a:t>
            </a:r>
            <a:r>
              <a:rPr lang="en-US" dirty="0"/>
              <a:t> </a:t>
            </a:r>
            <a:r>
              <a:rPr lang="en-US" dirty="0" err="1"/>
              <a:t>dân</a:t>
            </a:r>
            <a:r>
              <a:rPr lang="en-US" dirty="0"/>
              <a:t> </a:t>
            </a:r>
            <a:r>
              <a:rPr lang="en-US" dirty="0" err="1"/>
              <a:t>gian</a:t>
            </a:r>
            <a:r>
              <a:rPr lang="en-US" dirty="0"/>
              <a:t> “</a:t>
            </a:r>
            <a:r>
              <a:rPr lang="en-US" dirty="0" err="1"/>
              <a:t>Vợ</a:t>
            </a:r>
            <a:r>
              <a:rPr lang="en-US" dirty="0"/>
              <a:t> </a:t>
            </a:r>
            <a:r>
              <a:rPr lang="en-US" dirty="0" err="1"/>
              <a:t>chàng</a:t>
            </a:r>
            <a:r>
              <a:rPr lang="en-US" dirty="0"/>
              <a:t> </a:t>
            </a:r>
            <a:r>
              <a:rPr lang="en-US" dirty="0" err="1"/>
              <a:t>Trương</a:t>
            </a:r>
            <a:r>
              <a:rPr lang="en-US" dirty="0"/>
              <a:t>”</a:t>
            </a:r>
            <a:endParaRPr lang="en-US" sz="12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Times New Roman" panose="02020603050405020304" pitchFamily="18" charset="0"/>
                <a:cs typeface="Times New Roman" panose="02020603050405020304" pitchFamily="18" charset="0"/>
              </a:rPr>
              <a:t>Chuyện người con gái Nam Xương </a:t>
            </a:r>
            <a:r>
              <a:rPr lang="vi-VN" sz="1200" dirty="0">
                <a:latin typeface="Times New Roman" panose="02020603050405020304" pitchFamily="18" charset="0"/>
                <a:cs typeface="Times New Roman" panose="02020603050405020304" pitchFamily="18" charset="0"/>
              </a:rPr>
              <a:t>là truyện thứ 16 trong số 20 truyện của tập “Truyền kì mạn lục”. Với việc kết hợp nhuần nhuyễn giữa yếu tố kì ảo và yếu tố hiện thực trong tác phẩm, nhà văn đã thể hiện niềm xót xa, thương cảm đối với số phận bi kịch của người phụ nữ trong xã hội phong kiến cũng như tấm lòng nâng niu, trân trọng đối với những phẩm chất đẹp đẽ của họ</a:t>
            </a:r>
            <a:r>
              <a:rPr lang="en-US" sz="120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GV </a:t>
            </a:r>
            <a:r>
              <a:rPr lang="en-US" sz="1200" b="1" dirty="0" err="1">
                <a:latin typeface="Times New Roman" panose="02020603050405020304" pitchFamily="18" charset="0"/>
                <a:cs typeface="Times New Roman" panose="02020603050405020304" pitchFamily="18" charset="0"/>
              </a:rPr>
              <a:t>giới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thiệu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thêm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cảnh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lịch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sử</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đầy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biến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động</a:t>
            </a:r>
            <a:r>
              <a:rPr lang="en-US" sz="1200" b="1" dirty="0">
                <a:latin typeface="Times New Roman" panose="02020603050405020304" pitchFamily="18" charset="0"/>
                <a:cs typeface="Times New Roman" panose="02020603050405020304" pitchFamily="18" charset="0"/>
              </a:rPr>
              <a:t> ở </a:t>
            </a:r>
            <a:r>
              <a:rPr lang="en-US" sz="1200" b="1" dirty="0" err="1">
                <a:latin typeface="Times New Roman" panose="02020603050405020304" pitchFamily="18" charset="0"/>
                <a:cs typeface="Times New Roman" panose="02020603050405020304" pitchFamily="18" charset="0"/>
              </a:rPr>
              <a:t>nước</a:t>
            </a:r>
            <a:r>
              <a:rPr lang="en-US" sz="1200" b="1" dirty="0">
                <a:latin typeface="Times New Roman" panose="02020603050405020304" pitchFamily="18" charset="0"/>
                <a:cs typeface="Times New Roman" panose="02020603050405020304" pitchFamily="18" charset="0"/>
              </a:rPr>
              <a:t> ta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kì</a:t>
            </a:r>
            <a:r>
              <a:rPr lang="en-US" sz="1200" b="1" dirty="0">
                <a:latin typeface="Times New Roman" panose="02020603050405020304" pitchFamily="18" charset="0"/>
                <a:cs typeface="Times New Roman" panose="02020603050405020304" pitchFamily="18" charset="0"/>
              </a:rPr>
              <a:t> XVI: </a:t>
            </a:r>
            <a:r>
              <a:rPr lang="en-US" sz="1200" b="1" dirty="0" err="1">
                <a:latin typeface="Times New Roman" panose="02020603050405020304" pitchFamily="18" charset="0"/>
                <a:cs typeface="Times New Roman" panose="02020603050405020304" pitchFamily="18" charset="0"/>
              </a:rPr>
              <a:t>các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cuộc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chiến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tranh</a:t>
            </a:r>
            <a:r>
              <a:rPr lang="en-US" sz="1200" b="1" dirty="0">
                <a:latin typeface="Times New Roman" panose="02020603050405020304" pitchFamily="18" charset="0"/>
                <a:cs typeface="Times New Roman" panose="02020603050405020304" pitchFamily="18" charset="0"/>
              </a:rPr>
              <a:t> phi </a:t>
            </a:r>
            <a:r>
              <a:rPr lang="en-US" sz="1200" b="1" dirty="0" err="1">
                <a:latin typeface="Times New Roman" panose="02020603050405020304" pitchFamily="18" charset="0"/>
                <a:cs typeface="Times New Roman" panose="02020603050405020304" pitchFamily="18" charset="0"/>
              </a:rPr>
              <a:t>nghĩa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đã</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đẩy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dân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cảnh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lầm</a:t>
            </a:r>
            <a:r>
              <a:rPr lang="en-US" sz="1200" b="1" dirty="0">
                <a:latin typeface="Times New Roman" panose="02020603050405020304" pitchFamily="18" charset="0"/>
                <a:cs typeface="Times New Roman" panose="02020603050405020304" pitchFamily="18" charset="0"/>
              </a:rPr>
              <a:t> than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24</a:t>
            </a:fld>
            <a:endParaRPr lang="en-US"/>
          </a:p>
        </p:txBody>
      </p:sp>
    </p:spTree>
    <p:extLst>
      <p:ext uri="{BB962C8B-B14F-4D97-AF65-F5344CB8AC3E}">
        <p14:creationId xmlns:p14="http://schemas.microsoft.com/office/powerpoint/2010/main" val="29832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25919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26</a:t>
            </a:fld>
            <a:endParaRPr lang="en-US"/>
          </a:p>
        </p:txBody>
      </p:sp>
    </p:spTree>
    <p:extLst>
      <p:ext uri="{BB962C8B-B14F-4D97-AF65-F5344CB8AC3E}">
        <p14:creationId xmlns:p14="http://schemas.microsoft.com/office/powerpoint/2010/main" val="2962559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27</a:t>
            </a:fld>
            <a:endParaRPr lang="en-US"/>
          </a:p>
        </p:txBody>
      </p:sp>
    </p:spTree>
    <p:extLst>
      <p:ext uri="{BB962C8B-B14F-4D97-AF65-F5344CB8AC3E}">
        <p14:creationId xmlns:p14="http://schemas.microsoft.com/office/powerpoint/2010/main" val="4104824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06439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538480" lvl="0" indent="-342900" algn="just">
              <a:lnSpc>
                <a:spcPct val="117000"/>
              </a:lnSpc>
              <a:spcBef>
                <a:spcPts val="460"/>
              </a:spcBef>
              <a:spcAft>
                <a:spcPts val="0"/>
              </a:spcAft>
              <a:buFont typeface="Arial MT"/>
              <a:buChar char="–"/>
              <a:tabLst>
                <a:tab pos="1059815" algn="l"/>
              </a:tabLst>
            </a:pPr>
            <a:r>
              <a:rPr lang="vi-VN" sz="1200" spc="0" dirty="0">
                <a:solidFill>
                  <a:srgbClr val="221E1F"/>
                </a:solidFill>
                <a:effectLst/>
                <a:latin typeface="Times New Roman" panose="02020603050405020304" pitchFamily="18" charset="0"/>
                <a:ea typeface="Arial MT"/>
                <a:cs typeface="Arial MT"/>
              </a:rPr>
              <a:t>Không gian, thời gian thực thể hiện qua những chi tiết nói về nơi sinh sống, nghề nghiệp</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và</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các</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mối</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quan</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hệ</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của</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Phan</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Lang</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với</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Vũ</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Nương</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và</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Trương</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Sinh,</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chi</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tiết</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Phan</a:t>
            </a:r>
            <a:r>
              <a:rPr lang="vi-VN" sz="1200" spc="-80"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Lang nhắc</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đến</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nhà</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cửa,</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cây</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cối,</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phần</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mộ</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tổ</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tiên,…</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của</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gia</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đình</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Vũ</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Nương</a:t>
            </a:r>
            <a:r>
              <a:rPr lang="en-US" sz="1200" spc="0" dirty="0">
                <a:solidFill>
                  <a:srgbClr val="221E1F"/>
                </a:solidFill>
                <a:effectLst/>
                <a:latin typeface="Times New Roman" panose="02020603050405020304" pitchFamily="18" charset="0"/>
                <a:ea typeface="Arial MT"/>
                <a:cs typeface="Arial MT"/>
              </a:rPr>
              <a:t>: </a:t>
            </a:r>
            <a:r>
              <a:rPr lang="vi-VN"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rPr>
              <a:t>địa danh (bến đò Hoàng Giang, ải Chi Lăng), thời điểm lịch sử (cuối đời Khai Đại nhà Hồ), sự kiện lịch sử (quân Minh xâm lược nước ta, nhiều người chạy trốn ra ngoài bể, rồi bị đắm thuyền),...</a:t>
            </a:r>
            <a:endParaRPr lang="en-US" sz="1200" i="1" dirty="0">
              <a:solidFill>
                <a:srgbClr val="231F20"/>
              </a:solidFill>
              <a:effectLst/>
              <a:latin typeface="Times New Roman" panose="02020603050405020304" pitchFamily="18" charset="0"/>
              <a:ea typeface="SimSun-ExtB" panose="02010609060101010101" pitchFamily="49" charset="-122"/>
              <a:cs typeface="SimSun-ExtB" panose="02010609060101010101" pitchFamily="49" charset="-122"/>
            </a:endParaRPr>
          </a:p>
          <a:p>
            <a:pPr marL="342900" marR="538480" lvl="0" indent="-342900" algn="just">
              <a:lnSpc>
                <a:spcPct val="117000"/>
              </a:lnSpc>
              <a:spcBef>
                <a:spcPts val="460"/>
              </a:spcBef>
              <a:spcAft>
                <a:spcPts val="0"/>
              </a:spcAft>
              <a:buFont typeface="Arial MT"/>
              <a:buChar char="–"/>
              <a:tabLst>
                <a:tab pos="1059815" algn="l"/>
              </a:tabLst>
            </a:pPr>
            <a:r>
              <a:rPr lang="vi-VN" sz="1200" spc="0" dirty="0">
                <a:solidFill>
                  <a:srgbClr val="221E1F"/>
                </a:solidFill>
                <a:effectLst/>
                <a:latin typeface="Times New Roman" panose="02020603050405020304" pitchFamily="18" charset="0"/>
                <a:ea typeface="Arial MT"/>
                <a:cs typeface="Arial MT"/>
              </a:rPr>
              <a:t>Không</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gian,</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thời</a:t>
            </a:r>
            <a:r>
              <a:rPr lang="vi-VN" sz="1200" spc="-7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gian ảo</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được</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thể</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hiện</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qua</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những</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chi</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tiết</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miêu</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tả</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cuộc</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sống</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của</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Phan</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Lang</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ở</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nơi</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cung</a:t>
            </a:r>
            <a:r>
              <a:rPr lang="vi-VN" sz="1200" spc="-1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nước:</a:t>
            </a:r>
            <a:r>
              <a:rPr lang="vi-VN" sz="1200" spc="-10" dirty="0">
                <a:solidFill>
                  <a:srgbClr val="221E1F"/>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dạt vào</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động</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rùa</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của</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Linh</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Phi,</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được</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đãi</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tiệc</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và</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gặp</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Vũ</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Nương;</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sau</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đó</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Phan</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Lang</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được</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sứ</a:t>
            </a:r>
            <a:r>
              <a:rPr lang="vi-VN" sz="1200" spc="-10" dirty="0">
                <a:solidFill>
                  <a:srgbClr val="231F20"/>
                </a:solidFill>
                <a:effectLst/>
                <a:latin typeface="Times New Roman" panose="02020603050405020304" pitchFamily="18" charset="0"/>
                <a:ea typeface="Arial MT"/>
                <a:cs typeface="Arial MT"/>
              </a:rPr>
              <a:t> </a:t>
            </a:r>
            <a:r>
              <a:rPr lang="vi-VN" sz="1200" spc="0" dirty="0">
                <a:solidFill>
                  <a:srgbClr val="231F20"/>
                </a:solidFill>
                <a:effectLst/>
                <a:latin typeface="Times New Roman" panose="02020603050405020304" pitchFamily="18" charset="0"/>
                <a:ea typeface="Arial MT"/>
                <a:cs typeface="Arial MT"/>
              </a:rPr>
              <a:t>giả Xích Hỗn rẽ nước đưa về…</a:t>
            </a:r>
            <a:endParaRPr lang="en-US" sz="1050" spc="0" dirty="0">
              <a:effectLst/>
              <a:latin typeface="Times New Roman" panose="02020603050405020304" pitchFamily="18" charset="0"/>
              <a:ea typeface="Arial MT"/>
              <a:cs typeface="Arial MT"/>
            </a:endParaRPr>
          </a:p>
          <a:p>
            <a:pPr marR="537210" lvl="0" algn="just">
              <a:lnSpc>
                <a:spcPct val="117000"/>
              </a:lnSpc>
              <a:spcBef>
                <a:spcPts val="220"/>
              </a:spcBef>
              <a:spcAft>
                <a:spcPts val="0"/>
              </a:spcAft>
              <a:tabLst>
                <a:tab pos="1050925" algn="l"/>
              </a:tabLst>
            </a:pPr>
            <a:r>
              <a:rPr lang="en-US" sz="1200" spc="0" dirty="0">
                <a:solidFill>
                  <a:srgbClr val="221E1F"/>
                </a:solidFill>
                <a:effectLst/>
                <a:latin typeface="Times New Roman" panose="02020603050405020304" pitchFamily="18" charset="0"/>
                <a:ea typeface="Arial MT"/>
                <a:cs typeface="Arial MT"/>
                <a:sym typeface="Wingdings" panose="05000000000000000000" pitchFamily="2" charset="2"/>
              </a:rPr>
              <a:t> </a:t>
            </a:r>
            <a:r>
              <a:rPr lang="vi-VN" sz="1200" spc="0" dirty="0">
                <a:solidFill>
                  <a:srgbClr val="221E1F"/>
                </a:solidFill>
                <a:effectLst/>
                <a:latin typeface="Times New Roman" panose="02020603050405020304" pitchFamily="18" charset="0"/>
                <a:ea typeface="Arial MT"/>
                <a:cs typeface="Arial MT"/>
              </a:rPr>
              <a:t>Phan</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Lang</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đã</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cầm</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theo</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tín</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vật</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của</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Vũ</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Nương</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và</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trở</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về</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nhân</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gian,</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nói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với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Trương</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Sinh</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ước nguyện của Vũ Nương (Trương Sinh phải</a:t>
            </a:r>
            <a:r>
              <a:rPr lang="vi-VN" sz="1200" spc="-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lập đàn bên sông). Như vậy, Phan</a:t>
            </a:r>
            <a:r>
              <a:rPr lang="vi-VN" sz="1200" spc="-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Lang là chiếc cầu</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nối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giữa</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hai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cõi,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là</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nhân</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tố</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kết</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nối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giúp</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Vũ</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Nương</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có</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điều</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kiện</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trở</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về</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để</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giải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tỏ</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nỗi</a:t>
            </a:r>
            <a:r>
              <a:rPr lang="vi-VN" sz="1200" spc="-35" dirty="0">
                <a:solidFill>
                  <a:srgbClr val="221E1F"/>
                </a:solidFill>
                <a:effectLst/>
                <a:latin typeface="Times New Roman" panose="02020603050405020304" pitchFamily="18" charset="0"/>
                <a:ea typeface="Arial MT"/>
                <a:cs typeface="Arial MT"/>
              </a:rPr>
              <a:t> </a:t>
            </a:r>
            <a:r>
              <a:rPr lang="vi-VN" sz="1200" spc="0" dirty="0">
                <a:solidFill>
                  <a:srgbClr val="221E1F"/>
                </a:solidFill>
                <a:effectLst/>
                <a:latin typeface="Times New Roman" panose="02020603050405020304" pitchFamily="18" charset="0"/>
                <a:ea typeface="Arial MT"/>
                <a:cs typeface="Arial MT"/>
              </a:rPr>
              <a:t>oan với Trương Sinh, nhờ đó, Trương Sinh hiểu ra mọi điều về vợ, dù đã quá muộn màng.</a:t>
            </a:r>
            <a:endParaRPr lang="en-US" sz="1050" spc="0" dirty="0">
              <a:effectLst/>
              <a:latin typeface="Times New Roman" panose="02020603050405020304" pitchFamily="18" charset="0"/>
              <a:ea typeface="Arial MT"/>
              <a:cs typeface="Arial M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0919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234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1457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1473602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4</a:t>
            </a:fld>
            <a:endParaRPr lang="en-US"/>
          </a:p>
        </p:txBody>
      </p:sp>
    </p:spTree>
    <p:extLst>
      <p:ext uri="{BB962C8B-B14F-4D97-AF65-F5344CB8AC3E}">
        <p14:creationId xmlns:p14="http://schemas.microsoft.com/office/powerpoint/2010/main" val="274177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5</a:t>
            </a:fld>
            <a:endParaRPr lang="en-US"/>
          </a:p>
        </p:txBody>
      </p:sp>
    </p:spTree>
    <p:extLst>
      <p:ext uri="{BB962C8B-B14F-4D97-AF65-F5344CB8AC3E}">
        <p14:creationId xmlns:p14="http://schemas.microsoft.com/office/powerpoint/2010/main" val="977633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vi-VN" dirty="0"/>
              <a:t>trung đại, yếu tố kì ảo </a:t>
            </a:r>
            <a:endParaRPr lang="en-US" dirty="0"/>
          </a:p>
          <a:p>
            <a:r>
              <a:rPr lang="en-US" dirty="0"/>
              <a:t>b/ </a:t>
            </a:r>
            <a:r>
              <a:rPr lang="vi-VN" dirty="0"/>
              <a:t>dân gian, Trung Quốc, tuyến tính, nhân quả </a:t>
            </a:r>
            <a:endParaRPr lang="en-US" dirty="0"/>
          </a:p>
          <a:p>
            <a:r>
              <a:rPr lang="en-US" dirty="0"/>
              <a:t>c/ </a:t>
            </a:r>
            <a:r>
              <a:rPr lang="vi-VN" dirty="0"/>
              <a:t>thần tiên, người trần</a:t>
            </a:r>
            <a:r>
              <a:rPr lang="en-US" dirty="0"/>
              <a:t>,</a:t>
            </a:r>
            <a:r>
              <a:rPr lang="vi-VN" dirty="0"/>
              <a:t> yêu quái </a:t>
            </a:r>
            <a:endParaRPr lang="en-US" dirty="0"/>
          </a:p>
          <a:p>
            <a:r>
              <a:rPr lang="en-US" dirty="0"/>
              <a:t>d/ </a:t>
            </a:r>
            <a:r>
              <a:rPr lang="vi-VN" dirty="0"/>
              <a:t>cõi trần, cõi tiên, cõi âm </a:t>
            </a:r>
            <a:endParaRPr lang="en-US" dirty="0"/>
          </a:p>
          <a:p>
            <a:r>
              <a:rPr lang="en-US" dirty="0"/>
              <a:t>e/ </a:t>
            </a:r>
            <a:r>
              <a:rPr lang="vi-VN" dirty="0"/>
              <a:t>thời gian kì ảo </a:t>
            </a:r>
            <a:endParaRPr lang="en-US" dirty="0"/>
          </a:p>
          <a:p>
            <a:r>
              <a:rPr lang="vi-VN" dirty="0"/>
              <a:t>g</a:t>
            </a:r>
            <a:r>
              <a:rPr lang="en-US" dirty="0"/>
              <a:t>/</a:t>
            </a:r>
            <a:r>
              <a:rPr lang="vi-VN" dirty="0"/>
              <a:t> điển tích, điển cố</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8897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8052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3802024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Thế</a:t>
            </a:r>
            <a:r>
              <a:rPr lang="en-US" dirty="0"/>
              <a:t> </a:t>
            </a:r>
            <a:r>
              <a:rPr lang="en-US" dirty="0" err="1"/>
              <a:t>giới</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có</a:t>
            </a:r>
            <a:r>
              <a:rPr lang="en-US" dirty="0"/>
              <a:t> </a:t>
            </a:r>
            <a:r>
              <a:rPr lang="en-US" dirty="0" err="1"/>
              <a:t>ba</a:t>
            </a:r>
            <a:r>
              <a:rPr lang="en-US" dirty="0"/>
              <a:t> </a:t>
            </a:r>
            <a:r>
              <a:rPr lang="en-US" dirty="0" err="1"/>
              <a:t>nhóm</a:t>
            </a:r>
            <a:r>
              <a:rPr lang="en-US" dirty="0"/>
              <a:t> </a:t>
            </a:r>
            <a:r>
              <a:rPr lang="en-US" dirty="0" err="1"/>
              <a:t>chính</a:t>
            </a:r>
            <a:r>
              <a:rPr lang="en-US" dirty="0"/>
              <a:t>: </a:t>
            </a:r>
            <a:r>
              <a:rPr lang="en-US" dirty="0" err="1"/>
              <a:t>thần</a:t>
            </a:r>
            <a:r>
              <a:rPr lang="en-US" dirty="0"/>
              <a:t> </a:t>
            </a:r>
            <a:r>
              <a:rPr lang="en-US" dirty="0" err="1"/>
              <a:t>tiên</a:t>
            </a:r>
            <a:r>
              <a:rPr lang="en-US" dirty="0"/>
              <a:t>, </a:t>
            </a:r>
            <a:r>
              <a:rPr lang="en-US" dirty="0" err="1"/>
              <a:t>người</a:t>
            </a:r>
            <a:r>
              <a:rPr lang="en-US" dirty="0"/>
              <a:t> </a:t>
            </a:r>
            <a:r>
              <a:rPr lang="en-US" dirty="0" err="1"/>
              <a:t>trần</a:t>
            </a:r>
            <a:r>
              <a:rPr lang="en-US" dirty="0"/>
              <a:t> </a:t>
            </a:r>
            <a:r>
              <a:rPr lang="en-US" dirty="0" err="1"/>
              <a:t>và</a:t>
            </a:r>
            <a:r>
              <a:rPr lang="en-US" dirty="0"/>
              <a:t> </a:t>
            </a:r>
            <a:r>
              <a:rPr lang="en-US" dirty="0" err="1"/>
              <a:t>yêu</a:t>
            </a:r>
            <a:r>
              <a:rPr lang="en-US" dirty="0"/>
              <a:t> </a:t>
            </a:r>
            <a:r>
              <a:rPr lang="en-US" dirty="0" err="1"/>
              <a:t>quái</a:t>
            </a:r>
            <a:r>
              <a:rPr lang="en-US" dirty="0"/>
              <a:t>. </a:t>
            </a:r>
            <a:r>
              <a:rPr lang="en-US" dirty="0" err="1"/>
              <a:t>Các</a:t>
            </a:r>
            <a:r>
              <a:rPr lang="en-US" dirty="0"/>
              <a:t> </a:t>
            </a:r>
            <a:r>
              <a:rPr lang="en-US" dirty="0" err="1"/>
              <a:t>nhân</a:t>
            </a:r>
            <a:r>
              <a:rPr lang="en-US" dirty="0"/>
              <a:t> </a:t>
            </a:r>
            <a:r>
              <a:rPr lang="en-US" dirty="0" err="1"/>
              <a:t>vật</a:t>
            </a:r>
            <a:r>
              <a:rPr lang="en-US" dirty="0"/>
              <a:t> </a:t>
            </a:r>
            <a:r>
              <a:rPr lang="en-US" dirty="0" err="1"/>
              <a:t>thường</a:t>
            </a:r>
            <a:r>
              <a:rPr lang="en-US" dirty="0"/>
              <a:t> </a:t>
            </a:r>
            <a:r>
              <a:rPr lang="en-US" dirty="0" err="1"/>
              <a:t>có</a:t>
            </a:r>
            <a:r>
              <a:rPr lang="en-US" dirty="0"/>
              <a:t> </a:t>
            </a:r>
            <a:r>
              <a:rPr lang="en-US" dirty="0" err="1"/>
              <a:t>những</a:t>
            </a:r>
            <a:r>
              <a:rPr lang="en-US" dirty="0"/>
              <a:t> </a:t>
            </a:r>
            <a:r>
              <a:rPr lang="en-US" dirty="0" err="1"/>
              <a:t>nét</a:t>
            </a:r>
            <a:r>
              <a:rPr lang="en-US" dirty="0"/>
              <a:t> </a:t>
            </a:r>
            <a:r>
              <a:rPr lang="en-US" dirty="0" err="1"/>
              <a:t>kì</a:t>
            </a:r>
            <a:r>
              <a:rPr lang="en-US" dirty="0"/>
              <a:t> </a:t>
            </a:r>
            <a:r>
              <a:rPr lang="en-US" dirty="0" err="1"/>
              <a:t>lạ</a:t>
            </a:r>
            <a:r>
              <a:rPr lang="en-US" dirty="0"/>
              <a:t>, </a:t>
            </a:r>
            <a:r>
              <a:rPr lang="en-US" dirty="0" err="1"/>
              <a:t>có</a:t>
            </a:r>
            <a:r>
              <a:rPr lang="en-US" dirty="0"/>
              <a:t> </a:t>
            </a:r>
            <a:r>
              <a:rPr lang="en-US" dirty="0" err="1"/>
              <a:t>thể</a:t>
            </a:r>
            <a:r>
              <a:rPr lang="en-US" dirty="0"/>
              <a:t> ở </a:t>
            </a:r>
            <a:r>
              <a:rPr lang="en-US" dirty="0" err="1"/>
              <a:t>nguồn</a:t>
            </a:r>
            <a:r>
              <a:rPr lang="en-US" dirty="0"/>
              <a:t> </a:t>
            </a:r>
            <a:r>
              <a:rPr lang="en-US" dirty="0" err="1"/>
              <a:t>gốc</a:t>
            </a:r>
            <a:r>
              <a:rPr lang="en-US" dirty="0"/>
              <a:t> ra </a:t>
            </a:r>
            <a:r>
              <a:rPr lang="en-US" dirty="0" err="1"/>
              <a:t>đời</a:t>
            </a:r>
            <a:r>
              <a:rPr lang="en-US" dirty="0"/>
              <a:t>, ở </a:t>
            </a:r>
            <a:r>
              <a:rPr lang="en-US" dirty="0" err="1"/>
              <a:t>ngoại</a:t>
            </a:r>
            <a:r>
              <a:rPr lang="en-US" dirty="0"/>
              <a:t> </a:t>
            </a:r>
            <a:r>
              <a:rPr lang="en-US" dirty="0" err="1"/>
              <a:t>hình</a:t>
            </a:r>
            <a:r>
              <a:rPr lang="en-US" dirty="0"/>
              <a:t>, </a:t>
            </a:r>
            <a:r>
              <a:rPr lang="en-US" dirty="0" err="1"/>
              <a:t>số</a:t>
            </a:r>
            <a:r>
              <a:rPr lang="en-US" dirty="0"/>
              <a:t> </a:t>
            </a:r>
            <a:r>
              <a:rPr lang="en-US" dirty="0" err="1"/>
              <a:t>phận</a:t>
            </a:r>
            <a:r>
              <a:rPr lang="en-US" dirty="0"/>
              <a:t> hay </a:t>
            </a:r>
            <a:r>
              <a:rPr lang="en-US" dirty="0" err="1"/>
              <a:t>năng</a:t>
            </a:r>
            <a:r>
              <a:rPr lang="en-US" dirty="0"/>
              <a:t> </a:t>
            </a:r>
            <a:r>
              <a:rPr lang="en-US" dirty="0" err="1"/>
              <a:t>lực</a:t>
            </a:r>
            <a:r>
              <a:rPr lang="en-US" dirty="0"/>
              <a:t> </a:t>
            </a:r>
            <a:r>
              <a:rPr lang="en-US" dirty="0" err="1"/>
              <a:t>siêu</a:t>
            </a:r>
            <a:r>
              <a:rPr lang="en-US" dirty="0"/>
              <a:t> </a:t>
            </a:r>
            <a:r>
              <a:rPr lang="en-US" dirty="0" err="1"/>
              <a:t>nhiên</a:t>
            </a:r>
            <a:r>
              <a:rPr lang="en-US" dirty="0"/>
              <a:t>,… </a:t>
            </a:r>
            <a:r>
              <a:rPr lang="en-US" dirty="0" err="1"/>
              <a:t>Chẳng</a:t>
            </a:r>
            <a:r>
              <a:rPr lang="en-US" dirty="0"/>
              <a:t> </a:t>
            </a:r>
            <a:r>
              <a:rPr lang="en-US" dirty="0" err="1"/>
              <a:t>hạn</a:t>
            </a:r>
            <a:r>
              <a:rPr lang="en-US" dirty="0"/>
              <a:t>, </a:t>
            </a:r>
            <a:r>
              <a:rPr lang="en-US" dirty="0" err="1"/>
              <a:t>trong</a:t>
            </a:r>
            <a:r>
              <a:rPr lang="en-US" dirty="0"/>
              <a:t> </a:t>
            </a:r>
            <a:r>
              <a:rPr lang="en-US" dirty="0" err="1"/>
              <a:t>Liêu</a:t>
            </a:r>
            <a:r>
              <a:rPr lang="en-US" dirty="0"/>
              <a:t> </a:t>
            </a:r>
            <a:r>
              <a:rPr lang="en-US" dirty="0" err="1"/>
              <a:t>trai</a:t>
            </a:r>
            <a:r>
              <a:rPr lang="en-US" dirty="0"/>
              <a:t> </a:t>
            </a:r>
            <a:r>
              <a:rPr lang="en-US" dirty="0" err="1"/>
              <a:t>chí</a:t>
            </a:r>
            <a:r>
              <a:rPr lang="en-US" dirty="0"/>
              <a:t> </a:t>
            </a:r>
            <a:r>
              <a:rPr lang="en-US" dirty="0" err="1"/>
              <a:t>dị</a:t>
            </a:r>
            <a:r>
              <a:rPr lang="en-US" dirty="0"/>
              <a:t> </a:t>
            </a:r>
            <a:r>
              <a:rPr lang="en-US" dirty="0" err="1"/>
              <a:t>của</a:t>
            </a:r>
            <a:r>
              <a:rPr lang="en-US" dirty="0"/>
              <a:t> </a:t>
            </a:r>
            <a:r>
              <a:rPr lang="en-US" dirty="0" err="1"/>
              <a:t>Bồ</a:t>
            </a:r>
            <a:r>
              <a:rPr lang="en-US" dirty="0"/>
              <a:t> </a:t>
            </a:r>
            <a:r>
              <a:rPr lang="en-US" dirty="0" err="1"/>
              <a:t>Tùng</a:t>
            </a:r>
            <a:r>
              <a:rPr lang="en-US" dirty="0"/>
              <a:t> Linh, </a:t>
            </a:r>
            <a:r>
              <a:rPr lang="en-US" dirty="0" err="1"/>
              <a:t>người</a:t>
            </a:r>
            <a:r>
              <a:rPr lang="en-US" dirty="0"/>
              <a:t> </a:t>
            </a:r>
            <a:r>
              <a:rPr lang="en-US" dirty="0" err="1"/>
              <a:t>đọc</a:t>
            </a:r>
            <a:r>
              <a:rPr lang="en-US" dirty="0"/>
              <a:t> </a:t>
            </a:r>
            <a:r>
              <a:rPr lang="en-US" dirty="0" err="1"/>
              <a:t>bắt</a:t>
            </a:r>
            <a:r>
              <a:rPr lang="en-US" dirty="0"/>
              <a:t> </a:t>
            </a:r>
            <a:r>
              <a:rPr lang="en-US" dirty="0" err="1"/>
              <a:t>gặp</a:t>
            </a:r>
            <a:r>
              <a:rPr lang="en-US" dirty="0"/>
              <a:t> </a:t>
            </a:r>
            <a:r>
              <a:rPr lang="en-US" dirty="0" err="1"/>
              <a:t>nhiều</a:t>
            </a:r>
            <a:r>
              <a:rPr lang="en-US" dirty="0"/>
              <a:t> </a:t>
            </a:r>
            <a:r>
              <a:rPr lang="en-US" dirty="0" err="1"/>
              <a:t>nhân</a:t>
            </a:r>
            <a:r>
              <a:rPr lang="en-US" dirty="0"/>
              <a:t> </a:t>
            </a:r>
            <a:r>
              <a:rPr lang="en-US" dirty="0" err="1"/>
              <a:t>vật</a:t>
            </a:r>
            <a:r>
              <a:rPr lang="en-US" dirty="0"/>
              <a:t> </a:t>
            </a:r>
            <a:r>
              <a:rPr lang="en-US" dirty="0" err="1"/>
              <a:t>kì</a:t>
            </a:r>
            <a:r>
              <a:rPr lang="en-US" dirty="0"/>
              <a:t> </a:t>
            </a:r>
            <a:r>
              <a:rPr lang="en-US" dirty="0" err="1"/>
              <a:t>ảo</a:t>
            </a:r>
            <a:r>
              <a:rPr lang="en-US" dirty="0"/>
              <a:t> </a:t>
            </a:r>
            <a:r>
              <a:rPr lang="en-US" dirty="0" err="1"/>
              <a:t>như</a:t>
            </a:r>
            <a:r>
              <a:rPr lang="en-US" dirty="0"/>
              <a:t>: </a:t>
            </a:r>
            <a:r>
              <a:rPr lang="en-US" dirty="0" err="1"/>
              <a:t>tiên</a:t>
            </a:r>
            <a:r>
              <a:rPr lang="en-US" dirty="0"/>
              <a:t>, ma, </a:t>
            </a:r>
            <a:r>
              <a:rPr lang="en-US" dirty="0" err="1"/>
              <a:t>quỷ</a:t>
            </a:r>
            <a:r>
              <a:rPr lang="en-US" dirty="0"/>
              <a:t>, </a:t>
            </a:r>
            <a:r>
              <a:rPr lang="en-US" dirty="0" err="1"/>
              <a:t>các</a:t>
            </a:r>
            <a:r>
              <a:rPr lang="en-US" dirty="0"/>
              <a:t> </a:t>
            </a:r>
            <a:r>
              <a:rPr lang="en-US" dirty="0" err="1"/>
              <a:t>loại</a:t>
            </a:r>
            <a:r>
              <a:rPr lang="en-US" dirty="0"/>
              <a:t> </a:t>
            </a:r>
            <a:r>
              <a:rPr lang="en-US" dirty="0" err="1"/>
              <a:t>tinh</a:t>
            </a:r>
            <a:r>
              <a:rPr lang="en-US" dirty="0"/>
              <a:t> do con </a:t>
            </a:r>
            <a:r>
              <a:rPr lang="en-US" dirty="0" err="1"/>
              <a:t>vật</a:t>
            </a:r>
            <a:r>
              <a:rPr lang="en-US" dirty="0"/>
              <a:t> hay </a:t>
            </a:r>
            <a:r>
              <a:rPr lang="en-US" dirty="0" err="1"/>
              <a:t>cây</a:t>
            </a:r>
            <a:r>
              <a:rPr lang="en-US" dirty="0"/>
              <a:t> </a:t>
            </a:r>
            <a:r>
              <a:rPr lang="en-US" dirty="0" err="1"/>
              <a:t>cối</a:t>
            </a:r>
            <a:r>
              <a:rPr lang="en-US" dirty="0"/>
              <a:t> </a:t>
            </a:r>
            <a:r>
              <a:rPr lang="en-US" dirty="0" err="1"/>
              <a:t>hoá</a:t>
            </a:r>
            <a:r>
              <a:rPr lang="en-US" dirty="0"/>
              <a:t> </a:t>
            </a:r>
            <a:r>
              <a:rPr lang="en-US" dirty="0" err="1"/>
              <a:t>thành</a:t>
            </a:r>
            <a:r>
              <a:rPr lang="en-US" dirty="0"/>
              <a:t>,…</a:t>
            </a:r>
          </a:p>
          <a:p>
            <a:r>
              <a:rPr lang="en-US" dirty="0"/>
              <a:t>– </a:t>
            </a:r>
            <a:r>
              <a:rPr lang="en-US" dirty="0" err="1"/>
              <a:t>Không</a:t>
            </a:r>
            <a:r>
              <a:rPr lang="en-US" dirty="0"/>
              <a:t> </a:t>
            </a:r>
            <a:r>
              <a:rPr lang="en-US" dirty="0" err="1"/>
              <a:t>gian</a:t>
            </a:r>
            <a:r>
              <a:rPr lang="en-US" dirty="0"/>
              <a:t> </a:t>
            </a:r>
            <a:r>
              <a:rPr lang="en-US" dirty="0" err="1"/>
              <a:t>và</a:t>
            </a:r>
            <a:r>
              <a:rPr lang="en-US" dirty="0"/>
              <a:t> </a:t>
            </a:r>
            <a:r>
              <a:rPr lang="en-US" dirty="0" err="1"/>
              <a:t>thời</a:t>
            </a:r>
            <a:r>
              <a:rPr lang="en-US" dirty="0"/>
              <a:t> </a:t>
            </a:r>
            <a:r>
              <a:rPr lang="en-US" dirty="0" err="1"/>
              <a:t>gian</a:t>
            </a:r>
            <a:r>
              <a:rPr lang="en-US" dirty="0"/>
              <a:t> </a:t>
            </a:r>
            <a:r>
              <a:rPr lang="en-US" dirty="0" err="1"/>
              <a:t>trong</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cũng</a:t>
            </a:r>
            <a:r>
              <a:rPr lang="en-US" dirty="0"/>
              <a:t> </a:t>
            </a:r>
            <a:r>
              <a:rPr lang="en-US" dirty="0" err="1"/>
              <a:t>có</a:t>
            </a:r>
            <a:r>
              <a:rPr lang="en-US" dirty="0"/>
              <a:t> </a:t>
            </a:r>
            <a:r>
              <a:rPr lang="en-US" dirty="0" err="1"/>
              <a:t>những</a:t>
            </a:r>
            <a:r>
              <a:rPr lang="en-US" dirty="0"/>
              <a:t> </a:t>
            </a:r>
            <a:r>
              <a:rPr lang="en-US" dirty="0" err="1"/>
              <a:t>nét</a:t>
            </a:r>
            <a:r>
              <a:rPr lang="en-US" dirty="0"/>
              <a:t> </a:t>
            </a:r>
            <a:r>
              <a:rPr lang="en-US" dirty="0" err="1"/>
              <a:t>đặc</a:t>
            </a:r>
            <a:r>
              <a:rPr lang="en-US" dirty="0"/>
              <a:t> </a:t>
            </a:r>
            <a:r>
              <a:rPr lang="en-US" dirty="0" err="1"/>
              <a:t>trưng</a:t>
            </a:r>
            <a:r>
              <a:rPr lang="en-US" dirty="0"/>
              <a:t>. </a:t>
            </a:r>
            <a:r>
              <a:rPr lang="en-US" dirty="0" err="1"/>
              <a:t>Đó</a:t>
            </a:r>
            <a:r>
              <a:rPr lang="en-US" dirty="0"/>
              <a:t> </a:t>
            </a:r>
            <a:r>
              <a:rPr lang="en-US" dirty="0" err="1"/>
              <a:t>vừa</a:t>
            </a:r>
            <a:r>
              <a:rPr lang="en-US" dirty="0"/>
              <a:t> </a:t>
            </a:r>
            <a:r>
              <a:rPr lang="en-US" dirty="0" err="1"/>
              <a:t>là</a:t>
            </a:r>
            <a:r>
              <a:rPr lang="en-US" dirty="0"/>
              <a:t> </a:t>
            </a:r>
            <a:r>
              <a:rPr lang="en-US" dirty="0" err="1"/>
              <a:t>không</a:t>
            </a:r>
            <a:r>
              <a:rPr lang="en-US" dirty="0"/>
              <a:t> </a:t>
            </a:r>
            <a:r>
              <a:rPr lang="en-US" dirty="0" err="1"/>
              <a:t>gian</a:t>
            </a:r>
            <a:r>
              <a:rPr lang="en-US" dirty="0"/>
              <a:t>, </a:t>
            </a:r>
            <a:r>
              <a:rPr lang="en-US" dirty="0" err="1"/>
              <a:t>thời</a:t>
            </a:r>
            <a:r>
              <a:rPr lang="en-US" dirty="0"/>
              <a:t> </a:t>
            </a:r>
            <a:r>
              <a:rPr lang="en-US" dirty="0" err="1"/>
              <a:t>gian</a:t>
            </a:r>
            <a:r>
              <a:rPr lang="en-US" dirty="0"/>
              <a:t> </a:t>
            </a:r>
            <a:r>
              <a:rPr lang="en-US" dirty="0" err="1"/>
              <a:t>thực</a:t>
            </a:r>
            <a:r>
              <a:rPr lang="en-US" dirty="0"/>
              <a:t> </a:t>
            </a:r>
            <a:r>
              <a:rPr lang="en-US" dirty="0" err="1"/>
              <a:t>tế</a:t>
            </a:r>
            <a:r>
              <a:rPr lang="en-US" dirty="0"/>
              <a:t> </a:t>
            </a:r>
            <a:r>
              <a:rPr lang="en-US" dirty="0" err="1"/>
              <a:t>vừa</a:t>
            </a:r>
            <a:r>
              <a:rPr lang="en-US" dirty="0"/>
              <a:t> </a:t>
            </a:r>
            <a:r>
              <a:rPr lang="en-US" dirty="0" err="1"/>
              <a:t>có</a:t>
            </a:r>
            <a:r>
              <a:rPr lang="en-US" dirty="0"/>
              <a:t> </a:t>
            </a:r>
            <a:r>
              <a:rPr lang="en-US" dirty="0" err="1"/>
              <a:t>nhiều</a:t>
            </a:r>
            <a:r>
              <a:rPr lang="en-US" dirty="0"/>
              <a:t> </a:t>
            </a:r>
            <a:r>
              <a:rPr lang="en-US" dirty="0" err="1"/>
              <a:t>yếu</a:t>
            </a:r>
            <a:r>
              <a:rPr lang="en-US" dirty="0"/>
              <a:t> </a:t>
            </a:r>
            <a:r>
              <a:rPr lang="en-US" dirty="0" err="1"/>
              <a:t>tố</a:t>
            </a:r>
            <a:r>
              <a:rPr lang="en-US" dirty="0"/>
              <a:t> </a:t>
            </a:r>
            <a:r>
              <a:rPr lang="en-US" dirty="0" err="1"/>
              <a:t>lạ</a:t>
            </a:r>
            <a:r>
              <a:rPr lang="en-US" dirty="0"/>
              <a:t> </a:t>
            </a:r>
            <a:r>
              <a:rPr lang="en-US" dirty="0" err="1"/>
              <a:t>kì</a:t>
            </a:r>
            <a:r>
              <a:rPr lang="en-US" dirty="0"/>
              <a:t>, </a:t>
            </a:r>
            <a:r>
              <a:rPr lang="en-US" dirty="0" err="1"/>
              <a:t>thậm</a:t>
            </a:r>
            <a:r>
              <a:rPr lang="en-US" dirty="0"/>
              <a:t> </a:t>
            </a:r>
            <a:r>
              <a:rPr lang="en-US" dirty="0" err="1"/>
              <a:t>chí</a:t>
            </a:r>
            <a:r>
              <a:rPr lang="en-US" dirty="0"/>
              <a:t> </a:t>
            </a:r>
            <a:r>
              <a:rPr lang="en-US" dirty="0" err="1"/>
              <a:t>hoang</a:t>
            </a:r>
            <a:r>
              <a:rPr lang="en-US" dirty="0"/>
              <a:t> </a:t>
            </a:r>
            <a:r>
              <a:rPr lang="en-US" dirty="0" err="1"/>
              <a:t>đường</a:t>
            </a:r>
            <a:r>
              <a:rPr lang="en-US" dirty="0"/>
              <a:t>, </a:t>
            </a:r>
            <a:r>
              <a:rPr lang="en-US" dirty="0" err="1"/>
              <a:t>có</a:t>
            </a:r>
            <a:r>
              <a:rPr lang="en-US" dirty="0"/>
              <a:t> </a:t>
            </a:r>
            <a:r>
              <a:rPr lang="en-US" dirty="0" err="1"/>
              <a:t>sự</a:t>
            </a:r>
            <a:r>
              <a:rPr lang="en-US" dirty="0"/>
              <a:t> </a:t>
            </a:r>
            <a:r>
              <a:rPr lang="en-US" dirty="0" err="1"/>
              <a:t>pha</a:t>
            </a:r>
            <a:r>
              <a:rPr lang="en-US" dirty="0"/>
              <a:t> </a:t>
            </a:r>
            <a:r>
              <a:rPr lang="en-US" dirty="0" err="1"/>
              <a:t>trộn</a:t>
            </a:r>
            <a:r>
              <a:rPr lang="en-US" dirty="0"/>
              <a:t>, </a:t>
            </a:r>
            <a:r>
              <a:rPr lang="en-US" dirty="0" err="1"/>
              <a:t>liên</a:t>
            </a:r>
            <a:r>
              <a:rPr lang="en-US" dirty="0"/>
              <a:t> </a:t>
            </a:r>
            <a:r>
              <a:rPr lang="en-US" dirty="0" err="1"/>
              <a:t>thông</a:t>
            </a:r>
            <a:r>
              <a:rPr lang="en-US" dirty="0"/>
              <a:t> </a:t>
            </a:r>
            <a:r>
              <a:rPr lang="en-US" dirty="0" err="1"/>
              <a:t>các</a:t>
            </a:r>
            <a:r>
              <a:rPr lang="en-US" dirty="0"/>
              <a:t> </a:t>
            </a:r>
            <a:r>
              <a:rPr lang="en-US" dirty="0" err="1"/>
              <a:t>loại</a:t>
            </a:r>
            <a:r>
              <a:rPr lang="en-US" dirty="0"/>
              <a:t> </a:t>
            </a:r>
            <a:r>
              <a:rPr lang="en-US" dirty="0" err="1"/>
              <a:t>không</a:t>
            </a:r>
            <a:r>
              <a:rPr lang="en-US" dirty="0"/>
              <a:t> </a:t>
            </a:r>
            <a:r>
              <a:rPr lang="en-US" dirty="0" err="1"/>
              <a:t>gian</a:t>
            </a:r>
            <a:r>
              <a:rPr lang="en-US" dirty="0"/>
              <a:t> </a:t>
            </a:r>
            <a:r>
              <a:rPr lang="en-US" dirty="0" err="1"/>
              <a:t>khác</a:t>
            </a:r>
            <a:r>
              <a:rPr lang="en-US" dirty="0"/>
              <a:t> </a:t>
            </a:r>
            <a:r>
              <a:rPr lang="en-US" dirty="0" err="1"/>
              <a:t>nhau</a:t>
            </a:r>
            <a:r>
              <a:rPr lang="en-US" dirty="0"/>
              <a:t> – </a:t>
            </a:r>
            <a:r>
              <a:rPr lang="en-US" dirty="0" err="1"/>
              <a:t>cõi</a:t>
            </a:r>
            <a:r>
              <a:rPr lang="en-US" dirty="0"/>
              <a:t> </a:t>
            </a:r>
            <a:r>
              <a:rPr lang="en-US" dirty="0" err="1"/>
              <a:t>trần</a:t>
            </a:r>
            <a:r>
              <a:rPr lang="en-US" dirty="0"/>
              <a:t>, </a:t>
            </a:r>
            <a:r>
              <a:rPr lang="en-US" dirty="0" err="1"/>
              <a:t>cõi</a:t>
            </a:r>
            <a:r>
              <a:rPr lang="en-US" dirty="0"/>
              <a:t> </a:t>
            </a:r>
            <a:r>
              <a:rPr lang="en-US" dirty="0" err="1"/>
              <a:t>tiên</a:t>
            </a:r>
            <a:r>
              <a:rPr lang="en-US" dirty="0"/>
              <a:t>, </a:t>
            </a:r>
            <a:r>
              <a:rPr lang="en-US" dirty="0" err="1"/>
              <a:t>cõi</a:t>
            </a:r>
            <a:r>
              <a:rPr lang="en-US" dirty="0"/>
              <a:t> </a:t>
            </a:r>
            <a:r>
              <a:rPr lang="en-US" dirty="0" err="1"/>
              <a:t>âm</a:t>
            </a:r>
            <a:r>
              <a:rPr lang="en-US" dirty="0"/>
              <a:t>. </a:t>
            </a:r>
            <a:r>
              <a:rPr lang="en-US" dirty="0" err="1"/>
              <a:t>Thời</a:t>
            </a:r>
            <a:r>
              <a:rPr lang="en-US" dirty="0"/>
              <a:t> </a:t>
            </a:r>
            <a:r>
              <a:rPr lang="en-US" dirty="0" err="1"/>
              <a:t>gian</a:t>
            </a:r>
            <a:r>
              <a:rPr lang="en-US" dirty="0"/>
              <a:t> </a:t>
            </a:r>
            <a:r>
              <a:rPr lang="en-US" dirty="0" err="1"/>
              <a:t>trong</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cũng</a:t>
            </a:r>
            <a:r>
              <a:rPr lang="en-US" dirty="0"/>
              <a:t> </a:t>
            </a:r>
            <a:r>
              <a:rPr lang="en-US" dirty="0" err="1"/>
              <a:t>có</a:t>
            </a:r>
            <a:r>
              <a:rPr lang="en-US" dirty="0"/>
              <a:t> </a:t>
            </a:r>
            <a:r>
              <a:rPr lang="en-US" dirty="0" err="1"/>
              <a:t>sự</a:t>
            </a:r>
            <a:r>
              <a:rPr lang="en-US" dirty="0"/>
              <a:t> </a:t>
            </a:r>
            <a:r>
              <a:rPr lang="en-US" dirty="0" err="1"/>
              <a:t>hoà</a:t>
            </a:r>
            <a:r>
              <a:rPr lang="en-US" dirty="0"/>
              <a:t> </a:t>
            </a:r>
            <a:r>
              <a:rPr lang="en-US" dirty="0" err="1"/>
              <a:t>phối</a:t>
            </a:r>
            <a:r>
              <a:rPr lang="en-US" dirty="0"/>
              <a:t> </a:t>
            </a:r>
            <a:r>
              <a:rPr lang="en-US" dirty="0" err="1"/>
              <a:t>giữa</a:t>
            </a:r>
            <a:r>
              <a:rPr lang="en-US" dirty="0"/>
              <a:t> </a:t>
            </a:r>
            <a:r>
              <a:rPr lang="en-US" dirty="0" err="1"/>
              <a:t>thời</a:t>
            </a:r>
            <a:r>
              <a:rPr lang="en-US" dirty="0"/>
              <a:t> </a:t>
            </a:r>
            <a:r>
              <a:rPr lang="en-US" dirty="0" err="1"/>
              <a:t>gian</a:t>
            </a:r>
            <a:r>
              <a:rPr lang="en-US" dirty="0"/>
              <a:t> </a:t>
            </a:r>
            <a:r>
              <a:rPr lang="en-US" dirty="0" err="1"/>
              <a:t>thực</a:t>
            </a:r>
            <a:r>
              <a:rPr lang="en-US" dirty="0"/>
              <a:t> </a:t>
            </a:r>
            <a:r>
              <a:rPr lang="en-US" dirty="0" err="1"/>
              <a:t>và</a:t>
            </a:r>
            <a:r>
              <a:rPr lang="en-US" dirty="0"/>
              <a:t> </a:t>
            </a:r>
            <a:r>
              <a:rPr lang="en-US" dirty="0" err="1"/>
              <a:t>thời</a:t>
            </a:r>
            <a:r>
              <a:rPr lang="en-US" dirty="0"/>
              <a:t> </a:t>
            </a:r>
            <a:r>
              <a:rPr lang="en-US" dirty="0" err="1"/>
              <a:t>gian</a:t>
            </a:r>
            <a:r>
              <a:rPr lang="en-US" dirty="0"/>
              <a:t> </a:t>
            </a:r>
            <a:r>
              <a:rPr lang="en-US" dirty="0" err="1"/>
              <a:t>kì</a:t>
            </a:r>
            <a:r>
              <a:rPr lang="en-US" dirty="0"/>
              <a:t> </a:t>
            </a:r>
            <a:r>
              <a:rPr lang="en-US" dirty="0" err="1"/>
              <a:t>ảo</a:t>
            </a:r>
            <a:r>
              <a:rPr lang="en-US" dirty="0"/>
              <a:t>. </a:t>
            </a:r>
            <a:r>
              <a:rPr lang="en-US" dirty="0" err="1"/>
              <a:t>Thời</a:t>
            </a:r>
            <a:r>
              <a:rPr lang="en-US" dirty="0"/>
              <a:t> </a:t>
            </a:r>
            <a:r>
              <a:rPr lang="en-US" dirty="0" err="1"/>
              <a:t>gian</a:t>
            </a:r>
            <a:r>
              <a:rPr lang="en-US" dirty="0"/>
              <a:t> </a:t>
            </a:r>
            <a:r>
              <a:rPr lang="en-US" dirty="0" err="1"/>
              <a:t>thực</a:t>
            </a:r>
            <a:r>
              <a:rPr lang="en-US" dirty="0"/>
              <a:t> </a:t>
            </a:r>
            <a:r>
              <a:rPr lang="en-US" dirty="0" err="1"/>
              <a:t>với</a:t>
            </a:r>
            <a:r>
              <a:rPr lang="en-US" dirty="0"/>
              <a:t> </a:t>
            </a:r>
            <a:r>
              <a:rPr lang="en-US" dirty="0" err="1"/>
              <a:t>các</a:t>
            </a:r>
            <a:r>
              <a:rPr lang="en-US" dirty="0"/>
              <a:t> </a:t>
            </a:r>
            <a:r>
              <a:rPr lang="en-US" dirty="0" err="1"/>
              <a:t>điểm</a:t>
            </a:r>
            <a:r>
              <a:rPr lang="en-US" dirty="0"/>
              <a:t> </a:t>
            </a:r>
            <a:r>
              <a:rPr lang="en-US" dirty="0" err="1"/>
              <a:t>mốc</a:t>
            </a:r>
            <a:r>
              <a:rPr lang="en-US" dirty="0"/>
              <a:t>, </a:t>
            </a:r>
            <a:r>
              <a:rPr lang="en-US" dirty="0" err="1"/>
              <a:t>các</a:t>
            </a:r>
            <a:r>
              <a:rPr lang="en-US" dirty="0"/>
              <a:t> </a:t>
            </a:r>
            <a:r>
              <a:rPr lang="en-US" dirty="0" err="1"/>
              <a:t>niên</a:t>
            </a:r>
            <a:r>
              <a:rPr lang="en-US" dirty="0"/>
              <a:t> </a:t>
            </a:r>
            <a:r>
              <a:rPr lang="en-US" dirty="0" err="1"/>
              <a:t>đại</a:t>
            </a:r>
            <a:r>
              <a:rPr lang="en-US" dirty="0"/>
              <a:t> </a:t>
            </a:r>
            <a:r>
              <a:rPr lang="en-US" dirty="0" err="1"/>
              <a:t>xác</a:t>
            </a:r>
            <a:r>
              <a:rPr lang="en-US" dirty="0"/>
              <a:t> </a:t>
            </a:r>
            <a:r>
              <a:rPr lang="en-US" dirty="0" err="1"/>
              <a:t>định</a:t>
            </a:r>
            <a:r>
              <a:rPr lang="en-US" dirty="0"/>
              <a:t> </a:t>
            </a:r>
            <a:r>
              <a:rPr lang="en-US" dirty="0" err="1"/>
              <a:t>góp</a:t>
            </a:r>
            <a:r>
              <a:rPr lang="en-US" dirty="0"/>
              <a:t> </a:t>
            </a:r>
            <a:r>
              <a:rPr lang="en-US" dirty="0" err="1"/>
              <a:t>phần</a:t>
            </a:r>
            <a:r>
              <a:rPr lang="en-US" dirty="0"/>
              <a:t> </a:t>
            </a:r>
            <a:r>
              <a:rPr lang="en-US" dirty="0" err="1"/>
              <a:t>tạo</a:t>
            </a:r>
            <a:r>
              <a:rPr lang="en-US" dirty="0"/>
              <a:t> </a:t>
            </a:r>
            <a:r>
              <a:rPr lang="en-US" dirty="0" err="1"/>
              <a:t>nên</a:t>
            </a:r>
            <a:r>
              <a:rPr lang="en-US" dirty="0"/>
              <a:t> </a:t>
            </a:r>
            <a:r>
              <a:rPr lang="en-US" dirty="0" err="1"/>
              <a:t>tính</a:t>
            </a:r>
            <a:r>
              <a:rPr lang="en-US" dirty="0"/>
              <a:t> </a:t>
            </a:r>
            <a:r>
              <a:rPr lang="en-US" dirty="0" err="1"/>
              <a:t>hiện</a:t>
            </a:r>
            <a:r>
              <a:rPr lang="en-US" dirty="0"/>
              <a:t> </a:t>
            </a:r>
            <a:r>
              <a:rPr lang="en-US" dirty="0" err="1"/>
              <a:t>thực</a:t>
            </a:r>
            <a:r>
              <a:rPr lang="en-US" dirty="0"/>
              <a:t> </a:t>
            </a:r>
            <a:r>
              <a:rPr lang="en-US" dirty="0" err="1"/>
              <a:t>của</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Thời</a:t>
            </a:r>
            <a:r>
              <a:rPr lang="en-US" dirty="0"/>
              <a:t> </a:t>
            </a:r>
            <a:r>
              <a:rPr lang="en-US" dirty="0" err="1"/>
              <a:t>gian</a:t>
            </a:r>
            <a:r>
              <a:rPr lang="en-US" dirty="0"/>
              <a:t> </a:t>
            </a:r>
            <a:r>
              <a:rPr lang="en-US" dirty="0" err="1"/>
              <a:t>kì</a:t>
            </a:r>
            <a:r>
              <a:rPr lang="en-US" dirty="0"/>
              <a:t> </a:t>
            </a:r>
            <a:r>
              <a:rPr lang="en-US" dirty="0" err="1"/>
              <a:t>ảo</a:t>
            </a:r>
            <a:r>
              <a:rPr lang="en-US" dirty="0"/>
              <a:t> </a:t>
            </a:r>
            <a:r>
              <a:rPr lang="en-US" dirty="0" err="1"/>
              <a:t>làm</a:t>
            </a:r>
            <a:r>
              <a:rPr lang="en-US" dirty="0"/>
              <a:t> </a:t>
            </a:r>
            <a:r>
              <a:rPr lang="en-US" dirty="0" err="1"/>
              <a:t>nên</a:t>
            </a:r>
            <a:r>
              <a:rPr lang="en-US" dirty="0"/>
              <a:t> </a:t>
            </a:r>
            <a:r>
              <a:rPr lang="en-US" dirty="0" err="1"/>
              <a:t>nét</a:t>
            </a:r>
            <a:r>
              <a:rPr lang="en-US" dirty="0"/>
              <a:t> </a:t>
            </a:r>
            <a:r>
              <a:rPr lang="en-US" dirty="0" err="1"/>
              <a:t>đặc</a:t>
            </a:r>
            <a:r>
              <a:rPr lang="en-US" dirty="0"/>
              <a:t> </a:t>
            </a:r>
            <a:r>
              <a:rPr lang="en-US" dirty="0" err="1"/>
              <a:t>thù</a:t>
            </a:r>
            <a:r>
              <a:rPr lang="en-US" dirty="0"/>
              <a:t> </a:t>
            </a:r>
            <a:r>
              <a:rPr lang="en-US" dirty="0" err="1"/>
              <a:t>của</a:t>
            </a:r>
            <a:r>
              <a:rPr lang="en-US" dirty="0"/>
              <a:t> </a:t>
            </a:r>
            <a:r>
              <a:rPr lang="en-US" dirty="0" err="1"/>
              <a:t>một</a:t>
            </a:r>
            <a:r>
              <a:rPr lang="en-US" dirty="0"/>
              <a:t> “</a:t>
            </a:r>
            <a:r>
              <a:rPr lang="en-US" dirty="0" err="1"/>
              <a:t>cõi</a:t>
            </a:r>
            <a:r>
              <a:rPr lang="en-US" dirty="0"/>
              <a:t>” </a:t>
            </a:r>
            <a:r>
              <a:rPr lang="en-US" dirty="0" err="1"/>
              <a:t>hoàn</a:t>
            </a:r>
            <a:r>
              <a:rPr lang="en-US" dirty="0"/>
              <a:t> </a:t>
            </a:r>
            <a:r>
              <a:rPr lang="en-US" dirty="0" err="1"/>
              <a:t>toàn</a:t>
            </a:r>
            <a:r>
              <a:rPr lang="en-US" dirty="0"/>
              <a:t> </a:t>
            </a:r>
            <a:r>
              <a:rPr lang="en-US" dirty="0" err="1"/>
              <a:t>khác</a:t>
            </a:r>
            <a:r>
              <a:rPr lang="en-US" dirty="0"/>
              <a:t> </a:t>
            </a:r>
            <a:r>
              <a:rPr lang="en-US" dirty="0" err="1"/>
              <a:t>với</a:t>
            </a:r>
            <a:r>
              <a:rPr lang="en-US" dirty="0"/>
              <a:t> </a:t>
            </a:r>
            <a:r>
              <a:rPr lang="en-US" dirty="0" err="1"/>
              <a:t>trần</a:t>
            </a:r>
            <a:r>
              <a:rPr lang="en-US" dirty="0"/>
              <a:t> </a:t>
            </a:r>
            <a:r>
              <a:rPr lang="en-US" dirty="0" err="1"/>
              <a:t>thế</a:t>
            </a:r>
            <a:r>
              <a:rPr lang="en-US" dirty="0"/>
              <a:t>, ở </a:t>
            </a:r>
            <a:r>
              <a:rPr lang="en-US" dirty="0" err="1"/>
              <a:t>đó</a:t>
            </a:r>
            <a:r>
              <a:rPr lang="en-US" dirty="0"/>
              <a:t>, </a:t>
            </a:r>
            <a:r>
              <a:rPr lang="en-US" dirty="0" err="1"/>
              <a:t>thời</a:t>
            </a:r>
            <a:r>
              <a:rPr lang="en-US" dirty="0"/>
              <a:t> </a:t>
            </a:r>
            <a:r>
              <a:rPr lang="en-US" dirty="0" err="1"/>
              <a:t>gian</a:t>
            </a:r>
            <a:r>
              <a:rPr lang="en-US" dirty="0"/>
              <a:t> </a:t>
            </a:r>
            <a:r>
              <a:rPr lang="en-US" dirty="0" err="1"/>
              <a:t>ngưng</a:t>
            </a:r>
            <a:r>
              <a:rPr lang="en-US" dirty="0"/>
              <a:t> </a:t>
            </a:r>
            <a:r>
              <a:rPr lang="en-US" dirty="0" err="1"/>
              <a:t>đọng</a:t>
            </a:r>
            <a:r>
              <a:rPr lang="en-US" dirty="0"/>
              <a:t>, </a:t>
            </a:r>
            <a:r>
              <a:rPr lang="en-US" dirty="0" err="1"/>
              <a:t>mọi</a:t>
            </a:r>
            <a:r>
              <a:rPr lang="en-US" dirty="0"/>
              <a:t> </a:t>
            </a:r>
            <a:r>
              <a:rPr lang="en-US" dirty="0" err="1"/>
              <a:t>thứ</a:t>
            </a:r>
            <a:r>
              <a:rPr lang="en-US" dirty="0"/>
              <a:t> </a:t>
            </a:r>
            <a:r>
              <a:rPr lang="en-US" dirty="0" err="1"/>
              <a:t>tồn</a:t>
            </a:r>
            <a:r>
              <a:rPr lang="en-US" dirty="0"/>
              <a:t> </a:t>
            </a:r>
            <a:r>
              <a:rPr lang="en-US" dirty="0" err="1"/>
              <a:t>tại</a:t>
            </a:r>
            <a:r>
              <a:rPr lang="en-US" dirty="0"/>
              <a:t> </a:t>
            </a:r>
            <a:r>
              <a:rPr lang="en-US" dirty="0" err="1"/>
              <a:t>vĩnh</a:t>
            </a:r>
            <a:r>
              <a:rPr lang="en-US" dirty="0"/>
              <a:t> </a:t>
            </a:r>
            <a:r>
              <a:rPr lang="en-US" dirty="0" err="1"/>
              <a:t>viễn</a:t>
            </a:r>
            <a:r>
              <a:rPr lang="en-US" dirty="0"/>
              <a:t>, </a:t>
            </a:r>
            <a:r>
              <a:rPr lang="en-US" dirty="0" err="1"/>
              <a:t>không</a:t>
            </a:r>
            <a:r>
              <a:rPr lang="en-US" dirty="0"/>
              <a:t> </a:t>
            </a:r>
            <a:r>
              <a:rPr lang="en-US" dirty="0" err="1"/>
              <a:t>thay</a:t>
            </a:r>
            <a:r>
              <a:rPr lang="en-US" dirty="0"/>
              <a:t> </a:t>
            </a:r>
            <a:r>
              <a:rPr lang="en-US" dirty="0" err="1"/>
              <a:t>đổi</a:t>
            </a:r>
            <a:r>
              <a:rPr lang="en-US" dirty="0"/>
              <a:t>. </a:t>
            </a:r>
          </a:p>
          <a:p>
            <a:r>
              <a:rPr lang="en-US" dirty="0"/>
              <a:t>–  </a:t>
            </a:r>
            <a:r>
              <a:rPr lang="en-US" dirty="0" err="1"/>
              <a:t>Ngôn</a:t>
            </a:r>
            <a:r>
              <a:rPr lang="en-US" dirty="0"/>
              <a:t> </a:t>
            </a:r>
            <a:r>
              <a:rPr lang="en-US" dirty="0" err="1"/>
              <a:t>ngữ</a:t>
            </a:r>
            <a:r>
              <a:rPr lang="en-US" dirty="0"/>
              <a:t> </a:t>
            </a:r>
            <a:r>
              <a:rPr lang="en-US" dirty="0" err="1"/>
              <a:t>trong</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chứa</a:t>
            </a:r>
            <a:r>
              <a:rPr lang="en-US" dirty="0"/>
              <a:t> </a:t>
            </a:r>
            <a:r>
              <a:rPr lang="en-US" dirty="0" err="1"/>
              <a:t>đựng</a:t>
            </a:r>
            <a:r>
              <a:rPr lang="en-US" dirty="0"/>
              <a:t> </a:t>
            </a:r>
            <a:r>
              <a:rPr lang="en-US" dirty="0" err="1"/>
              <a:t>nhiều</a:t>
            </a:r>
            <a:r>
              <a:rPr lang="en-US" dirty="0"/>
              <a:t> </a:t>
            </a:r>
            <a:r>
              <a:rPr lang="en-US" dirty="0" err="1"/>
              <a:t>điển</a:t>
            </a:r>
            <a:r>
              <a:rPr lang="en-US" dirty="0"/>
              <a:t> </a:t>
            </a:r>
            <a:r>
              <a:rPr lang="en-US" dirty="0" err="1"/>
              <a:t>tích</a:t>
            </a:r>
            <a:r>
              <a:rPr lang="en-US" dirty="0"/>
              <a:t>, </a:t>
            </a:r>
            <a:r>
              <a:rPr lang="en-US" dirty="0" err="1"/>
              <a:t>điển</a:t>
            </a:r>
            <a:r>
              <a:rPr lang="en-US" dirty="0"/>
              <a:t> </a:t>
            </a:r>
            <a:r>
              <a:rPr lang="en-US" dirty="0" err="1"/>
              <a:t>cố</a:t>
            </a:r>
            <a:r>
              <a:rPr lang="en-US" dirty="0"/>
              <a:t>. </a:t>
            </a:r>
            <a:r>
              <a:rPr lang="en-US" dirty="0" err="1"/>
              <a:t>Chẳng</a:t>
            </a:r>
            <a:r>
              <a:rPr lang="en-US" dirty="0"/>
              <a:t> </a:t>
            </a:r>
            <a:r>
              <a:rPr lang="en-US" dirty="0" err="1"/>
              <a:t>hạn</a:t>
            </a:r>
            <a:r>
              <a:rPr lang="en-US" dirty="0"/>
              <a:t> </a:t>
            </a:r>
            <a:r>
              <a:rPr lang="en-US" dirty="0" err="1"/>
              <a:t>trong</a:t>
            </a:r>
            <a:r>
              <a:rPr lang="en-US" dirty="0"/>
              <a:t> </a:t>
            </a:r>
            <a:r>
              <a:rPr lang="en-US" dirty="0" err="1"/>
              <a:t>Chuyện</a:t>
            </a:r>
            <a:r>
              <a:rPr lang="en-US" dirty="0"/>
              <a:t> </a:t>
            </a:r>
            <a:r>
              <a:rPr lang="en-US" dirty="0" err="1"/>
              <a:t>người</a:t>
            </a:r>
            <a:r>
              <a:rPr lang="en-US" dirty="0"/>
              <a:t> con </a:t>
            </a:r>
            <a:r>
              <a:rPr lang="en-US" dirty="0" err="1"/>
              <a:t>gái</a:t>
            </a:r>
            <a:r>
              <a:rPr lang="en-US" dirty="0"/>
              <a:t> Nam </a:t>
            </a:r>
            <a:r>
              <a:rPr lang="en-US" dirty="0" err="1"/>
              <a:t>xương</a:t>
            </a:r>
            <a:r>
              <a:rPr lang="en-US" dirty="0"/>
              <a:t>, </a:t>
            </a:r>
            <a:r>
              <a:rPr lang="en-US" dirty="0" err="1"/>
              <a:t>Nguyễn</a:t>
            </a:r>
            <a:r>
              <a:rPr lang="en-US" dirty="0"/>
              <a:t> </a:t>
            </a:r>
            <a:r>
              <a:rPr lang="en-US" dirty="0" err="1"/>
              <a:t>Dữ</a:t>
            </a:r>
            <a:r>
              <a:rPr lang="en-US" dirty="0"/>
              <a:t> </a:t>
            </a:r>
            <a:r>
              <a:rPr lang="en-US" dirty="0" err="1"/>
              <a:t>sử</a:t>
            </a:r>
            <a:r>
              <a:rPr lang="en-US" dirty="0"/>
              <a:t> </a:t>
            </a:r>
            <a:r>
              <a:rPr lang="en-US" dirty="0" err="1"/>
              <a:t>dụng</a:t>
            </a:r>
            <a:r>
              <a:rPr lang="en-US" dirty="0"/>
              <a:t> </a:t>
            </a:r>
            <a:r>
              <a:rPr lang="en-US" dirty="0" err="1"/>
              <a:t>một</a:t>
            </a:r>
            <a:r>
              <a:rPr lang="en-US" dirty="0"/>
              <a:t> </a:t>
            </a:r>
            <a:r>
              <a:rPr lang="en-US" dirty="0" err="1"/>
              <a:t>số</a:t>
            </a:r>
            <a:r>
              <a:rPr lang="en-US" dirty="0"/>
              <a:t> </a:t>
            </a:r>
            <a:r>
              <a:rPr lang="en-US" dirty="0" err="1"/>
              <a:t>điển</a:t>
            </a:r>
            <a:r>
              <a:rPr lang="en-US" dirty="0"/>
              <a:t> </a:t>
            </a:r>
            <a:r>
              <a:rPr lang="en-US" dirty="0" err="1"/>
              <a:t>tích</a:t>
            </a:r>
            <a:r>
              <a:rPr lang="en-US" dirty="0"/>
              <a:t>, </a:t>
            </a:r>
            <a:r>
              <a:rPr lang="en-US" dirty="0" err="1"/>
              <a:t>điển</a:t>
            </a:r>
            <a:r>
              <a:rPr lang="en-US" dirty="0"/>
              <a:t> </a:t>
            </a:r>
            <a:r>
              <a:rPr lang="en-US" dirty="0" err="1"/>
              <a:t>cố</a:t>
            </a:r>
            <a:r>
              <a:rPr lang="en-US" dirty="0"/>
              <a:t> </a:t>
            </a:r>
            <a:r>
              <a:rPr lang="en-US" dirty="0" err="1"/>
              <a:t>như</a:t>
            </a:r>
            <a:r>
              <a:rPr lang="en-US" dirty="0"/>
              <a:t>: </a:t>
            </a:r>
            <a:r>
              <a:rPr lang="en-US" dirty="0" err="1"/>
              <a:t>ngọc</a:t>
            </a:r>
            <a:r>
              <a:rPr lang="en-US" dirty="0"/>
              <a:t> </a:t>
            </a:r>
            <a:r>
              <a:rPr lang="en-US" dirty="0" err="1"/>
              <a:t>Mị</a:t>
            </a:r>
            <a:r>
              <a:rPr lang="en-US" dirty="0"/>
              <a:t> </a:t>
            </a:r>
            <a:r>
              <a:rPr lang="en-US" dirty="0" err="1"/>
              <a:t>Nương</a:t>
            </a:r>
            <a:r>
              <a:rPr lang="en-US" dirty="0"/>
              <a:t>; </a:t>
            </a:r>
            <a:r>
              <a:rPr lang="en-US" dirty="0" err="1"/>
              <a:t>cỏ</a:t>
            </a:r>
            <a:r>
              <a:rPr lang="en-US" dirty="0"/>
              <a:t> </a:t>
            </a:r>
            <a:r>
              <a:rPr lang="en-US" dirty="0" err="1"/>
              <a:t>Ngu</a:t>
            </a:r>
            <a:r>
              <a:rPr lang="en-US" dirty="0"/>
              <a:t> </a:t>
            </a:r>
            <a:r>
              <a:rPr lang="en-US" dirty="0" err="1"/>
              <a:t>mĩ</a:t>
            </a:r>
            <a:r>
              <a:rPr lang="en-US" dirty="0"/>
              <a:t>; </a:t>
            </a:r>
            <a:r>
              <a:rPr lang="en-US" dirty="0" err="1"/>
              <a:t>mùa</a:t>
            </a:r>
            <a:r>
              <a:rPr lang="en-US" dirty="0"/>
              <a:t> </a:t>
            </a:r>
            <a:r>
              <a:rPr lang="en-US" dirty="0" err="1"/>
              <a:t>dưa</a:t>
            </a:r>
            <a:r>
              <a:rPr lang="en-US" dirty="0"/>
              <a:t> </a:t>
            </a:r>
            <a:r>
              <a:rPr lang="en-US" dirty="0" err="1"/>
              <a:t>chín</a:t>
            </a:r>
            <a:r>
              <a:rPr lang="en-US" dirty="0"/>
              <a:t> </a:t>
            </a:r>
            <a:r>
              <a:rPr lang="en-US" dirty="0" err="1"/>
              <a:t>quá</a:t>
            </a:r>
            <a:r>
              <a:rPr lang="en-US" dirty="0"/>
              <a:t> </a:t>
            </a:r>
            <a:r>
              <a:rPr lang="en-US" dirty="0" err="1"/>
              <a:t>kì</a:t>
            </a:r>
            <a:r>
              <a:rPr lang="en-US" dirty="0"/>
              <a:t>; </a:t>
            </a:r>
            <a:r>
              <a:rPr lang="en-US" dirty="0" err="1"/>
              <a:t>núi</a:t>
            </a:r>
            <a:r>
              <a:rPr lang="en-US" dirty="0"/>
              <a:t> </a:t>
            </a:r>
            <a:r>
              <a:rPr lang="en-US" dirty="0" err="1"/>
              <a:t>Vọng</a:t>
            </a:r>
            <a:r>
              <a:rPr lang="en-US" dirty="0"/>
              <a:t> </a:t>
            </a:r>
            <a:r>
              <a:rPr lang="en-US" dirty="0" err="1"/>
              <a:t>Phu</a:t>
            </a:r>
            <a:r>
              <a:rPr lang="en-US" dirty="0"/>
              <a:t>, </a:t>
            </a:r>
            <a:r>
              <a:rPr lang="en-US" dirty="0" err="1"/>
              <a:t>Tào</a:t>
            </a:r>
            <a:r>
              <a:rPr lang="en-US" dirty="0"/>
              <a:t> Nga, </a:t>
            </a:r>
            <a:r>
              <a:rPr lang="en-US" dirty="0" err="1"/>
              <a:t>Tinh</a:t>
            </a:r>
            <a:r>
              <a:rPr lang="en-US" dirty="0"/>
              <a:t> </a:t>
            </a:r>
            <a:r>
              <a:rPr lang="en-US" dirty="0" err="1"/>
              <a:t>Vệ</a:t>
            </a:r>
            <a:r>
              <a:rPr lang="en-US" dirty="0"/>
              <a:t>; </a:t>
            </a:r>
            <a:r>
              <a:rPr lang="en-US" dirty="0" err="1"/>
              <a:t>ngựa</a:t>
            </a:r>
            <a:r>
              <a:rPr lang="en-US" dirty="0"/>
              <a:t> </a:t>
            </a:r>
            <a:r>
              <a:rPr lang="en-US" dirty="0" err="1"/>
              <a:t>Hồ</a:t>
            </a:r>
            <a:r>
              <a:rPr lang="en-US" dirty="0"/>
              <a:t> </a:t>
            </a:r>
            <a:r>
              <a:rPr lang="en-US" dirty="0" err="1"/>
              <a:t>gầm</a:t>
            </a:r>
            <a:r>
              <a:rPr lang="en-US" dirty="0"/>
              <a:t> </a:t>
            </a:r>
            <a:r>
              <a:rPr lang="en-US" dirty="0" err="1"/>
              <a:t>gió</a:t>
            </a:r>
            <a:r>
              <a:rPr lang="en-US" dirty="0"/>
              <a:t> </a:t>
            </a:r>
            <a:r>
              <a:rPr lang="en-US" dirty="0" err="1"/>
              <a:t>bắc</a:t>
            </a:r>
            <a:r>
              <a:rPr lang="en-US" dirty="0"/>
              <a:t>, </a:t>
            </a:r>
            <a:r>
              <a:rPr lang="en-US" dirty="0" err="1"/>
              <a:t>chim</a:t>
            </a:r>
            <a:r>
              <a:rPr lang="en-US" dirty="0"/>
              <a:t> </a:t>
            </a:r>
            <a:r>
              <a:rPr lang="en-US" dirty="0" err="1"/>
              <a:t>Việt</a:t>
            </a:r>
            <a:r>
              <a:rPr lang="en-US" dirty="0"/>
              <a:t> </a:t>
            </a:r>
            <a:r>
              <a:rPr lang="en-US" dirty="0" err="1"/>
              <a:t>đậu</a:t>
            </a:r>
            <a:r>
              <a:rPr lang="en-US" dirty="0"/>
              <a:t> </a:t>
            </a:r>
            <a:r>
              <a:rPr lang="en-US" dirty="0" err="1"/>
              <a:t>cành</a:t>
            </a:r>
            <a:r>
              <a:rPr lang="en-US" dirty="0"/>
              <a:t> </a:t>
            </a:r>
            <a:r>
              <a:rPr lang="en-US" dirty="0" err="1"/>
              <a:t>nam</a:t>
            </a:r>
            <a:r>
              <a:rPr lang="en-US" dirty="0"/>
              <a:t>; </a:t>
            </a:r>
            <a:r>
              <a:rPr lang="en-US" dirty="0" err="1"/>
              <a:t>mất</a:t>
            </a:r>
            <a:r>
              <a:rPr lang="en-US" dirty="0"/>
              <a:t> </a:t>
            </a:r>
            <a:r>
              <a:rPr lang="en-US" dirty="0" err="1"/>
              <a:t>búa</a:t>
            </a:r>
            <a:r>
              <a:rPr lang="en-US" dirty="0"/>
              <a:t> </a:t>
            </a:r>
            <a:r>
              <a:rPr lang="en-US" dirty="0" err="1"/>
              <a:t>đổ</a:t>
            </a:r>
            <a:r>
              <a:rPr lang="en-US" dirty="0"/>
              <a:t> </a:t>
            </a:r>
            <a:r>
              <a:rPr lang="en-US" dirty="0" err="1"/>
              <a:t>ngờ</a:t>
            </a:r>
            <a:r>
              <a:rPr lang="en-US" dirty="0"/>
              <a:t>; ý </a:t>
            </a:r>
            <a:r>
              <a:rPr lang="en-US" dirty="0" err="1"/>
              <a:t>dĩ</a:t>
            </a:r>
            <a:r>
              <a:rPr lang="en-US" dirty="0"/>
              <a:t> </a:t>
            </a:r>
            <a:r>
              <a:rPr lang="en-US" dirty="0" err="1"/>
              <a:t>đầy</a:t>
            </a:r>
            <a:r>
              <a:rPr lang="en-US" dirty="0"/>
              <a:t> </a:t>
            </a:r>
            <a:r>
              <a:rPr lang="en-US" dirty="0" err="1"/>
              <a:t>xe</a:t>
            </a:r>
            <a:r>
              <a:rPr lang="en-US" dirty="0"/>
              <a:t>, Quang </a:t>
            </a:r>
            <a:r>
              <a:rPr lang="en-US" dirty="0" err="1"/>
              <a:t>Võ</a:t>
            </a:r>
            <a:r>
              <a:rPr lang="en-US" dirty="0"/>
              <a:t> </a:t>
            </a:r>
            <a:r>
              <a:rPr lang="en-US" dirty="0" err="1"/>
              <a:t>đổ</a:t>
            </a:r>
            <a:r>
              <a:rPr lang="en-US" dirty="0"/>
              <a:t> </a:t>
            </a:r>
            <a:r>
              <a:rPr lang="en-US" dirty="0" err="1"/>
              <a:t>ngờ</a:t>
            </a:r>
            <a:r>
              <a:rPr lang="en-US" dirty="0"/>
              <a:t> </a:t>
            </a:r>
            <a:r>
              <a:rPr lang="en-US" dirty="0" err="1"/>
              <a:t>lão</a:t>
            </a:r>
            <a:r>
              <a:rPr lang="en-US" dirty="0"/>
              <a:t> </a:t>
            </a:r>
            <a:r>
              <a:rPr lang="en-US" dirty="0" err="1"/>
              <a:t>tướng</a:t>
            </a:r>
            <a:r>
              <a:rPr lang="en-US" dirty="0"/>
              <a:t>; </a:t>
            </a:r>
            <a:r>
              <a:rPr lang="en-US" dirty="0" err="1"/>
              <a:t>Tào</a:t>
            </a:r>
            <a:r>
              <a:rPr lang="en-US" dirty="0"/>
              <a:t> </a:t>
            </a:r>
            <a:r>
              <a:rPr lang="en-US" dirty="0" err="1"/>
              <a:t>Tháo</a:t>
            </a:r>
            <a:r>
              <a:rPr lang="en-US" dirty="0"/>
              <a:t> </a:t>
            </a:r>
            <a:r>
              <a:rPr lang="en-US" dirty="0" err="1"/>
              <a:t>đến</a:t>
            </a:r>
            <a:r>
              <a:rPr lang="en-US" dirty="0"/>
              <a:t> </a:t>
            </a:r>
            <a:r>
              <a:rPr lang="en-US" dirty="0" err="1"/>
              <a:t>phụ</a:t>
            </a:r>
            <a:r>
              <a:rPr lang="en-US" dirty="0"/>
              <a:t> </a:t>
            </a:r>
            <a:r>
              <a:rPr lang="en-US" dirty="0" err="1"/>
              <a:t>ân</a:t>
            </a:r>
            <a:r>
              <a:rPr lang="en-US" dirty="0"/>
              <a:t> </a:t>
            </a:r>
            <a:r>
              <a:rPr lang="en-US" dirty="0" err="1"/>
              <a:t>nhân</a:t>
            </a:r>
            <a:r>
              <a:rPr lang="en-US" dirty="0"/>
              <a:t>;…</a:t>
            </a:r>
          </a:p>
          <a:p>
            <a:r>
              <a:rPr lang="en-US" dirty="0" err="1"/>
              <a:t>Ngoài</a:t>
            </a:r>
            <a:r>
              <a:rPr lang="en-US" dirty="0"/>
              <a:t> ý </a:t>
            </a:r>
            <a:r>
              <a:rPr lang="en-US" dirty="0" err="1"/>
              <a:t>vừa</a:t>
            </a:r>
            <a:r>
              <a:rPr lang="en-US" dirty="0"/>
              <a:t> </a:t>
            </a:r>
            <a:r>
              <a:rPr lang="en-US" dirty="0" err="1"/>
              <a:t>phân</a:t>
            </a:r>
            <a:r>
              <a:rPr lang="en-US" dirty="0"/>
              <a:t> </a:t>
            </a:r>
            <a:r>
              <a:rPr lang="en-US" dirty="0" err="1"/>
              <a:t>tích</a:t>
            </a:r>
            <a:r>
              <a:rPr lang="en-US" dirty="0"/>
              <a:t>, GV </a:t>
            </a:r>
            <a:r>
              <a:rPr lang="en-US" dirty="0" err="1"/>
              <a:t>cũng</a:t>
            </a:r>
            <a:r>
              <a:rPr lang="en-US" dirty="0"/>
              <a:t> </a:t>
            </a:r>
            <a:r>
              <a:rPr lang="en-US" dirty="0" err="1"/>
              <a:t>cần</a:t>
            </a:r>
            <a:r>
              <a:rPr lang="en-US" dirty="0"/>
              <a:t> </a:t>
            </a:r>
            <a:r>
              <a:rPr lang="en-US" dirty="0" err="1"/>
              <a:t>biết</a:t>
            </a:r>
            <a:r>
              <a:rPr lang="en-US" dirty="0"/>
              <a:t> </a:t>
            </a:r>
            <a:r>
              <a:rPr lang="en-US" dirty="0" err="1"/>
              <a:t>thêm</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thường</a:t>
            </a:r>
            <a:r>
              <a:rPr lang="en-US" dirty="0"/>
              <a:t> </a:t>
            </a:r>
            <a:r>
              <a:rPr lang="en-US" dirty="0" err="1"/>
              <a:t>có</a:t>
            </a:r>
            <a:r>
              <a:rPr lang="en-US" dirty="0"/>
              <a:t> </a:t>
            </a:r>
            <a:r>
              <a:rPr lang="en-US" dirty="0" err="1"/>
              <a:t>sự</a:t>
            </a:r>
            <a:r>
              <a:rPr lang="en-US" dirty="0"/>
              <a:t> </a:t>
            </a:r>
            <a:r>
              <a:rPr lang="en-US" dirty="0" err="1"/>
              <a:t>đan</a:t>
            </a:r>
            <a:r>
              <a:rPr lang="en-US" dirty="0"/>
              <a:t> xen </a:t>
            </a:r>
            <a:r>
              <a:rPr lang="en-US" dirty="0" err="1"/>
              <a:t>giữa</a:t>
            </a:r>
            <a:r>
              <a:rPr lang="en-US" dirty="0"/>
              <a:t> </a:t>
            </a:r>
            <a:r>
              <a:rPr lang="en-US" dirty="0" err="1"/>
              <a:t>lời</a:t>
            </a:r>
            <a:r>
              <a:rPr lang="en-US" dirty="0"/>
              <a:t> </a:t>
            </a:r>
            <a:r>
              <a:rPr lang="en-US" dirty="0" err="1"/>
              <a:t>kể</a:t>
            </a:r>
            <a:r>
              <a:rPr lang="en-US" dirty="0"/>
              <a:t> </a:t>
            </a:r>
            <a:r>
              <a:rPr lang="en-US" dirty="0" err="1"/>
              <a:t>và</a:t>
            </a:r>
            <a:r>
              <a:rPr lang="en-US" dirty="0"/>
              <a:t> </a:t>
            </a:r>
            <a:r>
              <a:rPr lang="en-US" dirty="0" err="1"/>
              <a:t>thơ</a:t>
            </a:r>
            <a:r>
              <a:rPr lang="en-US" dirty="0"/>
              <a:t>. </a:t>
            </a:r>
            <a:r>
              <a:rPr lang="en-US" dirty="0" err="1"/>
              <a:t>Các</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truyện</a:t>
            </a:r>
            <a:r>
              <a:rPr lang="en-US" dirty="0"/>
              <a:t> hay </a:t>
            </a:r>
            <a:r>
              <a:rPr lang="en-US" dirty="0" err="1"/>
              <a:t>mượn</a:t>
            </a:r>
            <a:r>
              <a:rPr lang="en-US" dirty="0"/>
              <a:t> </a:t>
            </a:r>
            <a:r>
              <a:rPr lang="en-US" dirty="0" err="1"/>
              <a:t>thơ</a:t>
            </a:r>
            <a:r>
              <a:rPr lang="en-US" dirty="0"/>
              <a:t> </a:t>
            </a:r>
            <a:r>
              <a:rPr lang="en-US" dirty="0" err="1"/>
              <a:t>để</a:t>
            </a:r>
            <a:r>
              <a:rPr lang="en-US" dirty="0"/>
              <a:t> </a:t>
            </a:r>
            <a:r>
              <a:rPr lang="en-US" dirty="0" err="1"/>
              <a:t>bày</a:t>
            </a:r>
            <a:r>
              <a:rPr lang="en-US" dirty="0"/>
              <a:t> </a:t>
            </a:r>
            <a:r>
              <a:rPr lang="en-US" dirty="0" err="1"/>
              <a:t>tỏ</a:t>
            </a:r>
            <a:r>
              <a:rPr lang="en-US" dirty="0"/>
              <a:t> </a:t>
            </a:r>
            <a:r>
              <a:rPr lang="en-US" dirty="0" err="1"/>
              <a:t>nỗi</a:t>
            </a:r>
            <a:r>
              <a:rPr lang="en-US" dirty="0"/>
              <a:t> </a:t>
            </a:r>
            <a:r>
              <a:rPr lang="en-US" dirty="0" err="1"/>
              <a:t>lòng</a:t>
            </a:r>
            <a:r>
              <a:rPr lang="en-US" dirty="0"/>
              <a:t> </a:t>
            </a:r>
            <a:r>
              <a:rPr lang="en-US" dirty="0" err="1"/>
              <a:t>mình</a:t>
            </a:r>
            <a:r>
              <a:rPr lang="en-US" dirty="0"/>
              <a:t> </a:t>
            </a:r>
            <a:r>
              <a:rPr lang="en-US" dirty="0" err="1"/>
              <a:t>và</a:t>
            </a:r>
            <a:r>
              <a:rPr lang="en-US" dirty="0"/>
              <a:t> </a:t>
            </a:r>
            <a:r>
              <a:rPr lang="en-US" dirty="0" err="1"/>
              <a:t>thù</a:t>
            </a:r>
            <a:r>
              <a:rPr lang="en-US" dirty="0"/>
              <a:t> </a:t>
            </a:r>
            <a:r>
              <a:rPr lang="en-US" dirty="0" err="1"/>
              <a:t>tạc</a:t>
            </a:r>
            <a:r>
              <a:rPr lang="en-US" dirty="0"/>
              <a:t> </a:t>
            </a:r>
            <a:r>
              <a:rPr lang="en-US" dirty="0" err="1"/>
              <a:t>với</a:t>
            </a:r>
            <a:r>
              <a:rPr lang="en-US" dirty="0"/>
              <a:t> </a:t>
            </a:r>
            <a:r>
              <a:rPr lang="en-US" dirty="0" err="1"/>
              <a:t>nhau</a:t>
            </a:r>
            <a:r>
              <a:rPr lang="en-US" dirty="0"/>
              <a:t>, </a:t>
            </a:r>
            <a:r>
              <a:rPr lang="en-US" dirty="0" err="1"/>
              <a:t>chẳng</a:t>
            </a:r>
            <a:r>
              <a:rPr lang="en-US" dirty="0"/>
              <a:t> </a:t>
            </a:r>
            <a:r>
              <a:rPr lang="en-US" dirty="0" err="1"/>
              <a:t>hạn</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của</a:t>
            </a:r>
            <a:r>
              <a:rPr lang="en-US" dirty="0"/>
              <a:t> </a:t>
            </a:r>
            <a:r>
              <a:rPr lang="en-US" dirty="0" err="1"/>
              <a:t>Từ</a:t>
            </a:r>
            <a:r>
              <a:rPr lang="en-US" dirty="0"/>
              <a:t> </a:t>
            </a:r>
            <a:r>
              <a:rPr lang="en-US" dirty="0" err="1"/>
              <a:t>Thức</a:t>
            </a:r>
            <a:r>
              <a:rPr lang="en-US" dirty="0"/>
              <a:t> (</a:t>
            </a:r>
            <a:r>
              <a:rPr lang="en-US" dirty="0" err="1"/>
              <a:t>truyện</a:t>
            </a:r>
            <a:r>
              <a:rPr lang="en-US" dirty="0"/>
              <a:t> </a:t>
            </a:r>
            <a:r>
              <a:rPr lang="en-US" dirty="0" err="1"/>
              <a:t>Từ</a:t>
            </a:r>
            <a:r>
              <a:rPr lang="en-US" dirty="0"/>
              <a:t> </a:t>
            </a:r>
            <a:r>
              <a:rPr lang="en-US" dirty="0" err="1"/>
              <a:t>Thức</a:t>
            </a:r>
            <a:r>
              <a:rPr lang="en-US" dirty="0"/>
              <a:t> </a:t>
            </a:r>
            <a:r>
              <a:rPr lang="en-US" dirty="0" err="1"/>
              <a:t>lấy</a:t>
            </a:r>
            <a:r>
              <a:rPr lang="en-US" dirty="0"/>
              <a:t> </a:t>
            </a:r>
            <a:r>
              <a:rPr lang="en-US" dirty="0" err="1"/>
              <a:t>vợ</a:t>
            </a:r>
            <a:r>
              <a:rPr lang="en-US" dirty="0"/>
              <a:t> </a:t>
            </a:r>
            <a:r>
              <a:rPr lang="en-US" dirty="0" err="1"/>
              <a:t>tiên</a:t>
            </a:r>
            <a:r>
              <a:rPr lang="en-US" dirty="0"/>
              <a:t>). </a:t>
            </a:r>
            <a:r>
              <a:rPr lang="en-US" dirty="0" err="1"/>
              <a:t>Một</a:t>
            </a:r>
            <a:r>
              <a:rPr lang="en-US" dirty="0"/>
              <a:t> </a:t>
            </a:r>
            <a:r>
              <a:rPr lang="en-US" dirty="0" err="1"/>
              <a:t>đặc</a:t>
            </a:r>
            <a:r>
              <a:rPr lang="en-US" dirty="0"/>
              <a:t> </a:t>
            </a:r>
            <a:r>
              <a:rPr lang="en-US" dirty="0" err="1"/>
              <a:t>điểm</a:t>
            </a:r>
            <a:r>
              <a:rPr lang="en-US" dirty="0"/>
              <a:t> </a:t>
            </a:r>
            <a:r>
              <a:rPr lang="en-US" dirty="0" err="1"/>
              <a:t>cũng</a:t>
            </a:r>
            <a:r>
              <a:rPr lang="en-US" dirty="0"/>
              <a:t> </a:t>
            </a:r>
            <a:r>
              <a:rPr lang="en-US" dirty="0" err="1"/>
              <a:t>dễ</a:t>
            </a:r>
            <a:r>
              <a:rPr lang="en-US" dirty="0"/>
              <a:t> </a:t>
            </a:r>
            <a:r>
              <a:rPr lang="en-US" dirty="0" err="1"/>
              <a:t>nhận</a:t>
            </a:r>
            <a:r>
              <a:rPr lang="en-US" dirty="0"/>
              <a:t> </a:t>
            </a:r>
            <a:r>
              <a:rPr lang="en-US" dirty="0" err="1"/>
              <a:t>thấy</a:t>
            </a:r>
            <a:r>
              <a:rPr lang="en-US" dirty="0"/>
              <a:t> </a:t>
            </a:r>
            <a:r>
              <a:rPr lang="en-US" dirty="0" err="1"/>
              <a:t>của</a:t>
            </a:r>
            <a:r>
              <a:rPr lang="en-US" dirty="0"/>
              <a:t> </a:t>
            </a:r>
            <a:r>
              <a:rPr lang="en-US" dirty="0" err="1"/>
              <a:t>ngôn</a:t>
            </a:r>
            <a:r>
              <a:rPr lang="en-US" dirty="0"/>
              <a:t> </a:t>
            </a:r>
            <a:r>
              <a:rPr lang="en-US" dirty="0" err="1"/>
              <a:t>ngữ</a:t>
            </a:r>
            <a:r>
              <a:rPr lang="en-US" dirty="0"/>
              <a:t> </a:t>
            </a:r>
            <a:r>
              <a:rPr lang="en-US" dirty="0" err="1"/>
              <a:t>truyện</a:t>
            </a:r>
            <a:r>
              <a:rPr lang="en-US" dirty="0"/>
              <a:t> </a:t>
            </a:r>
            <a:r>
              <a:rPr lang="en-US" dirty="0" err="1"/>
              <a:t>truyền</a:t>
            </a:r>
            <a:r>
              <a:rPr lang="en-US" dirty="0"/>
              <a:t> </a:t>
            </a:r>
            <a:r>
              <a:rPr lang="en-US" dirty="0" err="1"/>
              <a:t>kì</a:t>
            </a:r>
            <a:r>
              <a:rPr lang="en-US" dirty="0"/>
              <a:t> </a:t>
            </a:r>
            <a:r>
              <a:rPr lang="en-US" dirty="0" err="1"/>
              <a:t>là</a:t>
            </a:r>
            <a:r>
              <a:rPr lang="en-US" dirty="0"/>
              <a:t> </a:t>
            </a:r>
            <a:r>
              <a:rPr lang="en-US" dirty="0" err="1"/>
              <a:t>có</a:t>
            </a:r>
            <a:r>
              <a:rPr lang="en-US" dirty="0"/>
              <a:t> </a:t>
            </a:r>
            <a:r>
              <a:rPr lang="en-US" dirty="0" err="1"/>
              <a:t>màu</a:t>
            </a:r>
            <a:r>
              <a:rPr lang="en-US" dirty="0"/>
              <a:t> </a:t>
            </a:r>
            <a:r>
              <a:rPr lang="en-US" dirty="0" err="1"/>
              <a:t>sắc</a:t>
            </a:r>
            <a:r>
              <a:rPr lang="en-US" dirty="0"/>
              <a:t> </a:t>
            </a:r>
            <a:r>
              <a:rPr lang="en-US" dirty="0" err="1"/>
              <a:t>giáo</a:t>
            </a:r>
            <a:r>
              <a:rPr lang="en-US" dirty="0"/>
              <a:t> </a:t>
            </a:r>
            <a:r>
              <a:rPr lang="en-US" dirty="0" err="1"/>
              <a:t>huấn</a:t>
            </a:r>
            <a:r>
              <a:rPr lang="en-US" dirty="0"/>
              <a:t>, </a:t>
            </a:r>
            <a:r>
              <a:rPr lang="en-US" dirty="0" err="1"/>
              <a:t>đặc</a:t>
            </a:r>
            <a:r>
              <a:rPr lang="en-US" dirty="0"/>
              <a:t> </a:t>
            </a:r>
            <a:r>
              <a:rPr lang="en-US" dirty="0" err="1"/>
              <a:t>biệt</a:t>
            </a:r>
            <a:r>
              <a:rPr lang="en-US" dirty="0"/>
              <a:t> ở </a:t>
            </a:r>
            <a:r>
              <a:rPr lang="en-US" dirty="0" err="1"/>
              <a:t>những</a:t>
            </a:r>
            <a:r>
              <a:rPr lang="en-US" dirty="0"/>
              <a:t> </a:t>
            </a:r>
            <a:r>
              <a:rPr lang="en-US" dirty="0" err="1"/>
              <a:t>lời</a:t>
            </a:r>
            <a:r>
              <a:rPr lang="en-US" dirty="0"/>
              <a:t> </a:t>
            </a:r>
            <a:r>
              <a:rPr lang="en-US" dirty="0" err="1"/>
              <a:t>bình</a:t>
            </a:r>
            <a:r>
              <a:rPr lang="en-US" dirty="0"/>
              <a:t> </a:t>
            </a:r>
            <a:r>
              <a:rPr lang="en-US" dirty="0" err="1"/>
              <a:t>cuối</a:t>
            </a:r>
            <a:r>
              <a:rPr lang="en-US" dirty="0"/>
              <a:t> </a:t>
            </a:r>
            <a:r>
              <a:rPr lang="en-US" dirty="0" err="1"/>
              <a:t>truyện</a:t>
            </a:r>
            <a:r>
              <a:rPr lang="en-US" dirty="0"/>
              <a:t>. </a:t>
            </a:r>
            <a:r>
              <a:rPr lang="en-US" dirty="0" err="1"/>
              <a:t>Nguyễn</a:t>
            </a:r>
            <a:r>
              <a:rPr lang="en-US" dirty="0"/>
              <a:t> </a:t>
            </a:r>
            <a:r>
              <a:rPr lang="en-US" dirty="0" err="1"/>
              <a:t>Dữ</a:t>
            </a:r>
            <a:r>
              <a:rPr lang="en-US" dirty="0"/>
              <a:t> </a:t>
            </a:r>
            <a:r>
              <a:rPr lang="en-US" dirty="0" err="1"/>
              <a:t>đã</a:t>
            </a:r>
            <a:r>
              <a:rPr lang="en-US" dirty="0"/>
              <a:t> </a:t>
            </a:r>
            <a:r>
              <a:rPr lang="en-US" dirty="0" err="1"/>
              <a:t>kết</a:t>
            </a:r>
            <a:r>
              <a:rPr lang="en-US" dirty="0"/>
              <a:t> </a:t>
            </a:r>
            <a:r>
              <a:rPr lang="en-US" dirty="0" err="1"/>
              <a:t>thúc</a:t>
            </a:r>
            <a:r>
              <a:rPr lang="en-US" dirty="0"/>
              <a:t> </a:t>
            </a:r>
            <a:r>
              <a:rPr lang="en-US" dirty="0" err="1"/>
              <a:t>Chuyện</a:t>
            </a:r>
            <a:r>
              <a:rPr lang="en-US" dirty="0"/>
              <a:t> </a:t>
            </a:r>
            <a:r>
              <a:rPr lang="en-US" dirty="0" err="1"/>
              <a:t>chức</a:t>
            </a:r>
            <a:r>
              <a:rPr lang="en-US" dirty="0"/>
              <a:t> </a:t>
            </a:r>
            <a:r>
              <a:rPr lang="en-US" dirty="0" err="1"/>
              <a:t>phán</a:t>
            </a:r>
            <a:r>
              <a:rPr lang="en-US" dirty="0"/>
              <a:t> </a:t>
            </a:r>
            <a:r>
              <a:rPr lang="en-US" dirty="0" err="1"/>
              <a:t>sự</a:t>
            </a:r>
            <a:r>
              <a:rPr lang="en-US" dirty="0"/>
              <a:t> </a:t>
            </a:r>
            <a:r>
              <a:rPr lang="en-US" dirty="0" err="1"/>
              <a:t>đền</a:t>
            </a:r>
            <a:r>
              <a:rPr lang="en-US" dirty="0"/>
              <a:t> </a:t>
            </a:r>
            <a:r>
              <a:rPr lang="en-US" dirty="0" err="1"/>
              <a:t>Tản</a:t>
            </a:r>
            <a:r>
              <a:rPr lang="en-US" dirty="0"/>
              <a:t> </a:t>
            </a:r>
            <a:r>
              <a:rPr lang="en-US" dirty="0" err="1"/>
              <a:t>Viên</a:t>
            </a:r>
            <a:r>
              <a:rPr lang="en-US" dirty="0"/>
              <a:t> </a:t>
            </a:r>
            <a:r>
              <a:rPr lang="en-US" dirty="0" err="1"/>
              <a:t>với</a:t>
            </a:r>
            <a:r>
              <a:rPr lang="en-US" dirty="0"/>
              <a:t> </a:t>
            </a:r>
            <a:r>
              <a:rPr lang="en-US" dirty="0" err="1"/>
              <a:t>những</a:t>
            </a:r>
            <a:r>
              <a:rPr lang="en-US" dirty="0"/>
              <a:t> </a:t>
            </a:r>
            <a:r>
              <a:rPr lang="en-US" dirty="0" err="1"/>
              <a:t>lời</a:t>
            </a:r>
            <a:r>
              <a:rPr lang="en-US" dirty="0"/>
              <a:t> </a:t>
            </a:r>
            <a:r>
              <a:rPr lang="en-US" dirty="0" err="1"/>
              <a:t>bình</a:t>
            </a:r>
            <a:r>
              <a:rPr lang="en-US" dirty="0"/>
              <a:t> </a:t>
            </a:r>
            <a:r>
              <a:rPr lang="en-US" dirty="0" err="1"/>
              <a:t>sâu</a:t>
            </a:r>
            <a:r>
              <a:rPr lang="en-US" dirty="0"/>
              <a:t> </a:t>
            </a:r>
            <a:r>
              <a:rPr lang="en-US" dirty="0" err="1"/>
              <a:t>sắc</a:t>
            </a:r>
            <a:r>
              <a:rPr lang="en-US" dirty="0"/>
              <a:t>: “Than </a:t>
            </a:r>
            <a:r>
              <a:rPr lang="en-US" dirty="0" err="1"/>
              <a:t>ôi</a:t>
            </a:r>
            <a:r>
              <a:rPr lang="en-US" dirty="0"/>
              <a:t>! </a:t>
            </a:r>
            <a:r>
              <a:rPr lang="en-US" dirty="0" err="1"/>
              <a:t>Người</a:t>
            </a:r>
            <a:r>
              <a:rPr lang="en-US" dirty="0"/>
              <a:t> ta </a:t>
            </a:r>
            <a:r>
              <a:rPr lang="en-US" dirty="0" err="1"/>
              <a:t>vẫn</a:t>
            </a:r>
            <a:r>
              <a:rPr lang="en-US" dirty="0"/>
              <a:t> </a:t>
            </a:r>
            <a:r>
              <a:rPr lang="en-US" dirty="0" err="1"/>
              <a:t>nói</a:t>
            </a:r>
            <a:r>
              <a:rPr lang="en-US" dirty="0"/>
              <a:t>: “</a:t>
            </a:r>
            <a:r>
              <a:rPr lang="en-US" dirty="0" err="1"/>
              <a:t>Cứng</a:t>
            </a:r>
            <a:r>
              <a:rPr lang="en-US" dirty="0"/>
              <a:t> </a:t>
            </a:r>
            <a:r>
              <a:rPr lang="en-US" dirty="0" err="1"/>
              <a:t>quá</a:t>
            </a:r>
            <a:r>
              <a:rPr lang="en-US" dirty="0"/>
              <a:t> </a:t>
            </a:r>
            <a:r>
              <a:rPr lang="en-US" dirty="0" err="1"/>
              <a:t>thì</a:t>
            </a:r>
            <a:r>
              <a:rPr lang="en-US" dirty="0"/>
              <a:t> </a:t>
            </a:r>
            <a:r>
              <a:rPr lang="en-US" dirty="0" err="1"/>
              <a:t>gãy</a:t>
            </a:r>
            <a:r>
              <a:rPr lang="en-US" dirty="0"/>
              <a:t>”. </a:t>
            </a:r>
            <a:r>
              <a:rPr lang="en-US" dirty="0" err="1"/>
              <a:t>Kẻ</a:t>
            </a:r>
            <a:r>
              <a:rPr lang="en-US" dirty="0"/>
              <a:t> </a:t>
            </a:r>
            <a:r>
              <a:rPr lang="en-US" dirty="0" err="1"/>
              <a:t>sĩ</a:t>
            </a:r>
            <a:r>
              <a:rPr lang="en-US" dirty="0"/>
              <a:t> </a:t>
            </a:r>
            <a:r>
              <a:rPr lang="en-US" dirty="0" err="1"/>
              <a:t>chỉ</a:t>
            </a:r>
            <a:r>
              <a:rPr lang="en-US" dirty="0"/>
              <a:t> lo </a:t>
            </a:r>
            <a:r>
              <a:rPr lang="en-US" dirty="0" err="1"/>
              <a:t>không</a:t>
            </a:r>
            <a:r>
              <a:rPr lang="en-US" dirty="0"/>
              <a:t> </a:t>
            </a:r>
            <a:r>
              <a:rPr lang="en-US" dirty="0" err="1"/>
              <a:t>cứng</a:t>
            </a:r>
            <a:r>
              <a:rPr lang="en-US" dirty="0"/>
              <a:t> </a:t>
            </a:r>
            <a:r>
              <a:rPr lang="en-US" dirty="0" err="1"/>
              <a:t>cỏi</a:t>
            </a:r>
            <a:r>
              <a:rPr lang="en-US" dirty="0"/>
              <a:t> </a:t>
            </a:r>
            <a:r>
              <a:rPr lang="en-US" dirty="0" err="1"/>
              <a:t>được</a:t>
            </a:r>
            <a:r>
              <a:rPr lang="en-US" dirty="0"/>
              <a:t>, </a:t>
            </a:r>
            <a:r>
              <a:rPr lang="en-US" dirty="0" err="1"/>
              <a:t>còn</a:t>
            </a:r>
            <a:r>
              <a:rPr lang="en-US" dirty="0"/>
              <a:t> </a:t>
            </a:r>
            <a:r>
              <a:rPr lang="en-US" dirty="0" err="1"/>
              <a:t>gãy</a:t>
            </a:r>
            <a:r>
              <a:rPr lang="en-US" dirty="0"/>
              <a:t> hay </a:t>
            </a:r>
            <a:r>
              <a:rPr lang="en-US" dirty="0" err="1"/>
              <a:t>không</a:t>
            </a:r>
            <a:r>
              <a:rPr lang="en-US" dirty="0"/>
              <a:t> </a:t>
            </a:r>
            <a:r>
              <a:rPr lang="en-US" dirty="0" err="1"/>
              <a:t>là</a:t>
            </a:r>
            <a:r>
              <a:rPr lang="en-US" dirty="0"/>
              <a:t> </a:t>
            </a:r>
            <a:r>
              <a:rPr lang="en-US" dirty="0" err="1"/>
              <a:t>việc</a:t>
            </a:r>
            <a:r>
              <a:rPr lang="en-US" dirty="0"/>
              <a:t> </a:t>
            </a:r>
            <a:r>
              <a:rPr lang="en-US" dirty="0" err="1"/>
              <a:t>trời</a:t>
            </a:r>
            <a:r>
              <a:rPr lang="en-US" dirty="0"/>
              <a:t>.”. </a:t>
            </a:r>
            <a:r>
              <a:rPr lang="en-US" dirty="0" err="1"/>
              <a:t>Thông</a:t>
            </a:r>
            <a:r>
              <a:rPr lang="en-US" dirty="0"/>
              <a:t> qua </a:t>
            </a:r>
            <a:r>
              <a:rPr lang="en-US" dirty="0" err="1"/>
              <a:t>những</a:t>
            </a:r>
            <a:r>
              <a:rPr lang="en-US" dirty="0"/>
              <a:t> </a:t>
            </a:r>
            <a:r>
              <a:rPr lang="en-US" dirty="0" err="1"/>
              <a:t>lời</a:t>
            </a:r>
            <a:r>
              <a:rPr lang="en-US" dirty="0"/>
              <a:t> </a:t>
            </a:r>
            <a:r>
              <a:rPr lang="en-US" dirty="0" err="1"/>
              <a:t>bình</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khẳng</a:t>
            </a:r>
            <a:r>
              <a:rPr lang="en-US" dirty="0"/>
              <a:t> </a:t>
            </a:r>
            <a:r>
              <a:rPr lang="en-US" dirty="0" err="1"/>
              <a:t>định</a:t>
            </a:r>
            <a:r>
              <a:rPr lang="en-US" dirty="0"/>
              <a:t> </a:t>
            </a:r>
            <a:r>
              <a:rPr lang="en-US" dirty="0" err="1"/>
              <a:t>niềm</a:t>
            </a:r>
            <a:r>
              <a:rPr lang="en-US" dirty="0"/>
              <a:t> tin </a:t>
            </a:r>
            <a:r>
              <a:rPr lang="en-US" dirty="0" err="1"/>
              <a:t>vào</a:t>
            </a:r>
            <a:r>
              <a:rPr lang="en-US" dirty="0"/>
              <a:t> </a:t>
            </a:r>
            <a:r>
              <a:rPr lang="en-US" dirty="0" err="1"/>
              <a:t>công</a:t>
            </a:r>
            <a:r>
              <a:rPr lang="en-US" dirty="0"/>
              <a:t> </a:t>
            </a:r>
            <a:r>
              <a:rPr lang="en-US" dirty="0" err="1"/>
              <a:t>lí</a:t>
            </a:r>
            <a:r>
              <a:rPr lang="en-US" dirty="0"/>
              <a:t>, ở </a:t>
            </a:r>
            <a:r>
              <a:rPr lang="en-US" dirty="0" err="1"/>
              <a:t>hiền</a:t>
            </a:r>
            <a:r>
              <a:rPr lang="en-US" dirty="0"/>
              <a:t> </a:t>
            </a:r>
            <a:r>
              <a:rPr lang="en-US" dirty="0" err="1"/>
              <a:t>gặp</a:t>
            </a:r>
            <a:r>
              <a:rPr lang="en-US" dirty="0"/>
              <a:t> </a:t>
            </a:r>
            <a:r>
              <a:rPr lang="en-US" dirty="0" err="1"/>
              <a:t>lành</a:t>
            </a:r>
            <a:r>
              <a:rPr lang="en-US" dirty="0"/>
              <a:t>, </a:t>
            </a:r>
            <a:r>
              <a:rPr lang="en-US" dirty="0" err="1"/>
              <a:t>ác</a:t>
            </a:r>
            <a:r>
              <a:rPr lang="en-US" dirty="0"/>
              <a:t> </a:t>
            </a:r>
            <a:r>
              <a:rPr lang="en-US" dirty="0" err="1"/>
              <a:t>giả</a:t>
            </a:r>
            <a:r>
              <a:rPr lang="en-US" dirty="0"/>
              <a:t> </a:t>
            </a:r>
            <a:r>
              <a:rPr lang="en-US" dirty="0" err="1"/>
              <a:t>ác</a:t>
            </a:r>
            <a:r>
              <a:rPr lang="en-US" dirty="0"/>
              <a:t> </a:t>
            </a:r>
            <a:r>
              <a:rPr lang="en-US" dirty="0" err="1"/>
              <a:t>báo</a:t>
            </a:r>
            <a:r>
              <a:rPr lang="en-US" dirty="0"/>
              <a:t>, </a:t>
            </a:r>
            <a:r>
              <a:rPr lang="en-US" dirty="0" err="1"/>
              <a:t>chính</a:t>
            </a:r>
            <a:r>
              <a:rPr lang="en-US" dirty="0"/>
              <a:t> </a:t>
            </a:r>
            <a:r>
              <a:rPr lang="en-US" dirty="0" err="1"/>
              <a:t>nghĩa</a:t>
            </a:r>
            <a:r>
              <a:rPr lang="en-US" dirty="0"/>
              <a:t> </a:t>
            </a:r>
            <a:r>
              <a:rPr lang="en-US" dirty="0" err="1"/>
              <a:t>nhất</a:t>
            </a:r>
            <a:r>
              <a:rPr lang="en-US" dirty="0"/>
              <a:t> </a:t>
            </a:r>
            <a:r>
              <a:rPr lang="en-US" dirty="0" err="1"/>
              <a:t>định</a:t>
            </a:r>
            <a:r>
              <a:rPr lang="en-US" dirty="0"/>
              <a:t> </a:t>
            </a:r>
            <a:r>
              <a:rPr lang="en-US" dirty="0" err="1"/>
              <a:t>thắng</a:t>
            </a:r>
            <a:r>
              <a:rPr lang="en-US" dirty="0"/>
              <a:t> </a:t>
            </a:r>
            <a:r>
              <a:rPr lang="en-US" dirty="0" err="1"/>
              <a:t>gian</a:t>
            </a:r>
            <a:r>
              <a:rPr lang="en-US" dirty="0"/>
              <a:t> </a:t>
            </a:r>
            <a:r>
              <a:rPr lang="en-US" dirty="0" err="1"/>
              <a:t>tà</a:t>
            </a:r>
            <a:r>
              <a:rPr lang="en-US" dirty="0"/>
              <a:t>. </a:t>
            </a:r>
            <a:r>
              <a:rPr lang="en-US" dirty="0" err="1"/>
              <a:t>Bên</a:t>
            </a:r>
            <a:r>
              <a:rPr lang="en-US" dirty="0"/>
              <a:t> </a:t>
            </a:r>
            <a:r>
              <a:rPr lang="en-US" dirty="0" err="1"/>
              <a:t>cạnh</a:t>
            </a:r>
            <a:r>
              <a:rPr lang="en-US" dirty="0"/>
              <a:t> </a:t>
            </a:r>
            <a:r>
              <a:rPr lang="en-US" dirty="0" err="1"/>
              <a:t>đó</a:t>
            </a:r>
            <a:r>
              <a:rPr lang="en-US" dirty="0"/>
              <a:t>, </a:t>
            </a:r>
            <a:r>
              <a:rPr lang="en-US" dirty="0" err="1"/>
              <a:t>lời</a:t>
            </a:r>
            <a:r>
              <a:rPr lang="en-US" dirty="0"/>
              <a:t> </a:t>
            </a:r>
            <a:r>
              <a:rPr lang="en-US" dirty="0" err="1"/>
              <a:t>bình</a:t>
            </a:r>
            <a:r>
              <a:rPr lang="en-US" dirty="0"/>
              <a:t> </a:t>
            </a:r>
            <a:r>
              <a:rPr lang="en-US" dirty="0" err="1"/>
              <a:t>cũng</a:t>
            </a:r>
            <a:r>
              <a:rPr lang="en-US" dirty="0"/>
              <a:t> </a:t>
            </a:r>
            <a:r>
              <a:rPr lang="en-US" dirty="0" err="1"/>
              <a:t>đã</a:t>
            </a:r>
            <a:r>
              <a:rPr lang="en-US" dirty="0"/>
              <a:t> </a:t>
            </a:r>
            <a:r>
              <a:rPr lang="en-US" dirty="0" err="1"/>
              <a:t>thể</a:t>
            </a:r>
            <a:r>
              <a:rPr lang="en-US" dirty="0"/>
              <a:t> </a:t>
            </a:r>
            <a:r>
              <a:rPr lang="en-US" dirty="0" err="1"/>
              <a:t>hiện</a:t>
            </a:r>
            <a:r>
              <a:rPr lang="en-US" dirty="0"/>
              <a:t> </a:t>
            </a:r>
            <a:r>
              <a:rPr lang="en-US" dirty="0" err="1"/>
              <a:t>lòng</a:t>
            </a:r>
            <a:r>
              <a:rPr lang="en-US" dirty="0"/>
              <a:t> </a:t>
            </a:r>
            <a:r>
              <a:rPr lang="en-US" dirty="0" err="1"/>
              <a:t>cảm</a:t>
            </a:r>
            <a:r>
              <a:rPr lang="en-US" dirty="0"/>
              <a:t> </a:t>
            </a:r>
            <a:r>
              <a:rPr lang="en-US" dirty="0" err="1"/>
              <a:t>phục</a:t>
            </a:r>
            <a:r>
              <a:rPr lang="en-US" dirty="0"/>
              <a:t> </a:t>
            </a:r>
            <a:r>
              <a:rPr lang="en-US" dirty="0" err="1"/>
              <a:t>và</a:t>
            </a:r>
            <a:r>
              <a:rPr lang="en-US" dirty="0"/>
              <a:t> </a:t>
            </a:r>
            <a:r>
              <a:rPr lang="en-US" dirty="0" err="1"/>
              <a:t>thái</a:t>
            </a:r>
            <a:r>
              <a:rPr lang="en-US" dirty="0"/>
              <a:t> </a:t>
            </a:r>
            <a:r>
              <a:rPr lang="en-US" dirty="0" err="1"/>
              <a:t>độ</a:t>
            </a:r>
            <a:r>
              <a:rPr lang="en-US" dirty="0"/>
              <a:t> </a:t>
            </a:r>
            <a:r>
              <a:rPr lang="en-US" dirty="0" err="1"/>
              <a:t>ngợi</a:t>
            </a:r>
            <a:r>
              <a:rPr lang="en-US" dirty="0"/>
              <a:t> ca </a:t>
            </a:r>
            <a:r>
              <a:rPr lang="en-US" dirty="0" err="1"/>
              <a:t>với</a:t>
            </a:r>
            <a:r>
              <a:rPr lang="en-US" dirty="0"/>
              <a:t> </a:t>
            </a:r>
            <a:r>
              <a:rPr lang="en-US" dirty="0" err="1"/>
              <a:t>kẻ</a:t>
            </a:r>
            <a:r>
              <a:rPr lang="en-US" dirty="0"/>
              <a:t> </a:t>
            </a:r>
            <a:r>
              <a:rPr lang="en-US" dirty="0" err="1"/>
              <a:t>sĩ</a:t>
            </a:r>
            <a:r>
              <a:rPr lang="en-US" dirty="0"/>
              <a:t> </a:t>
            </a:r>
            <a:r>
              <a:rPr lang="en-US" dirty="0" err="1"/>
              <a:t>của</a:t>
            </a:r>
            <a:r>
              <a:rPr lang="en-US" dirty="0"/>
              <a:t> </a:t>
            </a:r>
            <a:r>
              <a:rPr lang="en-US" dirty="0" err="1"/>
              <a:t>nhà</a:t>
            </a:r>
            <a:r>
              <a:rPr lang="en-US" dirty="0"/>
              <a:t> </a:t>
            </a:r>
            <a:r>
              <a:rPr lang="en-US" dirty="0" err="1"/>
              <a:t>văn</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F053B-06B8-4F9B-B7DB-5480CF88FA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6776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271774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013132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3061994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2311206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2882830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397317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170162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373523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4210703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1691557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FE99608-7868-45A6-8381-BE2C73B26F96}" type="datetimeFigureOut">
              <a:rPr lang="zh-CN" altLang="en-US" smtClean="0"/>
              <a:t>2024/9/28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273EC8-3E37-4BFB-BD6B-5B212A2D88FD}" type="slidenum">
              <a:rPr lang="zh-CN" altLang="en-US" smtClean="0"/>
              <a:t>‹#›</a:t>
            </a:fld>
            <a:endParaRPr lang="zh-CN" altLang="en-US"/>
          </a:p>
        </p:txBody>
      </p:sp>
    </p:spTree>
    <p:extLst>
      <p:ext uri="{BB962C8B-B14F-4D97-AF65-F5344CB8AC3E}">
        <p14:creationId xmlns:p14="http://schemas.microsoft.com/office/powerpoint/2010/main" val="2392901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38386"/>
      </p:ext>
    </p:extLst>
  </p:cSld>
  <p:clrMapOvr>
    <a:masterClrMapping/>
  </p:clrMapOvr>
  <mc:AlternateContent xmlns:mc="http://schemas.openxmlformats.org/markup-compatibility/2006" xmlns:p14="http://schemas.microsoft.com/office/powerpoint/2010/main">
    <mc:Choice Requires="p14">
      <p:transition spd="slow" p14:dur="1500" advTm="0">
        <p14:warp dir="in"/>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FE99608-7868-45A6-8381-BE2C73B26F96}" type="datetimeFigureOut">
              <a:rPr lang="zh-CN" altLang="en-US" smtClean="0"/>
              <a:t>2024/9/28</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7273EC8-3E37-4BFB-BD6B-5B212A2D88FD}" type="slidenum">
              <a:rPr lang="zh-CN" altLang="en-US" smtClean="0"/>
              <a:t>‹#›</a:t>
            </a:fld>
            <a:endParaRPr lang="zh-CN" altLang="en-US"/>
          </a:p>
        </p:txBody>
      </p:sp>
      <p:pic>
        <p:nvPicPr>
          <p:cNvPr id="9" name="图片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8251" y="-53994"/>
            <a:ext cx="18378542" cy="10340993"/>
          </a:xfrm>
          <a:prstGeom prst="rect">
            <a:avLst/>
          </a:prstGeom>
        </p:spPr>
      </p:pic>
    </p:spTree>
    <p:extLst>
      <p:ext uri="{BB962C8B-B14F-4D97-AF65-F5344CB8AC3E}">
        <p14:creationId xmlns:p14="http://schemas.microsoft.com/office/powerpoint/2010/main" val="1381154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jp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47.gif"/></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sv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svg"/></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61.jp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jpg"/><Relationship Id="rId4" Type="http://schemas.openxmlformats.org/officeDocument/2006/relationships/image" Target="../media/image6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4699C8-6752-D854-0840-77104B0FF260}"/>
              </a:ext>
            </a:extLst>
          </p:cNvPr>
          <p:cNvPicPr>
            <a:picLocks noChangeAspect="1"/>
          </p:cNvPicPr>
          <p:nvPr/>
        </p:nvPicPr>
        <p:blipFill rotWithShape="1">
          <a:blip r:embed="rId3"/>
          <a:srcRect l="9902" r="20638"/>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42132C02-F1F4-22D0-93A7-AEB5D85BC1BD}"/>
              </a:ext>
            </a:extLst>
          </p:cNvPr>
          <p:cNvSpPr txBox="1"/>
          <p:nvPr/>
        </p:nvSpPr>
        <p:spPr>
          <a:xfrm>
            <a:off x="1143000" y="3543300"/>
            <a:ext cx="6365383" cy="2133600"/>
          </a:xfrm>
          <a:prstGeom prst="rect">
            <a:avLst/>
          </a:prstGeom>
        </p:spPr>
        <p:txBody>
          <a:bodyPr vert="horz" lIns="91440" tIns="45720" rIns="91440" bIns="45720" rtlCol="0">
            <a:norm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Em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A7626304-898D-EE28-84D0-C233B9171608}"/>
              </a:ext>
            </a:extLst>
          </p:cNvPr>
          <p:cNvSpPr txBox="1"/>
          <p:nvPr/>
        </p:nvSpPr>
        <p:spPr>
          <a:xfrm>
            <a:off x="867144" y="1638300"/>
            <a:ext cx="14200818" cy="1200329"/>
          </a:xfrm>
          <a:prstGeom prst="rect">
            <a:avLst/>
          </a:prstGeom>
          <a:noFill/>
        </p:spPr>
        <p:txBody>
          <a:bodyPr wrap="square">
            <a:spAutoFit/>
          </a:bodyPr>
          <a:lstStyle/>
          <a:p>
            <a:pPr algn="just"/>
            <a:r>
              <a:rPr lang="vi-VN" sz="7200" dirty="0">
                <a:solidFill>
                  <a:srgbClr val="C00000"/>
                </a:solidFill>
                <a:latin typeface="#9Slide05 IcielSanelma" pitchFamily="2" charset="0"/>
                <a:cs typeface="Times New Roman" panose="02020603050405020304" pitchFamily="18" charset="0"/>
              </a:rPr>
              <a:t>Tiếng vọng của thời gian</a:t>
            </a:r>
            <a:endParaRPr lang="en-US" sz="7200" dirty="0">
              <a:solidFill>
                <a:srgbClr val="C00000"/>
              </a:solidFill>
              <a:latin typeface="#9Slide05 IcielSanelma" pitchFamily="2" charset="0"/>
              <a:cs typeface="Times New Roman" panose="02020603050405020304" pitchFamily="18" charset="0"/>
            </a:endParaRPr>
          </a:p>
        </p:txBody>
      </p:sp>
    </p:spTree>
    <p:extLst>
      <p:ext uri="{BB962C8B-B14F-4D97-AF65-F5344CB8AC3E}">
        <p14:creationId xmlns:p14="http://schemas.microsoft.com/office/powerpoint/2010/main" val="2963121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EEBEC-E48E-46BD-AD9D-44C4EDD2308F}"/>
              </a:ext>
            </a:extLst>
          </p:cNvPr>
          <p:cNvSpPr txBox="1"/>
          <p:nvPr/>
        </p:nvSpPr>
        <p:spPr>
          <a:xfrm>
            <a:off x="612560" y="226380"/>
            <a:ext cx="11452194" cy="830997"/>
          </a:xfrm>
          <a:prstGeom prst="rect">
            <a:avLst/>
          </a:prstGeom>
          <a:noFill/>
        </p:spPr>
        <p:txBody>
          <a:bodyPr wrap="square" rtlCol="0">
            <a:spAutoFit/>
          </a:bodyPr>
          <a:lstStyle/>
          <a:p>
            <a:pPr defTabSz="1371600"/>
            <a:r>
              <a:rPr lang="en-US" sz="4800" b="1" dirty="0">
                <a:solidFill>
                  <a:srgbClr val="FF0000"/>
                </a:solidFill>
                <a:latin typeface="Times New Roman" panose="02020603050405020304" pitchFamily="18" charset="0"/>
                <a:ea typeface="方正清刻本悦宋简体"/>
                <a:cs typeface="Times New Roman" panose="02020603050405020304" pitchFamily="18" charset="0"/>
              </a:rPr>
              <a:t>1. </a:t>
            </a:r>
            <a:r>
              <a:rPr lang="en-US" sz="4800" b="1" dirty="0" err="1">
                <a:solidFill>
                  <a:srgbClr val="FF0000"/>
                </a:solidFill>
                <a:latin typeface="Times New Roman" panose="02020603050405020304" pitchFamily="18" charset="0"/>
                <a:ea typeface="方正清刻本悦宋简体"/>
                <a:cs typeface="Times New Roman" panose="02020603050405020304" pitchFamily="18" charset="0"/>
              </a:rPr>
              <a:t>Khái</a:t>
            </a:r>
            <a:r>
              <a:rPr lang="en-US" sz="48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4800" b="1" dirty="0" err="1">
                <a:solidFill>
                  <a:srgbClr val="FF0000"/>
                </a:solidFill>
                <a:latin typeface="Times New Roman" panose="02020603050405020304" pitchFamily="18" charset="0"/>
                <a:ea typeface="方正清刻本悦宋简体"/>
                <a:cs typeface="Times New Roman" panose="02020603050405020304" pitchFamily="18" charset="0"/>
              </a:rPr>
              <a:t>niệm</a:t>
            </a:r>
            <a:r>
              <a:rPr lang="en-US" sz="48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4800" b="1" dirty="0" err="1">
                <a:solidFill>
                  <a:srgbClr val="FF0000"/>
                </a:solidFill>
                <a:latin typeface="Times New Roman" panose="02020603050405020304" pitchFamily="18" charset="0"/>
                <a:ea typeface="方正清刻本悦宋简体"/>
                <a:cs typeface="Times New Roman" panose="02020603050405020304" pitchFamily="18" charset="0"/>
              </a:rPr>
              <a:t>truyện</a:t>
            </a:r>
            <a:r>
              <a:rPr lang="en-US" sz="48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4800" b="1" dirty="0" err="1">
                <a:solidFill>
                  <a:srgbClr val="FF0000"/>
                </a:solidFill>
                <a:latin typeface="Times New Roman" panose="02020603050405020304" pitchFamily="18" charset="0"/>
                <a:ea typeface="方正清刻本悦宋简体"/>
                <a:cs typeface="Times New Roman" panose="02020603050405020304" pitchFamily="18" charset="0"/>
              </a:rPr>
              <a:t>truyền</a:t>
            </a:r>
            <a:r>
              <a:rPr lang="en-US" sz="48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4800" b="1" dirty="0" err="1">
                <a:solidFill>
                  <a:srgbClr val="FF0000"/>
                </a:solidFill>
                <a:latin typeface="Times New Roman" panose="02020603050405020304" pitchFamily="18" charset="0"/>
                <a:ea typeface="方正清刻本悦宋简体"/>
                <a:cs typeface="Times New Roman" panose="02020603050405020304" pitchFamily="18" charset="0"/>
              </a:rPr>
              <a:t>kì</a:t>
            </a:r>
            <a:endParaRPr lang="en-US" sz="4800" b="1"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3" name="TextBox 2">
            <a:extLst>
              <a:ext uri="{FF2B5EF4-FFF2-40B4-BE49-F238E27FC236}">
                <a16:creationId xmlns:a16="http://schemas.microsoft.com/office/drawing/2014/main" id="{85652725-8BBF-4E71-8F56-71C1C29DFDE8}"/>
              </a:ext>
            </a:extLst>
          </p:cNvPr>
          <p:cNvSpPr txBox="1"/>
          <p:nvPr/>
        </p:nvSpPr>
        <p:spPr>
          <a:xfrm>
            <a:off x="1063499" y="1343805"/>
            <a:ext cx="16919701" cy="1911614"/>
          </a:xfrm>
          <a:prstGeom prst="rect">
            <a:avLst/>
          </a:prstGeom>
          <a:noFill/>
        </p:spPr>
        <p:txBody>
          <a:bodyPr wrap="square">
            <a:spAutoFit/>
          </a:bodyPr>
          <a:lstStyle/>
          <a:p>
            <a:pPr algn="just" defTabSz="1371600">
              <a:lnSpc>
                <a:spcPct val="150000"/>
              </a:lnSpc>
            </a:pP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là</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thể</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loại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văn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xuôi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tự</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sự</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phát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triển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mạnh</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mẽ</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ở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thời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đại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dùng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yếu</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tố</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ảo</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làm</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phương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thức</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nghệ</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thuật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để</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phản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ánh</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cuộc</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sống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p>
        </p:txBody>
      </p:sp>
      <p:pic>
        <p:nvPicPr>
          <p:cNvPr id="4" name="Picture 3">
            <a:extLst>
              <a:ext uri="{FF2B5EF4-FFF2-40B4-BE49-F238E27FC236}">
                <a16:creationId xmlns:a16="http://schemas.microsoft.com/office/drawing/2014/main" id="{195B4A29-E44B-4D45-9E35-BA592CF9F329}"/>
              </a:ext>
            </a:extLst>
          </p:cNvPr>
          <p:cNvPicPr>
            <a:picLocks noChangeAspect="1"/>
          </p:cNvPicPr>
          <p:nvPr/>
        </p:nvPicPr>
        <p:blipFill>
          <a:blip r:embed="rId2"/>
          <a:stretch>
            <a:fillRect/>
          </a:stretch>
        </p:blipFill>
        <p:spPr>
          <a:xfrm>
            <a:off x="1593766" y="3766332"/>
            <a:ext cx="4263102" cy="5681862"/>
          </a:xfrm>
          <a:prstGeom prst="rect">
            <a:avLst/>
          </a:prstGeom>
        </p:spPr>
      </p:pic>
      <p:pic>
        <p:nvPicPr>
          <p:cNvPr id="5" name="Picture 4">
            <a:extLst>
              <a:ext uri="{FF2B5EF4-FFF2-40B4-BE49-F238E27FC236}">
                <a16:creationId xmlns:a16="http://schemas.microsoft.com/office/drawing/2014/main" id="{70ADC75D-1BFE-4DC3-86A3-3C51B2F94CE2}"/>
              </a:ext>
            </a:extLst>
          </p:cNvPr>
          <p:cNvPicPr>
            <a:picLocks noChangeAspect="1"/>
          </p:cNvPicPr>
          <p:nvPr/>
        </p:nvPicPr>
        <p:blipFill>
          <a:blip r:embed="rId3"/>
          <a:stretch>
            <a:fillRect/>
          </a:stretch>
        </p:blipFill>
        <p:spPr>
          <a:xfrm>
            <a:off x="7772400" y="3717324"/>
            <a:ext cx="4042484" cy="5779878"/>
          </a:xfrm>
          <a:prstGeom prst="rect">
            <a:avLst/>
          </a:prstGeom>
        </p:spPr>
      </p:pic>
      <p:pic>
        <p:nvPicPr>
          <p:cNvPr id="6" name="Picture 5">
            <a:extLst>
              <a:ext uri="{FF2B5EF4-FFF2-40B4-BE49-F238E27FC236}">
                <a16:creationId xmlns:a16="http://schemas.microsoft.com/office/drawing/2014/main" id="{99D5A1F8-0543-48E1-B856-A83E786B7BAB}"/>
              </a:ext>
            </a:extLst>
          </p:cNvPr>
          <p:cNvPicPr>
            <a:picLocks noChangeAspect="1"/>
          </p:cNvPicPr>
          <p:nvPr/>
        </p:nvPicPr>
        <p:blipFill>
          <a:blip r:embed="rId4"/>
          <a:stretch>
            <a:fillRect/>
          </a:stretch>
        </p:blipFill>
        <p:spPr>
          <a:xfrm>
            <a:off x="13716000" y="3695700"/>
            <a:ext cx="4473483" cy="5937042"/>
          </a:xfrm>
          <a:prstGeom prst="rect">
            <a:avLst/>
          </a:prstGeom>
        </p:spPr>
      </p:pic>
      <p:pic>
        <p:nvPicPr>
          <p:cNvPr id="7" name="Picture 6">
            <a:extLst>
              <a:ext uri="{FF2B5EF4-FFF2-40B4-BE49-F238E27FC236}">
                <a16:creationId xmlns:a16="http://schemas.microsoft.com/office/drawing/2014/main" id="{F53119B7-AA7F-4EFE-BB46-5DC08F4834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0424" y="108621"/>
            <a:ext cx="1363489" cy="1362353"/>
          </a:xfrm>
          <a:prstGeom prst="rect">
            <a:avLst/>
          </a:prstGeom>
        </p:spPr>
      </p:pic>
    </p:spTree>
    <p:extLst>
      <p:ext uri="{BB962C8B-B14F-4D97-AF65-F5344CB8AC3E}">
        <p14:creationId xmlns:p14="http://schemas.microsoft.com/office/powerpoint/2010/main" val="164297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D08A12-46BC-4D69-8DCE-264DB91C7F5F}"/>
              </a:ext>
            </a:extLst>
          </p:cNvPr>
          <p:cNvSpPr txBox="1"/>
          <p:nvPr/>
        </p:nvSpPr>
        <p:spPr>
          <a:xfrm>
            <a:off x="0" y="243068"/>
            <a:ext cx="11452194" cy="830997"/>
          </a:xfrm>
          <a:prstGeom prst="rect">
            <a:avLst/>
          </a:prstGeom>
          <a:noFill/>
        </p:spPr>
        <p:txBody>
          <a:bodyPr wrap="square" rtlCol="0">
            <a:spAutoFit/>
          </a:bodyPr>
          <a:lstStyle/>
          <a:p>
            <a:pPr defTabSz="1371600"/>
            <a:r>
              <a:rPr lang="en-US" sz="4800" b="1" dirty="0">
                <a:solidFill>
                  <a:srgbClr val="FF0000"/>
                </a:solidFill>
                <a:latin typeface="Times New Roman" panose="02020603050405020304" pitchFamily="18" charset="0"/>
                <a:ea typeface="方正清刻本悦宋简体"/>
                <a:cs typeface="Times New Roman" panose="02020603050405020304" pitchFamily="18" charset="0"/>
              </a:rPr>
              <a:t>2. </a:t>
            </a:r>
            <a:r>
              <a:rPr lang="en-US" sz="4800" b="1" dirty="0" err="1">
                <a:solidFill>
                  <a:srgbClr val="FF0000"/>
                </a:solidFill>
                <a:latin typeface="Times New Roman" panose="02020603050405020304" pitchFamily="18" charset="0"/>
                <a:ea typeface="方正清刻本悦宋简体"/>
                <a:cs typeface="Times New Roman" panose="02020603050405020304" pitchFamily="18" charset="0"/>
              </a:rPr>
              <a:t>Các</a:t>
            </a:r>
            <a:r>
              <a:rPr lang="en-US" sz="48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4800" b="1" dirty="0" err="1">
                <a:solidFill>
                  <a:srgbClr val="FF0000"/>
                </a:solidFill>
                <a:latin typeface="Times New Roman" panose="02020603050405020304" pitchFamily="18" charset="0"/>
                <a:ea typeface="方正清刻本悦宋简体"/>
                <a:cs typeface="Times New Roman" panose="02020603050405020304" pitchFamily="18" charset="0"/>
              </a:rPr>
              <a:t>yếu</a:t>
            </a:r>
            <a:r>
              <a:rPr lang="en-US" sz="48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4800" b="1" dirty="0" err="1">
                <a:solidFill>
                  <a:srgbClr val="FF0000"/>
                </a:solidFill>
                <a:latin typeface="Times New Roman" panose="02020603050405020304" pitchFamily="18" charset="0"/>
                <a:ea typeface="方正清刻本悦宋简体"/>
                <a:cs typeface="Times New Roman" panose="02020603050405020304" pitchFamily="18" charset="0"/>
              </a:rPr>
              <a:t>tố</a:t>
            </a:r>
            <a:r>
              <a:rPr lang="en-US" sz="48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4800" b="1" dirty="0" err="1">
                <a:solidFill>
                  <a:srgbClr val="FF0000"/>
                </a:solidFill>
                <a:latin typeface="Times New Roman" panose="02020603050405020304" pitchFamily="18" charset="0"/>
                <a:ea typeface="方正清刻本悦宋简体"/>
                <a:cs typeface="Times New Roman" panose="02020603050405020304" pitchFamily="18" charset="0"/>
              </a:rPr>
              <a:t>trong</a:t>
            </a:r>
            <a:r>
              <a:rPr lang="en-US" sz="48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4800" b="1" dirty="0" err="1">
                <a:solidFill>
                  <a:srgbClr val="FF0000"/>
                </a:solidFill>
                <a:latin typeface="Times New Roman" panose="02020603050405020304" pitchFamily="18" charset="0"/>
                <a:ea typeface="方正清刻本悦宋简体"/>
                <a:cs typeface="Times New Roman" panose="02020603050405020304" pitchFamily="18" charset="0"/>
              </a:rPr>
              <a:t>truyện</a:t>
            </a:r>
            <a:r>
              <a:rPr lang="en-US" sz="48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4800" b="1" dirty="0" err="1">
                <a:solidFill>
                  <a:srgbClr val="FF0000"/>
                </a:solidFill>
                <a:latin typeface="Times New Roman" panose="02020603050405020304" pitchFamily="18" charset="0"/>
                <a:ea typeface="方正清刻本悦宋简体"/>
                <a:cs typeface="Times New Roman" panose="02020603050405020304" pitchFamily="18" charset="0"/>
              </a:rPr>
              <a:t>truyền</a:t>
            </a:r>
            <a:r>
              <a:rPr lang="en-US" sz="48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4800" b="1" dirty="0" err="1">
                <a:solidFill>
                  <a:srgbClr val="FF0000"/>
                </a:solidFill>
                <a:latin typeface="Times New Roman" panose="02020603050405020304" pitchFamily="18" charset="0"/>
                <a:ea typeface="方正清刻本悦宋简体"/>
                <a:cs typeface="Times New Roman" panose="02020603050405020304" pitchFamily="18" charset="0"/>
              </a:rPr>
              <a:t>kì</a:t>
            </a:r>
            <a:endParaRPr lang="en-US" sz="4800" b="1"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3" name="TextBox 2">
            <a:extLst>
              <a:ext uri="{FF2B5EF4-FFF2-40B4-BE49-F238E27FC236}">
                <a16:creationId xmlns:a16="http://schemas.microsoft.com/office/drawing/2014/main" id="{847BB550-B08A-4117-8F45-1B8E31092D43}"/>
              </a:ext>
            </a:extLst>
          </p:cNvPr>
          <p:cNvSpPr txBox="1"/>
          <p:nvPr/>
        </p:nvSpPr>
        <p:spPr>
          <a:xfrm>
            <a:off x="-76775" y="950434"/>
            <a:ext cx="18062685" cy="3854197"/>
          </a:xfrm>
          <a:prstGeom prst="rect">
            <a:avLst/>
          </a:prstGeom>
          <a:noFill/>
        </p:spPr>
        <p:txBody>
          <a:bodyPr wrap="square">
            <a:spAutoFit/>
          </a:bodyPr>
          <a:lstStyle/>
          <a:p>
            <a:pPr marL="685800" indent="-685800" algn="just" defTabSz="1371600">
              <a:lnSpc>
                <a:spcPct val="150000"/>
              </a:lnSpc>
              <a:buFont typeface="Wingdings" panose="05000000000000000000" pitchFamily="2" charset="2"/>
              <a:buChar char="v"/>
            </a:pPr>
            <a:r>
              <a:rPr lang="en-US" sz="4200" b="1" dirty="0" err="1">
                <a:solidFill>
                  <a:prstClr val="black"/>
                </a:solidFill>
                <a:latin typeface="Times New Roman" panose="02020603050405020304" pitchFamily="18" charset="0"/>
                <a:ea typeface="方正清刻本悦宋简体"/>
                <a:cs typeface="Times New Roman" panose="02020603050405020304" pitchFamily="18" charset="0"/>
              </a:rPr>
              <a:t>Cốt</a:t>
            </a:r>
            <a:r>
              <a:rPr lang="en-US" sz="4200" b="1"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b="1"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b="1"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có</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khi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mô</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phỏng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cốt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dân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gian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hoặc</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dã</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sử</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lưu</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rộng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rãi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trong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nhân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dân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có</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khi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mượn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từ</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Quốc</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Cốt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của</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được</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tổ</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chức</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chủ</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yếu</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dựa</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trên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chuỗi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sự</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kiện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sắp</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xếp</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theo</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trật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tự</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tuyến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tính</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có</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quan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hệ</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nhân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quả</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a:t>
            </a:r>
          </a:p>
        </p:txBody>
      </p:sp>
      <p:sp>
        <p:nvSpPr>
          <p:cNvPr id="4" name="Rectangle 3">
            <a:extLst>
              <a:ext uri="{FF2B5EF4-FFF2-40B4-BE49-F238E27FC236}">
                <a16:creationId xmlns:a16="http://schemas.microsoft.com/office/drawing/2014/main" id="{8FF3B58D-7BB2-4612-BB05-E14E255688C6}"/>
              </a:ext>
            </a:extLst>
          </p:cNvPr>
          <p:cNvSpPr/>
          <p:nvPr/>
        </p:nvSpPr>
        <p:spPr>
          <a:xfrm>
            <a:off x="-97370" y="4803680"/>
            <a:ext cx="17460411" cy="942117"/>
          </a:xfrm>
          <a:prstGeom prst="rect">
            <a:avLst/>
          </a:prstGeom>
        </p:spPr>
        <p:txBody>
          <a:bodyPr wrap="square">
            <a:spAutoFit/>
          </a:bodyPr>
          <a:lstStyle/>
          <a:p>
            <a:pPr marL="685800" indent="-685800" algn="just" defTabSz="1371600">
              <a:lnSpc>
                <a:spcPct val="150000"/>
              </a:lnSpc>
              <a:buFont typeface="Wingdings" panose="05000000000000000000" pitchFamily="2" charset="2"/>
              <a:buChar char="v"/>
            </a:pPr>
            <a:r>
              <a:rPr lang="en-US" sz="4200" b="1" dirty="0" err="1">
                <a:solidFill>
                  <a:prstClr val="black"/>
                </a:solidFill>
                <a:latin typeface="Times New Roman" panose="02020603050405020304" pitchFamily="18" charset="0"/>
                <a:ea typeface="方正清刻本悦宋简体"/>
                <a:cs typeface="Times New Roman" panose="02020603050405020304" pitchFamily="18" charset="0"/>
              </a:rPr>
              <a:t>Nhân</a:t>
            </a:r>
            <a:r>
              <a:rPr lang="en-US" sz="4200" b="1"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b="1" dirty="0" err="1">
                <a:solidFill>
                  <a:prstClr val="black"/>
                </a:solidFill>
                <a:latin typeface="Times New Roman" panose="02020603050405020304" pitchFamily="18" charset="0"/>
                <a:ea typeface="方正清刻本悦宋简体"/>
                <a:cs typeface="Times New Roman" panose="02020603050405020304" pitchFamily="18" charset="0"/>
              </a:rPr>
              <a:t>vật</a:t>
            </a:r>
            <a:r>
              <a:rPr lang="en-US" sz="4200" b="1"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nổi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bật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nhất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là</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ba</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nhóm</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thần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tiên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ng</a:t>
            </a:r>
            <a:r>
              <a:rPr lang="vi-VN" sz="4200" dirty="0">
                <a:solidFill>
                  <a:prstClr val="black"/>
                </a:solidFill>
                <a:latin typeface="Times New Roman" panose="02020603050405020304" pitchFamily="18" charset="0"/>
                <a:ea typeface="方正清刻本悦宋简体"/>
                <a:cs typeface="Times New Roman" panose="02020603050405020304" pitchFamily="18" charset="0"/>
              </a:rPr>
              <a:t>ư</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ời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trần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yêu</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quái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p>
        </p:txBody>
      </p:sp>
      <p:sp>
        <p:nvSpPr>
          <p:cNvPr id="5" name="Rectangle 4">
            <a:extLst>
              <a:ext uri="{FF2B5EF4-FFF2-40B4-BE49-F238E27FC236}">
                <a16:creationId xmlns:a16="http://schemas.microsoft.com/office/drawing/2014/main" id="{E3CD337D-4061-4FAF-9DDA-F7CD3335D811}"/>
              </a:ext>
            </a:extLst>
          </p:cNvPr>
          <p:cNvSpPr/>
          <p:nvPr/>
        </p:nvSpPr>
        <p:spPr>
          <a:xfrm>
            <a:off x="92059" y="5897558"/>
            <a:ext cx="18062684" cy="738664"/>
          </a:xfrm>
          <a:prstGeom prst="rect">
            <a:avLst/>
          </a:prstGeom>
        </p:spPr>
        <p:txBody>
          <a:bodyPr wrap="square">
            <a:spAutoFit/>
          </a:bodyPr>
          <a:lstStyle/>
          <a:p>
            <a:pPr marL="685800" indent="-685800" defTabSz="1371600">
              <a:buFont typeface="Wingdings" panose="05000000000000000000" pitchFamily="2" charset="2"/>
              <a:buChar char="v"/>
            </a:pPr>
            <a:r>
              <a:rPr lang="en-US" sz="4200" b="1" dirty="0" err="1">
                <a:solidFill>
                  <a:prstClr val="black"/>
                </a:solidFill>
                <a:latin typeface="Times New Roman" panose="02020603050405020304" pitchFamily="18" charset="0"/>
                <a:ea typeface="方正清刻本悦宋简体"/>
                <a:cs typeface="Times New Roman" panose="02020603050405020304" pitchFamily="18" charset="0"/>
              </a:rPr>
              <a:t>Không</a:t>
            </a:r>
            <a:r>
              <a:rPr lang="en-US" sz="4200" b="1"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b="1" dirty="0" err="1">
                <a:solidFill>
                  <a:prstClr val="black"/>
                </a:solidFill>
                <a:latin typeface="Times New Roman" panose="02020603050405020304" pitchFamily="18" charset="0"/>
                <a:ea typeface="方正清刻本悦宋简体"/>
                <a:cs typeface="Times New Roman" panose="02020603050405020304" pitchFamily="18" charset="0"/>
              </a:rPr>
              <a:t>gian</a:t>
            </a:r>
            <a:r>
              <a:rPr lang="en-US" sz="4200" b="1" dirty="0">
                <a:solidFill>
                  <a:prstClr val="black"/>
                </a:solidFill>
                <a:latin typeface="Times New Roman" panose="02020603050405020304" pitchFamily="18" charset="0"/>
                <a:ea typeface="方正清刻本悦宋简体"/>
                <a:cs typeface="Times New Roman" panose="02020603050405020304" pitchFamily="18" charset="0"/>
              </a:rPr>
              <a:t> :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thường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có</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sự</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pha</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trộn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giữa</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cõi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trần,cõi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tiên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cõi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âm</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endParaRPr lang="en-US" sz="2700" dirty="0">
              <a:solidFill>
                <a:prstClr val="black"/>
              </a:solidFill>
              <a:latin typeface="Times New Roman" panose="02020603050405020304" pitchFamily="18" charset="0"/>
              <a:ea typeface="方正清刻本悦宋简体"/>
              <a:cs typeface="Times New Roman" panose="02020603050405020304" pitchFamily="18" charset="0"/>
            </a:endParaRPr>
          </a:p>
        </p:txBody>
      </p:sp>
      <p:sp>
        <p:nvSpPr>
          <p:cNvPr id="6" name="Rectangle 5">
            <a:extLst>
              <a:ext uri="{FF2B5EF4-FFF2-40B4-BE49-F238E27FC236}">
                <a16:creationId xmlns:a16="http://schemas.microsoft.com/office/drawing/2014/main" id="{CC1D4376-C676-46EE-AAEB-ED4A8FE137E6}"/>
              </a:ext>
            </a:extLst>
          </p:cNvPr>
          <p:cNvSpPr/>
          <p:nvPr/>
        </p:nvSpPr>
        <p:spPr>
          <a:xfrm>
            <a:off x="112656" y="6880280"/>
            <a:ext cx="18062682" cy="738664"/>
          </a:xfrm>
          <a:prstGeom prst="rect">
            <a:avLst/>
          </a:prstGeom>
        </p:spPr>
        <p:txBody>
          <a:bodyPr wrap="square">
            <a:spAutoFit/>
          </a:bodyPr>
          <a:lstStyle/>
          <a:p>
            <a:pPr marL="685800" indent="-685800" defTabSz="1371600">
              <a:buFont typeface="Wingdings" panose="05000000000000000000" pitchFamily="2" charset="2"/>
              <a:buChar char="v"/>
            </a:pPr>
            <a:r>
              <a:rPr lang="en-US" sz="4200" b="1" dirty="0" err="1">
                <a:solidFill>
                  <a:prstClr val="black"/>
                </a:solidFill>
                <a:latin typeface="Times New Roman" panose="02020603050405020304" pitchFamily="18" charset="0"/>
                <a:ea typeface="方正清刻本悦宋简体"/>
                <a:cs typeface="Times New Roman" panose="02020603050405020304" pitchFamily="18" charset="0"/>
              </a:rPr>
              <a:t>Thời</a:t>
            </a:r>
            <a:r>
              <a:rPr lang="en-US" sz="4200" b="1"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b="1" dirty="0" err="1">
                <a:solidFill>
                  <a:prstClr val="black"/>
                </a:solidFill>
                <a:latin typeface="Times New Roman" panose="02020603050405020304" pitchFamily="18" charset="0"/>
                <a:ea typeface="方正清刻本悦宋简体"/>
                <a:cs typeface="Times New Roman" panose="02020603050405020304" pitchFamily="18" charset="0"/>
              </a:rPr>
              <a:t>gian</a:t>
            </a:r>
            <a:r>
              <a:rPr lang="en-US" sz="4200" b="1" dirty="0">
                <a:solidFill>
                  <a:prstClr val="black"/>
                </a:solidFill>
                <a:latin typeface="Times New Roman" panose="02020603050405020304" pitchFamily="18" charset="0"/>
                <a:ea typeface="方正清刻本悦宋简体"/>
                <a:cs typeface="Times New Roman" panose="02020603050405020304" pitchFamily="18" charset="0"/>
              </a:rPr>
              <a:t> :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kết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hợp</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chặt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chẽ</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giữa</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thời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gian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thực</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và</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thời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gian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ảo</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endParaRPr lang="en-US" sz="2700" dirty="0">
              <a:solidFill>
                <a:prstClr val="black"/>
              </a:solidFill>
              <a:latin typeface="Times New Roman" panose="02020603050405020304" pitchFamily="18" charset="0"/>
              <a:ea typeface="方正清刻本悦宋简体"/>
              <a:cs typeface="Times New Roman" panose="02020603050405020304" pitchFamily="18" charset="0"/>
            </a:endParaRPr>
          </a:p>
        </p:txBody>
      </p:sp>
      <p:sp>
        <p:nvSpPr>
          <p:cNvPr id="7" name="Rectangle 6">
            <a:extLst>
              <a:ext uri="{FF2B5EF4-FFF2-40B4-BE49-F238E27FC236}">
                <a16:creationId xmlns:a16="http://schemas.microsoft.com/office/drawing/2014/main" id="{99D75761-7AC9-46AC-A38E-D692A8C1CE11}"/>
              </a:ext>
            </a:extLst>
          </p:cNvPr>
          <p:cNvSpPr/>
          <p:nvPr/>
        </p:nvSpPr>
        <p:spPr>
          <a:xfrm>
            <a:off x="92059" y="7919213"/>
            <a:ext cx="17631335" cy="738664"/>
          </a:xfrm>
          <a:prstGeom prst="rect">
            <a:avLst/>
          </a:prstGeom>
        </p:spPr>
        <p:txBody>
          <a:bodyPr wrap="square">
            <a:spAutoFit/>
          </a:bodyPr>
          <a:lstStyle/>
          <a:p>
            <a:pPr marL="685800" indent="-685800" defTabSz="1371600">
              <a:buFont typeface="Wingdings" panose="05000000000000000000" pitchFamily="2" charset="2"/>
              <a:buChar char="v"/>
            </a:pPr>
            <a:r>
              <a:rPr lang="en-US" sz="4200" b="1" dirty="0" err="1">
                <a:solidFill>
                  <a:prstClr val="black"/>
                </a:solidFill>
                <a:latin typeface="Times New Roman" panose="02020603050405020304" pitchFamily="18" charset="0"/>
                <a:ea typeface="方正清刻本悦宋简体"/>
                <a:cs typeface="Times New Roman" panose="02020603050405020304" pitchFamily="18" charset="0"/>
              </a:rPr>
              <a:t>Về</a:t>
            </a:r>
            <a:r>
              <a:rPr lang="en-US" sz="4200" b="1"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b="1" dirty="0" err="1">
                <a:solidFill>
                  <a:prstClr val="black"/>
                </a:solidFill>
                <a:latin typeface="Times New Roman" panose="02020603050405020304" pitchFamily="18" charset="0"/>
                <a:ea typeface="方正清刻本悦宋简体"/>
                <a:cs typeface="Times New Roman" panose="02020603050405020304" pitchFamily="18" charset="0"/>
              </a:rPr>
              <a:t>ngôn</a:t>
            </a:r>
            <a:r>
              <a:rPr lang="en-US" sz="4200" b="1"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b="1" dirty="0" err="1">
                <a:solidFill>
                  <a:prstClr val="black"/>
                </a:solidFill>
                <a:latin typeface="Times New Roman" panose="02020603050405020304" pitchFamily="18" charset="0"/>
                <a:ea typeface="方正清刻本悦宋简体"/>
                <a:cs typeface="Times New Roman" panose="02020603050405020304" pitchFamily="18" charset="0"/>
              </a:rPr>
              <a:t>ngữ</a:t>
            </a:r>
            <a:r>
              <a:rPr lang="en-US" sz="4200" b="1" dirty="0">
                <a:solidFill>
                  <a:prstClr val="black"/>
                </a:solidFill>
                <a:latin typeface="Times New Roman" panose="02020603050405020304" pitchFamily="18" charset="0"/>
                <a:ea typeface="方正清刻本悦宋简体"/>
                <a:cs typeface="Times New Roman" panose="02020603050405020304" pitchFamily="18" charset="0"/>
              </a:rPr>
              <a:t> :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sử</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dụng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nhiều</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điển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tích</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điển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cố</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endParaRPr lang="en-US" sz="2700" dirty="0">
              <a:solidFill>
                <a:prstClr val="black"/>
              </a:solidFill>
              <a:latin typeface="Times New Roman" panose="02020603050405020304" pitchFamily="18" charset="0"/>
              <a:ea typeface="方正清刻本悦宋简体"/>
              <a:cs typeface="Times New Roman" panose="02020603050405020304" pitchFamily="18" charset="0"/>
            </a:endParaRPr>
          </a:p>
        </p:txBody>
      </p:sp>
      <p:pic>
        <p:nvPicPr>
          <p:cNvPr id="8" name="Picture 7">
            <a:extLst>
              <a:ext uri="{FF2B5EF4-FFF2-40B4-BE49-F238E27FC236}">
                <a16:creationId xmlns:a16="http://schemas.microsoft.com/office/drawing/2014/main" id="{BC1194FB-1E06-405E-8860-69EC5C0C8C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9400" y="9268"/>
            <a:ext cx="1363489" cy="1362353"/>
          </a:xfrm>
          <a:prstGeom prst="rect">
            <a:avLst/>
          </a:prstGeom>
        </p:spPr>
      </p:pic>
    </p:spTree>
    <p:extLst>
      <p:ext uri="{BB962C8B-B14F-4D97-AF65-F5344CB8AC3E}">
        <p14:creationId xmlns:p14="http://schemas.microsoft.com/office/powerpoint/2010/main" val="2779416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1">
            <a:extLst>
              <a:ext uri="{FF2B5EF4-FFF2-40B4-BE49-F238E27FC236}">
                <a16:creationId xmlns:a16="http://schemas.microsoft.com/office/drawing/2014/main" id="{619D0290-C78B-8360-BC25-395516DED293}"/>
              </a:ext>
            </a:extLst>
          </p:cNvPr>
          <p:cNvGrpSpPr/>
          <p:nvPr/>
        </p:nvGrpSpPr>
        <p:grpSpPr>
          <a:xfrm>
            <a:off x="5562600" y="1714500"/>
            <a:ext cx="10515600" cy="2262865"/>
            <a:chOff x="0" y="0"/>
            <a:chExt cx="1662900" cy="595981"/>
          </a:xfrm>
        </p:grpSpPr>
        <p:sp>
          <p:nvSpPr>
            <p:cNvPr id="7" name="Freeform 12">
              <a:extLst>
                <a:ext uri="{FF2B5EF4-FFF2-40B4-BE49-F238E27FC236}">
                  <a16:creationId xmlns:a16="http://schemas.microsoft.com/office/drawing/2014/main" id="{4CCFD7E9-5A45-AD07-4D8D-9C8CB8E14608}"/>
                </a:ext>
              </a:extLst>
            </p:cNvPr>
            <p:cNvSpPr/>
            <p:nvPr/>
          </p:nvSpPr>
          <p:spPr>
            <a:xfrm>
              <a:off x="0" y="0"/>
              <a:ext cx="1662900" cy="595981"/>
            </a:xfrm>
            <a:custGeom>
              <a:avLst/>
              <a:gdLst/>
              <a:ahLst/>
              <a:cxnLst/>
              <a:rect l="l" t="t" r="r" b="b"/>
              <a:pathLst>
                <a:path w="1662900" h="595981">
                  <a:moveTo>
                    <a:pt x="12262" y="0"/>
                  </a:moveTo>
                  <a:lnTo>
                    <a:pt x="1650638" y="0"/>
                  </a:lnTo>
                  <a:cubicBezTo>
                    <a:pt x="1653890" y="0"/>
                    <a:pt x="1657009" y="1292"/>
                    <a:pt x="1659309" y="3591"/>
                  </a:cubicBezTo>
                  <a:cubicBezTo>
                    <a:pt x="1661608" y="5891"/>
                    <a:pt x="1662900" y="9010"/>
                    <a:pt x="1662900" y="12262"/>
                  </a:cubicBezTo>
                  <a:lnTo>
                    <a:pt x="1662900" y="583719"/>
                  </a:lnTo>
                  <a:cubicBezTo>
                    <a:pt x="1662900" y="586971"/>
                    <a:pt x="1661608" y="590090"/>
                    <a:pt x="1659309" y="592390"/>
                  </a:cubicBezTo>
                  <a:cubicBezTo>
                    <a:pt x="1657009" y="594689"/>
                    <a:pt x="1653890" y="595981"/>
                    <a:pt x="1650638" y="595981"/>
                  </a:cubicBezTo>
                  <a:lnTo>
                    <a:pt x="12262" y="595981"/>
                  </a:lnTo>
                  <a:cubicBezTo>
                    <a:pt x="9010" y="595981"/>
                    <a:pt x="5891" y="594689"/>
                    <a:pt x="3591" y="592390"/>
                  </a:cubicBezTo>
                  <a:cubicBezTo>
                    <a:pt x="1292" y="590090"/>
                    <a:pt x="0" y="586971"/>
                    <a:pt x="0" y="583719"/>
                  </a:cubicBezTo>
                  <a:lnTo>
                    <a:pt x="0" y="12262"/>
                  </a:lnTo>
                  <a:cubicBezTo>
                    <a:pt x="0" y="9010"/>
                    <a:pt x="1292" y="5891"/>
                    <a:pt x="3591" y="3591"/>
                  </a:cubicBezTo>
                  <a:cubicBezTo>
                    <a:pt x="5891" y="1292"/>
                    <a:pt x="9010" y="0"/>
                    <a:pt x="12262" y="0"/>
                  </a:cubicBezTo>
                  <a:close/>
                </a:path>
              </a:pathLst>
            </a:custGeom>
            <a:solidFill>
              <a:srgbClr val="000000">
                <a:alpha val="0"/>
              </a:srgbClr>
            </a:solidFill>
            <a:ln w="28575" cap="sq">
              <a:solidFill>
                <a:srgbClr val="C65750"/>
              </a:solidFill>
              <a:prstDash val="solid"/>
              <a:miter/>
            </a:ln>
          </p:spPr>
        </p:sp>
        <p:sp>
          <p:nvSpPr>
            <p:cNvPr id="8" name="TextBox 13">
              <a:extLst>
                <a:ext uri="{FF2B5EF4-FFF2-40B4-BE49-F238E27FC236}">
                  <a16:creationId xmlns:a16="http://schemas.microsoft.com/office/drawing/2014/main" id="{DFE53D0F-541D-ECA0-2AB1-02E04E57A5C2}"/>
                </a:ext>
              </a:extLst>
            </p:cNvPr>
            <p:cNvSpPr txBox="1"/>
            <p:nvPr/>
          </p:nvSpPr>
          <p:spPr>
            <a:xfrm>
              <a:off x="0" y="-28575"/>
              <a:ext cx="1662900" cy="624556"/>
            </a:xfrm>
            <a:prstGeom prst="rect">
              <a:avLst/>
            </a:prstGeom>
          </p:spPr>
          <p:txBody>
            <a:bodyPr lIns="50800" tIns="50800" rIns="50800" bIns="50800" rtlCol="0" anchor="ctr"/>
            <a:lstStyle/>
            <a:p>
              <a:pPr algn="ctr">
                <a:lnSpc>
                  <a:spcPts val="1960"/>
                </a:lnSpc>
              </a:pPr>
              <a:endParaRPr/>
            </a:p>
          </p:txBody>
        </p:sp>
      </p:grpSp>
      <p:pic>
        <p:nvPicPr>
          <p:cNvPr id="5" name="Picture 4">
            <a:extLst>
              <a:ext uri="{FF2B5EF4-FFF2-40B4-BE49-F238E27FC236}">
                <a16:creationId xmlns:a16="http://schemas.microsoft.com/office/drawing/2014/main" id="{3DB996C7-CA75-53AD-5BE6-FE8C130DB32E}"/>
              </a:ext>
            </a:extLst>
          </p:cNvPr>
          <p:cNvPicPr>
            <a:picLocks noChangeAspect="1"/>
          </p:cNvPicPr>
          <p:nvPr/>
        </p:nvPicPr>
        <p:blipFill>
          <a:blip r:embed="rId3"/>
          <a:stretch>
            <a:fillRect/>
          </a:stretch>
        </p:blipFill>
        <p:spPr>
          <a:xfrm>
            <a:off x="822802" y="1104900"/>
            <a:ext cx="5349398" cy="7353300"/>
          </a:xfrm>
          <a:prstGeom prst="rect">
            <a:avLst/>
          </a:prstGeom>
        </p:spPr>
      </p:pic>
      <p:sp>
        <p:nvSpPr>
          <p:cNvPr id="10" name="TextBox 9">
            <a:extLst>
              <a:ext uri="{FF2B5EF4-FFF2-40B4-BE49-F238E27FC236}">
                <a16:creationId xmlns:a16="http://schemas.microsoft.com/office/drawing/2014/main" id="{938985FD-1C2C-D36A-BDD5-226F08AB3D3B}"/>
              </a:ext>
            </a:extLst>
          </p:cNvPr>
          <p:cNvSpPr txBox="1"/>
          <p:nvPr/>
        </p:nvSpPr>
        <p:spPr>
          <a:xfrm>
            <a:off x="6553200" y="2122657"/>
            <a:ext cx="9144000" cy="1446550"/>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Nhân vật trong “Liêu trai chí dị” của Bồ Tùng Linh </a:t>
            </a:r>
            <a:endParaRPr lang="en-US" sz="4400" b="1" dirty="0"/>
          </a:p>
        </p:txBody>
      </p:sp>
      <p:sp>
        <p:nvSpPr>
          <p:cNvPr id="11" name="Freeform 31">
            <a:extLst>
              <a:ext uri="{FF2B5EF4-FFF2-40B4-BE49-F238E27FC236}">
                <a16:creationId xmlns:a16="http://schemas.microsoft.com/office/drawing/2014/main" id="{09B82D12-6A8C-EDCD-BB2A-30C720BF53F0}"/>
              </a:ext>
            </a:extLst>
          </p:cNvPr>
          <p:cNvSpPr/>
          <p:nvPr/>
        </p:nvSpPr>
        <p:spPr>
          <a:xfrm>
            <a:off x="-685800" y="8496300"/>
            <a:ext cx="3608032" cy="2124229"/>
          </a:xfrm>
          <a:custGeom>
            <a:avLst/>
            <a:gdLst/>
            <a:ahLst/>
            <a:cxnLst/>
            <a:rect l="l" t="t" r="r" b="b"/>
            <a:pathLst>
              <a:path w="3608032" h="2124229">
                <a:moveTo>
                  <a:pt x="0" y="0"/>
                </a:moveTo>
                <a:lnTo>
                  <a:pt x="3608032" y="0"/>
                </a:lnTo>
                <a:lnTo>
                  <a:pt x="3608032" y="2124229"/>
                </a:lnTo>
                <a:lnTo>
                  <a:pt x="0" y="21242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2">
            <a:extLst>
              <a:ext uri="{FF2B5EF4-FFF2-40B4-BE49-F238E27FC236}">
                <a16:creationId xmlns:a16="http://schemas.microsoft.com/office/drawing/2014/main" id="{13FB004A-116B-5A84-AEAF-5C65EB2A847D}"/>
              </a:ext>
            </a:extLst>
          </p:cNvPr>
          <p:cNvSpPr txBox="1"/>
          <p:nvPr/>
        </p:nvSpPr>
        <p:spPr>
          <a:xfrm>
            <a:off x="7848600" y="4551412"/>
            <a:ext cx="9486900" cy="4154984"/>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 Tiên</a:t>
            </a:r>
          </a:p>
          <a:p>
            <a:pPr algn="just"/>
            <a:r>
              <a:rPr lang="vi-VN" sz="4400" dirty="0">
                <a:latin typeface="Times New Roman" panose="02020603050405020304" pitchFamily="18" charset="0"/>
                <a:cs typeface="Times New Roman" panose="02020603050405020304" pitchFamily="18" charset="0"/>
              </a:rPr>
              <a:t>- Ma</a:t>
            </a:r>
          </a:p>
          <a:p>
            <a:pPr algn="just"/>
            <a:r>
              <a:rPr lang="vi-VN" sz="4400" dirty="0">
                <a:latin typeface="Times New Roman" panose="02020603050405020304" pitchFamily="18" charset="0"/>
                <a:cs typeface="Times New Roman" panose="02020603050405020304" pitchFamily="18" charset="0"/>
              </a:rPr>
              <a:t>- Quỷ</a:t>
            </a:r>
          </a:p>
          <a:p>
            <a:pPr algn="just"/>
            <a:r>
              <a:rPr lang="vi-VN" sz="4400" dirty="0">
                <a:latin typeface="Times New Roman" panose="02020603050405020304" pitchFamily="18" charset="0"/>
                <a:cs typeface="Times New Roman" panose="02020603050405020304" pitchFamily="18" charset="0"/>
              </a:rPr>
              <a:t>- Các loại tinh do con vật hay cây cối hóa thành.</a:t>
            </a:r>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6353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4892" t="-24621" b="-22751"/>
            </a:stretch>
          </a:blipFill>
        </p:spPr>
      </p:sp>
      <p:sp>
        <p:nvSpPr>
          <p:cNvPr id="3" name="Freeform 3"/>
          <p:cNvSpPr/>
          <p:nvPr/>
        </p:nvSpPr>
        <p:spPr>
          <a:xfrm rot="-9010374" flipV="1">
            <a:off x="-6848581" y="6895202"/>
            <a:ext cx="10562593" cy="3687305"/>
          </a:xfrm>
          <a:custGeom>
            <a:avLst/>
            <a:gdLst/>
            <a:ahLst/>
            <a:cxnLst/>
            <a:rect l="l" t="t" r="r" b="b"/>
            <a:pathLst>
              <a:path w="10562593" h="3687305">
                <a:moveTo>
                  <a:pt x="0" y="3687305"/>
                </a:moveTo>
                <a:lnTo>
                  <a:pt x="10562593" y="3687305"/>
                </a:lnTo>
                <a:lnTo>
                  <a:pt x="10562593" y="0"/>
                </a:lnTo>
                <a:lnTo>
                  <a:pt x="0" y="0"/>
                </a:lnTo>
                <a:lnTo>
                  <a:pt x="0" y="3687305"/>
                </a:lnTo>
                <a:close/>
              </a:path>
            </a:pathLst>
          </a:custGeom>
          <a:blipFill>
            <a:blip r:embed="rId3">
              <a:extLst>
                <a:ext uri="{96DAC541-7B7A-43D3-8B79-37D633B846F1}">
                  <asvg:svgBlip xmlns:asvg="http://schemas.microsoft.com/office/drawing/2016/SVG/main" r:embed="rId4"/>
                </a:ext>
              </a:extLst>
            </a:blip>
            <a:stretch>
              <a:fillRect t="-606" r="-606"/>
            </a:stretch>
          </a:blipFill>
        </p:spPr>
      </p:sp>
      <p:sp>
        <p:nvSpPr>
          <p:cNvPr id="4" name="Freeform 4"/>
          <p:cNvSpPr/>
          <p:nvPr/>
        </p:nvSpPr>
        <p:spPr>
          <a:xfrm rot="-10409978">
            <a:off x="6962091" y="-2850194"/>
            <a:ext cx="13865705" cy="4840391"/>
          </a:xfrm>
          <a:custGeom>
            <a:avLst/>
            <a:gdLst/>
            <a:ahLst/>
            <a:cxnLst/>
            <a:rect l="l" t="t" r="r" b="b"/>
            <a:pathLst>
              <a:path w="13865705" h="4840391">
                <a:moveTo>
                  <a:pt x="0" y="0"/>
                </a:moveTo>
                <a:lnTo>
                  <a:pt x="13865705" y="0"/>
                </a:lnTo>
                <a:lnTo>
                  <a:pt x="13865705" y="4840391"/>
                </a:lnTo>
                <a:lnTo>
                  <a:pt x="0" y="4840391"/>
                </a:lnTo>
                <a:lnTo>
                  <a:pt x="0" y="0"/>
                </a:lnTo>
                <a:close/>
              </a:path>
            </a:pathLst>
          </a:custGeom>
          <a:blipFill>
            <a:blip r:embed="rId3">
              <a:extLst>
                <a:ext uri="{96DAC541-7B7A-43D3-8B79-37D633B846F1}">
                  <asvg:svgBlip xmlns:asvg="http://schemas.microsoft.com/office/drawing/2016/SVG/main" r:embed="rId4"/>
                </a:ext>
              </a:extLst>
            </a:blip>
            <a:stretch>
              <a:fillRect t="-606" r="-606"/>
            </a:stretch>
          </a:blipFill>
        </p:spPr>
      </p:sp>
      <p:sp>
        <p:nvSpPr>
          <p:cNvPr id="5" name="Freeform 5"/>
          <p:cNvSpPr/>
          <p:nvPr/>
        </p:nvSpPr>
        <p:spPr>
          <a:xfrm>
            <a:off x="762000" y="1243229"/>
            <a:ext cx="5970671" cy="5970671"/>
          </a:xfrm>
          <a:custGeom>
            <a:avLst/>
            <a:gdLst/>
            <a:ahLst/>
            <a:cxnLst/>
            <a:rect l="l" t="t" r="r" b="b"/>
            <a:pathLst>
              <a:path w="5970671" h="5970671">
                <a:moveTo>
                  <a:pt x="0" y="0"/>
                </a:moveTo>
                <a:lnTo>
                  <a:pt x="5970671" y="0"/>
                </a:lnTo>
                <a:lnTo>
                  <a:pt x="5970671" y="5970671"/>
                </a:lnTo>
                <a:lnTo>
                  <a:pt x="0" y="5970671"/>
                </a:lnTo>
                <a:lnTo>
                  <a:pt x="0" y="0"/>
                </a:lnTo>
                <a:close/>
              </a:path>
            </a:pathLst>
          </a:custGeom>
          <a:blipFill>
            <a:blip r:embed="rId5"/>
            <a:stretch>
              <a:fillRect/>
            </a:stretch>
          </a:blipFill>
        </p:spPr>
      </p:sp>
      <p:sp>
        <p:nvSpPr>
          <p:cNvPr id="6" name="TextBox 6"/>
          <p:cNvSpPr txBox="1"/>
          <p:nvPr/>
        </p:nvSpPr>
        <p:spPr>
          <a:xfrm>
            <a:off x="7831931" y="2561718"/>
            <a:ext cx="9739928" cy="3961534"/>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t">
            <a:spAutoFit/>
          </a:bodyPr>
          <a:lstStyle/>
          <a:p>
            <a:pPr algn="just">
              <a:lnSpc>
                <a:spcPts val="10695"/>
              </a:lnSpc>
            </a:pPr>
            <a:r>
              <a:rPr lang="vi-VN" sz="6443" spc="19" dirty="0">
                <a:solidFill>
                  <a:srgbClr val="C00000"/>
                </a:solidFill>
                <a:latin typeface="Cambria" panose="02040503050406030204" pitchFamily="18" charset="0"/>
                <a:ea typeface="Cambria" panose="02040503050406030204" pitchFamily="18" charset="0"/>
                <a:cs typeface="DejaVu Serif Bold"/>
                <a:sym typeface="DejaVu Serif Bold"/>
              </a:rPr>
              <a:t>B. ĐỌC HIỂU VĂN BẢN: “</a:t>
            </a:r>
            <a:r>
              <a:rPr lang="en-US" sz="6443" spc="19"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DejaVu Serif Bold"/>
              </a:rPr>
              <a:t>CHUYỆN NGƯỜI CON GÁI NAM </a:t>
            </a:r>
            <a:r>
              <a:rPr lang="vi-VN" sz="6443" spc="19"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DejaVu Serif Bold"/>
              </a:rPr>
              <a:t>XƯƠNG”</a:t>
            </a:r>
            <a:endParaRPr lang="en-US" sz="6443" spc="19"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DejaVu Serif Bold"/>
            </a:endParaRPr>
          </a:p>
        </p:txBody>
      </p:sp>
    </p:spTree>
    <p:extLst>
      <p:ext uri="{BB962C8B-B14F-4D97-AF65-F5344CB8AC3E}">
        <p14:creationId xmlns:p14="http://schemas.microsoft.com/office/powerpoint/2010/main" val="163213466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6E846-7FA4-B12A-DB2C-FC7CE50406FF}"/>
              </a:ext>
            </a:extLst>
          </p:cNvPr>
          <p:cNvPicPr>
            <a:picLocks noChangeAspect="1"/>
          </p:cNvPicPr>
          <p:nvPr/>
        </p:nvPicPr>
        <p:blipFill rotWithShape="1">
          <a:blip r:embed="rId3"/>
          <a:srcRect b="2461"/>
          <a:stretch/>
        </p:blipFill>
        <p:spPr>
          <a:xfrm>
            <a:off x="0" y="-80010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TextBox 1">
            <a:extLst>
              <a:ext uri="{FF2B5EF4-FFF2-40B4-BE49-F238E27FC236}">
                <a16:creationId xmlns:a16="http://schemas.microsoft.com/office/drawing/2014/main" id="{754E53A1-6715-B8DF-E3CB-243DBEA2FB3F}"/>
              </a:ext>
            </a:extLst>
          </p:cNvPr>
          <p:cNvSpPr txBox="1"/>
          <p:nvPr/>
        </p:nvSpPr>
        <p:spPr>
          <a:xfrm>
            <a:off x="1524000" y="6438900"/>
            <a:ext cx="15257595"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Đọc, hiểu khái quát văn bản</a:t>
            </a:r>
            <a:endParaRPr lang="en-US" sz="8800" b="1" i="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98472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0">
            <a:extLst>
              <a:ext uri="{FF2B5EF4-FFF2-40B4-BE49-F238E27FC236}">
                <a16:creationId xmlns:a16="http://schemas.microsoft.com/office/drawing/2014/main" id="{36AC4F88-F8A0-4A4F-9555-71D46BE03C2F}"/>
              </a:ext>
            </a:extLst>
          </p:cNvPr>
          <p:cNvSpPr/>
          <p:nvPr/>
        </p:nvSpPr>
        <p:spPr>
          <a:xfrm>
            <a:off x="762000" y="74141"/>
            <a:ext cx="12971807" cy="1950508"/>
          </a:xfrm>
          <a:prstGeom prst="rect">
            <a:avLst/>
          </a:prstGeom>
          <a:noFill/>
        </p:spPr>
        <p:txBody>
          <a:bodyPr vert="horz" wrap="square" lIns="102843" tIns="51422" rIns="102843" bIns="51422" rtlCol="0">
            <a:spAutoFit/>
          </a:bodyPr>
          <a:lstStyle/>
          <a:p>
            <a:pPr marL="1143000" indent="-1143000" algn="just" defTabSz="1371600">
              <a:buAutoNum type="arabicPeriod"/>
            </a:pPr>
            <a:r>
              <a:rPr lang="en-SG" altLang="zh-CN" sz="6000" b="1" dirty="0" err="1">
                <a:solidFill>
                  <a:srgbClr val="FF0000"/>
                </a:solidFill>
                <a:latin typeface="Times New Roman" panose="02020603050405020304" pitchFamily="18" charset="0"/>
                <a:ea typeface="方正清刻本悦宋简体"/>
                <a:cs typeface="Times New Roman" panose="02020603050405020304" pitchFamily="18" charset="0"/>
              </a:rPr>
              <a:t>Đọc</a:t>
            </a:r>
            <a:r>
              <a:rPr lang="en-SG" altLang="zh-CN" sz="60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SG" altLang="zh-CN" sz="6000" b="1" dirty="0" err="1">
                <a:solidFill>
                  <a:srgbClr val="FF0000"/>
                </a:solidFill>
                <a:latin typeface="Times New Roman" panose="02020603050405020304" pitchFamily="18" charset="0"/>
                <a:ea typeface="方正清刻本悦宋简体"/>
                <a:cs typeface="Times New Roman" panose="02020603050405020304" pitchFamily="18" charset="0"/>
              </a:rPr>
              <a:t>chú</a:t>
            </a:r>
            <a:r>
              <a:rPr lang="en-SG" altLang="zh-CN" sz="60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SG" altLang="zh-CN" sz="6000" b="1" dirty="0" err="1">
                <a:solidFill>
                  <a:srgbClr val="FF0000"/>
                </a:solidFill>
                <a:latin typeface="Times New Roman" panose="02020603050405020304" pitchFamily="18" charset="0"/>
                <a:ea typeface="方正清刻本悦宋简体"/>
                <a:cs typeface="Times New Roman" panose="02020603050405020304" pitchFamily="18" charset="0"/>
              </a:rPr>
              <a:t>thích</a:t>
            </a:r>
            <a:endParaRPr lang="en-US" altLang="zh-CN" sz="6000" b="1" dirty="0">
              <a:solidFill>
                <a:srgbClr val="FF0000"/>
              </a:solidFill>
              <a:latin typeface="Times New Roman" panose="02020603050405020304" pitchFamily="18" charset="0"/>
              <a:ea typeface="方正清刻本悦宋简体"/>
              <a:cs typeface="Times New Roman" panose="02020603050405020304" pitchFamily="18" charset="0"/>
            </a:endParaRPr>
          </a:p>
          <a:p>
            <a:pPr algn="ctr" defTabSz="1371600"/>
            <a:r>
              <a:rPr lang="en-US" altLang="zh-CN" sz="6000" dirty="0">
                <a:solidFill>
                  <a:srgbClr val="FF0000"/>
                </a:solidFill>
                <a:latin typeface="Times New Roman" panose="02020603050405020304" pitchFamily="18" charset="0"/>
                <a:ea typeface="方正清刻本悦宋简体"/>
                <a:cs typeface="Times New Roman" panose="02020603050405020304" pitchFamily="18" charset="0"/>
              </a:rPr>
              <a:t>a. </a:t>
            </a:r>
            <a:r>
              <a:rPr lang="en-US" altLang="zh-CN" sz="6000" dirty="0" err="1">
                <a:solidFill>
                  <a:srgbClr val="FF0000"/>
                </a:solidFill>
                <a:latin typeface="Times New Roman" panose="02020603050405020304" pitchFamily="18" charset="0"/>
                <a:ea typeface="方正清刻本悦宋简体"/>
                <a:cs typeface="Times New Roman" panose="02020603050405020304" pitchFamily="18" charset="0"/>
              </a:rPr>
              <a:t>Đọc</a:t>
            </a:r>
            <a:r>
              <a:rPr lang="en-US" altLang="zh-CN" sz="6000" dirty="0">
                <a:solidFill>
                  <a:srgbClr val="FF0000"/>
                </a:solidFill>
                <a:latin typeface="Times New Roman" panose="02020603050405020304" pitchFamily="18" charset="0"/>
                <a:ea typeface="方正清刻本悦宋简体"/>
                <a:cs typeface="Times New Roman" panose="02020603050405020304" pitchFamily="18" charset="0"/>
              </a:rPr>
              <a:t> </a:t>
            </a:r>
            <a:r>
              <a:rPr lang="en-US" altLang="zh-CN" sz="6000" dirty="0" err="1">
                <a:solidFill>
                  <a:srgbClr val="FF0000"/>
                </a:solidFill>
                <a:latin typeface="Times New Roman" panose="02020603050405020304" pitchFamily="18" charset="0"/>
                <a:ea typeface="方正清刻本悦宋简体"/>
                <a:cs typeface="Times New Roman" panose="02020603050405020304" pitchFamily="18" charset="0"/>
              </a:rPr>
              <a:t>văn</a:t>
            </a:r>
            <a:r>
              <a:rPr lang="en-US" altLang="zh-CN" sz="6000" dirty="0">
                <a:solidFill>
                  <a:srgbClr val="FF0000"/>
                </a:solidFill>
                <a:latin typeface="Times New Roman" panose="02020603050405020304" pitchFamily="18" charset="0"/>
                <a:ea typeface="方正清刻本悦宋简体"/>
                <a:cs typeface="Times New Roman" panose="02020603050405020304" pitchFamily="18" charset="0"/>
              </a:rPr>
              <a:t> </a:t>
            </a:r>
            <a:r>
              <a:rPr lang="en-US" altLang="zh-CN" sz="6000" dirty="0" err="1">
                <a:solidFill>
                  <a:srgbClr val="FF0000"/>
                </a:solidFill>
                <a:latin typeface="Times New Roman" panose="02020603050405020304" pitchFamily="18" charset="0"/>
                <a:ea typeface="方正清刻本悦宋简体"/>
                <a:cs typeface="Times New Roman" panose="02020603050405020304" pitchFamily="18" charset="0"/>
              </a:rPr>
              <a:t>bản</a:t>
            </a:r>
            <a:r>
              <a:rPr lang="en-US" altLang="zh-CN" sz="6000" dirty="0">
                <a:solidFill>
                  <a:srgbClr val="FF0000"/>
                </a:solidFill>
                <a:latin typeface="Times New Roman" panose="02020603050405020304" pitchFamily="18" charset="0"/>
                <a:ea typeface="方正清刻本悦宋简体"/>
                <a:cs typeface="Times New Roman" panose="02020603050405020304" pitchFamily="18" charset="0"/>
              </a:rPr>
              <a:t> </a:t>
            </a:r>
            <a:endParaRPr lang="en-SG" altLang="zh-CN" sz="6000" dirty="0">
              <a:solidFill>
                <a:srgbClr val="FF0000"/>
              </a:solidFill>
              <a:latin typeface="Times New Roman" panose="02020603050405020304" pitchFamily="18" charset="0"/>
              <a:ea typeface="方正清刻本悦宋简体"/>
              <a:cs typeface="Times New Roman" panose="02020603050405020304" pitchFamily="18" charset="0"/>
            </a:endParaRPr>
          </a:p>
        </p:txBody>
      </p:sp>
      <p:pic>
        <p:nvPicPr>
          <p:cNvPr id="24" name="Picture 23">
            <a:extLst>
              <a:ext uri="{FF2B5EF4-FFF2-40B4-BE49-F238E27FC236}">
                <a16:creationId xmlns:a16="http://schemas.microsoft.com/office/drawing/2014/main" id="{1426DC9A-40AA-4CAB-AAAE-30AA8FC9989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900" b="98100" l="10000" r="99650">
                        <a14:foregroundMark x1="78650" y1="4900" x2="71300" y2="11100"/>
                        <a14:foregroundMark x1="71300" y1="11100" x2="70500" y2="12400"/>
                        <a14:foregroundMark x1="54000" y1="88750" x2="99650" y2="98100"/>
                        <a14:backgroundMark x1="15350" y1="92600" x2="40350" y2="95250"/>
                      </a14:backgroundRemoval>
                    </a14:imgEffect>
                  </a14:imgLayer>
                </a14:imgProps>
              </a:ext>
              <a:ext uri="{28A0092B-C50C-407E-A947-70E740481C1C}">
                <a14:useLocalDpi xmlns:a14="http://schemas.microsoft.com/office/drawing/2010/main" val="0"/>
              </a:ext>
            </a:extLst>
          </a:blip>
          <a:stretch>
            <a:fillRect/>
          </a:stretch>
        </p:blipFill>
        <p:spPr>
          <a:xfrm>
            <a:off x="9906018" y="1921934"/>
            <a:ext cx="8382000" cy="8382000"/>
          </a:xfrm>
          <a:prstGeom prst="rect">
            <a:avLst/>
          </a:prstGeom>
        </p:spPr>
      </p:pic>
      <p:grpSp>
        <p:nvGrpSpPr>
          <p:cNvPr id="5" name="Group 4">
            <a:extLst>
              <a:ext uri="{FF2B5EF4-FFF2-40B4-BE49-F238E27FC236}">
                <a16:creationId xmlns:a16="http://schemas.microsoft.com/office/drawing/2014/main" id="{F0B7949A-7C8F-4AA9-8288-CF55566B7F33}"/>
              </a:ext>
            </a:extLst>
          </p:cNvPr>
          <p:cNvGrpSpPr/>
          <p:nvPr/>
        </p:nvGrpSpPr>
        <p:grpSpPr>
          <a:xfrm>
            <a:off x="1083734" y="2333762"/>
            <a:ext cx="11192934" cy="1911353"/>
            <a:chOff x="1117600" y="2571750"/>
            <a:chExt cx="7636933" cy="889000"/>
          </a:xfrm>
        </p:grpSpPr>
        <p:sp>
          <p:nvSpPr>
            <p:cNvPr id="6" name="Rectangle: Rounded Corners 5">
              <a:extLst>
                <a:ext uri="{FF2B5EF4-FFF2-40B4-BE49-F238E27FC236}">
                  <a16:creationId xmlns:a16="http://schemas.microsoft.com/office/drawing/2014/main" id="{2EBB72B9-ED9F-4CBD-A20F-76A679DCAB3C}"/>
                </a:ext>
              </a:extLst>
            </p:cNvPr>
            <p:cNvSpPr/>
            <p:nvPr/>
          </p:nvSpPr>
          <p:spPr>
            <a:xfrm>
              <a:off x="1117600" y="2571750"/>
              <a:ext cx="7636933" cy="8890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371600"/>
              <a:endParaRPr lang="en-US" sz="2801" dirty="0">
                <a:solidFill>
                  <a:prstClr val="white"/>
                </a:solidFill>
                <a:latin typeface="Times New Roman" panose="02020603050405020304" pitchFamily="18" charset="0"/>
                <a:ea typeface="方正清刻本悦宋简体"/>
                <a:cs typeface="Times New Roman" panose="02020603050405020304" pitchFamily="18" charset="0"/>
              </a:endParaRPr>
            </a:p>
          </p:txBody>
        </p:sp>
        <p:sp>
          <p:nvSpPr>
            <p:cNvPr id="7" name="Rectangle: Rounded Corners 6">
              <a:extLst>
                <a:ext uri="{FF2B5EF4-FFF2-40B4-BE49-F238E27FC236}">
                  <a16:creationId xmlns:a16="http://schemas.microsoft.com/office/drawing/2014/main" id="{1E282F71-5768-4655-9194-F882F6531475}"/>
                </a:ext>
              </a:extLst>
            </p:cNvPr>
            <p:cNvSpPr/>
            <p:nvPr/>
          </p:nvSpPr>
          <p:spPr>
            <a:xfrm>
              <a:off x="1210733" y="2639483"/>
              <a:ext cx="7467843"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371600"/>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Đọc</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phân</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vai</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to,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rõ</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ràng</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đúng</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giọng</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điệu</a:t>
              </a:r>
              <a:endParaRPr lang="en-US" sz="4500" dirty="0">
                <a:solidFill>
                  <a:prstClr val="black"/>
                </a:solidFill>
                <a:latin typeface="Times New Roman" panose="02020603050405020304" pitchFamily="18" charset="0"/>
                <a:ea typeface="方正清刻本悦宋简体"/>
                <a:cs typeface="Times New Roman" panose="02020603050405020304" pitchFamily="18" charset="0"/>
              </a:endParaRPr>
            </a:p>
          </p:txBody>
        </p:sp>
      </p:grpSp>
      <p:grpSp>
        <p:nvGrpSpPr>
          <p:cNvPr id="8" name="Group 7">
            <a:extLst>
              <a:ext uri="{FF2B5EF4-FFF2-40B4-BE49-F238E27FC236}">
                <a16:creationId xmlns:a16="http://schemas.microsoft.com/office/drawing/2014/main" id="{632F442F-0127-430A-8403-9B2ABD6540B5}"/>
              </a:ext>
            </a:extLst>
          </p:cNvPr>
          <p:cNvGrpSpPr/>
          <p:nvPr/>
        </p:nvGrpSpPr>
        <p:grpSpPr>
          <a:xfrm>
            <a:off x="1083734" y="4905055"/>
            <a:ext cx="11192934" cy="1911353"/>
            <a:chOff x="1117600" y="2571750"/>
            <a:chExt cx="7636933" cy="889000"/>
          </a:xfrm>
        </p:grpSpPr>
        <p:sp>
          <p:nvSpPr>
            <p:cNvPr id="9" name="Rectangle: Rounded Corners 8">
              <a:extLst>
                <a:ext uri="{FF2B5EF4-FFF2-40B4-BE49-F238E27FC236}">
                  <a16:creationId xmlns:a16="http://schemas.microsoft.com/office/drawing/2014/main" id="{4C1CAD18-C56D-4DE1-A3A0-A06876A21525}"/>
                </a:ext>
              </a:extLst>
            </p:cNvPr>
            <p:cNvSpPr/>
            <p:nvPr/>
          </p:nvSpPr>
          <p:spPr>
            <a:xfrm>
              <a:off x="1117600" y="2571750"/>
              <a:ext cx="7636933" cy="8890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371600"/>
              <a:endParaRPr lang="en-US" sz="2801" dirty="0">
                <a:solidFill>
                  <a:prstClr val="white"/>
                </a:solidFill>
                <a:latin typeface="Times New Roman" panose="02020603050405020304" pitchFamily="18" charset="0"/>
                <a:ea typeface="方正清刻本悦宋简体"/>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0E9350AD-8191-4882-8D4F-9A88D54DA159}"/>
                </a:ext>
              </a:extLst>
            </p:cNvPr>
            <p:cNvSpPr/>
            <p:nvPr/>
          </p:nvSpPr>
          <p:spPr>
            <a:xfrm>
              <a:off x="1210733" y="2639483"/>
              <a:ext cx="7467843"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371600"/>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Chú</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ý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các</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từ</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khó</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dưới</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chân</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trang</a:t>
              </a:r>
              <a:endParaRPr lang="en-US" sz="4500" dirty="0">
                <a:solidFill>
                  <a:prstClr val="black"/>
                </a:solidFill>
                <a:latin typeface="Times New Roman" panose="02020603050405020304" pitchFamily="18" charset="0"/>
                <a:ea typeface="方正清刻本悦宋简体"/>
                <a:cs typeface="Times New Roman" panose="02020603050405020304" pitchFamily="18" charset="0"/>
              </a:endParaRPr>
            </a:p>
          </p:txBody>
        </p:sp>
      </p:grpSp>
      <p:grpSp>
        <p:nvGrpSpPr>
          <p:cNvPr id="11" name="Group 10">
            <a:extLst>
              <a:ext uri="{FF2B5EF4-FFF2-40B4-BE49-F238E27FC236}">
                <a16:creationId xmlns:a16="http://schemas.microsoft.com/office/drawing/2014/main" id="{9EE54508-636C-4C0B-B3D7-5AAB9F764374}"/>
              </a:ext>
            </a:extLst>
          </p:cNvPr>
          <p:cNvGrpSpPr/>
          <p:nvPr/>
        </p:nvGrpSpPr>
        <p:grpSpPr>
          <a:xfrm>
            <a:off x="1083734" y="7469714"/>
            <a:ext cx="11192934" cy="1911353"/>
            <a:chOff x="1117600" y="2571750"/>
            <a:chExt cx="7636933" cy="889000"/>
          </a:xfrm>
        </p:grpSpPr>
        <p:sp>
          <p:nvSpPr>
            <p:cNvPr id="12" name="Rectangle: Rounded Corners 11">
              <a:extLst>
                <a:ext uri="{FF2B5EF4-FFF2-40B4-BE49-F238E27FC236}">
                  <a16:creationId xmlns:a16="http://schemas.microsoft.com/office/drawing/2014/main" id="{43EE9529-BBAC-4E17-8184-B5D0B26CE556}"/>
                </a:ext>
              </a:extLst>
            </p:cNvPr>
            <p:cNvSpPr/>
            <p:nvPr/>
          </p:nvSpPr>
          <p:spPr>
            <a:xfrm>
              <a:off x="1117600" y="2571750"/>
              <a:ext cx="7636933" cy="8890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371600"/>
              <a:endParaRPr lang="en-US" sz="2801" dirty="0">
                <a:solidFill>
                  <a:prstClr val="white"/>
                </a:solidFill>
                <a:latin typeface="Calibri"/>
                <a:ea typeface="方正清刻本悦宋简体"/>
              </a:endParaRPr>
            </a:p>
          </p:txBody>
        </p:sp>
        <p:sp>
          <p:nvSpPr>
            <p:cNvPr id="13" name="Rectangle: Rounded Corners 12">
              <a:extLst>
                <a:ext uri="{FF2B5EF4-FFF2-40B4-BE49-F238E27FC236}">
                  <a16:creationId xmlns:a16="http://schemas.microsoft.com/office/drawing/2014/main" id="{B9493903-F493-44AC-A3E4-8907B715F82B}"/>
                </a:ext>
              </a:extLst>
            </p:cNvPr>
            <p:cNvSpPr/>
            <p:nvPr/>
          </p:nvSpPr>
          <p:spPr>
            <a:xfrm>
              <a:off x="1210733" y="2639483"/>
              <a:ext cx="7467843" cy="7556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371600"/>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Kết</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hợp</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các</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chiến</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lược</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đọc</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Theo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dõi</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Dự</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đoán</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Đối</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chiếu</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Suy</a:t>
              </a:r>
              <a:r>
                <a:rPr lang="en-US" sz="45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500" dirty="0" err="1">
                  <a:solidFill>
                    <a:prstClr val="black"/>
                  </a:solidFill>
                  <a:latin typeface="Times New Roman" panose="02020603050405020304" pitchFamily="18" charset="0"/>
                  <a:ea typeface="方正清刻本悦宋简体"/>
                  <a:cs typeface="Times New Roman" panose="02020603050405020304" pitchFamily="18" charset="0"/>
                </a:rPr>
                <a:t>luận</a:t>
              </a:r>
              <a:endParaRPr lang="en-US" sz="4500" dirty="0">
                <a:solidFill>
                  <a:prstClr val="black"/>
                </a:solidFill>
                <a:latin typeface="Times New Roman" panose="02020603050405020304" pitchFamily="18" charset="0"/>
                <a:ea typeface="方正清刻本悦宋简体"/>
                <a:cs typeface="Times New Roman" panose="02020603050405020304" pitchFamily="18" charset="0"/>
              </a:endParaRPr>
            </a:p>
          </p:txBody>
        </p:sp>
      </p:grpSp>
    </p:spTree>
    <p:extLst>
      <p:ext uri="{BB962C8B-B14F-4D97-AF65-F5344CB8AC3E}">
        <p14:creationId xmlns:p14="http://schemas.microsoft.com/office/powerpoint/2010/main" val="2111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3B752E-3EAB-36A7-4D61-8424CE34CADA}"/>
              </a:ext>
            </a:extLst>
          </p:cNvPr>
          <p:cNvSpPr txBox="1">
            <a:spLocks/>
          </p:cNvSpPr>
          <p:nvPr/>
        </p:nvSpPr>
        <p:spPr>
          <a:xfrm>
            <a:off x="1440000" y="506704"/>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4694E33-8C98-3F13-03B2-AA4C1D2E1457}"/>
              </a:ext>
            </a:extLst>
          </p:cNvPr>
          <p:cNvSpPr/>
          <p:nvPr/>
        </p:nvSpPr>
        <p:spPr>
          <a:xfrm>
            <a:off x="1336745" y="161224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38909570-D794-8D42-E661-4BDEEA150773}"/>
              </a:ext>
            </a:extLst>
          </p:cNvPr>
          <p:cNvGrpSpPr/>
          <p:nvPr/>
        </p:nvGrpSpPr>
        <p:grpSpPr>
          <a:xfrm>
            <a:off x="8001000" y="3086100"/>
            <a:ext cx="11429999" cy="8115300"/>
            <a:chOff x="4495800" y="2757647"/>
            <a:chExt cx="11429999" cy="8115300"/>
          </a:xfrm>
        </p:grpSpPr>
        <p:sp>
          <p:nvSpPr>
            <p:cNvPr id="4" name="Freeform 3">
              <a:extLst>
                <a:ext uri="{FF2B5EF4-FFF2-40B4-BE49-F238E27FC236}">
                  <a16:creationId xmlns:a16="http://schemas.microsoft.com/office/drawing/2014/main" id="{232F406E-3997-89BD-2815-BE88FF8E11B2}"/>
                </a:ext>
              </a:extLst>
            </p:cNvPr>
            <p:cNvSpPr/>
            <p:nvPr/>
          </p:nvSpPr>
          <p:spPr>
            <a:xfrm>
              <a:off x="4495800" y="2757647"/>
              <a:ext cx="11429999" cy="8115300"/>
            </a:xfrm>
            <a:custGeom>
              <a:avLst/>
              <a:gdLst/>
              <a:ahLst/>
              <a:cxnLst/>
              <a:rect l="l" t="t" r="r" b="b"/>
              <a:pathLst>
                <a:path w="4901950" h="3584551">
                  <a:moveTo>
                    <a:pt x="0" y="0"/>
                  </a:moveTo>
                  <a:lnTo>
                    <a:pt x="4901951" y="0"/>
                  </a:lnTo>
                  <a:lnTo>
                    <a:pt x="4901951" y="3584551"/>
                  </a:lnTo>
                  <a:lnTo>
                    <a:pt x="0" y="358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Rectangle 4">
              <a:extLst>
                <a:ext uri="{FF2B5EF4-FFF2-40B4-BE49-F238E27FC236}">
                  <a16:creationId xmlns:a16="http://schemas.microsoft.com/office/drawing/2014/main" id="{F11CC6E6-DA24-DB37-6A1C-9A46B694B0AF}"/>
                </a:ext>
              </a:extLst>
            </p:cNvPr>
            <p:cNvSpPr/>
            <p:nvPr/>
          </p:nvSpPr>
          <p:spPr>
            <a:xfrm>
              <a:off x="6019800" y="3162300"/>
              <a:ext cx="3124200" cy="345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Chú</a:t>
              </a:r>
              <a:r>
                <a:rPr lang="en-US" sz="7200" b="1" dirty="0">
                  <a:solidFill>
                    <a:srgbClr val="C00000"/>
                  </a:solidFill>
                  <a:latin typeface="#9Slide07 IcielSoup of Justice" pitchFamily="2" charset="0"/>
                  <a:ea typeface="Cambria" panose="02040503050406030204" pitchFamily="18" charset="0"/>
                  <a:cs typeface="Times New Roman" panose="02020603050405020304" pitchFamily="18" charset="0"/>
                </a:rPr>
                <a:t> </a:t>
              </a: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thích</a:t>
              </a:r>
              <a:r>
                <a:rPr lang="en-US" sz="7200" b="1" dirty="0">
                  <a:solidFill>
                    <a:srgbClr val="C00000"/>
                  </a:solidFill>
                  <a:latin typeface="#9Slide07 IcielSoup of Justice" pitchFamily="2" charset="0"/>
                  <a:ea typeface="Cambria" panose="02040503050406030204" pitchFamily="18" charset="0"/>
                  <a:cs typeface="Times New Roman" panose="02020603050405020304" pitchFamily="18" charset="0"/>
                </a:rPr>
                <a:t> </a:t>
              </a: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sống</a:t>
              </a:r>
              <a:endParaRPr lang="en-US" sz="7200" b="1" i="1" dirty="0">
                <a:solidFill>
                  <a:srgbClr val="C00000"/>
                </a:solidFill>
                <a:latin typeface="#9Slide07 IcielSoup of Justice" pitchFamily="2" charset="0"/>
                <a:ea typeface="Cambria" panose="020405030504060302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AB1AC492-0C8C-40BA-69E5-82095DFE4BB0}"/>
              </a:ext>
            </a:extLst>
          </p:cNvPr>
          <p:cNvSpPr txBox="1"/>
          <p:nvPr/>
        </p:nvSpPr>
        <p:spPr>
          <a:xfrm>
            <a:off x="990600" y="3190953"/>
            <a:ext cx="7010400" cy="6186309"/>
          </a:xfrm>
          <a:prstGeom prst="rect">
            <a:avLst/>
          </a:prstGeom>
          <a:noFill/>
        </p:spPr>
        <p:txBody>
          <a:bodyPr wrap="square">
            <a:spAutoFit/>
          </a:bodyPr>
          <a:lstStyle/>
          <a:p>
            <a:pPr algn="just">
              <a:buFont typeface="Arial" panose="020B0604020202020204" pitchFamily="34" charset="0"/>
              <a:buNone/>
            </a:pPr>
            <a:r>
              <a:rPr lang="en-US" sz="4400" b="0" i="0" dirty="0" err="1">
                <a:solidFill>
                  <a:srgbClr val="0D0D0D"/>
                </a:solidFill>
                <a:effectLst/>
                <a:latin typeface="Times New Roman" panose="02020603050405020304" pitchFamily="18" charset="0"/>
                <a:cs typeface="Times New Roman" panose="02020603050405020304" pitchFamily="18" charset="0"/>
              </a:rPr>
              <a:t>Chuẩn</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bị</a:t>
            </a:r>
            <a:r>
              <a:rPr lang="en-US" sz="4400" b="0" i="0" dirty="0">
                <a:solidFill>
                  <a:srgbClr val="0D0D0D"/>
                </a:solidFill>
                <a:effectLst/>
                <a:latin typeface="Times New Roman" panose="02020603050405020304" pitchFamily="18" charset="0"/>
                <a:cs typeface="Times New Roman" panose="02020603050405020304" pitchFamily="18" charset="0"/>
              </a:rPr>
              <a:t> ở </a:t>
            </a:r>
            <a:r>
              <a:rPr lang="en-US" sz="4400" b="0" i="0" dirty="0" err="1">
                <a:solidFill>
                  <a:srgbClr val="0D0D0D"/>
                </a:solidFill>
                <a:effectLst/>
                <a:latin typeface="Times New Roman" panose="02020603050405020304" pitchFamily="18" charset="0"/>
                <a:cs typeface="Times New Roman" panose="02020603050405020304" pitchFamily="18" charset="0"/>
              </a:rPr>
              <a:t>nhà</a:t>
            </a:r>
            <a:r>
              <a:rPr lang="en-US" sz="4400" b="0" i="0" dirty="0">
                <a:solidFill>
                  <a:srgbClr val="0D0D0D"/>
                </a:solidFill>
                <a:effectLst/>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400" b="0" i="0" dirty="0">
                <a:solidFill>
                  <a:srgbClr val="0D0D0D"/>
                </a:solidFill>
                <a:effectLst/>
                <a:latin typeface="Times New Roman" panose="02020603050405020304" pitchFamily="18" charset="0"/>
                <a:cs typeface="Times New Roman" panose="02020603050405020304" pitchFamily="18" charset="0"/>
              </a:rPr>
              <a:t>- Chia </a:t>
            </a:r>
            <a:r>
              <a:rPr lang="en-US" sz="4400" b="0" i="0" dirty="0" err="1">
                <a:solidFill>
                  <a:srgbClr val="0D0D0D"/>
                </a:solidFill>
                <a:effectLst/>
                <a:latin typeface="Times New Roman" panose="02020603050405020304" pitchFamily="18" charset="0"/>
                <a:cs typeface="Times New Roman" panose="02020603050405020304" pitchFamily="18" charset="0"/>
              </a:rPr>
              <a:t>lớp</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thành</a:t>
            </a:r>
            <a:r>
              <a:rPr lang="en-US" sz="4400" b="0" i="0" dirty="0">
                <a:solidFill>
                  <a:srgbClr val="0D0D0D"/>
                </a:solidFill>
                <a:effectLst/>
                <a:latin typeface="Times New Roman" panose="02020603050405020304" pitchFamily="18" charset="0"/>
                <a:cs typeface="Times New Roman" panose="02020603050405020304" pitchFamily="18" charset="0"/>
              </a:rPr>
              <a:t> 4 </a:t>
            </a:r>
            <a:r>
              <a:rPr lang="en-US" sz="4400" b="0" i="0" dirty="0" err="1">
                <a:solidFill>
                  <a:srgbClr val="0D0D0D"/>
                </a:solidFill>
                <a:effectLst/>
                <a:latin typeface="Times New Roman" panose="02020603050405020304" pitchFamily="18" charset="0"/>
                <a:cs typeface="Times New Roman" panose="02020603050405020304" pitchFamily="18" charset="0"/>
              </a:rPr>
              <a:t>nhóm</a:t>
            </a:r>
            <a:r>
              <a:rPr lang="en-US" sz="4400" b="0" i="0" dirty="0">
                <a:solidFill>
                  <a:srgbClr val="0D0D0D"/>
                </a:solidFill>
                <a:effectLst/>
                <a:latin typeface="Times New Roman" panose="02020603050405020304" pitchFamily="18" charset="0"/>
                <a:cs typeface="Times New Roman" panose="02020603050405020304" pitchFamily="18" charset="0"/>
              </a:rPr>
              <a:t> </a:t>
            </a:r>
          </a:p>
          <a:p>
            <a:pPr algn="just">
              <a:buFont typeface="Arial" panose="020B0604020202020204" pitchFamily="34" charset="0"/>
              <a:buNone/>
            </a:pP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Các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nhóm</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chọn</a:t>
            </a:r>
            <a:r>
              <a:rPr lang="vi-VN" sz="4400" b="0" i="0" dirty="0">
                <a:solidFill>
                  <a:srgbClr val="0D0D0D"/>
                </a:solidFill>
                <a:effectLst/>
                <a:latin typeface="Times New Roman" panose="02020603050405020304" pitchFamily="18" charset="0"/>
                <a:cs typeface="Times New Roman" panose="02020603050405020304" pitchFamily="18" charset="0"/>
              </a:rPr>
              <a:t> một đoạn văn bản có chú thích quan trọng.</a:t>
            </a:r>
            <a:r>
              <a:rPr lang="en-US" sz="4400" b="0" i="0" dirty="0">
                <a:solidFill>
                  <a:srgbClr val="0D0D0D"/>
                </a:solidFill>
                <a:effectLst/>
                <a:latin typeface="Times New Roman" panose="02020603050405020304" pitchFamily="18" charset="0"/>
                <a:cs typeface="Times New Roman" panose="02020603050405020304" pitchFamily="18" charset="0"/>
              </a:rPr>
              <a:t> </a:t>
            </a:r>
          </a:p>
          <a:p>
            <a:pPr algn="just">
              <a:buFont typeface="Arial" panose="020B0604020202020204" pitchFamily="34" charset="0"/>
              <a:buNone/>
            </a:pPr>
            <a:r>
              <a:rPr lang="en-US" sz="4400" b="0" i="0" dirty="0" err="1">
                <a:solidFill>
                  <a:srgbClr val="0D0D0D"/>
                </a:solidFill>
                <a:effectLst/>
                <a:latin typeface="Times New Roman" panose="02020603050405020304" pitchFamily="18" charset="0"/>
                <a:cs typeface="Times New Roman" panose="02020603050405020304" pitchFamily="18" charset="0"/>
              </a:rPr>
              <a:t>Trình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bày</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vi-VN" sz="4400" b="0" i="0" dirty="0">
                <a:solidFill>
                  <a:srgbClr val="0D0D0D"/>
                </a:solidFill>
                <a:effectLst/>
                <a:latin typeface="Times New Roman" panose="02020603050405020304" pitchFamily="18" charset="0"/>
                <a:cs typeface="Times New Roman" panose="02020603050405020304" pitchFamily="18" charset="0"/>
              </a:rPr>
              <a:t>Mỗi học sinh </a:t>
            </a:r>
            <a:r>
              <a:rPr lang="en-US" sz="4400" b="0" i="0" dirty="0" err="1">
                <a:solidFill>
                  <a:srgbClr val="0D0D0D"/>
                </a:solidFill>
                <a:effectLst/>
                <a:latin typeface="Times New Roman" panose="02020603050405020304" pitchFamily="18" charset="0"/>
                <a:cs typeface="Times New Roman" panose="02020603050405020304" pitchFamily="18" charset="0"/>
              </a:rPr>
              <a:t>trong</a:t>
            </a:r>
            <a:r>
              <a:rPr lang="en-US" sz="4400" b="0" i="0" dirty="0">
                <a:solidFill>
                  <a:srgbClr val="0D0D0D"/>
                </a:solidFill>
                <a:effectLst/>
                <a:latin typeface="Times New Roman" panose="02020603050405020304" pitchFamily="18" charset="0"/>
                <a:cs typeface="Times New Roman" panose="02020603050405020304" pitchFamily="18" charset="0"/>
              </a:rPr>
              <a:t> n</a:t>
            </a:r>
            <a:r>
              <a:rPr lang="vi-VN" sz="4400" b="0" i="0" dirty="0">
                <a:solidFill>
                  <a:srgbClr val="0D0D0D"/>
                </a:solidFill>
                <a:effectLst/>
                <a:latin typeface="Times New Roman" panose="02020603050405020304" pitchFamily="18" charset="0"/>
                <a:cs typeface="Times New Roman" panose="02020603050405020304" pitchFamily="18" charset="0"/>
              </a:rPr>
              <a:t>hóm sẽ đóng vai là một chú thích, trình bày về ý nghĩa, </a:t>
            </a:r>
            <a:r>
              <a:rPr lang="en-US" sz="4400" b="0" i="0" dirty="0" err="1">
                <a:solidFill>
                  <a:srgbClr val="0D0D0D"/>
                </a:solidFill>
                <a:effectLst/>
                <a:latin typeface="Times New Roman" panose="02020603050405020304" pitchFamily="18" charset="0"/>
                <a:cs typeface="Times New Roman" panose="02020603050405020304" pitchFamily="18" charset="0"/>
              </a:rPr>
              <a:t>nội</a:t>
            </a:r>
            <a:r>
              <a:rPr lang="en-US" sz="4400" b="0" i="0" dirty="0">
                <a:solidFill>
                  <a:srgbClr val="0D0D0D"/>
                </a:solidFill>
                <a:effectLst/>
                <a:latin typeface="Times New Roman" panose="02020603050405020304" pitchFamily="18" charset="0"/>
                <a:cs typeface="Times New Roman" panose="02020603050405020304" pitchFamily="18" charset="0"/>
              </a:rPr>
              <a:t> dung…</a:t>
            </a:r>
            <a:r>
              <a:rPr lang="en-US" sz="4400" b="0" i="0" dirty="0" err="1">
                <a:solidFill>
                  <a:srgbClr val="0D0D0D"/>
                </a:solidFill>
                <a:effectLst/>
                <a:latin typeface="Times New Roman" panose="02020603050405020304" pitchFamily="18" charset="0"/>
                <a:cs typeface="Times New Roman" panose="02020603050405020304" pitchFamily="18" charset="0"/>
              </a:rPr>
              <a:t>của</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chú</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thích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đó</a:t>
            </a:r>
            <a:r>
              <a:rPr lang="en-US" sz="4400" b="0" i="0" dirty="0">
                <a:solidFill>
                  <a:srgbClr val="0D0D0D"/>
                </a:solidFill>
                <a:effectLst/>
                <a:latin typeface="Times New Roman" panose="02020603050405020304" pitchFamily="18" charset="0"/>
                <a:cs typeface="Times New Roman" panose="02020603050405020304" pitchFamily="18" charset="0"/>
              </a:rPr>
              <a:t>.</a:t>
            </a:r>
            <a:endParaRPr lang="vi-VN" sz="4400" b="0" i="0" dirty="0">
              <a:solidFill>
                <a:srgbClr val="0D0D0D"/>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4468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FAB8F66-3D68-47E4-BE66-53F4455ED83D}"/>
              </a:ext>
            </a:extLst>
          </p:cNvPr>
          <p:cNvSpPr/>
          <p:nvPr/>
        </p:nvSpPr>
        <p:spPr>
          <a:xfrm>
            <a:off x="493832" y="8358848"/>
            <a:ext cx="1505732" cy="1435394"/>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a typeface="方正清刻本悦宋简体"/>
            </a:endParaRPr>
          </a:p>
        </p:txBody>
      </p:sp>
      <p:sp>
        <p:nvSpPr>
          <p:cNvPr id="34" name="Rectangle 33">
            <a:extLst>
              <a:ext uri="{FF2B5EF4-FFF2-40B4-BE49-F238E27FC236}">
                <a16:creationId xmlns:a16="http://schemas.microsoft.com/office/drawing/2014/main" id="{A3AFF47A-435F-4FC9-B899-39A998B2A1F7}"/>
              </a:ext>
            </a:extLst>
          </p:cNvPr>
          <p:cNvSpPr/>
          <p:nvPr/>
        </p:nvSpPr>
        <p:spPr>
          <a:xfrm>
            <a:off x="9431413" y="8358848"/>
            <a:ext cx="1451345" cy="1435394"/>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a typeface="方正清刻本悦宋简体"/>
            </a:endParaRPr>
          </a:p>
        </p:txBody>
      </p:sp>
      <p:sp>
        <p:nvSpPr>
          <p:cNvPr id="4" name="Rectangle 3">
            <a:extLst>
              <a:ext uri="{FF2B5EF4-FFF2-40B4-BE49-F238E27FC236}">
                <a16:creationId xmlns:a16="http://schemas.microsoft.com/office/drawing/2014/main" id="{B9BE1E03-1CE3-1340-1464-20D27B4AA7CF}"/>
              </a:ext>
            </a:extLst>
          </p:cNvPr>
          <p:cNvSpPr/>
          <p:nvPr/>
        </p:nvSpPr>
        <p:spPr>
          <a:xfrm>
            <a:off x="493832" y="3079373"/>
            <a:ext cx="1505732" cy="1435394"/>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a typeface="方正清刻本悦宋简体"/>
            </a:endParaRPr>
          </a:p>
        </p:txBody>
      </p:sp>
      <p:sp>
        <p:nvSpPr>
          <p:cNvPr id="6" name="Rectangle 5">
            <a:extLst>
              <a:ext uri="{FF2B5EF4-FFF2-40B4-BE49-F238E27FC236}">
                <a16:creationId xmlns:a16="http://schemas.microsoft.com/office/drawing/2014/main" id="{4BD24923-C139-4D2A-CE39-961AE7856D8D}"/>
              </a:ext>
            </a:extLst>
          </p:cNvPr>
          <p:cNvSpPr/>
          <p:nvPr/>
        </p:nvSpPr>
        <p:spPr>
          <a:xfrm>
            <a:off x="493832" y="4885763"/>
            <a:ext cx="1505732" cy="1435394"/>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a typeface="方正清刻本悦宋简体"/>
            </a:endParaRPr>
          </a:p>
        </p:txBody>
      </p:sp>
      <p:sp>
        <p:nvSpPr>
          <p:cNvPr id="7" name="Rectangle 6">
            <a:extLst>
              <a:ext uri="{FF2B5EF4-FFF2-40B4-BE49-F238E27FC236}">
                <a16:creationId xmlns:a16="http://schemas.microsoft.com/office/drawing/2014/main" id="{D0BA8E14-1B1B-EC94-97D4-5D133A722F50}"/>
              </a:ext>
            </a:extLst>
          </p:cNvPr>
          <p:cNvSpPr/>
          <p:nvPr/>
        </p:nvSpPr>
        <p:spPr>
          <a:xfrm>
            <a:off x="493832" y="6623573"/>
            <a:ext cx="1505732" cy="1435394"/>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a typeface="方正清刻本悦宋简体"/>
            </a:endParaRPr>
          </a:p>
        </p:txBody>
      </p:sp>
      <p:sp>
        <p:nvSpPr>
          <p:cNvPr id="9" name="Rectangle 8">
            <a:extLst>
              <a:ext uri="{FF2B5EF4-FFF2-40B4-BE49-F238E27FC236}">
                <a16:creationId xmlns:a16="http://schemas.microsoft.com/office/drawing/2014/main" id="{0A1A0C1E-38AC-BEFA-EC16-6A1E47C81A10}"/>
              </a:ext>
            </a:extLst>
          </p:cNvPr>
          <p:cNvSpPr/>
          <p:nvPr/>
        </p:nvSpPr>
        <p:spPr>
          <a:xfrm>
            <a:off x="9438188" y="3079373"/>
            <a:ext cx="1451345" cy="1435394"/>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a typeface="方正清刻本悦宋简体"/>
            </a:endParaRPr>
          </a:p>
        </p:txBody>
      </p:sp>
      <p:sp>
        <p:nvSpPr>
          <p:cNvPr id="10" name="Rectangle 9">
            <a:extLst>
              <a:ext uri="{FF2B5EF4-FFF2-40B4-BE49-F238E27FC236}">
                <a16:creationId xmlns:a16="http://schemas.microsoft.com/office/drawing/2014/main" id="{CFE2FC50-5AB5-0FFE-8804-B509272BD3B5}"/>
              </a:ext>
            </a:extLst>
          </p:cNvPr>
          <p:cNvSpPr/>
          <p:nvPr/>
        </p:nvSpPr>
        <p:spPr>
          <a:xfrm>
            <a:off x="9438188" y="4885763"/>
            <a:ext cx="1451345" cy="1435394"/>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a typeface="方正清刻本悦宋简体"/>
            </a:endParaRPr>
          </a:p>
        </p:txBody>
      </p:sp>
      <p:sp>
        <p:nvSpPr>
          <p:cNvPr id="11" name="Rectangle 10">
            <a:extLst>
              <a:ext uri="{FF2B5EF4-FFF2-40B4-BE49-F238E27FC236}">
                <a16:creationId xmlns:a16="http://schemas.microsoft.com/office/drawing/2014/main" id="{69AD60DD-1937-67D1-5D07-39B8001081FA}"/>
              </a:ext>
            </a:extLst>
          </p:cNvPr>
          <p:cNvSpPr/>
          <p:nvPr/>
        </p:nvSpPr>
        <p:spPr>
          <a:xfrm>
            <a:off x="9438188" y="6623573"/>
            <a:ext cx="1451345" cy="1435394"/>
          </a:xfrm>
          <a:prstGeom prst="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a typeface="方正清刻本悦宋简体"/>
            </a:endParaRPr>
          </a:p>
        </p:txBody>
      </p:sp>
      <p:sp>
        <p:nvSpPr>
          <p:cNvPr id="13" name="Rectangle 12">
            <a:extLst>
              <a:ext uri="{FF2B5EF4-FFF2-40B4-BE49-F238E27FC236}">
                <a16:creationId xmlns:a16="http://schemas.microsoft.com/office/drawing/2014/main" id="{C38A1653-BA91-695D-952B-030AFF458DC3}"/>
              </a:ext>
            </a:extLst>
          </p:cNvPr>
          <p:cNvSpPr/>
          <p:nvPr/>
        </p:nvSpPr>
        <p:spPr>
          <a:xfrm>
            <a:off x="390967" y="1104092"/>
            <a:ext cx="1451345" cy="144032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3000" dirty="0">
                <a:solidFill>
                  <a:srgbClr val="5B9BD5"/>
                </a:solidFill>
                <a:latin typeface="#9Slide03 Ample" panose="02000000000000000000" pitchFamily="2" charset="0"/>
                <a:ea typeface="方正清刻本悦宋简体"/>
              </a:rPr>
              <a:t>Ở </a:t>
            </a:r>
            <a:r>
              <a:rPr lang="en-US" sz="3000" dirty="0" err="1">
                <a:solidFill>
                  <a:srgbClr val="5B9BD5"/>
                </a:solidFill>
                <a:latin typeface="#9Slide03 Ample" panose="02000000000000000000" pitchFamily="2" charset="0"/>
                <a:ea typeface="方正清刻本悦宋简体"/>
              </a:rPr>
              <a:t>ẩn</a:t>
            </a:r>
            <a:endParaRPr lang="en-US" sz="3000" dirty="0">
              <a:solidFill>
                <a:srgbClr val="5B9BD5"/>
              </a:solidFill>
              <a:latin typeface="#9Slide03 Ample" panose="02000000000000000000" pitchFamily="2" charset="0"/>
              <a:ea typeface="方正清刻本悦宋简体"/>
            </a:endParaRPr>
          </a:p>
        </p:txBody>
      </p:sp>
      <p:sp>
        <p:nvSpPr>
          <p:cNvPr id="14" name="Rectangle 13">
            <a:extLst>
              <a:ext uri="{FF2B5EF4-FFF2-40B4-BE49-F238E27FC236}">
                <a16:creationId xmlns:a16="http://schemas.microsoft.com/office/drawing/2014/main" id="{C59DEF0C-169A-1FC6-5B0B-A424C796A717}"/>
              </a:ext>
            </a:extLst>
          </p:cNvPr>
          <p:cNvSpPr/>
          <p:nvPr/>
        </p:nvSpPr>
        <p:spPr>
          <a:xfrm>
            <a:off x="2193185" y="1104092"/>
            <a:ext cx="1451345" cy="144032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3000" dirty="0">
                <a:solidFill>
                  <a:srgbClr val="5B9BD5"/>
                </a:solidFill>
                <a:latin typeface="#9Slide03 Ample" panose="02000000000000000000" pitchFamily="2" charset="0"/>
                <a:ea typeface="方正清刻本悦宋简体"/>
              </a:rPr>
              <a:t>3</a:t>
            </a:r>
          </a:p>
        </p:txBody>
      </p:sp>
      <p:sp>
        <p:nvSpPr>
          <p:cNvPr id="15" name="Rectangle 14">
            <a:extLst>
              <a:ext uri="{FF2B5EF4-FFF2-40B4-BE49-F238E27FC236}">
                <a16:creationId xmlns:a16="http://schemas.microsoft.com/office/drawing/2014/main" id="{503559BB-41A1-6DD2-BBC9-A47E831256ED}"/>
              </a:ext>
            </a:extLst>
          </p:cNvPr>
          <p:cNvSpPr/>
          <p:nvPr/>
        </p:nvSpPr>
        <p:spPr>
          <a:xfrm>
            <a:off x="3995404" y="1128014"/>
            <a:ext cx="1451345" cy="144032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3000" dirty="0" err="1">
                <a:solidFill>
                  <a:srgbClr val="5B9BD5"/>
                </a:solidFill>
                <a:latin typeface="#9Slide03 Ample" panose="02000000000000000000" pitchFamily="2" charset="0"/>
                <a:ea typeface="方正清刻本悦宋简体"/>
              </a:rPr>
              <a:t>Nhà</a:t>
            </a:r>
            <a:r>
              <a:rPr lang="en-US" sz="3000" dirty="0">
                <a:solidFill>
                  <a:srgbClr val="5B9BD5"/>
                </a:solidFill>
                <a:latin typeface="#9Slide03 Ample" panose="02000000000000000000" pitchFamily="2" charset="0"/>
                <a:ea typeface="方正清刻本悦宋简体"/>
              </a:rPr>
              <a:t> Lê</a:t>
            </a:r>
          </a:p>
        </p:txBody>
      </p:sp>
      <p:sp>
        <p:nvSpPr>
          <p:cNvPr id="16" name="Rectangle 15">
            <a:extLst>
              <a:ext uri="{FF2B5EF4-FFF2-40B4-BE49-F238E27FC236}">
                <a16:creationId xmlns:a16="http://schemas.microsoft.com/office/drawing/2014/main" id="{8E9B13E1-FCA0-E4FC-17D3-22A4213E7E14}"/>
              </a:ext>
            </a:extLst>
          </p:cNvPr>
          <p:cNvSpPr/>
          <p:nvPr/>
        </p:nvSpPr>
        <p:spPr>
          <a:xfrm>
            <a:off x="5797622" y="1112066"/>
            <a:ext cx="1451345" cy="144032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3000" dirty="0">
                <a:solidFill>
                  <a:srgbClr val="5B9BD5"/>
                </a:solidFill>
                <a:latin typeface="#9Slide03 Ample" panose="02000000000000000000" pitchFamily="2" charset="0"/>
                <a:ea typeface="方正清刻本悦宋简体"/>
              </a:rPr>
              <a:t>16</a:t>
            </a:r>
          </a:p>
        </p:txBody>
      </p:sp>
      <p:sp>
        <p:nvSpPr>
          <p:cNvPr id="17" name="Rectangle 16">
            <a:extLst>
              <a:ext uri="{FF2B5EF4-FFF2-40B4-BE49-F238E27FC236}">
                <a16:creationId xmlns:a16="http://schemas.microsoft.com/office/drawing/2014/main" id="{AD58BE8F-6A7B-44C2-96AD-57159B8B4112}"/>
              </a:ext>
            </a:extLst>
          </p:cNvPr>
          <p:cNvSpPr/>
          <p:nvPr/>
        </p:nvSpPr>
        <p:spPr>
          <a:xfrm>
            <a:off x="7599841" y="1104092"/>
            <a:ext cx="1451345" cy="144032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3000" dirty="0" err="1">
                <a:solidFill>
                  <a:srgbClr val="5B9BD5"/>
                </a:solidFill>
                <a:latin typeface="#9Slide03 Ample" panose="02000000000000000000" pitchFamily="2" charset="0"/>
                <a:ea typeface="方正清刻本悦宋简体"/>
              </a:rPr>
              <a:t>Truyền</a:t>
            </a:r>
            <a:r>
              <a:rPr lang="en-US" sz="3000" dirty="0">
                <a:solidFill>
                  <a:srgbClr val="5B9BD5"/>
                </a:solidFill>
                <a:latin typeface="#9Slide03 Ample" panose="02000000000000000000" pitchFamily="2" charset="0"/>
                <a:ea typeface="方正清刻本悦宋简体"/>
              </a:rPr>
              <a:t> </a:t>
            </a:r>
            <a:r>
              <a:rPr lang="en-US" sz="3000" dirty="0" err="1">
                <a:solidFill>
                  <a:srgbClr val="5B9BD5"/>
                </a:solidFill>
                <a:latin typeface="#9Slide03 Ample" panose="02000000000000000000" pitchFamily="2" charset="0"/>
                <a:ea typeface="方正清刻本悦宋简体"/>
              </a:rPr>
              <a:t>kì</a:t>
            </a:r>
            <a:endParaRPr lang="en-US" sz="3000" dirty="0">
              <a:solidFill>
                <a:srgbClr val="5B9BD5"/>
              </a:solidFill>
              <a:latin typeface="#9Slide03 Ample" panose="02000000000000000000" pitchFamily="2" charset="0"/>
              <a:ea typeface="方正清刻本悦宋简体"/>
            </a:endParaRPr>
          </a:p>
        </p:txBody>
      </p:sp>
      <p:sp>
        <p:nvSpPr>
          <p:cNvPr id="18" name="Rectangle 17">
            <a:extLst>
              <a:ext uri="{FF2B5EF4-FFF2-40B4-BE49-F238E27FC236}">
                <a16:creationId xmlns:a16="http://schemas.microsoft.com/office/drawing/2014/main" id="{6E724016-801A-1824-A7F9-373708532A98}"/>
              </a:ext>
            </a:extLst>
          </p:cNvPr>
          <p:cNvSpPr/>
          <p:nvPr/>
        </p:nvSpPr>
        <p:spPr>
          <a:xfrm>
            <a:off x="9402059" y="1104092"/>
            <a:ext cx="1451345" cy="144032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3000" dirty="0" err="1">
                <a:solidFill>
                  <a:srgbClr val="5B9BD5"/>
                </a:solidFill>
                <a:latin typeface="#9Slide03 Ample" panose="02000000000000000000" pitchFamily="2" charset="0"/>
                <a:ea typeface="方正清刻本悦宋简体"/>
              </a:rPr>
              <a:t>Hải</a:t>
            </a:r>
            <a:r>
              <a:rPr lang="en-US" sz="3000" dirty="0">
                <a:solidFill>
                  <a:srgbClr val="5B9BD5"/>
                </a:solidFill>
                <a:latin typeface="#9Slide03 Ample" panose="02000000000000000000" pitchFamily="2" charset="0"/>
                <a:ea typeface="方正清刻本悦宋简体"/>
              </a:rPr>
              <a:t> </a:t>
            </a:r>
            <a:r>
              <a:rPr lang="en-US" sz="3000" dirty="0" err="1">
                <a:solidFill>
                  <a:srgbClr val="5B9BD5"/>
                </a:solidFill>
                <a:latin typeface="#9Slide03 Ample" panose="02000000000000000000" pitchFamily="2" charset="0"/>
                <a:ea typeface="方正清刻本悦宋简体"/>
              </a:rPr>
              <a:t>Dương</a:t>
            </a:r>
            <a:endParaRPr lang="en-US" sz="3000" dirty="0">
              <a:solidFill>
                <a:srgbClr val="5B9BD5"/>
              </a:solidFill>
              <a:latin typeface="#9Slide03 Ample" panose="02000000000000000000" pitchFamily="2" charset="0"/>
              <a:ea typeface="方正清刻本悦宋简体"/>
            </a:endParaRPr>
          </a:p>
        </p:txBody>
      </p:sp>
      <p:sp>
        <p:nvSpPr>
          <p:cNvPr id="19" name="Rectangle 18">
            <a:extLst>
              <a:ext uri="{FF2B5EF4-FFF2-40B4-BE49-F238E27FC236}">
                <a16:creationId xmlns:a16="http://schemas.microsoft.com/office/drawing/2014/main" id="{D3B739A5-30AE-F9C9-0266-CF50A231F41C}"/>
              </a:ext>
            </a:extLst>
          </p:cNvPr>
          <p:cNvSpPr/>
          <p:nvPr/>
        </p:nvSpPr>
        <p:spPr>
          <a:xfrm>
            <a:off x="11204278" y="1128014"/>
            <a:ext cx="1636975" cy="144032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3000" dirty="0" err="1">
                <a:solidFill>
                  <a:srgbClr val="5B9BD5"/>
                </a:solidFill>
                <a:latin typeface="#9Slide03 Ample" panose="02000000000000000000" pitchFamily="2" charset="0"/>
                <a:ea typeface="方正清刻本悦宋简体"/>
              </a:rPr>
              <a:t>Vợ</a:t>
            </a:r>
            <a:r>
              <a:rPr lang="en-US" sz="3000" dirty="0">
                <a:solidFill>
                  <a:srgbClr val="5B9BD5"/>
                </a:solidFill>
                <a:latin typeface="#9Slide03 Ample" panose="02000000000000000000" pitchFamily="2" charset="0"/>
                <a:ea typeface="方正清刻本悦宋简体"/>
              </a:rPr>
              <a:t> </a:t>
            </a:r>
            <a:r>
              <a:rPr lang="en-US" sz="3000" dirty="0" err="1">
                <a:solidFill>
                  <a:srgbClr val="5B9BD5"/>
                </a:solidFill>
                <a:latin typeface="#9Slide03 Ample" panose="02000000000000000000" pitchFamily="2" charset="0"/>
                <a:ea typeface="方正清刻本悦宋简体"/>
              </a:rPr>
              <a:t>chàng</a:t>
            </a:r>
            <a:r>
              <a:rPr lang="en-US" sz="3000" dirty="0">
                <a:solidFill>
                  <a:srgbClr val="5B9BD5"/>
                </a:solidFill>
                <a:latin typeface="#9Slide03 Ample" panose="02000000000000000000" pitchFamily="2" charset="0"/>
                <a:ea typeface="方正清刻本悦宋简体"/>
              </a:rPr>
              <a:t> </a:t>
            </a:r>
            <a:r>
              <a:rPr lang="en-US" sz="3000" dirty="0" err="1">
                <a:solidFill>
                  <a:srgbClr val="5B9BD5"/>
                </a:solidFill>
                <a:latin typeface="#9Slide03 Ample" panose="02000000000000000000" pitchFamily="2" charset="0"/>
                <a:ea typeface="方正清刻本悦宋简体"/>
              </a:rPr>
              <a:t>Trương</a:t>
            </a:r>
            <a:endParaRPr lang="en-US" sz="3000" dirty="0">
              <a:solidFill>
                <a:srgbClr val="5B9BD5"/>
              </a:solidFill>
              <a:latin typeface="#9Slide03 Ample" panose="02000000000000000000" pitchFamily="2" charset="0"/>
              <a:ea typeface="方正清刻本悦宋简体"/>
            </a:endParaRPr>
          </a:p>
        </p:txBody>
      </p:sp>
      <p:sp>
        <p:nvSpPr>
          <p:cNvPr id="20" name="Rectangle 19">
            <a:extLst>
              <a:ext uri="{FF2B5EF4-FFF2-40B4-BE49-F238E27FC236}">
                <a16:creationId xmlns:a16="http://schemas.microsoft.com/office/drawing/2014/main" id="{1AD442EA-677B-1CDB-73A3-2A13667434A7}"/>
              </a:ext>
            </a:extLst>
          </p:cNvPr>
          <p:cNvSpPr/>
          <p:nvPr/>
        </p:nvSpPr>
        <p:spPr>
          <a:xfrm>
            <a:off x="13006496" y="1112066"/>
            <a:ext cx="1451345" cy="144032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3000" dirty="0" err="1">
                <a:solidFill>
                  <a:srgbClr val="5B9BD5"/>
                </a:solidFill>
                <a:latin typeface="#9Slide03 Ample" panose="02000000000000000000" pitchFamily="2" charset="0"/>
                <a:ea typeface="方正清刻本悦宋简体"/>
              </a:rPr>
              <a:t>Vũ</a:t>
            </a:r>
            <a:r>
              <a:rPr lang="en-US" sz="3000" dirty="0">
                <a:solidFill>
                  <a:srgbClr val="5B9BD5"/>
                </a:solidFill>
                <a:latin typeface="#9Slide03 Ample" panose="02000000000000000000" pitchFamily="2" charset="0"/>
                <a:ea typeface="方正清刻本悦宋简体"/>
              </a:rPr>
              <a:t> </a:t>
            </a:r>
            <a:r>
              <a:rPr lang="en-US" sz="3000" dirty="0" err="1">
                <a:solidFill>
                  <a:srgbClr val="5B9BD5"/>
                </a:solidFill>
                <a:latin typeface="#9Slide03 Ample" panose="02000000000000000000" pitchFamily="2" charset="0"/>
                <a:ea typeface="方正清刻本悦宋简体"/>
              </a:rPr>
              <a:t>Nương</a:t>
            </a:r>
            <a:endParaRPr lang="en-US" sz="3000" dirty="0">
              <a:solidFill>
                <a:srgbClr val="5B9BD5"/>
              </a:solidFill>
              <a:latin typeface="#9Slide03 Ample" panose="02000000000000000000" pitchFamily="2" charset="0"/>
              <a:ea typeface="方正清刻本悦宋简体"/>
            </a:endParaRPr>
          </a:p>
        </p:txBody>
      </p:sp>
      <p:sp>
        <p:nvSpPr>
          <p:cNvPr id="21" name="Rectangle 20">
            <a:extLst>
              <a:ext uri="{FF2B5EF4-FFF2-40B4-BE49-F238E27FC236}">
                <a16:creationId xmlns:a16="http://schemas.microsoft.com/office/drawing/2014/main" id="{D155305F-52CF-1DA2-0A01-45FECD6E756C}"/>
              </a:ext>
            </a:extLst>
          </p:cNvPr>
          <p:cNvSpPr/>
          <p:nvPr/>
        </p:nvSpPr>
        <p:spPr>
          <a:xfrm>
            <a:off x="14808715" y="1104092"/>
            <a:ext cx="1451345" cy="144032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3000" dirty="0" err="1">
                <a:solidFill>
                  <a:srgbClr val="5B9BD5"/>
                </a:solidFill>
                <a:latin typeface="#9Slide03 Ample" panose="02000000000000000000" pitchFamily="2" charset="0"/>
                <a:ea typeface="方正清刻本悦宋简体"/>
              </a:rPr>
              <a:t>Hải</a:t>
            </a:r>
            <a:r>
              <a:rPr lang="en-US" sz="3000" dirty="0">
                <a:solidFill>
                  <a:srgbClr val="5B9BD5"/>
                </a:solidFill>
                <a:latin typeface="#9Slide03 Ample" panose="02000000000000000000" pitchFamily="2" charset="0"/>
                <a:ea typeface="方正清刻本悦宋简体"/>
              </a:rPr>
              <a:t> </a:t>
            </a:r>
            <a:r>
              <a:rPr lang="en-US" sz="3000" dirty="0" err="1">
                <a:solidFill>
                  <a:srgbClr val="5B9BD5"/>
                </a:solidFill>
                <a:latin typeface="#9Slide03 Ample" panose="02000000000000000000" pitchFamily="2" charset="0"/>
                <a:ea typeface="方正清刻本悦宋简体"/>
              </a:rPr>
              <a:t>Phòng</a:t>
            </a:r>
            <a:endParaRPr lang="en-US" sz="3000" dirty="0">
              <a:solidFill>
                <a:srgbClr val="5B9BD5"/>
              </a:solidFill>
              <a:latin typeface="#9Slide03 Ample" panose="02000000000000000000" pitchFamily="2" charset="0"/>
              <a:ea typeface="方正清刻本悦宋简体"/>
            </a:endParaRPr>
          </a:p>
        </p:txBody>
      </p:sp>
      <p:sp>
        <p:nvSpPr>
          <p:cNvPr id="22" name="Rectangle 21">
            <a:extLst>
              <a:ext uri="{FF2B5EF4-FFF2-40B4-BE49-F238E27FC236}">
                <a16:creationId xmlns:a16="http://schemas.microsoft.com/office/drawing/2014/main" id="{C9949A62-6311-57AF-E2A4-1AC720D15FCD}"/>
              </a:ext>
            </a:extLst>
          </p:cNvPr>
          <p:cNvSpPr/>
          <p:nvPr/>
        </p:nvSpPr>
        <p:spPr>
          <a:xfrm>
            <a:off x="16610933" y="1088144"/>
            <a:ext cx="1451345" cy="1440329"/>
          </a:xfrm>
          <a:prstGeom prst="rect">
            <a:avLst/>
          </a:prstGeom>
          <a:solidFill>
            <a:schemeClr val="accent4">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3000" dirty="0" err="1">
                <a:solidFill>
                  <a:srgbClr val="5B9BD5"/>
                </a:solidFill>
                <a:latin typeface="#9Slide03 Ample" panose="02000000000000000000" pitchFamily="2" charset="0"/>
                <a:ea typeface="方正清刻本悦宋简体"/>
              </a:rPr>
              <a:t>Mạn</a:t>
            </a:r>
            <a:r>
              <a:rPr lang="en-US" sz="3000" dirty="0">
                <a:solidFill>
                  <a:srgbClr val="5B9BD5"/>
                </a:solidFill>
                <a:latin typeface="#9Slide03 Ample" panose="02000000000000000000" pitchFamily="2" charset="0"/>
                <a:ea typeface="方正清刻本悦宋简体"/>
              </a:rPr>
              <a:t> </a:t>
            </a:r>
            <a:r>
              <a:rPr lang="en-US" sz="3000" dirty="0" err="1">
                <a:solidFill>
                  <a:srgbClr val="5B9BD5"/>
                </a:solidFill>
                <a:latin typeface="#9Slide03 Ample" panose="02000000000000000000" pitchFamily="2" charset="0"/>
                <a:ea typeface="方正清刻本悦宋简体"/>
              </a:rPr>
              <a:t>lục</a:t>
            </a:r>
            <a:endParaRPr lang="en-US" sz="3000" dirty="0">
              <a:solidFill>
                <a:srgbClr val="5B9BD5"/>
              </a:solidFill>
              <a:latin typeface="#9Slide03 Ample" panose="02000000000000000000" pitchFamily="2" charset="0"/>
              <a:ea typeface="方正清刻本悦宋简体"/>
            </a:endParaRPr>
          </a:p>
        </p:txBody>
      </p:sp>
      <p:pic>
        <p:nvPicPr>
          <p:cNvPr id="24" name="Picture 23">
            <a:extLst>
              <a:ext uri="{FF2B5EF4-FFF2-40B4-BE49-F238E27FC236}">
                <a16:creationId xmlns:a16="http://schemas.microsoft.com/office/drawing/2014/main" id="{2D9F98E7-A935-D117-78D7-B1B96E51ACC9}"/>
              </a:ext>
            </a:extLst>
          </p:cNvPr>
          <p:cNvPicPr>
            <a:picLocks noChangeAspect="1"/>
          </p:cNvPicPr>
          <p:nvPr/>
        </p:nvPicPr>
        <p:blipFill rotWithShape="1">
          <a:blip r:embed="rId3">
            <a:extLst>
              <a:ext uri="{28A0092B-C50C-407E-A947-70E740481C1C}">
                <a14:useLocalDpi xmlns:a14="http://schemas.microsoft.com/office/drawing/2010/main" val="0"/>
              </a:ext>
            </a:extLst>
          </a:blip>
          <a:srcRect r="24108" b="12135"/>
          <a:stretch/>
        </p:blipFill>
        <p:spPr>
          <a:xfrm>
            <a:off x="2230530" y="3197678"/>
            <a:ext cx="1250070" cy="1131105"/>
          </a:xfrm>
          <a:prstGeom prst="rect">
            <a:avLst/>
          </a:prstGeom>
        </p:spPr>
      </p:pic>
      <p:sp>
        <p:nvSpPr>
          <p:cNvPr id="25" name="矩形 23">
            <a:extLst>
              <a:ext uri="{FF2B5EF4-FFF2-40B4-BE49-F238E27FC236}">
                <a16:creationId xmlns:a16="http://schemas.microsoft.com/office/drawing/2014/main" id="{F1B40417-DF84-B7FB-7AAA-A6BC1F3BF2DF}"/>
              </a:ext>
            </a:extLst>
          </p:cNvPr>
          <p:cNvSpPr/>
          <p:nvPr/>
        </p:nvSpPr>
        <p:spPr>
          <a:xfrm>
            <a:off x="3567989" y="3449330"/>
            <a:ext cx="5692197" cy="692497"/>
          </a:xfrm>
          <a:prstGeom prst="rect">
            <a:avLst/>
          </a:prstGeom>
        </p:spPr>
        <p:txBody>
          <a:bodyPr wrap="square">
            <a:spAutoFit/>
          </a:bodyPr>
          <a:lstStyle/>
          <a:p>
            <a:pPr algn="just" defTabSz="1371600">
              <a:spcBef>
                <a:spcPts val="1200"/>
              </a:spcBef>
            </a:pP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Quê</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của</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tác</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giả</a:t>
            </a:r>
            <a:endParaRPr lang="en-US" sz="3900" kern="10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27" name="矩形 23">
            <a:extLst>
              <a:ext uri="{FF2B5EF4-FFF2-40B4-BE49-F238E27FC236}">
                <a16:creationId xmlns:a16="http://schemas.microsoft.com/office/drawing/2014/main" id="{876FD054-3B05-6BED-BE8B-4A83E4693EDB}"/>
              </a:ext>
            </a:extLst>
          </p:cNvPr>
          <p:cNvSpPr/>
          <p:nvPr/>
        </p:nvSpPr>
        <p:spPr>
          <a:xfrm>
            <a:off x="3589194" y="5234124"/>
            <a:ext cx="5692197" cy="692497"/>
          </a:xfrm>
          <a:prstGeom prst="rect">
            <a:avLst/>
          </a:prstGeom>
        </p:spPr>
        <p:txBody>
          <a:bodyPr wrap="square">
            <a:spAutoFit/>
          </a:bodyPr>
          <a:lstStyle/>
          <a:p>
            <a:pPr algn="just" defTabSz="1371600">
              <a:spcBef>
                <a:spcPts val="1200"/>
              </a:spcBef>
            </a:pP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Triều</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đại</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tác</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giả</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sống</a:t>
            </a:r>
            <a:endParaRPr lang="en-US" sz="3900" kern="10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28" name="矩形 23">
            <a:extLst>
              <a:ext uri="{FF2B5EF4-FFF2-40B4-BE49-F238E27FC236}">
                <a16:creationId xmlns:a16="http://schemas.microsoft.com/office/drawing/2014/main" id="{2CE8070E-E546-AA0E-39C1-96E9D8E3CCF1}"/>
              </a:ext>
            </a:extLst>
          </p:cNvPr>
          <p:cNvSpPr/>
          <p:nvPr/>
        </p:nvSpPr>
        <p:spPr>
          <a:xfrm>
            <a:off x="3640628" y="6699324"/>
            <a:ext cx="5155004" cy="1292662"/>
          </a:xfrm>
          <a:prstGeom prst="rect">
            <a:avLst/>
          </a:prstGeom>
        </p:spPr>
        <p:txBody>
          <a:bodyPr wrap="square">
            <a:spAutoFit/>
          </a:bodyPr>
          <a:lstStyle/>
          <a:p>
            <a:pPr algn="just" defTabSz="1371600">
              <a:spcBef>
                <a:spcPts val="1200"/>
              </a:spcBef>
            </a:pP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Tác</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giả</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làm</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quan</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1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năm</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rồi</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xin</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về</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quê</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endParaRPr lang="en-US" sz="3900" kern="10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endParaRPr>
          </a:p>
        </p:txBody>
      </p:sp>
      <p:pic>
        <p:nvPicPr>
          <p:cNvPr id="31" name="Picture 30">
            <a:extLst>
              <a:ext uri="{FF2B5EF4-FFF2-40B4-BE49-F238E27FC236}">
                <a16:creationId xmlns:a16="http://schemas.microsoft.com/office/drawing/2014/main" id="{BAABE40F-F215-9AF9-204E-53C311E23C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45" r="12764"/>
          <a:stretch/>
        </p:blipFill>
        <p:spPr>
          <a:xfrm>
            <a:off x="2252419" y="4980211"/>
            <a:ext cx="1228181" cy="1246496"/>
          </a:xfrm>
          <a:prstGeom prst="rect">
            <a:avLst/>
          </a:prstGeom>
        </p:spPr>
      </p:pic>
      <p:pic>
        <p:nvPicPr>
          <p:cNvPr id="33" name="Picture 32">
            <a:extLst>
              <a:ext uri="{FF2B5EF4-FFF2-40B4-BE49-F238E27FC236}">
                <a16:creationId xmlns:a16="http://schemas.microsoft.com/office/drawing/2014/main" id="{3C9F8EE6-0E27-63C5-DDB5-8350E5C1BB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903" t="46628" r="37121" b="4396"/>
          <a:stretch/>
        </p:blipFill>
        <p:spPr>
          <a:xfrm>
            <a:off x="2215842" y="6770196"/>
            <a:ext cx="1167156" cy="1197084"/>
          </a:xfrm>
          <a:prstGeom prst="rect">
            <a:avLst/>
          </a:prstGeom>
        </p:spPr>
      </p:pic>
      <p:pic>
        <p:nvPicPr>
          <p:cNvPr id="35" name="Picture 34">
            <a:extLst>
              <a:ext uri="{FF2B5EF4-FFF2-40B4-BE49-F238E27FC236}">
                <a16:creationId xmlns:a16="http://schemas.microsoft.com/office/drawing/2014/main" id="{40831486-2CB3-08EC-AA47-33E530F8A7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6731" y="3121744"/>
            <a:ext cx="1246496" cy="1246496"/>
          </a:xfrm>
          <a:prstGeom prst="rect">
            <a:avLst/>
          </a:prstGeom>
        </p:spPr>
      </p:pic>
      <p:sp>
        <p:nvSpPr>
          <p:cNvPr id="36" name="矩形 23">
            <a:extLst>
              <a:ext uri="{FF2B5EF4-FFF2-40B4-BE49-F238E27FC236}">
                <a16:creationId xmlns:a16="http://schemas.microsoft.com/office/drawing/2014/main" id="{116342AE-1A4D-B164-B102-E684E82223A7}"/>
              </a:ext>
            </a:extLst>
          </p:cNvPr>
          <p:cNvSpPr/>
          <p:nvPr/>
        </p:nvSpPr>
        <p:spPr>
          <a:xfrm>
            <a:off x="12442276" y="3201710"/>
            <a:ext cx="5565821" cy="1292662"/>
          </a:xfrm>
          <a:prstGeom prst="rect">
            <a:avLst/>
          </a:prstGeom>
        </p:spPr>
        <p:txBody>
          <a:bodyPr wrap="square">
            <a:spAutoFit/>
          </a:bodyPr>
          <a:lstStyle/>
          <a:p>
            <a:pPr algn="just" defTabSz="1371600">
              <a:spcBef>
                <a:spcPts val="1200"/>
              </a:spcBef>
            </a:pP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Văn</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bản</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là</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câu</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chuyện</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thứ</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trong</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tập</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truyện</a:t>
            </a:r>
            <a:endParaRPr lang="en-US" sz="3900" kern="10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37" name="矩形 23">
            <a:extLst>
              <a:ext uri="{FF2B5EF4-FFF2-40B4-BE49-F238E27FC236}">
                <a16:creationId xmlns:a16="http://schemas.microsoft.com/office/drawing/2014/main" id="{1A32FFEB-E3F5-8124-F11A-9EC135D0F199}"/>
              </a:ext>
            </a:extLst>
          </p:cNvPr>
          <p:cNvSpPr/>
          <p:nvPr/>
        </p:nvSpPr>
        <p:spPr>
          <a:xfrm>
            <a:off x="12442277" y="4862805"/>
            <a:ext cx="5565819" cy="1892826"/>
          </a:xfrm>
          <a:prstGeom prst="rect">
            <a:avLst/>
          </a:prstGeom>
        </p:spPr>
        <p:txBody>
          <a:bodyPr wrap="square">
            <a:spAutoFit/>
          </a:bodyPr>
          <a:lstStyle/>
          <a:p>
            <a:pPr defTabSz="1371600">
              <a:spcBef>
                <a:spcPts val="1200"/>
              </a:spcBef>
            </a:pP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Văn</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bản</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được</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sáng</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tạo</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thêm</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từ</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truyện</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cổ</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r>
              <a:rPr lang="en-US" sz="3900" kern="0" dirty="0" err="1">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tích</a:t>
            </a:r>
            <a:r>
              <a:rPr lang="en-US" sz="3900" kern="0" dirty="0">
                <a:solidFill>
                  <a:prstClr val="black"/>
                </a:solidFill>
                <a:latin typeface="#9Slide03 AmpleSoft" panose="02000000000000000000" pitchFamily="2" charset="0"/>
                <a:ea typeface="Times New Roman" panose="02020603050405020304" pitchFamily="18" charset="0"/>
                <a:cs typeface="Times New Roman" panose="02020603050405020304" pitchFamily="18" charset="0"/>
              </a:rPr>
              <a:t> …</a:t>
            </a:r>
            <a:endParaRPr lang="en-US" sz="3900" kern="10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endParaRPr>
          </a:p>
        </p:txBody>
      </p:sp>
      <p:sp>
        <p:nvSpPr>
          <p:cNvPr id="38" name="矩形 23">
            <a:extLst>
              <a:ext uri="{FF2B5EF4-FFF2-40B4-BE49-F238E27FC236}">
                <a16:creationId xmlns:a16="http://schemas.microsoft.com/office/drawing/2014/main" id="{CFAC7A56-7219-C0E9-7246-0E388D66A140}"/>
              </a:ext>
            </a:extLst>
          </p:cNvPr>
          <p:cNvSpPr/>
          <p:nvPr/>
        </p:nvSpPr>
        <p:spPr>
          <a:xfrm>
            <a:off x="12483524" y="6699324"/>
            <a:ext cx="5193948" cy="1292662"/>
          </a:xfrm>
          <a:prstGeom prst="rect">
            <a:avLst/>
          </a:prstGeom>
        </p:spPr>
        <p:txBody>
          <a:bodyPr wrap="square">
            <a:spAutoFit/>
          </a:bodyPr>
          <a:lstStyle/>
          <a:p>
            <a:pPr algn="just" defTabSz="1371600">
              <a:spcBef>
                <a:spcPts val="1200"/>
              </a:spcBef>
            </a:pP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Thể</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loại</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của</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văn</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bản</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Truyện</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 </a:t>
            </a:r>
            <a:endParaRPr lang="en-US" sz="3900" kern="10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endParaRPr>
          </a:p>
        </p:txBody>
      </p:sp>
      <p:pic>
        <p:nvPicPr>
          <p:cNvPr id="41" name="Picture 40">
            <a:extLst>
              <a:ext uri="{FF2B5EF4-FFF2-40B4-BE49-F238E27FC236}">
                <a16:creationId xmlns:a16="http://schemas.microsoft.com/office/drawing/2014/main" id="{5CA62DFE-C69F-7E6B-CB4C-75BB41899F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169181" y="5123275"/>
            <a:ext cx="993446" cy="996752"/>
          </a:xfrm>
          <a:prstGeom prst="rect">
            <a:avLst/>
          </a:prstGeom>
        </p:spPr>
      </p:pic>
      <p:pic>
        <p:nvPicPr>
          <p:cNvPr id="42" name="Picture 41">
            <a:extLst>
              <a:ext uri="{FF2B5EF4-FFF2-40B4-BE49-F238E27FC236}">
                <a16:creationId xmlns:a16="http://schemas.microsoft.com/office/drawing/2014/main" id="{D9B8BEC6-F2A3-EF29-6B4A-4999DA04F4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156790">
            <a:off x="10934888" y="6582452"/>
            <a:ext cx="1572572" cy="157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矩形 12">
            <a:extLst>
              <a:ext uri="{FF2B5EF4-FFF2-40B4-BE49-F238E27FC236}">
                <a16:creationId xmlns:a16="http://schemas.microsoft.com/office/drawing/2014/main" id="{71F7D9EA-BB7D-6D4B-3136-0E74FCC96CEB}"/>
              </a:ext>
            </a:extLst>
          </p:cNvPr>
          <p:cNvSpPr/>
          <p:nvPr/>
        </p:nvSpPr>
        <p:spPr>
          <a:xfrm>
            <a:off x="424530" y="151409"/>
            <a:ext cx="17671311" cy="738664"/>
          </a:xfrm>
          <a:prstGeom prst="rect">
            <a:avLst/>
          </a:prstGeom>
        </p:spPr>
        <p:txBody>
          <a:bodyPr wrap="square">
            <a:spAutoFit/>
          </a:bodyPr>
          <a:lstStyle/>
          <a:p>
            <a:pPr algn="ctr" defTabSz="1371600"/>
            <a:r>
              <a:rPr lang="en-US" altLang="zh-CN" sz="4200" spc="450" dirty="0" err="1">
                <a:solidFill>
                  <a:srgbClr val="FF0000"/>
                </a:solidFill>
                <a:latin typeface="#9Slide07 SVNAppleberry" panose="02040603050506020204" pitchFamily="18" charset="0"/>
                <a:ea typeface="李旭科书法" charset="0"/>
              </a:rPr>
              <a:t>Ghép</a:t>
            </a:r>
            <a:r>
              <a:rPr lang="en-US" altLang="zh-CN" sz="4200" spc="450" dirty="0">
                <a:solidFill>
                  <a:srgbClr val="FF0000"/>
                </a:solidFill>
                <a:latin typeface="#9Slide07 SVNAppleberry" panose="02040603050506020204" pitchFamily="18" charset="0"/>
                <a:ea typeface="李旭科书法" charset="0"/>
              </a:rPr>
              <a:t> </a:t>
            </a:r>
            <a:r>
              <a:rPr lang="en-US" altLang="zh-CN" sz="4200" spc="450" dirty="0" err="1">
                <a:solidFill>
                  <a:srgbClr val="FF0000"/>
                </a:solidFill>
                <a:latin typeface="#9Slide07 SVNAppleberry" panose="02040603050506020204" pitchFamily="18" charset="0"/>
                <a:ea typeface="李旭科书法" charset="0"/>
              </a:rPr>
              <a:t>từ</a:t>
            </a:r>
            <a:r>
              <a:rPr lang="en-US" altLang="zh-CN" sz="4200" spc="450" dirty="0">
                <a:solidFill>
                  <a:srgbClr val="FF0000"/>
                </a:solidFill>
                <a:latin typeface="#9Slide07 SVNAppleberry" panose="02040603050506020204" pitchFamily="18" charset="0"/>
                <a:ea typeface="李旭科书法" charset="0"/>
              </a:rPr>
              <a:t> </a:t>
            </a:r>
            <a:r>
              <a:rPr lang="en-US" altLang="zh-CN" sz="4200" spc="450" dirty="0" err="1">
                <a:solidFill>
                  <a:srgbClr val="FF0000"/>
                </a:solidFill>
                <a:latin typeface="#9Slide07 SVNAppleberry" panose="02040603050506020204" pitchFamily="18" charset="0"/>
                <a:ea typeface="李旭科书法" charset="0"/>
              </a:rPr>
              <a:t>khóa</a:t>
            </a:r>
            <a:r>
              <a:rPr lang="en-US" altLang="zh-CN" sz="4200" spc="450" dirty="0">
                <a:solidFill>
                  <a:srgbClr val="FF0000"/>
                </a:solidFill>
                <a:latin typeface="#9Slide07 SVNAppleberry" panose="02040603050506020204" pitchFamily="18" charset="0"/>
                <a:ea typeface="李旭科书法" charset="0"/>
              </a:rPr>
              <a:t> ở </a:t>
            </a:r>
            <a:r>
              <a:rPr lang="en-US" altLang="zh-CN" sz="4200" spc="450" dirty="0" err="1">
                <a:solidFill>
                  <a:srgbClr val="FF0000"/>
                </a:solidFill>
                <a:latin typeface="#9Slide07 SVNAppleberry" panose="02040603050506020204" pitchFamily="18" charset="0"/>
                <a:ea typeface="李旭科书法" charset="0"/>
              </a:rPr>
              <a:t>khung</a:t>
            </a:r>
            <a:r>
              <a:rPr lang="en-US" altLang="zh-CN" sz="4200" spc="450" dirty="0">
                <a:solidFill>
                  <a:srgbClr val="FF0000"/>
                </a:solidFill>
                <a:latin typeface="#9Slide07 SVNAppleberry" panose="02040603050506020204" pitchFamily="18" charset="0"/>
                <a:ea typeface="李旭科书法" charset="0"/>
              </a:rPr>
              <a:t> </a:t>
            </a:r>
            <a:r>
              <a:rPr lang="en-US" altLang="zh-CN" sz="4200" spc="450" dirty="0" err="1">
                <a:solidFill>
                  <a:srgbClr val="FF0000"/>
                </a:solidFill>
                <a:latin typeface="#9Slide07 SVNAppleberry" panose="02040603050506020204" pitchFamily="18" charset="0"/>
                <a:ea typeface="李旭科书法" charset="0"/>
              </a:rPr>
              <a:t>vàng</a:t>
            </a:r>
            <a:r>
              <a:rPr lang="en-US" altLang="zh-CN" sz="4200" spc="450" dirty="0">
                <a:solidFill>
                  <a:srgbClr val="FF0000"/>
                </a:solidFill>
                <a:latin typeface="#9Slide07 SVNAppleberry" panose="02040603050506020204" pitchFamily="18" charset="0"/>
                <a:ea typeface="李旭科书法" charset="0"/>
              </a:rPr>
              <a:t> </a:t>
            </a:r>
            <a:r>
              <a:rPr lang="en-US" altLang="zh-CN" sz="4200" spc="450" dirty="0" err="1">
                <a:solidFill>
                  <a:srgbClr val="FF0000"/>
                </a:solidFill>
                <a:latin typeface="#9Slide07 SVNAppleberry" panose="02040603050506020204" pitchFamily="18" charset="0"/>
                <a:ea typeface="李旭科书法" charset="0"/>
              </a:rPr>
              <a:t>vào</a:t>
            </a:r>
            <a:r>
              <a:rPr lang="en-US" altLang="zh-CN" sz="4200" spc="450" dirty="0">
                <a:solidFill>
                  <a:srgbClr val="FF0000"/>
                </a:solidFill>
                <a:latin typeface="#9Slide07 SVNAppleberry" panose="02040603050506020204" pitchFamily="18" charset="0"/>
                <a:ea typeface="李旭科书法" charset="0"/>
              </a:rPr>
              <a:t> </a:t>
            </a:r>
            <a:r>
              <a:rPr lang="en-US" altLang="zh-CN" sz="4200" spc="450" dirty="0" err="1">
                <a:solidFill>
                  <a:srgbClr val="FF0000"/>
                </a:solidFill>
                <a:latin typeface="#9Slide07 SVNAppleberry" panose="02040603050506020204" pitchFamily="18" charset="0"/>
                <a:ea typeface="李旭科书法" charset="0"/>
              </a:rPr>
              <a:t>đúng</a:t>
            </a:r>
            <a:r>
              <a:rPr lang="en-US" altLang="zh-CN" sz="4200" spc="450" dirty="0">
                <a:solidFill>
                  <a:srgbClr val="FF0000"/>
                </a:solidFill>
                <a:latin typeface="#9Slide07 SVNAppleberry" panose="02040603050506020204" pitchFamily="18" charset="0"/>
                <a:ea typeface="李旭科书法" charset="0"/>
              </a:rPr>
              <a:t> </a:t>
            </a:r>
            <a:r>
              <a:rPr lang="en-US" altLang="zh-CN" sz="4200" spc="450" dirty="0" err="1">
                <a:solidFill>
                  <a:srgbClr val="FF0000"/>
                </a:solidFill>
                <a:latin typeface="#9Slide07 SVNAppleberry" panose="02040603050506020204" pitchFamily="18" charset="0"/>
                <a:ea typeface="李旭科书法" charset="0"/>
              </a:rPr>
              <a:t>nội</a:t>
            </a:r>
            <a:r>
              <a:rPr lang="en-US" altLang="zh-CN" sz="4200" spc="450" dirty="0">
                <a:solidFill>
                  <a:srgbClr val="FF0000"/>
                </a:solidFill>
                <a:latin typeface="#9Slide07 SVNAppleberry" panose="02040603050506020204" pitchFamily="18" charset="0"/>
                <a:ea typeface="李旭科书法" charset="0"/>
              </a:rPr>
              <a:t> dung </a:t>
            </a:r>
            <a:r>
              <a:rPr lang="en-US" altLang="zh-CN" sz="4200" spc="450" dirty="0" err="1">
                <a:solidFill>
                  <a:srgbClr val="FF0000"/>
                </a:solidFill>
                <a:latin typeface="#9Slide07 SVNAppleberry" panose="02040603050506020204" pitchFamily="18" charset="0"/>
                <a:ea typeface="李旭科书法" charset="0"/>
              </a:rPr>
              <a:t>của</a:t>
            </a:r>
            <a:r>
              <a:rPr lang="en-US" altLang="zh-CN" sz="4200" spc="450" dirty="0">
                <a:solidFill>
                  <a:srgbClr val="FF0000"/>
                </a:solidFill>
                <a:latin typeface="#9Slide07 SVNAppleberry" panose="02040603050506020204" pitchFamily="18" charset="0"/>
                <a:ea typeface="李旭科书法" charset="0"/>
              </a:rPr>
              <a:t> </a:t>
            </a:r>
            <a:r>
              <a:rPr lang="en-US" altLang="zh-CN" sz="4200" spc="450" dirty="0" err="1">
                <a:solidFill>
                  <a:srgbClr val="FF0000"/>
                </a:solidFill>
                <a:latin typeface="#9Slide07 SVNAppleberry" panose="02040603050506020204" pitchFamily="18" charset="0"/>
                <a:ea typeface="李旭科书法" charset="0"/>
              </a:rPr>
              <a:t>nó</a:t>
            </a:r>
            <a:endParaRPr lang="zh-CN" altLang="en-US" sz="4200" spc="450" dirty="0">
              <a:solidFill>
                <a:srgbClr val="FF0000"/>
              </a:solidFill>
              <a:latin typeface="#9Slide07 SVNAppleberry" panose="02040603050506020204" pitchFamily="18" charset="0"/>
              <a:ea typeface="李旭科书法" charset="0"/>
            </a:endParaRPr>
          </a:p>
        </p:txBody>
      </p:sp>
      <p:sp>
        <p:nvSpPr>
          <p:cNvPr id="39" name="矩形 23">
            <a:extLst>
              <a:ext uri="{FF2B5EF4-FFF2-40B4-BE49-F238E27FC236}">
                <a16:creationId xmlns:a16="http://schemas.microsoft.com/office/drawing/2014/main" id="{CEE24AF5-C0C7-407E-91AC-E4A92883DFA1}"/>
              </a:ext>
            </a:extLst>
          </p:cNvPr>
          <p:cNvSpPr/>
          <p:nvPr/>
        </p:nvSpPr>
        <p:spPr>
          <a:xfrm>
            <a:off x="3640629" y="8407130"/>
            <a:ext cx="5274771" cy="1892826"/>
          </a:xfrm>
          <a:prstGeom prst="rect">
            <a:avLst/>
          </a:prstGeom>
        </p:spPr>
        <p:txBody>
          <a:bodyPr wrap="square">
            <a:spAutoFit/>
          </a:bodyPr>
          <a:lstStyle/>
          <a:p>
            <a:pPr algn="just" defTabSz="1371600">
              <a:spcBef>
                <a:spcPts val="1200"/>
              </a:spcBef>
            </a:pP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Tên</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tác</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phẩm</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duy</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nhất</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của</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tác</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giả</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Truyền</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kì</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endParaRPr lang="en-US" sz="3900" kern="10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endParaRPr>
          </a:p>
        </p:txBody>
      </p:sp>
      <p:pic>
        <p:nvPicPr>
          <p:cNvPr id="40" name="Picture 39">
            <a:extLst>
              <a:ext uri="{FF2B5EF4-FFF2-40B4-BE49-F238E27FC236}">
                <a16:creationId xmlns:a16="http://schemas.microsoft.com/office/drawing/2014/main" id="{BBE9E38E-D702-4143-9380-8E4F9A27D76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215842" y="8499635"/>
            <a:ext cx="1167156" cy="1147997"/>
          </a:xfrm>
          <a:prstGeom prst="rect">
            <a:avLst/>
          </a:prstGeom>
        </p:spPr>
      </p:pic>
      <p:sp>
        <p:nvSpPr>
          <p:cNvPr id="44" name="矩形 23">
            <a:extLst>
              <a:ext uri="{FF2B5EF4-FFF2-40B4-BE49-F238E27FC236}">
                <a16:creationId xmlns:a16="http://schemas.microsoft.com/office/drawing/2014/main" id="{81BB05F0-047D-4C5E-929D-5A9734F18253}"/>
              </a:ext>
            </a:extLst>
          </p:cNvPr>
          <p:cNvSpPr/>
          <p:nvPr/>
        </p:nvSpPr>
        <p:spPr>
          <a:xfrm>
            <a:off x="12483524" y="8434599"/>
            <a:ext cx="5193948" cy="1292662"/>
          </a:xfrm>
          <a:prstGeom prst="rect">
            <a:avLst/>
          </a:prstGeom>
        </p:spPr>
        <p:txBody>
          <a:bodyPr wrap="square">
            <a:spAutoFit/>
          </a:bodyPr>
          <a:lstStyle/>
          <a:p>
            <a:pPr algn="just" defTabSz="1371600">
              <a:spcBef>
                <a:spcPts val="1200"/>
              </a:spcBef>
            </a:pP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Văn</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bản</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được</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chia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làm</a:t>
            </a:r>
            <a:r>
              <a:rPr lang="en-US" sz="3900" kern="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rPr>
              <a:t> … </a:t>
            </a:r>
            <a:r>
              <a:rPr lang="en-US" sz="3900" kern="0" dirty="0" err="1">
                <a:solidFill>
                  <a:prstClr val="black"/>
                </a:solidFill>
                <a:latin typeface="#9Slide03 AmpleSoft" panose="02000000000000000000" pitchFamily="2" charset="0"/>
                <a:ea typeface="Calibri" panose="020F0502020204030204" pitchFamily="34" charset="0"/>
                <a:cs typeface="Times New Roman" panose="02020603050405020304" pitchFamily="18" charset="0"/>
              </a:rPr>
              <a:t>phần</a:t>
            </a:r>
            <a:endParaRPr lang="en-US" sz="3900" kern="100" dirty="0">
              <a:solidFill>
                <a:prstClr val="black"/>
              </a:solidFill>
              <a:latin typeface="#9Slide03 AmpleSoft" panose="02000000000000000000" pitchFamily="2" charset="0"/>
              <a:ea typeface="Calibri" panose="020F0502020204030204" pitchFamily="34" charset="0"/>
              <a:cs typeface="Times New Roman" panose="02020603050405020304" pitchFamily="18" charset="0"/>
            </a:endParaRPr>
          </a:p>
        </p:txBody>
      </p:sp>
      <p:pic>
        <p:nvPicPr>
          <p:cNvPr id="45" name="Picture 44">
            <a:extLst>
              <a:ext uri="{FF2B5EF4-FFF2-40B4-BE49-F238E27FC236}">
                <a16:creationId xmlns:a16="http://schemas.microsoft.com/office/drawing/2014/main" id="{0BF61DE2-5D67-4DF2-9046-697C9D471D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21422093">
            <a:off x="11270189" y="8631449"/>
            <a:ext cx="906168" cy="106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449405"/>
      </p:ext>
    </p:extLst>
  </p:cSld>
  <p:clrMapOvr>
    <a:masterClrMapping/>
  </p:clrMapOvr>
  <mc:AlternateContent xmlns:mc="http://schemas.openxmlformats.org/markup-compatibility/2006" xmlns:p14="http://schemas.microsoft.com/office/powerpoint/2010/main">
    <mc:Choice Requires="p14">
      <p:transition spd="slow" p14:dur="15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4.81481E-6 L -0.48633 0.19167 " pathEditMode="relative" rAng="0" ptsTypes="AA">
                                      <p:cBhvr>
                                        <p:cTn id="6" dur="2000" fill="hold"/>
                                        <p:tgtEl>
                                          <p:spTgt spid="18"/>
                                        </p:tgtEl>
                                        <p:attrNameLst>
                                          <p:attrName>ppt_x</p:attrName>
                                          <p:attrName>ppt_y</p:attrName>
                                        </p:attrNameLst>
                                      </p:cBhvr>
                                      <p:rCtr x="-24323" y="958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91667E-6 3.7037E-7 L -0.18971 0.36713 " pathEditMode="relative" rAng="0" ptsTypes="AA">
                                      <p:cBhvr>
                                        <p:cTn id="10" dur="2000" fill="hold"/>
                                        <p:tgtEl>
                                          <p:spTgt spid="15"/>
                                        </p:tgtEl>
                                        <p:attrNameLst>
                                          <p:attrName>ppt_x</p:attrName>
                                          <p:attrName>ppt_y</p:attrName>
                                        </p:attrNameLst>
                                      </p:cBhvr>
                                      <p:rCtr x="-9492" y="1835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29167E-6 -4.81481E-6 L 0.00729 0.53681 " pathEditMode="relative" rAng="0" ptsTypes="AA">
                                      <p:cBhvr>
                                        <p:cTn id="14" dur="2000" fill="hold"/>
                                        <p:tgtEl>
                                          <p:spTgt spid="13"/>
                                        </p:tgtEl>
                                        <p:attrNameLst>
                                          <p:attrName>ppt_x</p:attrName>
                                          <p:attrName>ppt_y</p:attrName>
                                        </p:attrNameLst>
                                      </p:cBhvr>
                                      <p:rCtr x="365" y="2682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078 -0.00833 L -0.87969 0.70625 " pathEditMode="relative" rAng="0" ptsTypes="AA">
                                      <p:cBhvr>
                                        <p:cTn id="18" dur="2000" fill="hold"/>
                                        <p:tgtEl>
                                          <p:spTgt spid="22"/>
                                        </p:tgtEl>
                                        <p:attrNameLst>
                                          <p:attrName>ppt_x</p:attrName>
                                          <p:attrName>ppt_y</p:attrName>
                                        </p:attrNameLst>
                                      </p:cBhvr>
                                      <p:rCtr x="-44023" y="3571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7.40741E-7 L 0.19922 0.19236 " pathEditMode="relative" rAng="0" ptsTypes="AA">
                                      <p:cBhvr>
                                        <p:cTn id="22" dur="2000" fill="hold"/>
                                        <p:tgtEl>
                                          <p:spTgt spid="16"/>
                                        </p:tgtEl>
                                        <p:attrNameLst>
                                          <p:attrName>ppt_x</p:attrName>
                                          <p:attrName>ppt_y</p:attrName>
                                        </p:attrNameLst>
                                      </p:cBhvr>
                                      <p:rCtr x="9961" y="960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75E-6 3.7037E-7 L -0.0957 0.36551 " pathEditMode="relative" rAng="0" ptsTypes="AA">
                                      <p:cBhvr>
                                        <p:cTn id="26" dur="2000" fill="hold"/>
                                        <p:tgtEl>
                                          <p:spTgt spid="19"/>
                                        </p:tgtEl>
                                        <p:attrNameLst>
                                          <p:attrName>ppt_x</p:attrName>
                                          <p:attrName>ppt_y</p:attrName>
                                        </p:attrNameLst>
                                      </p:cBhvr>
                                      <p:rCtr x="-4792" y="1826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66667E-6 0.00139 L 0.09974 0.53519 " pathEditMode="relative" rAng="0" ptsTypes="AA">
                                      <p:cBhvr>
                                        <p:cTn id="30" dur="2000" fill="hold"/>
                                        <p:tgtEl>
                                          <p:spTgt spid="17"/>
                                        </p:tgtEl>
                                        <p:attrNameLst>
                                          <p:attrName>ppt_x</p:attrName>
                                          <p:attrName>ppt_y</p:attrName>
                                        </p:attrNameLst>
                                      </p:cBhvr>
                                      <p:rCtr x="4987" y="2669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58333E-6 0.00278 L 0.39622 0.70394 " pathEditMode="relative" rAng="0" ptsTypes="AA">
                                      <p:cBhvr>
                                        <p:cTn id="34" dur="2000" fill="hold"/>
                                        <p:tgtEl>
                                          <p:spTgt spid="14"/>
                                        </p:tgtEl>
                                        <p:attrNameLst>
                                          <p:attrName>ppt_x</p:attrName>
                                          <p:attrName>ppt_y</p:attrName>
                                        </p:attrNameLst>
                                      </p:cBhvr>
                                      <p:rCtr x="19805" y="3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0">
            <a:extLst>
              <a:ext uri="{FF2B5EF4-FFF2-40B4-BE49-F238E27FC236}">
                <a16:creationId xmlns:a16="http://schemas.microsoft.com/office/drawing/2014/main" id="{36AC4F88-F8A0-4A4F-9555-71D46BE03C2F}"/>
              </a:ext>
            </a:extLst>
          </p:cNvPr>
          <p:cNvSpPr/>
          <p:nvPr/>
        </p:nvSpPr>
        <p:spPr>
          <a:xfrm>
            <a:off x="3914114" y="200723"/>
            <a:ext cx="12971807" cy="934845"/>
          </a:xfrm>
          <a:prstGeom prst="rect">
            <a:avLst/>
          </a:prstGeom>
          <a:noFill/>
        </p:spPr>
        <p:txBody>
          <a:bodyPr vert="horz" wrap="square" lIns="102843" tIns="51422" rIns="102843" bIns="51422" rtlCol="0">
            <a:spAutoFit/>
          </a:bodyPr>
          <a:lstStyle/>
          <a:p>
            <a:pPr algn="ctr" defTabSz="1371600"/>
            <a:r>
              <a:rPr lang="en-SG" altLang="zh-CN" sz="5400" dirty="0">
                <a:solidFill>
                  <a:srgbClr val="FF0000"/>
                </a:solidFill>
                <a:latin typeface="#9Slide03 Ample" panose="02000000000000000000" pitchFamily="2" charset="0"/>
                <a:ea typeface="方正清刻本悦宋简体"/>
                <a:cs typeface="#9Slide03 Arima Madurai Black" panose="00000A00000000000000" pitchFamily="2" charset="0"/>
              </a:rPr>
              <a:t>2. </a:t>
            </a:r>
            <a:r>
              <a:rPr lang="en-SG" altLang="zh-CN" sz="5400" dirty="0" err="1">
                <a:solidFill>
                  <a:srgbClr val="FF0000"/>
                </a:solidFill>
                <a:latin typeface="#9Slide03 Ample" panose="02000000000000000000" pitchFamily="2" charset="0"/>
                <a:ea typeface="方正清刻本悦宋简体"/>
                <a:cs typeface="#9Slide03 Arima Madurai Black" panose="00000A00000000000000" pitchFamily="2" charset="0"/>
              </a:rPr>
              <a:t>Tác</a:t>
            </a:r>
            <a:r>
              <a:rPr lang="en-SG" altLang="zh-CN" sz="5400" dirty="0">
                <a:solidFill>
                  <a:srgbClr val="FF0000"/>
                </a:solidFill>
                <a:latin typeface="#9Slide03 Ample" panose="02000000000000000000" pitchFamily="2" charset="0"/>
                <a:ea typeface="方正清刻本悦宋简体"/>
                <a:cs typeface="#9Slide03 Arima Madurai Black" panose="00000A00000000000000" pitchFamily="2" charset="0"/>
              </a:rPr>
              <a:t> </a:t>
            </a:r>
            <a:r>
              <a:rPr lang="en-SG" altLang="zh-CN" sz="5400" dirty="0" err="1">
                <a:solidFill>
                  <a:srgbClr val="FF0000"/>
                </a:solidFill>
                <a:latin typeface="#9Slide03 Ample" panose="02000000000000000000" pitchFamily="2" charset="0"/>
                <a:ea typeface="方正清刻本悦宋简体"/>
                <a:cs typeface="#9Slide03 Arima Madurai Black" panose="00000A00000000000000" pitchFamily="2" charset="0"/>
              </a:rPr>
              <a:t>giả</a:t>
            </a:r>
            <a:r>
              <a:rPr lang="en-SG" altLang="zh-CN" sz="5400" dirty="0">
                <a:solidFill>
                  <a:srgbClr val="FF0000"/>
                </a:solidFill>
                <a:latin typeface="#9Slide03 Ample" panose="02000000000000000000" pitchFamily="2" charset="0"/>
                <a:ea typeface="方正清刻本悦宋简体"/>
                <a:cs typeface="#9Slide03 Arima Madurai Black" panose="00000A00000000000000" pitchFamily="2" charset="0"/>
              </a:rPr>
              <a:t>, </a:t>
            </a:r>
            <a:r>
              <a:rPr lang="en-SG" altLang="zh-CN" sz="5400" dirty="0" err="1">
                <a:solidFill>
                  <a:srgbClr val="FF0000"/>
                </a:solidFill>
                <a:latin typeface="#9Slide03 Ample" panose="02000000000000000000" pitchFamily="2" charset="0"/>
                <a:ea typeface="方正清刻本悦宋简体"/>
                <a:cs typeface="#9Slide03 Arima Madurai Black" panose="00000A00000000000000" pitchFamily="2" charset="0"/>
              </a:rPr>
              <a:t>tác</a:t>
            </a:r>
            <a:r>
              <a:rPr lang="en-SG" altLang="zh-CN" sz="5400" dirty="0">
                <a:solidFill>
                  <a:srgbClr val="FF0000"/>
                </a:solidFill>
                <a:latin typeface="#9Slide03 Ample" panose="02000000000000000000" pitchFamily="2" charset="0"/>
                <a:ea typeface="方正清刻本悦宋简体"/>
                <a:cs typeface="#9Slide03 Arima Madurai Black" panose="00000A00000000000000" pitchFamily="2" charset="0"/>
              </a:rPr>
              <a:t> </a:t>
            </a:r>
            <a:r>
              <a:rPr lang="en-SG" altLang="zh-CN" sz="5400" dirty="0" err="1">
                <a:solidFill>
                  <a:srgbClr val="FF0000"/>
                </a:solidFill>
                <a:latin typeface="#9Slide03 Ample" panose="02000000000000000000" pitchFamily="2" charset="0"/>
                <a:ea typeface="方正清刻本悦宋简体"/>
                <a:cs typeface="#9Slide03 Arima Madurai Black" panose="00000A00000000000000" pitchFamily="2" charset="0"/>
              </a:rPr>
              <a:t>phẩm</a:t>
            </a:r>
            <a:endParaRPr lang="en-US" altLang="zh-CN" sz="5400" dirty="0">
              <a:solidFill>
                <a:srgbClr val="FF0000"/>
              </a:solidFill>
              <a:latin typeface="#9Slide03 Ample" panose="02000000000000000000" pitchFamily="2" charset="0"/>
              <a:ea typeface="方正清刻本悦宋简体"/>
              <a:cs typeface="#9Slide03 Arima Madurai Black" panose="00000A00000000000000" pitchFamily="2" charset="0"/>
            </a:endParaRPr>
          </a:p>
        </p:txBody>
      </p:sp>
      <p:grpSp>
        <p:nvGrpSpPr>
          <p:cNvPr id="3" name="Group 2">
            <a:extLst>
              <a:ext uri="{FF2B5EF4-FFF2-40B4-BE49-F238E27FC236}">
                <a16:creationId xmlns:a16="http://schemas.microsoft.com/office/drawing/2014/main" id="{9DFE3A50-5109-4582-8344-495E1531B9E2}"/>
              </a:ext>
            </a:extLst>
          </p:cNvPr>
          <p:cNvGrpSpPr/>
          <p:nvPr/>
        </p:nvGrpSpPr>
        <p:grpSpPr>
          <a:xfrm>
            <a:off x="516195" y="2714649"/>
            <a:ext cx="4625919" cy="5250678"/>
            <a:chOff x="305397" y="1363616"/>
            <a:chExt cx="2933333" cy="3153302"/>
          </a:xfrm>
        </p:grpSpPr>
        <p:pic>
          <p:nvPicPr>
            <p:cNvPr id="4" name="Picture 2" descr="Giá»i thiá»u vá» Nguyá»n Dá»¯ vÃ  thá» loáº¡i truyá»n kÃ¬ âTruyá»n kÃ¬ máº¡n lá»¥c ...">
              <a:extLst>
                <a:ext uri="{FF2B5EF4-FFF2-40B4-BE49-F238E27FC236}">
                  <a16:creationId xmlns:a16="http://schemas.microsoft.com/office/drawing/2014/main" id="{444063E0-C554-4FF5-A341-23314FBDC2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70" r="14315"/>
            <a:stretch/>
          </p:blipFill>
          <p:spPr bwMode="auto">
            <a:xfrm>
              <a:off x="305398" y="1363616"/>
              <a:ext cx="2933332" cy="29405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093CCD-25FF-4344-BD29-A8D48613ED67}"/>
                </a:ext>
              </a:extLst>
            </p:cNvPr>
            <p:cNvSpPr txBox="1"/>
            <p:nvPr/>
          </p:nvSpPr>
          <p:spPr>
            <a:xfrm flipH="1">
              <a:off x="305397" y="4073312"/>
              <a:ext cx="2933330" cy="44360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1371600"/>
              <a:r>
                <a:rPr lang="en-SG" sz="4200" dirty="0" err="1">
                  <a:solidFill>
                    <a:srgbClr val="0070C0"/>
                  </a:solidFill>
                  <a:latin typeface="#9Slide03 AmpleSoft" panose="02000000000000000000" pitchFamily="2" charset="0"/>
                  <a:ea typeface="方正清刻本悦宋简体"/>
                  <a:cs typeface="Times New Roman" panose="02020603050405020304" pitchFamily="18" charset="0"/>
                </a:rPr>
                <a:t>Nguyễn</a:t>
              </a:r>
              <a:r>
                <a:rPr lang="en-SG" sz="4200" dirty="0">
                  <a:solidFill>
                    <a:srgbClr val="0070C0"/>
                  </a:solidFill>
                  <a:latin typeface="#9Slide03 AmpleSoft" panose="02000000000000000000" pitchFamily="2" charset="0"/>
                  <a:ea typeface="方正清刻本悦宋简体"/>
                  <a:cs typeface="Times New Roman" panose="02020603050405020304" pitchFamily="18" charset="0"/>
                </a:rPr>
                <a:t> </a:t>
              </a:r>
              <a:r>
                <a:rPr lang="en-SG" sz="4200" dirty="0" err="1">
                  <a:solidFill>
                    <a:srgbClr val="0070C0"/>
                  </a:solidFill>
                  <a:latin typeface="#9Slide03 AmpleSoft" panose="02000000000000000000" pitchFamily="2" charset="0"/>
                  <a:ea typeface="方正清刻本悦宋简体"/>
                  <a:cs typeface="Times New Roman" panose="02020603050405020304" pitchFamily="18" charset="0"/>
                </a:rPr>
                <a:t>Dữ</a:t>
              </a:r>
              <a:r>
                <a:rPr lang="en-SG" sz="4200" dirty="0">
                  <a:solidFill>
                    <a:srgbClr val="0070C0"/>
                  </a:solidFill>
                  <a:latin typeface="#9Slide03 AmpleSoft" panose="02000000000000000000" pitchFamily="2" charset="0"/>
                  <a:ea typeface="方正清刻本悦宋简体"/>
                  <a:cs typeface="Times New Roman" panose="02020603050405020304" pitchFamily="18" charset="0"/>
                </a:rPr>
                <a:t> (? - ?)</a:t>
              </a:r>
            </a:p>
          </p:txBody>
        </p:sp>
      </p:grpSp>
      <p:grpSp>
        <p:nvGrpSpPr>
          <p:cNvPr id="19" name="Group 18">
            <a:extLst>
              <a:ext uri="{FF2B5EF4-FFF2-40B4-BE49-F238E27FC236}">
                <a16:creationId xmlns:a16="http://schemas.microsoft.com/office/drawing/2014/main" id="{4E2EE680-6AE1-4645-81F4-A5D7E7A66DC0}"/>
              </a:ext>
            </a:extLst>
          </p:cNvPr>
          <p:cNvGrpSpPr/>
          <p:nvPr/>
        </p:nvGrpSpPr>
        <p:grpSpPr>
          <a:xfrm>
            <a:off x="5562600" y="1732306"/>
            <a:ext cx="12007734" cy="1446527"/>
            <a:chOff x="3708400" y="1154870"/>
            <a:chExt cx="8005156" cy="964351"/>
          </a:xfrm>
        </p:grpSpPr>
        <p:sp>
          <p:nvSpPr>
            <p:cNvPr id="15" name="Arrow: Pentagon 14">
              <a:extLst>
                <a:ext uri="{FF2B5EF4-FFF2-40B4-BE49-F238E27FC236}">
                  <a16:creationId xmlns:a16="http://schemas.microsoft.com/office/drawing/2014/main" id="{C8EE3698-B3F4-45CA-8309-F5FD6DA7265B}"/>
                </a:ext>
              </a:extLst>
            </p:cNvPr>
            <p:cNvSpPr/>
            <p:nvPr/>
          </p:nvSpPr>
          <p:spPr>
            <a:xfrm>
              <a:off x="4826000" y="1154870"/>
              <a:ext cx="6887556" cy="964351"/>
            </a:xfrm>
            <a:prstGeom prst="homePlat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SG" sz="2700" dirty="0">
                <a:solidFill>
                  <a:prstClr val="black"/>
                </a:solidFill>
                <a:latin typeface="Calibri"/>
                <a:ea typeface="方正清刻本悦宋简体"/>
              </a:endParaRPr>
            </a:p>
          </p:txBody>
        </p:sp>
        <p:pic>
          <p:nvPicPr>
            <p:cNvPr id="6" name="Picture 3" descr="C:\Users\Saba\Desktop\Tacgia.gif">
              <a:extLst>
                <a:ext uri="{FF2B5EF4-FFF2-40B4-BE49-F238E27FC236}">
                  <a16:creationId xmlns:a16="http://schemas.microsoft.com/office/drawing/2014/main" id="{7473C25F-D4CC-4AC3-B442-6E217F128F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400" y="1320685"/>
              <a:ext cx="1026158" cy="684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7FC301-3901-4EE9-A501-494499E5987B}"/>
                </a:ext>
              </a:extLst>
            </p:cNvPr>
            <p:cNvSpPr txBox="1"/>
            <p:nvPr/>
          </p:nvSpPr>
          <p:spPr>
            <a:xfrm>
              <a:off x="4927601" y="1330529"/>
              <a:ext cx="6329680" cy="471924"/>
            </a:xfrm>
            <a:prstGeom prst="rect">
              <a:avLst/>
            </a:prstGeom>
            <a:noFill/>
          </p:spPr>
          <p:txBody>
            <a:bodyPr wrap="square">
              <a:spAutoFit/>
            </a:bodyPr>
            <a:lstStyle/>
            <a:p>
              <a:pPr algn="just" defTabSz="1371600"/>
              <a:r>
                <a:rPr lang="en-US" sz="4000" b="1" dirty="0" err="1">
                  <a:solidFill>
                    <a:prstClr val="black"/>
                  </a:solidFill>
                  <a:latin typeface="#9Slide03 Ample" panose="02000000000000000000" pitchFamily="2" charset="0"/>
                  <a:ea typeface="方正清刻本悦宋简体"/>
                </a:rPr>
                <a:t>Quê</a:t>
              </a:r>
              <a:r>
                <a:rPr lang="en-US" sz="4000" dirty="0">
                  <a:solidFill>
                    <a:prstClr val="black"/>
                  </a:solidFill>
                  <a:latin typeface="#9Slide03 Ample"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Huyện</a:t>
              </a:r>
              <a:r>
                <a:rPr lang="en-US" sz="4000" dirty="0">
                  <a:solidFill>
                    <a:prstClr val="black"/>
                  </a:solidFill>
                  <a:latin typeface="#9Slide03 AmpleSoft" panose="02000000000000000000" pitchFamily="2" charset="0"/>
                  <a:ea typeface="方正清刻本悦宋简体"/>
                </a:rPr>
                <a:t> Thanh </a:t>
              </a:r>
              <a:r>
                <a:rPr lang="en-US" sz="4000" dirty="0" err="1">
                  <a:solidFill>
                    <a:prstClr val="black"/>
                  </a:solidFill>
                  <a:latin typeface="#9Slide03 AmpleSoft" panose="02000000000000000000" pitchFamily="2" charset="0"/>
                  <a:ea typeface="方正清刻本悦宋简体"/>
                </a:rPr>
                <a:t>Miện</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tỉnh</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Hải</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Dương</a:t>
              </a:r>
              <a:endParaRPr lang="en-US" sz="4000" dirty="0">
                <a:solidFill>
                  <a:prstClr val="black"/>
                </a:solidFill>
                <a:latin typeface="#9Slide03 AmpleSoft" panose="02000000000000000000" pitchFamily="2" charset="0"/>
                <a:ea typeface="方正清刻本悦宋简体"/>
              </a:endParaRPr>
            </a:p>
          </p:txBody>
        </p:sp>
      </p:grpSp>
      <p:grpSp>
        <p:nvGrpSpPr>
          <p:cNvPr id="20" name="Group 19">
            <a:extLst>
              <a:ext uri="{FF2B5EF4-FFF2-40B4-BE49-F238E27FC236}">
                <a16:creationId xmlns:a16="http://schemas.microsoft.com/office/drawing/2014/main" id="{85FA8241-1A36-4F3C-BE85-7C0989921EC6}"/>
              </a:ext>
            </a:extLst>
          </p:cNvPr>
          <p:cNvGrpSpPr/>
          <p:nvPr/>
        </p:nvGrpSpPr>
        <p:grpSpPr>
          <a:xfrm>
            <a:off x="5547360" y="3775571"/>
            <a:ext cx="12022974" cy="1658496"/>
            <a:chOff x="3698240" y="2517047"/>
            <a:chExt cx="8015316" cy="1105664"/>
          </a:xfrm>
        </p:grpSpPr>
        <p:sp>
          <p:nvSpPr>
            <p:cNvPr id="16" name="Arrow: Pentagon 15">
              <a:extLst>
                <a:ext uri="{FF2B5EF4-FFF2-40B4-BE49-F238E27FC236}">
                  <a16:creationId xmlns:a16="http://schemas.microsoft.com/office/drawing/2014/main" id="{7BCF290A-6A16-4000-86CC-093BF442C39D}"/>
                </a:ext>
              </a:extLst>
            </p:cNvPr>
            <p:cNvSpPr/>
            <p:nvPr/>
          </p:nvSpPr>
          <p:spPr>
            <a:xfrm>
              <a:off x="4826000" y="2517047"/>
              <a:ext cx="6887556" cy="1105664"/>
            </a:xfrm>
            <a:prstGeom prst="homePlat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SG" sz="2400" dirty="0">
                <a:solidFill>
                  <a:prstClr val="black"/>
                </a:solidFill>
                <a:latin typeface="Calibri"/>
                <a:ea typeface="方正清刻本悦宋简体"/>
              </a:endParaRPr>
            </a:p>
          </p:txBody>
        </p:sp>
        <p:pic>
          <p:nvPicPr>
            <p:cNvPr id="9" name="Picture 3" descr="C:\Users\Saba\Desktop\Tacgia.gif">
              <a:extLst>
                <a:ext uri="{FF2B5EF4-FFF2-40B4-BE49-F238E27FC236}">
                  <a16:creationId xmlns:a16="http://schemas.microsoft.com/office/drawing/2014/main" id="{3FB30BA2-6220-467C-B947-40C10B26DB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8240" y="2775940"/>
              <a:ext cx="1026158" cy="6841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1C0E4C2-8B8C-4535-9517-0800C2835CF6}"/>
                </a:ext>
              </a:extLst>
            </p:cNvPr>
            <p:cNvSpPr txBox="1"/>
            <p:nvPr/>
          </p:nvSpPr>
          <p:spPr>
            <a:xfrm>
              <a:off x="4906355" y="2580596"/>
              <a:ext cx="6350925" cy="882293"/>
            </a:xfrm>
            <a:prstGeom prst="rect">
              <a:avLst/>
            </a:prstGeom>
            <a:noFill/>
          </p:spPr>
          <p:txBody>
            <a:bodyPr wrap="square">
              <a:spAutoFit/>
            </a:bodyPr>
            <a:lstStyle/>
            <a:p>
              <a:pPr defTabSz="1371600"/>
              <a:r>
                <a:rPr lang="en-US" sz="4000" b="1" dirty="0" err="1">
                  <a:solidFill>
                    <a:prstClr val="black"/>
                  </a:solidFill>
                  <a:latin typeface="#9Slide03 Ample" panose="02000000000000000000" pitchFamily="2" charset="0"/>
                  <a:ea typeface="方正清刻本悦宋简体"/>
                </a:rPr>
                <a:t>Hoàn</a:t>
              </a:r>
              <a:r>
                <a:rPr lang="en-US" sz="4000" b="1" dirty="0">
                  <a:solidFill>
                    <a:prstClr val="black"/>
                  </a:solidFill>
                  <a:latin typeface="#9Slide03 Ample" panose="02000000000000000000" pitchFamily="2" charset="0"/>
                  <a:ea typeface="方正清刻本悦宋简体"/>
                </a:rPr>
                <a:t> </a:t>
              </a:r>
              <a:r>
                <a:rPr lang="en-US" sz="4000" b="1" dirty="0" err="1">
                  <a:solidFill>
                    <a:prstClr val="black"/>
                  </a:solidFill>
                  <a:latin typeface="#9Slide03 Ample" panose="02000000000000000000" pitchFamily="2" charset="0"/>
                  <a:ea typeface="方正清刻本悦宋简体"/>
                </a:rPr>
                <a:t>cảnh</a:t>
              </a:r>
              <a:r>
                <a:rPr lang="en-US" sz="4000" b="1" dirty="0">
                  <a:solidFill>
                    <a:prstClr val="black"/>
                  </a:solidFill>
                  <a:latin typeface="#9Slide03 Ample" panose="02000000000000000000" pitchFamily="2" charset="0"/>
                  <a:ea typeface="方正清刻本悦宋简体"/>
                </a:rPr>
                <a:t> </a:t>
              </a:r>
              <a:r>
                <a:rPr lang="en-US" sz="4000" b="1" dirty="0" err="1">
                  <a:solidFill>
                    <a:prstClr val="black"/>
                  </a:solidFill>
                  <a:latin typeface="#9Slide03 Ample" panose="02000000000000000000" pitchFamily="2" charset="0"/>
                  <a:ea typeface="方正清刻本悦宋简体"/>
                </a:rPr>
                <a:t>sống</a:t>
              </a:r>
              <a:r>
                <a:rPr lang="en-US" sz="4000" dirty="0">
                  <a:solidFill>
                    <a:prstClr val="black"/>
                  </a:solidFill>
                  <a:latin typeface="#9Slide03 Ample" panose="02000000000000000000" pitchFamily="2" charset="0"/>
                  <a:ea typeface="方正清刻本悦宋简体"/>
                </a:rPr>
                <a:t>: </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Thế</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kỉ</a:t>
              </a:r>
              <a:r>
                <a:rPr lang="en-US" sz="4000" dirty="0">
                  <a:solidFill>
                    <a:prstClr val="black"/>
                  </a:solidFill>
                  <a:latin typeface="#9Slide03 AmpleSoft" panose="02000000000000000000" pitchFamily="2" charset="0"/>
                  <a:ea typeface="方正清刻本悦宋简体"/>
                </a:rPr>
                <a:t> XVI, </a:t>
              </a:r>
              <a:r>
                <a:rPr lang="en-US" sz="4000" dirty="0" err="1">
                  <a:solidFill>
                    <a:prstClr val="black"/>
                  </a:solidFill>
                  <a:latin typeface="#9Slide03 AmpleSoft" panose="02000000000000000000" pitchFamily="2" charset="0"/>
                  <a:ea typeface="方正清刻本悦宋简体"/>
                </a:rPr>
                <a:t>triều</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đình</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nhà</a:t>
              </a:r>
              <a:r>
                <a:rPr lang="en-US" sz="4000" dirty="0">
                  <a:solidFill>
                    <a:prstClr val="black"/>
                  </a:solidFill>
                  <a:latin typeface="#9Slide03 AmpleSoft" panose="02000000000000000000" pitchFamily="2" charset="0"/>
                  <a:ea typeface="方正清刻本悦宋简体"/>
                </a:rPr>
                <a:t> Lê </a:t>
              </a:r>
              <a:r>
                <a:rPr lang="en-US" sz="4000" dirty="0" err="1">
                  <a:solidFill>
                    <a:prstClr val="black"/>
                  </a:solidFill>
                  <a:latin typeface="#9Slide03 AmpleSoft" panose="02000000000000000000" pitchFamily="2" charset="0"/>
                  <a:ea typeface="方正清刻本悦宋简体"/>
                </a:rPr>
                <a:t>khủng</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hoảng</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nội</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chiến</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kéo</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dài</a:t>
              </a:r>
              <a:endParaRPr lang="en-US" sz="4000" dirty="0">
                <a:solidFill>
                  <a:prstClr val="black"/>
                </a:solidFill>
                <a:latin typeface="#9Slide03 AmpleSoft" panose="02000000000000000000" pitchFamily="2" charset="0"/>
                <a:ea typeface="方正清刻本悦宋简体"/>
              </a:endParaRPr>
            </a:p>
          </p:txBody>
        </p:sp>
      </p:grpSp>
      <p:grpSp>
        <p:nvGrpSpPr>
          <p:cNvPr id="21" name="Group 20">
            <a:extLst>
              <a:ext uri="{FF2B5EF4-FFF2-40B4-BE49-F238E27FC236}">
                <a16:creationId xmlns:a16="http://schemas.microsoft.com/office/drawing/2014/main" id="{443B217A-4A13-4BF2-9162-0F924E742D6C}"/>
              </a:ext>
            </a:extLst>
          </p:cNvPr>
          <p:cNvGrpSpPr/>
          <p:nvPr/>
        </p:nvGrpSpPr>
        <p:grpSpPr>
          <a:xfrm>
            <a:off x="5562599" y="5947443"/>
            <a:ext cx="12039605" cy="1664312"/>
            <a:chOff x="3708399" y="3954801"/>
            <a:chExt cx="8026403" cy="1109541"/>
          </a:xfrm>
        </p:grpSpPr>
        <p:sp>
          <p:nvSpPr>
            <p:cNvPr id="17" name="Arrow: Pentagon 16">
              <a:extLst>
                <a:ext uri="{FF2B5EF4-FFF2-40B4-BE49-F238E27FC236}">
                  <a16:creationId xmlns:a16="http://schemas.microsoft.com/office/drawing/2014/main" id="{3F8CAD1A-D890-40A5-A17D-2918C94EE21D}"/>
                </a:ext>
              </a:extLst>
            </p:cNvPr>
            <p:cNvSpPr/>
            <p:nvPr/>
          </p:nvSpPr>
          <p:spPr>
            <a:xfrm>
              <a:off x="4826000" y="3954801"/>
              <a:ext cx="6887556" cy="1109541"/>
            </a:xfrm>
            <a:prstGeom prst="homePlat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SG" sz="2700" dirty="0">
                <a:solidFill>
                  <a:prstClr val="black"/>
                </a:solidFill>
                <a:latin typeface="Calibri"/>
                <a:ea typeface="方正清刻本悦宋简体"/>
              </a:endParaRPr>
            </a:p>
          </p:txBody>
        </p:sp>
        <p:pic>
          <p:nvPicPr>
            <p:cNvPr id="11" name="Picture 3" descr="C:\Users\Saba\Desktop\Tacgia.gif">
              <a:extLst>
                <a:ext uri="{FF2B5EF4-FFF2-40B4-BE49-F238E27FC236}">
                  <a16:creationId xmlns:a16="http://schemas.microsoft.com/office/drawing/2014/main" id="{76102E08-F784-4C9C-8EB1-8720694B29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399" y="4142561"/>
              <a:ext cx="1026158" cy="68410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D863D57-16A1-4D1A-ABFC-671BB31D7A19}"/>
                </a:ext>
              </a:extLst>
            </p:cNvPr>
            <p:cNvSpPr txBox="1"/>
            <p:nvPr/>
          </p:nvSpPr>
          <p:spPr>
            <a:xfrm>
              <a:off x="4927601" y="4037611"/>
              <a:ext cx="6807201" cy="882292"/>
            </a:xfrm>
            <a:prstGeom prst="rect">
              <a:avLst/>
            </a:prstGeom>
            <a:noFill/>
          </p:spPr>
          <p:txBody>
            <a:bodyPr wrap="square">
              <a:spAutoFit/>
            </a:bodyPr>
            <a:lstStyle/>
            <a:p>
              <a:pPr defTabSz="1371600"/>
              <a:r>
                <a:rPr lang="en-US" sz="4000" b="1" dirty="0" err="1">
                  <a:solidFill>
                    <a:prstClr val="black"/>
                  </a:solidFill>
                  <a:latin typeface="#9Slide03 Ample" panose="02000000000000000000" pitchFamily="2" charset="0"/>
                  <a:ea typeface="方正清刻本悦宋简体"/>
                </a:rPr>
                <a:t>Cuộc</a:t>
              </a:r>
              <a:r>
                <a:rPr lang="en-US" sz="4000" b="1" dirty="0">
                  <a:solidFill>
                    <a:prstClr val="black"/>
                  </a:solidFill>
                  <a:latin typeface="#9Slide03 Ample" panose="02000000000000000000" pitchFamily="2" charset="0"/>
                  <a:ea typeface="方正清刻本悦宋简体"/>
                </a:rPr>
                <a:t> </a:t>
              </a:r>
              <a:r>
                <a:rPr lang="en-US" sz="4000" b="1" dirty="0" err="1">
                  <a:solidFill>
                    <a:prstClr val="black"/>
                  </a:solidFill>
                  <a:latin typeface="#9Slide03 Ample" panose="02000000000000000000" pitchFamily="2" charset="0"/>
                  <a:ea typeface="方正清刻本悦宋简体"/>
                </a:rPr>
                <a:t>đời</a:t>
              </a:r>
              <a:r>
                <a:rPr lang="en-US" sz="4000" dirty="0">
                  <a:solidFill>
                    <a:prstClr val="black"/>
                  </a:solidFill>
                  <a:latin typeface="#9Slide03 Ample"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Học</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rộng</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tài</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cao</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đỗ</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hương</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cống</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làm</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quan</a:t>
              </a:r>
              <a:r>
                <a:rPr lang="en-US" sz="4000" dirty="0">
                  <a:solidFill>
                    <a:prstClr val="black"/>
                  </a:solidFill>
                  <a:latin typeface="#9Slide03 AmpleSoft" panose="02000000000000000000" pitchFamily="2" charset="0"/>
                  <a:ea typeface="方正清刻本悦宋简体"/>
                </a:rPr>
                <a:t> 1 </a:t>
              </a:r>
              <a:r>
                <a:rPr lang="en-US" sz="4000" dirty="0" err="1">
                  <a:solidFill>
                    <a:prstClr val="black"/>
                  </a:solidFill>
                  <a:latin typeface="#9Slide03 AmpleSoft" panose="02000000000000000000" pitchFamily="2" charset="0"/>
                  <a:ea typeface="方正清刻本悦宋简体"/>
                </a:rPr>
                <a:t>năm</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rồi</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xin</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về</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quê</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sống</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ẩn</a:t>
              </a:r>
              <a:r>
                <a:rPr lang="en-US" sz="4000" dirty="0">
                  <a:solidFill>
                    <a:prstClr val="black"/>
                  </a:solidFill>
                  <a:latin typeface="#9Slide03 AmpleSoft" panose="02000000000000000000" pitchFamily="2" charset="0"/>
                  <a:ea typeface="方正清刻本悦宋简体"/>
                </a:rPr>
                <a:t> </a:t>
              </a:r>
              <a:r>
                <a:rPr lang="en-US" sz="4000" dirty="0" err="1">
                  <a:solidFill>
                    <a:prstClr val="black"/>
                  </a:solidFill>
                  <a:latin typeface="#9Slide03 AmpleSoft" panose="02000000000000000000" pitchFamily="2" charset="0"/>
                  <a:ea typeface="方正清刻本悦宋简体"/>
                </a:rPr>
                <a:t>dật</a:t>
              </a:r>
              <a:endParaRPr lang="en-US" sz="4000" dirty="0">
                <a:solidFill>
                  <a:prstClr val="black"/>
                </a:solidFill>
                <a:latin typeface="#9Slide03 AmpleSoft" panose="02000000000000000000" pitchFamily="2" charset="0"/>
                <a:ea typeface="方正清刻本悦宋简体"/>
              </a:endParaRPr>
            </a:p>
          </p:txBody>
        </p:sp>
      </p:grpSp>
      <p:grpSp>
        <p:nvGrpSpPr>
          <p:cNvPr id="22" name="Group 21">
            <a:extLst>
              <a:ext uri="{FF2B5EF4-FFF2-40B4-BE49-F238E27FC236}">
                <a16:creationId xmlns:a16="http://schemas.microsoft.com/office/drawing/2014/main" id="{D8116E02-4BD1-45BE-B779-3652E0E0E11A}"/>
              </a:ext>
            </a:extLst>
          </p:cNvPr>
          <p:cNvGrpSpPr/>
          <p:nvPr/>
        </p:nvGrpSpPr>
        <p:grpSpPr>
          <a:xfrm>
            <a:off x="5562599" y="8110344"/>
            <a:ext cx="12007736" cy="1658496"/>
            <a:chOff x="3708399" y="5406896"/>
            <a:chExt cx="8005157" cy="1105664"/>
          </a:xfrm>
        </p:grpSpPr>
        <p:sp>
          <p:nvSpPr>
            <p:cNvPr id="18" name="Arrow: Pentagon 17">
              <a:extLst>
                <a:ext uri="{FF2B5EF4-FFF2-40B4-BE49-F238E27FC236}">
                  <a16:creationId xmlns:a16="http://schemas.microsoft.com/office/drawing/2014/main" id="{802E5149-5C40-4E9E-A4D5-96A85C9CBFD8}"/>
                </a:ext>
              </a:extLst>
            </p:cNvPr>
            <p:cNvSpPr/>
            <p:nvPr/>
          </p:nvSpPr>
          <p:spPr>
            <a:xfrm>
              <a:off x="4826000" y="5406896"/>
              <a:ext cx="6887556" cy="1105664"/>
            </a:xfrm>
            <a:prstGeom prst="homePlat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SG" sz="2700" dirty="0">
                <a:solidFill>
                  <a:prstClr val="black"/>
                </a:solidFill>
                <a:latin typeface="Calibri"/>
                <a:ea typeface="方正清刻本悦宋简体"/>
              </a:endParaRPr>
            </a:p>
          </p:txBody>
        </p:sp>
        <p:pic>
          <p:nvPicPr>
            <p:cNvPr id="13" name="Picture 3" descr="C:\Users\Saba\Desktop\Tacgia.gif">
              <a:extLst>
                <a:ext uri="{FF2B5EF4-FFF2-40B4-BE49-F238E27FC236}">
                  <a16:creationId xmlns:a16="http://schemas.microsoft.com/office/drawing/2014/main" id="{56F8044E-8861-4BFF-BEEE-3E4355A123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399" y="5599240"/>
              <a:ext cx="1026158" cy="6841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435037E-2CB4-45FF-B337-B4730FB2ED98}"/>
                </a:ext>
              </a:extLst>
            </p:cNvPr>
            <p:cNvSpPr txBox="1"/>
            <p:nvPr/>
          </p:nvSpPr>
          <p:spPr>
            <a:xfrm>
              <a:off x="4906355" y="5467856"/>
              <a:ext cx="6350925" cy="923330"/>
            </a:xfrm>
            <a:prstGeom prst="rect">
              <a:avLst/>
            </a:prstGeom>
            <a:noFill/>
          </p:spPr>
          <p:txBody>
            <a:bodyPr wrap="square">
              <a:spAutoFit/>
            </a:bodyPr>
            <a:lstStyle/>
            <a:p>
              <a:pPr algn="just" defTabSz="1371600"/>
              <a:r>
                <a:rPr lang="en-US" sz="4200" b="1" dirty="0" err="1">
                  <a:solidFill>
                    <a:prstClr val="black"/>
                  </a:solidFill>
                  <a:latin typeface="#9Slide03 Ample" panose="02000000000000000000" pitchFamily="2" charset="0"/>
                  <a:ea typeface="方正清刻本悦宋简体"/>
                </a:rPr>
                <a:t>Sự</a:t>
              </a:r>
              <a:r>
                <a:rPr lang="en-US" sz="4200" b="1" dirty="0">
                  <a:solidFill>
                    <a:prstClr val="black"/>
                  </a:solidFill>
                  <a:latin typeface="#9Slide03 Ample" panose="02000000000000000000" pitchFamily="2" charset="0"/>
                  <a:ea typeface="方正清刻本悦宋简体"/>
                </a:rPr>
                <a:t> </a:t>
              </a:r>
              <a:r>
                <a:rPr lang="en-US" sz="4200" b="1" dirty="0" err="1">
                  <a:solidFill>
                    <a:prstClr val="black"/>
                  </a:solidFill>
                  <a:latin typeface="#9Slide03 Ample" panose="02000000000000000000" pitchFamily="2" charset="0"/>
                  <a:ea typeface="方正清刻本悦宋简体"/>
                </a:rPr>
                <a:t>nghiệp</a:t>
              </a:r>
              <a:r>
                <a:rPr lang="en-US" sz="4200" dirty="0">
                  <a:solidFill>
                    <a:prstClr val="black"/>
                  </a:solidFill>
                  <a:latin typeface="#9Slide03 Ample" panose="02000000000000000000" pitchFamily="2" charset="0"/>
                  <a:ea typeface="方正清刻本悦宋简体"/>
                </a:rPr>
                <a:t>: </a:t>
              </a:r>
              <a:r>
                <a:rPr lang="en-US" sz="4200" dirty="0" err="1">
                  <a:solidFill>
                    <a:prstClr val="black"/>
                  </a:solidFill>
                  <a:latin typeface="#9Slide03 AmpleSoft" panose="02000000000000000000" pitchFamily="2" charset="0"/>
                  <a:ea typeface="方正清刻本悦宋简体"/>
                </a:rPr>
                <a:t>Tác</a:t>
              </a:r>
              <a:r>
                <a:rPr lang="en-US" sz="4200" dirty="0">
                  <a:solidFill>
                    <a:prstClr val="black"/>
                  </a:solidFill>
                  <a:latin typeface="#9Slide03 AmpleSoft" panose="02000000000000000000" pitchFamily="2" charset="0"/>
                  <a:ea typeface="方正清刻本悦宋简体"/>
                </a:rPr>
                <a:t> </a:t>
              </a:r>
              <a:r>
                <a:rPr lang="en-US" sz="4200" dirty="0" err="1">
                  <a:solidFill>
                    <a:prstClr val="black"/>
                  </a:solidFill>
                  <a:latin typeface="#9Slide03 AmpleSoft" panose="02000000000000000000" pitchFamily="2" charset="0"/>
                  <a:ea typeface="方正清刻本悦宋简体"/>
                </a:rPr>
                <a:t>phẩm</a:t>
              </a:r>
              <a:r>
                <a:rPr lang="en-US" sz="4200" dirty="0">
                  <a:solidFill>
                    <a:prstClr val="black"/>
                  </a:solidFill>
                  <a:latin typeface="#9Slide03 AmpleSoft" panose="02000000000000000000" pitchFamily="2" charset="0"/>
                  <a:ea typeface="方正清刻本悦宋简体"/>
                </a:rPr>
                <a:t> </a:t>
              </a:r>
              <a:r>
                <a:rPr lang="en-US" sz="4200" dirty="0" err="1">
                  <a:solidFill>
                    <a:prstClr val="black"/>
                  </a:solidFill>
                  <a:latin typeface="#9Slide03 AmpleSoft" panose="02000000000000000000" pitchFamily="2" charset="0"/>
                  <a:ea typeface="方正清刻本悦宋简体"/>
                </a:rPr>
                <a:t>duy</a:t>
              </a:r>
              <a:r>
                <a:rPr lang="en-US" sz="4200" dirty="0">
                  <a:solidFill>
                    <a:prstClr val="black"/>
                  </a:solidFill>
                  <a:latin typeface="#9Slide03 AmpleSoft" panose="02000000000000000000" pitchFamily="2" charset="0"/>
                  <a:ea typeface="方正清刻本悦宋简体"/>
                </a:rPr>
                <a:t> </a:t>
              </a:r>
              <a:r>
                <a:rPr lang="en-US" sz="4200" dirty="0" err="1">
                  <a:solidFill>
                    <a:prstClr val="black"/>
                  </a:solidFill>
                  <a:latin typeface="#9Slide03 AmpleSoft" panose="02000000000000000000" pitchFamily="2" charset="0"/>
                  <a:ea typeface="方正清刻本悦宋简体"/>
                </a:rPr>
                <a:t>nhất</a:t>
              </a:r>
              <a:r>
                <a:rPr lang="en-US" sz="4200" dirty="0">
                  <a:solidFill>
                    <a:prstClr val="black"/>
                  </a:solidFill>
                  <a:latin typeface="#9Slide03 AmpleSoft" panose="02000000000000000000" pitchFamily="2" charset="0"/>
                  <a:ea typeface="方正清刻本悦宋简体"/>
                </a:rPr>
                <a:t> </a:t>
              </a:r>
              <a:r>
                <a:rPr lang="en-US" sz="4200" i="1" dirty="0" err="1">
                  <a:solidFill>
                    <a:prstClr val="black"/>
                  </a:solidFill>
                  <a:latin typeface="#9Slide03 AmpleSoft" panose="02000000000000000000" pitchFamily="2" charset="0"/>
                  <a:ea typeface="方正清刻本悦宋简体"/>
                </a:rPr>
                <a:t>Truyền</a:t>
              </a:r>
              <a:r>
                <a:rPr lang="en-US" sz="4200" i="1" dirty="0">
                  <a:solidFill>
                    <a:prstClr val="black"/>
                  </a:solidFill>
                  <a:latin typeface="#9Slide03 AmpleSoft" panose="02000000000000000000" pitchFamily="2" charset="0"/>
                  <a:ea typeface="方正清刻本悦宋简体"/>
                </a:rPr>
                <a:t> </a:t>
              </a:r>
              <a:r>
                <a:rPr lang="en-US" sz="4200" i="1" dirty="0" err="1">
                  <a:solidFill>
                    <a:prstClr val="black"/>
                  </a:solidFill>
                  <a:latin typeface="#9Slide03 AmpleSoft" panose="02000000000000000000" pitchFamily="2" charset="0"/>
                  <a:ea typeface="方正清刻本悦宋简体"/>
                </a:rPr>
                <a:t>kì</a:t>
              </a:r>
              <a:r>
                <a:rPr lang="en-US" sz="4200" i="1" dirty="0">
                  <a:solidFill>
                    <a:prstClr val="black"/>
                  </a:solidFill>
                  <a:latin typeface="#9Slide03 AmpleSoft" panose="02000000000000000000" pitchFamily="2" charset="0"/>
                  <a:ea typeface="方正清刻本悦宋简体"/>
                </a:rPr>
                <a:t> </a:t>
              </a:r>
              <a:r>
                <a:rPr lang="en-US" sz="4200" i="1" dirty="0" err="1">
                  <a:solidFill>
                    <a:prstClr val="black"/>
                  </a:solidFill>
                  <a:latin typeface="#9Slide03 AmpleSoft" panose="02000000000000000000" pitchFamily="2" charset="0"/>
                  <a:ea typeface="方正清刻本悦宋简体"/>
                </a:rPr>
                <a:t>mạn</a:t>
              </a:r>
              <a:r>
                <a:rPr lang="en-US" sz="4200" i="1" dirty="0">
                  <a:solidFill>
                    <a:prstClr val="black"/>
                  </a:solidFill>
                  <a:latin typeface="#9Slide03 AmpleSoft" panose="02000000000000000000" pitchFamily="2" charset="0"/>
                  <a:ea typeface="方正清刻本悦宋简体"/>
                </a:rPr>
                <a:t> </a:t>
              </a:r>
              <a:r>
                <a:rPr lang="en-US" sz="4200" i="1" dirty="0" err="1">
                  <a:solidFill>
                    <a:prstClr val="black"/>
                  </a:solidFill>
                  <a:latin typeface="#9Slide03 AmpleSoft" panose="02000000000000000000" pitchFamily="2" charset="0"/>
                  <a:ea typeface="方正清刻本悦宋简体"/>
                </a:rPr>
                <a:t>lục</a:t>
              </a:r>
              <a:r>
                <a:rPr lang="en-US" sz="4200" dirty="0">
                  <a:solidFill>
                    <a:prstClr val="black"/>
                  </a:solidFill>
                  <a:latin typeface="#9Slide03 AmpleSoft" panose="02000000000000000000" pitchFamily="2" charset="0"/>
                  <a:ea typeface="方正清刻本悦宋简体"/>
                </a:rPr>
                <a:t>, </a:t>
              </a:r>
              <a:r>
                <a:rPr lang="en-US" sz="4200" dirty="0" err="1">
                  <a:solidFill>
                    <a:prstClr val="black"/>
                  </a:solidFill>
                  <a:latin typeface="#9Slide03 AmpleSoft" panose="02000000000000000000" pitchFamily="2" charset="0"/>
                  <a:ea typeface="方正清刻本悦宋简体"/>
                </a:rPr>
                <a:t>được</a:t>
              </a:r>
              <a:r>
                <a:rPr lang="en-US" sz="4200" dirty="0">
                  <a:solidFill>
                    <a:prstClr val="black"/>
                  </a:solidFill>
                  <a:latin typeface="#9Slide03 AmpleSoft" panose="02000000000000000000" pitchFamily="2" charset="0"/>
                  <a:ea typeface="方正清刻本悦宋简体"/>
                </a:rPr>
                <a:t> </a:t>
              </a:r>
              <a:r>
                <a:rPr lang="en-US" sz="4200" dirty="0" err="1">
                  <a:solidFill>
                    <a:prstClr val="black"/>
                  </a:solidFill>
                  <a:latin typeface="#9Slide03 AmpleSoft" panose="02000000000000000000" pitchFamily="2" charset="0"/>
                  <a:ea typeface="方正清刻本悦宋简体"/>
                </a:rPr>
                <a:t>viết</a:t>
              </a:r>
              <a:r>
                <a:rPr lang="en-US" sz="4200" dirty="0">
                  <a:solidFill>
                    <a:prstClr val="black"/>
                  </a:solidFill>
                  <a:latin typeface="#9Slide03 AmpleSoft" panose="02000000000000000000" pitchFamily="2" charset="0"/>
                  <a:ea typeface="方正清刻本悦宋简体"/>
                </a:rPr>
                <a:t> </a:t>
              </a:r>
              <a:r>
                <a:rPr lang="en-US" sz="4200" dirty="0" err="1">
                  <a:solidFill>
                    <a:prstClr val="black"/>
                  </a:solidFill>
                  <a:latin typeface="#9Slide03 AmpleSoft" panose="02000000000000000000" pitchFamily="2" charset="0"/>
                  <a:ea typeface="方正清刻本悦宋简体"/>
                </a:rPr>
                <a:t>bằng</a:t>
              </a:r>
              <a:r>
                <a:rPr lang="en-US" sz="4200" dirty="0">
                  <a:solidFill>
                    <a:prstClr val="black"/>
                  </a:solidFill>
                  <a:latin typeface="#9Slide03 AmpleSoft" panose="02000000000000000000" pitchFamily="2" charset="0"/>
                  <a:ea typeface="方正清刻本悦宋简体"/>
                </a:rPr>
                <a:t> </a:t>
              </a:r>
              <a:r>
                <a:rPr lang="en-US" sz="4200" dirty="0" err="1">
                  <a:solidFill>
                    <a:prstClr val="black"/>
                  </a:solidFill>
                  <a:latin typeface="#9Slide03 AmpleSoft" panose="02000000000000000000" pitchFamily="2" charset="0"/>
                  <a:ea typeface="方正清刻本悦宋简体"/>
                </a:rPr>
                <a:t>chữ</a:t>
              </a:r>
              <a:r>
                <a:rPr lang="en-US" sz="4200" dirty="0">
                  <a:solidFill>
                    <a:prstClr val="black"/>
                  </a:solidFill>
                  <a:latin typeface="#9Slide03 AmpleSoft" panose="02000000000000000000" pitchFamily="2" charset="0"/>
                  <a:ea typeface="方正清刻本悦宋简体"/>
                </a:rPr>
                <a:t> </a:t>
              </a:r>
              <a:r>
                <a:rPr lang="en-US" sz="4200" dirty="0" err="1">
                  <a:solidFill>
                    <a:prstClr val="black"/>
                  </a:solidFill>
                  <a:latin typeface="#9Slide03 AmpleSoft" panose="02000000000000000000" pitchFamily="2" charset="0"/>
                  <a:ea typeface="方正清刻本悦宋简体"/>
                </a:rPr>
                <a:t>Hán</a:t>
              </a:r>
              <a:endParaRPr lang="en-US" sz="4200" dirty="0">
                <a:solidFill>
                  <a:prstClr val="black"/>
                </a:solidFill>
                <a:latin typeface="#9Slide03 AmpleSoft" panose="02000000000000000000" pitchFamily="2" charset="0"/>
                <a:ea typeface="方正清刻本悦宋简体"/>
              </a:endParaRPr>
            </a:p>
          </p:txBody>
        </p:sp>
      </p:grpSp>
      <p:sp>
        <p:nvSpPr>
          <p:cNvPr id="23" name="矩形 40">
            <a:extLst>
              <a:ext uri="{FF2B5EF4-FFF2-40B4-BE49-F238E27FC236}">
                <a16:creationId xmlns:a16="http://schemas.microsoft.com/office/drawing/2014/main" id="{A4BD4588-C938-4E94-8C33-5CE2AC7B2B46}"/>
              </a:ext>
            </a:extLst>
          </p:cNvPr>
          <p:cNvSpPr/>
          <p:nvPr/>
        </p:nvSpPr>
        <p:spPr>
          <a:xfrm>
            <a:off x="-4034799" y="1432827"/>
            <a:ext cx="12971807" cy="934845"/>
          </a:xfrm>
          <a:prstGeom prst="rect">
            <a:avLst/>
          </a:prstGeom>
          <a:noFill/>
        </p:spPr>
        <p:txBody>
          <a:bodyPr vert="horz" wrap="square" lIns="102843" tIns="51422" rIns="102843" bIns="51422" rtlCol="0">
            <a:spAutoFit/>
          </a:bodyPr>
          <a:lstStyle/>
          <a:p>
            <a:pPr algn="ctr" defTabSz="1371600"/>
            <a:r>
              <a:rPr lang="en-SG" altLang="zh-CN" sz="5400" dirty="0">
                <a:solidFill>
                  <a:srgbClr val="FF0000"/>
                </a:solidFill>
                <a:latin typeface="#9Slide03 Ample" panose="02000000000000000000" pitchFamily="2" charset="0"/>
                <a:ea typeface="方正清刻本悦宋简体"/>
                <a:cs typeface="#9Slide03 Arima Madurai Black" panose="00000A00000000000000" pitchFamily="2" charset="0"/>
              </a:rPr>
              <a:t>a. </a:t>
            </a:r>
            <a:r>
              <a:rPr lang="en-SG" altLang="zh-CN" sz="5400" dirty="0" err="1">
                <a:solidFill>
                  <a:srgbClr val="FF0000"/>
                </a:solidFill>
                <a:latin typeface="#9Slide03 Ample" panose="02000000000000000000" pitchFamily="2" charset="0"/>
                <a:ea typeface="方正清刻本悦宋简体"/>
                <a:cs typeface="#9Slide03 Arima Madurai Black" panose="00000A00000000000000" pitchFamily="2" charset="0"/>
              </a:rPr>
              <a:t>Tác</a:t>
            </a:r>
            <a:r>
              <a:rPr lang="en-SG" altLang="zh-CN" sz="5400" dirty="0">
                <a:solidFill>
                  <a:srgbClr val="FF0000"/>
                </a:solidFill>
                <a:latin typeface="#9Slide03 Ample" panose="02000000000000000000" pitchFamily="2" charset="0"/>
                <a:ea typeface="方正清刻本悦宋简体"/>
                <a:cs typeface="#9Slide03 Arima Madurai Black" panose="00000A00000000000000" pitchFamily="2" charset="0"/>
              </a:rPr>
              <a:t> </a:t>
            </a:r>
            <a:r>
              <a:rPr lang="en-SG" altLang="zh-CN" sz="5400" dirty="0" err="1">
                <a:solidFill>
                  <a:srgbClr val="FF0000"/>
                </a:solidFill>
                <a:latin typeface="#9Slide03 Ample" panose="02000000000000000000" pitchFamily="2" charset="0"/>
                <a:ea typeface="方正清刻本悦宋简体"/>
                <a:cs typeface="#9Slide03 Arima Madurai Black" panose="00000A00000000000000" pitchFamily="2" charset="0"/>
              </a:rPr>
              <a:t>giả</a:t>
            </a:r>
            <a:endParaRPr lang="en-US" altLang="zh-CN" sz="5400" dirty="0">
              <a:solidFill>
                <a:srgbClr val="FF0000"/>
              </a:solidFill>
              <a:latin typeface="#9Slide03 Ample" panose="02000000000000000000" pitchFamily="2" charset="0"/>
              <a:ea typeface="方正清刻本悦宋简体"/>
              <a:cs typeface="#9Slide03 Arima Madurai Black" panose="00000A00000000000000" pitchFamily="2" charset="0"/>
            </a:endParaRPr>
          </a:p>
        </p:txBody>
      </p:sp>
    </p:spTree>
    <p:extLst>
      <p:ext uri="{BB962C8B-B14F-4D97-AF65-F5344CB8AC3E}">
        <p14:creationId xmlns:p14="http://schemas.microsoft.com/office/powerpoint/2010/main" val="36726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40">
            <a:extLst>
              <a:ext uri="{FF2B5EF4-FFF2-40B4-BE49-F238E27FC236}">
                <a16:creationId xmlns:a16="http://schemas.microsoft.com/office/drawing/2014/main" id="{36AC4F88-F8A0-4A4F-9555-71D46BE03C2F}"/>
              </a:ext>
            </a:extLst>
          </p:cNvPr>
          <p:cNvSpPr/>
          <p:nvPr/>
        </p:nvSpPr>
        <p:spPr>
          <a:xfrm>
            <a:off x="2399017" y="411297"/>
            <a:ext cx="12971807" cy="934845"/>
          </a:xfrm>
          <a:prstGeom prst="rect">
            <a:avLst/>
          </a:prstGeom>
          <a:noFill/>
        </p:spPr>
        <p:txBody>
          <a:bodyPr vert="horz" wrap="square" lIns="102843" tIns="51422" rIns="102843" bIns="51422" rtlCol="0">
            <a:spAutoFit/>
          </a:bodyPr>
          <a:lstStyle/>
          <a:p>
            <a:pPr algn="ctr" defTabSz="1371600"/>
            <a:r>
              <a:rPr lang="en-SG" altLang="zh-CN" sz="5400" dirty="0">
                <a:solidFill>
                  <a:srgbClr val="FF0000"/>
                </a:solidFill>
                <a:latin typeface="#9Slide03 Ample" panose="02000000000000000000" pitchFamily="2" charset="0"/>
                <a:ea typeface="方正清刻本悦宋简体"/>
                <a:cs typeface="#9Slide03 Arima Madurai Black" panose="00000A00000000000000" pitchFamily="2" charset="0"/>
              </a:rPr>
              <a:t>b. </a:t>
            </a:r>
            <a:r>
              <a:rPr lang="en-SG" altLang="zh-CN" sz="5400" dirty="0" err="1">
                <a:solidFill>
                  <a:srgbClr val="FF0000"/>
                </a:solidFill>
                <a:latin typeface="#9Slide03 Ample" panose="02000000000000000000" pitchFamily="2" charset="0"/>
                <a:ea typeface="方正清刻本悦宋简体"/>
                <a:cs typeface="#9Slide03 Arima Madurai Black" panose="00000A00000000000000" pitchFamily="2" charset="0"/>
              </a:rPr>
              <a:t>Tác</a:t>
            </a:r>
            <a:r>
              <a:rPr lang="en-SG" altLang="zh-CN" sz="5400" dirty="0">
                <a:solidFill>
                  <a:srgbClr val="FF0000"/>
                </a:solidFill>
                <a:latin typeface="#9Slide03 Ample" panose="02000000000000000000" pitchFamily="2" charset="0"/>
                <a:ea typeface="方正清刻本悦宋简体"/>
                <a:cs typeface="#9Slide03 Arima Madurai Black" panose="00000A00000000000000" pitchFamily="2" charset="0"/>
              </a:rPr>
              <a:t> </a:t>
            </a:r>
            <a:r>
              <a:rPr lang="en-SG" altLang="zh-CN" sz="5400" dirty="0" err="1">
                <a:solidFill>
                  <a:srgbClr val="FF0000"/>
                </a:solidFill>
                <a:latin typeface="#9Slide03 Ample" panose="02000000000000000000" pitchFamily="2" charset="0"/>
                <a:ea typeface="方正清刻本悦宋简体"/>
                <a:cs typeface="#9Slide03 Arima Madurai Black" panose="00000A00000000000000" pitchFamily="2" charset="0"/>
              </a:rPr>
              <a:t>phẩm</a:t>
            </a:r>
            <a:endParaRPr lang="en-US" altLang="zh-CN" sz="5400" dirty="0">
              <a:solidFill>
                <a:srgbClr val="FF0000"/>
              </a:solidFill>
              <a:latin typeface="#9Slide03 Ample" panose="02000000000000000000" pitchFamily="2" charset="0"/>
              <a:ea typeface="方正清刻本悦宋简体"/>
              <a:cs typeface="#9Slide03 Arima Madurai Black" panose="00000A00000000000000" pitchFamily="2" charset="0"/>
            </a:endParaRPr>
          </a:p>
        </p:txBody>
      </p:sp>
      <p:pic>
        <p:nvPicPr>
          <p:cNvPr id="3" name="图片 19">
            <a:extLst>
              <a:ext uri="{FF2B5EF4-FFF2-40B4-BE49-F238E27FC236}">
                <a16:creationId xmlns:a16="http://schemas.microsoft.com/office/drawing/2014/main" id="{7ECAD7FD-CBA9-452B-9A26-43C082C7E542}"/>
              </a:ext>
            </a:extLst>
          </p:cNvPr>
          <p:cNvPicPr>
            <a:picLocks noChangeAspect="1"/>
          </p:cNvPicPr>
          <p:nvPr/>
        </p:nvPicPr>
        <p:blipFill>
          <a:blip r:embed="rId4"/>
          <a:stretch>
            <a:fillRect/>
          </a:stretch>
        </p:blipFill>
        <p:spPr>
          <a:xfrm flipH="1">
            <a:off x="10181945" y="2065376"/>
            <a:ext cx="1180901" cy="995073"/>
          </a:xfrm>
          <a:prstGeom prst="rect">
            <a:avLst/>
          </a:prstGeom>
        </p:spPr>
      </p:pic>
      <p:sp>
        <p:nvSpPr>
          <p:cNvPr id="5" name="矩形 43">
            <a:extLst>
              <a:ext uri="{FF2B5EF4-FFF2-40B4-BE49-F238E27FC236}">
                <a16:creationId xmlns:a16="http://schemas.microsoft.com/office/drawing/2014/main" id="{6D50A0DA-9AC2-4631-9AC2-72C5DBAAD073}"/>
              </a:ext>
            </a:extLst>
          </p:cNvPr>
          <p:cNvSpPr/>
          <p:nvPr/>
        </p:nvSpPr>
        <p:spPr>
          <a:xfrm rot="16200000">
            <a:off x="12656544" y="1417733"/>
            <a:ext cx="946358" cy="2540264"/>
          </a:xfrm>
          <a:prstGeom prst="rect">
            <a:avLst/>
          </a:prstGeom>
          <a:noFill/>
        </p:spPr>
        <p:txBody>
          <a:bodyPr vert="eaVert" wrap="square" lIns="102843" tIns="51422" rIns="102843" bIns="51422" rtlCol="0">
            <a:spAutoFit/>
          </a:bodyPr>
          <a:lstStyle/>
          <a:p>
            <a:pPr defTabSz="1371600"/>
            <a:r>
              <a:rPr lang="en-SG" altLang="zh-CN" sz="4800" b="1" dirty="0" err="1">
                <a:solidFill>
                  <a:srgbClr val="0070C0"/>
                </a:solidFill>
                <a:latin typeface="#9Slide05 SVNMercury Script" pitchFamily="2" charset="0"/>
                <a:ea typeface="方正清刻本悦宋简体"/>
              </a:rPr>
              <a:t>Xuất</a:t>
            </a:r>
            <a:r>
              <a:rPr lang="en-SG" altLang="zh-CN" sz="4800" b="1" dirty="0">
                <a:solidFill>
                  <a:srgbClr val="0070C0"/>
                </a:solidFill>
                <a:latin typeface="#9Slide05 SVNMercury Script" pitchFamily="2" charset="0"/>
                <a:ea typeface="方正清刻本悦宋简体"/>
              </a:rPr>
              <a:t> </a:t>
            </a:r>
            <a:r>
              <a:rPr lang="en-SG" altLang="zh-CN" sz="4800" b="1" dirty="0" err="1">
                <a:solidFill>
                  <a:srgbClr val="0070C0"/>
                </a:solidFill>
                <a:latin typeface="#9Slide05 SVNMercury Script" pitchFamily="2" charset="0"/>
                <a:ea typeface="方正清刻本悦宋简体"/>
              </a:rPr>
              <a:t>xứ</a:t>
            </a:r>
            <a:r>
              <a:rPr lang="en-SG" altLang="zh-CN" sz="4800" b="1" dirty="0">
                <a:solidFill>
                  <a:srgbClr val="0070C0"/>
                </a:solidFill>
                <a:latin typeface="#9Slide05 SVNMercury Script" pitchFamily="2" charset="0"/>
                <a:ea typeface="方正清刻本悦宋简体"/>
              </a:rPr>
              <a:t>:</a:t>
            </a:r>
            <a:endParaRPr lang="en-US" altLang="zh-CN" sz="4800" b="1" dirty="0">
              <a:solidFill>
                <a:srgbClr val="0070C0"/>
              </a:solidFill>
              <a:latin typeface="#9Slide05 SVNMercury Script" pitchFamily="2" charset="0"/>
              <a:ea typeface="方正清刻本悦宋简体"/>
            </a:endParaRPr>
          </a:p>
        </p:txBody>
      </p:sp>
      <p:sp>
        <p:nvSpPr>
          <p:cNvPr id="9" name="Rectangle 8">
            <a:extLst>
              <a:ext uri="{FF2B5EF4-FFF2-40B4-BE49-F238E27FC236}">
                <a16:creationId xmlns:a16="http://schemas.microsoft.com/office/drawing/2014/main" id="{AAB26E30-BAA1-4603-89AD-82AA33DB53A4}"/>
              </a:ext>
            </a:extLst>
          </p:cNvPr>
          <p:cNvSpPr/>
          <p:nvPr/>
        </p:nvSpPr>
        <p:spPr>
          <a:xfrm>
            <a:off x="7068908" y="3779684"/>
            <a:ext cx="10097040" cy="1859805"/>
          </a:xfrm>
          <a:prstGeom prst="rect">
            <a:avLst/>
          </a:prstGeom>
        </p:spPr>
        <p:txBody>
          <a:bodyPr wrap="square">
            <a:spAutoFit/>
          </a:bodyPr>
          <a:lstStyle/>
          <a:p>
            <a:pPr marL="685800" indent="-685800" algn="just" defTabSz="1371600">
              <a:lnSpc>
                <a:spcPct val="135000"/>
              </a:lnSpc>
              <a:buFont typeface="Arial" panose="020B0604020202020204" pitchFamily="34" charset="0"/>
              <a:buChar char="•"/>
            </a:pPr>
            <a:r>
              <a:rPr lang="en-US" sz="4500" dirty="0" err="1">
                <a:solidFill>
                  <a:prstClr val="black"/>
                </a:solidFill>
                <a:latin typeface="#9Slide03 AmpleSoft" panose="02000000000000000000" pitchFamily="2" charset="0"/>
                <a:ea typeface="方正清刻本悦宋简体"/>
                <a:cs typeface="#9Slide03 Arima Madurai Black" panose="00000A00000000000000" pitchFamily="2" charset="0"/>
              </a:rPr>
              <a:t>Trích</a:t>
            </a:r>
            <a:r>
              <a:rPr lang="en-US" sz="45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500" dirty="0" err="1">
                <a:solidFill>
                  <a:prstClr val="black"/>
                </a:solidFill>
                <a:latin typeface="#9Slide03 AmpleSoft" panose="02000000000000000000" pitchFamily="2" charset="0"/>
                <a:ea typeface="方正清刻本悦宋简体"/>
                <a:cs typeface="#9Slide03 Arima Madurai Black" panose="00000A00000000000000" pitchFamily="2" charset="0"/>
              </a:rPr>
              <a:t>câu</a:t>
            </a:r>
            <a:r>
              <a:rPr lang="en-US" sz="45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500" dirty="0" err="1">
                <a:solidFill>
                  <a:prstClr val="black"/>
                </a:solidFill>
                <a:latin typeface="#9Slide03 AmpleSoft" panose="02000000000000000000" pitchFamily="2" charset="0"/>
                <a:ea typeface="方正清刻本悦宋简体"/>
                <a:cs typeface="#9Slide03 Arima Madurai Black" panose="00000A00000000000000" pitchFamily="2" charset="0"/>
              </a:rPr>
              <a:t>chuyện</a:t>
            </a:r>
            <a:r>
              <a:rPr lang="en-US" sz="45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500" dirty="0" err="1">
                <a:solidFill>
                  <a:prstClr val="black"/>
                </a:solidFill>
                <a:latin typeface="#9Slide03 AmpleSoft" panose="02000000000000000000" pitchFamily="2" charset="0"/>
                <a:ea typeface="方正清刻本悦宋简体"/>
                <a:cs typeface="#9Slide03 Arima Madurai Black" panose="00000A00000000000000" pitchFamily="2" charset="0"/>
              </a:rPr>
              <a:t>thứ</a:t>
            </a:r>
            <a:r>
              <a:rPr lang="en-US" sz="4500" dirty="0">
                <a:solidFill>
                  <a:prstClr val="black"/>
                </a:solidFill>
                <a:latin typeface="#9Slide03 AmpleSoft" panose="02000000000000000000" pitchFamily="2" charset="0"/>
                <a:ea typeface="方正清刻本悦宋简体"/>
                <a:cs typeface="#9Slide03 Arima Madurai Black" panose="00000A00000000000000" pitchFamily="2" charset="0"/>
              </a:rPr>
              <a:t> 16/20 </a:t>
            </a:r>
            <a:r>
              <a:rPr lang="en-US" sz="4500" dirty="0" err="1">
                <a:solidFill>
                  <a:prstClr val="black"/>
                </a:solidFill>
                <a:latin typeface="#9Slide03 AmpleSoft" panose="02000000000000000000" pitchFamily="2" charset="0"/>
                <a:ea typeface="方正清刻本悦宋简体"/>
                <a:cs typeface="#9Slide03 Arima Madurai Black" panose="00000A00000000000000" pitchFamily="2" charset="0"/>
              </a:rPr>
              <a:t>trong</a:t>
            </a:r>
            <a:r>
              <a:rPr lang="en-US" sz="45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500" i="1" dirty="0">
                <a:solidFill>
                  <a:prstClr val="black"/>
                </a:solidFill>
                <a:latin typeface="#9Slide03 AmpleSoft" panose="02000000000000000000" pitchFamily="2" charset="0"/>
                <a:ea typeface="方正清刻本悦宋简体"/>
                <a:cs typeface="#9Slide03 Arima Madurai Black" panose="00000A00000000000000" pitchFamily="2" charset="0"/>
              </a:rPr>
              <a:t>“</a:t>
            </a:r>
            <a:r>
              <a:rPr lang="en-US" sz="4500" i="1" dirty="0" err="1">
                <a:solidFill>
                  <a:prstClr val="black"/>
                </a:solidFill>
                <a:latin typeface="#9Slide03 AmpleSoft" panose="02000000000000000000" pitchFamily="2" charset="0"/>
                <a:ea typeface="方正清刻本悦宋简体"/>
                <a:cs typeface="#9Slide03 Arima Madurai Black" panose="00000A00000000000000" pitchFamily="2" charset="0"/>
              </a:rPr>
              <a:t>Truyền</a:t>
            </a:r>
            <a:r>
              <a:rPr lang="en-US" sz="4500" i="1"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500" i="1" dirty="0" err="1">
                <a:solidFill>
                  <a:prstClr val="black"/>
                </a:solidFill>
                <a:latin typeface="#9Slide03 AmpleSoft" panose="02000000000000000000" pitchFamily="2" charset="0"/>
                <a:ea typeface="方正清刻本悦宋简体"/>
                <a:cs typeface="#9Slide03 Arima Madurai Black" panose="00000A00000000000000" pitchFamily="2" charset="0"/>
              </a:rPr>
              <a:t>kì</a:t>
            </a:r>
            <a:r>
              <a:rPr lang="en-US" sz="4500" i="1"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500" i="1" dirty="0" err="1">
                <a:solidFill>
                  <a:prstClr val="black"/>
                </a:solidFill>
                <a:latin typeface="#9Slide03 AmpleSoft" panose="02000000000000000000" pitchFamily="2" charset="0"/>
                <a:ea typeface="方正清刻本悦宋简体"/>
                <a:cs typeface="#9Slide03 Arima Madurai Black" panose="00000A00000000000000" pitchFamily="2" charset="0"/>
              </a:rPr>
              <a:t>mạn</a:t>
            </a:r>
            <a:r>
              <a:rPr lang="en-US" sz="4500" i="1"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500" i="1" dirty="0" err="1">
                <a:solidFill>
                  <a:prstClr val="black"/>
                </a:solidFill>
                <a:latin typeface="#9Slide03 AmpleSoft" panose="02000000000000000000" pitchFamily="2" charset="0"/>
                <a:ea typeface="方正清刻本悦宋简体"/>
                <a:cs typeface="#9Slide03 Arima Madurai Black" panose="00000A00000000000000" pitchFamily="2" charset="0"/>
              </a:rPr>
              <a:t>lục</a:t>
            </a:r>
            <a:r>
              <a:rPr lang="en-US" sz="4500" dirty="0">
                <a:solidFill>
                  <a:prstClr val="black"/>
                </a:solidFill>
                <a:latin typeface="#9Slide03 AmpleSoft" panose="02000000000000000000" pitchFamily="2" charset="0"/>
                <a:ea typeface="方正清刻本悦宋简体"/>
                <a:cs typeface="#9Slide03 Arima Madurai Black" panose="00000A00000000000000" pitchFamily="2" charset="0"/>
              </a:rPr>
              <a:t>”</a:t>
            </a:r>
          </a:p>
        </p:txBody>
      </p:sp>
      <p:sp>
        <p:nvSpPr>
          <p:cNvPr id="10" name="Rectangle 9">
            <a:extLst>
              <a:ext uri="{FF2B5EF4-FFF2-40B4-BE49-F238E27FC236}">
                <a16:creationId xmlns:a16="http://schemas.microsoft.com/office/drawing/2014/main" id="{7D676755-5589-4DC5-BD82-96ED5E869507}"/>
              </a:ext>
            </a:extLst>
          </p:cNvPr>
          <p:cNvSpPr/>
          <p:nvPr/>
        </p:nvSpPr>
        <p:spPr>
          <a:xfrm>
            <a:off x="7068908" y="6103268"/>
            <a:ext cx="10097039" cy="2614498"/>
          </a:xfrm>
          <a:prstGeom prst="rect">
            <a:avLst/>
          </a:prstGeom>
        </p:spPr>
        <p:txBody>
          <a:bodyPr wrap="square">
            <a:spAutoFit/>
          </a:bodyPr>
          <a:lstStyle/>
          <a:p>
            <a:pPr marL="685800" indent="-685800" algn="just" defTabSz="1371600">
              <a:lnSpc>
                <a:spcPct val="135000"/>
              </a:lnSpc>
              <a:buFont typeface="Arial" panose="020B0604020202020204" pitchFamily="34" charset="0"/>
              <a:buChar char="•"/>
              <a:defRPr/>
            </a:pP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Bắt</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nguồn</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từ</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câu</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chuyện</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cổ</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tích</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i="1" dirty="0" err="1">
                <a:solidFill>
                  <a:prstClr val="black"/>
                </a:solidFill>
                <a:latin typeface="#9Slide03 AmpleSoft" panose="02000000000000000000" pitchFamily="2" charset="0"/>
                <a:ea typeface="方正清刻本悦宋简体"/>
                <a:cs typeface="#9Slide03 Arima Madurai Black" panose="00000A00000000000000" pitchFamily="2" charset="0"/>
              </a:rPr>
              <a:t>Vợ</a:t>
            </a:r>
            <a:r>
              <a:rPr lang="en-US" sz="4200" i="1"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i="1" dirty="0" err="1">
                <a:solidFill>
                  <a:prstClr val="black"/>
                </a:solidFill>
                <a:latin typeface="#9Slide03 AmpleSoft" panose="02000000000000000000" pitchFamily="2" charset="0"/>
                <a:ea typeface="方正清刻本悦宋简体"/>
                <a:cs typeface="#9Slide03 Arima Madurai Black" panose="00000A00000000000000" pitchFamily="2" charset="0"/>
              </a:rPr>
              <a:t>chàng</a:t>
            </a:r>
            <a:r>
              <a:rPr lang="en-US" sz="4200" i="1" dirty="0">
                <a:solidFill>
                  <a:prstClr val="black"/>
                </a:solidFill>
                <a:latin typeface="#9Slide03 AmpleSoft" panose="02000000000000000000" pitchFamily="2" charset="0"/>
                <a:ea typeface="方正清刻本悦宋简体"/>
                <a:cs typeface="#9Slide03 Arima Madurai Black" panose="00000A00000000000000" pitchFamily="2" charset="0"/>
              </a:rPr>
              <a:t> Tr</a:t>
            </a:r>
            <a:r>
              <a:rPr lang="vi-VN" sz="4200" i="1" dirty="0">
                <a:solidFill>
                  <a:prstClr val="black"/>
                </a:solidFill>
                <a:latin typeface="#9Slide03 AmpleSoft" panose="02000000000000000000" pitchFamily="2" charset="0"/>
                <a:ea typeface="方正清刻本悦宋简体"/>
                <a:cs typeface="#9Slide03 Arima Madurai Black" panose="00000A00000000000000" pitchFamily="2" charset="0"/>
              </a:rPr>
              <a:t>ư</a:t>
            </a:r>
            <a:r>
              <a:rPr lang="en-US" sz="4200" i="1" dirty="0" err="1">
                <a:solidFill>
                  <a:prstClr val="black"/>
                </a:solidFill>
                <a:latin typeface="#9Slide03 AmpleSoft" panose="02000000000000000000" pitchFamily="2" charset="0"/>
                <a:ea typeface="方正清刻本悦宋简体"/>
                <a:cs typeface="#9Slide03 Arima Madurai Black" panose="00000A00000000000000" pitchFamily="2" charset="0"/>
              </a:rPr>
              <a:t>ơng</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Nguyễn</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Dữ</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sáng</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tạo</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thêm</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các</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chi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tiết</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kì</a:t>
            </a:r>
            <a:r>
              <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rPr>
              <a:t> </a:t>
            </a:r>
            <a:r>
              <a:rPr lang="en-US" sz="4200" dirty="0" err="1">
                <a:solidFill>
                  <a:prstClr val="black"/>
                </a:solidFill>
                <a:latin typeface="#9Slide03 AmpleSoft" panose="02000000000000000000" pitchFamily="2" charset="0"/>
                <a:ea typeface="方正清刻本悦宋简体"/>
                <a:cs typeface="#9Slide03 Arima Madurai Black" panose="00000A00000000000000" pitchFamily="2" charset="0"/>
              </a:rPr>
              <a:t>ảo</a:t>
            </a:r>
            <a:endParaRPr lang="en-US" sz="4200" dirty="0">
              <a:solidFill>
                <a:prstClr val="black"/>
              </a:solidFill>
              <a:latin typeface="#9Slide03 AmpleSoft" panose="02000000000000000000" pitchFamily="2" charset="0"/>
              <a:ea typeface="方正清刻本悦宋简体"/>
              <a:cs typeface="#9Slide03 Arima Madurai Black" panose="00000A00000000000000" pitchFamily="2" charset="0"/>
            </a:endParaRPr>
          </a:p>
        </p:txBody>
      </p:sp>
      <p:pic>
        <p:nvPicPr>
          <p:cNvPr id="4" name="Picture 3">
            <a:extLst>
              <a:ext uri="{FF2B5EF4-FFF2-40B4-BE49-F238E27FC236}">
                <a16:creationId xmlns:a16="http://schemas.microsoft.com/office/drawing/2014/main" id="{A13D3F18-6827-49A5-B2CE-B5933E676498}"/>
              </a:ext>
            </a:extLst>
          </p:cNvPr>
          <p:cNvPicPr>
            <a:picLocks noChangeAspect="1"/>
          </p:cNvPicPr>
          <p:nvPr/>
        </p:nvPicPr>
        <p:blipFill>
          <a:blip r:embed="rId5"/>
          <a:stretch>
            <a:fillRect/>
          </a:stretch>
        </p:blipFill>
        <p:spPr>
          <a:xfrm>
            <a:off x="628049" y="878718"/>
            <a:ext cx="5944115" cy="8253708"/>
          </a:xfrm>
          <a:prstGeom prst="rect">
            <a:avLst/>
          </a:prstGeom>
        </p:spPr>
      </p:pic>
    </p:spTree>
    <p:extLst>
      <p:ext uri="{BB962C8B-B14F-4D97-AF65-F5344CB8AC3E}">
        <p14:creationId xmlns:p14="http://schemas.microsoft.com/office/powerpoint/2010/main" val="151728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45000" r="-26000" b="-31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01CC99-5A05-4B64-17DB-A1CF495E815A}"/>
              </a:ext>
            </a:extLst>
          </p:cNvPr>
          <p:cNvGrpSpPr/>
          <p:nvPr/>
        </p:nvGrpSpPr>
        <p:grpSpPr>
          <a:xfrm>
            <a:off x="1576664" y="-2171699"/>
            <a:ext cx="15335562" cy="12492989"/>
            <a:chOff x="1576664" y="-2171699"/>
            <a:chExt cx="15335562" cy="12492989"/>
          </a:xfrm>
        </p:grpSpPr>
        <p:pic>
          <p:nvPicPr>
            <p:cNvPr id="4" name="Picture 5">
              <a:extLst>
                <a:ext uri="{FF2B5EF4-FFF2-40B4-BE49-F238E27FC236}">
                  <a16:creationId xmlns:a16="http://schemas.microsoft.com/office/drawing/2014/main" id="{95B8AA70-63BE-BD5E-F676-3A3707FAA8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6664" y="1989815"/>
              <a:ext cx="15240000" cy="8331475"/>
            </a:xfrm>
            <a:prstGeom prst="rect">
              <a:avLst/>
            </a:prstGeom>
          </p:spPr>
        </p:pic>
        <p:pic>
          <p:nvPicPr>
            <p:cNvPr id="5" name="Picture 3">
              <a:extLst>
                <a:ext uri="{FF2B5EF4-FFF2-40B4-BE49-F238E27FC236}">
                  <a16:creationId xmlns:a16="http://schemas.microsoft.com/office/drawing/2014/main" id="{25B1B113-E086-D5EE-4868-CFB29BD0385A}"/>
                </a:ext>
              </a:extLst>
            </p:cNvPr>
            <p:cNvPicPr>
              <a:picLocks noChangeAspect="1"/>
            </p:cNvPicPr>
            <p:nvPr/>
          </p:nvPicPr>
          <p:blipFill>
            <a:blip r:embed="rId7"/>
            <a:srcRect t="13611" b="12645"/>
            <a:stretch>
              <a:fillRect/>
            </a:stretch>
          </p:blipFill>
          <p:spPr>
            <a:xfrm rot="5400000">
              <a:off x="4106141" y="-4690785"/>
              <a:ext cx="10287000" cy="15325171"/>
            </a:xfrm>
            <a:prstGeom prst="rect">
              <a:avLst/>
            </a:prstGeom>
          </p:spPr>
        </p:pic>
      </p:grpSp>
      <p:pic>
        <p:nvPicPr>
          <p:cNvPr id="7" name="Picture 6">
            <a:extLst>
              <a:ext uri="{FF2B5EF4-FFF2-40B4-BE49-F238E27FC236}">
                <a16:creationId xmlns:a16="http://schemas.microsoft.com/office/drawing/2014/main" id="{1EB9CAB8-333D-DC98-C7D0-385D4901C6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749" b="98339" l="2535" r="89939">
                        <a14:foregroundMark x1="13748" y1="88926" x2="36636" y2="77962"/>
                        <a14:foregroundMark x1="42550" y1="97342" x2="21966" y2="98339"/>
                        <a14:foregroundMark x1="39324" y1="29790" x2="39324" y2="32780"/>
                        <a14:foregroundMark x1="39631" y1="35216" x2="39631" y2="30343"/>
                        <a14:foregroundMark x1="2611" y1="69989" x2="8372" y2="78848"/>
                        <a14:foregroundMark x1="5991" y1="93798" x2="9370" y2="90365"/>
                        <a14:foregroundMark x1="36098" y1="10188" x2="31644" y2="8749"/>
                        <a14:foregroundMark x1="34946" y1="9413" x2="32488" y2="10631"/>
                        <a14:foregroundMark x1="33794" y1="9081" x2="30338" y2="9635"/>
                        <a14:foregroundMark x1="7834" y1="57364" x2="9524" y2="59136"/>
                        <a14:foregroundMark x1="40092" y1="19601" x2="40092" y2="20930"/>
                        <a14:backgroundMark x1="46697" y1="56368" x2="50691" y2="58693"/>
                        <a14:backgroundMark x1="44009" y1="57143" x2="43548" y2="74862"/>
                        <a14:backgroundMark x1="42396" y1="80620" x2="45545" y2="67774"/>
                        <a14:backgroundMark x1="44240" y1="76855" x2="48464" y2="69657"/>
                        <a14:backgroundMark x1="43548" y1="75305" x2="46851" y2="75858"/>
                        <a14:backgroundMark x1="55376" y1="70764" x2="63364" y2="92691"/>
                        <a14:backgroundMark x1="63364" y1="92691" x2="63518" y2="92913"/>
                        <a14:backgroundMark x1="43472" y1="77962" x2="58602" y2="81617"/>
                        <a14:backgroundMark x1="58602" y1="81617" x2="70661" y2="77741"/>
                        <a14:backgroundMark x1="53687" y1="84828" x2="55530" y2="98339"/>
                        <a14:backgroundMark x1="50922" y1="90587" x2="58909" y2="85714"/>
                      </a14:backgroundRemoval>
                    </a14:imgEffect>
                  </a14:imgLayer>
                </a14:imgProps>
              </a:ext>
            </a:extLst>
          </a:blip>
          <a:stretch>
            <a:fillRect/>
          </a:stretch>
        </p:blipFill>
        <p:spPr>
          <a:xfrm>
            <a:off x="0" y="4757590"/>
            <a:ext cx="7937680" cy="5505165"/>
          </a:xfrm>
          <a:prstGeom prst="rect">
            <a:avLst/>
          </a:prstGeom>
        </p:spPr>
      </p:pic>
      <p:sp>
        <p:nvSpPr>
          <p:cNvPr id="8" name="Title 1">
            <a:extLst>
              <a:ext uri="{FF2B5EF4-FFF2-40B4-BE49-F238E27FC236}">
                <a16:creationId xmlns:a16="http://schemas.microsoft.com/office/drawing/2014/main" id="{A77C82BB-E178-78AC-1986-C03051261DEE}"/>
              </a:ext>
            </a:extLst>
          </p:cNvPr>
          <p:cNvSpPr txBox="1">
            <a:spLocks/>
          </p:cNvSpPr>
          <p:nvPr/>
        </p:nvSpPr>
        <p:spPr>
          <a:xfrm>
            <a:off x="3664040" y="838527"/>
            <a:ext cx="10744200" cy="1600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err="1">
                <a:solidFill>
                  <a:srgbClr val="C00000"/>
                </a:solidFill>
                <a:latin typeface="#9Slide04 Maitree SemiBold" panose="00000700000000000000" pitchFamily="2" charset="-34"/>
                <a:cs typeface="#9Slide04 Maitree SemiBold" panose="00000700000000000000" pitchFamily="2" charset="-34"/>
              </a:rPr>
              <a:t>Bài</a:t>
            </a:r>
            <a:r>
              <a:rPr lang="en-US" sz="6600" b="1" dirty="0">
                <a:solidFill>
                  <a:srgbClr val="C00000"/>
                </a:solidFill>
                <a:latin typeface="#9Slide04 Maitree SemiBold" panose="00000700000000000000" pitchFamily="2" charset="-34"/>
                <a:cs typeface="#9Slide04 Maitree SemiBold" panose="00000700000000000000" pitchFamily="2" charset="-34"/>
              </a:rPr>
              <a:t> 1: </a:t>
            </a:r>
            <a:r>
              <a:rPr lang="en-US" sz="6600" b="1" dirty="0" err="1">
                <a:solidFill>
                  <a:srgbClr val="C00000"/>
                </a:solidFill>
                <a:latin typeface="#9Slide04 Maitree SemiBold" panose="00000700000000000000" pitchFamily="2" charset="-34"/>
                <a:cs typeface="#9Slide04 Maitree SemiBold" panose="00000700000000000000" pitchFamily="2" charset="-34"/>
              </a:rPr>
              <a:t>Thế</a:t>
            </a:r>
            <a:r>
              <a:rPr lang="en-US" sz="6600" b="1" dirty="0">
                <a:solidFill>
                  <a:srgbClr val="C00000"/>
                </a:solidFill>
                <a:latin typeface="#9Slide04 Maitree SemiBold" panose="00000700000000000000" pitchFamily="2" charset="-34"/>
                <a:cs typeface="#9Slide04 Maitree SemiBold" panose="00000700000000000000" pitchFamily="2" charset="-34"/>
              </a:rPr>
              <a:t> </a:t>
            </a:r>
            <a:r>
              <a:rPr lang="en-US" sz="6600" b="1" dirty="0" err="1">
                <a:solidFill>
                  <a:srgbClr val="C00000"/>
                </a:solidFill>
                <a:latin typeface="#9Slide04 Maitree SemiBold" panose="00000700000000000000" pitchFamily="2" charset="-34"/>
                <a:cs typeface="#9Slide04 Maitree SemiBold" panose="00000700000000000000" pitchFamily="2" charset="-34"/>
              </a:rPr>
              <a:t>giới</a:t>
            </a:r>
            <a:r>
              <a:rPr lang="en-US" sz="6600" b="1" dirty="0">
                <a:solidFill>
                  <a:srgbClr val="C00000"/>
                </a:solidFill>
                <a:latin typeface="#9Slide04 Maitree SemiBold" panose="00000700000000000000" pitchFamily="2" charset="-34"/>
                <a:cs typeface="#9Slide04 Maitree SemiBold" panose="00000700000000000000" pitchFamily="2" charset="-34"/>
              </a:rPr>
              <a:t> </a:t>
            </a:r>
            <a:r>
              <a:rPr lang="en-US" sz="6600" b="1" dirty="0" err="1">
                <a:solidFill>
                  <a:srgbClr val="C00000"/>
                </a:solidFill>
                <a:latin typeface="#9Slide04 Maitree SemiBold" panose="00000700000000000000" pitchFamily="2" charset="-34"/>
                <a:cs typeface="#9Slide04 Maitree SemiBold" panose="00000700000000000000" pitchFamily="2" charset="-34"/>
              </a:rPr>
              <a:t>kì</a:t>
            </a:r>
            <a:r>
              <a:rPr lang="en-US" sz="6600" b="1" dirty="0">
                <a:solidFill>
                  <a:srgbClr val="C00000"/>
                </a:solidFill>
                <a:latin typeface="#9Slide04 Maitree SemiBold" panose="00000700000000000000" pitchFamily="2" charset="-34"/>
                <a:cs typeface="#9Slide04 Maitree SemiBold" panose="00000700000000000000" pitchFamily="2" charset="-34"/>
              </a:rPr>
              <a:t> </a:t>
            </a:r>
            <a:r>
              <a:rPr lang="en-US" sz="6600" b="1" dirty="0" err="1">
                <a:solidFill>
                  <a:srgbClr val="C00000"/>
                </a:solidFill>
                <a:latin typeface="#9Slide04 Maitree SemiBold" panose="00000700000000000000" pitchFamily="2" charset="-34"/>
                <a:cs typeface="#9Slide04 Maitree SemiBold" panose="00000700000000000000" pitchFamily="2" charset="-34"/>
              </a:rPr>
              <a:t>ảo</a:t>
            </a:r>
            <a:endParaRPr lang="en-US" sz="6600" b="1" dirty="0">
              <a:solidFill>
                <a:srgbClr val="C00000"/>
              </a:solidFill>
              <a:latin typeface="#9Slide04 Maitree SemiBold" panose="00000700000000000000" pitchFamily="2" charset="-34"/>
              <a:cs typeface="#9Slide04 Maitree SemiBold" panose="00000700000000000000" pitchFamily="2" charset="-34"/>
            </a:endParaRPr>
          </a:p>
        </p:txBody>
      </p:sp>
      <p:sp>
        <p:nvSpPr>
          <p:cNvPr id="9" name="Content Placeholder 2">
            <a:extLst>
              <a:ext uri="{FF2B5EF4-FFF2-40B4-BE49-F238E27FC236}">
                <a16:creationId xmlns:a16="http://schemas.microsoft.com/office/drawing/2014/main" id="{2C5F54C6-7F47-83E6-5DBB-8BA2C28442B6}"/>
              </a:ext>
            </a:extLst>
          </p:cNvPr>
          <p:cNvSpPr txBox="1">
            <a:spLocks/>
          </p:cNvSpPr>
          <p:nvPr/>
        </p:nvSpPr>
        <p:spPr>
          <a:xfrm>
            <a:off x="3340190" y="4669430"/>
            <a:ext cx="11391900" cy="117665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8000" b="1" dirty="0">
                <a:solidFill>
                  <a:srgbClr val="704B24"/>
                </a:solidFill>
                <a:latin typeface="#9Slide05 Good Vibes Pro" panose="02000507080000020002" pitchFamily="2" charset="0"/>
              </a:rPr>
              <a:t>(Nam </a:t>
            </a:r>
            <a:r>
              <a:rPr lang="en-US" sz="8000" b="1" dirty="0" err="1">
                <a:solidFill>
                  <a:srgbClr val="704B24"/>
                </a:solidFill>
                <a:latin typeface="#9Slide05 Good Vibes Pro" panose="02000507080000020002" pitchFamily="2" charset="0"/>
              </a:rPr>
              <a:t>Xương</a:t>
            </a:r>
            <a:r>
              <a:rPr lang="en-US" sz="8000" b="1" dirty="0">
                <a:solidFill>
                  <a:srgbClr val="704B24"/>
                </a:solidFill>
                <a:latin typeface="#9Slide05 Good Vibes Pro" panose="02000507080000020002" pitchFamily="2" charset="0"/>
              </a:rPr>
              <a:t> </a:t>
            </a:r>
            <a:r>
              <a:rPr lang="en-US" sz="8000" b="1" dirty="0" err="1">
                <a:solidFill>
                  <a:srgbClr val="704B24"/>
                </a:solidFill>
                <a:latin typeface="#9Slide05 Good Vibes Pro" panose="02000507080000020002" pitchFamily="2" charset="0"/>
              </a:rPr>
              <a:t>nữ</a:t>
            </a:r>
            <a:r>
              <a:rPr lang="en-US" sz="8000" b="1" dirty="0">
                <a:solidFill>
                  <a:srgbClr val="704B24"/>
                </a:solidFill>
                <a:latin typeface="#9Slide05 Good Vibes Pro" panose="02000507080000020002" pitchFamily="2" charset="0"/>
              </a:rPr>
              <a:t> </a:t>
            </a:r>
            <a:r>
              <a:rPr lang="en-US" sz="8000" b="1" dirty="0" err="1">
                <a:solidFill>
                  <a:srgbClr val="704B24"/>
                </a:solidFill>
                <a:latin typeface="#9Slide05 Good Vibes Pro" panose="02000507080000020002" pitchFamily="2" charset="0"/>
              </a:rPr>
              <a:t>tử</a:t>
            </a:r>
            <a:r>
              <a:rPr lang="en-US" sz="8000" b="1" dirty="0">
                <a:solidFill>
                  <a:srgbClr val="704B24"/>
                </a:solidFill>
                <a:latin typeface="#9Slide05 Good Vibes Pro" panose="02000507080000020002" pitchFamily="2" charset="0"/>
              </a:rPr>
              <a:t> </a:t>
            </a:r>
            <a:r>
              <a:rPr lang="en-US" sz="8000" b="1" dirty="0" err="1">
                <a:solidFill>
                  <a:srgbClr val="704B24"/>
                </a:solidFill>
                <a:latin typeface="#9Slide05 Good Vibes Pro" panose="02000507080000020002" pitchFamily="2" charset="0"/>
              </a:rPr>
              <a:t>truyện</a:t>
            </a:r>
            <a:r>
              <a:rPr lang="en-US" sz="8000" b="1" dirty="0">
                <a:solidFill>
                  <a:srgbClr val="704B24"/>
                </a:solidFill>
                <a:latin typeface="#9Slide05 Good Vibes Pro" panose="02000507080000020002" pitchFamily="2" charset="0"/>
              </a:rPr>
              <a:t>)</a:t>
            </a:r>
          </a:p>
        </p:txBody>
      </p:sp>
      <p:sp>
        <p:nvSpPr>
          <p:cNvPr id="10" name="Content Placeholder 2">
            <a:extLst>
              <a:ext uri="{FF2B5EF4-FFF2-40B4-BE49-F238E27FC236}">
                <a16:creationId xmlns:a16="http://schemas.microsoft.com/office/drawing/2014/main" id="{0B8019AB-6BAE-E456-8CB1-02515930D254}"/>
              </a:ext>
            </a:extLst>
          </p:cNvPr>
          <p:cNvSpPr txBox="1">
            <a:spLocks/>
          </p:cNvSpPr>
          <p:nvPr/>
        </p:nvSpPr>
        <p:spPr>
          <a:xfrm>
            <a:off x="1638300" y="1958154"/>
            <a:ext cx="49530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5400" b="1" dirty="0">
                <a:latin typeface="#9Slide04 Maitree Medium" panose="00000600000000000000" pitchFamily="2" charset="-34"/>
                <a:cs typeface="#9Slide04 Maitree Medium" panose="00000600000000000000" pitchFamily="2" charset="-34"/>
              </a:rPr>
              <a:t>Tiết 1 – 2 – 3:</a:t>
            </a:r>
            <a:endParaRPr lang="en-US" sz="5400" b="1" dirty="0">
              <a:latin typeface="#9Slide04 Maitree Medium" panose="00000600000000000000" pitchFamily="2" charset="-34"/>
              <a:cs typeface="#9Slide04 Maitree Medium" panose="00000600000000000000" pitchFamily="2" charset="-34"/>
            </a:endParaRPr>
          </a:p>
        </p:txBody>
      </p:sp>
      <p:sp>
        <p:nvSpPr>
          <p:cNvPr id="11" name="Content Placeholder 2">
            <a:extLst>
              <a:ext uri="{FF2B5EF4-FFF2-40B4-BE49-F238E27FC236}">
                <a16:creationId xmlns:a16="http://schemas.microsoft.com/office/drawing/2014/main" id="{B7C86D1E-FC5D-C6B3-8332-9F8F6F554833}"/>
              </a:ext>
            </a:extLst>
          </p:cNvPr>
          <p:cNvSpPr txBox="1">
            <a:spLocks/>
          </p:cNvSpPr>
          <p:nvPr/>
        </p:nvSpPr>
        <p:spPr>
          <a:xfrm>
            <a:off x="6483440" y="5833959"/>
            <a:ext cx="5105400" cy="130254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vi-VN" sz="5400" b="1" dirty="0">
              <a:solidFill>
                <a:srgbClr val="231F20"/>
              </a:solidFill>
              <a:latin typeface="#9Slide05 Good Vibes Pro" panose="02000507080000020002" pitchFamily="2" charset="0"/>
            </a:endParaRPr>
          </a:p>
          <a:p>
            <a:pPr marL="0" indent="0" algn="ctr">
              <a:buFont typeface="Arial" pitchFamily="34" charset="0"/>
              <a:buNone/>
            </a:pPr>
            <a:r>
              <a:rPr lang="en-US" sz="5400" b="1" dirty="0" err="1">
                <a:solidFill>
                  <a:srgbClr val="231F20"/>
                </a:solidFill>
                <a:latin typeface="#9Slide05 Good Vibes Pro" panose="02000507080000020002" pitchFamily="2" charset="0"/>
              </a:rPr>
              <a:t>Nguyễn</a:t>
            </a:r>
            <a:r>
              <a:rPr lang="en-US" sz="5400" b="1" dirty="0">
                <a:solidFill>
                  <a:srgbClr val="231F20"/>
                </a:solidFill>
                <a:latin typeface="#9Slide05 Good Vibes Pro" panose="02000507080000020002" pitchFamily="2" charset="0"/>
              </a:rPr>
              <a:t> </a:t>
            </a:r>
            <a:r>
              <a:rPr lang="en-US" sz="5400" b="1" dirty="0" err="1">
                <a:solidFill>
                  <a:srgbClr val="231F20"/>
                </a:solidFill>
                <a:latin typeface="#9Slide05 Good Vibes Pro" panose="02000507080000020002" pitchFamily="2" charset="0"/>
              </a:rPr>
              <a:t>Dữ</a:t>
            </a:r>
            <a:endParaRPr lang="en-US" sz="5400" b="1" dirty="0">
              <a:solidFill>
                <a:srgbClr val="231F20"/>
              </a:solidFill>
              <a:latin typeface="#9Slide05 Good Vibes Pro" panose="02000507080000020002" pitchFamily="2" charset="0"/>
            </a:endParaRPr>
          </a:p>
        </p:txBody>
      </p:sp>
      <p:sp>
        <p:nvSpPr>
          <p:cNvPr id="12" name="Content Placeholder 2">
            <a:extLst>
              <a:ext uri="{FF2B5EF4-FFF2-40B4-BE49-F238E27FC236}">
                <a16:creationId xmlns:a16="http://schemas.microsoft.com/office/drawing/2014/main" id="{160C3BB2-2B5D-5507-3DDC-213D7E46BBFF}"/>
              </a:ext>
            </a:extLst>
          </p:cNvPr>
          <p:cNvSpPr txBox="1">
            <a:spLocks/>
          </p:cNvSpPr>
          <p:nvPr/>
        </p:nvSpPr>
        <p:spPr>
          <a:xfrm>
            <a:off x="2362200" y="2931641"/>
            <a:ext cx="139255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9600" b="1" dirty="0" err="1">
                <a:solidFill>
                  <a:srgbClr val="704B24"/>
                </a:solidFill>
                <a:latin typeface="#9Slide05 Good Vibes Pro" panose="02000507080000020002" pitchFamily="2" charset="0"/>
              </a:rPr>
              <a:t>Chuyện</a:t>
            </a:r>
            <a:r>
              <a:rPr lang="en-US" sz="9600" b="1" dirty="0">
                <a:solidFill>
                  <a:srgbClr val="704B24"/>
                </a:solidFill>
                <a:latin typeface="#9Slide05 Good Vibes Pro" panose="02000507080000020002" pitchFamily="2" charset="0"/>
              </a:rPr>
              <a:t> </a:t>
            </a:r>
            <a:r>
              <a:rPr lang="en-US" sz="9600" b="1" dirty="0" err="1">
                <a:solidFill>
                  <a:srgbClr val="704B24"/>
                </a:solidFill>
                <a:latin typeface="#9Slide05 Good Vibes Pro" panose="02000507080000020002" pitchFamily="2" charset="0"/>
              </a:rPr>
              <a:t>người</a:t>
            </a:r>
            <a:r>
              <a:rPr lang="en-US" sz="9600" b="1" dirty="0">
                <a:solidFill>
                  <a:srgbClr val="704B24"/>
                </a:solidFill>
                <a:latin typeface="#9Slide05 Good Vibes Pro" panose="02000507080000020002" pitchFamily="2" charset="0"/>
              </a:rPr>
              <a:t> con </a:t>
            </a:r>
            <a:r>
              <a:rPr lang="en-US" sz="9600" b="1" dirty="0" err="1">
                <a:solidFill>
                  <a:srgbClr val="704B24"/>
                </a:solidFill>
                <a:latin typeface="#9Slide05 Good Vibes Pro" panose="02000507080000020002" pitchFamily="2" charset="0"/>
              </a:rPr>
              <a:t>gái</a:t>
            </a:r>
            <a:r>
              <a:rPr lang="en-US" sz="9600" b="1" dirty="0">
                <a:solidFill>
                  <a:srgbClr val="704B24"/>
                </a:solidFill>
                <a:latin typeface="#9Slide05 Good Vibes Pro" panose="02000507080000020002" pitchFamily="2" charset="0"/>
              </a:rPr>
              <a:t> Nam </a:t>
            </a:r>
            <a:r>
              <a:rPr lang="en-US" sz="9600" b="1" dirty="0" err="1">
                <a:solidFill>
                  <a:srgbClr val="704B24"/>
                </a:solidFill>
                <a:latin typeface="#9Slide05 Good Vibes Pro" panose="02000507080000020002" pitchFamily="2" charset="0"/>
              </a:rPr>
              <a:t>Xương</a:t>
            </a:r>
            <a:endParaRPr lang="en-US" sz="9600" b="1" dirty="0">
              <a:solidFill>
                <a:srgbClr val="704B24"/>
              </a:solidFill>
              <a:latin typeface="#9Slide05 Good Vibes Pro" panose="02000507080000020002" pitchFamily="2" charset="0"/>
            </a:endParaRPr>
          </a:p>
        </p:txBody>
      </p:sp>
      <p:grpSp>
        <p:nvGrpSpPr>
          <p:cNvPr id="16" name="Group 15">
            <a:extLst>
              <a:ext uri="{FF2B5EF4-FFF2-40B4-BE49-F238E27FC236}">
                <a16:creationId xmlns:a16="http://schemas.microsoft.com/office/drawing/2014/main" id="{81281B56-7E62-00A5-0199-ECA02785E72A}"/>
              </a:ext>
            </a:extLst>
          </p:cNvPr>
          <p:cNvGrpSpPr/>
          <p:nvPr/>
        </p:nvGrpSpPr>
        <p:grpSpPr>
          <a:xfrm>
            <a:off x="7801841" y="6265569"/>
            <a:ext cx="2895600" cy="1066800"/>
            <a:chOff x="7772400" y="6057900"/>
            <a:chExt cx="2895600" cy="1066800"/>
          </a:xfrm>
        </p:grpSpPr>
        <p:cxnSp>
          <p:nvCxnSpPr>
            <p:cNvPr id="14" name="Straight Connector 13">
              <a:extLst>
                <a:ext uri="{FF2B5EF4-FFF2-40B4-BE49-F238E27FC236}">
                  <a16:creationId xmlns:a16="http://schemas.microsoft.com/office/drawing/2014/main" id="{B9A66CC5-6493-9F6E-F744-ADB6DC2AB275}"/>
                </a:ext>
              </a:extLst>
            </p:cNvPr>
            <p:cNvCxnSpPr/>
            <p:nvPr/>
          </p:nvCxnSpPr>
          <p:spPr>
            <a:xfrm>
              <a:off x="7772400" y="6057900"/>
              <a:ext cx="2895600"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C7957C8-B574-9A4C-3655-949EC0A40785}"/>
                </a:ext>
              </a:extLst>
            </p:cNvPr>
            <p:cNvCxnSpPr/>
            <p:nvPr/>
          </p:nvCxnSpPr>
          <p:spPr>
            <a:xfrm>
              <a:off x="7772400" y="7124700"/>
              <a:ext cx="2895600"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00164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truyen%20ky%20man%20luc%201">
            <a:extLst>
              <a:ext uri="{FF2B5EF4-FFF2-40B4-BE49-F238E27FC236}">
                <a16:creationId xmlns:a16="http://schemas.microsoft.com/office/drawing/2014/main" id="{C6E8869D-82FA-458A-987C-D07B24D5B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618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06302-2720-67A6-3237-3E71996C6CD9}"/>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5953083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22">
            <a:extLst>
              <a:ext uri="{FF2B5EF4-FFF2-40B4-BE49-F238E27FC236}">
                <a16:creationId xmlns:a16="http://schemas.microsoft.com/office/drawing/2014/main" id="{03887300-07B9-B02E-9721-89481FA78CE3}"/>
              </a:ext>
            </a:extLst>
          </p:cNvPr>
          <p:cNvSpPr txBox="1"/>
          <p:nvPr/>
        </p:nvSpPr>
        <p:spPr>
          <a:xfrm>
            <a:off x="464078" y="1470594"/>
            <a:ext cx="5410200" cy="2708434"/>
          </a:xfrm>
          <a:prstGeom prst="rect">
            <a:avLst/>
          </a:prstGeom>
        </p:spPr>
        <p:txBody>
          <a:bodyPr wrap="square" lIns="0" tIns="0" rIns="0" bIns="0" rtlCol="0" anchor="t">
            <a:spAutoFit/>
          </a:bodyPr>
          <a:lstStyle/>
          <a:p>
            <a:pPr algn="r"/>
            <a:r>
              <a:rPr lang="en-US" sz="4400" spc="60" dirty="0" err="1">
                <a:solidFill>
                  <a:srgbClr val="191919"/>
                </a:solidFill>
                <a:latin typeface="Times New Roman" panose="02020603050405020304" pitchFamily="18" charset="0"/>
                <a:cs typeface="Times New Roman" panose="02020603050405020304" pitchFamily="18" charset="0"/>
              </a:rPr>
              <a:t>Ghi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chép</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tản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mạn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những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chuyện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kì</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lạ</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được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lưu</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truyền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trong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dân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gian</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12" name="TextBox 23">
            <a:extLst>
              <a:ext uri="{FF2B5EF4-FFF2-40B4-BE49-F238E27FC236}">
                <a16:creationId xmlns:a16="http://schemas.microsoft.com/office/drawing/2014/main" id="{236DA04E-AA2A-4317-5B13-9D1644A88BB2}"/>
              </a:ext>
            </a:extLst>
          </p:cNvPr>
          <p:cNvSpPr txBox="1"/>
          <p:nvPr/>
        </p:nvSpPr>
        <p:spPr>
          <a:xfrm>
            <a:off x="464078" y="819183"/>
            <a:ext cx="5410200" cy="677108"/>
          </a:xfrm>
          <a:prstGeom prst="rect">
            <a:avLst/>
          </a:prstGeom>
        </p:spPr>
        <p:txBody>
          <a:bodyPr lIns="0" tIns="0" rIns="0" bIns="0" rtlCol="0" anchor="t">
            <a:spAutoFit/>
          </a:bodyPr>
          <a:lstStyle/>
          <a:p>
            <a:pPr marL="0" lvl="0" indent="0" algn="r"/>
            <a:r>
              <a:rPr lang="en-US" sz="4400" b="1" u="none" spc="97" dirty="0">
                <a:solidFill>
                  <a:srgbClr val="191919"/>
                </a:solidFill>
                <a:latin typeface="Times New Roman" panose="02020603050405020304" pitchFamily="18" charset="0"/>
                <a:cs typeface="Times New Roman" panose="02020603050405020304" pitchFamily="18" charset="0"/>
              </a:rPr>
              <a:t>Nhan </a:t>
            </a:r>
            <a:r>
              <a:rPr lang="en-US" sz="4400" b="1" u="none" spc="97" dirty="0" err="1">
                <a:solidFill>
                  <a:srgbClr val="191919"/>
                </a:solidFill>
                <a:latin typeface="Times New Roman" panose="02020603050405020304" pitchFamily="18" charset="0"/>
                <a:cs typeface="Times New Roman" panose="02020603050405020304" pitchFamily="18" charset="0"/>
              </a:rPr>
              <a:t>đề</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sp>
        <p:nvSpPr>
          <p:cNvPr id="14" name="TextBox 22">
            <a:extLst>
              <a:ext uri="{FF2B5EF4-FFF2-40B4-BE49-F238E27FC236}">
                <a16:creationId xmlns:a16="http://schemas.microsoft.com/office/drawing/2014/main" id="{93FD63FC-2E8F-CA7E-3811-8C2985309B52}"/>
              </a:ext>
            </a:extLst>
          </p:cNvPr>
          <p:cNvSpPr txBox="1"/>
          <p:nvPr/>
        </p:nvSpPr>
        <p:spPr>
          <a:xfrm>
            <a:off x="12413723" y="1899302"/>
            <a:ext cx="5410200" cy="677108"/>
          </a:xfrm>
          <a:prstGeom prst="rect">
            <a:avLst/>
          </a:prstGeom>
        </p:spPr>
        <p:txBody>
          <a:bodyPr wrap="square" lIns="0" tIns="0" rIns="0" bIns="0" rtlCol="0" anchor="t">
            <a:spAutoFit/>
          </a:bodyPr>
          <a:lstStyle/>
          <a:p>
            <a:r>
              <a:rPr lang="en-US" sz="4400" spc="60" dirty="0" err="1">
                <a:solidFill>
                  <a:srgbClr val="191919"/>
                </a:solidFill>
                <a:latin typeface="Times New Roman" panose="02020603050405020304" pitchFamily="18" charset="0"/>
                <a:cs typeface="Times New Roman" panose="02020603050405020304" pitchFamily="18" charset="0"/>
              </a:rPr>
              <a:t>Truyện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truyền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kỳ</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15" name="TextBox 23">
            <a:extLst>
              <a:ext uri="{FF2B5EF4-FFF2-40B4-BE49-F238E27FC236}">
                <a16:creationId xmlns:a16="http://schemas.microsoft.com/office/drawing/2014/main" id="{AC418319-23BA-5830-37E1-EE9F98F8FD35}"/>
              </a:ext>
            </a:extLst>
          </p:cNvPr>
          <p:cNvSpPr txBox="1"/>
          <p:nvPr/>
        </p:nvSpPr>
        <p:spPr>
          <a:xfrm>
            <a:off x="12413723" y="1085235"/>
            <a:ext cx="5410200" cy="677108"/>
          </a:xfrm>
          <a:prstGeom prst="rect">
            <a:avLst/>
          </a:prstGeom>
        </p:spPr>
        <p:txBody>
          <a:bodyPr lIns="0" tIns="0" rIns="0" bIns="0" rtlCol="0" anchor="t">
            <a:spAutoFit/>
          </a:bodyPr>
          <a:lstStyle/>
          <a:p>
            <a:pPr marL="0" lvl="0" indent="0"/>
            <a:r>
              <a:rPr lang="en-US" sz="4400" b="1" u="none" spc="97" dirty="0" err="1">
                <a:solidFill>
                  <a:srgbClr val="191919"/>
                </a:solidFill>
                <a:latin typeface="Times New Roman" panose="02020603050405020304" pitchFamily="18" charset="0"/>
                <a:cs typeface="Times New Roman" panose="02020603050405020304" pitchFamily="18" charset="0"/>
              </a:rPr>
              <a:t>Thể</a:t>
            </a:r>
            <a:r>
              <a:rPr lang="en-US" sz="4400" b="1" u="none" spc="97" dirty="0">
                <a:solidFill>
                  <a:srgbClr val="191919"/>
                </a:solidFill>
                <a:latin typeface="Times New Roman" panose="02020603050405020304" pitchFamily="18" charset="0"/>
                <a:cs typeface="Times New Roman" panose="02020603050405020304" pitchFamily="18" charset="0"/>
              </a:rPr>
              <a:t> </a:t>
            </a:r>
            <a:r>
              <a:rPr lang="en-US" sz="4400" b="1" u="none" spc="97" dirty="0" err="1">
                <a:solidFill>
                  <a:srgbClr val="191919"/>
                </a:solidFill>
                <a:latin typeface="Times New Roman" panose="02020603050405020304" pitchFamily="18" charset="0"/>
                <a:cs typeface="Times New Roman" panose="02020603050405020304" pitchFamily="18" charset="0"/>
              </a:rPr>
              <a:t>loại</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sp>
        <p:nvSpPr>
          <p:cNvPr id="17" name="TextBox 22">
            <a:extLst>
              <a:ext uri="{FF2B5EF4-FFF2-40B4-BE49-F238E27FC236}">
                <a16:creationId xmlns:a16="http://schemas.microsoft.com/office/drawing/2014/main" id="{717F16BB-B079-6437-E406-6BBA41B3D18C}"/>
              </a:ext>
            </a:extLst>
          </p:cNvPr>
          <p:cNvSpPr txBox="1"/>
          <p:nvPr/>
        </p:nvSpPr>
        <p:spPr>
          <a:xfrm>
            <a:off x="6529432" y="9331379"/>
            <a:ext cx="5410200" cy="677108"/>
          </a:xfrm>
          <a:prstGeom prst="rect">
            <a:avLst/>
          </a:prstGeom>
        </p:spPr>
        <p:txBody>
          <a:bodyPr wrap="square" lIns="0" tIns="0" rIns="0" bIns="0" rtlCol="0" anchor="t">
            <a:spAutoFit/>
          </a:bodyPr>
          <a:lstStyle/>
          <a:p>
            <a:pPr algn="ctr"/>
            <a:r>
              <a:rPr lang="en-US" sz="4400" spc="60" dirty="0" err="1">
                <a:solidFill>
                  <a:srgbClr val="191919"/>
                </a:solidFill>
                <a:latin typeface="Times New Roman" panose="02020603050405020304" pitchFamily="18" charset="0"/>
                <a:cs typeface="Times New Roman" panose="02020603050405020304" pitchFamily="18" charset="0"/>
              </a:rPr>
              <a:t>Gồm</a:t>
            </a:r>
            <a:r>
              <a:rPr lang="en-US" sz="4400" spc="60" dirty="0">
                <a:solidFill>
                  <a:srgbClr val="191919"/>
                </a:solidFill>
                <a:latin typeface="Times New Roman" panose="02020603050405020304" pitchFamily="18" charset="0"/>
                <a:cs typeface="Times New Roman" panose="02020603050405020304" pitchFamily="18" charset="0"/>
              </a:rPr>
              <a:t> 20 </a:t>
            </a:r>
            <a:r>
              <a:rPr lang="en-US" sz="4400" spc="60" dirty="0" err="1">
                <a:solidFill>
                  <a:srgbClr val="191919"/>
                </a:solidFill>
                <a:latin typeface="Times New Roman" panose="02020603050405020304" pitchFamily="18" charset="0"/>
                <a:cs typeface="Times New Roman" panose="02020603050405020304" pitchFamily="18" charset="0"/>
              </a:rPr>
              <a:t>truyện</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18" name="TextBox 23">
            <a:extLst>
              <a:ext uri="{FF2B5EF4-FFF2-40B4-BE49-F238E27FC236}">
                <a16:creationId xmlns:a16="http://schemas.microsoft.com/office/drawing/2014/main" id="{7DDB16B7-975D-7F2B-D3B9-BC2AAE397812}"/>
              </a:ext>
            </a:extLst>
          </p:cNvPr>
          <p:cNvSpPr txBox="1"/>
          <p:nvPr/>
        </p:nvSpPr>
        <p:spPr>
          <a:xfrm>
            <a:off x="6554832" y="8588932"/>
            <a:ext cx="5410200" cy="677108"/>
          </a:xfrm>
          <a:prstGeom prst="rect">
            <a:avLst/>
          </a:prstGeom>
        </p:spPr>
        <p:txBody>
          <a:bodyPr lIns="0" tIns="0" rIns="0" bIns="0" rtlCol="0" anchor="t">
            <a:spAutoFit/>
          </a:bodyPr>
          <a:lstStyle/>
          <a:p>
            <a:pPr marL="0" lvl="0" indent="0" algn="ctr"/>
            <a:r>
              <a:rPr lang="en-US" sz="4400" b="1" u="none" spc="97" dirty="0" err="1">
                <a:solidFill>
                  <a:srgbClr val="191919"/>
                </a:solidFill>
                <a:latin typeface="Times New Roman" panose="02020603050405020304" pitchFamily="18" charset="0"/>
                <a:cs typeface="Times New Roman" panose="02020603050405020304" pitchFamily="18" charset="0"/>
              </a:rPr>
              <a:t>Số</a:t>
            </a:r>
            <a:r>
              <a:rPr lang="en-US" sz="4400" b="1" u="none" spc="97" dirty="0">
                <a:solidFill>
                  <a:srgbClr val="191919"/>
                </a:solidFill>
                <a:latin typeface="Times New Roman" panose="02020603050405020304" pitchFamily="18" charset="0"/>
                <a:cs typeface="Times New Roman" panose="02020603050405020304" pitchFamily="18" charset="0"/>
              </a:rPr>
              <a:t> </a:t>
            </a:r>
            <a:r>
              <a:rPr lang="en-US" sz="4400" b="1" u="none" spc="97" dirty="0" err="1">
                <a:solidFill>
                  <a:srgbClr val="191919"/>
                </a:solidFill>
                <a:latin typeface="Times New Roman" panose="02020603050405020304" pitchFamily="18" charset="0"/>
                <a:cs typeface="Times New Roman" panose="02020603050405020304" pitchFamily="18" charset="0"/>
              </a:rPr>
              <a:t>lượng</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sp>
        <p:nvSpPr>
          <p:cNvPr id="20" name="TextBox 22">
            <a:extLst>
              <a:ext uri="{FF2B5EF4-FFF2-40B4-BE49-F238E27FC236}">
                <a16:creationId xmlns:a16="http://schemas.microsoft.com/office/drawing/2014/main" id="{F3192DC7-0988-63F9-6748-F406B0DA41D8}"/>
              </a:ext>
            </a:extLst>
          </p:cNvPr>
          <p:cNvSpPr txBox="1"/>
          <p:nvPr/>
        </p:nvSpPr>
        <p:spPr>
          <a:xfrm>
            <a:off x="737053" y="5961658"/>
            <a:ext cx="5410200" cy="3385542"/>
          </a:xfrm>
          <a:prstGeom prst="rect">
            <a:avLst/>
          </a:prstGeom>
        </p:spPr>
        <p:txBody>
          <a:bodyPr wrap="square" lIns="0" tIns="0" rIns="0" bIns="0" rtlCol="0" anchor="t">
            <a:spAutoFit/>
          </a:bodyPr>
          <a:lstStyle/>
          <a:p>
            <a:pPr algn="r"/>
            <a:r>
              <a:rPr lang="en-US" sz="4400" spc="60" dirty="0" err="1">
                <a:solidFill>
                  <a:srgbClr val="191919"/>
                </a:solidFill>
                <a:latin typeface="Times New Roman" panose="02020603050405020304" pitchFamily="18" charset="0"/>
                <a:cs typeface="Times New Roman" panose="02020603050405020304" pitchFamily="18" charset="0"/>
              </a:rPr>
              <a:t>Những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người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phụ</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nữ</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đức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hạnh</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nhưng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cuộc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đời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lại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bất</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hạnh</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Những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trí</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thức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bất</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mãn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thời</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cuộc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sống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ẩn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dật</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21" name="TextBox 23">
            <a:extLst>
              <a:ext uri="{FF2B5EF4-FFF2-40B4-BE49-F238E27FC236}">
                <a16:creationId xmlns:a16="http://schemas.microsoft.com/office/drawing/2014/main" id="{5D0CB6E0-11D7-B236-E3D8-B2B2318E852F}"/>
              </a:ext>
            </a:extLst>
          </p:cNvPr>
          <p:cNvSpPr txBox="1"/>
          <p:nvPr/>
        </p:nvSpPr>
        <p:spPr>
          <a:xfrm>
            <a:off x="747629" y="5310543"/>
            <a:ext cx="5410200" cy="677108"/>
          </a:xfrm>
          <a:prstGeom prst="rect">
            <a:avLst/>
          </a:prstGeom>
        </p:spPr>
        <p:txBody>
          <a:bodyPr lIns="0" tIns="0" rIns="0" bIns="0" rtlCol="0" anchor="t">
            <a:spAutoFit/>
          </a:bodyPr>
          <a:lstStyle/>
          <a:p>
            <a:pPr marL="0" lvl="0" indent="0" algn="r"/>
            <a:r>
              <a:rPr lang="en-US" sz="4400" b="1" u="none" spc="97" dirty="0" err="1">
                <a:solidFill>
                  <a:srgbClr val="191919"/>
                </a:solidFill>
                <a:latin typeface="Times New Roman" panose="02020603050405020304" pitchFamily="18" charset="0"/>
                <a:cs typeface="Times New Roman" panose="02020603050405020304" pitchFamily="18" charset="0"/>
              </a:rPr>
              <a:t>Nhân</a:t>
            </a:r>
            <a:r>
              <a:rPr lang="en-US" sz="4400" b="1" u="none" spc="97" dirty="0">
                <a:solidFill>
                  <a:srgbClr val="191919"/>
                </a:solidFill>
                <a:latin typeface="Times New Roman" panose="02020603050405020304" pitchFamily="18" charset="0"/>
                <a:cs typeface="Times New Roman" panose="02020603050405020304" pitchFamily="18" charset="0"/>
              </a:rPr>
              <a:t> </a:t>
            </a:r>
            <a:r>
              <a:rPr lang="en-US" sz="4400" b="1" u="none" spc="97" dirty="0" err="1">
                <a:solidFill>
                  <a:srgbClr val="191919"/>
                </a:solidFill>
                <a:latin typeface="Times New Roman" panose="02020603050405020304" pitchFamily="18" charset="0"/>
                <a:cs typeface="Times New Roman" panose="02020603050405020304" pitchFamily="18" charset="0"/>
              </a:rPr>
              <a:t>vật</a:t>
            </a:r>
            <a:r>
              <a:rPr lang="en-US" sz="4400" b="1" u="none" spc="97" dirty="0">
                <a:solidFill>
                  <a:srgbClr val="191919"/>
                </a:solidFill>
                <a:latin typeface="Times New Roman" panose="02020603050405020304" pitchFamily="18" charset="0"/>
                <a:cs typeface="Times New Roman" panose="02020603050405020304" pitchFamily="18" charset="0"/>
              </a:rPr>
              <a:t> </a:t>
            </a:r>
            <a:r>
              <a:rPr lang="en-US" sz="4400" b="1" u="none" spc="97" dirty="0" err="1">
                <a:solidFill>
                  <a:srgbClr val="191919"/>
                </a:solidFill>
                <a:latin typeface="Times New Roman" panose="02020603050405020304" pitchFamily="18" charset="0"/>
                <a:cs typeface="Times New Roman" panose="02020603050405020304" pitchFamily="18" charset="0"/>
              </a:rPr>
              <a:t>chính</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8477C6C-0C3A-8F35-3DED-B3BE9E68E30E}"/>
              </a:ext>
            </a:extLst>
          </p:cNvPr>
          <p:cNvSpPr txBox="1"/>
          <p:nvPr/>
        </p:nvSpPr>
        <p:spPr>
          <a:xfrm>
            <a:off x="12504981" y="7299392"/>
            <a:ext cx="4163242" cy="890726"/>
          </a:xfrm>
          <a:prstGeom prst="rect">
            <a:avLst/>
          </a:prstGeom>
        </p:spPr>
        <p:txBody>
          <a:bodyPr wrap="square" lIns="0" tIns="0" rIns="0" bIns="0" rtlCol="0" anchor="t">
            <a:spAutoFit/>
          </a:bodyPr>
          <a:lstStyle/>
          <a:p>
            <a:r>
              <a:rPr lang="en-US" sz="4400" spc="60" dirty="0" err="1">
                <a:solidFill>
                  <a:srgbClr val="191919"/>
                </a:solidFill>
                <a:latin typeface="Times New Roman" panose="02020603050405020304" pitchFamily="18" charset="0"/>
                <a:cs typeface="Times New Roman" panose="02020603050405020304" pitchFamily="18" charset="0"/>
              </a:rPr>
              <a:t>Thường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có</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yếu</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tố</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kì</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ảo</a:t>
            </a:r>
            <a:endParaRPr lang="en-US" sz="4400" spc="60" dirty="0">
              <a:solidFill>
                <a:srgbClr val="191919"/>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863F1FB-6F68-1A1D-B8D0-F82CCBF2AAB3}"/>
              </a:ext>
            </a:extLst>
          </p:cNvPr>
          <p:cNvSpPr txBox="1"/>
          <p:nvPr/>
        </p:nvSpPr>
        <p:spPr>
          <a:xfrm>
            <a:off x="12504981" y="5955070"/>
            <a:ext cx="4163242" cy="890726"/>
          </a:xfrm>
          <a:prstGeom prst="rect">
            <a:avLst/>
          </a:prstGeom>
        </p:spPr>
        <p:txBody>
          <a:bodyPr lIns="0" tIns="0" rIns="0" bIns="0" rtlCol="0" anchor="t">
            <a:spAutoFit/>
          </a:bodyPr>
          <a:lstStyle/>
          <a:p>
            <a:pPr marL="0" lvl="0" indent="0"/>
            <a:r>
              <a:rPr lang="en-US" sz="4400" b="1" u="none" spc="97" dirty="0" err="1">
                <a:solidFill>
                  <a:srgbClr val="191919"/>
                </a:solidFill>
                <a:latin typeface="Times New Roman" panose="02020603050405020304" pitchFamily="18" charset="0"/>
                <a:cs typeface="Times New Roman" panose="02020603050405020304" pitchFamily="18" charset="0"/>
              </a:rPr>
              <a:t>Đ</a:t>
            </a:r>
            <a:r>
              <a:rPr lang="en-US" sz="4400" b="1" spc="97" dirty="0" err="1">
                <a:solidFill>
                  <a:srgbClr val="191919"/>
                </a:solidFill>
                <a:latin typeface="Times New Roman" panose="02020603050405020304" pitchFamily="18" charset="0"/>
                <a:cs typeface="Times New Roman" panose="02020603050405020304" pitchFamily="18" charset="0"/>
              </a:rPr>
              <a:t>ặc</a:t>
            </a:r>
            <a:r>
              <a:rPr lang="en-US" sz="4400" b="1" spc="97" dirty="0">
                <a:solidFill>
                  <a:srgbClr val="191919"/>
                </a:solidFill>
                <a:latin typeface="Times New Roman" panose="02020603050405020304" pitchFamily="18" charset="0"/>
                <a:cs typeface="Times New Roman" panose="02020603050405020304" pitchFamily="18" charset="0"/>
              </a:rPr>
              <a:t> </a:t>
            </a:r>
            <a:r>
              <a:rPr lang="en-US" sz="4400" b="1" spc="97" dirty="0" err="1">
                <a:solidFill>
                  <a:srgbClr val="191919"/>
                </a:solidFill>
                <a:latin typeface="Times New Roman" panose="02020603050405020304" pitchFamily="18" charset="0"/>
                <a:cs typeface="Times New Roman" panose="02020603050405020304" pitchFamily="18" charset="0"/>
              </a:rPr>
              <a:t>điểm</a:t>
            </a:r>
            <a:r>
              <a:rPr lang="en-US" sz="4400" b="1" spc="97" dirty="0">
                <a:solidFill>
                  <a:srgbClr val="191919"/>
                </a:solidFill>
                <a:latin typeface="Times New Roman" panose="02020603050405020304" pitchFamily="18" charset="0"/>
                <a:cs typeface="Times New Roman" panose="02020603050405020304" pitchFamily="18" charset="0"/>
              </a:rPr>
              <a:t> </a:t>
            </a:r>
            <a:r>
              <a:rPr lang="en-US" sz="4400" b="1" spc="97" dirty="0" err="1">
                <a:solidFill>
                  <a:srgbClr val="191919"/>
                </a:solidFill>
                <a:latin typeface="Times New Roman" panose="02020603050405020304" pitchFamily="18" charset="0"/>
                <a:cs typeface="Times New Roman" panose="02020603050405020304" pitchFamily="18" charset="0"/>
              </a:rPr>
              <a:t>nghệ</a:t>
            </a:r>
            <a:r>
              <a:rPr lang="en-US" sz="4400" b="1" spc="97" dirty="0">
                <a:solidFill>
                  <a:srgbClr val="191919"/>
                </a:solidFill>
                <a:latin typeface="Times New Roman" panose="02020603050405020304" pitchFamily="18" charset="0"/>
                <a:cs typeface="Times New Roman" panose="02020603050405020304" pitchFamily="18" charset="0"/>
              </a:rPr>
              <a:t> </a:t>
            </a:r>
            <a:r>
              <a:rPr lang="en-US" sz="4400" b="1" spc="97" dirty="0" err="1">
                <a:solidFill>
                  <a:srgbClr val="191919"/>
                </a:solidFill>
                <a:latin typeface="Times New Roman" panose="02020603050405020304" pitchFamily="18" charset="0"/>
                <a:cs typeface="Times New Roman" panose="02020603050405020304" pitchFamily="18" charset="0"/>
              </a:rPr>
              <a:t>thuật</a:t>
            </a:r>
            <a:endParaRPr lang="en-US" sz="4400" b="1" u="none" spc="97" dirty="0">
              <a:solidFill>
                <a:srgbClr val="191919"/>
              </a:solidFill>
              <a:latin typeface="Times New Roman" panose="02020603050405020304" pitchFamily="18" charset="0"/>
              <a:cs typeface="Times New Roman" panose="02020603050405020304" pitchFamily="18" charset="0"/>
            </a:endParaRPr>
          </a:p>
        </p:txBody>
      </p:sp>
      <p:cxnSp>
        <p:nvCxnSpPr>
          <p:cNvPr id="27" name="Connector: Elbow 26">
            <a:extLst>
              <a:ext uri="{FF2B5EF4-FFF2-40B4-BE49-F238E27FC236}">
                <a16:creationId xmlns:a16="http://schemas.microsoft.com/office/drawing/2014/main" id="{1AC69478-0DFD-1302-9BF7-9F6E44F9F4A9}"/>
              </a:ext>
            </a:extLst>
          </p:cNvPr>
          <p:cNvCxnSpPr>
            <a:endCxn id="12" idx="3"/>
          </p:cNvCxnSpPr>
          <p:nvPr/>
        </p:nvCxnSpPr>
        <p:spPr>
          <a:xfrm rot="16200000" flipV="1">
            <a:off x="5780947" y="1251068"/>
            <a:ext cx="2106992" cy="1920330"/>
          </a:xfrm>
          <a:prstGeom prst="bentConnector2">
            <a:avLst/>
          </a:prstGeom>
          <a:ln>
            <a:solidFill>
              <a:srgbClr val="7CD4D2"/>
            </a:solidFill>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33615CA0-8B72-B34C-B313-9A604ED3BF00}"/>
              </a:ext>
            </a:extLst>
          </p:cNvPr>
          <p:cNvCxnSpPr>
            <a:cxnSpLocks/>
            <a:endCxn id="18" idx="0"/>
          </p:cNvCxnSpPr>
          <p:nvPr/>
        </p:nvCxnSpPr>
        <p:spPr>
          <a:xfrm rot="16200000" flipH="1">
            <a:off x="8374483" y="7703483"/>
            <a:ext cx="1083232" cy="687665"/>
          </a:xfrm>
          <a:prstGeom prst="bentConnector3">
            <a:avLst>
              <a:gd name="adj1" fmla="val 50000"/>
            </a:avLst>
          </a:prstGeom>
          <a:ln>
            <a:solidFill>
              <a:srgbClr val="2C92D5"/>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D8A42E40-8DB4-8421-CF7C-A3FCABF38D7E}"/>
              </a:ext>
            </a:extLst>
          </p:cNvPr>
          <p:cNvCxnSpPr>
            <a:cxnSpLocks/>
            <a:endCxn id="21" idx="0"/>
          </p:cNvCxnSpPr>
          <p:nvPr/>
        </p:nvCxnSpPr>
        <p:spPr>
          <a:xfrm rot="10800000" flipV="1">
            <a:off x="3452729" y="5047359"/>
            <a:ext cx="3348580" cy="263184"/>
          </a:xfrm>
          <a:prstGeom prst="bentConnector2">
            <a:avLst/>
          </a:prstGeom>
          <a:ln>
            <a:solidFill>
              <a:srgbClr val="13538A"/>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85EA09B-2416-3EFF-A1E7-53EF1FA0A34D}"/>
              </a:ext>
            </a:extLst>
          </p:cNvPr>
          <p:cNvGrpSpPr/>
          <p:nvPr/>
        </p:nvGrpSpPr>
        <p:grpSpPr>
          <a:xfrm>
            <a:off x="6408773" y="1423790"/>
            <a:ext cx="6096208" cy="6487748"/>
            <a:chOff x="6408773" y="1423790"/>
            <a:chExt cx="6096208" cy="6487748"/>
          </a:xfrm>
        </p:grpSpPr>
        <p:sp>
          <p:nvSpPr>
            <p:cNvPr id="3" name="Freeform 5">
              <a:extLst>
                <a:ext uri="{FF2B5EF4-FFF2-40B4-BE49-F238E27FC236}">
                  <a16:creationId xmlns:a16="http://schemas.microsoft.com/office/drawing/2014/main" id="{8822104A-B680-643A-B676-08F0A0DE1C98}"/>
                </a:ext>
              </a:extLst>
            </p:cNvPr>
            <p:cNvSpPr/>
            <p:nvPr/>
          </p:nvSpPr>
          <p:spPr>
            <a:xfrm>
              <a:off x="6408773" y="2095500"/>
              <a:ext cx="5845264" cy="5816038"/>
            </a:xfrm>
            <a:custGeom>
              <a:avLst/>
              <a:gdLst/>
              <a:ahLst/>
              <a:cxnLst/>
              <a:rect l="l" t="t" r="r" b="b"/>
              <a:pathLst>
                <a:path w="5845264" h="5816038">
                  <a:moveTo>
                    <a:pt x="0" y="0"/>
                  </a:moveTo>
                  <a:lnTo>
                    <a:pt x="5845264" y="0"/>
                  </a:lnTo>
                  <a:lnTo>
                    <a:pt x="5845264" y="5816038"/>
                  </a:lnTo>
                  <a:lnTo>
                    <a:pt x="0" y="5816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4400" b="1" dirty="0">
                <a:latin typeface="Times New Roman" panose="02020603050405020304" pitchFamily="18" charset="0"/>
                <a:cs typeface="Times New Roman" panose="02020603050405020304" pitchFamily="18" charset="0"/>
              </a:endParaRPr>
            </a:p>
          </p:txBody>
        </p:sp>
        <p:sp>
          <p:nvSpPr>
            <p:cNvPr id="5" name="TextBox 25">
              <a:extLst>
                <a:ext uri="{FF2B5EF4-FFF2-40B4-BE49-F238E27FC236}">
                  <a16:creationId xmlns:a16="http://schemas.microsoft.com/office/drawing/2014/main" id="{3DFC37DE-10FC-0EF1-4FA2-9FC664A64D89}"/>
                </a:ext>
              </a:extLst>
            </p:cNvPr>
            <p:cNvSpPr txBox="1"/>
            <p:nvPr/>
          </p:nvSpPr>
          <p:spPr>
            <a:xfrm>
              <a:off x="7794608" y="2901976"/>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01</a:t>
              </a:r>
            </a:p>
          </p:txBody>
        </p:sp>
        <p:sp>
          <p:nvSpPr>
            <p:cNvPr id="6" name="TextBox 26">
              <a:extLst>
                <a:ext uri="{FF2B5EF4-FFF2-40B4-BE49-F238E27FC236}">
                  <a16:creationId xmlns:a16="http://schemas.microsoft.com/office/drawing/2014/main" id="{1837534A-544A-6F49-3833-C3991BD514C7}"/>
                </a:ext>
              </a:extLst>
            </p:cNvPr>
            <p:cNvSpPr txBox="1"/>
            <p:nvPr/>
          </p:nvSpPr>
          <p:spPr>
            <a:xfrm>
              <a:off x="10246534" y="3273451"/>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02</a:t>
              </a:r>
            </a:p>
          </p:txBody>
        </p:sp>
        <p:sp>
          <p:nvSpPr>
            <p:cNvPr id="7" name="TextBox 27">
              <a:extLst>
                <a:ext uri="{FF2B5EF4-FFF2-40B4-BE49-F238E27FC236}">
                  <a16:creationId xmlns:a16="http://schemas.microsoft.com/office/drawing/2014/main" id="{6D5C8712-80AC-706E-BFB8-A2A4D3377B20}"/>
                </a:ext>
              </a:extLst>
            </p:cNvPr>
            <p:cNvSpPr txBox="1"/>
            <p:nvPr/>
          </p:nvSpPr>
          <p:spPr>
            <a:xfrm>
              <a:off x="6738630" y="4974944"/>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05</a:t>
              </a:r>
            </a:p>
          </p:txBody>
        </p:sp>
        <p:sp>
          <p:nvSpPr>
            <p:cNvPr id="8" name="TextBox 28">
              <a:extLst>
                <a:ext uri="{FF2B5EF4-FFF2-40B4-BE49-F238E27FC236}">
                  <a16:creationId xmlns:a16="http://schemas.microsoft.com/office/drawing/2014/main" id="{02E85C7D-2808-4757-81ED-498ACB45CDA0}"/>
                </a:ext>
              </a:extLst>
            </p:cNvPr>
            <p:cNvSpPr txBox="1"/>
            <p:nvPr/>
          </p:nvSpPr>
          <p:spPr>
            <a:xfrm>
              <a:off x="8353958" y="6789792"/>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04</a:t>
              </a:r>
            </a:p>
          </p:txBody>
        </p:sp>
        <p:sp>
          <p:nvSpPr>
            <p:cNvPr id="9" name="TextBox 29">
              <a:extLst>
                <a:ext uri="{FF2B5EF4-FFF2-40B4-BE49-F238E27FC236}">
                  <a16:creationId xmlns:a16="http://schemas.microsoft.com/office/drawing/2014/main" id="{60D2EE00-7581-2231-5E53-BE1D9B6079AD}"/>
                </a:ext>
              </a:extLst>
            </p:cNvPr>
            <p:cNvSpPr txBox="1"/>
            <p:nvPr/>
          </p:nvSpPr>
          <p:spPr>
            <a:xfrm>
              <a:off x="10613652" y="5627642"/>
              <a:ext cx="1118701" cy="440057"/>
            </a:xfrm>
            <a:prstGeom prst="rect">
              <a:avLst/>
            </a:prstGeom>
          </p:spPr>
          <p:txBody>
            <a:bodyPr lIns="0" tIns="0" rIns="0" bIns="0" rtlCol="0" anchor="t">
              <a:spAutoFit/>
            </a:bodyPr>
            <a:lstStyle/>
            <a:p>
              <a:pPr marL="0" lvl="0" indent="0" algn="ctr">
                <a:lnSpc>
                  <a:spcPts val="3225"/>
                </a:lnSpc>
                <a:spcBef>
                  <a:spcPct val="0"/>
                </a:spcBef>
              </a:pPr>
              <a:r>
                <a:rPr lang="en-US" sz="4400" b="1" u="none" spc="97" dirty="0">
                  <a:latin typeface="Times New Roman" panose="02020603050405020304" pitchFamily="18" charset="0"/>
                  <a:cs typeface="Times New Roman" panose="02020603050405020304" pitchFamily="18" charset="0"/>
                </a:rPr>
                <a:t>03</a:t>
              </a:r>
            </a:p>
          </p:txBody>
        </p:sp>
        <p:cxnSp>
          <p:nvCxnSpPr>
            <p:cNvPr id="28" name="Connector: Elbow 27">
              <a:extLst>
                <a:ext uri="{FF2B5EF4-FFF2-40B4-BE49-F238E27FC236}">
                  <a16:creationId xmlns:a16="http://schemas.microsoft.com/office/drawing/2014/main" id="{FF9E0EEF-0F47-0BD5-5F22-67045C8C588A}"/>
                </a:ext>
              </a:extLst>
            </p:cNvPr>
            <p:cNvCxnSpPr>
              <a:cxnSpLocks/>
              <a:endCxn id="15" idx="1"/>
            </p:cNvCxnSpPr>
            <p:nvPr/>
          </p:nvCxnSpPr>
          <p:spPr>
            <a:xfrm rot="5400000" flipH="1" flipV="1">
              <a:off x="10821003" y="2032787"/>
              <a:ext cx="2201717" cy="983723"/>
            </a:xfrm>
            <a:prstGeom prst="bentConnector2">
              <a:avLst/>
            </a:prstGeom>
            <a:ln>
              <a:solidFill>
                <a:srgbClr val="4AB1B4"/>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1C9B5AA9-2815-EECF-583F-79C21DAF5583}"/>
                </a:ext>
              </a:extLst>
            </p:cNvPr>
            <p:cNvCxnSpPr>
              <a:cxnSpLocks/>
              <a:endCxn id="24" idx="1"/>
            </p:cNvCxnSpPr>
            <p:nvPr/>
          </p:nvCxnSpPr>
          <p:spPr>
            <a:xfrm rot="16200000" flipH="1">
              <a:off x="11625950" y="5521402"/>
              <a:ext cx="985432" cy="772630"/>
            </a:xfrm>
            <a:prstGeom prst="bentConnector2">
              <a:avLst/>
            </a:prstGeom>
            <a:ln>
              <a:solidFill>
                <a:srgbClr val="37C9EF"/>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D38685D1-9D3A-FFDB-4929-CAE8D7B8833E}"/>
                </a:ext>
              </a:extLst>
            </p:cNvPr>
            <p:cNvPicPr>
              <a:picLocks noChangeAspect="1"/>
            </p:cNvPicPr>
            <p:nvPr/>
          </p:nvPicPr>
          <p:blipFill rotWithShape="1">
            <a:blip r:embed="rId5"/>
            <a:srcRect b="6188"/>
            <a:stretch/>
          </p:blipFill>
          <p:spPr>
            <a:xfrm>
              <a:off x="8094006" y="3815705"/>
              <a:ext cx="2454881" cy="2394595"/>
            </a:xfrm>
            <a:prstGeom prst="flowChartConnector">
              <a:avLst/>
            </a:prstGeom>
          </p:spPr>
        </p:pic>
      </p:grpSp>
    </p:spTree>
    <p:extLst>
      <p:ext uri="{BB962C8B-B14F-4D97-AF65-F5344CB8AC3E}">
        <p14:creationId xmlns:p14="http://schemas.microsoft.com/office/powerpoint/2010/main" val="2191610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20"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6D8BAF-EB15-107D-B412-3D06A4877783}"/>
              </a:ext>
            </a:extLst>
          </p:cNvPr>
          <p:cNvSpPr txBox="1"/>
          <p:nvPr/>
        </p:nvSpPr>
        <p:spPr>
          <a:xfrm>
            <a:off x="609600" y="419100"/>
            <a:ext cx="11963400" cy="9325630"/>
          </a:xfrm>
          <a:prstGeom prst="rect">
            <a:avLst/>
          </a:prstGeom>
          <a:noFill/>
        </p:spPr>
        <p:txBody>
          <a:bodyPr wrap="square" rtlCol="0">
            <a:spAutoFit/>
          </a:bodyPr>
          <a:lstStyle/>
          <a:p>
            <a:pPr algn="just"/>
            <a:r>
              <a:rPr lang="en-US" sz="4000" i="1" dirty="0">
                <a:solidFill>
                  <a:srgbClr val="202122"/>
                </a:solidFill>
                <a:latin typeface="Times New Roman" panose="02020603050405020304" pitchFamily="18" charset="0"/>
                <a:cs typeface="Times New Roman" panose="02020603050405020304" pitchFamily="18" charset="0"/>
              </a:rPr>
              <a:t>“…</a:t>
            </a:r>
            <a:r>
              <a:rPr lang="en-US" sz="4000" b="0" i="1" dirty="0">
                <a:solidFill>
                  <a:srgbClr val="202122"/>
                </a:solidFill>
                <a:effectLst/>
                <a:latin typeface="Times New Roman" panose="02020603050405020304" pitchFamily="18" charset="0"/>
                <a:cs typeface="Times New Roman" panose="02020603050405020304" pitchFamily="18" charset="0"/>
              </a:rPr>
              <a:t>T</a:t>
            </a:r>
            <a:r>
              <a:rPr lang="vi-VN" sz="4000" b="0" i="1" dirty="0">
                <a:solidFill>
                  <a:srgbClr val="202122"/>
                </a:solidFill>
                <a:effectLst/>
                <a:latin typeface="Times New Roman" panose="02020603050405020304" pitchFamily="18" charset="0"/>
                <a:cs typeface="Times New Roman" panose="02020603050405020304" pitchFamily="18" charset="0"/>
              </a:rPr>
              <a:t>ruyền kỳ mạn lục</a:t>
            </a:r>
            <a:r>
              <a:rPr lang="vi-VN" sz="4000" b="0" i="0" dirty="0">
                <a:solidFill>
                  <a:srgbClr val="202122"/>
                </a:solidFill>
                <a:effectLst/>
                <a:latin typeface="Times New Roman" panose="02020603050405020304" pitchFamily="18" charset="0"/>
                <a:cs typeface="Times New Roman" panose="02020603050405020304" pitchFamily="18" charset="0"/>
              </a:rPr>
              <a:t> còn là tập truyện có nhiều thành tựu nghệ thuật, đặc biệt là nghệ thuật dựng truyện, dựng nhân vật. Nó vượt xa những truyện ký lịch sử vốn ít chú trọng đến tính cách và cuộc sống riêng của nhân vật, và cũng vượt xa truyện cổ dân gian thường ít đi sâu vào nội tâm nhân vật. Tác phẩm kết hợp một cách nhuần nhuyễn, tài tình những phương thức tự sự, trữ tình và cả kịch, giữa ngôn ngữ nhân vật và ngôn ngữ tác giả, giữa văn xuôi, văn biền ngẫu và thơ ca. Lời văn cô đọng, súc tích, chặt chẽ, hài hòa và sinh động. Truyền kỳ mạn lục là mẫu mực của thể truyền kỳ, là "thiên cổ kỳ bút", là "áng văn hay của bậc đại gia", tiêu biểu cho những thành tựu của văn học hình tượng viết bằng chữ Hán dưới ảnh hưởng của sáng tác dân gian</a:t>
            </a:r>
            <a:r>
              <a:rPr lang="en-US" sz="4000" b="0" i="0" dirty="0">
                <a:solidFill>
                  <a:srgbClr val="202122"/>
                </a:solidFill>
                <a:effectLst/>
                <a:latin typeface="Times New Roman" panose="02020603050405020304" pitchFamily="18" charset="0"/>
                <a:cs typeface="Times New Roman" panose="02020603050405020304" pitchFamily="18" charset="0"/>
              </a:rPr>
              <a:t>…”</a:t>
            </a:r>
          </a:p>
          <a:p>
            <a:pPr algn="r"/>
            <a:r>
              <a:rPr lang="en-US" sz="4000" dirty="0">
                <a:solidFill>
                  <a:srgbClr val="202122"/>
                </a:solidFill>
                <a:latin typeface="Times New Roman" panose="02020603050405020304" pitchFamily="18" charset="0"/>
                <a:cs typeface="Times New Roman" panose="02020603050405020304" pitchFamily="18" charset="0"/>
              </a:rPr>
              <a:t>(Theo GS. Bùi Duy Tân)</a:t>
            </a:r>
            <a:endParaRPr lang="en-US" sz="4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CF074FF-530E-B7F5-E4C2-A014AE6678A0}"/>
              </a:ext>
            </a:extLst>
          </p:cNvPr>
          <p:cNvPicPr>
            <a:picLocks noChangeAspect="1"/>
          </p:cNvPicPr>
          <p:nvPr/>
        </p:nvPicPr>
        <p:blipFill rotWithShape="1">
          <a:blip r:embed="rId3"/>
          <a:srcRect t="16121" r="1" b="17380"/>
          <a:stretch/>
        </p:blipFill>
        <p:spPr>
          <a:xfrm>
            <a:off x="12649200" y="4936502"/>
            <a:ext cx="8308412" cy="5350498"/>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pic>
        <p:nvPicPr>
          <p:cNvPr id="5" name="Picture 4">
            <a:extLst>
              <a:ext uri="{FF2B5EF4-FFF2-40B4-BE49-F238E27FC236}">
                <a16:creationId xmlns:a16="http://schemas.microsoft.com/office/drawing/2014/main" id="{04FD994B-B42B-50DB-6625-04DEC949AFDE}"/>
              </a:ext>
            </a:extLst>
          </p:cNvPr>
          <p:cNvPicPr>
            <a:picLocks noChangeAspect="1"/>
          </p:cNvPicPr>
          <p:nvPr/>
        </p:nvPicPr>
        <p:blipFill rotWithShape="1">
          <a:blip r:embed="rId4"/>
          <a:srcRect b="26329"/>
          <a:stretch/>
        </p:blipFill>
        <p:spPr>
          <a:xfrm>
            <a:off x="13335001" y="-12701"/>
            <a:ext cx="4953000" cy="5852757"/>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Tree>
    <p:extLst>
      <p:ext uri="{BB962C8B-B14F-4D97-AF65-F5344CB8AC3E}">
        <p14:creationId xmlns:p14="http://schemas.microsoft.com/office/powerpoint/2010/main" val="2714011950"/>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atin typeface="Times New Roman" panose="02020603050405020304" pitchFamily="18" charset="0"/>
                <a:cs typeface="Times New Roman" panose="02020603050405020304" pitchFamily="18" charset="0"/>
              </a:rPr>
              <a:t>2. </a:t>
            </a:r>
            <a:r>
              <a:rPr lang="vi-VN" sz="6000" b="1" dirty="0">
                <a:latin typeface="Times New Roman" panose="02020603050405020304" pitchFamily="18" charset="0"/>
                <a:cs typeface="Times New Roman" panose="02020603050405020304" pitchFamily="18" charset="0"/>
              </a:rPr>
              <a:t>Tác giả, tác phẩm</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2F283B8-2613-563D-5DD2-FC29549AED32}"/>
              </a:ext>
            </a:extLst>
          </p:cNvPr>
          <p:cNvSpPr txBox="1"/>
          <p:nvPr/>
        </p:nvSpPr>
        <p:spPr>
          <a:xfrm>
            <a:off x="6388100" y="6682117"/>
            <a:ext cx="11353799"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niềm xót xa, thương cảm đối với số phận bi kịch của người phụ nữ trong xã hội phong kiến cũng như tấm lòng nâng niu, trân trọng đối với những phẩm chất đẹp đẽ của họ</a:t>
            </a:r>
            <a:endParaRPr lang="en-US" sz="4400" b="1" dirty="0">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D85C1FEC-027D-117E-7F29-E7A8E66E9A82}"/>
              </a:ext>
            </a:extLst>
          </p:cNvPr>
          <p:cNvSpPr/>
          <p:nvPr/>
        </p:nvSpPr>
        <p:spPr>
          <a:xfrm>
            <a:off x="15773400" y="8724900"/>
            <a:ext cx="4114800" cy="2578347"/>
          </a:xfrm>
          <a:custGeom>
            <a:avLst/>
            <a:gdLst/>
            <a:ahLst/>
            <a:cxnLst/>
            <a:rect l="l" t="t" r="r" b="b"/>
            <a:pathLst>
              <a:path w="5225143" h="4114800">
                <a:moveTo>
                  <a:pt x="0" y="0"/>
                </a:moveTo>
                <a:lnTo>
                  <a:pt x="5225143" y="0"/>
                </a:lnTo>
                <a:lnTo>
                  <a:pt x="52251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Picture 5">
            <a:extLst>
              <a:ext uri="{FF2B5EF4-FFF2-40B4-BE49-F238E27FC236}">
                <a16:creationId xmlns:a16="http://schemas.microsoft.com/office/drawing/2014/main" id="{C74A9C7D-850A-062C-5A7D-207AAB17876E}"/>
              </a:ext>
            </a:extLst>
          </p:cNvPr>
          <p:cNvPicPr>
            <a:picLocks noChangeAspect="1"/>
          </p:cNvPicPr>
          <p:nvPr/>
        </p:nvPicPr>
        <p:blipFill rotWithShape="1">
          <a:blip r:embed="rId5"/>
          <a:srcRect r="43603"/>
          <a:stretch/>
        </p:blipFill>
        <p:spPr>
          <a:xfrm>
            <a:off x="152400" y="3456246"/>
            <a:ext cx="5777537" cy="5255954"/>
          </a:xfrm>
          <a:prstGeom prst="rect">
            <a:avLst/>
          </a:prstGeom>
        </p:spPr>
      </p:pic>
      <p:sp>
        <p:nvSpPr>
          <p:cNvPr id="7" name="TextBox 6">
            <a:extLst>
              <a:ext uri="{FF2B5EF4-FFF2-40B4-BE49-F238E27FC236}">
                <a16:creationId xmlns:a16="http://schemas.microsoft.com/office/drawing/2014/main" id="{E31D7735-C965-B3E9-5FF3-2E002327F88C}"/>
              </a:ext>
            </a:extLst>
          </p:cNvPr>
          <p:cNvSpPr txBox="1"/>
          <p:nvPr/>
        </p:nvSpPr>
        <p:spPr>
          <a:xfrm>
            <a:off x="3429000" y="2177626"/>
            <a:ext cx="11430000" cy="769441"/>
          </a:xfrm>
          <a:prstGeom prst="rect">
            <a:avLst/>
          </a:prstGeom>
          <a:noFill/>
        </p:spPr>
        <p:txBody>
          <a:bodyPr wrap="square" rtlCol="0">
            <a:spAutoFit/>
          </a:bodyPr>
          <a:lstStyle/>
          <a:p>
            <a:pPr algn="ctr"/>
            <a:r>
              <a:rPr lang="vi-VN" sz="4400" b="1" dirty="0">
                <a:latin typeface="Times New Roman" panose="02020603050405020304" pitchFamily="18" charset="0"/>
                <a:cs typeface="Times New Roman" panose="02020603050405020304" pitchFamily="18" charset="0"/>
              </a:rPr>
              <a:t>Chuyện người con gái Nam Xương</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1A3FE98-7880-BF48-47DC-385240F9B833}"/>
              </a:ext>
            </a:extLst>
          </p:cNvPr>
          <p:cNvSpPr txBox="1"/>
          <p:nvPr/>
        </p:nvSpPr>
        <p:spPr>
          <a:xfrm>
            <a:off x="6400800" y="3543300"/>
            <a:ext cx="114300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là truyện thứ 16 trong số 20 truyện của tập “Truyền kì mạn lục”. </a:t>
            </a:r>
            <a:endParaRPr lang="en-US" sz="4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7252055-BB9E-DD46-7844-C200435FFB4C}"/>
              </a:ext>
            </a:extLst>
          </p:cNvPr>
          <p:cNvSpPr txBox="1"/>
          <p:nvPr/>
        </p:nvSpPr>
        <p:spPr>
          <a:xfrm>
            <a:off x="6388100" y="5100008"/>
            <a:ext cx="114300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gốc</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Trương</a:t>
            </a:r>
            <a:r>
              <a:rPr lang="en-US" sz="440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54568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0">
            <a:extLst>
              <a:ext uri="{FF2B5EF4-FFF2-40B4-BE49-F238E27FC236}">
                <a16:creationId xmlns:a16="http://schemas.microsoft.com/office/drawing/2014/main" id="{36AC4F88-F8A0-4A4F-9555-71D46BE03C2F}"/>
              </a:ext>
            </a:extLst>
          </p:cNvPr>
          <p:cNvSpPr/>
          <p:nvPr/>
        </p:nvSpPr>
        <p:spPr>
          <a:xfrm>
            <a:off x="2399017" y="411297"/>
            <a:ext cx="12971807" cy="934845"/>
          </a:xfrm>
          <a:prstGeom prst="rect">
            <a:avLst/>
          </a:prstGeom>
          <a:noFill/>
        </p:spPr>
        <p:txBody>
          <a:bodyPr vert="horz" wrap="square" lIns="102843" tIns="51422" rIns="102843" bIns="51422" rtlCol="0">
            <a:spAutoFit/>
          </a:bodyPr>
          <a:lstStyle/>
          <a:p>
            <a:pPr algn="ctr" defTabSz="1371600"/>
            <a:r>
              <a:rPr lang="en-SG" altLang="zh-CN" sz="5400" b="1" dirty="0">
                <a:solidFill>
                  <a:srgbClr val="FF0000"/>
                </a:solidFill>
                <a:latin typeface="Times New Roman" panose="02020603050405020304" pitchFamily="18" charset="0"/>
                <a:ea typeface="方正清刻本悦宋简体"/>
                <a:cs typeface="Times New Roman" panose="02020603050405020304" pitchFamily="18" charset="0"/>
              </a:rPr>
              <a:t>b. </a:t>
            </a:r>
            <a:r>
              <a:rPr lang="en-SG" altLang="zh-CN" sz="5400" b="1" dirty="0" err="1">
                <a:solidFill>
                  <a:srgbClr val="FF0000"/>
                </a:solidFill>
                <a:latin typeface="Times New Roman" panose="02020603050405020304" pitchFamily="18" charset="0"/>
                <a:ea typeface="方正清刻本悦宋简体"/>
                <a:cs typeface="Times New Roman" panose="02020603050405020304" pitchFamily="18" charset="0"/>
              </a:rPr>
              <a:t>Tác</a:t>
            </a:r>
            <a:r>
              <a:rPr lang="en-SG" altLang="zh-CN" sz="54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SG" altLang="zh-CN" sz="5400" b="1" dirty="0" err="1">
                <a:solidFill>
                  <a:srgbClr val="FF0000"/>
                </a:solidFill>
                <a:latin typeface="Times New Roman" panose="02020603050405020304" pitchFamily="18" charset="0"/>
                <a:ea typeface="方正清刻本悦宋简体"/>
                <a:cs typeface="Times New Roman" panose="02020603050405020304" pitchFamily="18" charset="0"/>
              </a:rPr>
              <a:t>phẩm</a:t>
            </a:r>
            <a:endParaRPr lang="en-US" altLang="zh-CN" sz="5400" b="1" dirty="0">
              <a:solidFill>
                <a:srgbClr val="FF0000"/>
              </a:solidFill>
              <a:latin typeface="Times New Roman" panose="02020603050405020304" pitchFamily="18" charset="0"/>
              <a:ea typeface="方正清刻本悦宋简体"/>
              <a:cs typeface="Times New Roman" panose="02020603050405020304" pitchFamily="18" charset="0"/>
            </a:endParaRPr>
          </a:p>
        </p:txBody>
      </p:sp>
      <p:pic>
        <p:nvPicPr>
          <p:cNvPr id="3" name="图片 19">
            <a:extLst>
              <a:ext uri="{FF2B5EF4-FFF2-40B4-BE49-F238E27FC236}">
                <a16:creationId xmlns:a16="http://schemas.microsoft.com/office/drawing/2014/main" id="{7ECAD7FD-CBA9-452B-9A26-43C082C7E542}"/>
              </a:ext>
            </a:extLst>
          </p:cNvPr>
          <p:cNvPicPr>
            <a:picLocks noChangeAspect="1"/>
          </p:cNvPicPr>
          <p:nvPr/>
        </p:nvPicPr>
        <p:blipFill>
          <a:blip r:embed="rId3"/>
          <a:stretch>
            <a:fillRect/>
          </a:stretch>
        </p:blipFill>
        <p:spPr>
          <a:xfrm flipH="1">
            <a:off x="10181945" y="1912974"/>
            <a:ext cx="1180901" cy="995073"/>
          </a:xfrm>
          <a:prstGeom prst="rect">
            <a:avLst/>
          </a:prstGeom>
        </p:spPr>
      </p:pic>
      <p:sp>
        <p:nvSpPr>
          <p:cNvPr id="5" name="矩形 43">
            <a:extLst>
              <a:ext uri="{FF2B5EF4-FFF2-40B4-BE49-F238E27FC236}">
                <a16:creationId xmlns:a16="http://schemas.microsoft.com/office/drawing/2014/main" id="{6D50A0DA-9AC2-4631-9AC2-72C5DBAAD073}"/>
              </a:ext>
            </a:extLst>
          </p:cNvPr>
          <p:cNvSpPr/>
          <p:nvPr/>
        </p:nvSpPr>
        <p:spPr>
          <a:xfrm rot="16200000">
            <a:off x="12283787" y="1041073"/>
            <a:ext cx="946358" cy="2540264"/>
          </a:xfrm>
          <a:prstGeom prst="rect">
            <a:avLst/>
          </a:prstGeom>
          <a:noFill/>
        </p:spPr>
        <p:txBody>
          <a:bodyPr vert="eaVert" wrap="square" lIns="102843" tIns="51422" rIns="102843" bIns="51422" rtlCol="0">
            <a:spAutoFit/>
          </a:bodyPr>
          <a:lstStyle/>
          <a:p>
            <a:pPr defTabSz="1371600"/>
            <a:r>
              <a:rPr lang="en-SG" altLang="zh-CN" sz="4800" b="1" dirty="0" err="1">
                <a:solidFill>
                  <a:srgbClr val="0070C0"/>
                </a:solidFill>
                <a:latin typeface="Times New Roman" panose="02020603050405020304" pitchFamily="18" charset="0"/>
                <a:ea typeface="方正清刻本悦宋简体"/>
                <a:cs typeface="Times New Roman" panose="02020603050405020304" pitchFamily="18" charset="0"/>
              </a:rPr>
              <a:t>Bố</a:t>
            </a:r>
            <a:r>
              <a:rPr lang="en-SG" altLang="zh-CN" sz="4800" b="1" dirty="0">
                <a:solidFill>
                  <a:srgbClr val="0070C0"/>
                </a:solidFill>
                <a:latin typeface="Times New Roman" panose="02020603050405020304" pitchFamily="18" charset="0"/>
                <a:ea typeface="方正清刻本悦宋简体"/>
                <a:cs typeface="Times New Roman" panose="02020603050405020304" pitchFamily="18" charset="0"/>
              </a:rPr>
              <a:t> </a:t>
            </a:r>
            <a:r>
              <a:rPr lang="en-SG" altLang="zh-CN" sz="4800" b="1" dirty="0" err="1">
                <a:solidFill>
                  <a:srgbClr val="0070C0"/>
                </a:solidFill>
                <a:latin typeface="Times New Roman" panose="02020603050405020304" pitchFamily="18" charset="0"/>
                <a:ea typeface="方正清刻本悦宋简体"/>
                <a:cs typeface="Times New Roman" panose="02020603050405020304" pitchFamily="18" charset="0"/>
              </a:rPr>
              <a:t>cục</a:t>
            </a:r>
            <a:r>
              <a:rPr lang="en-SG" altLang="zh-CN" sz="4800" b="1" dirty="0">
                <a:solidFill>
                  <a:srgbClr val="0070C0"/>
                </a:solidFill>
                <a:latin typeface="Times New Roman" panose="02020603050405020304" pitchFamily="18" charset="0"/>
                <a:ea typeface="方正清刻本悦宋简体"/>
                <a:cs typeface="Times New Roman" panose="02020603050405020304" pitchFamily="18" charset="0"/>
              </a:rPr>
              <a:t>:</a:t>
            </a:r>
            <a:endParaRPr lang="en-US" altLang="zh-CN" sz="4800" b="1" dirty="0">
              <a:solidFill>
                <a:srgbClr val="0070C0"/>
              </a:solidFill>
              <a:latin typeface="Times New Roman" panose="02020603050405020304" pitchFamily="18" charset="0"/>
              <a:ea typeface="方正清刻本悦宋简体"/>
              <a:cs typeface="Times New Roman" panose="02020603050405020304" pitchFamily="18" charset="0"/>
            </a:endParaRPr>
          </a:p>
        </p:txBody>
      </p:sp>
      <p:sp>
        <p:nvSpPr>
          <p:cNvPr id="9" name="Rectangle 8">
            <a:extLst>
              <a:ext uri="{FF2B5EF4-FFF2-40B4-BE49-F238E27FC236}">
                <a16:creationId xmlns:a16="http://schemas.microsoft.com/office/drawing/2014/main" id="{AAB26E30-BAA1-4603-89AD-82AA33DB53A4}"/>
              </a:ext>
            </a:extLst>
          </p:cNvPr>
          <p:cNvSpPr/>
          <p:nvPr/>
        </p:nvSpPr>
        <p:spPr>
          <a:xfrm>
            <a:off x="7068906" y="3276268"/>
            <a:ext cx="11219094" cy="6599435"/>
          </a:xfrm>
          <a:prstGeom prst="rect">
            <a:avLst/>
          </a:prstGeom>
        </p:spPr>
        <p:txBody>
          <a:bodyPr wrap="square">
            <a:spAutoFit/>
          </a:bodyPr>
          <a:lstStyle/>
          <a:p>
            <a:pPr marL="685800" marR="805815" indent="-685800" algn="just" defTabSz="1371600">
              <a:lnSpc>
                <a:spcPct val="105000"/>
              </a:lnSpc>
              <a:spcBef>
                <a:spcPts val="420"/>
              </a:spcBef>
              <a:buFont typeface="Arial" panose="020B0604020202020204" pitchFamily="34" charset="0"/>
              <a:buChar char="•"/>
            </a:pPr>
            <a:r>
              <a:rPr lang="en-US"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P1: T</a:t>
            </a:r>
            <a:r>
              <a:rPr lang="vi-VN"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ừ</a:t>
            </a:r>
            <a:r>
              <a:rPr lang="vi-VN" sz="4400" spc="-23"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vi-VN" sz="4400" spc="-23"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vi-VN" sz="4400" spc="-3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i="1"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vi-VN" sz="4400" i="1" spc="-23"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i="1"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cha</a:t>
            </a:r>
            <a:r>
              <a:rPr lang="vi-VN" sz="4400" i="1" spc="-23"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i="1"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mẹ</a:t>
            </a:r>
            <a:r>
              <a:rPr lang="vi-VN" sz="4400" i="1" spc="-23"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i="1"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đẻ</a:t>
            </a:r>
            <a:r>
              <a:rPr lang="vi-VN" sz="4400" i="1" spc="-23"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i="1"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4400" i="1"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400" spc="-23"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vi-VN" sz="4400" spc="-23"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vi-VN" sz="4400" spc="-23"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Vũ</a:t>
            </a:r>
            <a:r>
              <a:rPr lang="vi-VN" sz="4400" spc="-7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Nương</a:t>
            </a:r>
            <a:r>
              <a:rPr lang="vi-VN" sz="4400" spc="-7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400" spc="-7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Trương</a:t>
            </a:r>
            <a:r>
              <a:rPr lang="vi-VN" sz="4400" spc="-7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Sinh</a:t>
            </a:r>
            <a:r>
              <a:rPr lang="vi-VN" sz="4400" spc="-7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và</a:t>
            </a:r>
            <a:r>
              <a:rPr lang="vi-VN" sz="4400" spc="-7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vi-VN" sz="4400" spc="-7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vi-VN" sz="4400" spc="-7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vi-VN" sz="4400" spc="-7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ũ </a:t>
            </a:r>
            <a:r>
              <a:rPr lang="vi-VN"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4400" spc="-4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ương</a:t>
            </a:r>
            <a:r>
              <a:rPr lang="vi-VN"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khi chồng đi lính.</a:t>
            </a:r>
            <a:endPar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R="807720" algn="just" defTabSz="1371600">
              <a:lnSpc>
                <a:spcPct val="105000"/>
              </a:lnSpc>
              <a:spcBef>
                <a:spcPts val="285"/>
              </a:spcBef>
            </a:pPr>
            <a:endParaRPr lang="en-US"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endParaRPr>
          </a:p>
          <a:p>
            <a:pPr marL="685800" marR="807720" indent="-685800" algn="just" defTabSz="1371600">
              <a:lnSpc>
                <a:spcPct val="105000"/>
              </a:lnSpc>
              <a:spcBef>
                <a:spcPts val="285"/>
              </a:spcBef>
              <a:buFont typeface="Arial" panose="020B0604020202020204" pitchFamily="34" charset="0"/>
              <a:buChar char="•"/>
            </a:pPr>
            <a:r>
              <a:rPr lang="en-US"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P2: </a:t>
            </a:r>
            <a:r>
              <a:rPr lang="en-US" sz="4400"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vi-VN" sz="4400" i="1" spc="-6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vi-VN" sz="4400" spc="-53"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i="1"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vi-VN" sz="4400" i="1" spc="-53"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i="1"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trót</a:t>
            </a:r>
            <a:r>
              <a:rPr lang="vi-VN" sz="4400" i="1" spc="-53"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i="1"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đã qua rồi</a:t>
            </a:r>
            <a:r>
              <a:rPr lang="en-US" sz="4400" i="1"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Nỗi oan </a:t>
            </a:r>
            <a:r>
              <a:rPr lang="en-US" sz="4400"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và hành động tự trầm của Vũ Nương.</a:t>
            </a:r>
            <a:endPar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R="807720" algn="just" defTabSz="1371600">
              <a:lnSpc>
                <a:spcPct val="105000"/>
              </a:lnSpc>
              <a:spcBef>
                <a:spcPts val="285"/>
              </a:spcBef>
            </a:pPr>
            <a:endParaRPr lang="en-US"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endParaRPr>
          </a:p>
          <a:p>
            <a:pPr marL="685800" marR="807720" indent="-685800" algn="just" defTabSz="1371600">
              <a:lnSpc>
                <a:spcPct val="105000"/>
              </a:lnSpc>
              <a:spcBef>
                <a:spcPts val="285"/>
              </a:spcBef>
              <a:buFont typeface="Arial" panose="020B0604020202020204" pitchFamily="34" charset="0"/>
              <a:buChar char="•"/>
            </a:pPr>
            <a:r>
              <a:rPr lang="en-US"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P3: </a:t>
            </a:r>
            <a:r>
              <a:rPr lang="en-US" sz="4400"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lại</a:t>
            </a:r>
            <a:r>
              <a:rPr lang="vi-VN"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4400" spc="-4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Nương</a:t>
            </a:r>
            <a:r>
              <a:rPr lang="en-US"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4400"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oan</a:t>
            </a:r>
            <a:endPar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矩形 35">
            <a:extLst>
              <a:ext uri="{FF2B5EF4-FFF2-40B4-BE49-F238E27FC236}">
                <a16:creationId xmlns:a16="http://schemas.microsoft.com/office/drawing/2014/main" id="{A398D81E-9CF0-4D4A-83FF-6F8723C38105}"/>
              </a:ext>
            </a:extLst>
          </p:cNvPr>
          <p:cNvSpPr/>
          <p:nvPr/>
        </p:nvSpPr>
        <p:spPr>
          <a:xfrm>
            <a:off x="902135" y="2541032"/>
            <a:ext cx="4705110" cy="523832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a:ea typeface="方正清刻本悦宋简体"/>
            </a:endParaRPr>
          </a:p>
        </p:txBody>
      </p:sp>
      <p:pic>
        <p:nvPicPr>
          <p:cNvPr id="13" name="Picture 12">
            <a:extLst>
              <a:ext uri="{FF2B5EF4-FFF2-40B4-BE49-F238E27FC236}">
                <a16:creationId xmlns:a16="http://schemas.microsoft.com/office/drawing/2014/main" id="{407F52F6-DFB6-4CC3-A60D-241BBE473839}"/>
              </a:ext>
            </a:extLst>
          </p:cNvPr>
          <p:cNvPicPr>
            <a:picLocks noChangeAspect="1"/>
          </p:cNvPicPr>
          <p:nvPr/>
        </p:nvPicPr>
        <p:blipFill rotWithShape="1">
          <a:blip r:embed="rId4">
            <a:extLst>
              <a:ext uri="{28A0092B-C50C-407E-A947-70E740481C1C}">
                <a14:useLocalDpi xmlns:a14="http://schemas.microsoft.com/office/drawing/2010/main" val="0"/>
              </a:ext>
            </a:extLst>
          </a:blip>
          <a:srcRect l="5503" r="4677"/>
          <a:stretch/>
        </p:blipFill>
        <p:spPr>
          <a:xfrm>
            <a:off x="1354238" y="2908048"/>
            <a:ext cx="4705110" cy="5238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49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barn(inVertic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barn(inVertical)">
                                      <p:cBhvr>
                                        <p:cTn id="3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E9D759-6639-0C0E-7716-F5053D482665}"/>
              </a:ext>
            </a:extLst>
          </p:cNvPr>
          <p:cNvPicPr>
            <a:picLocks noChangeAspect="1"/>
          </p:cNvPicPr>
          <p:nvPr/>
        </p:nvPicPr>
        <p:blipFill rotWithShape="1">
          <a:blip r:embed="rId3"/>
          <a:srcRect l="4520" r="35270"/>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78669D5E-089F-D1B5-6D9B-1B278B0C77BA}"/>
              </a:ext>
            </a:extLst>
          </p:cNvPr>
          <p:cNvSpPr txBox="1"/>
          <p:nvPr/>
        </p:nvSpPr>
        <p:spPr>
          <a:xfrm>
            <a:off x="-457200" y="29337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Khám</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phá</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văn</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bản</a:t>
            </a:r>
            <a:endParaRPr lang="en-US" sz="8800" b="1" i="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790452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E580F2-91D2-77AD-954C-BAC18184362E}"/>
              </a:ext>
            </a:extLst>
          </p:cNvPr>
          <p:cNvPicPr>
            <a:picLocks noChangeAspect="1"/>
          </p:cNvPicPr>
          <p:nvPr/>
        </p:nvPicPr>
        <p:blipFill rotWithShape="1">
          <a:blip r:embed="rId3"/>
          <a:srcRect t="5045" r="1" b="13134"/>
          <a:stretch/>
        </p:blipFill>
        <p:spPr>
          <a:xfrm>
            <a:off x="450" y="1746569"/>
            <a:ext cx="7507392" cy="8591223"/>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pic>
        <p:nvPicPr>
          <p:cNvPr id="3" name="Picture 2">
            <a:extLst>
              <a:ext uri="{FF2B5EF4-FFF2-40B4-BE49-F238E27FC236}">
                <a16:creationId xmlns:a16="http://schemas.microsoft.com/office/drawing/2014/main" id="{5B9C8722-0E04-A732-6C35-E373198B7FB2}"/>
              </a:ext>
            </a:extLst>
          </p:cNvPr>
          <p:cNvPicPr>
            <a:picLocks noChangeAspect="1"/>
          </p:cNvPicPr>
          <p:nvPr/>
        </p:nvPicPr>
        <p:blipFill rotWithShape="1">
          <a:blip r:embed="rId4">
            <a:alphaModFix/>
          </a:blip>
          <a:srcRect t="6865" r="1" b="4325"/>
          <a:stretch/>
        </p:blipFill>
        <p:spPr>
          <a:xfrm>
            <a:off x="8956299" y="6"/>
            <a:ext cx="7477558" cy="5362483"/>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sp>
        <p:nvSpPr>
          <p:cNvPr id="4" name="TextBox 3">
            <a:extLst>
              <a:ext uri="{FF2B5EF4-FFF2-40B4-BE49-F238E27FC236}">
                <a16:creationId xmlns:a16="http://schemas.microsoft.com/office/drawing/2014/main" id="{AECD1C66-057E-D9D3-A09B-FFE1587BDB48}"/>
              </a:ext>
            </a:extLst>
          </p:cNvPr>
          <p:cNvSpPr txBox="1"/>
          <p:nvPr/>
        </p:nvSpPr>
        <p:spPr>
          <a:xfrm>
            <a:off x="7661191" y="5676900"/>
            <a:ext cx="10549596"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Bối</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cảnh</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và</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CỐt</a:t>
            </a:r>
            <a:r>
              <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rPr>
              <a:t>truyện</a:t>
            </a:r>
            <a:endParaRPr lang="en-US" sz="8800" b="1" kern="0" dirty="0">
              <a:solidFill>
                <a:srgbClr val="36252C"/>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974054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99EE3B-F504-4D18-8E65-685FF5344FA0}"/>
              </a:ext>
            </a:extLst>
          </p:cNvPr>
          <p:cNvSpPr/>
          <p:nvPr/>
        </p:nvSpPr>
        <p:spPr>
          <a:xfrm>
            <a:off x="9143997" y="1717482"/>
            <a:ext cx="7095747" cy="11926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1" dirty="0" err="1">
                <a:solidFill>
                  <a:prstClr val="white">
                    <a:lumMod val="10000"/>
                  </a:prstClr>
                </a:solidFill>
                <a:latin typeface="#9Slide03 Ample" panose="02000000000000000000" pitchFamily="2" charset="0"/>
                <a:ea typeface="方正清刻本悦宋简体"/>
              </a:rPr>
              <a:t>Làm</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việc</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nhóm</a:t>
            </a:r>
            <a:endParaRPr lang="en-US" sz="4001" dirty="0">
              <a:solidFill>
                <a:prstClr val="white">
                  <a:lumMod val="10000"/>
                </a:prstClr>
              </a:solidFill>
              <a:latin typeface="#9Slide03 Ample" panose="02000000000000000000" pitchFamily="2" charset="0"/>
              <a:ea typeface="方正清刻本悦宋简体"/>
            </a:endParaRPr>
          </a:p>
        </p:txBody>
      </p:sp>
      <p:sp>
        <p:nvSpPr>
          <p:cNvPr id="5" name="Rectangle 4">
            <a:extLst>
              <a:ext uri="{FF2B5EF4-FFF2-40B4-BE49-F238E27FC236}">
                <a16:creationId xmlns:a16="http://schemas.microsoft.com/office/drawing/2014/main" id="{FD4AE30D-DB74-4735-879E-C66CF87B8E2F}"/>
              </a:ext>
            </a:extLst>
          </p:cNvPr>
          <p:cNvSpPr/>
          <p:nvPr/>
        </p:nvSpPr>
        <p:spPr>
          <a:xfrm>
            <a:off x="9143999" y="4300973"/>
            <a:ext cx="7095747" cy="11926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1" dirty="0" err="1">
                <a:solidFill>
                  <a:prstClr val="white">
                    <a:lumMod val="10000"/>
                  </a:prstClr>
                </a:solidFill>
                <a:latin typeface="#9Slide03 Ample" panose="02000000000000000000" pitchFamily="2" charset="0"/>
                <a:ea typeface="方正清刻本悦宋简体"/>
              </a:rPr>
              <a:t>Hoàn</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thiện</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Phiếu</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học</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tập</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số</a:t>
            </a:r>
            <a:r>
              <a:rPr lang="en-US" sz="4001" dirty="0">
                <a:solidFill>
                  <a:prstClr val="white">
                    <a:lumMod val="10000"/>
                  </a:prstClr>
                </a:solidFill>
                <a:latin typeface="#9Slide03 Ample" panose="02000000000000000000" pitchFamily="2" charset="0"/>
                <a:ea typeface="方正清刻本悦宋简体"/>
              </a:rPr>
              <a:t> 2</a:t>
            </a:r>
          </a:p>
        </p:txBody>
      </p:sp>
      <p:sp>
        <p:nvSpPr>
          <p:cNvPr id="6" name="Rectangle 5">
            <a:extLst>
              <a:ext uri="{FF2B5EF4-FFF2-40B4-BE49-F238E27FC236}">
                <a16:creationId xmlns:a16="http://schemas.microsoft.com/office/drawing/2014/main" id="{20DFD605-B8F3-4BCA-BC35-29BCAE0A21AB}"/>
              </a:ext>
            </a:extLst>
          </p:cNvPr>
          <p:cNvSpPr/>
          <p:nvPr/>
        </p:nvSpPr>
        <p:spPr>
          <a:xfrm>
            <a:off x="9143997" y="7002450"/>
            <a:ext cx="7095747" cy="11926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1" dirty="0">
                <a:solidFill>
                  <a:prstClr val="white">
                    <a:lumMod val="10000"/>
                  </a:prstClr>
                </a:solidFill>
                <a:latin typeface="#9Slide03 Ample" panose="02000000000000000000" pitchFamily="2" charset="0"/>
                <a:ea typeface="方正清刻本悦宋简体"/>
              </a:rPr>
              <a:t>Chia </a:t>
            </a:r>
            <a:r>
              <a:rPr lang="en-US" sz="4001" dirty="0" err="1">
                <a:solidFill>
                  <a:prstClr val="white">
                    <a:lumMod val="10000"/>
                  </a:prstClr>
                </a:solidFill>
                <a:latin typeface="#9Slide03 Ample" panose="02000000000000000000" pitchFamily="2" charset="0"/>
                <a:ea typeface="方正清刻本悦宋简体"/>
              </a:rPr>
              <a:t>sẻ</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Phiếu</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với</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cả</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lớp</a:t>
            </a:r>
            <a:endParaRPr lang="en-US" sz="4001" dirty="0">
              <a:solidFill>
                <a:prstClr val="white">
                  <a:lumMod val="10000"/>
                </a:prstClr>
              </a:solidFill>
              <a:latin typeface="#9Slide03 Ample" panose="02000000000000000000" pitchFamily="2" charset="0"/>
              <a:ea typeface="方正清刻本悦宋简体"/>
            </a:endParaRPr>
          </a:p>
        </p:txBody>
      </p:sp>
      <p:pic>
        <p:nvPicPr>
          <p:cNvPr id="3" name="Picture 2">
            <a:extLst>
              <a:ext uri="{FF2B5EF4-FFF2-40B4-BE49-F238E27FC236}">
                <a16:creationId xmlns:a16="http://schemas.microsoft.com/office/drawing/2014/main" id="{ED55CBDB-B1A2-4C42-8566-0FDE501BB4DD}"/>
              </a:ext>
            </a:extLst>
          </p:cNvPr>
          <p:cNvPicPr>
            <a:picLocks noChangeAspect="1"/>
          </p:cNvPicPr>
          <p:nvPr/>
        </p:nvPicPr>
        <p:blipFill>
          <a:blip r:embed="rId3"/>
          <a:stretch>
            <a:fillRect/>
          </a:stretch>
        </p:blipFill>
        <p:spPr>
          <a:xfrm>
            <a:off x="1473518" y="385763"/>
            <a:ext cx="6704886" cy="9515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683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9D5CB2-83E2-43EC-A3AD-ACC8DA0D5EF9}"/>
              </a:ext>
            </a:extLst>
          </p:cNvPr>
          <p:cNvGrpSpPr/>
          <p:nvPr/>
        </p:nvGrpSpPr>
        <p:grpSpPr>
          <a:xfrm>
            <a:off x="4915269" y="2580195"/>
            <a:ext cx="8960751" cy="3343836"/>
            <a:chOff x="8313951" y="837683"/>
            <a:chExt cx="5333969" cy="2229224"/>
          </a:xfrm>
        </p:grpSpPr>
        <p:sp>
          <p:nvSpPr>
            <p:cNvPr id="13" name="Rectangle: Rounded Corners 12">
              <a:extLst>
                <a:ext uri="{FF2B5EF4-FFF2-40B4-BE49-F238E27FC236}">
                  <a16:creationId xmlns:a16="http://schemas.microsoft.com/office/drawing/2014/main" id="{FDC4EE4A-4E7A-4786-8DA0-625E5B58F0A2}"/>
                </a:ext>
              </a:extLst>
            </p:cNvPr>
            <p:cNvSpPr/>
            <p:nvPr/>
          </p:nvSpPr>
          <p:spPr>
            <a:xfrm>
              <a:off x="8313951" y="837683"/>
              <a:ext cx="5012711" cy="2229224"/>
            </a:xfrm>
            <a:custGeom>
              <a:avLst/>
              <a:gdLst>
                <a:gd name="connsiteX0" fmla="*/ 0 w 5012711"/>
                <a:gd name="connsiteY0" fmla="*/ 294213 h 2229224"/>
                <a:gd name="connsiteX1" fmla="*/ 294213 w 5012711"/>
                <a:gd name="connsiteY1" fmla="*/ 0 h 2229224"/>
                <a:gd name="connsiteX2" fmla="*/ 793525 w 5012711"/>
                <a:gd name="connsiteY2" fmla="*/ 0 h 2229224"/>
                <a:gd name="connsiteX3" fmla="*/ 1381323 w 5012711"/>
                <a:gd name="connsiteY3" fmla="*/ 0 h 2229224"/>
                <a:gd name="connsiteX4" fmla="*/ 1969121 w 5012711"/>
                <a:gd name="connsiteY4" fmla="*/ 0 h 2229224"/>
                <a:gd name="connsiteX5" fmla="*/ 2601162 w 5012711"/>
                <a:gd name="connsiteY5" fmla="*/ 0 h 2229224"/>
                <a:gd name="connsiteX6" fmla="*/ 3188959 w 5012711"/>
                <a:gd name="connsiteY6" fmla="*/ 0 h 2229224"/>
                <a:gd name="connsiteX7" fmla="*/ 3732514 w 5012711"/>
                <a:gd name="connsiteY7" fmla="*/ 0 h 2229224"/>
                <a:gd name="connsiteX8" fmla="*/ 4718498 w 5012711"/>
                <a:gd name="connsiteY8" fmla="*/ 0 h 2229224"/>
                <a:gd name="connsiteX9" fmla="*/ 5012711 w 5012711"/>
                <a:gd name="connsiteY9" fmla="*/ 294213 h 2229224"/>
                <a:gd name="connsiteX10" fmla="*/ 5012711 w 5012711"/>
                <a:gd name="connsiteY10" fmla="*/ 873962 h 2229224"/>
                <a:gd name="connsiteX11" fmla="*/ 5012711 w 5012711"/>
                <a:gd name="connsiteY11" fmla="*/ 1388078 h 2229224"/>
                <a:gd name="connsiteX12" fmla="*/ 5012711 w 5012711"/>
                <a:gd name="connsiteY12" fmla="*/ 1935011 h 2229224"/>
                <a:gd name="connsiteX13" fmla="*/ 4718498 w 5012711"/>
                <a:gd name="connsiteY13" fmla="*/ 2229224 h 2229224"/>
                <a:gd name="connsiteX14" fmla="*/ 4042214 w 5012711"/>
                <a:gd name="connsiteY14" fmla="*/ 2229224 h 2229224"/>
                <a:gd name="connsiteX15" fmla="*/ 3542902 w 5012711"/>
                <a:gd name="connsiteY15" fmla="*/ 2229224 h 2229224"/>
                <a:gd name="connsiteX16" fmla="*/ 2999347 w 5012711"/>
                <a:gd name="connsiteY16" fmla="*/ 2229224 h 2229224"/>
                <a:gd name="connsiteX17" fmla="*/ 2323064 w 5012711"/>
                <a:gd name="connsiteY17" fmla="*/ 2229224 h 2229224"/>
                <a:gd name="connsiteX18" fmla="*/ 1779509 w 5012711"/>
                <a:gd name="connsiteY18" fmla="*/ 2229224 h 2229224"/>
                <a:gd name="connsiteX19" fmla="*/ 1058982 w 5012711"/>
                <a:gd name="connsiteY19" fmla="*/ 2229224 h 2229224"/>
                <a:gd name="connsiteX20" fmla="*/ 294213 w 5012711"/>
                <a:gd name="connsiteY20" fmla="*/ 2229224 h 2229224"/>
                <a:gd name="connsiteX21" fmla="*/ 0 w 5012711"/>
                <a:gd name="connsiteY21" fmla="*/ 1935011 h 2229224"/>
                <a:gd name="connsiteX22" fmla="*/ 0 w 5012711"/>
                <a:gd name="connsiteY22" fmla="*/ 1388078 h 2229224"/>
                <a:gd name="connsiteX23" fmla="*/ 0 w 5012711"/>
                <a:gd name="connsiteY23" fmla="*/ 808330 h 2229224"/>
                <a:gd name="connsiteX24" fmla="*/ 0 w 5012711"/>
                <a:gd name="connsiteY24" fmla="*/ 294213 h 222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12711" h="2229224" fill="none" extrusionOk="0">
                  <a:moveTo>
                    <a:pt x="0" y="294213"/>
                  </a:moveTo>
                  <a:cubicBezTo>
                    <a:pt x="5432" y="116696"/>
                    <a:pt x="136630" y="-8978"/>
                    <a:pt x="294213" y="0"/>
                  </a:cubicBezTo>
                  <a:cubicBezTo>
                    <a:pt x="492472" y="7017"/>
                    <a:pt x="654265" y="11977"/>
                    <a:pt x="793525" y="0"/>
                  </a:cubicBezTo>
                  <a:cubicBezTo>
                    <a:pt x="932785" y="-11977"/>
                    <a:pt x="1248145" y="24338"/>
                    <a:pt x="1381323" y="0"/>
                  </a:cubicBezTo>
                  <a:cubicBezTo>
                    <a:pt x="1514501" y="-24338"/>
                    <a:pt x="1723961" y="12973"/>
                    <a:pt x="1969121" y="0"/>
                  </a:cubicBezTo>
                  <a:cubicBezTo>
                    <a:pt x="2214281" y="-12973"/>
                    <a:pt x="2469870" y="22613"/>
                    <a:pt x="2601162" y="0"/>
                  </a:cubicBezTo>
                  <a:cubicBezTo>
                    <a:pt x="2732454" y="-22613"/>
                    <a:pt x="3055492" y="-2744"/>
                    <a:pt x="3188959" y="0"/>
                  </a:cubicBezTo>
                  <a:cubicBezTo>
                    <a:pt x="3322426" y="2744"/>
                    <a:pt x="3606904" y="11350"/>
                    <a:pt x="3732514" y="0"/>
                  </a:cubicBezTo>
                  <a:cubicBezTo>
                    <a:pt x="3858125" y="-11350"/>
                    <a:pt x="4432122" y="-7573"/>
                    <a:pt x="4718498" y="0"/>
                  </a:cubicBezTo>
                  <a:cubicBezTo>
                    <a:pt x="4887462" y="-16783"/>
                    <a:pt x="5003251" y="129266"/>
                    <a:pt x="5012711" y="294213"/>
                  </a:cubicBezTo>
                  <a:cubicBezTo>
                    <a:pt x="4999131" y="442558"/>
                    <a:pt x="5019254" y="642209"/>
                    <a:pt x="5012711" y="873962"/>
                  </a:cubicBezTo>
                  <a:cubicBezTo>
                    <a:pt x="5006168" y="1105715"/>
                    <a:pt x="5033310" y="1223675"/>
                    <a:pt x="5012711" y="1388078"/>
                  </a:cubicBezTo>
                  <a:cubicBezTo>
                    <a:pt x="4992112" y="1552481"/>
                    <a:pt x="5002628" y="1778458"/>
                    <a:pt x="5012711" y="1935011"/>
                  </a:cubicBezTo>
                  <a:cubicBezTo>
                    <a:pt x="4990527" y="2114993"/>
                    <a:pt x="4900651" y="2232228"/>
                    <a:pt x="4718498" y="2229224"/>
                  </a:cubicBezTo>
                  <a:cubicBezTo>
                    <a:pt x="4498355" y="2199330"/>
                    <a:pt x="4235937" y="2241933"/>
                    <a:pt x="4042214" y="2229224"/>
                  </a:cubicBezTo>
                  <a:cubicBezTo>
                    <a:pt x="3848491" y="2216515"/>
                    <a:pt x="3647111" y="2208110"/>
                    <a:pt x="3542902" y="2229224"/>
                  </a:cubicBezTo>
                  <a:cubicBezTo>
                    <a:pt x="3438693" y="2250338"/>
                    <a:pt x="3210391" y="2213130"/>
                    <a:pt x="2999347" y="2229224"/>
                  </a:cubicBezTo>
                  <a:cubicBezTo>
                    <a:pt x="2788304" y="2245318"/>
                    <a:pt x="2591682" y="2206231"/>
                    <a:pt x="2323064" y="2229224"/>
                  </a:cubicBezTo>
                  <a:cubicBezTo>
                    <a:pt x="2054446" y="2252217"/>
                    <a:pt x="2033953" y="2248248"/>
                    <a:pt x="1779509" y="2229224"/>
                  </a:cubicBezTo>
                  <a:cubicBezTo>
                    <a:pt x="1525065" y="2210200"/>
                    <a:pt x="1385065" y="2260261"/>
                    <a:pt x="1058982" y="2229224"/>
                  </a:cubicBezTo>
                  <a:cubicBezTo>
                    <a:pt x="732899" y="2198187"/>
                    <a:pt x="618182" y="2260707"/>
                    <a:pt x="294213" y="2229224"/>
                  </a:cubicBezTo>
                  <a:cubicBezTo>
                    <a:pt x="95710" y="2230807"/>
                    <a:pt x="-36332" y="2099523"/>
                    <a:pt x="0" y="1935011"/>
                  </a:cubicBezTo>
                  <a:cubicBezTo>
                    <a:pt x="-9975" y="1813554"/>
                    <a:pt x="-7210" y="1639935"/>
                    <a:pt x="0" y="1388078"/>
                  </a:cubicBezTo>
                  <a:cubicBezTo>
                    <a:pt x="7210" y="1136221"/>
                    <a:pt x="-7110" y="1091935"/>
                    <a:pt x="0" y="808330"/>
                  </a:cubicBezTo>
                  <a:cubicBezTo>
                    <a:pt x="7110" y="524725"/>
                    <a:pt x="6152" y="486981"/>
                    <a:pt x="0" y="294213"/>
                  </a:cubicBezTo>
                  <a:close/>
                </a:path>
                <a:path w="5012711" h="2229224" stroke="0" extrusionOk="0">
                  <a:moveTo>
                    <a:pt x="0" y="294213"/>
                  </a:moveTo>
                  <a:cubicBezTo>
                    <a:pt x="-14696" y="140473"/>
                    <a:pt x="135794" y="1597"/>
                    <a:pt x="294213" y="0"/>
                  </a:cubicBezTo>
                  <a:cubicBezTo>
                    <a:pt x="437196" y="-10075"/>
                    <a:pt x="551973" y="16353"/>
                    <a:pt x="793525" y="0"/>
                  </a:cubicBezTo>
                  <a:cubicBezTo>
                    <a:pt x="1035077" y="-16353"/>
                    <a:pt x="1181043" y="24760"/>
                    <a:pt x="1381323" y="0"/>
                  </a:cubicBezTo>
                  <a:cubicBezTo>
                    <a:pt x="1581603" y="-24760"/>
                    <a:pt x="1692333" y="-18029"/>
                    <a:pt x="1880635" y="0"/>
                  </a:cubicBezTo>
                  <a:cubicBezTo>
                    <a:pt x="2068937" y="18029"/>
                    <a:pt x="2343309" y="-31611"/>
                    <a:pt x="2556919" y="0"/>
                  </a:cubicBezTo>
                  <a:cubicBezTo>
                    <a:pt x="2770529" y="31611"/>
                    <a:pt x="3017524" y="-18718"/>
                    <a:pt x="3277445" y="0"/>
                  </a:cubicBezTo>
                  <a:cubicBezTo>
                    <a:pt x="3537366" y="18718"/>
                    <a:pt x="3695112" y="13027"/>
                    <a:pt x="3865243" y="0"/>
                  </a:cubicBezTo>
                  <a:cubicBezTo>
                    <a:pt x="4035374" y="-13027"/>
                    <a:pt x="4301023" y="24653"/>
                    <a:pt x="4718498" y="0"/>
                  </a:cubicBezTo>
                  <a:cubicBezTo>
                    <a:pt x="4854685" y="-3181"/>
                    <a:pt x="5009582" y="134094"/>
                    <a:pt x="5012711" y="294213"/>
                  </a:cubicBezTo>
                  <a:cubicBezTo>
                    <a:pt x="4988938" y="537820"/>
                    <a:pt x="5009492" y="672136"/>
                    <a:pt x="5012711" y="824738"/>
                  </a:cubicBezTo>
                  <a:cubicBezTo>
                    <a:pt x="5015930" y="977341"/>
                    <a:pt x="4994565" y="1230884"/>
                    <a:pt x="5012711" y="1404486"/>
                  </a:cubicBezTo>
                  <a:cubicBezTo>
                    <a:pt x="5030857" y="1578088"/>
                    <a:pt x="4999050" y="1721264"/>
                    <a:pt x="5012711" y="1935011"/>
                  </a:cubicBezTo>
                  <a:cubicBezTo>
                    <a:pt x="5029303" y="2129529"/>
                    <a:pt x="4894337" y="2228570"/>
                    <a:pt x="4718498" y="2229224"/>
                  </a:cubicBezTo>
                  <a:cubicBezTo>
                    <a:pt x="4453375" y="2224790"/>
                    <a:pt x="4304840" y="2208315"/>
                    <a:pt x="4042214" y="2229224"/>
                  </a:cubicBezTo>
                  <a:cubicBezTo>
                    <a:pt x="3779588" y="2250133"/>
                    <a:pt x="3646982" y="2232723"/>
                    <a:pt x="3498659" y="2229224"/>
                  </a:cubicBezTo>
                  <a:cubicBezTo>
                    <a:pt x="3350336" y="2225725"/>
                    <a:pt x="3045962" y="2236693"/>
                    <a:pt x="2822376" y="2229224"/>
                  </a:cubicBezTo>
                  <a:cubicBezTo>
                    <a:pt x="2598790" y="2221755"/>
                    <a:pt x="2404005" y="2218704"/>
                    <a:pt x="2146092" y="2229224"/>
                  </a:cubicBezTo>
                  <a:cubicBezTo>
                    <a:pt x="1888179" y="2239744"/>
                    <a:pt x="1727156" y="2238078"/>
                    <a:pt x="1514052" y="2229224"/>
                  </a:cubicBezTo>
                  <a:cubicBezTo>
                    <a:pt x="1300948" y="2220370"/>
                    <a:pt x="1072784" y="2244650"/>
                    <a:pt x="926254" y="2229224"/>
                  </a:cubicBezTo>
                  <a:cubicBezTo>
                    <a:pt x="779724" y="2213798"/>
                    <a:pt x="604475" y="2259008"/>
                    <a:pt x="294213" y="2229224"/>
                  </a:cubicBezTo>
                  <a:cubicBezTo>
                    <a:pt x="157483" y="2243281"/>
                    <a:pt x="-35907" y="2082865"/>
                    <a:pt x="0" y="1935011"/>
                  </a:cubicBezTo>
                  <a:cubicBezTo>
                    <a:pt x="27792" y="1735815"/>
                    <a:pt x="2731" y="1542373"/>
                    <a:pt x="0" y="1355262"/>
                  </a:cubicBezTo>
                  <a:cubicBezTo>
                    <a:pt x="-2731" y="1168151"/>
                    <a:pt x="-22332" y="915947"/>
                    <a:pt x="0" y="791922"/>
                  </a:cubicBezTo>
                  <a:cubicBezTo>
                    <a:pt x="22332" y="667897"/>
                    <a:pt x="13401" y="395310"/>
                    <a:pt x="0" y="294213"/>
                  </a:cubicBezTo>
                  <a:close/>
                </a:path>
              </a:pathLst>
            </a:custGeom>
            <a:solidFill>
              <a:schemeClr val="bg1"/>
            </a:solidFill>
            <a:ln>
              <a:extLst>
                <a:ext uri="{C807C97D-BFC1-408E-A445-0C87EB9F89A2}">
                  <ask:lineSketchStyleProps xmlns:ask="http://schemas.microsoft.com/office/drawing/2018/sketchyshapes" sd="3625870061">
                    <a:prstGeom prst="roundRect">
                      <a:avLst>
                        <a:gd name="adj" fmla="val 1319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807720" algn="just" defTabSz="1371600">
                <a:lnSpc>
                  <a:spcPct val="117000"/>
                </a:lnSpc>
                <a:spcBef>
                  <a:spcPts val="690"/>
                </a:spcBef>
                <a:tabLst>
                  <a:tab pos="1589723" algn="l"/>
                </a:tabLst>
              </a:pPr>
              <a:endParaRPr lang="en-US" sz="39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15" name="TextBox 14">
              <a:extLst>
                <a:ext uri="{FF2B5EF4-FFF2-40B4-BE49-F238E27FC236}">
                  <a16:creationId xmlns:a16="http://schemas.microsoft.com/office/drawing/2014/main" id="{4C792D9E-D9B6-4A5E-A1E8-7502F1BB9B4A}"/>
                </a:ext>
              </a:extLst>
            </p:cNvPr>
            <p:cNvSpPr txBox="1"/>
            <p:nvPr/>
          </p:nvSpPr>
          <p:spPr>
            <a:xfrm>
              <a:off x="8477485" y="943958"/>
              <a:ext cx="5170435" cy="1895177"/>
            </a:xfrm>
            <a:prstGeom prst="rect">
              <a:avLst/>
            </a:prstGeom>
            <a:noFill/>
          </p:spPr>
          <p:txBody>
            <a:bodyPr wrap="square">
              <a:spAutoFit/>
            </a:bodyPr>
            <a:lstStyle/>
            <a:p>
              <a:pPr marR="807720" algn="just" defTabSz="1371600">
                <a:lnSpc>
                  <a:spcPct val="117000"/>
                </a:lnSpc>
                <a:spcBef>
                  <a:spcPts val="690"/>
                </a:spcBef>
                <a:tabLst>
                  <a:tab pos="1589723" algn="l"/>
                </a:tabLst>
              </a:pPr>
              <a:r>
                <a:rPr lang="vi-VN" sz="3900" dirty="0">
                  <a:solidFill>
                    <a:srgbClr val="221E1F"/>
                  </a:solidFill>
                  <a:latin typeface="Times New Roman" panose="02020603050405020304" pitchFamily="18" charset="0"/>
                  <a:ea typeface="Arial MT"/>
                  <a:cs typeface="Times New Roman" panose="02020603050405020304" pitchFamily="18" charset="0"/>
                </a:rPr>
                <a:t>Không gian, thời gian thực</a:t>
              </a:r>
              <a:r>
                <a:rPr lang="en-US" sz="3900" dirty="0">
                  <a:solidFill>
                    <a:srgbClr val="221E1F"/>
                  </a:solidFill>
                  <a:latin typeface="Times New Roman" panose="02020603050405020304" pitchFamily="18" charset="0"/>
                  <a:ea typeface="Arial MT"/>
                  <a:cs typeface="Times New Roman" panose="02020603050405020304" pitchFamily="18" charset="0"/>
                </a:rPr>
                <a:t>: </a:t>
              </a:r>
              <a:r>
                <a:rPr lang="vi-VN"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địa danh (bến đò Hoàng Giang, ải Chi Lăng), thời điểm (cuối đời Khai Đại nhà Hồ), sự kiện (quân Minh xâm lược),</a:t>
              </a:r>
              <a:r>
                <a:rPr lang="en-US"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t>
              </a:r>
              <a:endParaRPr lang="en-US"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endParaRPr>
            </a:p>
          </p:txBody>
        </p:sp>
      </p:grpSp>
      <p:grpSp>
        <p:nvGrpSpPr>
          <p:cNvPr id="16" name="Group 15">
            <a:extLst>
              <a:ext uri="{FF2B5EF4-FFF2-40B4-BE49-F238E27FC236}">
                <a16:creationId xmlns:a16="http://schemas.microsoft.com/office/drawing/2014/main" id="{723AB367-71D5-484D-8C18-ADE76224E540}"/>
              </a:ext>
            </a:extLst>
          </p:cNvPr>
          <p:cNvGrpSpPr/>
          <p:nvPr/>
        </p:nvGrpSpPr>
        <p:grpSpPr>
          <a:xfrm>
            <a:off x="4915269" y="6488191"/>
            <a:ext cx="8960751" cy="2720334"/>
            <a:chOff x="8313951" y="837683"/>
            <a:chExt cx="5333969" cy="1813556"/>
          </a:xfrm>
        </p:grpSpPr>
        <p:sp>
          <p:nvSpPr>
            <p:cNvPr id="18" name="Rectangle: Rounded Corners 17">
              <a:extLst>
                <a:ext uri="{FF2B5EF4-FFF2-40B4-BE49-F238E27FC236}">
                  <a16:creationId xmlns:a16="http://schemas.microsoft.com/office/drawing/2014/main" id="{B81C2D20-D290-41D7-A633-F4477CBC1B41}"/>
                </a:ext>
              </a:extLst>
            </p:cNvPr>
            <p:cNvSpPr/>
            <p:nvPr/>
          </p:nvSpPr>
          <p:spPr>
            <a:xfrm>
              <a:off x="8313951" y="837683"/>
              <a:ext cx="5012711" cy="1813556"/>
            </a:xfrm>
            <a:custGeom>
              <a:avLst/>
              <a:gdLst>
                <a:gd name="connsiteX0" fmla="*/ 0 w 5012711"/>
                <a:gd name="connsiteY0" fmla="*/ 239353 h 1813556"/>
                <a:gd name="connsiteX1" fmla="*/ 239353 w 5012711"/>
                <a:gd name="connsiteY1" fmla="*/ 0 h 1813556"/>
                <a:gd name="connsiteX2" fmla="*/ 887068 w 5012711"/>
                <a:gd name="connsiteY2" fmla="*/ 0 h 1813556"/>
                <a:gd name="connsiteX3" fmla="*/ 1580123 w 5012711"/>
                <a:gd name="connsiteY3" fmla="*/ 0 h 1813556"/>
                <a:gd name="connsiteX4" fmla="*/ 2273178 w 5012711"/>
                <a:gd name="connsiteY4" fmla="*/ 0 h 1813556"/>
                <a:gd name="connsiteX5" fmla="*/ 2875553 w 5012711"/>
                <a:gd name="connsiteY5" fmla="*/ 0 h 1813556"/>
                <a:gd name="connsiteX6" fmla="*/ 3477928 w 5012711"/>
                <a:gd name="connsiteY6" fmla="*/ 0 h 1813556"/>
                <a:gd name="connsiteX7" fmla="*/ 4125643 w 5012711"/>
                <a:gd name="connsiteY7" fmla="*/ 0 h 1813556"/>
                <a:gd name="connsiteX8" fmla="*/ 4773358 w 5012711"/>
                <a:gd name="connsiteY8" fmla="*/ 0 h 1813556"/>
                <a:gd name="connsiteX9" fmla="*/ 5012711 w 5012711"/>
                <a:gd name="connsiteY9" fmla="*/ 239353 h 1813556"/>
                <a:gd name="connsiteX10" fmla="*/ 5012711 w 5012711"/>
                <a:gd name="connsiteY10" fmla="*/ 880081 h 1813556"/>
                <a:gd name="connsiteX11" fmla="*/ 5012711 w 5012711"/>
                <a:gd name="connsiteY11" fmla="*/ 1574203 h 1813556"/>
                <a:gd name="connsiteX12" fmla="*/ 4773358 w 5012711"/>
                <a:gd name="connsiteY12" fmla="*/ 1813556 h 1813556"/>
                <a:gd name="connsiteX13" fmla="*/ 4034963 w 5012711"/>
                <a:gd name="connsiteY13" fmla="*/ 1813556 h 1813556"/>
                <a:gd name="connsiteX14" fmla="*/ 3387248 w 5012711"/>
                <a:gd name="connsiteY14" fmla="*/ 1813556 h 1813556"/>
                <a:gd name="connsiteX15" fmla="*/ 2648853 w 5012711"/>
                <a:gd name="connsiteY15" fmla="*/ 1813556 h 1813556"/>
                <a:gd name="connsiteX16" fmla="*/ 2137158 w 5012711"/>
                <a:gd name="connsiteY16" fmla="*/ 1813556 h 1813556"/>
                <a:gd name="connsiteX17" fmla="*/ 1625463 w 5012711"/>
                <a:gd name="connsiteY17" fmla="*/ 1813556 h 1813556"/>
                <a:gd name="connsiteX18" fmla="*/ 1068428 w 5012711"/>
                <a:gd name="connsiteY18" fmla="*/ 1813556 h 1813556"/>
                <a:gd name="connsiteX19" fmla="*/ 239353 w 5012711"/>
                <a:gd name="connsiteY19" fmla="*/ 1813556 h 1813556"/>
                <a:gd name="connsiteX20" fmla="*/ 0 w 5012711"/>
                <a:gd name="connsiteY20" fmla="*/ 1574203 h 1813556"/>
                <a:gd name="connsiteX21" fmla="*/ 0 w 5012711"/>
                <a:gd name="connsiteY21" fmla="*/ 933475 h 1813556"/>
                <a:gd name="connsiteX22" fmla="*/ 0 w 5012711"/>
                <a:gd name="connsiteY22" fmla="*/ 239353 h 18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12711" h="1813556" fill="none" extrusionOk="0">
                  <a:moveTo>
                    <a:pt x="0" y="239353"/>
                  </a:moveTo>
                  <a:cubicBezTo>
                    <a:pt x="-10720" y="107177"/>
                    <a:pt x="132301" y="3136"/>
                    <a:pt x="239353" y="0"/>
                  </a:cubicBezTo>
                  <a:cubicBezTo>
                    <a:pt x="445081" y="-19268"/>
                    <a:pt x="583472" y="12757"/>
                    <a:pt x="887068" y="0"/>
                  </a:cubicBezTo>
                  <a:cubicBezTo>
                    <a:pt x="1190665" y="-12757"/>
                    <a:pt x="1384783" y="-4280"/>
                    <a:pt x="1580123" y="0"/>
                  </a:cubicBezTo>
                  <a:cubicBezTo>
                    <a:pt x="1775464" y="4280"/>
                    <a:pt x="2055334" y="-32264"/>
                    <a:pt x="2273178" y="0"/>
                  </a:cubicBezTo>
                  <a:cubicBezTo>
                    <a:pt x="2491022" y="32264"/>
                    <a:pt x="2752830" y="17154"/>
                    <a:pt x="2875553" y="0"/>
                  </a:cubicBezTo>
                  <a:cubicBezTo>
                    <a:pt x="2998277" y="-17154"/>
                    <a:pt x="3284563" y="-5925"/>
                    <a:pt x="3477928" y="0"/>
                  </a:cubicBezTo>
                  <a:cubicBezTo>
                    <a:pt x="3671293" y="5925"/>
                    <a:pt x="3970795" y="-18169"/>
                    <a:pt x="4125643" y="0"/>
                  </a:cubicBezTo>
                  <a:cubicBezTo>
                    <a:pt x="4280492" y="18169"/>
                    <a:pt x="4599791" y="-18858"/>
                    <a:pt x="4773358" y="0"/>
                  </a:cubicBezTo>
                  <a:cubicBezTo>
                    <a:pt x="4896201" y="-2765"/>
                    <a:pt x="5018766" y="134574"/>
                    <a:pt x="5012711" y="239353"/>
                  </a:cubicBezTo>
                  <a:cubicBezTo>
                    <a:pt x="4989383" y="428344"/>
                    <a:pt x="5016280" y="658303"/>
                    <a:pt x="5012711" y="880081"/>
                  </a:cubicBezTo>
                  <a:cubicBezTo>
                    <a:pt x="5009142" y="1101859"/>
                    <a:pt x="5006126" y="1410848"/>
                    <a:pt x="5012711" y="1574203"/>
                  </a:cubicBezTo>
                  <a:cubicBezTo>
                    <a:pt x="5007128" y="1707915"/>
                    <a:pt x="4897829" y="1823705"/>
                    <a:pt x="4773358" y="1813556"/>
                  </a:cubicBezTo>
                  <a:cubicBezTo>
                    <a:pt x="4477729" y="1827213"/>
                    <a:pt x="4293754" y="1828778"/>
                    <a:pt x="4034963" y="1813556"/>
                  </a:cubicBezTo>
                  <a:cubicBezTo>
                    <a:pt x="3776172" y="1798334"/>
                    <a:pt x="3650545" y="1822532"/>
                    <a:pt x="3387248" y="1813556"/>
                  </a:cubicBezTo>
                  <a:cubicBezTo>
                    <a:pt x="3123952" y="1804580"/>
                    <a:pt x="2914006" y="1792307"/>
                    <a:pt x="2648853" y="1813556"/>
                  </a:cubicBezTo>
                  <a:cubicBezTo>
                    <a:pt x="2383701" y="1834805"/>
                    <a:pt x="2365219" y="1795178"/>
                    <a:pt x="2137158" y="1813556"/>
                  </a:cubicBezTo>
                  <a:cubicBezTo>
                    <a:pt x="1909097" y="1831934"/>
                    <a:pt x="1780501" y="1791393"/>
                    <a:pt x="1625463" y="1813556"/>
                  </a:cubicBezTo>
                  <a:cubicBezTo>
                    <a:pt x="1470425" y="1835719"/>
                    <a:pt x="1339420" y="1786866"/>
                    <a:pt x="1068428" y="1813556"/>
                  </a:cubicBezTo>
                  <a:cubicBezTo>
                    <a:pt x="797436" y="1840246"/>
                    <a:pt x="608530" y="1794183"/>
                    <a:pt x="239353" y="1813556"/>
                  </a:cubicBezTo>
                  <a:cubicBezTo>
                    <a:pt x="101436" y="1815375"/>
                    <a:pt x="6871" y="1704714"/>
                    <a:pt x="0" y="1574203"/>
                  </a:cubicBezTo>
                  <a:cubicBezTo>
                    <a:pt x="7846" y="1299748"/>
                    <a:pt x="17298" y="1162299"/>
                    <a:pt x="0" y="933475"/>
                  </a:cubicBezTo>
                  <a:cubicBezTo>
                    <a:pt x="-17298" y="704651"/>
                    <a:pt x="15008" y="418863"/>
                    <a:pt x="0" y="239353"/>
                  </a:cubicBezTo>
                  <a:close/>
                </a:path>
                <a:path w="5012711" h="1813556" stroke="0" extrusionOk="0">
                  <a:moveTo>
                    <a:pt x="0" y="239353"/>
                  </a:moveTo>
                  <a:cubicBezTo>
                    <a:pt x="-28115" y="123900"/>
                    <a:pt x="114029" y="2695"/>
                    <a:pt x="239353" y="0"/>
                  </a:cubicBezTo>
                  <a:cubicBezTo>
                    <a:pt x="372107" y="-15021"/>
                    <a:pt x="536277" y="17198"/>
                    <a:pt x="751048" y="0"/>
                  </a:cubicBezTo>
                  <a:cubicBezTo>
                    <a:pt x="965819" y="-17198"/>
                    <a:pt x="1188403" y="-23061"/>
                    <a:pt x="1353423" y="0"/>
                  </a:cubicBezTo>
                  <a:cubicBezTo>
                    <a:pt x="1518443" y="23061"/>
                    <a:pt x="1744119" y="-17776"/>
                    <a:pt x="1865118" y="0"/>
                  </a:cubicBezTo>
                  <a:cubicBezTo>
                    <a:pt x="1986117" y="17776"/>
                    <a:pt x="2318136" y="2480"/>
                    <a:pt x="2558173" y="0"/>
                  </a:cubicBezTo>
                  <a:cubicBezTo>
                    <a:pt x="2798211" y="-2480"/>
                    <a:pt x="2938622" y="-29588"/>
                    <a:pt x="3296568" y="0"/>
                  </a:cubicBezTo>
                  <a:cubicBezTo>
                    <a:pt x="3654515" y="29588"/>
                    <a:pt x="3631553" y="14036"/>
                    <a:pt x="3898943" y="0"/>
                  </a:cubicBezTo>
                  <a:cubicBezTo>
                    <a:pt x="4166334" y="-14036"/>
                    <a:pt x="4587513" y="-9058"/>
                    <a:pt x="4773358" y="0"/>
                  </a:cubicBezTo>
                  <a:cubicBezTo>
                    <a:pt x="4898352" y="-870"/>
                    <a:pt x="4991808" y="122995"/>
                    <a:pt x="5012711" y="239353"/>
                  </a:cubicBezTo>
                  <a:cubicBezTo>
                    <a:pt x="5007078" y="486547"/>
                    <a:pt x="5045157" y="606964"/>
                    <a:pt x="5012711" y="893430"/>
                  </a:cubicBezTo>
                  <a:cubicBezTo>
                    <a:pt x="4980265" y="1179896"/>
                    <a:pt x="5032705" y="1356101"/>
                    <a:pt x="5012711" y="1574203"/>
                  </a:cubicBezTo>
                  <a:cubicBezTo>
                    <a:pt x="5021134" y="1703373"/>
                    <a:pt x="4913127" y="1789902"/>
                    <a:pt x="4773358" y="1813556"/>
                  </a:cubicBezTo>
                  <a:cubicBezTo>
                    <a:pt x="4548611" y="1799447"/>
                    <a:pt x="4221742" y="1798421"/>
                    <a:pt x="4034963" y="1813556"/>
                  </a:cubicBezTo>
                  <a:cubicBezTo>
                    <a:pt x="3848185" y="1828691"/>
                    <a:pt x="3689789" y="1790880"/>
                    <a:pt x="3477928" y="1813556"/>
                  </a:cubicBezTo>
                  <a:cubicBezTo>
                    <a:pt x="3266068" y="1836232"/>
                    <a:pt x="3032908" y="1811282"/>
                    <a:pt x="2920893" y="1813556"/>
                  </a:cubicBezTo>
                  <a:cubicBezTo>
                    <a:pt x="2808878" y="1815830"/>
                    <a:pt x="2437269" y="1827576"/>
                    <a:pt x="2227838" y="1813556"/>
                  </a:cubicBezTo>
                  <a:cubicBezTo>
                    <a:pt x="2018407" y="1799536"/>
                    <a:pt x="1813386" y="1816368"/>
                    <a:pt x="1534783" y="1813556"/>
                  </a:cubicBezTo>
                  <a:cubicBezTo>
                    <a:pt x="1256180" y="1810744"/>
                    <a:pt x="1091647" y="1839445"/>
                    <a:pt x="887068" y="1813556"/>
                  </a:cubicBezTo>
                  <a:cubicBezTo>
                    <a:pt x="682489" y="1787667"/>
                    <a:pt x="380040" y="1817732"/>
                    <a:pt x="239353" y="1813556"/>
                  </a:cubicBezTo>
                  <a:cubicBezTo>
                    <a:pt x="88635" y="1810601"/>
                    <a:pt x="23514" y="1697701"/>
                    <a:pt x="0" y="1574203"/>
                  </a:cubicBezTo>
                  <a:cubicBezTo>
                    <a:pt x="-12052" y="1399382"/>
                    <a:pt x="11453" y="1117630"/>
                    <a:pt x="0" y="933475"/>
                  </a:cubicBezTo>
                  <a:cubicBezTo>
                    <a:pt x="-11453" y="749320"/>
                    <a:pt x="31493" y="422593"/>
                    <a:pt x="0" y="239353"/>
                  </a:cubicBezTo>
                  <a:close/>
                </a:path>
              </a:pathLst>
            </a:custGeom>
            <a:solidFill>
              <a:schemeClr val="bg1"/>
            </a:solidFill>
            <a:ln>
              <a:extLst>
                <a:ext uri="{C807C97D-BFC1-408E-A445-0C87EB9F89A2}">
                  <ask:lineSketchStyleProps xmlns:ask="http://schemas.microsoft.com/office/drawing/2018/sketchyshapes" sd="3625870061">
                    <a:prstGeom prst="roundRect">
                      <a:avLst>
                        <a:gd name="adj" fmla="val 1319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807720" algn="just" defTabSz="1371600">
                <a:lnSpc>
                  <a:spcPct val="117000"/>
                </a:lnSpc>
                <a:spcBef>
                  <a:spcPts val="690"/>
                </a:spcBef>
                <a:tabLst>
                  <a:tab pos="1589723" algn="l"/>
                </a:tabLst>
              </a:pPr>
              <a:endParaRPr lang="en-US" sz="3900" i="1"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19" name="TextBox 18">
              <a:extLst>
                <a:ext uri="{FF2B5EF4-FFF2-40B4-BE49-F238E27FC236}">
                  <a16:creationId xmlns:a16="http://schemas.microsoft.com/office/drawing/2014/main" id="{4100DFDE-4895-442E-B554-310E27D6053A}"/>
                </a:ext>
              </a:extLst>
            </p:cNvPr>
            <p:cNvSpPr txBox="1"/>
            <p:nvPr/>
          </p:nvSpPr>
          <p:spPr>
            <a:xfrm>
              <a:off x="8477485" y="943958"/>
              <a:ext cx="5170435" cy="1427057"/>
            </a:xfrm>
            <a:prstGeom prst="rect">
              <a:avLst/>
            </a:prstGeom>
            <a:noFill/>
          </p:spPr>
          <p:txBody>
            <a:bodyPr wrap="square">
              <a:spAutoFit/>
            </a:bodyPr>
            <a:lstStyle/>
            <a:p>
              <a:pPr marR="807720" algn="just" defTabSz="1371600">
                <a:lnSpc>
                  <a:spcPct val="117000"/>
                </a:lnSpc>
                <a:spcBef>
                  <a:spcPts val="690"/>
                </a:spcBef>
                <a:tabLst>
                  <a:tab pos="1589723" algn="l"/>
                </a:tabLst>
              </a:pPr>
              <a:r>
                <a:rPr lang="vi-VN" sz="3900" dirty="0">
                  <a:solidFill>
                    <a:srgbClr val="221E1F"/>
                  </a:solidFill>
                  <a:latin typeface="Times New Roman" panose="02020603050405020304" pitchFamily="18" charset="0"/>
                  <a:ea typeface="Arial MT"/>
                  <a:cs typeface="Times New Roman" panose="02020603050405020304" pitchFamily="18" charset="0"/>
                </a:rPr>
                <a:t>Không gian, thời gian </a:t>
              </a:r>
              <a:r>
                <a:rPr lang="en-US" sz="3900" dirty="0" err="1">
                  <a:solidFill>
                    <a:srgbClr val="221E1F"/>
                  </a:solidFill>
                  <a:latin typeface="Times New Roman" panose="02020603050405020304" pitchFamily="18" charset="0"/>
                  <a:ea typeface="Arial MT"/>
                  <a:cs typeface="Times New Roman" panose="02020603050405020304" pitchFamily="18" charset="0"/>
                </a:rPr>
                <a:t>ảo</a:t>
              </a:r>
              <a:r>
                <a:rPr lang="en-US" sz="3900" dirty="0">
                  <a:solidFill>
                    <a:srgbClr val="221E1F"/>
                  </a:solidFill>
                  <a:latin typeface="Times New Roman" panose="02020603050405020304" pitchFamily="18" charset="0"/>
                  <a:ea typeface="Arial MT"/>
                  <a:cs typeface="Times New Roman" panose="02020603050405020304" pitchFamily="18" charset="0"/>
                </a:rPr>
                <a:t>: </a:t>
              </a:r>
              <a:r>
                <a:rPr lang="vi-VN"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địa danh (</a:t>
              </a:r>
              <a:r>
                <a:rPr lang="en-US" sz="3900" i="1"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giấc</a:t>
              </a:r>
              <a:r>
                <a:rPr lang="en-US"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900" i="1"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mộng</a:t>
              </a:r>
              <a:r>
                <a:rPr lang="en-US"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900" i="1"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của</a:t>
              </a:r>
              <a:r>
                <a:rPr lang="en-US"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Phan Lang, </a:t>
              </a:r>
              <a:r>
                <a:rPr lang="en-US" sz="3900" i="1"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động</a:t>
              </a:r>
              <a:r>
                <a:rPr lang="en-US"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900" i="1"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rùa</a:t>
              </a:r>
              <a:r>
                <a:rPr lang="en-US"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900" i="1"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của</a:t>
              </a:r>
              <a:r>
                <a:rPr lang="en-US"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Linh Phi, </a:t>
              </a:r>
              <a:r>
                <a:rPr lang="en-US" sz="3900" i="1"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gác</a:t>
              </a:r>
              <a:r>
                <a:rPr lang="en-US"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900" i="1"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Triêu</a:t>
              </a:r>
              <a:r>
                <a:rPr lang="en-US"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900" i="1"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Dương</a:t>
              </a:r>
              <a:r>
                <a:rPr lang="vi-VN"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900" i="1"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t>
              </a:r>
            </a:p>
          </p:txBody>
        </p:sp>
      </p:grpSp>
      <p:sp>
        <p:nvSpPr>
          <p:cNvPr id="14" name="9Slide.vn 5">
            <a:extLst>
              <a:ext uri="{FF2B5EF4-FFF2-40B4-BE49-F238E27FC236}">
                <a16:creationId xmlns:a16="http://schemas.microsoft.com/office/drawing/2014/main" id="{80622337-10E8-47C4-A2E5-33049B8A6A5E}"/>
              </a:ext>
            </a:extLst>
          </p:cNvPr>
          <p:cNvSpPr txBox="1">
            <a:spLocks/>
          </p:cNvSpPr>
          <p:nvPr/>
        </p:nvSpPr>
        <p:spPr>
          <a:xfrm>
            <a:off x="4419600" y="698779"/>
            <a:ext cx="8262773" cy="10618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en-US" sz="5400" b="1" dirty="0">
                <a:solidFill>
                  <a:srgbClr val="FF0000"/>
                </a:solidFill>
                <a:latin typeface="Times New Roman" panose="02020603050405020304" pitchFamily="18" charset="0"/>
                <a:ea typeface="方正清刻本悦宋简体"/>
                <a:cs typeface="Times New Roman" panose="02020603050405020304" pitchFamily="18" charset="0"/>
              </a:rPr>
              <a:t>a. </a:t>
            </a:r>
            <a:r>
              <a:rPr lang="en-US" sz="5400" b="1" dirty="0" err="1">
                <a:solidFill>
                  <a:srgbClr val="FF0000"/>
                </a:solidFill>
                <a:latin typeface="Times New Roman" panose="02020603050405020304" pitchFamily="18" charset="0"/>
                <a:ea typeface="方正清刻本悦宋简体"/>
                <a:cs typeface="Times New Roman" panose="02020603050405020304" pitchFamily="18" charset="0"/>
              </a:rPr>
              <a:t>Bối</a:t>
            </a:r>
            <a:r>
              <a:rPr lang="en-US" sz="54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5400" b="1" dirty="0" err="1">
                <a:solidFill>
                  <a:srgbClr val="FF0000"/>
                </a:solidFill>
                <a:latin typeface="Times New Roman" panose="02020603050405020304" pitchFamily="18" charset="0"/>
                <a:ea typeface="方正清刻本悦宋简体"/>
                <a:cs typeface="Times New Roman" panose="02020603050405020304" pitchFamily="18" charset="0"/>
              </a:rPr>
              <a:t>cảnh</a:t>
            </a:r>
            <a:endParaRPr lang="en-US" sz="5400" b="1"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3" name="Right Brace 2">
            <a:extLst>
              <a:ext uri="{FF2B5EF4-FFF2-40B4-BE49-F238E27FC236}">
                <a16:creationId xmlns:a16="http://schemas.microsoft.com/office/drawing/2014/main" id="{2AF65D7F-9BF8-4C55-95D0-B52F32421C7B}"/>
              </a:ext>
            </a:extLst>
          </p:cNvPr>
          <p:cNvSpPr/>
          <p:nvPr/>
        </p:nvSpPr>
        <p:spPr>
          <a:xfrm>
            <a:off x="13738860" y="3017520"/>
            <a:ext cx="960120" cy="5826837"/>
          </a:xfrm>
          <a:prstGeom prst="rightBrace">
            <a:avLst>
              <a:gd name="adj1" fmla="val 89285"/>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defTabSz="1371600"/>
            <a:endParaRPr lang="en-US" sz="2700" dirty="0">
              <a:solidFill>
                <a:prstClr val="black"/>
              </a:solidFill>
              <a:latin typeface="Calibri"/>
              <a:ea typeface="方正清刻本悦宋简体"/>
            </a:endParaRPr>
          </a:p>
        </p:txBody>
      </p:sp>
      <p:sp>
        <p:nvSpPr>
          <p:cNvPr id="20" name="TextBox 19">
            <a:extLst>
              <a:ext uri="{FF2B5EF4-FFF2-40B4-BE49-F238E27FC236}">
                <a16:creationId xmlns:a16="http://schemas.microsoft.com/office/drawing/2014/main" id="{571F5416-B9B2-4B1A-97F2-6E6F6F193D7D}"/>
              </a:ext>
            </a:extLst>
          </p:cNvPr>
          <p:cNvSpPr txBox="1"/>
          <p:nvPr/>
        </p:nvSpPr>
        <p:spPr>
          <a:xfrm>
            <a:off x="15468600" y="3605893"/>
            <a:ext cx="3346098" cy="3544945"/>
          </a:xfrm>
          <a:prstGeom prst="rect">
            <a:avLst/>
          </a:prstGeom>
          <a:noFill/>
        </p:spPr>
        <p:txBody>
          <a:bodyPr wrap="square">
            <a:spAutoFit/>
          </a:bodyPr>
          <a:lstStyle/>
          <a:p>
            <a:pPr marR="807720" algn="just" defTabSz="1371600">
              <a:lnSpc>
                <a:spcPct val="117000"/>
              </a:lnSpc>
              <a:spcBef>
                <a:spcPts val="690"/>
              </a:spcBef>
              <a:tabLst>
                <a:tab pos="1589723" algn="l"/>
              </a:tabLst>
            </a:pPr>
            <a:r>
              <a:rPr lang="en-US" sz="3900" dirty="0">
                <a:solidFill>
                  <a:srgbClr val="0070C0"/>
                </a:solidFill>
                <a:latin typeface="Times New Roman" panose="02020603050405020304" pitchFamily="18" charset="0"/>
                <a:ea typeface="Arial MT"/>
                <a:cs typeface="Times New Roman" panose="02020603050405020304" pitchFamily="18" charset="0"/>
              </a:rPr>
              <a:t>Phan Lang </a:t>
            </a:r>
            <a:r>
              <a:rPr lang="en-US" sz="3900" dirty="0" err="1">
                <a:solidFill>
                  <a:srgbClr val="0070C0"/>
                </a:solidFill>
                <a:latin typeface="Times New Roman" panose="02020603050405020304" pitchFamily="18" charset="0"/>
                <a:ea typeface="Arial MT"/>
                <a:cs typeface="Times New Roman" panose="02020603050405020304" pitchFamily="18" charset="0"/>
              </a:rPr>
              <a:t>là</a:t>
            </a:r>
            <a:r>
              <a:rPr lang="en-US" sz="3900" dirty="0">
                <a:solidFill>
                  <a:srgbClr val="0070C0"/>
                </a:solidFill>
                <a:latin typeface="Times New Roman" panose="02020603050405020304" pitchFamily="18" charset="0"/>
                <a:ea typeface="Arial MT"/>
                <a:cs typeface="Times New Roman" panose="02020603050405020304" pitchFamily="18" charset="0"/>
              </a:rPr>
              <a:t> </a:t>
            </a:r>
            <a:r>
              <a:rPr lang="en-US" sz="3900" dirty="0" err="1">
                <a:solidFill>
                  <a:srgbClr val="0070C0"/>
                </a:solidFill>
                <a:latin typeface="Times New Roman" panose="02020603050405020304" pitchFamily="18" charset="0"/>
                <a:ea typeface="Arial MT"/>
                <a:cs typeface="Times New Roman" panose="02020603050405020304" pitchFamily="18" charset="0"/>
              </a:rPr>
              <a:t>cầu</a:t>
            </a:r>
            <a:r>
              <a:rPr lang="en-US" sz="3900" dirty="0">
                <a:solidFill>
                  <a:srgbClr val="0070C0"/>
                </a:solidFill>
                <a:latin typeface="Times New Roman" panose="02020603050405020304" pitchFamily="18" charset="0"/>
                <a:ea typeface="Arial MT"/>
                <a:cs typeface="Times New Roman" panose="02020603050405020304" pitchFamily="18" charset="0"/>
              </a:rPr>
              <a:t> </a:t>
            </a:r>
            <a:r>
              <a:rPr lang="en-US" sz="3900" dirty="0" err="1">
                <a:solidFill>
                  <a:srgbClr val="0070C0"/>
                </a:solidFill>
                <a:latin typeface="Times New Roman" panose="02020603050405020304" pitchFamily="18" charset="0"/>
                <a:ea typeface="Arial MT"/>
                <a:cs typeface="Times New Roman" panose="02020603050405020304" pitchFamily="18" charset="0"/>
              </a:rPr>
              <a:t>nối</a:t>
            </a:r>
            <a:r>
              <a:rPr lang="en-US" sz="3900" dirty="0">
                <a:solidFill>
                  <a:srgbClr val="0070C0"/>
                </a:solidFill>
                <a:latin typeface="Times New Roman" panose="02020603050405020304" pitchFamily="18" charset="0"/>
                <a:ea typeface="Arial MT"/>
                <a:cs typeface="Times New Roman" panose="02020603050405020304" pitchFamily="18" charset="0"/>
              </a:rPr>
              <a:t> </a:t>
            </a:r>
            <a:r>
              <a:rPr lang="en-US" sz="3900" dirty="0" err="1">
                <a:solidFill>
                  <a:srgbClr val="0070C0"/>
                </a:solidFill>
                <a:latin typeface="Times New Roman" panose="02020603050405020304" pitchFamily="18" charset="0"/>
                <a:ea typeface="Arial MT"/>
                <a:cs typeface="Times New Roman" panose="02020603050405020304" pitchFamily="18" charset="0"/>
              </a:rPr>
              <a:t>giữa</a:t>
            </a:r>
            <a:r>
              <a:rPr lang="en-US" sz="3900" dirty="0">
                <a:solidFill>
                  <a:srgbClr val="0070C0"/>
                </a:solidFill>
                <a:latin typeface="Times New Roman" panose="02020603050405020304" pitchFamily="18" charset="0"/>
                <a:ea typeface="Arial MT"/>
                <a:cs typeface="Times New Roman" panose="02020603050405020304" pitchFamily="18" charset="0"/>
              </a:rPr>
              <a:t> 2 </a:t>
            </a:r>
            <a:r>
              <a:rPr lang="en-US" sz="3900" dirty="0" err="1">
                <a:solidFill>
                  <a:srgbClr val="0070C0"/>
                </a:solidFill>
                <a:latin typeface="Times New Roman" panose="02020603050405020304" pitchFamily="18" charset="0"/>
                <a:ea typeface="Arial MT"/>
                <a:cs typeface="Times New Roman" panose="02020603050405020304" pitchFamily="18" charset="0"/>
              </a:rPr>
              <a:t>bối</a:t>
            </a:r>
            <a:r>
              <a:rPr lang="en-US" sz="3900" dirty="0">
                <a:solidFill>
                  <a:srgbClr val="0070C0"/>
                </a:solidFill>
                <a:latin typeface="Times New Roman" panose="02020603050405020304" pitchFamily="18" charset="0"/>
                <a:ea typeface="Arial MT"/>
                <a:cs typeface="Times New Roman" panose="02020603050405020304" pitchFamily="18" charset="0"/>
              </a:rPr>
              <a:t> </a:t>
            </a:r>
            <a:r>
              <a:rPr lang="en-US" sz="3900" dirty="0" err="1">
                <a:solidFill>
                  <a:srgbClr val="0070C0"/>
                </a:solidFill>
                <a:latin typeface="Times New Roman" panose="02020603050405020304" pitchFamily="18" charset="0"/>
                <a:ea typeface="Arial MT"/>
                <a:cs typeface="Times New Roman" panose="02020603050405020304" pitchFamily="18" charset="0"/>
              </a:rPr>
              <a:t>cảnh</a:t>
            </a:r>
            <a:r>
              <a:rPr lang="en-US" sz="3900" dirty="0">
                <a:solidFill>
                  <a:srgbClr val="0070C0"/>
                </a:solidFill>
                <a:latin typeface="Times New Roman" panose="02020603050405020304" pitchFamily="18" charset="0"/>
                <a:ea typeface="Arial MT"/>
                <a:cs typeface="Times New Roman" panose="02020603050405020304" pitchFamily="18" charset="0"/>
              </a:rPr>
              <a:t> </a:t>
            </a:r>
            <a:r>
              <a:rPr lang="en-US" sz="3900" dirty="0" err="1">
                <a:solidFill>
                  <a:srgbClr val="0070C0"/>
                </a:solidFill>
                <a:latin typeface="Times New Roman" panose="02020603050405020304" pitchFamily="18" charset="0"/>
                <a:ea typeface="Arial MT"/>
                <a:cs typeface="Times New Roman" panose="02020603050405020304" pitchFamily="18" charset="0"/>
              </a:rPr>
              <a:t>thực</a:t>
            </a:r>
            <a:r>
              <a:rPr lang="en-US" sz="3900" dirty="0">
                <a:solidFill>
                  <a:srgbClr val="0070C0"/>
                </a:solidFill>
                <a:latin typeface="Times New Roman" panose="02020603050405020304" pitchFamily="18" charset="0"/>
                <a:ea typeface="Arial MT"/>
                <a:cs typeface="Times New Roman" panose="02020603050405020304" pitchFamily="18" charset="0"/>
              </a:rPr>
              <a:t> </a:t>
            </a:r>
            <a:r>
              <a:rPr lang="en-US" sz="3900" dirty="0" err="1">
                <a:solidFill>
                  <a:srgbClr val="0070C0"/>
                </a:solidFill>
                <a:latin typeface="Times New Roman" panose="02020603050405020304" pitchFamily="18" charset="0"/>
                <a:ea typeface="Arial MT"/>
                <a:cs typeface="Times New Roman" panose="02020603050405020304" pitchFamily="18" charset="0"/>
              </a:rPr>
              <a:t>và</a:t>
            </a:r>
            <a:r>
              <a:rPr lang="en-US" sz="3900" dirty="0">
                <a:solidFill>
                  <a:srgbClr val="0070C0"/>
                </a:solidFill>
                <a:latin typeface="Times New Roman" panose="02020603050405020304" pitchFamily="18" charset="0"/>
                <a:ea typeface="Arial MT"/>
                <a:cs typeface="Times New Roman" panose="02020603050405020304" pitchFamily="18" charset="0"/>
              </a:rPr>
              <a:t> </a:t>
            </a:r>
            <a:r>
              <a:rPr lang="en-US" sz="3900" dirty="0" err="1">
                <a:solidFill>
                  <a:srgbClr val="0070C0"/>
                </a:solidFill>
                <a:latin typeface="Times New Roman" panose="02020603050405020304" pitchFamily="18" charset="0"/>
                <a:ea typeface="Arial MT"/>
                <a:cs typeface="Times New Roman" panose="02020603050405020304" pitchFamily="18" charset="0"/>
              </a:rPr>
              <a:t>ảo</a:t>
            </a:r>
            <a:endParaRPr lang="en-US" sz="3900" i="1" dirty="0">
              <a:solidFill>
                <a:srgbClr val="0070C0"/>
              </a:solidFill>
              <a:latin typeface="Times New Roman" panose="02020603050405020304" pitchFamily="18" charset="0"/>
              <a:ea typeface="SimSun-ExtB" panose="02010609060101010101" pitchFamily="49" charset="-122"/>
              <a:cs typeface="Times New Roman" panose="02020603050405020304" pitchFamily="18" charset="0"/>
            </a:endParaRPr>
          </a:p>
        </p:txBody>
      </p:sp>
      <p:pic>
        <p:nvPicPr>
          <p:cNvPr id="4" name="Picture 3">
            <a:extLst>
              <a:ext uri="{FF2B5EF4-FFF2-40B4-BE49-F238E27FC236}">
                <a16:creationId xmlns:a16="http://schemas.microsoft.com/office/drawing/2014/main" id="{FB63F3C3-9DBF-437B-9371-5BAA9D94B24D}"/>
              </a:ext>
            </a:extLst>
          </p:cNvPr>
          <p:cNvPicPr>
            <a:picLocks noChangeAspect="1"/>
          </p:cNvPicPr>
          <p:nvPr/>
        </p:nvPicPr>
        <p:blipFill>
          <a:blip r:embed="rId3"/>
          <a:stretch>
            <a:fillRect/>
          </a:stretch>
        </p:blipFill>
        <p:spPr>
          <a:xfrm>
            <a:off x="-269526" y="3780245"/>
            <a:ext cx="5258256" cy="4746147"/>
          </a:xfrm>
          <a:prstGeom prst="rect">
            <a:avLst/>
          </a:prstGeom>
        </p:spPr>
      </p:pic>
    </p:spTree>
    <p:extLst>
      <p:ext uri="{BB962C8B-B14F-4D97-AF65-F5344CB8AC3E}">
        <p14:creationId xmlns:p14="http://schemas.microsoft.com/office/powerpoint/2010/main" val="30887842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9690" y="6038351"/>
            <a:ext cx="656407" cy="4688618"/>
          </a:xfrm>
          <a:custGeom>
            <a:avLst/>
            <a:gdLst/>
            <a:ahLst/>
            <a:cxnLst/>
            <a:rect l="l" t="t" r="r" b="b"/>
            <a:pathLst>
              <a:path w="656407" h="4688618">
                <a:moveTo>
                  <a:pt x="0" y="0"/>
                </a:moveTo>
                <a:lnTo>
                  <a:pt x="656406" y="0"/>
                </a:lnTo>
                <a:lnTo>
                  <a:pt x="656406" y="4688619"/>
                </a:lnTo>
                <a:lnTo>
                  <a:pt x="0" y="46886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265723" y="6038351"/>
            <a:ext cx="656407" cy="4688618"/>
          </a:xfrm>
          <a:custGeom>
            <a:avLst/>
            <a:gdLst/>
            <a:ahLst/>
            <a:cxnLst/>
            <a:rect l="l" t="t" r="r" b="b"/>
            <a:pathLst>
              <a:path w="656407" h="4688618">
                <a:moveTo>
                  <a:pt x="0" y="0"/>
                </a:moveTo>
                <a:lnTo>
                  <a:pt x="656407" y="0"/>
                </a:lnTo>
                <a:lnTo>
                  <a:pt x="656407" y="4688619"/>
                </a:lnTo>
                <a:lnTo>
                  <a:pt x="0" y="46886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3164409" y="1257300"/>
            <a:ext cx="12339277" cy="3657600"/>
            <a:chOff x="0" y="0"/>
            <a:chExt cx="2504173" cy="679049"/>
          </a:xfrm>
        </p:grpSpPr>
        <p:sp>
          <p:nvSpPr>
            <p:cNvPr id="5" name="Freeform 5"/>
            <p:cNvSpPr/>
            <p:nvPr/>
          </p:nvSpPr>
          <p:spPr>
            <a:xfrm>
              <a:off x="0" y="0"/>
              <a:ext cx="2504173" cy="679049"/>
            </a:xfrm>
            <a:custGeom>
              <a:avLst/>
              <a:gdLst/>
              <a:ahLst/>
              <a:cxnLst/>
              <a:rect l="l" t="t" r="r" b="b"/>
              <a:pathLst>
                <a:path w="2504173" h="679049">
                  <a:moveTo>
                    <a:pt x="16285" y="0"/>
                  </a:moveTo>
                  <a:lnTo>
                    <a:pt x="2487888" y="0"/>
                  </a:lnTo>
                  <a:cubicBezTo>
                    <a:pt x="2492207" y="0"/>
                    <a:pt x="2496349" y="1716"/>
                    <a:pt x="2499403" y="4770"/>
                  </a:cubicBezTo>
                  <a:cubicBezTo>
                    <a:pt x="2502457" y="7824"/>
                    <a:pt x="2504173" y="11966"/>
                    <a:pt x="2504173" y="16285"/>
                  </a:cubicBezTo>
                  <a:lnTo>
                    <a:pt x="2504173" y="662764"/>
                  </a:lnTo>
                  <a:cubicBezTo>
                    <a:pt x="2504173" y="671758"/>
                    <a:pt x="2496882" y="679049"/>
                    <a:pt x="2487888" y="679049"/>
                  </a:cubicBezTo>
                  <a:lnTo>
                    <a:pt x="16285" y="679049"/>
                  </a:lnTo>
                  <a:cubicBezTo>
                    <a:pt x="11966" y="679049"/>
                    <a:pt x="7824" y="677334"/>
                    <a:pt x="4770" y="674280"/>
                  </a:cubicBezTo>
                  <a:cubicBezTo>
                    <a:pt x="1716" y="671226"/>
                    <a:pt x="0" y="667083"/>
                    <a:pt x="0" y="662764"/>
                  </a:cubicBezTo>
                  <a:lnTo>
                    <a:pt x="0" y="16285"/>
                  </a:lnTo>
                  <a:cubicBezTo>
                    <a:pt x="0" y="11966"/>
                    <a:pt x="1716" y="7824"/>
                    <a:pt x="4770" y="4770"/>
                  </a:cubicBezTo>
                  <a:cubicBezTo>
                    <a:pt x="7824" y="1716"/>
                    <a:pt x="11966" y="0"/>
                    <a:pt x="16285" y="0"/>
                  </a:cubicBezTo>
                  <a:close/>
                </a:path>
              </a:pathLst>
            </a:custGeom>
            <a:solidFill>
              <a:srgbClr val="000000">
                <a:alpha val="0"/>
              </a:srgbClr>
            </a:solidFill>
            <a:ln w="47625" cap="sq">
              <a:solidFill>
                <a:srgbClr val="254A6B"/>
              </a:solidFill>
              <a:prstDash val="solid"/>
              <a:miter/>
            </a:ln>
          </p:spPr>
        </p:sp>
        <p:sp>
          <p:nvSpPr>
            <p:cNvPr id="6" name="TextBox 6"/>
            <p:cNvSpPr txBox="1"/>
            <p:nvPr/>
          </p:nvSpPr>
          <p:spPr>
            <a:xfrm>
              <a:off x="0" y="-28575"/>
              <a:ext cx="2504173" cy="707624"/>
            </a:xfrm>
            <a:prstGeom prst="rect">
              <a:avLst/>
            </a:prstGeom>
          </p:spPr>
          <p:txBody>
            <a:bodyPr lIns="50800" tIns="50800" rIns="50800" bIns="50800" rtlCol="0" anchor="ctr"/>
            <a:lstStyle/>
            <a:p>
              <a:pPr algn="ctr">
                <a:lnSpc>
                  <a:spcPts val="1960"/>
                </a:lnSpc>
              </a:pPr>
              <a:endParaRPr/>
            </a:p>
          </p:txBody>
        </p:sp>
      </p:grpSp>
      <p:grpSp>
        <p:nvGrpSpPr>
          <p:cNvPr id="7" name="Group 7"/>
          <p:cNvGrpSpPr/>
          <p:nvPr/>
        </p:nvGrpSpPr>
        <p:grpSpPr>
          <a:xfrm>
            <a:off x="1786802" y="-445694"/>
            <a:ext cx="2628214" cy="4846244"/>
            <a:chOff x="0" y="0"/>
            <a:chExt cx="692205" cy="1276377"/>
          </a:xfrm>
        </p:grpSpPr>
        <p:sp>
          <p:nvSpPr>
            <p:cNvPr id="8" name="Freeform 8"/>
            <p:cNvSpPr/>
            <p:nvPr/>
          </p:nvSpPr>
          <p:spPr>
            <a:xfrm>
              <a:off x="0" y="0"/>
              <a:ext cx="692205" cy="1276377"/>
            </a:xfrm>
            <a:custGeom>
              <a:avLst/>
              <a:gdLst/>
              <a:ahLst/>
              <a:cxnLst/>
              <a:rect l="l" t="t" r="r" b="b"/>
              <a:pathLst>
                <a:path w="692205" h="1276377">
                  <a:moveTo>
                    <a:pt x="0" y="0"/>
                  </a:moveTo>
                  <a:lnTo>
                    <a:pt x="692205" y="0"/>
                  </a:lnTo>
                  <a:lnTo>
                    <a:pt x="692205" y="1276377"/>
                  </a:lnTo>
                  <a:lnTo>
                    <a:pt x="0" y="1276377"/>
                  </a:lnTo>
                  <a:close/>
                </a:path>
              </a:pathLst>
            </a:custGeom>
            <a:solidFill>
              <a:srgbClr val="FFD7D2"/>
            </a:solidFill>
          </p:spPr>
        </p:sp>
        <p:sp>
          <p:nvSpPr>
            <p:cNvPr id="9" name="TextBox 9"/>
            <p:cNvSpPr txBox="1"/>
            <p:nvPr/>
          </p:nvSpPr>
          <p:spPr>
            <a:xfrm>
              <a:off x="0" y="-28575"/>
              <a:ext cx="692205" cy="1304952"/>
            </a:xfrm>
            <a:prstGeom prst="rect">
              <a:avLst/>
            </a:prstGeom>
          </p:spPr>
          <p:txBody>
            <a:bodyPr lIns="50800" tIns="50800" rIns="50800" bIns="50800" rtlCol="0" anchor="ctr"/>
            <a:lstStyle/>
            <a:p>
              <a:pPr algn="ctr">
                <a:lnSpc>
                  <a:spcPts val="1960"/>
                </a:lnSpc>
              </a:pPr>
              <a:endParaRPr/>
            </a:p>
          </p:txBody>
        </p:sp>
      </p:grpSp>
      <p:grpSp>
        <p:nvGrpSpPr>
          <p:cNvPr id="10" name="Group 10"/>
          <p:cNvGrpSpPr/>
          <p:nvPr/>
        </p:nvGrpSpPr>
        <p:grpSpPr>
          <a:xfrm>
            <a:off x="1028700" y="829223"/>
            <a:ext cx="4144419" cy="5920599"/>
            <a:chOff x="0" y="0"/>
            <a:chExt cx="4445000" cy="6350000"/>
          </a:xfrm>
          <a:blipFill dpi="0" rotWithShape="1">
            <a:blip r:embed="rId5"/>
            <a:srcRect/>
            <a:stretch>
              <a:fillRect l="-26000" t="-3000" r="-36000"/>
            </a:stretch>
          </a:blipFill>
        </p:grpSpPr>
        <p:sp>
          <p:nvSpPr>
            <p:cNvPr id="11" name="Freeform 11"/>
            <p:cNvSpPr/>
            <p:nvPr/>
          </p:nvSpPr>
          <p:spPr>
            <a:xfrm flipH="1">
              <a:off x="0" y="0"/>
              <a:ext cx="4445000" cy="6350000"/>
            </a:xfrm>
            <a:custGeom>
              <a:avLst/>
              <a:gdLst/>
              <a:ahLst/>
              <a:cxnLst/>
              <a:rect l="l" t="t" r="r" b="b"/>
              <a:pathLst>
                <a:path w="4445000" h="6350000">
                  <a:moveTo>
                    <a:pt x="1016000" y="6350000"/>
                  </a:moveTo>
                  <a:lnTo>
                    <a:pt x="3429000" y="6350000"/>
                  </a:lnTo>
                  <a:cubicBezTo>
                    <a:pt x="3990340" y="6350000"/>
                    <a:pt x="4445000" y="5895340"/>
                    <a:pt x="4445000" y="5334000"/>
                  </a:cubicBezTo>
                  <a:lnTo>
                    <a:pt x="4445000" y="1016000"/>
                  </a:lnTo>
                  <a:cubicBezTo>
                    <a:pt x="4445000" y="454660"/>
                    <a:pt x="3990340" y="0"/>
                    <a:pt x="3429000" y="0"/>
                  </a:cubicBezTo>
                  <a:lnTo>
                    <a:pt x="1016000" y="0"/>
                  </a:lnTo>
                  <a:cubicBezTo>
                    <a:pt x="454660" y="0"/>
                    <a:pt x="0" y="454660"/>
                    <a:pt x="0" y="1016000"/>
                  </a:cubicBezTo>
                  <a:lnTo>
                    <a:pt x="0" y="5334000"/>
                  </a:lnTo>
                  <a:cubicBezTo>
                    <a:pt x="0" y="5895340"/>
                    <a:pt x="454660" y="6350000"/>
                    <a:pt x="1016000" y="6350000"/>
                  </a:cubicBezTo>
                  <a:close/>
                </a:path>
              </a:pathLst>
            </a:custGeom>
            <a:grpFill/>
          </p:spPr>
        </p:sp>
      </p:grpSp>
      <p:sp>
        <p:nvSpPr>
          <p:cNvPr id="27" name="Freeform 27"/>
          <p:cNvSpPr/>
          <p:nvPr/>
        </p:nvSpPr>
        <p:spPr>
          <a:xfrm>
            <a:off x="358724" y="6684477"/>
            <a:ext cx="1339951" cy="1339951"/>
          </a:xfrm>
          <a:custGeom>
            <a:avLst/>
            <a:gdLst/>
            <a:ahLst/>
            <a:cxnLst/>
            <a:rect l="l" t="t" r="r" b="b"/>
            <a:pathLst>
              <a:path w="1339951" h="1339951">
                <a:moveTo>
                  <a:pt x="0" y="0"/>
                </a:moveTo>
                <a:lnTo>
                  <a:pt x="1339952" y="0"/>
                </a:lnTo>
                <a:lnTo>
                  <a:pt x="1339952" y="1339951"/>
                </a:lnTo>
                <a:lnTo>
                  <a:pt x="0" y="13399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TextBox 28"/>
          <p:cNvSpPr txBox="1"/>
          <p:nvPr/>
        </p:nvSpPr>
        <p:spPr>
          <a:xfrm>
            <a:off x="4030398" y="1923180"/>
            <a:ext cx="12616010" cy="1798954"/>
          </a:xfrm>
          <a:prstGeom prst="rect">
            <a:avLst/>
          </a:prstGeom>
        </p:spPr>
        <p:txBody>
          <a:bodyPr lIns="0" tIns="0" rIns="0" bIns="0" rtlCol="0" anchor="t">
            <a:spAutoFit/>
          </a:bodyPr>
          <a:lstStyle/>
          <a:p>
            <a:pPr algn="ctr">
              <a:lnSpc>
                <a:spcPts val="16800"/>
              </a:lnSpc>
              <a:spcBef>
                <a:spcPct val="0"/>
              </a:spcBef>
            </a:pPr>
            <a:r>
              <a:rPr lang="en-US" sz="6600" dirty="0">
                <a:solidFill>
                  <a:srgbClr val="0A1F30"/>
                </a:solidFill>
                <a:latin typeface="#9Slide07 SVNGuerrilla" panose="00000500000000000000" pitchFamily="2" charset="0"/>
              </a:rPr>
              <a:t>A. </a:t>
            </a:r>
            <a:r>
              <a:rPr lang="en-US" sz="6600" dirty="0" err="1">
                <a:solidFill>
                  <a:srgbClr val="0A1F30"/>
                </a:solidFill>
                <a:latin typeface="#9Slide07 SVNGuerrilla" panose="00000500000000000000" pitchFamily="2" charset="0"/>
              </a:rPr>
              <a:t>Tìm</a:t>
            </a:r>
            <a:r>
              <a:rPr lang="en-US" sz="6600" dirty="0">
                <a:solidFill>
                  <a:srgbClr val="0A1F30"/>
                </a:solidFill>
                <a:latin typeface="#9Slide07 SVNGuerrilla" panose="00000500000000000000" pitchFamily="2" charset="0"/>
              </a:rPr>
              <a:t> </a:t>
            </a:r>
            <a:r>
              <a:rPr lang="en-US" sz="6600" dirty="0" err="1">
                <a:solidFill>
                  <a:srgbClr val="0A1F30"/>
                </a:solidFill>
                <a:latin typeface="#9Slide07 SVNGuerrilla" panose="00000500000000000000" pitchFamily="2" charset="0"/>
              </a:rPr>
              <a:t>hiểu</a:t>
            </a:r>
            <a:r>
              <a:rPr lang="en-US" sz="6600" dirty="0">
                <a:solidFill>
                  <a:srgbClr val="0A1F30"/>
                </a:solidFill>
                <a:latin typeface="#9Slide07 SVNGuerrilla" panose="00000500000000000000" pitchFamily="2" charset="0"/>
              </a:rPr>
              <a:t> </a:t>
            </a:r>
            <a:r>
              <a:rPr lang="vi-VN" sz="6600" dirty="0">
                <a:solidFill>
                  <a:srgbClr val="0A1F30"/>
                </a:solidFill>
                <a:latin typeface="#9Slide07 SVNGuerrilla" panose="00000500000000000000" pitchFamily="2" charset="0"/>
              </a:rPr>
              <a:t>Tri thức Ngữ văn</a:t>
            </a:r>
            <a:endParaRPr lang="en-US" sz="6600" dirty="0">
              <a:solidFill>
                <a:srgbClr val="0A1F30"/>
              </a:solidFill>
              <a:latin typeface="#9Slide07 SVNGuerrilla" panose="00000500000000000000" pitchFamily="2" charset="0"/>
            </a:endParaRPr>
          </a:p>
        </p:txBody>
      </p:sp>
      <p:grpSp>
        <p:nvGrpSpPr>
          <p:cNvPr id="15" name="Group 12">
            <a:extLst>
              <a:ext uri="{FF2B5EF4-FFF2-40B4-BE49-F238E27FC236}">
                <a16:creationId xmlns:a16="http://schemas.microsoft.com/office/drawing/2014/main" id="{9FDF9F9B-3AFC-B9BC-4354-2032042FF348}"/>
              </a:ext>
            </a:extLst>
          </p:cNvPr>
          <p:cNvGrpSpPr/>
          <p:nvPr/>
        </p:nvGrpSpPr>
        <p:grpSpPr>
          <a:xfrm>
            <a:off x="6705600" y="6210300"/>
            <a:ext cx="9508031" cy="2419658"/>
            <a:chOff x="0" y="0"/>
            <a:chExt cx="2504173" cy="637276"/>
          </a:xfrm>
        </p:grpSpPr>
        <p:sp>
          <p:nvSpPr>
            <p:cNvPr id="16" name="Freeform 13">
              <a:extLst>
                <a:ext uri="{FF2B5EF4-FFF2-40B4-BE49-F238E27FC236}">
                  <a16:creationId xmlns:a16="http://schemas.microsoft.com/office/drawing/2014/main" id="{91C63DBA-C3AA-51E4-B7BC-6F966AC8F438}"/>
                </a:ext>
              </a:extLst>
            </p:cNvPr>
            <p:cNvSpPr/>
            <p:nvPr/>
          </p:nvSpPr>
          <p:spPr>
            <a:xfrm>
              <a:off x="0" y="0"/>
              <a:ext cx="2504173" cy="637276"/>
            </a:xfrm>
            <a:custGeom>
              <a:avLst/>
              <a:gdLst/>
              <a:ahLst/>
              <a:cxnLst/>
              <a:rect l="l" t="t" r="r" b="b"/>
              <a:pathLst>
                <a:path w="2504173" h="637276">
                  <a:moveTo>
                    <a:pt x="16285" y="0"/>
                  </a:moveTo>
                  <a:lnTo>
                    <a:pt x="2487888" y="0"/>
                  </a:lnTo>
                  <a:cubicBezTo>
                    <a:pt x="2492207" y="0"/>
                    <a:pt x="2496349" y="1716"/>
                    <a:pt x="2499403" y="4770"/>
                  </a:cubicBezTo>
                  <a:cubicBezTo>
                    <a:pt x="2502457" y="7824"/>
                    <a:pt x="2504173" y="11966"/>
                    <a:pt x="2504173" y="16285"/>
                  </a:cubicBezTo>
                  <a:lnTo>
                    <a:pt x="2504173" y="620991"/>
                  </a:lnTo>
                  <a:cubicBezTo>
                    <a:pt x="2504173" y="629985"/>
                    <a:pt x="2496882" y="637276"/>
                    <a:pt x="2487888" y="637276"/>
                  </a:cubicBezTo>
                  <a:lnTo>
                    <a:pt x="16285" y="637276"/>
                  </a:lnTo>
                  <a:cubicBezTo>
                    <a:pt x="11966" y="637276"/>
                    <a:pt x="7824" y="635560"/>
                    <a:pt x="4770" y="632506"/>
                  </a:cubicBezTo>
                  <a:cubicBezTo>
                    <a:pt x="1716" y="629452"/>
                    <a:pt x="0" y="625310"/>
                    <a:pt x="0" y="620991"/>
                  </a:cubicBezTo>
                  <a:lnTo>
                    <a:pt x="0" y="16285"/>
                  </a:lnTo>
                  <a:cubicBezTo>
                    <a:pt x="0" y="11966"/>
                    <a:pt x="1716" y="7824"/>
                    <a:pt x="4770" y="4770"/>
                  </a:cubicBezTo>
                  <a:cubicBezTo>
                    <a:pt x="7824" y="1716"/>
                    <a:pt x="11966" y="0"/>
                    <a:pt x="16285" y="0"/>
                  </a:cubicBezTo>
                  <a:close/>
                </a:path>
              </a:pathLst>
            </a:custGeom>
            <a:solidFill>
              <a:srgbClr val="000000">
                <a:alpha val="0"/>
              </a:srgbClr>
            </a:solidFill>
            <a:ln w="47625" cap="sq">
              <a:solidFill>
                <a:srgbClr val="254A6B"/>
              </a:solidFill>
              <a:prstDash val="solid"/>
              <a:miter/>
            </a:ln>
          </p:spPr>
        </p:sp>
        <p:sp>
          <p:nvSpPr>
            <p:cNvPr id="17" name="TextBox 14">
              <a:extLst>
                <a:ext uri="{FF2B5EF4-FFF2-40B4-BE49-F238E27FC236}">
                  <a16:creationId xmlns:a16="http://schemas.microsoft.com/office/drawing/2014/main" id="{E029B9A5-F4BB-37C4-914C-221DB1316872}"/>
                </a:ext>
              </a:extLst>
            </p:cNvPr>
            <p:cNvSpPr txBox="1"/>
            <p:nvPr/>
          </p:nvSpPr>
          <p:spPr>
            <a:xfrm>
              <a:off x="0" y="-28575"/>
              <a:ext cx="2504173" cy="665851"/>
            </a:xfrm>
            <a:prstGeom prst="rect">
              <a:avLst/>
            </a:prstGeom>
          </p:spPr>
          <p:txBody>
            <a:bodyPr lIns="50800" tIns="50800" rIns="50800" bIns="50800" rtlCol="0" anchor="ctr"/>
            <a:lstStyle/>
            <a:p>
              <a:pPr algn="ctr">
                <a:lnSpc>
                  <a:spcPts val="1960"/>
                </a:lnSpc>
              </a:pPr>
              <a:endParaRPr/>
            </a:p>
          </p:txBody>
        </p:sp>
      </p:grpSp>
      <p:grpSp>
        <p:nvGrpSpPr>
          <p:cNvPr id="18" name="Group 15">
            <a:extLst>
              <a:ext uri="{FF2B5EF4-FFF2-40B4-BE49-F238E27FC236}">
                <a16:creationId xmlns:a16="http://schemas.microsoft.com/office/drawing/2014/main" id="{097B6507-70FE-0308-DEAE-9D443A798DEE}"/>
              </a:ext>
            </a:extLst>
          </p:cNvPr>
          <p:cNvGrpSpPr/>
          <p:nvPr/>
        </p:nvGrpSpPr>
        <p:grpSpPr>
          <a:xfrm>
            <a:off x="14899524" y="6862889"/>
            <a:ext cx="2628214" cy="3534137"/>
            <a:chOff x="0" y="0"/>
            <a:chExt cx="692205" cy="930801"/>
          </a:xfrm>
        </p:grpSpPr>
        <p:sp>
          <p:nvSpPr>
            <p:cNvPr id="19" name="Freeform 16">
              <a:extLst>
                <a:ext uri="{FF2B5EF4-FFF2-40B4-BE49-F238E27FC236}">
                  <a16:creationId xmlns:a16="http://schemas.microsoft.com/office/drawing/2014/main" id="{57CFC339-AB09-334B-AA3F-8A7A8AA9838D}"/>
                </a:ext>
              </a:extLst>
            </p:cNvPr>
            <p:cNvSpPr/>
            <p:nvPr/>
          </p:nvSpPr>
          <p:spPr>
            <a:xfrm>
              <a:off x="0" y="0"/>
              <a:ext cx="692205" cy="930801"/>
            </a:xfrm>
            <a:custGeom>
              <a:avLst/>
              <a:gdLst/>
              <a:ahLst/>
              <a:cxnLst/>
              <a:rect l="l" t="t" r="r" b="b"/>
              <a:pathLst>
                <a:path w="692205" h="930801">
                  <a:moveTo>
                    <a:pt x="0" y="0"/>
                  </a:moveTo>
                  <a:lnTo>
                    <a:pt x="692205" y="0"/>
                  </a:lnTo>
                  <a:lnTo>
                    <a:pt x="692205" y="930801"/>
                  </a:lnTo>
                  <a:lnTo>
                    <a:pt x="0" y="930801"/>
                  </a:lnTo>
                  <a:close/>
                </a:path>
              </a:pathLst>
            </a:custGeom>
            <a:solidFill>
              <a:srgbClr val="FFD7D2"/>
            </a:solidFill>
          </p:spPr>
        </p:sp>
        <p:sp>
          <p:nvSpPr>
            <p:cNvPr id="20" name="TextBox 17">
              <a:extLst>
                <a:ext uri="{FF2B5EF4-FFF2-40B4-BE49-F238E27FC236}">
                  <a16:creationId xmlns:a16="http://schemas.microsoft.com/office/drawing/2014/main" id="{E0EFBADA-7294-CB70-BF95-1E9CCB39857B}"/>
                </a:ext>
              </a:extLst>
            </p:cNvPr>
            <p:cNvSpPr txBox="1"/>
            <p:nvPr/>
          </p:nvSpPr>
          <p:spPr>
            <a:xfrm>
              <a:off x="0" y="-28575"/>
              <a:ext cx="692205" cy="959376"/>
            </a:xfrm>
            <a:prstGeom prst="rect">
              <a:avLst/>
            </a:prstGeom>
          </p:spPr>
          <p:txBody>
            <a:bodyPr lIns="50800" tIns="50800" rIns="50800" bIns="50800" rtlCol="0" anchor="ctr"/>
            <a:lstStyle/>
            <a:p>
              <a:pPr algn="ctr">
                <a:lnSpc>
                  <a:spcPts val="1960"/>
                </a:lnSpc>
              </a:pPr>
              <a:endParaRPr/>
            </a:p>
          </p:txBody>
        </p:sp>
      </p:grpSp>
      <p:sp>
        <p:nvSpPr>
          <p:cNvPr id="21" name="TextBox 28">
            <a:extLst>
              <a:ext uri="{FF2B5EF4-FFF2-40B4-BE49-F238E27FC236}">
                <a16:creationId xmlns:a16="http://schemas.microsoft.com/office/drawing/2014/main" id="{F44D4E43-57BC-AC78-C527-3A467AE7EC2D}"/>
              </a:ext>
            </a:extLst>
          </p:cNvPr>
          <p:cNvSpPr txBox="1"/>
          <p:nvPr/>
        </p:nvSpPr>
        <p:spPr>
          <a:xfrm>
            <a:off x="4604489" y="6210300"/>
            <a:ext cx="12616010" cy="1880836"/>
          </a:xfrm>
          <a:prstGeom prst="rect">
            <a:avLst/>
          </a:prstGeom>
        </p:spPr>
        <p:txBody>
          <a:bodyPr lIns="0" tIns="0" rIns="0" bIns="0" rtlCol="0" anchor="t">
            <a:spAutoFit/>
          </a:bodyPr>
          <a:lstStyle/>
          <a:p>
            <a:pPr algn="ctr">
              <a:lnSpc>
                <a:spcPts val="16800"/>
              </a:lnSpc>
              <a:spcBef>
                <a:spcPct val="0"/>
              </a:spcBef>
            </a:pPr>
            <a:r>
              <a:rPr lang="vi-VN" sz="7200" dirty="0">
                <a:solidFill>
                  <a:srgbClr val="FF0000"/>
                </a:solidFill>
                <a:latin typeface="#9Slide04 Podkova Bold" panose="00000800000000000000" pitchFamily="2" charset="0"/>
              </a:rPr>
              <a:t>Truyện truyền kì</a:t>
            </a:r>
            <a:endParaRPr lang="en-US" sz="7200" dirty="0">
              <a:solidFill>
                <a:srgbClr val="FF0000"/>
              </a:solidFill>
              <a:latin typeface="#9Slide04 Podkova Bold" panose="00000800000000000000" pitchFamily="2" charset="0"/>
            </a:endParaRPr>
          </a:p>
        </p:txBody>
      </p:sp>
    </p:spTree>
    <p:extLst>
      <p:ext uri="{BB962C8B-B14F-4D97-AF65-F5344CB8AC3E}">
        <p14:creationId xmlns:p14="http://schemas.microsoft.com/office/powerpoint/2010/main" val="3788179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13">
            <a:extLst>
              <a:ext uri="{FF2B5EF4-FFF2-40B4-BE49-F238E27FC236}">
                <a16:creationId xmlns:a16="http://schemas.microsoft.com/office/drawing/2014/main" id="{EB56D802-FE6F-F0B2-4E40-5E0C5A8B091F}"/>
              </a:ext>
            </a:extLst>
          </p:cNvPr>
          <p:cNvSpPr txBox="1"/>
          <p:nvPr/>
        </p:nvSpPr>
        <p:spPr>
          <a:xfrm>
            <a:off x="761271" y="429841"/>
            <a:ext cx="16535400" cy="769441"/>
          </a:xfrm>
          <a:prstGeom prst="rect">
            <a:avLst/>
          </a:prstGeom>
          <a:noFill/>
        </p:spPr>
        <p:txBody>
          <a:bodyPr wrap="square" rtlCol="0">
            <a:spAutoFit/>
          </a:bodyPr>
          <a:lstStyle/>
          <a:p>
            <a:pPr algn="ctr" defTabSz="914445"/>
            <a:r>
              <a:rPr lang="en-US" sz="4400" b="1" dirty="0" err="1">
                <a:solidFill>
                  <a:prstClr val="black"/>
                </a:solidFill>
                <a:latin typeface="Times New Roman" panose="02020603050405020304" pitchFamily="18" charset="0"/>
                <a:cs typeface="Times New Roman" panose="02020603050405020304" pitchFamily="18" charset="0"/>
              </a:rPr>
              <a:t>Cốt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truyện</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1A1D2315-387E-F9E7-B8AC-651A6AAF2372}"/>
              </a:ext>
            </a:extLst>
          </p:cNvPr>
          <p:cNvSpPr txBox="1"/>
          <p:nvPr/>
        </p:nvSpPr>
        <p:spPr>
          <a:xfrm>
            <a:off x="738082" y="5479438"/>
            <a:ext cx="3579296" cy="3786421"/>
          </a:xfrm>
          <a:prstGeom prst="rect">
            <a:avLst/>
          </a:prstGeom>
          <a:solidFill>
            <a:srgbClr val="F8A4A4"/>
          </a:solidFill>
        </p:spPr>
        <p:txBody>
          <a:bodyPr wrap="square">
            <a:spAutoFit/>
          </a:bodyPr>
          <a:lstStyle/>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E817F3EB-1892-24DD-5AE5-2333D3AEAD19}"/>
              </a:ext>
            </a:extLst>
          </p:cNvPr>
          <p:cNvSpPr txBox="1"/>
          <p:nvPr/>
        </p:nvSpPr>
        <p:spPr>
          <a:xfrm>
            <a:off x="11159560" y="5423704"/>
            <a:ext cx="6390362" cy="3786421"/>
          </a:xfrm>
          <a:prstGeom prst="rect">
            <a:avLst/>
          </a:prstGeom>
          <a:solidFill>
            <a:srgbClr val="F8DF8C"/>
          </a:solidFill>
        </p:spPr>
        <p:txBody>
          <a:bodyPr wrap="square">
            <a:spAutoFit/>
          </a:bodyPr>
          <a:lstStyle/>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p:txBody>
      </p:sp>
      <p:sp>
        <p:nvSpPr>
          <p:cNvPr id="118" name="TextBox 117">
            <a:extLst>
              <a:ext uri="{FF2B5EF4-FFF2-40B4-BE49-F238E27FC236}">
                <a16:creationId xmlns:a16="http://schemas.microsoft.com/office/drawing/2014/main" id="{F3F27AE8-BD41-8637-B1CA-60995412F5D0}"/>
              </a:ext>
            </a:extLst>
          </p:cNvPr>
          <p:cNvSpPr txBox="1"/>
          <p:nvPr/>
        </p:nvSpPr>
        <p:spPr>
          <a:xfrm>
            <a:off x="738080" y="1509918"/>
            <a:ext cx="16330721" cy="769441"/>
          </a:xfrm>
          <a:prstGeom prst="rect">
            <a:avLst/>
          </a:prstGeom>
          <a:noFill/>
        </p:spPr>
        <p:txBody>
          <a:bodyPr wrap="square">
            <a:spAutoFit/>
          </a:bodyPr>
          <a:lstStyle/>
          <a:p>
            <a:pPr algn="ctr" defTabSz="914445"/>
            <a:r>
              <a:rPr lang="en-US" sz="4400" b="1" dirty="0" err="1">
                <a:solidFill>
                  <a:prstClr val="black"/>
                </a:solidFill>
                <a:latin typeface="Times New Roman" panose="02020603050405020304" pitchFamily="18" charset="0"/>
                <a:cs typeface="Times New Roman" panose="02020603050405020304" pitchFamily="18" charset="0"/>
              </a:rPr>
              <a:t>Sắp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xếp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sự</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việc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sau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theo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trình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tự</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diễn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biến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phẩm</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119" name="TextBox 118">
            <a:extLst>
              <a:ext uri="{FF2B5EF4-FFF2-40B4-BE49-F238E27FC236}">
                <a16:creationId xmlns:a16="http://schemas.microsoft.com/office/drawing/2014/main" id="{23BE8EA0-B340-0CEA-A2EE-931615BFA4BD}"/>
              </a:ext>
            </a:extLst>
          </p:cNvPr>
          <p:cNvSpPr txBox="1"/>
          <p:nvPr/>
        </p:nvSpPr>
        <p:spPr>
          <a:xfrm>
            <a:off x="10896601" y="2589996"/>
            <a:ext cx="6653321" cy="2555058"/>
          </a:xfrm>
          <a:prstGeom prst="rect">
            <a:avLst/>
          </a:prstGeom>
          <a:solidFill>
            <a:srgbClr val="CFAD8A"/>
          </a:solidFill>
        </p:spPr>
        <p:txBody>
          <a:bodyPr wrap="square">
            <a:spAutoFit/>
          </a:bodyPr>
          <a:lstStyle/>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A76C75C8-C2A4-850E-570B-C0B6DF608380}"/>
              </a:ext>
            </a:extLst>
          </p:cNvPr>
          <p:cNvSpPr txBox="1"/>
          <p:nvPr/>
        </p:nvSpPr>
        <p:spPr>
          <a:xfrm>
            <a:off x="4961335" y="5479438"/>
            <a:ext cx="5554268" cy="3786421"/>
          </a:xfrm>
          <a:prstGeom prst="rect">
            <a:avLst/>
          </a:prstGeom>
          <a:solidFill>
            <a:srgbClr val="B0A8CB"/>
          </a:solidFill>
        </p:spPr>
        <p:txBody>
          <a:bodyPr wrap="square">
            <a:spAutoFit/>
          </a:bodyPr>
          <a:lstStyle/>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0877292-141D-DF13-DD7C-5FE5F90A5652}"/>
              </a:ext>
            </a:extLst>
          </p:cNvPr>
          <p:cNvSpPr txBox="1"/>
          <p:nvPr/>
        </p:nvSpPr>
        <p:spPr>
          <a:xfrm>
            <a:off x="738080" y="2589996"/>
            <a:ext cx="9396521" cy="2555058"/>
          </a:xfrm>
          <a:prstGeom prst="rect">
            <a:avLst/>
          </a:prstGeom>
          <a:solidFill>
            <a:srgbClr val="A8CBBD"/>
          </a:solidFill>
        </p:spPr>
        <p:txBody>
          <a:bodyPr wrap="square">
            <a:spAutoFit/>
          </a:bodyPr>
          <a:lstStyle/>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a:p>
            <a:pPr algn="just" defTabSz="914445"/>
            <a:endParaRPr lang="en-US" sz="4001"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922123F-A085-466E-AD6A-10C729869FEB}"/>
              </a:ext>
            </a:extLst>
          </p:cNvPr>
          <p:cNvSpPr txBox="1"/>
          <p:nvPr/>
        </p:nvSpPr>
        <p:spPr>
          <a:xfrm>
            <a:off x="761270" y="5455658"/>
            <a:ext cx="3556106" cy="3687804"/>
          </a:xfrm>
          <a:prstGeom prst="rect">
            <a:avLst/>
          </a:prstGeom>
          <a:noFill/>
        </p:spPr>
        <p:txBody>
          <a:bodyPr wrap="square">
            <a:spAutoFit/>
          </a:bodyPr>
          <a:lstStyle/>
          <a:p>
            <a:pPr marR="92393" algn="just" defTabSz="1371600">
              <a:lnSpc>
                <a:spcPct val="102000"/>
              </a:lnSpc>
              <a:spcBef>
                <a:spcPts val="195"/>
              </a:spcBef>
              <a:buClr>
                <a:srgbClr val="231F20"/>
              </a:buClr>
              <a:buSzPts val="1250"/>
              <a:tabLst>
                <a:tab pos="277178" algn="l"/>
              </a:tabLst>
            </a:pPr>
            <a:r>
              <a:rPr lang="en-US" sz="3300" spc="-17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3. </a:t>
            </a:r>
            <a:r>
              <a:rPr lang="vi-VN" sz="3300" spc="-17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ũ</a:t>
            </a:r>
            <a:r>
              <a:rPr lang="vi-VN" sz="3300" spc="-57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Thị</a:t>
            </a:r>
            <a:r>
              <a:rPr lang="vi-VN" sz="3300" spc="-57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Thiết</a:t>
            </a:r>
            <a:r>
              <a:rPr lang="vi-VN" sz="3300" spc="-57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à</a:t>
            </a:r>
            <a:r>
              <a:rPr lang="vi-VN" sz="3300" spc="-57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è</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o</a:t>
            </a:r>
            <a:r>
              <a:rPr lang="vi-VN" sz="3300" spc="-57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hư</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57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đẹp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gườ</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t>
            </a:r>
            <a:r>
              <a:rPr lang="vi-VN" sz="3300" spc="-39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đẹp</a:t>
            </a:r>
            <a:r>
              <a:rPr lang="vi-VN" sz="3300" spc="-39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ết)</a:t>
            </a:r>
            <a:r>
              <a:rPr lang="vi-VN" sz="3300" spc="-39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23"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lấy</a:t>
            </a:r>
            <a:r>
              <a:rPr lang="en-US"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rươ</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39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S</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en-US"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23"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gia</a:t>
            </a:r>
            <a:r>
              <a:rPr lang="en-US"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23"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đình</a:t>
            </a:r>
            <a:r>
              <a:rPr lang="en-US"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23"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khá</a:t>
            </a:r>
            <a:r>
              <a:rPr lang="en-US"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23"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giả</a:t>
            </a:r>
            <a:r>
              <a:rPr lang="en-US"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23"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những</a:t>
            </a:r>
            <a:r>
              <a:rPr lang="en-US"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23"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ít</a:t>
            </a:r>
            <a:r>
              <a:rPr lang="en-US"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23"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học</a:t>
            </a:r>
            <a:r>
              <a:rPr lang="en-US"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23"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tính</a:t>
            </a:r>
            <a:r>
              <a:rPr lang="en-US"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hay </a:t>
            </a:r>
            <a:r>
              <a:rPr lang="en-US" sz="3300" spc="-23"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ghen</a:t>
            </a:r>
            <a:r>
              <a:rPr lang="en-US"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t>
            </a:r>
            <a:endParaRPr lang="en-US" sz="3300" dirty="0">
              <a:solidFill>
                <a:prstClr val="black"/>
              </a:solidFill>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10" name="TextBox 9">
            <a:extLst>
              <a:ext uri="{FF2B5EF4-FFF2-40B4-BE49-F238E27FC236}">
                <a16:creationId xmlns:a16="http://schemas.microsoft.com/office/drawing/2014/main" id="{9A1CCB1C-2A36-44AC-977F-66D388979BEF}"/>
              </a:ext>
            </a:extLst>
          </p:cNvPr>
          <p:cNvSpPr txBox="1"/>
          <p:nvPr/>
        </p:nvSpPr>
        <p:spPr>
          <a:xfrm>
            <a:off x="11182746" y="5694592"/>
            <a:ext cx="6367173" cy="2133918"/>
          </a:xfrm>
          <a:prstGeom prst="rect">
            <a:avLst/>
          </a:prstGeom>
          <a:noFill/>
        </p:spPr>
        <p:txBody>
          <a:bodyPr wrap="square">
            <a:spAutoFit/>
          </a:bodyPr>
          <a:lstStyle/>
          <a:p>
            <a:pPr marR="92393" algn="just" defTabSz="1371600">
              <a:lnSpc>
                <a:spcPct val="102000"/>
              </a:lnSpc>
              <a:spcBef>
                <a:spcPts val="8"/>
              </a:spcBef>
              <a:buClr>
                <a:srgbClr val="231F20"/>
              </a:buClr>
              <a:buSzPts val="1250"/>
              <a:tabLst>
                <a:tab pos="299085" algn="l"/>
              </a:tabLst>
            </a:pPr>
            <a:r>
              <a:rPr lang="en-US"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5. </a:t>
            </a:r>
            <a:r>
              <a:rPr lang="vi-VN"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rươ</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40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S</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spc="-40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đi</a:t>
            </a:r>
            <a:r>
              <a:rPr lang="vi-VN" sz="3300" spc="-40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lí</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Ở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nhà</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7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ũ</a:t>
            </a:r>
            <a:r>
              <a:rPr lang="vi-VN" sz="3300" spc="-42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Nươ</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42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đã</a:t>
            </a:r>
            <a:r>
              <a:rPr lang="vi-VN" sz="3300" spc="-42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à</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a:t>
            </a:r>
            <a:r>
              <a:rPr lang="vi-VN" sz="3300" spc="-42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spc="-3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ò</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42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b</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ổ</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p</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ậ</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ủa</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gười</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ợ</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lo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cho</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con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nhỏ</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hiếu</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thảo</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với</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mẹ</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chồng</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đến</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khi</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bà</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mất</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t>
            </a:r>
            <a:endParaRPr lang="en-US" sz="3300" dirty="0">
              <a:solidFill>
                <a:prstClr val="black"/>
              </a:solidFill>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11" name="TextBox 10">
            <a:extLst>
              <a:ext uri="{FF2B5EF4-FFF2-40B4-BE49-F238E27FC236}">
                <a16:creationId xmlns:a16="http://schemas.microsoft.com/office/drawing/2014/main" id="{1F9FC4E4-F4AF-4E83-86A7-AC5F4225C268}"/>
              </a:ext>
            </a:extLst>
          </p:cNvPr>
          <p:cNvSpPr txBox="1"/>
          <p:nvPr/>
        </p:nvSpPr>
        <p:spPr>
          <a:xfrm>
            <a:off x="761270" y="3067109"/>
            <a:ext cx="9419709" cy="1613134"/>
          </a:xfrm>
          <a:prstGeom prst="rect">
            <a:avLst/>
          </a:prstGeom>
          <a:noFill/>
        </p:spPr>
        <p:txBody>
          <a:bodyPr wrap="square">
            <a:spAutoFit/>
          </a:bodyPr>
          <a:lstStyle/>
          <a:p>
            <a:pPr marR="91440" algn="just" defTabSz="1371600">
              <a:lnSpc>
                <a:spcPct val="102000"/>
              </a:lnSpc>
              <a:buClr>
                <a:srgbClr val="231F20"/>
              </a:buClr>
              <a:buSzPts val="1250"/>
              <a:tabLst>
                <a:tab pos="277178" algn="l"/>
              </a:tabLst>
            </a:pPr>
            <a:r>
              <a:rPr lang="en-US"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1. </a:t>
            </a:r>
            <a:r>
              <a:rPr lang="vi-VN"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rươ</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57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S</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spc="-57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spc="-3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ở</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về</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C</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hỉ</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vì</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â</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u</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ó</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â</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y</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ơ</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ủa</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đứa</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o</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27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à</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chàng</a:t>
            </a:r>
            <a:r>
              <a:rPr lang="en-US" sz="3300" spc="-27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en</a:t>
            </a:r>
            <a:r>
              <a:rPr lang="vi-VN" sz="3300" spc="-27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u</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ô</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mù</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quáng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khiến</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38"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vợ</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p</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ả</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trầm</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mình</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tự</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tử</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t>
            </a:r>
            <a:endParaRPr lang="en-US" sz="3300" dirty="0">
              <a:solidFill>
                <a:prstClr val="black"/>
              </a:solidFill>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3" name="Rectangle 2">
            <a:extLst>
              <a:ext uri="{FF2B5EF4-FFF2-40B4-BE49-F238E27FC236}">
                <a16:creationId xmlns:a16="http://schemas.microsoft.com/office/drawing/2014/main" id="{67B9EB6F-0DE1-4101-9A63-0A3618C83FAA}"/>
              </a:ext>
            </a:extLst>
          </p:cNvPr>
          <p:cNvSpPr/>
          <p:nvPr/>
        </p:nvSpPr>
        <p:spPr>
          <a:xfrm>
            <a:off x="10850222" y="2796206"/>
            <a:ext cx="6630131" cy="2133918"/>
          </a:xfrm>
          <a:prstGeom prst="rect">
            <a:avLst/>
          </a:prstGeom>
        </p:spPr>
        <p:txBody>
          <a:bodyPr wrap="square">
            <a:spAutoFit/>
          </a:bodyPr>
          <a:lstStyle/>
          <a:p>
            <a:pPr marL="105728" marR="91440" algn="just" defTabSz="1371600">
              <a:lnSpc>
                <a:spcPct val="102000"/>
              </a:lnSpc>
            </a:pP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2.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P</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 </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đã</a:t>
            </a:r>
            <a:r>
              <a:rPr lang="vi-VN" sz="3300" spc="11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được</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Linh</a:t>
            </a:r>
            <a:r>
              <a:rPr lang="vi-VN" sz="3300" spc="-16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Phi</a:t>
            </a:r>
            <a:r>
              <a:rPr lang="vi-VN" sz="3300" spc="-16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cứu</a:t>
            </a:r>
            <a:r>
              <a:rPr lang="vi-VN" sz="3300" spc="-16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để</a:t>
            </a:r>
            <a:r>
              <a:rPr lang="vi-VN" sz="3300" spc="-16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trả</a:t>
            </a:r>
            <a:r>
              <a:rPr lang="vi-VN"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ơn</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Tình</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cờ</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chàng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gặp</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Vũ</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Nương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nên</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khuyên</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nàng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trở</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về</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và</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chuyển</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lời</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đến</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chồng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nàng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t>
            </a:r>
            <a:endParaRPr lang="en-US" sz="3300" dirty="0">
              <a:solidFill>
                <a:prstClr val="black"/>
              </a:solidFill>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13" name="TextBox 12">
            <a:extLst>
              <a:ext uri="{FF2B5EF4-FFF2-40B4-BE49-F238E27FC236}">
                <a16:creationId xmlns:a16="http://schemas.microsoft.com/office/drawing/2014/main" id="{B55D4214-7E8F-405E-859F-AFFB75F2F398}"/>
              </a:ext>
            </a:extLst>
          </p:cNvPr>
          <p:cNvSpPr txBox="1"/>
          <p:nvPr/>
        </p:nvSpPr>
        <p:spPr>
          <a:xfrm>
            <a:off x="4928224" y="5479436"/>
            <a:ext cx="5554268" cy="2133918"/>
          </a:xfrm>
          <a:prstGeom prst="rect">
            <a:avLst/>
          </a:prstGeom>
          <a:noFill/>
        </p:spPr>
        <p:txBody>
          <a:bodyPr wrap="square">
            <a:spAutoFit/>
          </a:bodyPr>
          <a:lstStyle/>
          <a:p>
            <a:pPr marR="91440" algn="just" defTabSz="1371600">
              <a:lnSpc>
                <a:spcPct val="102000"/>
              </a:lnSpc>
              <a:spcBef>
                <a:spcPts val="8"/>
              </a:spcBef>
              <a:buClr>
                <a:srgbClr val="231F20"/>
              </a:buClr>
              <a:buSzPts val="1250"/>
              <a:tabLst>
                <a:tab pos="272415" algn="l"/>
              </a:tabLst>
            </a:pPr>
            <a:r>
              <a:rPr lang="en-US"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4. </a:t>
            </a:r>
            <a:r>
              <a:rPr lang="vi-VN"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rươ</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60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S</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spc="-60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ậ</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p</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à</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60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ả</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60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o</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60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7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ũ</a:t>
            </a:r>
            <a:r>
              <a:rPr lang="vi-VN" sz="3300" spc="-60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Nươ</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spc="-3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ở</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ề</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spc="-3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ên</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s</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ô</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ó</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ới</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ồ</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ấ</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y</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lời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o</a:t>
            </a:r>
            <a:r>
              <a:rPr lang="vi-VN" sz="3300" spc="-28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ỏ</a:t>
            </a:r>
            <a:r>
              <a:rPr lang="vi-VN" sz="3300" spc="-28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ỗ</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29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o</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28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k</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u</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ấ</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spc="-29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3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ồ</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28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d</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ầ</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 d</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ầ</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b</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iến</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ấ</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endParaRPr lang="en-US" sz="3300" dirty="0">
              <a:solidFill>
                <a:prstClr val="black"/>
              </a:solidFill>
              <a:latin typeface="Times New Roman" panose="02020603050405020304" pitchFamily="18" charset="0"/>
              <a:ea typeface="SimSun-ExtB"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326379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9"/>
                                        </p:tgtEl>
                                        <p:attrNameLst>
                                          <p:attrName>style.visibility</p:attrName>
                                        </p:attrNameLst>
                                      </p:cBhvr>
                                      <p:to>
                                        <p:strVal val="visible"/>
                                      </p:to>
                                    </p:set>
                                    <p:animEffect transition="in" filter="barn(inVertical)">
                                      <p:cBhvr>
                                        <p:cTn id="15" dur="500"/>
                                        <p:tgtEl>
                                          <p:spTgt spid="1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barn(inVertical)">
                                      <p:cBhvr>
                                        <p:cTn id="18" dur="500"/>
                                        <p:tgtEl>
                                          <p:spTgt spid="1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barn(inVertical)">
                                      <p:cBhvr>
                                        <p:cTn id="21" dur="500"/>
                                        <p:tgtEl>
                                          <p:spTgt spid="1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0"/>
                                        </p:tgtEl>
                                        <p:attrNameLst>
                                          <p:attrName>style.visibility</p:attrName>
                                        </p:attrNameLst>
                                      </p:cBhvr>
                                      <p:to>
                                        <p:strVal val="visible"/>
                                      </p:to>
                                    </p:set>
                                    <p:animEffect transition="in" filter="barn(inVertical)">
                                      <p:cBhvr>
                                        <p:cTn id="24" dur="500"/>
                                        <p:tgtEl>
                                          <p:spTgt spid="1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p:bldP spid="119" grpId="0" animBg="1"/>
      <p:bldP spid="120" grpId="0" animBg="1"/>
      <p:bldP spid="2" grpId="0" animBg="1"/>
      <p:bldP spid="9" grpId="0"/>
      <p:bldP spid="10" grpId="0"/>
      <p:bldP spid="11"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7D3817F9-0A8D-4BDC-BDFE-62FE6A816748}"/>
              </a:ext>
            </a:extLst>
          </p:cNvPr>
          <p:cNvCxnSpPr/>
          <p:nvPr/>
        </p:nvCxnSpPr>
        <p:spPr>
          <a:xfrm>
            <a:off x="249917" y="2703110"/>
            <a:ext cx="17788167" cy="2804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46" y="1663703"/>
            <a:ext cx="2248148" cy="21347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6536" y="1663703"/>
            <a:ext cx="2248148" cy="21347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9926" y="1596491"/>
            <a:ext cx="2248148" cy="21950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59342C6F-C0AE-4A10-8B88-62AF7A89F6BD}"/>
              </a:ext>
            </a:extLst>
          </p:cNvPr>
          <p:cNvPicPr>
            <a:picLocks noChangeAspect="1"/>
          </p:cNvPicPr>
          <p:nvPr/>
        </p:nvPicPr>
        <p:blipFill rotWithShape="1">
          <a:blip r:embed="rId6">
            <a:extLst>
              <a:ext uri="{28A0092B-C50C-407E-A947-70E740481C1C}">
                <a14:useLocalDpi xmlns:a14="http://schemas.microsoft.com/office/drawing/2010/main" val="0"/>
              </a:ext>
            </a:extLst>
          </a:blip>
          <a:srcRect r="12245"/>
          <a:stretch/>
        </p:blipFill>
        <p:spPr>
          <a:xfrm>
            <a:off x="11540957" y="1596490"/>
            <a:ext cx="2248148" cy="2134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199159BC-3CD2-4852-AE0B-3ED88A62BE0F}"/>
              </a:ext>
            </a:extLst>
          </p:cNvPr>
          <p:cNvPicPr>
            <a:picLocks noChangeAspect="1"/>
          </p:cNvPicPr>
          <p:nvPr/>
        </p:nvPicPr>
        <p:blipFill rotWithShape="1">
          <a:blip r:embed="rId7"/>
          <a:srcRect l="17777" r="25415"/>
          <a:stretch/>
        </p:blipFill>
        <p:spPr>
          <a:xfrm>
            <a:off x="15061988" y="1596490"/>
            <a:ext cx="2248148" cy="2134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9Slide.vn 5">
            <a:extLst>
              <a:ext uri="{FF2B5EF4-FFF2-40B4-BE49-F238E27FC236}">
                <a16:creationId xmlns:a16="http://schemas.microsoft.com/office/drawing/2014/main" id="{E11667A1-37B0-482D-AA03-EC7427385492}"/>
              </a:ext>
            </a:extLst>
          </p:cNvPr>
          <p:cNvSpPr txBox="1">
            <a:spLocks/>
          </p:cNvSpPr>
          <p:nvPr/>
        </p:nvSpPr>
        <p:spPr>
          <a:xfrm>
            <a:off x="1812559" y="368492"/>
            <a:ext cx="14696747" cy="10618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en-US" sz="5100" b="1" dirty="0">
                <a:solidFill>
                  <a:srgbClr val="FF0000"/>
                </a:solidFill>
                <a:latin typeface="Times New Roman" panose="02020603050405020304" pitchFamily="18" charset="0"/>
                <a:ea typeface="方正清刻本悦宋简体"/>
                <a:cs typeface="Times New Roman" panose="02020603050405020304" pitchFamily="18" charset="0"/>
              </a:rPr>
              <a:t>b.  </a:t>
            </a:r>
            <a:r>
              <a:rPr lang="en-US" sz="5100" b="1" dirty="0" err="1">
                <a:solidFill>
                  <a:srgbClr val="FF0000"/>
                </a:solidFill>
                <a:latin typeface="Times New Roman" panose="02020603050405020304" pitchFamily="18" charset="0"/>
                <a:ea typeface="方正清刻本悦宋简体"/>
                <a:cs typeface="Times New Roman" panose="02020603050405020304" pitchFamily="18" charset="0"/>
              </a:rPr>
              <a:t>Cốt</a:t>
            </a:r>
            <a:r>
              <a:rPr lang="en-US" sz="5100" b="1" dirty="0">
                <a:solidFill>
                  <a:srgbClr val="FF0000"/>
                </a:solidFill>
                <a:latin typeface="Times New Roman" panose="02020603050405020304" pitchFamily="18" charset="0"/>
                <a:ea typeface="方正清刻本悦宋简体"/>
                <a:cs typeface="Times New Roman" panose="02020603050405020304" pitchFamily="18" charset="0"/>
              </a:rPr>
              <a:t> </a:t>
            </a:r>
            <a:r>
              <a:rPr lang="en-US" sz="5100" b="1" dirty="0" err="1">
                <a:solidFill>
                  <a:srgbClr val="FF0000"/>
                </a:solidFill>
                <a:latin typeface="Times New Roman" panose="02020603050405020304" pitchFamily="18" charset="0"/>
                <a:ea typeface="方正清刻本悦宋简体"/>
                <a:cs typeface="Times New Roman" panose="02020603050405020304" pitchFamily="18" charset="0"/>
              </a:rPr>
              <a:t>truyện</a:t>
            </a:r>
            <a:endParaRPr lang="en-US" sz="5100" b="1"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18" name="TextBox 17">
            <a:extLst>
              <a:ext uri="{FF2B5EF4-FFF2-40B4-BE49-F238E27FC236}">
                <a16:creationId xmlns:a16="http://schemas.microsoft.com/office/drawing/2014/main" id="{E139A023-36B7-46A1-975A-BFDA7A107A6D}"/>
              </a:ext>
            </a:extLst>
          </p:cNvPr>
          <p:cNvSpPr txBox="1"/>
          <p:nvPr/>
        </p:nvSpPr>
        <p:spPr>
          <a:xfrm>
            <a:off x="505874" y="4423442"/>
            <a:ext cx="2972780" cy="5238870"/>
          </a:xfrm>
          <a:prstGeom prst="rect">
            <a:avLst/>
          </a:prstGeom>
          <a:noFill/>
        </p:spPr>
        <p:txBody>
          <a:bodyPr wrap="square">
            <a:spAutoFit/>
          </a:bodyPr>
          <a:lstStyle/>
          <a:p>
            <a:pPr marR="92393" algn="just" defTabSz="1371600">
              <a:lnSpc>
                <a:spcPct val="102000"/>
              </a:lnSpc>
              <a:spcBef>
                <a:spcPts val="195"/>
              </a:spcBef>
              <a:buClr>
                <a:srgbClr val="231F20"/>
              </a:buClr>
              <a:buSzPts val="1250"/>
              <a:tabLst>
                <a:tab pos="277178" algn="l"/>
              </a:tabLst>
            </a:pPr>
            <a:r>
              <a:rPr lang="en-US" sz="3300" spc="-17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3. </a:t>
            </a:r>
            <a:r>
              <a:rPr lang="vi-VN" sz="3300" spc="-17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V</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ũ</a:t>
            </a:r>
            <a:r>
              <a:rPr lang="vi-VN" sz="3300" spc="-57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Thị</a:t>
            </a:r>
            <a:r>
              <a:rPr lang="vi-VN" sz="3300" spc="-57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Thiết</a:t>
            </a:r>
            <a:r>
              <a:rPr lang="vi-VN" sz="3300" spc="-57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r>
              <a:rPr lang="vi-VN" sz="3300" spc="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3300" spc="-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à</a:t>
            </a:r>
            <a:r>
              <a:rPr lang="vi-VN" sz="3300" spc="-57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33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3300" spc="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3300" spc="-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vi-VN" sz="3300" spc="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è</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o</a:t>
            </a:r>
            <a:r>
              <a:rPr lang="vi-VN" sz="3300" spc="-57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3300" spc="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hư</a:t>
            </a:r>
            <a:r>
              <a:rPr lang="vi-VN" sz="33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3300" spc="-57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đẹp </a:t>
            </a:r>
            <a:r>
              <a:rPr lang="vi-VN" sz="33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gườ</a:t>
            </a:r>
            <a:r>
              <a:rPr lang="vi-VN" sz="33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r>
              <a:rPr lang="vi-VN" sz="3300" spc="-39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đẹp</a:t>
            </a:r>
            <a:r>
              <a:rPr lang="vi-VN" sz="3300" spc="-39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ết</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r>
              <a:rPr lang="vi-VN" sz="3300" spc="-39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3300" spc="-23"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lấy</a:t>
            </a:r>
            <a:r>
              <a:rPr lang="en-US" sz="3300" spc="-2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3300" spc="-15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rươ</a:t>
            </a:r>
            <a:r>
              <a:rPr lang="vi-VN" sz="33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330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a:t>
            </a:r>
            <a:r>
              <a:rPr lang="vi-VN" sz="3300" spc="-390"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vi-VN" sz="3300" spc="-38"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S</a:t>
            </a:r>
            <a:r>
              <a:rPr lang="vi-VN" sz="3300" spc="-2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i</a:t>
            </a:r>
            <a:r>
              <a:rPr lang="vi-VN" sz="3300" spc="-15"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a:t>
            </a:r>
            <a:r>
              <a:rPr lang="vi-VN" sz="3300" spc="-2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a:t>
            </a:r>
            <a:r>
              <a:rPr lang="en-US" sz="3300" spc="-2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3300" spc="-23"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gia</a:t>
            </a:r>
            <a:r>
              <a:rPr lang="en-US" sz="3300" spc="-2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3300" spc="-23"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đình</a:t>
            </a:r>
            <a:r>
              <a:rPr lang="en-US" sz="3300" spc="-2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3300" spc="-23"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khá</a:t>
            </a:r>
            <a:r>
              <a:rPr lang="en-US" sz="3300" spc="-2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3300" spc="-23"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giả</a:t>
            </a:r>
            <a:r>
              <a:rPr lang="en-US" sz="3300" spc="-2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3300" spc="-23"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những</a:t>
            </a:r>
            <a:r>
              <a:rPr lang="en-US" sz="3300" spc="-2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3300" spc="-23"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ít</a:t>
            </a:r>
            <a:r>
              <a:rPr lang="en-US" sz="3300" spc="-2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3300" spc="-23"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học</a:t>
            </a:r>
            <a:r>
              <a:rPr lang="en-US" sz="3300" spc="-2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a:t>
            </a:r>
            <a:r>
              <a:rPr lang="en-US" sz="3300" spc="-23"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tính</a:t>
            </a:r>
            <a:r>
              <a:rPr lang="en-US" sz="3300" spc="-2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 hay </a:t>
            </a:r>
            <a:r>
              <a:rPr lang="en-US" sz="3300" spc="-23" dirty="0" err="1">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ghen</a:t>
            </a:r>
            <a:r>
              <a:rPr lang="en-US" sz="3300" spc="-23" dirty="0">
                <a:solidFill>
                  <a:srgbClr val="231F20"/>
                </a:solidFill>
                <a:latin typeface="#9Slide03 AmpleSoft" panose="02000000000000000000" pitchFamily="2" charset="0"/>
                <a:ea typeface="SimSun-ExtB" panose="02010609060101010101" pitchFamily="49" charset="-122"/>
                <a:cs typeface="SimSun-ExtB" panose="02010609060101010101" pitchFamily="49" charset="-122"/>
              </a:rPr>
              <a:t>).</a:t>
            </a:r>
            <a:endParaRPr lang="en-US" sz="3300" dirty="0">
              <a:solidFill>
                <a:prstClr val="black"/>
              </a:solidFill>
              <a:latin typeface="#9Slide03 AmpleSoft" panose="02000000000000000000" pitchFamily="2" charset="0"/>
              <a:ea typeface="SimSun-ExtB" panose="02010609060101010101" pitchFamily="49" charset="-122"/>
              <a:cs typeface="SimSun-ExtB" panose="02010609060101010101" pitchFamily="49" charset="-122"/>
            </a:endParaRPr>
          </a:p>
        </p:txBody>
      </p:sp>
      <p:sp>
        <p:nvSpPr>
          <p:cNvPr id="19" name="TextBox 18">
            <a:extLst>
              <a:ext uri="{FF2B5EF4-FFF2-40B4-BE49-F238E27FC236}">
                <a16:creationId xmlns:a16="http://schemas.microsoft.com/office/drawing/2014/main" id="{D3B75453-8A8D-4399-8029-D45E1087FC8D}"/>
              </a:ext>
            </a:extLst>
          </p:cNvPr>
          <p:cNvSpPr txBox="1"/>
          <p:nvPr/>
        </p:nvSpPr>
        <p:spPr>
          <a:xfrm>
            <a:off x="4182017" y="4520684"/>
            <a:ext cx="2972780" cy="4723729"/>
          </a:xfrm>
          <a:prstGeom prst="rect">
            <a:avLst/>
          </a:prstGeom>
          <a:noFill/>
        </p:spPr>
        <p:txBody>
          <a:bodyPr wrap="square">
            <a:spAutoFit/>
          </a:bodyPr>
          <a:lstStyle/>
          <a:p>
            <a:pPr marR="92393" algn="just" defTabSz="1371600">
              <a:lnSpc>
                <a:spcPct val="102000"/>
              </a:lnSpc>
              <a:spcBef>
                <a:spcPts val="8"/>
              </a:spcBef>
              <a:buClr>
                <a:srgbClr val="231F20"/>
              </a:buClr>
              <a:buSzPts val="1250"/>
              <a:tabLst>
                <a:tab pos="299085" algn="l"/>
              </a:tabLst>
            </a:pPr>
            <a:r>
              <a:rPr lang="en-US"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5. </a:t>
            </a:r>
            <a:r>
              <a:rPr lang="vi-VN"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rươ</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40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S</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spc="-40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đi</a:t>
            </a:r>
            <a:r>
              <a:rPr lang="vi-VN" sz="3300" spc="-40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lí</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Ở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nhà</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7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ũ</a:t>
            </a:r>
            <a:r>
              <a:rPr lang="vi-VN" sz="3300" spc="-42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Nươ</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42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đã</a:t>
            </a:r>
            <a:r>
              <a:rPr lang="vi-VN" sz="3300" spc="-42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à</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a:t>
            </a:r>
            <a:r>
              <a:rPr lang="vi-VN" sz="3300" spc="-42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spc="-3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ò</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42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b</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ổ</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p</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ậ</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ủa</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gười</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ợ</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lo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cho</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con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nhỏ</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hiếu</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thảo</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với</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mẹ</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chồng</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đến</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khi</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bà</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15"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mất</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t>
            </a:r>
            <a:endParaRPr lang="en-US" sz="3300" dirty="0">
              <a:solidFill>
                <a:prstClr val="black"/>
              </a:solidFill>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20" name="TextBox 19">
            <a:extLst>
              <a:ext uri="{FF2B5EF4-FFF2-40B4-BE49-F238E27FC236}">
                <a16:creationId xmlns:a16="http://schemas.microsoft.com/office/drawing/2014/main" id="{0BC52BF0-DB7D-4A03-B76D-86884A64CC75}"/>
              </a:ext>
            </a:extLst>
          </p:cNvPr>
          <p:cNvSpPr txBox="1"/>
          <p:nvPr/>
        </p:nvSpPr>
        <p:spPr>
          <a:xfrm>
            <a:off x="7721519" y="4423442"/>
            <a:ext cx="3057917" cy="4723729"/>
          </a:xfrm>
          <a:prstGeom prst="rect">
            <a:avLst/>
          </a:prstGeom>
          <a:noFill/>
        </p:spPr>
        <p:txBody>
          <a:bodyPr wrap="square">
            <a:spAutoFit/>
          </a:bodyPr>
          <a:lstStyle/>
          <a:p>
            <a:pPr marR="91440" algn="just" defTabSz="1371600">
              <a:lnSpc>
                <a:spcPct val="102000"/>
              </a:lnSpc>
              <a:buClr>
                <a:srgbClr val="231F20"/>
              </a:buClr>
              <a:buSzPts val="1250"/>
              <a:tabLst>
                <a:tab pos="277178" algn="l"/>
              </a:tabLst>
            </a:pPr>
            <a:r>
              <a:rPr lang="en-US"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1. </a:t>
            </a:r>
            <a:r>
              <a:rPr lang="vi-VN"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rươ</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57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S</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spc="-57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spc="-3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ở</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về</a:t>
            </a: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C</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hỉ</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vì</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â</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u</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ó</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â</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y</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ơ</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ủa</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đứa</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o</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27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à</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chàng</a:t>
            </a:r>
            <a:r>
              <a:rPr lang="en-US" sz="3300" spc="-27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en</a:t>
            </a:r>
            <a:r>
              <a:rPr lang="vi-VN" sz="3300" spc="-27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u</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ô</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mù</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quáng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khiến</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38"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vợ</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p</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ả</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trầm</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mình</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tự</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tử</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t>
            </a:r>
            <a:endParaRPr lang="en-US" sz="3300" dirty="0">
              <a:solidFill>
                <a:prstClr val="black"/>
              </a:solidFill>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21" name="TextBox 20">
            <a:extLst>
              <a:ext uri="{FF2B5EF4-FFF2-40B4-BE49-F238E27FC236}">
                <a16:creationId xmlns:a16="http://schemas.microsoft.com/office/drawing/2014/main" id="{C4319A3D-5467-48E8-85EC-7C0AF5F82B86}"/>
              </a:ext>
            </a:extLst>
          </p:cNvPr>
          <p:cNvSpPr txBox="1"/>
          <p:nvPr/>
        </p:nvSpPr>
        <p:spPr>
          <a:xfrm>
            <a:off x="11196898" y="4520686"/>
            <a:ext cx="3057917" cy="5241691"/>
          </a:xfrm>
          <a:prstGeom prst="rect">
            <a:avLst/>
          </a:prstGeom>
          <a:noFill/>
        </p:spPr>
        <p:txBody>
          <a:bodyPr wrap="square">
            <a:spAutoFit/>
          </a:bodyPr>
          <a:lstStyle/>
          <a:p>
            <a:pPr marL="105728" marR="91440" algn="just" defTabSz="1371600">
              <a:lnSpc>
                <a:spcPct val="102000"/>
              </a:lnSpc>
            </a:pPr>
            <a:r>
              <a:rPr lang="en-US"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2.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P</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 </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đã</a:t>
            </a:r>
            <a:r>
              <a:rPr lang="vi-VN" sz="3300" spc="11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được</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Linh</a:t>
            </a:r>
            <a:r>
              <a:rPr lang="vi-VN" sz="3300" spc="-16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Phi</a:t>
            </a:r>
            <a:r>
              <a:rPr lang="vi-VN" sz="3300" spc="-16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cứu</a:t>
            </a:r>
            <a:r>
              <a:rPr lang="vi-VN" sz="3300" spc="-16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để</a:t>
            </a:r>
            <a:r>
              <a:rPr lang="vi-VN" sz="3300" spc="-16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trả</a:t>
            </a:r>
            <a:r>
              <a:rPr lang="vi-VN"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ơn</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Tình</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cờ</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chàng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gặp</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Vũ</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Nương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nên</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khuyên</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nàng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trở</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về</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và</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chuyển</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lời</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đến</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chồng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3300" dirty="0" err="1">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nàng</a:t>
            </a:r>
            <a:r>
              <a:rPr lang="en-US"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t>
            </a:r>
            <a:endParaRPr lang="en-US" sz="3300" dirty="0">
              <a:solidFill>
                <a:prstClr val="black"/>
              </a:solidFill>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22" name="TextBox 21">
            <a:extLst>
              <a:ext uri="{FF2B5EF4-FFF2-40B4-BE49-F238E27FC236}">
                <a16:creationId xmlns:a16="http://schemas.microsoft.com/office/drawing/2014/main" id="{E80533EA-E54E-4A77-B2E5-F57D5F9AFE9F}"/>
              </a:ext>
            </a:extLst>
          </p:cNvPr>
          <p:cNvSpPr txBox="1"/>
          <p:nvPr/>
        </p:nvSpPr>
        <p:spPr>
          <a:xfrm>
            <a:off x="14885662" y="4520684"/>
            <a:ext cx="2810243" cy="4723729"/>
          </a:xfrm>
          <a:prstGeom prst="rect">
            <a:avLst/>
          </a:prstGeom>
          <a:noFill/>
        </p:spPr>
        <p:txBody>
          <a:bodyPr wrap="square">
            <a:spAutoFit/>
          </a:bodyPr>
          <a:lstStyle/>
          <a:p>
            <a:pPr marR="91440" algn="just" defTabSz="1371600">
              <a:lnSpc>
                <a:spcPct val="102000"/>
              </a:lnSpc>
              <a:spcBef>
                <a:spcPts val="8"/>
              </a:spcBef>
              <a:buClr>
                <a:srgbClr val="231F20"/>
              </a:buClr>
              <a:buSzPts val="1250"/>
              <a:tabLst>
                <a:tab pos="272415" algn="l"/>
              </a:tabLst>
            </a:pPr>
            <a:r>
              <a:rPr lang="en-US"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4. </a:t>
            </a:r>
            <a:r>
              <a:rPr lang="vi-VN" sz="3300" spc="-15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rươ</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60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S</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spc="-60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ậ</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p</a:t>
            </a:r>
            <a:r>
              <a:rPr lang="vi-VN" sz="3300" spc="-6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đ</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à</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60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ả</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60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o</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60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7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ũ</a:t>
            </a:r>
            <a:r>
              <a:rPr lang="vi-VN" sz="3300" spc="-60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Nươ</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spc="-3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ở</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ề</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spc="-3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ên</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s</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ô</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ó</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v</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ới</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ch</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ồ</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g</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ấ</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y</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lời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c</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o</a:t>
            </a:r>
            <a:r>
              <a:rPr lang="vi-VN" sz="3300" spc="-28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ỏ</a:t>
            </a:r>
            <a:r>
              <a:rPr lang="vi-VN" sz="3300" spc="-28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ỗ</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29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o</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a</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28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1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k</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h</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u</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ấ</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r>
              <a:rPr lang="vi-VN" sz="3300" spc="-29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3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r</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ồ</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a:t>
            </a:r>
            <a:r>
              <a:rPr lang="vi-VN" sz="3300" spc="-285"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d</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ầ</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 d</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ầ</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n</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23"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b</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iến</a:t>
            </a:r>
            <a:r>
              <a:rPr lang="vi-VN" sz="3300" spc="-51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 </a:t>
            </a:r>
            <a:r>
              <a:rPr lang="vi-VN" sz="3300" spc="-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m</a:t>
            </a:r>
            <a:r>
              <a:rPr lang="vi-VN" sz="3300" spc="-38"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ấ</a:t>
            </a:r>
            <a:r>
              <a:rPr lang="vi-VN" sz="3300" dirty="0">
                <a:solidFill>
                  <a:srgbClr val="231F20"/>
                </a:solidFill>
                <a:latin typeface="Times New Roman" panose="02020603050405020304" pitchFamily="18" charset="0"/>
                <a:ea typeface="SimSun-ExtB" panose="02010609060101010101" pitchFamily="49" charset="-122"/>
                <a:cs typeface="Times New Roman" panose="02020603050405020304" pitchFamily="18" charset="0"/>
              </a:rPr>
              <a:t>t.</a:t>
            </a:r>
            <a:endParaRPr lang="en-US" sz="3300" dirty="0">
              <a:solidFill>
                <a:prstClr val="black"/>
              </a:solidFill>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23" name="TextBox 22">
            <a:extLst>
              <a:ext uri="{FF2B5EF4-FFF2-40B4-BE49-F238E27FC236}">
                <a16:creationId xmlns:a16="http://schemas.microsoft.com/office/drawing/2014/main" id="{E5B60F52-E9BF-47F0-B658-F0EC0ABD7BF3}"/>
              </a:ext>
            </a:extLst>
          </p:cNvPr>
          <p:cNvSpPr txBox="1"/>
          <p:nvPr/>
        </p:nvSpPr>
        <p:spPr>
          <a:xfrm>
            <a:off x="2450807" y="9595343"/>
            <a:ext cx="13420248" cy="600164"/>
          </a:xfrm>
          <a:prstGeom prst="rect">
            <a:avLst/>
          </a:prstGeom>
          <a:noFill/>
        </p:spPr>
        <p:txBody>
          <a:bodyPr wrap="square">
            <a:spAutoFit/>
          </a:bodyPr>
          <a:lstStyle/>
          <a:p>
            <a:pPr algn="ctr" defTabSz="1371600">
              <a:defRPr/>
            </a:pPr>
            <a:r>
              <a:rPr lang="en-US" sz="3300" spc="-23" dirty="0">
                <a:solidFill>
                  <a:srgbClr val="0070C0"/>
                </a:solidFill>
                <a:latin typeface="Times New Roman" panose="02020603050405020304" pitchFamily="18" charset="0"/>
                <a:ea typeface="方正清刻本悦宋简体"/>
                <a:cs typeface="Times New Roman" panose="02020603050405020304" pitchFamily="18" charset="0"/>
                <a:sym typeface="Wingdings" panose="05000000000000000000" pitchFamily="2" charset="2"/>
              </a:rPr>
              <a:t> C</a:t>
            </a:r>
            <a:r>
              <a:rPr lang="vi-VN" sz="3300" spc="-23" dirty="0">
                <a:solidFill>
                  <a:srgbClr val="0070C0"/>
                </a:solidFill>
                <a:latin typeface="Times New Roman" panose="02020603050405020304" pitchFamily="18" charset="0"/>
                <a:ea typeface="方正清刻本悦宋简体"/>
                <a:cs typeface="Times New Roman" panose="02020603050405020304" pitchFamily="18" charset="0"/>
              </a:rPr>
              <a:t>ố</a:t>
            </a:r>
            <a:r>
              <a:rPr lang="vi-VN" sz="3300" dirty="0">
                <a:solidFill>
                  <a:srgbClr val="0070C0"/>
                </a:solidFill>
                <a:latin typeface="Times New Roman" panose="02020603050405020304" pitchFamily="18" charset="0"/>
                <a:ea typeface="方正清刻本悦宋简体"/>
                <a:cs typeface="Times New Roman" panose="02020603050405020304" pitchFamily="18" charset="0"/>
              </a:rPr>
              <a:t>t</a:t>
            </a:r>
            <a:r>
              <a:rPr lang="vi-VN" sz="3300" spc="-345" dirty="0">
                <a:solidFill>
                  <a:srgbClr val="0070C0"/>
                </a:solidFill>
                <a:latin typeface="Times New Roman" panose="02020603050405020304" pitchFamily="18" charset="0"/>
                <a:ea typeface="方正清刻本悦宋简体"/>
                <a:cs typeface="Times New Roman" panose="02020603050405020304" pitchFamily="18" charset="0"/>
              </a:rPr>
              <a:t> </a:t>
            </a:r>
            <a:r>
              <a:rPr lang="en-US" sz="3300" spc="-345" dirty="0">
                <a:solidFill>
                  <a:srgbClr val="0070C0"/>
                </a:solidFill>
                <a:latin typeface="Times New Roman" panose="02020603050405020304" pitchFamily="18" charset="0"/>
                <a:ea typeface="方正清刻本悦宋简体"/>
                <a:cs typeface="Times New Roman" panose="02020603050405020304" pitchFamily="18" charset="0"/>
              </a:rPr>
              <a:t> </a:t>
            </a:r>
            <a:r>
              <a:rPr lang="vi-VN" sz="3300" spc="8" dirty="0">
                <a:solidFill>
                  <a:srgbClr val="0070C0"/>
                </a:solidFill>
                <a:latin typeface="Times New Roman" panose="02020603050405020304" pitchFamily="18" charset="0"/>
                <a:ea typeface="方正清刻本悦宋简体"/>
                <a:cs typeface="Times New Roman" panose="02020603050405020304" pitchFamily="18" charset="0"/>
              </a:rPr>
              <a:t>t</a:t>
            </a:r>
            <a:r>
              <a:rPr lang="vi-VN" sz="3300" spc="15" dirty="0">
                <a:solidFill>
                  <a:srgbClr val="0070C0"/>
                </a:solidFill>
                <a:latin typeface="Times New Roman" panose="02020603050405020304" pitchFamily="18" charset="0"/>
                <a:ea typeface="方正清刻本悦宋简体"/>
                <a:cs typeface="Times New Roman" panose="02020603050405020304" pitchFamily="18" charset="0"/>
              </a:rPr>
              <a:t>r</a:t>
            </a:r>
            <a:r>
              <a:rPr lang="vi-VN" sz="3300" spc="-15" dirty="0">
                <a:solidFill>
                  <a:srgbClr val="0070C0"/>
                </a:solidFill>
                <a:latin typeface="Times New Roman" panose="02020603050405020304" pitchFamily="18" charset="0"/>
                <a:ea typeface="方正清刻本悦宋简体"/>
                <a:cs typeface="Times New Roman" panose="02020603050405020304" pitchFamily="18" charset="0"/>
              </a:rPr>
              <a:t>uy</a:t>
            </a:r>
            <a:r>
              <a:rPr lang="vi-VN" sz="3300" dirty="0">
                <a:solidFill>
                  <a:srgbClr val="0070C0"/>
                </a:solidFill>
                <a:latin typeface="Times New Roman" panose="02020603050405020304" pitchFamily="18" charset="0"/>
                <a:ea typeface="方正清刻本悦宋简体"/>
                <a:cs typeface="Times New Roman" panose="02020603050405020304" pitchFamily="18" charset="0"/>
              </a:rPr>
              <a:t>ện</a:t>
            </a:r>
            <a:r>
              <a:rPr lang="vi-VN" sz="3300" spc="-345" dirty="0">
                <a:solidFill>
                  <a:srgbClr val="0070C0"/>
                </a:solidFill>
                <a:latin typeface="Times New Roman" panose="02020603050405020304" pitchFamily="18" charset="0"/>
                <a:ea typeface="方正清刻本悦宋简体"/>
                <a:cs typeface="Times New Roman" panose="02020603050405020304" pitchFamily="18" charset="0"/>
              </a:rPr>
              <a:t> </a:t>
            </a:r>
            <a:r>
              <a:rPr lang="en-US" sz="3300" spc="-345" dirty="0">
                <a:solidFill>
                  <a:srgbClr val="0070C0"/>
                </a:solidFill>
                <a:latin typeface="Times New Roman" panose="02020603050405020304" pitchFamily="18" charset="0"/>
                <a:ea typeface="方正清刻本悦宋简体"/>
                <a:cs typeface="Times New Roman" panose="02020603050405020304" pitchFamily="18" charset="0"/>
              </a:rPr>
              <a:t> </a:t>
            </a:r>
            <a:r>
              <a:rPr lang="vi-VN" sz="3300" dirty="0">
                <a:solidFill>
                  <a:srgbClr val="0070C0"/>
                </a:solidFill>
                <a:latin typeface="Times New Roman" panose="02020603050405020304" pitchFamily="18" charset="0"/>
                <a:ea typeface="方正清刻本悦宋简体"/>
                <a:cs typeface="Times New Roman" panose="02020603050405020304" pitchFamily="18" charset="0"/>
              </a:rPr>
              <a:t>được</a:t>
            </a:r>
            <a:r>
              <a:rPr lang="en-US" sz="3300" dirty="0">
                <a:solidFill>
                  <a:srgbClr val="0070C0"/>
                </a:solidFill>
                <a:latin typeface="Times New Roman" panose="02020603050405020304" pitchFamily="18" charset="0"/>
                <a:ea typeface="方正清刻本悦宋简体"/>
                <a:cs typeface="Times New Roman" panose="02020603050405020304" pitchFamily="18" charset="0"/>
              </a:rPr>
              <a:t> </a:t>
            </a:r>
            <a:r>
              <a:rPr lang="vi-VN" sz="3300" spc="-345" dirty="0">
                <a:solidFill>
                  <a:srgbClr val="0070C0"/>
                </a:solidFill>
                <a:latin typeface="Times New Roman" panose="02020603050405020304" pitchFamily="18" charset="0"/>
                <a:ea typeface="方正清刻本悦宋简体"/>
                <a:cs typeface="Times New Roman" panose="02020603050405020304" pitchFamily="18" charset="0"/>
              </a:rPr>
              <a:t> </a:t>
            </a:r>
            <a:r>
              <a:rPr lang="vi-VN" sz="3300" spc="-15" dirty="0">
                <a:solidFill>
                  <a:srgbClr val="0070C0"/>
                </a:solidFill>
                <a:latin typeface="Times New Roman" panose="02020603050405020304" pitchFamily="18" charset="0"/>
                <a:ea typeface="方正清刻本悦宋简体"/>
                <a:cs typeface="Times New Roman" panose="02020603050405020304" pitchFamily="18" charset="0"/>
              </a:rPr>
              <a:t>t</a:t>
            </a:r>
            <a:r>
              <a:rPr lang="vi-VN" sz="3300" dirty="0">
                <a:solidFill>
                  <a:srgbClr val="0070C0"/>
                </a:solidFill>
                <a:latin typeface="Times New Roman" panose="02020603050405020304" pitchFamily="18" charset="0"/>
                <a:ea typeface="方正清刻本悦宋简体"/>
                <a:cs typeface="Times New Roman" panose="02020603050405020304" pitchFamily="18" charset="0"/>
              </a:rPr>
              <a:t>ổ </a:t>
            </a:r>
            <a:r>
              <a:rPr lang="vi-VN" sz="3300" spc="-15" dirty="0">
                <a:solidFill>
                  <a:srgbClr val="0070C0"/>
                </a:solidFill>
                <a:latin typeface="Times New Roman" panose="02020603050405020304" pitchFamily="18" charset="0"/>
                <a:ea typeface="方正清刻本悦宋简体"/>
                <a:cs typeface="Times New Roman" panose="02020603050405020304" pitchFamily="18" charset="0"/>
              </a:rPr>
              <a:t>c</a:t>
            </a:r>
            <a:r>
              <a:rPr lang="vi-VN" sz="3300" dirty="0">
                <a:solidFill>
                  <a:srgbClr val="0070C0"/>
                </a:solidFill>
                <a:latin typeface="Times New Roman" panose="02020603050405020304" pitchFamily="18" charset="0"/>
                <a:ea typeface="方正清刻本悦宋简体"/>
                <a:cs typeface="Times New Roman" panose="02020603050405020304" pitchFamily="18" charset="0"/>
              </a:rPr>
              <a:t>hức</a:t>
            </a:r>
            <a:r>
              <a:rPr lang="en-US" sz="3300" dirty="0">
                <a:solidFill>
                  <a:srgbClr val="0070C0"/>
                </a:solidFill>
                <a:latin typeface="Times New Roman" panose="02020603050405020304" pitchFamily="18" charset="0"/>
                <a:ea typeface="方正清刻本悦宋简体"/>
                <a:cs typeface="Times New Roman" panose="02020603050405020304" pitchFamily="18" charset="0"/>
              </a:rPr>
              <a:t> </a:t>
            </a:r>
            <a:r>
              <a:rPr lang="vi-VN" sz="3300" spc="-293" dirty="0">
                <a:solidFill>
                  <a:srgbClr val="0070C0"/>
                </a:solidFill>
                <a:latin typeface="Times New Roman" panose="02020603050405020304" pitchFamily="18" charset="0"/>
                <a:ea typeface="方正清刻本悦宋简体"/>
                <a:cs typeface="Times New Roman" panose="02020603050405020304" pitchFamily="18" charset="0"/>
              </a:rPr>
              <a:t> </a:t>
            </a:r>
            <a:r>
              <a:rPr lang="vi-VN" sz="3300" spc="8" dirty="0">
                <a:solidFill>
                  <a:srgbClr val="0070C0"/>
                </a:solidFill>
                <a:latin typeface="Times New Roman" panose="02020603050405020304" pitchFamily="18" charset="0"/>
                <a:ea typeface="方正清刻本悦宋简体"/>
                <a:cs typeface="Times New Roman" panose="02020603050405020304" pitchFamily="18" charset="0"/>
              </a:rPr>
              <a:t>t</a:t>
            </a:r>
            <a:r>
              <a:rPr lang="vi-VN" sz="3300" spc="-8" dirty="0">
                <a:solidFill>
                  <a:srgbClr val="0070C0"/>
                </a:solidFill>
                <a:latin typeface="Times New Roman" panose="02020603050405020304" pitchFamily="18" charset="0"/>
                <a:ea typeface="方正清刻本悦宋简体"/>
                <a:cs typeface="Times New Roman" panose="02020603050405020304" pitchFamily="18" charset="0"/>
              </a:rPr>
              <a:t>h</a:t>
            </a:r>
            <a:r>
              <a:rPr lang="vi-VN" sz="3300" spc="8" dirty="0">
                <a:solidFill>
                  <a:srgbClr val="0070C0"/>
                </a:solidFill>
                <a:latin typeface="Times New Roman" panose="02020603050405020304" pitchFamily="18" charset="0"/>
                <a:ea typeface="方正清刻本悦宋简体"/>
                <a:cs typeface="Times New Roman" panose="02020603050405020304" pitchFamily="18" charset="0"/>
              </a:rPr>
              <a:t>e</a:t>
            </a:r>
            <a:r>
              <a:rPr lang="vi-VN" sz="3300" dirty="0">
                <a:solidFill>
                  <a:srgbClr val="0070C0"/>
                </a:solidFill>
                <a:latin typeface="Times New Roman" panose="02020603050405020304" pitchFamily="18" charset="0"/>
                <a:ea typeface="方正清刻本悦宋简体"/>
                <a:cs typeface="Times New Roman" panose="02020603050405020304" pitchFamily="18" charset="0"/>
              </a:rPr>
              <a:t>o</a:t>
            </a:r>
            <a:r>
              <a:rPr lang="en-US" sz="3300" dirty="0">
                <a:solidFill>
                  <a:srgbClr val="0070C0"/>
                </a:solidFill>
                <a:latin typeface="Times New Roman" panose="02020603050405020304" pitchFamily="18" charset="0"/>
                <a:ea typeface="方正清刻本悦宋简体"/>
                <a:cs typeface="Times New Roman" panose="02020603050405020304" pitchFamily="18" charset="0"/>
              </a:rPr>
              <a:t> </a:t>
            </a:r>
            <a:r>
              <a:rPr lang="vi-VN" sz="3300" spc="-293" dirty="0">
                <a:solidFill>
                  <a:srgbClr val="0070C0"/>
                </a:solidFill>
                <a:latin typeface="Times New Roman" panose="02020603050405020304" pitchFamily="18" charset="0"/>
                <a:ea typeface="方正清刻本悦宋简体"/>
                <a:cs typeface="Times New Roman" panose="02020603050405020304" pitchFamily="18" charset="0"/>
              </a:rPr>
              <a:t> </a:t>
            </a:r>
            <a:r>
              <a:rPr lang="vi-VN" sz="3300" spc="8" dirty="0">
                <a:solidFill>
                  <a:srgbClr val="0070C0"/>
                </a:solidFill>
                <a:latin typeface="Times New Roman" panose="02020603050405020304" pitchFamily="18" charset="0"/>
                <a:ea typeface="方正清刻本悦宋简体"/>
                <a:cs typeface="Times New Roman" panose="02020603050405020304" pitchFamily="18" charset="0"/>
              </a:rPr>
              <a:t>tr</a:t>
            </a:r>
            <a:r>
              <a:rPr lang="vi-VN" sz="3300" dirty="0">
                <a:solidFill>
                  <a:srgbClr val="0070C0"/>
                </a:solidFill>
                <a:latin typeface="Times New Roman" panose="02020603050405020304" pitchFamily="18" charset="0"/>
                <a:ea typeface="方正清刻本悦宋简体"/>
                <a:cs typeface="Times New Roman" panose="02020603050405020304" pitchFamily="18" charset="0"/>
              </a:rPr>
              <a:t>ì</a:t>
            </a:r>
            <a:r>
              <a:rPr lang="vi-VN" sz="3300" spc="8" dirty="0">
                <a:solidFill>
                  <a:srgbClr val="0070C0"/>
                </a:solidFill>
                <a:latin typeface="Times New Roman" panose="02020603050405020304" pitchFamily="18" charset="0"/>
                <a:ea typeface="方正清刻本悦宋简体"/>
                <a:cs typeface="Times New Roman" panose="02020603050405020304" pitchFamily="18" charset="0"/>
              </a:rPr>
              <a:t>n</a:t>
            </a:r>
            <a:r>
              <a:rPr lang="vi-VN" sz="3300" dirty="0">
                <a:solidFill>
                  <a:srgbClr val="0070C0"/>
                </a:solidFill>
                <a:latin typeface="Times New Roman" panose="02020603050405020304" pitchFamily="18" charset="0"/>
                <a:ea typeface="方正清刻本悦宋简体"/>
                <a:cs typeface="Times New Roman" panose="02020603050405020304" pitchFamily="18" charset="0"/>
              </a:rPr>
              <a:t>h</a:t>
            </a:r>
            <a:r>
              <a:rPr lang="en-US" sz="3300" dirty="0">
                <a:solidFill>
                  <a:srgbClr val="0070C0"/>
                </a:solidFill>
                <a:latin typeface="Times New Roman" panose="02020603050405020304" pitchFamily="18" charset="0"/>
                <a:ea typeface="方正清刻本悦宋简体"/>
                <a:cs typeface="Times New Roman" panose="02020603050405020304" pitchFamily="18" charset="0"/>
              </a:rPr>
              <a:t> </a:t>
            </a:r>
            <a:r>
              <a:rPr lang="vi-VN" sz="3300" spc="-293" dirty="0">
                <a:solidFill>
                  <a:srgbClr val="0070C0"/>
                </a:solidFill>
                <a:latin typeface="Times New Roman" panose="02020603050405020304" pitchFamily="18" charset="0"/>
                <a:ea typeface="方正清刻本悦宋简体"/>
                <a:cs typeface="Times New Roman" panose="02020603050405020304" pitchFamily="18" charset="0"/>
              </a:rPr>
              <a:t> </a:t>
            </a:r>
            <a:r>
              <a:rPr lang="vi-VN" sz="3300" dirty="0">
                <a:solidFill>
                  <a:srgbClr val="0070C0"/>
                </a:solidFill>
                <a:latin typeface="Times New Roman" panose="02020603050405020304" pitchFamily="18" charset="0"/>
                <a:ea typeface="方正清刻本悦宋简体"/>
                <a:cs typeface="Times New Roman" panose="02020603050405020304" pitchFamily="18" charset="0"/>
              </a:rPr>
              <a:t>tự</a:t>
            </a:r>
            <a:r>
              <a:rPr lang="en-US" sz="3300" dirty="0">
                <a:solidFill>
                  <a:srgbClr val="0070C0"/>
                </a:solidFill>
                <a:latin typeface="Times New Roman" panose="02020603050405020304" pitchFamily="18" charset="0"/>
                <a:ea typeface="方正清刻本悦宋简体"/>
                <a:cs typeface="Times New Roman" panose="02020603050405020304" pitchFamily="18" charset="0"/>
              </a:rPr>
              <a:t> </a:t>
            </a:r>
            <a:r>
              <a:rPr lang="vi-VN" sz="3300" spc="-293" dirty="0">
                <a:solidFill>
                  <a:srgbClr val="0070C0"/>
                </a:solidFill>
                <a:latin typeface="Times New Roman" panose="02020603050405020304" pitchFamily="18" charset="0"/>
                <a:ea typeface="方正清刻本悦宋简体"/>
                <a:cs typeface="Times New Roman" panose="02020603050405020304" pitchFamily="18" charset="0"/>
              </a:rPr>
              <a:t> </a:t>
            </a:r>
            <a:r>
              <a:rPr lang="vi-VN" sz="3300" spc="-23" dirty="0">
                <a:solidFill>
                  <a:srgbClr val="0070C0"/>
                </a:solidFill>
                <a:latin typeface="Times New Roman" panose="02020603050405020304" pitchFamily="18" charset="0"/>
                <a:ea typeface="方正清刻本悦宋简体"/>
                <a:cs typeface="Times New Roman" panose="02020603050405020304" pitchFamily="18" charset="0"/>
              </a:rPr>
              <a:t>t</a:t>
            </a:r>
            <a:r>
              <a:rPr lang="vi-VN" sz="3300" spc="-15" dirty="0">
                <a:solidFill>
                  <a:srgbClr val="0070C0"/>
                </a:solidFill>
                <a:latin typeface="Times New Roman" panose="02020603050405020304" pitchFamily="18" charset="0"/>
                <a:ea typeface="方正清刻本悦宋简体"/>
                <a:cs typeface="Times New Roman" panose="02020603050405020304" pitchFamily="18" charset="0"/>
              </a:rPr>
              <a:t>uy</a:t>
            </a:r>
            <a:r>
              <a:rPr lang="vi-VN" sz="3300" dirty="0">
                <a:solidFill>
                  <a:srgbClr val="0070C0"/>
                </a:solidFill>
                <a:latin typeface="Times New Roman" panose="02020603050405020304" pitchFamily="18" charset="0"/>
                <a:ea typeface="方正清刻本悦宋简体"/>
                <a:cs typeface="Times New Roman" panose="02020603050405020304" pitchFamily="18" charset="0"/>
              </a:rPr>
              <a:t>ến</a:t>
            </a:r>
            <a:r>
              <a:rPr lang="vi-VN" sz="3300" spc="-293" dirty="0">
                <a:solidFill>
                  <a:srgbClr val="0070C0"/>
                </a:solidFill>
                <a:latin typeface="Times New Roman" panose="02020603050405020304" pitchFamily="18" charset="0"/>
                <a:ea typeface="方正清刻本悦宋简体"/>
                <a:cs typeface="Times New Roman" panose="02020603050405020304" pitchFamily="18" charset="0"/>
              </a:rPr>
              <a:t> </a:t>
            </a:r>
            <a:r>
              <a:rPr lang="en-US" sz="3300" spc="-293" dirty="0">
                <a:solidFill>
                  <a:srgbClr val="0070C0"/>
                </a:solidFill>
                <a:latin typeface="Times New Roman" panose="02020603050405020304" pitchFamily="18" charset="0"/>
                <a:ea typeface="方正清刻本悦宋简体"/>
                <a:cs typeface="Times New Roman" panose="02020603050405020304" pitchFamily="18" charset="0"/>
              </a:rPr>
              <a:t> </a:t>
            </a:r>
            <a:r>
              <a:rPr lang="vi-VN" sz="3300" spc="8" dirty="0">
                <a:solidFill>
                  <a:srgbClr val="0070C0"/>
                </a:solidFill>
                <a:latin typeface="Times New Roman" panose="02020603050405020304" pitchFamily="18" charset="0"/>
                <a:ea typeface="方正清刻本悦宋简体"/>
                <a:cs typeface="Times New Roman" panose="02020603050405020304" pitchFamily="18" charset="0"/>
              </a:rPr>
              <a:t>t</a:t>
            </a:r>
            <a:r>
              <a:rPr lang="vi-VN" sz="3300" dirty="0">
                <a:solidFill>
                  <a:srgbClr val="0070C0"/>
                </a:solidFill>
                <a:latin typeface="Times New Roman" panose="02020603050405020304" pitchFamily="18" charset="0"/>
                <a:ea typeface="方正清刻本悦宋简体"/>
                <a:cs typeface="Times New Roman" panose="02020603050405020304" pitchFamily="18" charset="0"/>
              </a:rPr>
              <a:t>í</a:t>
            </a:r>
            <a:r>
              <a:rPr lang="vi-VN" sz="3300" spc="8" dirty="0">
                <a:solidFill>
                  <a:srgbClr val="0070C0"/>
                </a:solidFill>
                <a:latin typeface="Times New Roman" panose="02020603050405020304" pitchFamily="18" charset="0"/>
                <a:ea typeface="方正清刻本悦宋简体"/>
                <a:cs typeface="Times New Roman" panose="02020603050405020304" pitchFamily="18" charset="0"/>
              </a:rPr>
              <a:t>n</a:t>
            </a:r>
            <a:r>
              <a:rPr lang="vi-VN" sz="3300" dirty="0">
                <a:solidFill>
                  <a:srgbClr val="0070C0"/>
                </a:solidFill>
                <a:latin typeface="Times New Roman" panose="02020603050405020304" pitchFamily="18" charset="0"/>
                <a:ea typeface="方正清刻本悦宋简体"/>
                <a:cs typeface="Times New Roman" panose="02020603050405020304" pitchFamily="18" charset="0"/>
              </a:rPr>
              <a:t>h</a:t>
            </a:r>
            <a:endParaRPr lang="en-US" sz="3300" dirty="0">
              <a:solidFill>
                <a:srgbClr val="0070C0"/>
              </a:solidFill>
              <a:latin typeface="Times New Roman" panose="02020603050405020304" pitchFamily="18" charset="0"/>
              <a:ea typeface="方正清刻本悦宋简体"/>
              <a:cs typeface="Times New Roman" panose="02020603050405020304" pitchFamily="18" charset="0"/>
            </a:endParaRPr>
          </a:p>
        </p:txBody>
      </p:sp>
    </p:spTree>
    <p:extLst>
      <p:ext uri="{BB962C8B-B14F-4D97-AF65-F5344CB8AC3E}">
        <p14:creationId xmlns:p14="http://schemas.microsoft.com/office/powerpoint/2010/main" val="229581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9690" y="6038351"/>
            <a:ext cx="656407" cy="4688618"/>
          </a:xfrm>
          <a:custGeom>
            <a:avLst/>
            <a:gdLst/>
            <a:ahLst/>
            <a:cxnLst/>
            <a:rect l="l" t="t" r="r" b="b"/>
            <a:pathLst>
              <a:path w="656407" h="4688618">
                <a:moveTo>
                  <a:pt x="0" y="0"/>
                </a:moveTo>
                <a:lnTo>
                  <a:pt x="656406" y="0"/>
                </a:lnTo>
                <a:lnTo>
                  <a:pt x="656406" y="4688619"/>
                </a:lnTo>
                <a:lnTo>
                  <a:pt x="0" y="46886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265723" y="6038351"/>
            <a:ext cx="656407" cy="4688618"/>
          </a:xfrm>
          <a:custGeom>
            <a:avLst/>
            <a:gdLst/>
            <a:ahLst/>
            <a:cxnLst/>
            <a:rect l="l" t="t" r="r" b="b"/>
            <a:pathLst>
              <a:path w="656407" h="4688618">
                <a:moveTo>
                  <a:pt x="0" y="0"/>
                </a:moveTo>
                <a:lnTo>
                  <a:pt x="656407" y="0"/>
                </a:lnTo>
                <a:lnTo>
                  <a:pt x="656407" y="4688619"/>
                </a:lnTo>
                <a:lnTo>
                  <a:pt x="0" y="46886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3100910" y="3551315"/>
            <a:ext cx="14729890" cy="3649585"/>
            <a:chOff x="0" y="0"/>
            <a:chExt cx="2504173" cy="679049"/>
          </a:xfrm>
        </p:grpSpPr>
        <p:sp>
          <p:nvSpPr>
            <p:cNvPr id="5" name="Freeform 5"/>
            <p:cNvSpPr/>
            <p:nvPr/>
          </p:nvSpPr>
          <p:spPr>
            <a:xfrm>
              <a:off x="0" y="0"/>
              <a:ext cx="2504173" cy="679049"/>
            </a:xfrm>
            <a:custGeom>
              <a:avLst/>
              <a:gdLst/>
              <a:ahLst/>
              <a:cxnLst/>
              <a:rect l="l" t="t" r="r" b="b"/>
              <a:pathLst>
                <a:path w="2504173" h="679049">
                  <a:moveTo>
                    <a:pt x="16285" y="0"/>
                  </a:moveTo>
                  <a:lnTo>
                    <a:pt x="2487888" y="0"/>
                  </a:lnTo>
                  <a:cubicBezTo>
                    <a:pt x="2492207" y="0"/>
                    <a:pt x="2496349" y="1716"/>
                    <a:pt x="2499403" y="4770"/>
                  </a:cubicBezTo>
                  <a:cubicBezTo>
                    <a:pt x="2502457" y="7824"/>
                    <a:pt x="2504173" y="11966"/>
                    <a:pt x="2504173" y="16285"/>
                  </a:cubicBezTo>
                  <a:lnTo>
                    <a:pt x="2504173" y="662764"/>
                  </a:lnTo>
                  <a:cubicBezTo>
                    <a:pt x="2504173" y="671758"/>
                    <a:pt x="2496882" y="679049"/>
                    <a:pt x="2487888" y="679049"/>
                  </a:cubicBezTo>
                  <a:lnTo>
                    <a:pt x="16285" y="679049"/>
                  </a:lnTo>
                  <a:cubicBezTo>
                    <a:pt x="11966" y="679049"/>
                    <a:pt x="7824" y="677334"/>
                    <a:pt x="4770" y="674280"/>
                  </a:cubicBezTo>
                  <a:cubicBezTo>
                    <a:pt x="1716" y="671226"/>
                    <a:pt x="0" y="667083"/>
                    <a:pt x="0" y="662764"/>
                  </a:cubicBezTo>
                  <a:lnTo>
                    <a:pt x="0" y="16285"/>
                  </a:lnTo>
                  <a:cubicBezTo>
                    <a:pt x="0" y="11966"/>
                    <a:pt x="1716" y="7824"/>
                    <a:pt x="4770" y="4770"/>
                  </a:cubicBezTo>
                  <a:cubicBezTo>
                    <a:pt x="7824" y="1716"/>
                    <a:pt x="11966" y="0"/>
                    <a:pt x="16285" y="0"/>
                  </a:cubicBezTo>
                  <a:close/>
                </a:path>
              </a:pathLst>
            </a:custGeom>
            <a:solidFill>
              <a:srgbClr val="000000">
                <a:alpha val="0"/>
              </a:srgbClr>
            </a:solidFill>
            <a:ln w="47625" cap="sq">
              <a:solidFill>
                <a:srgbClr val="254A6B"/>
              </a:solidFill>
              <a:prstDash val="solid"/>
              <a:miter/>
            </a:ln>
          </p:spPr>
        </p:sp>
        <p:sp>
          <p:nvSpPr>
            <p:cNvPr id="6" name="TextBox 6"/>
            <p:cNvSpPr txBox="1"/>
            <p:nvPr/>
          </p:nvSpPr>
          <p:spPr>
            <a:xfrm>
              <a:off x="0" y="-28575"/>
              <a:ext cx="2504173" cy="707624"/>
            </a:xfrm>
            <a:prstGeom prst="rect">
              <a:avLst/>
            </a:prstGeom>
          </p:spPr>
          <p:txBody>
            <a:bodyPr lIns="50800" tIns="50800" rIns="50800" bIns="50800" rtlCol="0" anchor="ctr"/>
            <a:lstStyle/>
            <a:p>
              <a:pPr algn="ctr">
                <a:lnSpc>
                  <a:spcPts val="1960"/>
                </a:lnSpc>
              </a:pPr>
              <a:endParaRPr/>
            </a:p>
          </p:txBody>
        </p:sp>
      </p:grpSp>
      <p:grpSp>
        <p:nvGrpSpPr>
          <p:cNvPr id="7" name="Group 7"/>
          <p:cNvGrpSpPr/>
          <p:nvPr/>
        </p:nvGrpSpPr>
        <p:grpSpPr>
          <a:xfrm>
            <a:off x="1786802" y="-445694"/>
            <a:ext cx="2628214" cy="4846244"/>
            <a:chOff x="0" y="0"/>
            <a:chExt cx="692205" cy="1276377"/>
          </a:xfrm>
        </p:grpSpPr>
        <p:sp>
          <p:nvSpPr>
            <p:cNvPr id="8" name="Freeform 8"/>
            <p:cNvSpPr/>
            <p:nvPr/>
          </p:nvSpPr>
          <p:spPr>
            <a:xfrm>
              <a:off x="0" y="0"/>
              <a:ext cx="692205" cy="1276377"/>
            </a:xfrm>
            <a:custGeom>
              <a:avLst/>
              <a:gdLst/>
              <a:ahLst/>
              <a:cxnLst/>
              <a:rect l="l" t="t" r="r" b="b"/>
              <a:pathLst>
                <a:path w="692205" h="1276377">
                  <a:moveTo>
                    <a:pt x="0" y="0"/>
                  </a:moveTo>
                  <a:lnTo>
                    <a:pt x="692205" y="0"/>
                  </a:lnTo>
                  <a:lnTo>
                    <a:pt x="692205" y="1276377"/>
                  </a:lnTo>
                  <a:lnTo>
                    <a:pt x="0" y="1276377"/>
                  </a:lnTo>
                  <a:close/>
                </a:path>
              </a:pathLst>
            </a:custGeom>
            <a:solidFill>
              <a:srgbClr val="FFD7D2"/>
            </a:solidFill>
          </p:spPr>
        </p:sp>
        <p:sp>
          <p:nvSpPr>
            <p:cNvPr id="9" name="TextBox 9"/>
            <p:cNvSpPr txBox="1"/>
            <p:nvPr/>
          </p:nvSpPr>
          <p:spPr>
            <a:xfrm>
              <a:off x="0" y="-28575"/>
              <a:ext cx="692205" cy="1304952"/>
            </a:xfrm>
            <a:prstGeom prst="rect">
              <a:avLst/>
            </a:prstGeom>
          </p:spPr>
          <p:txBody>
            <a:bodyPr lIns="50800" tIns="50800" rIns="50800" bIns="50800" rtlCol="0" anchor="ctr"/>
            <a:lstStyle/>
            <a:p>
              <a:pPr algn="ctr">
                <a:lnSpc>
                  <a:spcPts val="1960"/>
                </a:lnSpc>
              </a:pPr>
              <a:endParaRPr/>
            </a:p>
          </p:txBody>
        </p:sp>
      </p:grpSp>
      <p:grpSp>
        <p:nvGrpSpPr>
          <p:cNvPr id="10" name="Group 10"/>
          <p:cNvGrpSpPr/>
          <p:nvPr/>
        </p:nvGrpSpPr>
        <p:grpSpPr>
          <a:xfrm>
            <a:off x="1028700" y="829223"/>
            <a:ext cx="4144419" cy="5920599"/>
            <a:chOff x="0" y="0"/>
            <a:chExt cx="4445000" cy="6350000"/>
          </a:xfrm>
          <a:blipFill>
            <a:blip r:embed="rId5"/>
            <a:stretch>
              <a:fillRect/>
            </a:stretch>
          </a:blipFill>
        </p:grpSpPr>
        <p:sp>
          <p:nvSpPr>
            <p:cNvPr id="11" name="Freeform 11"/>
            <p:cNvSpPr/>
            <p:nvPr/>
          </p:nvSpPr>
          <p:spPr>
            <a:xfrm flipH="1">
              <a:off x="0" y="0"/>
              <a:ext cx="4445000" cy="6350000"/>
            </a:xfrm>
            <a:custGeom>
              <a:avLst/>
              <a:gdLst/>
              <a:ahLst/>
              <a:cxnLst/>
              <a:rect l="l" t="t" r="r" b="b"/>
              <a:pathLst>
                <a:path w="4445000" h="6350000">
                  <a:moveTo>
                    <a:pt x="1016000" y="6350000"/>
                  </a:moveTo>
                  <a:lnTo>
                    <a:pt x="3429000" y="6350000"/>
                  </a:lnTo>
                  <a:cubicBezTo>
                    <a:pt x="3990340" y="6350000"/>
                    <a:pt x="4445000" y="5895340"/>
                    <a:pt x="4445000" y="5334000"/>
                  </a:cubicBezTo>
                  <a:lnTo>
                    <a:pt x="4445000" y="1016000"/>
                  </a:lnTo>
                  <a:cubicBezTo>
                    <a:pt x="4445000" y="454660"/>
                    <a:pt x="3990340" y="0"/>
                    <a:pt x="3429000" y="0"/>
                  </a:cubicBezTo>
                  <a:lnTo>
                    <a:pt x="1016000" y="0"/>
                  </a:lnTo>
                  <a:cubicBezTo>
                    <a:pt x="454660" y="0"/>
                    <a:pt x="0" y="454660"/>
                    <a:pt x="0" y="1016000"/>
                  </a:cubicBezTo>
                  <a:lnTo>
                    <a:pt x="0" y="5334000"/>
                  </a:lnTo>
                  <a:cubicBezTo>
                    <a:pt x="0" y="5895340"/>
                    <a:pt x="454660" y="6350000"/>
                    <a:pt x="1016000" y="6350000"/>
                  </a:cubicBezTo>
                  <a:close/>
                </a:path>
              </a:pathLst>
            </a:custGeom>
            <a:grpFill/>
          </p:spPr>
        </p:sp>
      </p:grpSp>
      <p:sp>
        <p:nvSpPr>
          <p:cNvPr id="27" name="Freeform 27"/>
          <p:cNvSpPr/>
          <p:nvPr/>
        </p:nvSpPr>
        <p:spPr>
          <a:xfrm>
            <a:off x="358724" y="6684477"/>
            <a:ext cx="1339951" cy="1339951"/>
          </a:xfrm>
          <a:custGeom>
            <a:avLst/>
            <a:gdLst/>
            <a:ahLst/>
            <a:cxnLst/>
            <a:rect l="l" t="t" r="r" b="b"/>
            <a:pathLst>
              <a:path w="1339951" h="1339951">
                <a:moveTo>
                  <a:pt x="0" y="0"/>
                </a:moveTo>
                <a:lnTo>
                  <a:pt x="1339952" y="0"/>
                </a:lnTo>
                <a:lnTo>
                  <a:pt x="1339952" y="1339951"/>
                </a:lnTo>
                <a:lnTo>
                  <a:pt x="0" y="13399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TextBox 28"/>
          <p:cNvSpPr txBox="1"/>
          <p:nvPr/>
        </p:nvSpPr>
        <p:spPr>
          <a:xfrm>
            <a:off x="5193954" y="4265855"/>
            <a:ext cx="12616010" cy="1798954"/>
          </a:xfrm>
          <a:prstGeom prst="rect">
            <a:avLst/>
          </a:prstGeom>
        </p:spPr>
        <p:txBody>
          <a:bodyPr lIns="0" tIns="0" rIns="0" bIns="0" rtlCol="0" anchor="t">
            <a:spAutoFit/>
          </a:bodyPr>
          <a:lstStyle/>
          <a:p>
            <a:pPr algn="ctr">
              <a:lnSpc>
                <a:spcPts val="16800"/>
              </a:lnSpc>
              <a:spcBef>
                <a:spcPct val="0"/>
              </a:spcBef>
            </a:pPr>
            <a:r>
              <a:rPr lang="vi-VN" sz="8000" dirty="0">
                <a:solidFill>
                  <a:srgbClr val="0A1F30"/>
                </a:solidFill>
                <a:latin typeface="#9Slide07 SVNGuerrilla" panose="00000500000000000000" pitchFamily="2" charset="0"/>
              </a:rPr>
              <a:t>A. Tìm hiểu tri thức ngữ văn</a:t>
            </a:r>
            <a:endParaRPr lang="en-US" sz="8000" dirty="0">
              <a:solidFill>
                <a:srgbClr val="0A1F30"/>
              </a:solidFill>
              <a:latin typeface="#9Slide07 SVNGuerrilla" panose="00000500000000000000" pitchFamily="2" charset="0"/>
            </a:endParaRPr>
          </a:p>
        </p:txBody>
      </p:sp>
    </p:spTree>
    <p:extLst>
      <p:ext uri="{BB962C8B-B14F-4D97-AF65-F5344CB8AC3E}">
        <p14:creationId xmlns:p14="http://schemas.microsoft.com/office/powerpoint/2010/main" val="4184452505"/>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B7B7150D-55BF-A272-A53D-0D35000313FD}"/>
              </a:ext>
            </a:extLst>
          </p:cNvPr>
          <p:cNvPicPr>
            <a:picLocks noChangeAspect="1"/>
          </p:cNvPicPr>
          <p:nvPr/>
        </p:nvPicPr>
        <p:blipFill rotWithShape="1">
          <a:blip r:embed="rId3"/>
          <a:srcRect b="25014"/>
          <a:stretch/>
        </p:blipFill>
        <p:spPr>
          <a:xfrm>
            <a:off x="20" y="1923"/>
            <a:ext cx="18287980" cy="10285077"/>
          </a:xfrm>
          <a:prstGeom prst="rect">
            <a:avLst/>
          </a:prstGeom>
        </p:spPr>
      </p:pic>
    </p:spTree>
    <p:extLst>
      <p:ext uri="{BB962C8B-B14F-4D97-AF65-F5344CB8AC3E}">
        <p14:creationId xmlns:p14="http://schemas.microsoft.com/office/powerpoint/2010/main" val="37226323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CC027-CF77-49DE-9827-B5FDAB81F3E8}"/>
              </a:ext>
            </a:extLst>
          </p:cNvPr>
          <p:cNvSpPr/>
          <p:nvPr/>
        </p:nvSpPr>
        <p:spPr>
          <a:xfrm>
            <a:off x="9709782" y="1718777"/>
            <a:ext cx="7095747" cy="11926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1" dirty="0" err="1">
                <a:solidFill>
                  <a:prstClr val="white">
                    <a:lumMod val="10000"/>
                  </a:prstClr>
                </a:solidFill>
                <a:latin typeface="#9Slide03 Ample" panose="02000000000000000000" pitchFamily="2" charset="0"/>
                <a:ea typeface="方正清刻本悦宋简体"/>
              </a:rPr>
              <a:t>Làm</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việc</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nhóm</a:t>
            </a:r>
            <a:endParaRPr lang="en-US" sz="4001" dirty="0">
              <a:solidFill>
                <a:prstClr val="white">
                  <a:lumMod val="10000"/>
                </a:prstClr>
              </a:solidFill>
              <a:latin typeface="#9Slide03 Ample" panose="02000000000000000000" pitchFamily="2" charset="0"/>
              <a:ea typeface="方正清刻本悦宋简体"/>
            </a:endParaRPr>
          </a:p>
        </p:txBody>
      </p:sp>
      <p:sp>
        <p:nvSpPr>
          <p:cNvPr id="8" name="Rectangle 7">
            <a:extLst>
              <a:ext uri="{FF2B5EF4-FFF2-40B4-BE49-F238E27FC236}">
                <a16:creationId xmlns:a16="http://schemas.microsoft.com/office/drawing/2014/main" id="{86E9485C-9623-4D5D-98A3-7DC2B0DD4D4E}"/>
              </a:ext>
            </a:extLst>
          </p:cNvPr>
          <p:cNvSpPr/>
          <p:nvPr/>
        </p:nvSpPr>
        <p:spPr>
          <a:xfrm>
            <a:off x="9709784" y="4300973"/>
            <a:ext cx="7095747" cy="11926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1" dirty="0" err="1">
                <a:solidFill>
                  <a:prstClr val="white">
                    <a:lumMod val="10000"/>
                  </a:prstClr>
                </a:solidFill>
                <a:latin typeface="#9Slide03 Ample" panose="02000000000000000000" pitchFamily="2" charset="0"/>
                <a:ea typeface="方正清刻本悦宋简体"/>
              </a:rPr>
              <a:t>Hoàn</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thiện</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Phiếu</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học</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tập</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số</a:t>
            </a:r>
            <a:r>
              <a:rPr lang="en-US" sz="4001" dirty="0">
                <a:solidFill>
                  <a:prstClr val="white">
                    <a:lumMod val="10000"/>
                  </a:prstClr>
                </a:solidFill>
                <a:latin typeface="#9Slide03 Ample" panose="02000000000000000000" pitchFamily="2" charset="0"/>
                <a:ea typeface="方正清刻本悦宋简体"/>
              </a:rPr>
              <a:t> 1</a:t>
            </a:r>
          </a:p>
        </p:txBody>
      </p:sp>
      <p:sp>
        <p:nvSpPr>
          <p:cNvPr id="9" name="Rectangle 8">
            <a:extLst>
              <a:ext uri="{FF2B5EF4-FFF2-40B4-BE49-F238E27FC236}">
                <a16:creationId xmlns:a16="http://schemas.microsoft.com/office/drawing/2014/main" id="{7AF7E39A-477E-4EF9-81AD-B1A772A3F6E4}"/>
              </a:ext>
            </a:extLst>
          </p:cNvPr>
          <p:cNvSpPr/>
          <p:nvPr/>
        </p:nvSpPr>
        <p:spPr>
          <a:xfrm>
            <a:off x="9709782" y="7002450"/>
            <a:ext cx="7095747" cy="11926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1" dirty="0">
                <a:solidFill>
                  <a:prstClr val="white">
                    <a:lumMod val="10000"/>
                  </a:prstClr>
                </a:solidFill>
                <a:latin typeface="#9Slide03 Ample" panose="02000000000000000000" pitchFamily="2" charset="0"/>
                <a:ea typeface="方正清刻本悦宋简体"/>
              </a:rPr>
              <a:t>Chia </a:t>
            </a:r>
            <a:r>
              <a:rPr lang="en-US" sz="4001" dirty="0" err="1">
                <a:solidFill>
                  <a:prstClr val="white">
                    <a:lumMod val="10000"/>
                  </a:prstClr>
                </a:solidFill>
                <a:latin typeface="#9Slide03 Ample" panose="02000000000000000000" pitchFamily="2" charset="0"/>
                <a:ea typeface="方正清刻本悦宋简体"/>
              </a:rPr>
              <a:t>sẻ</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Phiếu</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với</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cả</a:t>
            </a:r>
            <a:r>
              <a:rPr lang="en-US" sz="4001" dirty="0">
                <a:solidFill>
                  <a:prstClr val="white">
                    <a:lumMod val="10000"/>
                  </a:prstClr>
                </a:solidFill>
                <a:latin typeface="#9Slide03 Ample" panose="02000000000000000000" pitchFamily="2" charset="0"/>
                <a:ea typeface="方正清刻本悦宋简体"/>
              </a:rPr>
              <a:t> </a:t>
            </a:r>
            <a:r>
              <a:rPr lang="en-US" sz="4001" dirty="0" err="1">
                <a:solidFill>
                  <a:prstClr val="white">
                    <a:lumMod val="10000"/>
                  </a:prstClr>
                </a:solidFill>
                <a:latin typeface="#9Slide03 Ample" panose="02000000000000000000" pitchFamily="2" charset="0"/>
                <a:ea typeface="方正清刻本悦宋简体"/>
              </a:rPr>
              <a:t>lớp</a:t>
            </a:r>
            <a:endParaRPr lang="en-US" sz="4001" dirty="0">
              <a:solidFill>
                <a:prstClr val="white">
                  <a:lumMod val="10000"/>
                </a:prstClr>
              </a:solidFill>
              <a:latin typeface="#9Slide03 Ample" panose="02000000000000000000" pitchFamily="2" charset="0"/>
              <a:ea typeface="方正清刻本悦宋简体"/>
            </a:endParaRPr>
          </a:p>
        </p:txBody>
      </p:sp>
      <p:pic>
        <p:nvPicPr>
          <p:cNvPr id="4" name="Picture 3">
            <a:extLst>
              <a:ext uri="{FF2B5EF4-FFF2-40B4-BE49-F238E27FC236}">
                <a16:creationId xmlns:a16="http://schemas.microsoft.com/office/drawing/2014/main" id="{C83A2BE0-4C14-439E-8518-AB26FBAB1C29}"/>
              </a:ext>
            </a:extLst>
          </p:cNvPr>
          <p:cNvPicPr>
            <a:picLocks noChangeAspect="1"/>
          </p:cNvPicPr>
          <p:nvPr/>
        </p:nvPicPr>
        <p:blipFill>
          <a:blip r:embed="rId3"/>
          <a:stretch>
            <a:fillRect/>
          </a:stretch>
        </p:blipFill>
        <p:spPr>
          <a:xfrm>
            <a:off x="1816418" y="497205"/>
            <a:ext cx="6547835" cy="92925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581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F354B184-574F-4B97-819B-064C5878DA60}"/>
              </a:ext>
            </a:extLst>
          </p:cNvPr>
          <p:cNvSpPr txBox="1"/>
          <p:nvPr/>
        </p:nvSpPr>
        <p:spPr>
          <a:xfrm>
            <a:off x="723026" y="4408918"/>
            <a:ext cx="16915101" cy="4820102"/>
          </a:xfrm>
          <a:prstGeom prst="rect">
            <a:avLst/>
          </a:prstGeom>
          <a:noFill/>
        </p:spPr>
        <p:txBody>
          <a:bodyPr wrap="square">
            <a:spAutoFit/>
          </a:bodyPr>
          <a:lstStyle/>
          <a:p>
            <a:pPr algn="just" defTabSz="1371600">
              <a:lnSpc>
                <a:spcPct val="150000"/>
              </a:lnSpc>
            </a:pPr>
            <a:r>
              <a:rPr lang="en-US" sz="4200" dirty="0">
                <a:solidFill>
                  <a:prstClr val="black"/>
                </a:solidFill>
                <a:latin typeface="Times New Roman" panose="02020603050405020304" pitchFamily="18" charset="0"/>
                <a:ea typeface="方正清刻本悦宋简体"/>
                <a:cs typeface="Times New Roman" panose="02020603050405020304" pitchFamily="18" charset="0"/>
              </a:rPr>
              <a:t>b/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có</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khi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mô</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phỏng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cốt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hoặc</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dã</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sử</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lưu</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rộng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rãi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trong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nhân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dân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có</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khi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mượn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từ</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Cốt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của</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được</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tổ</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chức</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chủ</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yếu</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dựa</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trên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chuỗi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sự</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kiện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sắp</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xếp</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theo</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trật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tự</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có</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quan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hệ</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 </a:t>
            </a:r>
          </a:p>
        </p:txBody>
      </p:sp>
      <p:sp>
        <p:nvSpPr>
          <p:cNvPr id="15" name="TextBox 14">
            <a:extLst>
              <a:ext uri="{FF2B5EF4-FFF2-40B4-BE49-F238E27FC236}">
                <a16:creationId xmlns:a16="http://schemas.microsoft.com/office/drawing/2014/main" id="{000962C4-0E17-4787-B3F1-B834FE435D86}"/>
              </a:ext>
            </a:extLst>
          </p:cNvPr>
          <p:cNvSpPr txBox="1"/>
          <p:nvPr/>
        </p:nvSpPr>
        <p:spPr>
          <a:xfrm>
            <a:off x="723026" y="544815"/>
            <a:ext cx="13011263" cy="3850606"/>
          </a:xfrm>
          <a:prstGeom prst="rect">
            <a:avLst/>
          </a:prstGeom>
          <a:noFill/>
        </p:spPr>
        <p:txBody>
          <a:bodyPr wrap="square">
            <a:spAutoFit/>
          </a:bodyPr>
          <a:lstStyle/>
          <a:p>
            <a:pPr algn="just" defTabSz="1371600">
              <a:lnSpc>
                <a:spcPct val="150000"/>
              </a:lnSpc>
            </a:pPr>
            <a:r>
              <a:rPr lang="en-US" sz="4200" dirty="0">
                <a:solidFill>
                  <a:prstClr val="black"/>
                </a:solidFill>
                <a:latin typeface="Times New Roman" panose="02020603050405020304" pitchFamily="18" charset="0"/>
                <a:ea typeface="方正清刻本悦宋简体"/>
                <a:cs typeface="Times New Roman" panose="02020603050405020304" pitchFamily="18" charset="0"/>
              </a:rPr>
              <a:t>a/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là</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thể</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loại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văn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xuôi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tự</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sự</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phát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triển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mạnh</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mẽ</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ở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thời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dùng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làm</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phương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thức</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nghệ</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thuật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để</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phản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ánh</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cuộc</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sống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p>
        </p:txBody>
      </p:sp>
      <p:sp>
        <p:nvSpPr>
          <p:cNvPr id="17" name="TextBox 16">
            <a:extLst>
              <a:ext uri="{FF2B5EF4-FFF2-40B4-BE49-F238E27FC236}">
                <a16:creationId xmlns:a16="http://schemas.microsoft.com/office/drawing/2014/main" id="{8E9C6F0C-6430-4A23-9467-6EFF3D2385FF}"/>
              </a:ext>
            </a:extLst>
          </p:cNvPr>
          <p:cNvSpPr txBox="1"/>
          <p:nvPr/>
        </p:nvSpPr>
        <p:spPr>
          <a:xfrm>
            <a:off x="7249439" y="1502072"/>
            <a:ext cx="2576954" cy="738664"/>
          </a:xfrm>
          <a:prstGeom prst="rect">
            <a:avLst/>
          </a:prstGeom>
          <a:noFill/>
        </p:spPr>
        <p:txBody>
          <a:bodyPr wrap="square">
            <a:spAutoFit/>
          </a:bodyPr>
          <a:lstStyle/>
          <a:p>
            <a:pP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trung đại</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18" name="TextBox 17">
            <a:extLst>
              <a:ext uri="{FF2B5EF4-FFF2-40B4-BE49-F238E27FC236}">
                <a16:creationId xmlns:a16="http://schemas.microsoft.com/office/drawing/2014/main" id="{5DAD495C-0EAC-4360-B35D-279DBAE51109}"/>
              </a:ext>
            </a:extLst>
          </p:cNvPr>
          <p:cNvSpPr txBox="1"/>
          <p:nvPr/>
        </p:nvSpPr>
        <p:spPr>
          <a:xfrm>
            <a:off x="1295400" y="2415481"/>
            <a:ext cx="3128903"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yếu tố kì ảo </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19" name="TextBox 18">
            <a:extLst>
              <a:ext uri="{FF2B5EF4-FFF2-40B4-BE49-F238E27FC236}">
                <a16:creationId xmlns:a16="http://schemas.microsoft.com/office/drawing/2014/main" id="{8D55773E-BBE1-4148-9F43-C3F7C929FCBA}"/>
              </a:ext>
            </a:extLst>
          </p:cNvPr>
          <p:cNvSpPr txBox="1"/>
          <p:nvPr/>
        </p:nvSpPr>
        <p:spPr>
          <a:xfrm>
            <a:off x="12169837" y="4464981"/>
            <a:ext cx="3128903"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dân gian</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20" name="TextBox 19">
            <a:extLst>
              <a:ext uri="{FF2B5EF4-FFF2-40B4-BE49-F238E27FC236}">
                <a16:creationId xmlns:a16="http://schemas.microsoft.com/office/drawing/2014/main" id="{E4BEB01F-3135-4F51-B7CB-3DE5466CA2F5}"/>
              </a:ext>
            </a:extLst>
          </p:cNvPr>
          <p:cNvSpPr txBox="1"/>
          <p:nvPr/>
        </p:nvSpPr>
        <p:spPr>
          <a:xfrm>
            <a:off x="1676400" y="6449637"/>
            <a:ext cx="3128903"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Trung Quốc</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21" name="TextBox 20">
            <a:extLst>
              <a:ext uri="{FF2B5EF4-FFF2-40B4-BE49-F238E27FC236}">
                <a16:creationId xmlns:a16="http://schemas.microsoft.com/office/drawing/2014/main" id="{6E4BEEE1-CE58-414A-9B0A-5538B3CA2924}"/>
              </a:ext>
            </a:extLst>
          </p:cNvPr>
          <p:cNvSpPr txBox="1"/>
          <p:nvPr/>
        </p:nvSpPr>
        <p:spPr>
          <a:xfrm>
            <a:off x="11201400" y="7200900"/>
            <a:ext cx="3128903"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tuyến tính</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22" name="TextBox 21">
            <a:extLst>
              <a:ext uri="{FF2B5EF4-FFF2-40B4-BE49-F238E27FC236}">
                <a16:creationId xmlns:a16="http://schemas.microsoft.com/office/drawing/2014/main" id="{1705B62E-57BC-45BC-A701-9DF824CB7212}"/>
              </a:ext>
            </a:extLst>
          </p:cNvPr>
          <p:cNvSpPr txBox="1"/>
          <p:nvPr/>
        </p:nvSpPr>
        <p:spPr>
          <a:xfrm>
            <a:off x="1288473" y="8364654"/>
            <a:ext cx="3128903"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nhân quả </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pic>
        <p:nvPicPr>
          <p:cNvPr id="26" name="Picture 25">
            <a:extLst>
              <a:ext uri="{FF2B5EF4-FFF2-40B4-BE49-F238E27FC236}">
                <a16:creationId xmlns:a16="http://schemas.microsoft.com/office/drawing/2014/main" id="{4EE9DCF6-AD9D-46FA-8F93-6C53B06781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832" y="70353"/>
            <a:ext cx="4394628" cy="4394628"/>
          </a:xfrm>
          <a:prstGeom prst="rect">
            <a:avLst/>
          </a:prstGeom>
        </p:spPr>
      </p:pic>
    </p:spTree>
    <p:extLst>
      <p:ext uri="{BB962C8B-B14F-4D97-AF65-F5344CB8AC3E}">
        <p14:creationId xmlns:p14="http://schemas.microsoft.com/office/powerpoint/2010/main" val="55343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483A59C-5339-B6A7-A323-BA88B6B52605}"/>
              </a:ext>
            </a:extLst>
          </p:cNvPr>
          <p:cNvSpPr/>
          <p:nvPr/>
        </p:nvSpPr>
        <p:spPr>
          <a:xfrm>
            <a:off x="4188661" y="6740672"/>
            <a:ext cx="658368" cy="4114800"/>
          </a:xfrm>
          <a:custGeom>
            <a:avLst/>
            <a:gdLst/>
            <a:ahLst/>
            <a:cxnLst/>
            <a:rect l="l" t="t" r="r" b="b"/>
            <a:pathLst>
              <a:path w="658368" h="4114800">
                <a:moveTo>
                  <a:pt x="0" y="0"/>
                </a:moveTo>
                <a:lnTo>
                  <a:pt x="658368" y="0"/>
                </a:lnTo>
                <a:lnTo>
                  <a:pt x="6583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4">
            <a:extLst>
              <a:ext uri="{FF2B5EF4-FFF2-40B4-BE49-F238E27FC236}">
                <a16:creationId xmlns:a16="http://schemas.microsoft.com/office/drawing/2014/main" id="{CB2DF390-6B5B-8BD9-1A49-636368FEDD3E}"/>
              </a:ext>
            </a:extLst>
          </p:cNvPr>
          <p:cNvSpPr/>
          <p:nvPr/>
        </p:nvSpPr>
        <p:spPr>
          <a:xfrm flipV="1">
            <a:off x="862584" y="-259796"/>
            <a:ext cx="658368" cy="4114800"/>
          </a:xfrm>
          <a:custGeom>
            <a:avLst/>
            <a:gdLst/>
            <a:ahLst/>
            <a:cxnLst/>
            <a:rect l="l" t="t" r="r" b="b"/>
            <a:pathLst>
              <a:path w="658368" h="4114800">
                <a:moveTo>
                  <a:pt x="0" y="4114800"/>
                </a:moveTo>
                <a:lnTo>
                  <a:pt x="658368" y="4114800"/>
                </a:lnTo>
                <a:lnTo>
                  <a:pt x="658368" y="0"/>
                </a:lnTo>
                <a:lnTo>
                  <a:pt x="0" y="0"/>
                </a:lnTo>
                <a:lnTo>
                  <a:pt x="0" y="411480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4" name="Picture 3">
            <a:extLst>
              <a:ext uri="{FF2B5EF4-FFF2-40B4-BE49-F238E27FC236}">
                <a16:creationId xmlns:a16="http://schemas.microsoft.com/office/drawing/2014/main" id="{7E899EFA-4912-3CAB-55CB-B9DC510CA44A}"/>
              </a:ext>
            </a:extLst>
          </p:cNvPr>
          <p:cNvPicPr>
            <a:picLocks noChangeAspect="1"/>
          </p:cNvPicPr>
          <p:nvPr/>
        </p:nvPicPr>
        <p:blipFill>
          <a:blip r:embed="rId5"/>
          <a:stretch>
            <a:fillRect/>
          </a:stretch>
        </p:blipFill>
        <p:spPr>
          <a:xfrm>
            <a:off x="927100" y="1223097"/>
            <a:ext cx="3594671" cy="5139603"/>
          </a:xfrm>
          <a:prstGeom prst="rect">
            <a:avLst/>
          </a:prstGeom>
        </p:spPr>
      </p:pic>
      <p:pic>
        <p:nvPicPr>
          <p:cNvPr id="5" name="Picture 4">
            <a:extLst>
              <a:ext uri="{FF2B5EF4-FFF2-40B4-BE49-F238E27FC236}">
                <a16:creationId xmlns:a16="http://schemas.microsoft.com/office/drawing/2014/main" id="{150C573D-2206-ED77-5074-698916EA8887}"/>
              </a:ext>
            </a:extLst>
          </p:cNvPr>
          <p:cNvPicPr>
            <a:picLocks noChangeAspect="1"/>
          </p:cNvPicPr>
          <p:nvPr/>
        </p:nvPicPr>
        <p:blipFill>
          <a:blip r:embed="rId6"/>
          <a:stretch>
            <a:fillRect/>
          </a:stretch>
        </p:blipFill>
        <p:spPr>
          <a:xfrm>
            <a:off x="1862942" y="5219700"/>
            <a:ext cx="3810000" cy="4400550"/>
          </a:xfrm>
          <a:prstGeom prst="rect">
            <a:avLst/>
          </a:prstGeom>
        </p:spPr>
      </p:pic>
      <p:sp>
        <p:nvSpPr>
          <p:cNvPr id="8" name="Freeform 31">
            <a:extLst>
              <a:ext uri="{FF2B5EF4-FFF2-40B4-BE49-F238E27FC236}">
                <a16:creationId xmlns:a16="http://schemas.microsoft.com/office/drawing/2014/main" id="{18BF1D06-ED28-65FC-33E3-4D564CDA1568}"/>
              </a:ext>
            </a:extLst>
          </p:cNvPr>
          <p:cNvSpPr/>
          <p:nvPr/>
        </p:nvSpPr>
        <p:spPr>
          <a:xfrm>
            <a:off x="-1745090" y="8235074"/>
            <a:ext cx="3608032" cy="2124229"/>
          </a:xfrm>
          <a:custGeom>
            <a:avLst/>
            <a:gdLst/>
            <a:ahLst/>
            <a:cxnLst/>
            <a:rect l="l" t="t" r="r" b="b"/>
            <a:pathLst>
              <a:path w="3608032" h="2124229">
                <a:moveTo>
                  <a:pt x="0" y="0"/>
                </a:moveTo>
                <a:lnTo>
                  <a:pt x="3608032" y="0"/>
                </a:lnTo>
                <a:lnTo>
                  <a:pt x="3608032" y="2124229"/>
                </a:lnTo>
                <a:lnTo>
                  <a:pt x="0" y="21242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9">
            <a:extLst>
              <a:ext uri="{FF2B5EF4-FFF2-40B4-BE49-F238E27FC236}">
                <a16:creationId xmlns:a16="http://schemas.microsoft.com/office/drawing/2014/main" id="{D58EE234-A92C-7107-9F00-F6E1B9F94303}"/>
              </a:ext>
            </a:extLst>
          </p:cNvPr>
          <p:cNvSpPr txBox="1"/>
          <p:nvPr/>
        </p:nvSpPr>
        <p:spPr>
          <a:xfrm>
            <a:off x="3263900" y="237579"/>
            <a:ext cx="15163800" cy="769441"/>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Ví dụ: Cốt truyện “Tinh chuột” trong “Thánh Tông di thảo” </a:t>
            </a:r>
            <a:endParaRPr lang="en-US" sz="4400" dirty="0"/>
          </a:p>
        </p:txBody>
      </p:sp>
      <p:grpSp>
        <p:nvGrpSpPr>
          <p:cNvPr id="29" name="Group 28">
            <a:extLst>
              <a:ext uri="{FF2B5EF4-FFF2-40B4-BE49-F238E27FC236}">
                <a16:creationId xmlns:a16="http://schemas.microsoft.com/office/drawing/2014/main" id="{3C0F1AE6-5BEE-5044-A361-A1E1CF4A3D98}"/>
              </a:ext>
            </a:extLst>
          </p:cNvPr>
          <p:cNvGrpSpPr/>
          <p:nvPr/>
        </p:nvGrpSpPr>
        <p:grpSpPr>
          <a:xfrm>
            <a:off x="5181599" y="1398937"/>
            <a:ext cx="12596117" cy="2012797"/>
            <a:chOff x="6769940" y="1759103"/>
            <a:chExt cx="10832260" cy="2012797"/>
          </a:xfrm>
        </p:grpSpPr>
        <p:grpSp>
          <p:nvGrpSpPr>
            <p:cNvPr id="11" name="Group 18">
              <a:extLst>
                <a:ext uri="{FF2B5EF4-FFF2-40B4-BE49-F238E27FC236}">
                  <a16:creationId xmlns:a16="http://schemas.microsoft.com/office/drawing/2014/main" id="{3CE88383-D335-CBCB-FB31-B1BA056F7822}"/>
                </a:ext>
              </a:extLst>
            </p:cNvPr>
            <p:cNvGrpSpPr/>
            <p:nvPr/>
          </p:nvGrpSpPr>
          <p:grpSpPr>
            <a:xfrm>
              <a:off x="6769940" y="1759103"/>
              <a:ext cx="10832260" cy="2012797"/>
              <a:chOff x="0" y="0"/>
              <a:chExt cx="1250533" cy="1174943"/>
            </a:xfrm>
          </p:grpSpPr>
          <p:sp>
            <p:nvSpPr>
              <p:cNvPr id="12" name="Freeform 19">
                <a:extLst>
                  <a:ext uri="{FF2B5EF4-FFF2-40B4-BE49-F238E27FC236}">
                    <a16:creationId xmlns:a16="http://schemas.microsoft.com/office/drawing/2014/main" id="{CD805EED-94C0-AC53-5E04-95FCC23CFE13}"/>
                  </a:ext>
                </a:extLst>
              </p:cNvPr>
              <p:cNvSpPr/>
              <p:nvPr/>
            </p:nvSpPr>
            <p:spPr>
              <a:xfrm>
                <a:off x="0" y="0"/>
                <a:ext cx="1250533" cy="1174943"/>
              </a:xfrm>
              <a:custGeom>
                <a:avLst/>
                <a:gdLst/>
                <a:ahLst/>
                <a:cxnLst/>
                <a:rect l="l" t="t" r="r" b="b"/>
                <a:pathLst>
                  <a:path w="1250533" h="1174943">
                    <a:moveTo>
                      <a:pt x="16305" y="0"/>
                    </a:moveTo>
                    <a:lnTo>
                      <a:pt x="1234228" y="0"/>
                    </a:lnTo>
                    <a:cubicBezTo>
                      <a:pt x="1238553" y="0"/>
                      <a:pt x="1242700" y="1718"/>
                      <a:pt x="1245758" y="4776"/>
                    </a:cubicBezTo>
                    <a:cubicBezTo>
                      <a:pt x="1248816" y="7834"/>
                      <a:pt x="1250533" y="11981"/>
                      <a:pt x="1250533" y="16305"/>
                    </a:cubicBezTo>
                    <a:lnTo>
                      <a:pt x="1250533" y="1158638"/>
                    </a:lnTo>
                    <a:cubicBezTo>
                      <a:pt x="1250533" y="1162963"/>
                      <a:pt x="1248816" y="1167110"/>
                      <a:pt x="1245758" y="1170168"/>
                    </a:cubicBezTo>
                    <a:cubicBezTo>
                      <a:pt x="1242700" y="1173226"/>
                      <a:pt x="1238553" y="1174943"/>
                      <a:pt x="1234228" y="1174943"/>
                    </a:cubicBezTo>
                    <a:lnTo>
                      <a:pt x="16305" y="1174943"/>
                    </a:lnTo>
                    <a:cubicBezTo>
                      <a:pt x="11981" y="1174943"/>
                      <a:pt x="7834" y="1173226"/>
                      <a:pt x="4776" y="1170168"/>
                    </a:cubicBezTo>
                    <a:cubicBezTo>
                      <a:pt x="1718" y="1167110"/>
                      <a:pt x="0" y="1162963"/>
                      <a:pt x="0" y="1158638"/>
                    </a:cubicBezTo>
                    <a:lnTo>
                      <a:pt x="0" y="16305"/>
                    </a:lnTo>
                    <a:cubicBezTo>
                      <a:pt x="0" y="11981"/>
                      <a:pt x="1718" y="7834"/>
                      <a:pt x="4776" y="4776"/>
                    </a:cubicBezTo>
                    <a:cubicBezTo>
                      <a:pt x="7834" y="1718"/>
                      <a:pt x="11981" y="0"/>
                      <a:pt x="16305" y="0"/>
                    </a:cubicBezTo>
                    <a:close/>
                  </a:path>
                </a:pathLst>
              </a:custGeom>
              <a:solidFill>
                <a:srgbClr val="000000">
                  <a:alpha val="0"/>
                </a:srgbClr>
              </a:solidFill>
              <a:ln w="28575" cap="sq">
                <a:solidFill>
                  <a:srgbClr val="C65750"/>
                </a:solidFill>
                <a:prstDash val="solid"/>
                <a:miter/>
              </a:ln>
            </p:spPr>
          </p:sp>
          <p:sp>
            <p:nvSpPr>
              <p:cNvPr id="13" name="TextBox 20">
                <a:extLst>
                  <a:ext uri="{FF2B5EF4-FFF2-40B4-BE49-F238E27FC236}">
                    <a16:creationId xmlns:a16="http://schemas.microsoft.com/office/drawing/2014/main" id="{176C9BDE-D12B-B5FD-21C2-8E38CBC0C9B9}"/>
                  </a:ext>
                </a:extLst>
              </p:cNvPr>
              <p:cNvSpPr txBox="1"/>
              <p:nvPr/>
            </p:nvSpPr>
            <p:spPr>
              <a:xfrm>
                <a:off x="0" y="-28575"/>
                <a:ext cx="1250533" cy="1203518"/>
              </a:xfrm>
              <a:prstGeom prst="rect">
                <a:avLst/>
              </a:prstGeom>
            </p:spPr>
            <p:txBody>
              <a:bodyPr lIns="50800" tIns="50800" rIns="50800" bIns="50800" rtlCol="0" anchor="ctr"/>
              <a:lstStyle/>
              <a:p>
                <a:pPr algn="ctr">
                  <a:lnSpc>
                    <a:spcPts val="1960"/>
                  </a:lnSpc>
                </a:pPr>
                <a:endParaRPr/>
              </a:p>
            </p:txBody>
          </p:sp>
        </p:grpSp>
        <p:sp>
          <p:nvSpPr>
            <p:cNvPr id="15" name="TextBox 14">
              <a:extLst>
                <a:ext uri="{FF2B5EF4-FFF2-40B4-BE49-F238E27FC236}">
                  <a16:creationId xmlns:a16="http://schemas.microsoft.com/office/drawing/2014/main" id="{16AE8310-0B60-AF55-47C5-2E033DDF1F65}"/>
                </a:ext>
              </a:extLst>
            </p:cNvPr>
            <p:cNvSpPr txBox="1"/>
            <p:nvPr/>
          </p:nvSpPr>
          <p:spPr>
            <a:xfrm>
              <a:off x="7162800" y="2015837"/>
              <a:ext cx="10210800" cy="1446550"/>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Giới thiệu về nhân vật chính – một anh học trò được cha mẹ cưới cho người vợ xinh đẹp</a:t>
              </a:r>
              <a:endParaRPr lang="en-US" sz="4400" dirty="0"/>
            </a:p>
          </p:txBody>
        </p:sp>
      </p:grpSp>
      <p:grpSp>
        <p:nvGrpSpPr>
          <p:cNvPr id="20" name="Group 19">
            <a:extLst>
              <a:ext uri="{FF2B5EF4-FFF2-40B4-BE49-F238E27FC236}">
                <a16:creationId xmlns:a16="http://schemas.microsoft.com/office/drawing/2014/main" id="{D6424D06-3806-D7DD-2A39-291CFB635F1C}"/>
              </a:ext>
            </a:extLst>
          </p:cNvPr>
          <p:cNvGrpSpPr/>
          <p:nvPr/>
        </p:nvGrpSpPr>
        <p:grpSpPr>
          <a:xfrm>
            <a:off x="5696370" y="3604897"/>
            <a:ext cx="12286830" cy="2012798"/>
            <a:chOff x="7162800" y="4040874"/>
            <a:chExt cx="10832260" cy="2460079"/>
          </a:xfrm>
        </p:grpSpPr>
        <p:grpSp>
          <p:nvGrpSpPr>
            <p:cNvPr id="16" name="Group 18">
              <a:extLst>
                <a:ext uri="{FF2B5EF4-FFF2-40B4-BE49-F238E27FC236}">
                  <a16:creationId xmlns:a16="http://schemas.microsoft.com/office/drawing/2014/main" id="{C788CCCA-ACF9-986F-EC34-F3D75BE76366}"/>
                </a:ext>
              </a:extLst>
            </p:cNvPr>
            <p:cNvGrpSpPr/>
            <p:nvPr/>
          </p:nvGrpSpPr>
          <p:grpSpPr>
            <a:xfrm>
              <a:off x="7162800" y="4040874"/>
              <a:ext cx="10832260" cy="2460079"/>
              <a:chOff x="0" y="-28575"/>
              <a:chExt cx="1250533" cy="1436038"/>
            </a:xfrm>
          </p:grpSpPr>
          <p:sp>
            <p:nvSpPr>
              <p:cNvPr id="17" name="Freeform 19">
                <a:extLst>
                  <a:ext uri="{FF2B5EF4-FFF2-40B4-BE49-F238E27FC236}">
                    <a16:creationId xmlns:a16="http://schemas.microsoft.com/office/drawing/2014/main" id="{70F3CD2A-7077-1ECB-AD94-13A8C04F3568}"/>
                  </a:ext>
                </a:extLst>
              </p:cNvPr>
              <p:cNvSpPr/>
              <p:nvPr/>
            </p:nvSpPr>
            <p:spPr>
              <a:xfrm>
                <a:off x="0" y="0"/>
                <a:ext cx="1250533" cy="1407463"/>
              </a:xfrm>
              <a:custGeom>
                <a:avLst/>
                <a:gdLst/>
                <a:ahLst/>
                <a:cxnLst/>
                <a:rect l="l" t="t" r="r" b="b"/>
                <a:pathLst>
                  <a:path w="1250533" h="1174943">
                    <a:moveTo>
                      <a:pt x="16305" y="0"/>
                    </a:moveTo>
                    <a:lnTo>
                      <a:pt x="1234228" y="0"/>
                    </a:lnTo>
                    <a:cubicBezTo>
                      <a:pt x="1238553" y="0"/>
                      <a:pt x="1242700" y="1718"/>
                      <a:pt x="1245758" y="4776"/>
                    </a:cubicBezTo>
                    <a:cubicBezTo>
                      <a:pt x="1248816" y="7834"/>
                      <a:pt x="1250533" y="11981"/>
                      <a:pt x="1250533" y="16305"/>
                    </a:cubicBezTo>
                    <a:lnTo>
                      <a:pt x="1250533" y="1158638"/>
                    </a:lnTo>
                    <a:cubicBezTo>
                      <a:pt x="1250533" y="1162963"/>
                      <a:pt x="1248816" y="1167110"/>
                      <a:pt x="1245758" y="1170168"/>
                    </a:cubicBezTo>
                    <a:cubicBezTo>
                      <a:pt x="1242700" y="1173226"/>
                      <a:pt x="1238553" y="1174943"/>
                      <a:pt x="1234228" y="1174943"/>
                    </a:cubicBezTo>
                    <a:lnTo>
                      <a:pt x="16305" y="1174943"/>
                    </a:lnTo>
                    <a:cubicBezTo>
                      <a:pt x="11981" y="1174943"/>
                      <a:pt x="7834" y="1173226"/>
                      <a:pt x="4776" y="1170168"/>
                    </a:cubicBezTo>
                    <a:cubicBezTo>
                      <a:pt x="1718" y="1167110"/>
                      <a:pt x="0" y="1162963"/>
                      <a:pt x="0" y="1158638"/>
                    </a:cubicBezTo>
                    <a:lnTo>
                      <a:pt x="0" y="16305"/>
                    </a:lnTo>
                    <a:cubicBezTo>
                      <a:pt x="0" y="11981"/>
                      <a:pt x="1718" y="7834"/>
                      <a:pt x="4776" y="4776"/>
                    </a:cubicBezTo>
                    <a:cubicBezTo>
                      <a:pt x="7834" y="1718"/>
                      <a:pt x="11981" y="0"/>
                      <a:pt x="16305" y="0"/>
                    </a:cubicBezTo>
                    <a:close/>
                  </a:path>
                </a:pathLst>
              </a:custGeom>
              <a:solidFill>
                <a:srgbClr val="000000">
                  <a:alpha val="0"/>
                </a:srgbClr>
              </a:solidFill>
              <a:ln w="28575" cap="sq">
                <a:solidFill>
                  <a:srgbClr val="C65750"/>
                </a:solidFill>
                <a:prstDash val="solid"/>
                <a:miter/>
              </a:ln>
            </p:spPr>
            <p:txBody>
              <a:bodyPr/>
              <a:lstStyle/>
              <a:p>
                <a:endParaRPr lang="en-US" dirty="0"/>
              </a:p>
            </p:txBody>
          </p:sp>
          <p:sp>
            <p:nvSpPr>
              <p:cNvPr id="18" name="TextBox 20">
                <a:extLst>
                  <a:ext uri="{FF2B5EF4-FFF2-40B4-BE49-F238E27FC236}">
                    <a16:creationId xmlns:a16="http://schemas.microsoft.com/office/drawing/2014/main" id="{FE3F6B1E-103C-3378-8C8E-B3BA9AED164B}"/>
                  </a:ext>
                </a:extLst>
              </p:cNvPr>
              <p:cNvSpPr txBox="1"/>
              <p:nvPr/>
            </p:nvSpPr>
            <p:spPr>
              <a:xfrm>
                <a:off x="0" y="-28575"/>
                <a:ext cx="1250533" cy="1203518"/>
              </a:xfrm>
              <a:prstGeom prst="rect">
                <a:avLst/>
              </a:prstGeom>
            </p:spPr>
            <p:txBody>
              <a:bodyPr lIns="50800" tIns="50800" rIns="50800" bIns="50800" rtlCol="0" anchor="ctr"/>
              <a:lstStyle/>
              <a:p>
                <a:pPr algn="ctr">
                  <a:lnSpc>
                    <a:spcPts val="1960"/>
                  </a:lnSpc>
                </a:pPr>
                <a:endParaRPr/>
              </a:p>
            </p:txBody>
          </p:sp>
        </p:grpSp>
        <p:sp>
          <p:nvSpPr>
            <p:cNvPr id="19" name="TextBox 18">
              <a:extLst>
                <a:ext uri="{FF2B5EF4-FFF2-40B4-BE49-F238E27FC236}">
                  <a16:creationId xmlns:a16="http://schemas.microsoft.com/office/drawing/2014/main" id="{2BB6C939-6E72-55FB-040C-F6791AEDF452}"/>
                </a:ext>
              </a:extLst>
            </p:cNvPr>
            <p:cNvSpPr txBox="1"/>
            <p:nvPr/>
          </p:nvSpPr>
          <p:spPr>
            <a:xfrm>
              <a:off x="7555660" y="4346560"/>
              <a:ext cx="10210800" cy="2123658"/>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Chuỗi sự kiện được trình bày theo trật tự trước sau để nói về việc chuột hóa thành tinh làm hại người</a:t>
              </a:r>
              <a:endParaRPr lang="en-US" sz="4400" dirty="0"/>
            </a:p>
          </p:txBody>
        </p:sp>
      </p:grpSp>
      <p:grpSp>
        <p:nvGrpSpPr>
          <p:cNvPr id="24" name="Group 23">
            <a:extLst>
              <a:ext uri="{FF2B5EF4-FFF2-40B4-BE49-F238E27FC236}">
                <a16:creationId xmlns:a16="http://schemas.microsoft.com/office/drawing/2014/main" id="{BD282F6D-DBCB-42BD-0F5B-89D039FA9336}"/>
              </a:ext>
            </a:extLst>
          </p:cNvPr>
          <p:cNvGrpSpPr/>
          <p:nvPr/>
        </p:nvGrpSpPr>
        <p:grpSpPr>
          <a:xfrm>
            <a:off x="6026203" y="5827750"/>
            <a:ext cx="11697701" cy="3049550"/>
            <a:chOff x="7162800" y="4040874"/>
            <a:chExt cx="10832260" cy="3049550"/>
          </a:xfrm>
        </p:grpSpPr>
        <p:grpSp>
          <p:nvGrpSpPr>
            <p:cNvPr id="25" name="Group 18">
              <a:extLst>
                <a:ext uri="{FF2B5EF4-FFF2-40B4-BE49-F238E27FC236}">
                  <a16:creationId xmlns:a16="http://schemas.microsoft.com/office/drawing/2014/main" id="{D9E35CFE-E4F9-38AD-EC33-C4E1EA56C220}"/>
                </a:ext>
              </a:extLst>
            </p:cNvPr>
            <p:cNvGrpSpPr/>
            <p:nvPr/>
          </p:nvGrpSpPr>
          <p:grpSpPr>
            <a:xfrm>
              <a:off x="7162800" y="4040874"/>
              <a:ext cx="10832260" cy="3049550"/>
              <a:chOff x="0" y="-28575"/>
              <a:chExt cx="1250533" cy="1780134"/>
            </a:xfrm>
          </p:grpSpPr>
          <p:sp>
            <p:nvSpPr>
              <p:cNvPr id="27" name="Freeform 19">
                <a:extLst>
                  <a:ext uri="{FF2B5EF4-FFF2-40B4-BE49-F238E27FC236}">
                    <a16:creationId xmlns:a16="http://schemas.microsoft.com/office/drawing/2014/main" id="{D92F633A-06C3-E3DA-D55F-58B057743F31}"/>
                  </a:ext>
                </a:extLst>
              </p:cNvPr>
              <p:cNvSpPr/>
              <p:nvPr/>
            </p:nvSpPr>
            <p:spPr>
              <a:xfrm>
                <a:off x="0" y="0"/>
                <a:ext cx="1250533" cy="1751559"/>
              </a:xfrm>
              <a:custGeom>
                <a:avLst/>
                <a:gdLst/>
                <a:ahLst/>
                <a:cxnLst/>
                <a:rect l="l" t="t" r="r" b="b"/>
                <a:pathLst>
                  <a:path w="1250533" h="1174943">
                    <a:moveTo>
                      <a:pt x="16305" y="0"/>
                    </a:moveTo>
                    <a:lnTo>
                      <a:pt x="1234228" y="0"/>
                    </a:lnTo>
                    <a:cubicBezTo>
                      <a:pt x="1238553" y="0"/>
                      <a:pt x="1242700" y="1718"/>
                      <a:pt x="1245758" y="4776"/>
                    </a:cubicBezTo>
                    <a:cubicBezTo>
                      <a:pt x="1248816" y="7834"/>
                      <a:pt x="1250533" y="11981"/>
                      <a:pt x="1250533" y="16305"/>
                    </a:cubicBezTo>
                    <a:lnTo>
                      <a:pt x="1250533" y="1158638"/>
                    </a:lnTo>
                    <a:cubicBezTo>
                      <a:pt x="1250533" y="1162963"/>
                      <a:pt x="1248816" y="1167110"/>
                      <a:pt x="1245758" y="1170168"/>
                    </a:cubicBezTo>
                    <a:cubicBezTo>
                      <a:pt x="1242700" y="1173226"/>
                      <a:pt x="1238553" y="1174943"/>
                      <a:pt x="1234228" y="1174943"/>
                    </a:cubicBezTo>
                    <a:lnTo>
                      <a:pt x="16305" y="1174943"/>
                    </a:lnTo>
                    <a:cubicBezTo>
                      <a:pt x="11981" y="1174943"/>
                      <a:pt x="7834" y="1173226"/>
                      <a:pt x="4776" y="1170168"/>
                    </a:cubicBezTo>
                    <a:cubicBezTo>
                      <a:pt x="1718" y="1167110"/>
                      <a:pt x="0" y="1162963"/>
                      <a:pt x="0" y="1158638"/>
                    </a:cubicBezTo>
                    <a:lnTo>
                      <a:pt x="0" y="16305"/>
                    </a:lnTo>
                    <a:cubicBezTo>
                      <a:pt x="0" y="11981"/>
                      <a:pt x="1718" y="7834"/>
                      <a:pt x="4776" y="4776"/>
                    </a:cubicBezTo>
                    <a:cubicBezTo>
                      <a:pt x="7834" y="1718"/>
                      <a:pt x="11981" y="0"/>
                      <a:pt x="16305" y="0"/>
                    </a:cubicBezTo>
                    <a:close/>
                  </a:path>
                </a:pathLst>
              </a:custGeom>
              <a:solidFill>
                <a:srgbClr val="000000">
                  <a:alpha val="0"/>
                </a:srgbClr>
              </a:solidFill>
              <a:ln w="28575" cap="sq">
                <a:solidFill>
                  <a:srgbClr val="C65750"/>
                </a:solidFill>
                <a:prstDash val="solid"/>
                <a:miter/>
              </a:ln>
            </p:spPr>
            <p:txBody>
              <a:bodyPr/>
              <a:lstStyle/>
              <a:p>
                <a:endParaRPr lang="en-US" dirty="0"/>
              </a:p>
            </p:txBody>
          </p:sp>
          <p:sp>
            <p:nvSpPr>
              <p:cNvPr id="28" name="TextBox 20">
                <a:extLst>
                  <a:ext uri="{FF2B5EF4-FFF2-40B4-BE49-F238E27FC236}">
                    <a16:creationId xmlns:a16="http://schemas.microsoft.com/office/drawing/2014/main" id="{258106DF-43AA-7D5F-725E-A8448C6C8C09}"/>
                  </a:ext>
                </a:extLst>
              </p:cNvPr>
              <p:cNvSpPr txBox="1"/>
              <p:nvPr/>
            </p:nvSpPr>
            <p:spPr>
              <a:xfrm>
                <a:off x="0" y="-28575"/>
                <a:ext cx="1250533" cy="1203518"/>
              </a:xfrm>
              <a:prstGeom prst="rect">
                <a:avLst/>
              </a:prstGeom>
            </p:spPr>
            <p:txBody>
              <a:bodyPr lIns="50800" tIns="50800" rIns="50800" bIns="50800" rtlCol="0" anchor="ctr"/>
              <a:lstStyle/>
              <a:p>
                <a:pPr algn="ctr">
                  <a:lnSpc>
                    <a:spcPts val="1960"/>
                  </a:lnSpc>
                </a:pPr>
                <a:endParaRPr/>
              </a:p>
            </p:txBody>
          </p:sp>
        </p:grpSp>
        <p:sp>
          <p:nvSpPr>
            <p:cNvPr id="26" name="TextBox 25">
              <a:extLst>
                <a:ext uri="{FF2B5EF4-FFF2-40B4-BE49-F238E27FC236}">
                  <a16:creationId xmlns:a16="http://schemas.microsoft.com/office/drawing/2014/main" id="{2260832E-927D-1EF9-D2B0-DA0D59E1393D}"/>
                </a:ext>
              </a:extLst>
            </p:cNvPr>
            <p:cNvSpPr txBox="1"/>
            <p:nvPr/>
          </p:nvSpPr>
          <p:spPr>
            <a:xfrm>
              <a:off x="7473529" y="4184635"/>
              <a:ext cx="10210800" cy="2800767"/>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Phiên tòa xét xử, trừng trị kẻ gian phu – vốn dĩ là yêu tinh chuột nhưng biến giả thành anh học trò để tư thông với vợ của người học trò khi anh ta đi học xa nhà</a:t>
              </a:r>
              <a:endParaRPr lang="en-US" sz="4400" dirty="0"/>
            </a:p>
          </p:txBody>
        </p:sp>
      </p:grpSp>
      <p:sp>
        <p:nvSpPr>
          <p:cNvPr id="30" name="TextBox 29">
            <a:extLst>
              <a:ext uri="{FF2B5EF4-FFF2-40B4-BE49-F238E27FC236}">
                <a16:creationId xmlns:a16="http://schemas.microsoft.com/office/drawing/2014/main" id="{827E4274-5CAF-AFAD-B16E-8D1110F53922}"/>
              </a:ext>
            </a:extLst>
          </p:cNvPr>
          <p:cNvSpPr txBox="1"/>
          <p:nvPr/>
        </p:nvSpPr>
        <p:spPr>
          <a:xfrm>
            <a:off x="8229600" y="9235529"/>
            <a:ext cx="11362146" cy="769441"/>
          </a:xfrm>
          <a:prstGeom prst="rect">
            <a:avLst/>
          </a:prstGeom>
          <a:noFill/>
        </p:spPr>
        <p:txBody>
          <a:bodyPr wrap="square">
            <a:spAutoFit/>
          </a:bodyPr>
          <a:lstStyle/>
          <a:p>
            <a:pPr algn="just"/>
            <a:r>
              <a:rPr lang="vi-VN"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Trật tự tuyến tính</a:t>
            </a:r>
            <a:endParaRPr lang="en-US" sz="4400" b="1" dirty="0">
              <a:solidFill>
                <a:srgbClr val="FF0000"/>
              </a:solidFill>
            </a:endParaRPr>
          </a:p>
        </p:txBody>
      </p:sp>
    </p:spTree>
    <p:extLst>
      <p:ext uri="{BB962C8B-B14F-4D97-AF65-F5344CB8AC3E}">
        <p14:creationId xmlns:p14="http://schemas.microsoft.com/office/powerpoint/2010/main" val="2141124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xEl>
                                              <p:pRg st="0" end="0"/>
                                            </p:txEl>
                                          </p:spTgt>
                                        </p:tgtEl>
                                        <p:attrNameLst>
                                          <p:attrName>style.visibility</p:attrName>
                                        </p:attrNameLst>
                                      </p:cBhvr>
                                      <p:to>
                                        <p:strVal val="visible"/>
                                      </p:to>
                                    </p:set>
                                    <p:animEffect transition="in" filter="barn(inVertical)">
                                      <p:cBhvr>
                                        <p:cTn id="3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A9B192D-61C6-4B9B-B6A4-EF8DAE5B9D68}"/>
              </a:ext>
            </a:extLst>
          </p:cNvPr>
          <p:cNvSpPr txBox="1"/>
          <p:nvPr/>
        </p:nvSpPr>
        <p:spPr>
          <a:xfrm>
            <a:off x="5907023" y="5123878"/>
            <a:ext cx="11481947" cy="5166351"/>
          </a:xfrm>
          <a:prstGeom prst="rect">
            <a:avLst/>
          </a:prstGeom>
          <a:noFill/>
        </p:spPr>
        <p:txBody>
          <a:bodyPr wrap="square">
            <a:spAutoFit/>
          </a:bodyPr>
          <a:lstStyle/>
          <a:p>
            <a:pPr algn="just" defTabSz="1371600">
              <a:lnSpc>
                <a:spcPct val="150000"/>
              </a:lnSpc>
            </a:pPr>
            <a:r>
              <a:rPr lang="en-US" sz="4200" dirty="0">
                <a:solidFill>
                  <a:prstClr val="black"/>
                </a:solidFill>
                <a:latin typeface="Times New Roman" panose="02020603050405020304" pitchFamily="18" charset="0"/>
                <a:ea typeface="方正清刻本悦宋简体"/>
                <a:cs typeface="Times New Roman" panose="02020603050405020304" pitchFamily="18" charset="0"/>
              </a:rPr>
              <a:t>e/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Thời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gian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trong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có</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sự</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kết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hợp</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chặt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chẽ</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giữa</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thời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gian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thực</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và</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p>
          <a:p>
            <a:pPr algn="just" defTabSz="1371600">
              <a:lnSpc>
                <a:spcPct val="150000"/>
              </a:lnSpc>
            </a:pPr>
            <a:endParaRPr lang="en-US" sz="1500" dirty="0">
              <a:solidFill>
                <a:prstClr val="black"/>
              </a:solidFill>
              <a:latin typeface="Times New Roman" panose="02020603050405020304" pitchFamily="18" charset="0"/>
              <a:ea typeface="方正清刻本悦宋简体"/>
              <a:cs typeface="Times New Roman" panose="02020603050405020304" pitchFamily="18" charset="0"/>
            </a:endParaRPr>
          </a:p>
          <a:p>
            <a:pPr algn="just" defTabSz="1371600">
              <a:lnSpc>
                <a:spcPct val="150000"/>
              </a:lnSpc>
            </a:pPr>
            <a:r>
              <a:rPr lang="en-US" sz="4200" dirty="0">
                <a:solidFill>
                  <a:prstClr val="black"/>
                </a:solidFill>
                <a:latin typeface="Times New Roman" panose="02020603050405020304" pitchFamily="18" charset="0"/>
                <a:ea typeface="方正清刻本悦宋简体"/>
                <a:cs typeface="Times New Roman" panose="02020603050405020304" pitchFamily="18" charset="0"/>
              </a:rPr>
              <a:t>g/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Về</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ngôn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ngữ</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sử</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dụng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nhiều</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 ………………………</a:t>
            </a:r>
          </a:p>
        </p:txBody>
      </p:sp>
      <p:sp>
        <p:nvSpPr>
          <p:cNvPr id="11" name="Rectangle 4">
            <a:extLst>
              <a:ext uri="{FF2B5EF4-FFF2-40B4-BE49-F238E27FC236}">
                <a16:creationId xmlns:a16="http://schemas.microsoft.com/office/drawing/2014/main" id="{9014A4AA-4ABB-4920-90FF-9086905D863C}"/>
              </a:ext>
            </a:extLst>
          </p:cNvPr>
          <p:cNvSpPr>
            <a:spLocks noChangeArrowheads="1"/>
          </p:cNvSpPr>
          <p:nvPr/>
        </p:nvSpPr>
        <p:spPr bwMode="auto">
          <a:xfrm>
            <a:off x="473870" y="589972"/>
            <a:ext cx="35394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lvl1pPr eaLnBrk="0" fontAlgn="base" hangingPunct="0">
              <a:spcBef>
                <a:spcPct val="0"/>
              </a:spcBef>
              <a:spcAft>
                <a:spcPct val="0"/>
              </a:spcAft>
              <a:tabLst>
                <a:tab pos="465138" algn="l"/>
              </a:tabLst>
              <a:defRPr>
                <a:solidFill>
                  <a:schemeClr val="tx1"/>
                </a:solidFill>
                <a:latin typeface="Arial" panose="020B0604020202020204" pitchFamily="34" charset="0"/>
              </a:defRPr>
            </a:lvl1pPr>
            <a:lvl2pPr eaLnBrk="0" fontAlgn="base" hangingPunct="0">
              <a:spcBef>
                <a:spcPct val="0"/>
              </a:spcBef>
              <a:spcAft>
                <a:spcPct val="0"/>
              </a:spcAft>
              <a:tabLst>
                <a:tab pos="465138" algn="l"/>
              </a:tabLst>
              <a:defRPr>
                <a:solidFill>
                  <a:schemeClr val="tx1"/>
                </a:solidFill>
                <a:latin typeface="Arial" panose="020B0604020202020204" pitchFamily="34" charset="0"/>
              </a:defRPr>
            </a:lvl2pPr>
            <a:lvl3pPr eaLnBrk="0" fontAlgn="base" hangingPunct="0">
              <a:spcBef>
                <a:spcPct val="0"/>
              </a:spcBef>
              <a:spcAft>
                <a:spcPct val="0"/>
              </a:spcAft>
              <a:tabLst>
                <a:tab pos="465138" algn="l"/>
              </a:tabLst>
              <a:defRPr>
                <a:solidFill>
                  <a:schemeClr val="tx1"/>
                </a:solidFill>
                <a:latin typeface="Arial" panose="020B0604020202020204" pitchFamily="34" charset="0"/>
              </a:defRPr>
            </a:lvl3pPr>
            <a:lvl4pPr eaLnBrk="0" fontAlgn="base" hangingPunct="0">
              <a:spcBef>
                <a:spcPct val="0"/>
              </a:spcBef>
              <a:spcAft>
                <a:spcPct val="0"/>
              </a:spcAft>
              <a:tabLst>
                <a:tab pos="465138" algn="l"/>
              </a:tabLst>
              <a:defRPr>
                <a:solidFill>
                  <a:schemeClr val="tx1"/>
                </a:solidFill>
                <a:latin typeface="Arial" panose="020B0604020202020204" pitchFamily="34" charset="0"/>
              </a:defRPr>
            </a:lvl4pPr>
            <a:lvl5pPr eaLnBrk="0" fontAlgn="base" hangingPunct="0">
              <a:spcBef>
                <a:spcPct val="0"/>
              </a:spcBef>
              <a:spcAft>
                <a:spcPct val="0"/>
              </a:spcAft>
              <a:tabLst>
                <a:tab pos="465138" algn="l"/>
              </a:tabLst>
              <a:defRPr>
                <a:solidFill>
                  <a:schemeClr val="tx1"/>
                </a:solidFill>
                <a:latin typeface="Arial" panose="020B0604020202020204" pitchFamily="34" charset="0"/>
              </a:defRPr>
            </a:lvl5pPr>
            <a:lvl6pPr eaLnBrk="0" fontAlgn="base" hangingPunct="0">
              <a:spcBef>
                <a:spcPct val="0"/>
              </a:spcBef>
              <a:spcAft>
                <a:spcPct val="0"/>
              </a:spcAft>
              <a:tabLst>
                <a:tab pos="465138" algn="l"/>
              </a:tabLst>
              <a:defRPr>
                <a:solidFill>
                  <a:schemeClr val="tx1"/>
                </a:solidFill>
                <a:latin typeface="Arial" panose="020B0604020202020204" pitchFamily="34" charset="0"/>
              </a:defRPr>
            </a:lvl6pPr>
            <a:lvl7pPr eaLnBrk="0" fontAlgn="base" hangingPunct="0">
              <a:spcBef>
                <a:spcPct val="0"/>
              </a:spcBef>
              <a:spcAft>
                <a:spcPct val="0"/>
              </a:spcAft>
              <a:tabLst>
                <a:tab pos="465138" algn="l"/>
              </a:tabLst>
              <a:defRPr>
                <a:solidFill>
                  <a:schemeClr val="tx1"/>
                </a:solidFill>
                <a:latin typeface="Arial" panose="020B0604020202020204" pitchFamily="34" charset="0"/>
              </a:defRPr>
            </a:lvl7pPr>
            <a:lvl8pPr eaLnBrk="0" fontAlgn="base" hangingPunct="0">
              <a:spcBef>
                <a:spcPct val="0"/>
              </a:spcBef>
              <a:spcAft>
                <a:spcPct val="0"/>
              </a:spcAft>
              <a:tabLst>
                <a:tab pos="465138" algn="l"/>
              </a:tabLst>
              <a:defRPr>
                <a:solidFill>
                  <a:schemeClr val="tx1"/>
                </a:solidFill>
                <a:latin typeface="Arial" panose="020B0604020202020204" pitchFamily="34" charset="0"/>
              </a:defRPr>
            </a:lvl8pPr>
            <a:lvl9pPr eaLnBrk="0" fontAlgn="base" hangingPunct="0">
              <a:spcBef>
                <a:spcPct val="0"/>
              </a:spcBef>
              <a:spcAft>
                <a:spcPct val="0"/>
              </a:spcAft>
              <a:tabLst>
                <a:tab pos="465138" algn="l"/>
              </a:tabLst>
              <a:defRPr>
                <a:solidFill>
                  <a:schemeClr val="tx1"/>
                </a:solidFill>
                <a:latin typeface="Arial" panose="020B0604020202020204" pitchFamily="34" charset="0"/>
              </a:defRPr>
            </a:lvl9pPr>
          </a:lstStyle>
          <a:p>
            <a:pPr defTabSz="1371600">
              <a:tabLst>
                <a:tab pos="697707" algn="l"/>
              </a:tabLst>
            </a:pPr>
            <a:r>
              <a:rPr lang="vi-VN" altLang="en-US" b="1" dirty="0">
                <a:solidFill>
                  <a:srgbClr val="231F20"/>
                </a:solidFill>
                <a:latin typeface="Times New Roman" panose="02020603050405020304" pitchFamily="18" charset="0"/>
                <a:ea typeface="方正清刻本悦宋简体"/>
                <a:cs typeface="Times New Roman" panose="02020603050405020304" pitchFamily="18" charset="0"/>
              </a:rPr>
              <a:t>:</a:t>
            </a:r>
            <a:endParaRPr lang="vi-VN" altLang="en-US" sz="2700" dirty="0">
              <a:solidFill>
                <a:prstClr val="black"/>
              </a:solidFill>
              <a:ea typeface="方正清刻本悦宋简体"/>
            </a:endParaRPr>
          </a:p>
        </p:txBody>
      </p:sp>
      <p:sp>
        <p:nvSpPr>
          <p:cNvPr id="15" name="TextBox 14">
            <a:extLst>
              <a:ext uri="{FF2B5EF4-FFF2-40B4-BE49-F238E27FC236}">
                <a16:creationId xmlns:a16="http://schemas.microsoft.com/office/drawing/2014/main" id="{000962C4-0E17-4787-B3F1-B834FE435D86}"/>
              </a:ext>
            </a:extLst>
          </p:cNvPr>
          <p:cNvSpPr txBox="1"/>
          <p:nvPr/>
        </p:nvSpPr>
        <p:spPr>
          <a:xfrm>
            <a:off x="473870" y="553395"/>
            <a:ext cx="12602051" cy="5793189"/>
          </a:xfrm>
          <a:prstGeom prst="rect">
            <a:avLst/>
          </a:prstGeom>
          <a:noFill/>
        </p:spPr>
        <p:txBody>
          <a:bodyPr wrap="square">
            <a:spAutoFit/>
          </a:bodyPr>
          <a:lstStyle/>
          <a:p>
            <a:pPr algn="just" defTabSz="1371600">
              <a:lnSpc>
                <a:spcPct val="150000"/>
              </a:lnSpc>
            </a:pPr>
            <a:r>
              <a:rPr lang="en-US" sz="4200" dirty="0">
                <a:solidFill>
                  <a:prstClr val="black"/>
                </a:solidFill>
                <a:latin typeface="Times New Roman" panose="02020603050405020304" pitchFamily="18" charset="0"/>
                <a:ea typeface="方正清刻本悦宋简体"/>
                <a:cs typeface="Times New Roman" panose="02020603050405020304" pitchFamily="18" charset="0"/>
              </a:rPr>
              <a:t>c/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Nhân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vật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trong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nổi</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bật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nhất</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là</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ba</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nhóm</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 ………………………, ………………………</a:t>
            </a:r>
            <a:endParaRPr lang="en-US" sz="1500" dirty="0">
              <a:solidFill>
                <a:prstClr val="black"/>
              </a:solidFill>
              <a:latin typeface="Times New Roman" panose="02020603050405020304" pitchFamily="18" charset="0"/>
              <a:ea typeface="方正清刻本悦宋简体"/>
              <a:cs typeface="Times New Roman" panose="02020603050405020304" pitchFamily="18" charset="0"/>
            </a:endParaRPr>
          </a:p>
          <a:p>
            <a:pPr algn="just" defTabSz="1371600">
              <a:lnSpc>
                <a:spcPct val="150000"/>
              </a:lnSpc>
            </a:pPr>
            <a:r>
              <a:rPr lang="en-US" sz="4200" dirty="0">
                <a:solidFill>
                  <a:prstClr val="black"/>
                </a:solidFill>
                <a:latin typeface="Times New Roman" panose="02020603050405020304" pitchFamily="18" charset="0"/>
                <a:ea typeface="方正清刻本悦宋简体"/>
                <a:cs typeface="Times New Roman" panose="02020603050405020304" pitchFamily="18" charset="0"/>
              </a:rPr>
              <a:t>d/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Không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gian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trong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truyện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truyền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kì</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thường</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có</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sự</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pha</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trộn</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a:t>
            </a:r>
            <a:r>
              <a:rPr lang="en-US" sz="4200" dirty="0" err="1">
                <a:solidFill>
                  <a:prstClr val="black"/>
                </a:solidFill>
                <a:latin typeface="Times New Roman" panose="02020603050405020304" pitchFamily="18" charset="0"/>
                <a:ea typeface="方正清刻本悦宋简体"/>
                <a:cs typeface="Times New Roman" panose="02020603050405020304" pitchFamily="18" charset="0"/>
              </a:rPr>
              <a:t>giữa</a:t>
            </a:r>
            <a:r>
              <a:rPr lang="en-US" sz="4200" dirty="0">
                <a:solidFill>
                  <a:prstClr val="black"/>
                </a:solidFill>
                <a:latin typeface="Times New Roman" panose="02020603050405020304" pitchFamily="18" charset="0"/>
                <a:ea typeface="方正清刻本悦宋简体"/>
                <a:cs typeface="Times New Roman" panose="02020603050405020304" pitchFamily="18" charset="0"/>
              </a:rPr>
              <a:t> ………………………, ………………………, ………………………</a:t>
            </a:r>
          </a:p>
        </p:txBody>
      </p:sp>
      <p:sp>
        <p:nvSpPr>
          <p:cNvPr id="4" name="TextBox 3">
            <a:extLst>
              <a:ext uri="{FF2B5EF4-FFF2-40B4-BE49-F238E27FC236}">
                <a16:creationId xmlns:a16="http://schemas.microsoft.com/office/drawing/2014/main" id="{892D1FBE-DDD9-4860-AAED-52A2053ACD32}"/>
              </a:ext>
            </a:extLst>
          </p:cNvPr>
          <p:cNvSpPr txBox="1"/>
          <p:nvPr/>
        </p:nvSpPr>
        <p:spPr>
          <a:xfrm>
            <a:off x="2215294" y="1543987"/>
            <a:ext cx="3128903"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thần tiên</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5" name="TextBox 4">
            <a:extLst>
              <a:ext uri="{FF2B5EF4-FFF2-40B4-BE49-F238E27FC236}">
                <a16:creationId xmlns:a16="http://schemas.microsoft.com/office/drawing/2014/main" id="{8455FC62-7FC1-4204-A298-0710C46172EF}"/>
              </a:ext>
            </a:extLst>
          </p:cNvPr>
          <p:cNvSpPr txBox="1"/>
          <p:nvPr/>
        </p:nvSpPr>
        <p:spPr>
          <a:xfrm>
            <a:off x="8624164" y="1439534"/>
            <a:ext cx="3128903"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người trần</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6" name="TextBox 5">
            <a:extLst>
              <a:ext uri="{FF2B5EF4-FFF2-40B4-BE49-F238E27FC236}">
                <a16:creationId xmlns:a16="http://schemas.microsoft.com/office/drawing/2014/main" id="{310E5C45-5BB3-4CD2-A4F2-E7D5CBC6DFE7}"/>
              </a:ext>
            </a:extLst>
          </p:cNvPr>
          <p:cNvSpPr txBox="1"/>
          <p:nvPr/>
        </p:nvSpPr>
        <p:spPr>
          <a:xfrm>
            <a:off x="990600" y="2513002"/>
            <a:ext cx="2944368"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yêu quái </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7" name="TextBox 6">
            <a:extLst>
              <a:ext uri="{FF2B5EF4-FFF2-40B4-BE49-F238E27FC236}">
                <a16:creationId xmlns:a16="http://schemas.microsoft.com/office/drawing/2014/main" id="{C1310208-2076-4045-B66F-B0BEC7C7F8BB}"/>
              </a:ext>
            </a:extLst>
          </p:cNvPr>
          <p:cNvSpPr txBox="1"/>
          <p:nvPr/>
        </p:nvSpPr>
        <p:spPr>
          <a:xfrm>
            <a:off x="3602937" y="4407487"/>
            <a:ext cx="2725968"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cõi trần</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8" name="TextBox 7">
            <a:extLst>
              <a:ext uri="{FF2B5EF4-FFF2-40B4-BE49-F238E27FC236}">
                <a16:creationId xmlns:a16="http://schemas.microsoft.com/office/drawing/2014/main" id="{7422B603-0DB9-4501-86CE-822A4CF67821}"/>
              </a:ext>
            </a:extLst>
          </p:cNvPr>
          <p:cNvSpPr txBox="1"/>
          <p:nvPr/>
        </p:nvSpPr>
        <p:spPr>
          <a:xfrm>
            <a:off x="8137961" y="4382041"/>
            <a:ext cx="3128903"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cõi tiên</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9" name="TextBox 8">
            <a:extLst>
              <a:ext uri="{FF2B5EF4-FFF2-40B4-BE49-F238E27FC236}">
                <a16:creationId xmlns:a16="http://schemas.microsoft.com/office/drawing/2014/main" id="{688267C4-23B9-44E6-BB7D-1872876D63EA}"/>
              </a:ext>
            </a:extLst>
          </p:cNvPr>
          <p:cNvSpPr txBox="1"/>
          <p:nvPr/>
        </p:nvSpPr>
        <p:spPr>
          <a:xfrm>
            <a:off x="990600" y="5154252"/>
            <a:ext cx="3128903"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cõi âm </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10" name="TextBox 9">
            <a:extLst>
              <a:ext uri="{FF2B5EF4-FFF2-40B4-BE49-F238E27FC236}">
                <a16:creationId xmlns:a16="http://schemas.microsoft.com/office/drawing/2014/main" id="{6540A0F2-ABE9-4BC6-908C-48DE89467BD4}"/>
              </a:ext>
            </a:extLst>
          </p:cNvPr>
          <p:cNvSpPr txBox="1"/>
          <p:nvPr/>
        </p:nvSpPr>
        <p:spPr>
          <a:xfrm>
            <a:off x="5872387" y="7156412"/>
            <a:ext cx="4240373"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thời gian kì ảo </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12" name="TextBox 11">
            <a:extLst>
              <a:ext uri="{FF2B5EF4-FFF2-40B4-BE49-F238E27FC236}">
                <a16:creationId xmlns:a16="http://schemas.microsoft.com/office/drawing/2014/main" id="{0F7A8464-E631-42B4-B6A6-562E130C7047}"/>
              </a:ext>
            </a:extLst>
          </p:cNvPr>
          <p:cNvSpPr txBox="1"/>
          <p:nvPr/>
        </p:nvSpPr>
        <p:spPr>
          <a:xfrm>
            <a:off x="6945890" y="9321856"/>
            <a:ext cx="2384141"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điển tích</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sp>
        <p:nvSpPr>
          <p:cNvPr id="13" name="TextBox 12">
            <a:extLst>
              <a:ext uri="{FF2B5EF4-FFF2-40B4-BE49-F238E27FC236}">
                <a16:creationId xmlns:a16="http://schemas.microsoft.com/office/drawing/2014/main" id="{16F693FB-B7FC-4AB8-A08A-E535E8B3F4B6}"/>
              </a:ext>
            </a:extLst>
          </p:cNvPr>
          <p:cNvSpPr txBox="1"/>
          <p:nvPr/>
        </p:nvSpPr>
        <p:spPr>
          <a:xfrm>
            <a:off x="11627190" y="9251650"/>
            <a:ext cx="4240373" cy="738664"/>
          </a:xfrm>
          <a:prstGeom prst="rect">
            <a:avLst/>
          </a:prstGeom>
          <a:noFill/>
        </p:spPr>
        <p:txBody>
          <a:bodyPr wrap="square">
            <a:spAutoFit/>
          </a:bodyPr>
          <a:lstStyle/>
          <a:p>
            <a:pPr algn="ctr" defTabSz="1371600"/>
            <a:r>
              <a:rPr lang="vi-VN" sz="4200" dirty="0">
                <a:solidFill>
                  <a:srgbClr val="FF0000"/>
                </a:solidFill>
                <a:latin typeface="Times New Roman" panose="02020603050405020304" pitchFamily="18" charset="0"/>
                <a:ea typeface="方正清刻本悦宋简体"/>
                <a:cs typeface="Times New Roman" panose="02020603050405020304" pitchFamily="18" charset="0"/>
              </a:rPr>
              <a:t>điển cố</a:t>
            </a:r>
            <a:endParaRPr lang="en-US" sz="4200" dirty="0">
              <a:solidFill>
                <a:srgbClr val="FF0000"/>
              </a:solidFill>
              <a:latin typeface="Times New Roman" panose="02020603050405020304" pitchFamily="18" charset="0"/>
              <a:ea typeface="方正清刻本悦宋简体"/>
              <a:cs typeface="Times New Roman" panose="02020603050405020304" pitchFamily="18" charset="0"/>
            </a:endParaRPr>
          </a:p>
        </p:txBody>
      </p:sp>
      <p:pic>
        <p:nvPicPr>
          <p:cNvPr id="3" name="Picture 2">
            <a:extLst>
              <a:ext uri="{FF2B5EF4-FFF2-40B4-BE49-F238E27FC236}">
                <a16:creationId xmlns:a16="http://schemas.microsoft.com/office/drawing/2014/main" id="{F83022A5-C9E1-47C7-9630-E008C73B35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500" b="93056" l="10000" r="92500">
                        <a14:foregroundMark x1="30833" y1="7500" x2="30833" y2="7500"/>
                        <a14:foregroundMark x1="25000" y1="80833" x2="84444" y2="83056"/>
                        <a14:foregroundMark x1="30833" y1="38333" x2="35556" y2="51944"/>
                        <a14:foregroundMark x1="35556" y1="51944" x2="46389" y2="62778"/>
                        <a14:foregroundMark x1="46389" y1="62778" x2="48056" y2="63056"/>
                        <a14:foregroundMark x1="38889" y1="31111" x2="40278" y2="52778"/>
                        <a14:foregroundMark x1="32500" y1="43889" x2="31389" y2="52222"/>
                        <a14:foregroundMark x1="17222" y1="88611" x2="81389" y2="83056"/>
                        <a14:foregroundMark x1="81389" y1="83056" x2="60000" y2="67500"/>
                        <a14:foregroundMark x1="60000" y1="67500" x2="49444" y2="64167"/>
                        <a14:foregroundMark x1="80278" y1="74444" x2="68056" y2="74444"/>
                        <a14:foregroundMark x1="68056" y1="74444" x2="50556" y2="86111"/>
                        <a14:foregroundMark x1="50556" y1="86111" x2="48333" y2="93056"/>
                        <a14:foregroundMark x1="85000" y1="75000" x2="70000" y2="70278"/>
                        <a14:foregroundMark x1="70278" y1="68889" x2="70278" y2="68889"/>
                        <a14:foregroundMark x1="92500" y1="85000" x2="92500" y2="85000"/>
                        <a14:foregroundMark x1="90556" y1="86111" x2="84444" y2="77500"/>
                      </a14:backgroundRemoval>
                    </a14:imgEffect>
                  </a14:imgLayer>
                </a14:imgProps>
              </a:ext>
              <a:ext uri="{28A0092B-C50C-407E-A947-70E740481C1C}">
                <a14:useLocalDpi xmlns:a14="http://schemas.microsoft.com/office/drawing/2010/main" val="0"/>
              </a:ext>
            </a:extLst>
          </a:blip>
          <a:stretch>
            <a:fillRect/>
          </a:stretch>
        </p:blipFill>
        <p:spPr>
          <a:xfrm>
            <a:off x="13556906" y="345135"/>
            <a:ext cx="4257225" cy="4257225"/>
          </a:xfrm>
          <a:prstGeom prst="rect">
            <a:avLst/>
          </a:prstGeom>
        </p:spPr>
      </p:pic>
      <p:pic>
        <p:nvPicPr>
          <p:cNvPr id="17" name="Picture 16">
            <a:extLst>
              <a:ext uri="{FF2B5EF4-FFF2-40B4-BE49-F238E27FC236}">
                <a16:creationId xmlns:a16="http://schemas.microsoft.com/office/drawing/2014/main" id="{D2A956D1-423F-4859-8D3C-2050BF3B8C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5295900"/>
            <a:ext cx="5242508" cy="5488238"/>
          </a:xfrm>
          <a:prstGeom prst="rect">
            <a:avLst/>
          </a:prstGeom>
        </p:spPr>
      </p:pic>
    </p:spTree>
    <p:extLst>
      <p:ext uri="{BB962C8B-B14F-4D97-AF65-F5344CB8AC3E}">
        <p14:creationId xmlns:p14="http://schemas.microsoft.com/office/powerpoint/2010/main" val="32598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Calibri Light"/>
        <a:ea typeface="方正清刻本悦宋简体"/>
        <a:cs typeface=""/>
      </a:majorFont>
      <a:minorFont>
        <a:latin typeface="Calibri"/>
        <a:ea typeface="方正清刻本悦宋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1239</TotalTime>
  <Words>3948</Words>
  <Application>Microsoft Office PowerPoint</Application>
  <PresentationFormat>Custom</PresentationFormat>
  <Paragraphs>244</Paragraphs>
  <Slides>31</Slides>
  <Notes>28</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31</vt:i4>
      </vt:variant>
    </vt:vector>
  </HeadingPairs>
  <TitlesOfParts>
    <vt:vector size="54" baseType="lpstr">
      <vt:lpstr>#9Slide07 IcielSoup of Justice</vt:lpstr>
      <vt:lpstr>#9Slide05 IcielSanelma</vt:lpstr>
      <vt:lpstr>Calibri Light</vt:lpstr>
      <vt:lpstr>#9Slide03 Ample</vt:lpstr>
      <vt:lpstr>#9Slide03 AmpleSoft</vt:lpstr>
      <vt:lpstr>#9Slide04 Maitree SemiBold</vt:lpstr>
      <vt:lpstr>Roboto</vt:lpstr>
      <vt:lpstr>Arial MT</vt:lpstr>
      <vt:lpstr>Times New Roman</vt:lpstr>
      <vt:lpstr>#9Slide07 SVNGuerrilla</vt:lpstr>
      <vt:lpstr>Arial</vt:lpstr>
      <vt:lpstr>#9Slide05 SVNMercury Script</vt:lpstr>
      <vt:lpstr>#9Slide05 Good Vibes Pro</vt:lpstr>
      <vt:lpstr>Wingdings</vt:lpstr>
      <vt:lpstr>Cambria</vt:lpstr>
      <vt:lpstr>#9Slide04 Maitree Medium</vt:lpstr>
      <vt:lpstr>Calibri</vt:lpstr>
      <vt:lpstr>Söhne</vt:lpstr>
      <vt:lpstr>#9Slide04 Podkova Bold</vt:lpstr>
      <vt:lpstr>#9Slide07 SVNAppleberry</vt:lpstr>
      <vt:lpstr>inherit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dc:creator>HP</dc:creator>
  <cp:lastModifiedBy>Anh Tuyet Đỗ</cp:lastModifiedBy>
  <cp:revision>103</cp:revision>
  <dcterms:created xsi:type="dcterms:W3CDTF">2006-08-16T00:00:00Z</dcterms:created>
  <dcterms:modified xsi:type="dcterms:W3CDTF">2024-09-28T09:36:21Z</dcterms:modified>
  <dc:identifier>DAGCccFhkTk</dc:identifier>
</cp:coreProperties>
</file>