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66" r:id="rId3"/>
    <p:sldId id="257" r:id="rId4"/>
    <p:sldId id="273" r:id="rId5"/>
    <p:sldId id="274" r:id="rId6"/>
    <p:sldId id="275" r:id="rId7"/>
    <p:sldId id="276" r:id="rId8"/>
    <p:sldId id="277" r:id="rId9"/>
    <p:sldId id="278" r:id="rId10"/>
    <p:sldId id="279" r:id="rId11"/>
    <p:sldId id="280" r:id="rId12"/>
    <p:sldId id="305" r:id="rId13"/>
    <p:sldId id="281" r:id="rId14"/>
    <p:sldId id="282" r:id="rId15"/>
    <p:sldId id="283" r:id="rId16"/>
    <p:sldId id="284" r:id="rId17"/>
    <p:sldId id="306" r:id="rId18"/>
    <p:sldId id="285" r:id="rId19"/>
    <p:sldId id="286" r:id="rId20"/>
    <p:sldId id="287" r:id="rId21"/>
    <p:sldId id="307" r:id="rId22"/>
    <p:sldId id="288" r:id="rId23"/>
    <p:sldId id="289" r:id="rId24"/>
    <p:sldId id="304" r:id="rId25"/>
    <p:sldId id="290" r:id="rId26"/>
    <p:sldId id="309" r:id="rId27"/>
    <p:sldId id="291" r:id="rId28"/>
    <p:sldId id="292" r:id="rId29"/>
    <p:sldId id="293" r:id="rId30"/>
    <p:sldId id="294" r:id="rId31"/>
    <p:sldId id="295" r:id="rId32"/>
    <p:sldId id="296" r:id="rId33"/>
    <p:sldId id="297" r:id="rId34"/>
    <p:sldId id="298" r:id="rId35"/>
    <p:sldId id="299" r:id="rId36"/>
    <p:sldId id="301" r:id="rId37"/>
    <p:sldId id="302" r:id="rId38"/>
    <p:sldId id="303" r:id="rId39"/>
    <p:sldId id="300" r:id="rId40"/>
    <p:sldId id="308" r:id="rId41"/>
  </p:sldIdLst>
  <p:sldSz cx="18288000" cy="10287000"/>
  <p:notesSz cx="6858000" cy="9144000"/>
  <p:embeddedFontLst>
    <p:embeddedFont>
      <p:font typeface="Tahoma" panose="020B0604030504040204" pitchFamily="34" charset="0"/>
      <p:regular r:id="rId43"/>
      <p:bold r:id="rId44"/>
    </p:embeddedFont>
    <p:embeddedFont>
      <p:font typeface="Microsoft Sans Serif" panose="020B0604020202020204" pitchFamily="34" charset="0"/>
      <p:regular r:id="rId45"/>
    </p:embeddedFont>
    <p:embeddedFont>
      <p:font typeface="Montserrat" panose="02000505000000020004" pitchFamily="2" charset="0"/>
      <p:regular r:id="rId46"/>
    </p:embeddedFont>
    <p:embeddedFont>
      <p:font typeface="Palatino Linotype" panose="02040502050505030304"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3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C8165-555E-496C-9C90-7CF63E5D7074}" type="datetimeFigureOut">
              <a:rPr lang="en-GB" smtClean="0"/>
              <a:t>18/02/2024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7F01C-F5D9-4AA8-9969-2F2EE62AA3EE}" type="slidenum">
              <a:rPr lang="en-GB" smtClean="0"/>
              <a:t>‹#›</a:t>
            </a:fld>
            <a:endParaRPr lang="en-GB"/>
          </a:p>
        </p:txBody>
      </p:sp>
    </p:spTree>
    <p:extLst>
      <p:ext uri="{BB962C8B-B14F-4D97-AF65-F5344CB8AC3E}">
        <p14:creationId xmlns:p14="http://schemas.microsoft.com/office/powerpoint/2010/main" val="2771973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C57F01C-F5D9-4AA8-9969-2F2EE62AA3EE}" type="slidenum">
              <a:rPr lang="en-GB" smtClean="0"/>
              <a:t>18</a:t>
            </a:fld>
            <a:endParaRPr lang="en-GB"/>
          </a:p>
        </p:txBody>
      </p:sp>
    </p:spTree>
    <p:extLst>
      <p:ext uri="{BB962C8B-B14F-4D97-AF65-F5344CB8AC3E}">
        <p14:creationId xmlns:p14="http://schemas.microsoft.com/office/powerpoint/2010/main" val="379208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34.jpe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33.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 Id="rId22" Type="http://schemas.openxmlformats.org/officeDocument/2006/relationships/image" Target="../media/image35.jp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36.jfif"/><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 Id="rId22"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svg"/><Relationship Id="rId18" Type="http://schemas.openxmlformats.org/officeDocument/2006/relationships/image" Target="../media/image22.png"/><Relationship Id="rId3" Type="http://schemas.openxmlformats.org/officeDocument/2006/relationships/image" Target="../media/image1.png"/><Relationship Id="rId21"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34.sv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0.svg"/><Relationship Id="rId5" Type="http://schemas.openxmlformats.org/officeDocument/2006/relationships/image" Target="../media/image8.png"/><Relationship Id="rId15" Type="http://schemas.openxmlformats.org/officeDocument/2006/relationships/image" Target="../media/image14.svg"/><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2.svg"/><Relationship Id="rId9" Type="http://schemas.openxmlformats.org/officeDocument/2006/relationships/image" Target="../media/image28.svg"/><Relationship Id="rId14" Type="http://schemas.openxmlformats.org/officeDocument/2006/relationships/image" Target="../media/image7.png"/><Relationship Id="rId22" Type="http://schemas.openxmlformats.org/officeDocument/2006/relationships/image" Target="../media/image38.jp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39.jp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18.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2.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40.jp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42.jp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43.jp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7.png"/><Relationship Id="rId17" Type="http://schemas.openxmlformats.org/officeDocument/2006/relationships/image" Target="../media/image23.png"/><Relationship Id="rId2" Type="http://schemas.openxmlformats.org/officeDocument/2006/relationships/image" Target="../media/image1.png"/><Relationship Id="rId16" Type="http://schemas.openxmlformats.org/officeDocument/2006/relationships/image" Target="../media/image2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2.svg"/><Relationship Id="rId5" Type="http://schemas.openxmlformats.org/officeDocument/2006/relationships/image" Target="../media/image16.svg"/><Relationship Id="rId15" Type="http://schemas.openxmlformats.org/officeDocument/2006/relationships/image" Target="../media/image34.svg"/><Relationship Id="rId10" Type="http://schemas.openxmlformats.org/officeDocument/2006/relationships/image" Target="../media/image20.png"/><Relationship Id="rId19"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30.sv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7.png"/><Relationship Id="rId17" Type="http://schemas.openxmlformats.org/officeDocument/2006/relationships/image" Target="../media/image23.png"/><Relationship Id="rId2" Type="http://schemas.openxmlformats.org/officeDocument/2006/relationships/image" Target="../media/image1.png"/><Relationship Id="rId16" Type="http://schemas.openxmlformats.org/officeDocument/2006/relationships/image" Target="../media/image22.png"/><Relationship Id="rId20"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2.svg"/><Relationship Id="rId5" Type="http://schemas.openxmlformats.org/officeDocument/2006/relationships/image" Target="../media/image16.svg"/><Relationship Id="rId15" Type="http://schemas.openxmlformats.org/officeDocument/2006/relationships/image" Target="../media/image34.svg"/><Relationship Id="rId10" Type="http://schemas.openxmlformats.org/officeDocument/2006/relationships/image" Target="../media/image20.png"/><Relationship Id="rId19"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30.svg"/><Relationship Id="rId1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42.jp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37.jp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4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8.jpe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7.png"/><Relationship Id="rId18" Type="http://schemas.openxmlformats.org/officeDocument/2006/relationships/image" Target="../media/image23.png"/><Relationship Id="rId3" Type="http://schemas.openxmlformats.org/officeDocument/2006/relationships/image" Target="../media/image2.svg"/><Relationship Id="rId21" Type="http://schemas.openxmlformats.org/officeDocument/2006/relationships/image" Target="../media/image29.jpeg"/><Relationship Id="rId7" Type="http://schemas.openxmlformats.org/officeDocument/2006/relationships/image" Target="../media/image18.png"/><Relationship Id="rId12" Type="http://schemas.openxmlformats.org/officeDocument/2006/relationships/image" Target="../media/image32.svg"/><Relationship Id="rId17" Type="http://schemas.openxmlformats.org/officeDocument/2006/relationships/image" Target="../media/image22.png"/><Relationship Id="rId25" Type="http://schemas.openxmlformats.org/officeDocument/2006/relationships/image" Target="../media/image33.png"/><Relationship Id="rId2" Type="http://schemas.openxmlformats.org/officeDocument/2006/relationships/image" Target="../media/image1.png"/><Relationship Id="rId16" Type="http://schemas.openxmlformats.org/officeDocument/2006/relationships/image" Target="../media/image34.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image" Target="../media/image32.png"/><Relationship Id="rId5" Type="http://schemas.openxmlformats.org/officeDocument/2006/relationships/image" Target="../media/image16.svg"/><Relationship Id="rId15" Type="http://schemas.openxmlformats.org/officeDocument/2006/relationships/image" Target="../media/image21.png"/><Relationship Id="rId23" Type="http://schemas.openxmlformats.org/officeDocument/2006/relationships/image" Target="../media/image31.png"/><Relationship Id="rId10" Type="http://schemas.openxmlformats.org/officeDocument/2006/relationships/image" Target="../media/image30.sv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4.svg"/><Relationship Id="rId2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7169"/>
          <a:stretch>
            <a:fillRect/>
          </a:stretch>
        </p:blipFill>
        <p:spPr>
          <a:xfrm>
            <a:off x="-270074" y="6141445"/>
            <a:ext cx="2597548" cy="222369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38175" y="219499"/>
            <a:ext cx="3507784" cy="24873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3900"/>
          <a:stretch>
            <a:fillRect/>
          </a:stretch>
        </p:blipFill>
        <p:spPr>
          <a:xfrm rot="244735">
            <a:off x="14187221" y="3276018"/>
            <a:ext cx="1474078" cy="50018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5403"/>
          <a:stretch>
            <a:fillRect/>
          </a:stretch>
        </p:blipFill>
        <p:spPr>
          <a:xfrm>
            <a:off x="14564445" y="5077134"/>
            <a:ext cx="5008916" cy="43523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8765" b="35425"/>
          <a:stretch>
            <a:fillRect/>
          </a:stretch>
        </p:blipFill>
        <p:spPr>
          <a:xfrm rot="351354">
            <a:off x="17234152" y="5716778"/>
            <a:ext cx="1305486" cy="330608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69210" b="42364"/>
          <a:stretch>
            <a:fillRect/>
          </a:stretch>
        </p:blipFill>
        <p:spPr>
          <a:xfrm rot="-119311">
            <a:off x="10653874" y="5816296"/>
            <a:ext cx="1438700" cy="329893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863695" y="7361156"/>
            <a:ext cx="9401500" cy="4167332"/>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49921" y="2485409"/>
            <a:ext cx="3073946" cy="217970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23"/>
          <a:stretch>
            <a:fillRect/>
          </a:stretch>
        </p:blipFill>
        <p:spPr>
          <a:xfrm>
            <a:off x="11932310" y="3819410"/>
            <a:ext cx="2493823" cy="5731846"/>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15277" y="7023430"/>
            <a:ext cx="4214413" cy="4114800"/>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136892" y="9429454"/>
            <a:ext cx="7315200" cy="2649233"/>
          </a:xfrm>
          <a:prstGeom prst="rect">
            <a:avLst/>
          </a:prstGeom>
        </p:spPr>
      </p:pic>
      <p:sp>
        <p:nvSpPr>
          <p:cNvPr id="15" name="Rectangle 14"/>
          <p:cNvSpPr/>
          <p:nvPr/>
        </p:nvSpPr>
        <p:spPr>
          <a:xfrm>
            <a:off x="1143000" y="4899797"/>
            <a:ext cx="9978669" cy="2585323"/>
          </a:xfrm>
          <a:prstGeom prst="rect">
            <a:avLst/>
          </a:prstGeom>
        </p:spPr>
        <p:txBody>
          <a:bodyPr wrap="square">
            <a:spAutoFit/>
          </a:bodyPr>
          <a:lstStyle/>
          <a:p>
            <a:pPr algn="ctr">
              <a:lnSpc>
                <a:spcPct val="150000"/>
              </a:lnSpc>
              <a:spcAft>
                <a:spcPts val="0"/>
              </a:spcAft>
              <a:tabLst>
                <a:tab pos="4594860" algn="l"/>
              </a:tabLst>
            </a:pPr>
            <a:r>
              <a:rPr lang="vi-VN" sz="5400" b="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r>
              <a:rPr lang="de-DE" sz="5400" b="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trích </a:t>
            </a:r>
            <a:r>
              <a:rPr lang="de-DE" sz="5400" b="1" i="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Hai vạn dặm dưới đáy </a:t>
            </a:r>
            <a:r>
              <a:rPr lang="vi-VN" sz="5400" b="1" i="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biển)</a:t>
            </a:r>
            <a:r>
              <a:rPr lang="de-DE" sz="5400" b="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Giuyn Vec-nơ)</a:t>
            </a:r>
            <a:endParaRPr lang="en-GB" sz="5400" b="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1504629" y="823437"/>
            <a:ext cx="10580062" cy="3597139"/>
          </a:xfrm>
          <a:prstGeom prst="rect">
            <a:avLst/>
          </a:prstGeom>
          <a:noFill/>
        </p:spPr>
        <p:txBody>
          <a:bodyPr wrap="square" lIns="91440" tIns="45720" rIns="91440" bIns="45720">
            <a:spAutoFit/>
          </a:bodyPr>
          <a:lstStyle/>
          <a:p>
            <a:pPr algn="ctr">
              <a:lnSpc>
                <a:spcPct val="150000"/>
              </a:lnSpc>
            </a:pPr>
            <a:r>
              <a:rPr lang="de-DE"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CUỘC CHẠM TRÁN TRÊN ĐẠI DƯƠNG</a:t>
            </a:r>
            <a:endParaRPr lang="en-GB" sz="8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820073" y="1045823"/>
            <a:ext cx="2625719" cy="923330"/>
          </a:xfrm>
          <a:prstGeom prst="rect">
            <a:avLst/>
          </a:prstGeom>
        </p:spPr>
        <p:txBody>
          <a:bodyPr wrap="none">
            <a:spAutoFit/>
          </a:bodyPr>
          <a:lstStyle/>
          <a:p>
            <a:pPr>
              <a:lnSpc>
                <a:spcPct val="150000"/>
              </a:lnSpc>
              <a:spcAft>
                <a:spcPts val="0"/>
              </a:spcAft>
            </a:pPr>
            <a:r>
              <a:rPr lang="en-US" sz="3600" b="1">
                <a:solidFill>
                  <a:srgbClr val="0070C0"/>
                </a:solidFill>
                <a:latin typeface="Times New Roman" panose="02020603050405020304" pitchFamily="18" charset="0"/>
                <a:ea typeface="MS Mincho"/>
              </a:rPr>
              <a:t>2. Tác phẩm</a:t>
            </a:r>
            <a:endParaRPr lang="en-GB" sz="36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820073" y="1876148"/>
            <a:ext cx="6325771" cy="742511"/>
          </a:xfrm>
          <a:prstGeom prst="rect">
            <a:avLst/>
          </a:prstGeom>
        </p:spPr>
        <p:txBody>
          <a:bodyPr wrap="none">
            <a:spAutoFit/>
          </a:bodyPr>
          <a:lstStyle/>
          <a:p>
            <a:pPr>
              <a:lnSpc>
                <a:spcPct val="150000"/>
              </a:lnSpc>
              <a:spcAft>
                <a:spcPts val="0"/>
              </a:spcAft>
            </a:pPr>
            <a:r>
              <a:rPr lang="en-US" sz="3200" b="1" dirty="0">
                <a:solidFill>
                  <a:srgbClr val="0070C0"/>
                </a:solidFill>
                <a:latin typeface="Times New Roman" panose="02020603050405020304" pitchFamily="18" charset="0"/>
                <a:ea typeface="MS Mincho"/>
              </a:rPr>
              <a:t>2.1. </a:t>
            </a:r>
            <a:r>
              <a:rPr lang="en-US" sz="3200" b="1" dirty="0" err="1">
                <a:solidFill>
                  <a:srgbClr val="0070C0"/>
                </a:solidFill>
                <a:latin typeface="Times New Roman" panose="02020603050405020304" pitchFamily="18" charset="0"/>
                <a:ea typeface="MS Mincho"/>
              </a:rPr>
              <a:t>Đọc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và</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tìm</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hiểu</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chung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văn</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bản</a:t>
            </a:r>
            <a:endParaRPr lang="en-GB"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32850" y="2770387"/>
            <a:ext cx="9093127" cy="1569660"/>
          </a:xfrm>
          <a:prstGeom prst="rect">
            <a:avLst/>
          </a:prstGeom>
        </p:spPr>
        <p:txBody>
          <a:bodyPr wrap="square">
            <a:spAutoFit/>
          </a:bodyPr>
          <a:lstStyle/>
          <a:p>
            <a:pPr algn="just">
              <a:lnSpc>
                <a:spcPct val="150000"/>
              </a:lnSpc>
              <a:spcAft>
                <a:spcPts val="0"/>
              </a:spcAft>
            </a:pPr>
            <a:r>
              <a:rPr lang="en-US" sz="3200" b="1" dirty="0">
                <a:solidFill>
                  <a:srgbClr val="0070C0"/>
                </a:solidFill>
                <a:latin typeface="Times New Roman" panose="02020603050405020304" pitchFamily="18" charset="0"/>
                <a:ea typeface="MS Mincho"/>
              </a:rPr>
              <a:t>2.2. </a:t>
            </a:r>
            <a:r>
              <a:rPr lang="en-US" sz="3200" b="1" dirty="0" err="1">
                <a:solidFill>
                  <a:srgbClr val="0070C0"/>
                </a:solidFill>
                <a:latin typeface="Times New Roman" panose="02020603050405020304" pitchFamily="18" charset="0"/>
                <a:ea typeface="MS Mincho"/>
              </a:rPr>
              <a:t>Xuất</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xứ</a:t>
            </a:r>
            <a:r>
              <a:rPr lang="en-US" sz="3200" b="1" dirty="0">
                <a:solidFill>
                  <a:srgbClr val="0070C0"/>
                </a:solidFill>
                <a:latin typeface="Times New Roman" panose="02020603050405020304" pitchFamily="18" charset="0"/>
                <a:ea typeface="MS Mincho"/>
              </a:rPr>
              <a:t>: </a:t>
            </a:r>
            <a:r>
              <a:rPr lang="en-US" sz="3200" dirty="0" err="1">
                <a:latin typeface="Times New Roman" panose="02020603050405020304" pitchFamily="18" charset="0"/>
                <a:ea typeface="Times New Roman" panose="02020603050405020304" pitchFamily="18" charset="0"/>
              </a:rPr>
              <a:t>Trích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thuyết</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Hai </a:t>
            </a:r>
            <a:r>
              <a:rPr lang="en-US" sz="3200" i="1" dirty="0" err="1">
                <a:latin typeface="Times New Roman" panose="02020603050405020304" pitchFamily="18" charset="0"/>
                <a:ea typeface="Times New Roman" panose="02020603050405020304" pitchFamily="18" charset="0"/>
              </a:rPr>
              <a:t>vạn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dặm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dưới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biển</a:t>
            </a:r>
            <a:r>
              <a:rPr lang="en-US" sz="3200" dirty="0">
                <a:latin typeface="Times New Roman" panose="02020603050405020304" pitchFamily="18" charset="0"/>
                <a:ea typeface="Times New Roman" panose="02020603050405020304" pitchFamily="18" charset="0"/>
              </a:rPr>
              <a:t>” (1868).</a:t>
            </a:r>
            <a:endParaRPr lang="en-GB"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838200" y="4323205"/>
            <a:ext cx="9144000" cy="1569660"/>
          </a:xfrm>
          <a:prstGeom prst="rect">
            <a:avLst/>
          </a:prstGeom>
        </p:spPr>
        <p:txBody>
          <a:bodyPr>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2.3. Đề tài: </a:t>
            </a:r>
            <a:r>
              <a:rPr lang="en-US" sz="3200">
                <a:latin typeface="Times New Roman" panose="02020603050405020304" pitchFamily="18" charset="0"/>
                <a:ea typeface="Times New Roman" panose="02020603050405020304" pitchFamily="18" charset="0"/>
              </a:rPr>
              <a:t>phát kiến về khoa học công nghệ trong tương lai </a:t>
            </a:r>
            <a:r>
              <a:rPr lang="vi-VN" sz="3200">
                <a:latin typeface="Times New Roman" panose="02020603050405020304" pitchFamily="18" charset="0"/>
                <a:ea typeface="Times New Roman" panose="02020603050405020304" pitchFamily="18" charset="0"/>
              </a:rPr>
              <a:t>=</a:t>
            </a:r>
            <a:r>
              <a:rPr lang="en-US" sz="3200">
                <a:latin typeface="Times New Roman" panose="02020603050405020304" pitchFamily="18" charset="0"/>
                <a:ea typeface="Times New Roman" panose="02020603050405020304" pitchFamily="18" charset="0"/>
              </a:rPr>
              <a:t>&gt; luôn được quan tâm, phát triển thêm.</a:t>
            </a:r>
            <a:endParaRPr lang="en-GB" sz="32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838138" y="5719010"/>
            <a:ext cx="7296741" cy="742511"/>
          </a:xfrm>
          <a:prstGeom prst="rect">
            <a:avLst/>
          </a:prstGeom>
        </p:spPr>
        <p:txBody>
          <a:bodyPr wrap="none">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2.4. Thể loại:</a:t>
            </a:r>
            <a:r>
              <a:rPr lang="vi-VN" sz="3200">
                <a:latin typeface="Times New Roman" panose="02020603050405020304" pitchFamily="18" charset="0"/>
                <a:ea typeface="Times New Roman" panose="02020603050405020304" pitchFamily="18" charset="0"/>
              </a:rPr>
              <a:t> Truyện khoa học viễn tưởng</a:t>
            </a:r>
            <a:r>
              <a:rPr lang="en-US" sz="3200">
                <a:latin typeface="Times New Roman" panose="02020603050405020304" pitchFamily="18" charset="0"/>
                <a:ea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endParaRPr>
          </a:p>
        </p:txBody>
      </p:sp>
      <p:pic>
        <p:nvPicPr>
          <p:cNvPr id="20" name="Picture 19"/>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95890" y="1904298"/>
            <a:ext cx="6597650" cy="47632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1" name="Rectangle 20"/>
          <p:cNvSpPr/>
          <p:nvPr/>
        </p:nvSpPr>
        <p:spPr>
          <a:xfrm>
            <a:off x="484223" y="6635863"/>
            <a:ext cx="10126490" cy="742511"/>
          </a:xfrm>
          <a:prstGeom prst="rect">
            <a:avLst/>
          </a:prstGeom>
        </p:spPr>
        <p:txBody>
          <a:bodyPr wrap="none">
            <a:spAutoFit/>
          </a:bodyPr>
          <a:lstStyle/>
          <a:p>
            <a:pPr algn="just">
              <a:lnSpc>
                <a:spcPct val="150000"/>
              </a:lnSpc>
              <a:spcAft>
                <a:spcPts val="0"/>
              </a:spcAft>
            </a:pPr>
            <a:r>
              <a:rPr lang="en-US" sz="3200" b="1" dirty="0">
                <a:solidFill>
                  <a:srgbClr val="0070C0"/>
                </a:solidFill>
                <a:latin typeface="Times New Roman" panose="02020603050405020304" pitchFamily="18" charset="0"/>
                <a:ea typeface="MS Mincho"/>
              </a:rPr>
              <a:t>2.5. </a:t>
            </a:r>
            <a:r>
              <a:rPr lang="en-US" sz="3200" b="1" dirty="0" err="1">
                <a:solidFill>
                  <a:srgbClr val="0070C0"/>
                </a:solidFill>
                <a:latin typeface="Times New Roman" panose="02020603050405020304" pitchFamily="18" charset="0"/>
                <a:ea typeface="MS Mincho"/>
              </a:rPr>
              <a:t>Phương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thức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biểu</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đạt</a:t>
            </a:r>
            <a:r>
              <a:rPr lang="en-US" sz="3200" b="1" dirty="0">
                <a:solidFill>
                  <a:srgbClr val="0070C0"/>
                </a:solidFill>
                <a:latin typeface="Times New Roman" panose="02020603050405020304" pitchFamily="18" charset="0"/>
                <a:ea typeface="MS Mincho"/>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kết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hợp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miêu</a:t>
            </a:r>
            <a:r>
              <a:rPr lang="en-US" sz="3200" dirty="0">
                <a:latin typeface="Times New Roman" panose="02020603050405020304" pitchFamily="18" charset="0"/>
                <a:ea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rPr>
              <a:t>biểu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cảm</a:t>
            </a:r>
            <a:endParaRPr lang="en-GB" sz="32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1000"/>
                                        <p:tgtEl>
                                          <p:spTgt spid="8">
                                            <p:txEl>
                                              <p:pRg st="0" end="0"/>
                                            </p:txEl>
                                          </p:spTgt>
                                        </p:tgtEl>
                                      </p:cBhvr>
                                    </p:animEffect>
                                    <p:anim calcmode="lin" valueType="num">
                                      <p:cBhvr>
                                        <p:cTn id="4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2" name="Pictur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373020" y="245117"/>
            <a:ext cx="4642404" cy="563720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 name="Rectangle 5"/>
          <p:cNvSpPr/>
          <p:nvPr/>
        </p:nvSpPr>
        <p:spPr>
          <a:xfrm>
            <a:off x="316130" y="1158708"/>
            <a:ext cx="9028241" cy="742511"/>
          </a:xfrm>
          <a:prstGeom prst="rect">
            <a:avLst/>
          </a:prstGeom>
        </p:spPr>
        <p:txBody>
          <a:bodyPr wrap="none">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2.6. Nhân vật:</a:t>
            </a:r>
            <a:r>
              <a:rPr lang="en-US" sz="3200">
                <a:latin typeface="Times New Roman" panose="02020603050405020304" pitchFamily="18" charset="0"/>
                <a:ea typeface="Times New Roman" panose="02020603050405020304" pitchFamily="18" charset="0"/>
              </a:rPr>
              <a:t> Pi-e A-rôn-nác, Công-xây và Nét Len.</a:t>
            </a:r>
            <a:endParaRPr lang="en-GB" sz="32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04800" y="2030273"/>
            <a:ext cx="10896600" cy="2308324"/>
          </a:xfrm>
          <a:prstGeom prst="rect">
            <a:avLst/>
          </a:prstGeom>
        </p:spPr>
        <p:txBody>
          <a:bodyPr wrap="square">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2.7. Ngôi kể:</a:t>
            </a:r>
            <a:r>
              <a:rPr lang="vi-VN" sz="3200">
                <a:latin typeface="Times New Roman" panose="02020603050405020304" pitchFamily="18" charset="0"/>
                <a:ea typeface="Times New Roman" panose="02020603050405020304" pitchFamily="18" charset="0"/>
              </a:rPr>
              <a:t> Ngôi thứ </a:t>
            </a:r>
            <a:r>
              <a:rPr lang="en-US" sz="3200">
                <a:latin typeface="Times New Roman" panose="02020603050405020304" pitchFamily="18" charset="0"/>
                <a:ea typeface="Times New Roman" panose="02020603050405020304" pitchFamily="18" charset="0"/>
              </a:rPr>
              <a:t>nhất (xưng "tôi" là GS Pi-</a:t>
            </a:r>
            <a:r>
              <a:rPr lang="vi-VN" sz="3200">
                <a:latin typeface="Times New Roman" panose="02020603050405020304" pitchFamily="18" charset="0"/>
                <a:ea typeface="Times New Roman" panose="02020603050405020304" pitchFamily="18" charset="0"/>
              </a:rPr>
              <a:t>e)</a:t>
            </a:r>
            <a:r>
              <a:rPr lang="en-US" sz="3200">
                <a:solidFill>
                  <a:srgbClr val="0D0D0D"/>
                </a:solidFill>
                <a:latin typeface="Times New Roman" panose="02020603050405020304" pitchFamily="18" charset="0"/>
                <a:ea typeface="MS Mincho"/>
              </a:rPr>
              <a:t> nhân vật người kể chuyện là một nhà khoa học, khiến những điều người kể chuyện trình bày vừa hấp dẫn vừa đáng tin cậy.</a:t>
            </a:r>
            <a:endParaRPr lang="en-GB" sz="320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16129" y="4382512"/>
            <a:ext cx="10688157" cy="3046988"/>
          </a:xfrm>
          <a:prstGeom prst="rect">
            <a:avLst/>
          </a:prstGeom>
        </p:spPr>
        <p:txBody>
          <a:bodyPr wrap="square">
            <a:spAutoFit/>
          </a:bodyPr>
          <a:lstStyle/>
          <a:p>
            <a:pPr algn="just">
              <a:lnSpc>
                <a:spcPct val="150000"/>
              </a:lnSpc>
              <a:spcAft>
                <a:spcPts val="0"/>
              </a:spcAft>
            </a:pPr>
            <a:r>
              <a:rPr lang="en-US" sz="3200" b="1">
                <a:solidFill>
                  <a:srgbClr val="0070C0"/>
                </a:solidFill>
                <a:latin typeface="Times New Roman" panose="02020603050405020304" pitchFamily="18" charset="0"/>
                <a:ea typeface="MS Mincho"/>
              </a:rPr>
              <a:t>2.8. Bố cục:</a:t>
            </a:r>
            <a:r>
              <a:rPr lang="en-US" sz="3200" b="1">
                <a:latin typeface="Times New Roman" panose="02020603050405020304" pitchFamily="18" charset="0"/>
                <a:ea typeface="Times New Roman" panose="02020603050405020304" pitchFamily="18" charset="0"/>
              </a:rPr>
              <a:t> </a:t>
            </a:r>
            <a:r>
              <a:rPr lang="en-US" sz="3200">
                <a:latin typeface="Times New Roman" panose="02020603050405020304" pitchFamily="18" charset="0"/>
                <a:ea typeface="Times New Roman" panose="02020603050405020304" pitchFamily="18" charset="0"/>
              </a:rPr>
              <a:t>3 phần</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pPr>
            <a:r>
              <a:rPr lang="en-US" sz="3200">
                <a:solidFill>
                  <a:srgbClr val="000000"/>
                </a:solidFill>
                <a:latin typeface="Times New Roman" panose="02020603050405020304" pitchFamily="18" charset="0"/>
                <a:ea typeface="Microsoft Sans Serif" panose="020B0604020202020204" pitchFamily="34" charset="0"/>
              </a:rPr>
              <a:t>- </a:t>
            </a:r>
            <a:r>
              <a:rPr lang="vi-VN" sz="3200">
                <a:solidFill>
                  <a:srgbClr val="000000"/>
                </a:solidFill>
                <a:latin typeface="Times New Roman" panose="02020603050405020304" pitchFamily="18" charset="0"/>
                <a:ea typeface="Microsoft Sans Serif" panose="020B0604020202020204" pitchFamily="34" charset="0"/>
              </a:rPr>
              <a:t>Phần (1): Cuộc rượt đuổi “con cá” của chiếc tàu chiến; </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pPr>
            <a:r>
              <a:rPr lang="vi-VN" sz="3200">
                <a:solidFill>
                  <a:srgbClr val="000000"/>
                </a:solidFill>
                <a:latin typeface="Times New Roman" panose="02020603050405020304" pitchFamily="18" charset="0"/>
                <a:ea typeface="Microsoft Sans Serif" panose="020B0604020202020204" pitchFamily="34" charset="0"/>
              </a:rPr>
              <a:t>- Phần (2): Cuộc đọ sức giữa tàu chiến và “con cá”; </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pPr>
            <a:r>
              <a:rPr lang="vi-VN" sz="3200">
                <a:solidFill>
                  <a:srgbClr val="000000"/>
                </a:solidFill>
                <a:latin typeface="Times New Roman" panose="02020603050405020304" pitchFamily="18" charset="0"/>
                <a:ea typeface="Microsoft Sans Serif" panose="020B0604020202020204" pitchFamily="34" charset="0"/>
              </a:rPr>
              <a:t>- Phần (3): Phát hiện sự thật về “con cá”. </a:t>
            </a:r>
            <a:endParaRPr lang="en-GB" sz="320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483300" y="3695700"/>
            <a:ext cx="3196553" cy="497863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19" name="Rectangle 18"/>
          <p:cNvSpPr/>
          <p:nvPr/>
        </p:nvSpPr>
        <p:spPr>
          <a:xfrm>
            <a:off x="476491" y="1774476"/>
            <a:ext cx="10039109" cy="823752"/>
          </a:xfrm>
          <a:prstGeom prst="rect">
            <a:avLst/>
          </a:prstGeom>
        </p:spPr>
        <p:txBody>
          <a:bodyPr wrap="square">
            <a:spAutoFit/>
          </a:bodyPr>
          <a:lstStyle/>
          <a:p>
            <a:pPr algn="just">
              <a:lnSpc>
                <a:spcPct val="150000"/>
              </a:lnSpc>
              <a:spcAft>
                <a:spcPts val="0"/>
              </a:spcAft>
            </a:pPr>
            <a:r>
              <a:rPr lang="vi-VN" sz="3600" b="1">
                <a:solidFill>
                  <a:srgbClr val="0070C0"/>
                </a:solidFill>
                <a:latin typeface="Times New Roman" panose="02020603050405020304" pitchFamily="18" charset="0"/>
                <a:ea typeface="MS Mincho"/>
              </a:rPr>
              <a:t>2.9. Các sự kiện chính trong câu chuyện:</a:t>
            </a:r>
            <a:endParaRPr lang="en-GB" sz="36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33924" y="469904"/>
            <a:ext cx="6048018" cy="38176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91297" y="4315318"/>
            <a:ext cx="6019799" cy="460514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325378" y="2911403"/>
            <a:ext cx="9679051" cy="3416320"/>
          </a:xfrm>
          <a:prstGeom prst="rect">
            <a:avLst/>
          </a:prstGeom>
        </p:spPr>
        <p:txBody>
          <a:bodyPr wrap="square">
            <a:spAutoFit/>
          </a:bodyPr>
          <a:lstStyle/>
          <a:p>
            <a:pPr algn="just">
              <a:lnSpc>
                <a:spcPct val="150000"/>
              </a:lnSpc>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Mọi thứ đã sẵn sàng để nghênh chiến và cuộc rượt đuổi với "con cá".</a:t>
            </a:r>
            <a:endParaRPr lang="en-GB"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Cuộc đọ sức giữa tàu chiến với "con cá".</a:t>
            </a:r>
            <a:endParaRPr lang="en-GB"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nSpc>
                <a:spcPct val="150000"/>
              </a:lnSpc>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Những phán đoán và sự thật bất ngờ về "con cá".</a:t>
            </a:r>
            <a:endParaRPr lang="en-GB" sz="360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4888130" y="1998246"/>
            <a:ext cx="9144000" cy="1323439"/>
          </a:xfrm>
          <a:prstGeom prst="rect">
            <a:avLst/>
          </a:prstGeom>
        </p:spPr>
        <p:txBody>
          <a:bodyPr>
            <a:spAutoFit/>
          </a:bodyPr>
          <a:lstStyle/>
          <a:p>
            <a:pPr algn="ctr">
              <a:spcAft>
                <a:spcPts val="0"/>
              </a:spcAft>
            </a:pPr>
            <a:r>
              <a:rPr lang="pt-BR" sz="4000" b="1">
                <a:solidFill>
                  <a:srgbClr val="FF0000"/>
                </a:solidFill>
                <a:latin typeface="Times New Roman" panose="02020603050405020304" pitchFamily="18" charset="0"/>
                <a:ea typeface="MS Mincho"/>
              </a:rPr>
              <a:t>PHIẾU HỌC TẬP SỐ 3</a:t>
            </a:r>
            <a:endParaRPr lang="en-GB" sz="4000">
              <a:latin typeface="Times New Roman" panose="02020603050405020304" pitchFamily="18" charset="0"/>
              <a:ea typeface="Times New Roman" panose="02020603050405020304" pitchFamily="18" charset="0"/>
            </a:endParaRPr>
          </a:p>
          <a:p>
            <a:pPr algn="ctr">
              <a:spcAft>
                <a:spcPts val="0"/>
              </a:spcAft>
            </a:pPr>
            <a:r>
              <a:rPr lang="pt-BR" sz="4000" i="1">
                <a:solidFill>
                  <a:srgbClr val="000000"/>
                </a:solidFill>
                <a:latin typeface="Times New Roman" panose="02020603050405020304" pitchFamily="18" charset="0"/>
                <a:ea typeface="Times New Roman" panose="02020603050405020304" pitchFamily="18" charset="0"/>
              </a:rPr>
              <a:t>(Tìm hiểu hình ảnh con cá thiết kình)</a:t>
            </a:r>
            <a:endParaRPr lang="en-GB" sz="4000">
              <a:effectLst/>
              <a:latin typeface="Times New Roman" panose="02020603050405020304" pitchFamily="18" charset="0"/>
              <a:ea typeface="Times New Roman" panose="02020603050405020304" pitchFamily="18" charset="0"/>
            </a:endParaRPr>
          </a:p>
        </p:txBody>
      </p:sp>
      <p:pic>
        <p:nvPicPr>
          <p:cNvPr id="38"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4684307" y="3485210"/>
            <a:ext cx="9052681" cy="638269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59839009"/>
              </p:ext>
            </p:extLst>
          </p:nvPr>
        </p:nvGraphicFramePr>
        <p:xfrm>
          <a:off x="5042150" y="3702346"/>
          <a:ext cx="8414360" cy="5760720"/>
        </p:xfrm>
        <a:graphic>
          <a:graphicData uri="http://schemas.openxmlformats.org/drawingml/2006/table">
            <a:tbl>
              <a:tblPr firstRow="1" firstCol="1" bandRow="1">
                <a:tableStyleId>{5C22544A-7EE6-4342-B048-85BDC9FD1C3A}</a:tableStyleId>
              </a:tblPr>
              <a:tblGrid>
                <a:gridCol w="2845815">
                  <a:extLst>
                    <a:ext uri="{9D8B030D-6E8A-4147-A177-3AD203B41FA5}">
                      <a16:colId xmlns:a16="http://schemas.microsoft.com/office/drawing/2014/main" val="20000"/>
                    </a:ext>
                  </a:extLst>
                </a:gridCol>
                <a:gridCol w="5568545">
                  <a:extLst>
                    <a:ext uri="{9D8B030D-6E8A-4147-A177-3AD203B41FA5}">
                      <a16:colId xmlns:a16="http://schemas.microsoft.com/office/drawing/2014/main" val="20001"/>
                    </a:ext>
                  </a:extLst>
                </a:gridCol>
              </a:tblGrid>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Cá thiết kinh</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Chi tiết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Hình dáng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Thân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Lưng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Hành động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Cách thở</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49477">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Nhận xét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4572000" y="2961192"/>
            <a:ext cx="10688095" cy="6297107"/>
          </a:xfrm>
          <a:prstGeom prst="rect">
            <a:avLst/>
          </a:prstGeom>
        </p:spPr>
      </p:pic>
      <p:sp>
        <p:nvSpPr>
          <p:cNvPr id="2" name="Rectangle 1"/>
          <p:cNvSpPr/>
          <p:nvPr/>
        </p:nvSpPr>
        <p:spPr>
          <a:xfrm>
            <a:off x="4746456" y="1484217"/>
            <a:ext cx="10264943" cy="1323439"/>
          </a:xfrm>
          <a:prstGeom prst="rect">
            <a:avLst/>
          </a:prstGeom>
        </p:spPr>
        <p:txBody>
          <a:bodyPr wrap="square">
            <a:spAutoFit/>
          </a:bodyPr>
          <a:lstStyle/>
          <a:p>
            <a:pPr algn="ctr">
              <a:spcAft>
                <a:spcPts val="0"/>
              </a:spcAft>
            </a:pPr>
            <a:r>
              <a:rPr lang="en-US" sz="4000" b="1">
                <a:solidFill>
                  <a:srgbClr val="FF0000"/>
                </a:solidFill>
                <a:latin typeface="Times New Roman" panose="02020603050405020304" pitchFamily="18" charset="0"/>
                <a:ea typeface="MS Mincho"/>
              </a:rPr>
              <a:t>PHIẾU HỌC TẬP SỐ 4</a:t>
            </a:r>
            <a:endParaRPr lang="en-GB" sz="4000">
              <a:latin typeface="Times New Roman" panose="02020603050405020304" pitchFamily="18" charset="0"/>
              <a:ea typeface="Times New Roman" panose="02020603050405020304" pitchFamily="18" charset="0"/>
            </a:endParaRPr>
          </a:p>
          <a:p>
            <a:pPr algn="ctr">
              <a:spcAft>
                <a:spcPts val="0"/>
              </a:spcAft>
            </a:pPr>
            <a:r>
              <a:rPr lang="en-US" sz="4000">
                <a:solidFill>
                  <a:srgbClr val="000000"/>
                </a:solidFill>
                <a:latin typeface="Times New Roman" panose="02020603050405020304" pitchFamily="18" charset="0"/>
                <a:ea typeface="Times New Roman" panose="02020603050405020304" pitchFamily="18" charset="0"/>
              </a:rPr>
              <a:t>(</a:t>
            </a:r>
            <a:r>
              <a:rPr lang="en-US" sz="4000">
                <a:latin typeface="Times New Roman" panose="02020603050405020304" pitchFamily="18" charset="0"/>
                <a:ea typeface="Times New Roman" panose="02020603050405020304" pitchFamily="18" charset="0"/>
              </a:rPr>
              <a:t>Cuộc rượt đuổi “con cá” của chiếc tàu chiến</a:t>
            </a:r>
            <a:r>
              <a:rPr lang="en-US" sz="4000">
                <a:solidFill>
                  <a:srgbClr val="000000"/>
                </a:solidFill>
                <a:latin typeface="Times New Roman" panose="02020603050405020304" pitchFamily="18" charset="0"/>
                <a:ea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8291491"/>
              </p:ext>
            </p:extLst>
          </p:nvPr>
        </p:nvGraphicFramePr>
        <p:xfrm>
          <a:off x="5009825" y="3191048"/>
          <a:ext cx="9879446" cy="5267645"/>
        </p:xfrm>
        <a:graphic>
          <a:graphicData uri="http://schemas.openxmlformats.org/drawingml/2006/table">
            <a:tbl>
              <a:tblPr firstRow="1" firstCol="1" bandRow="1">
                <a:tableStyleId>{5C22544A-7EE6-4342-B048-85BDC9FD1C3A}</a:tableStyleId>
              </a:tblPr>
              <a:tblGrid>
                <a:gridCol w="3935847">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2514599">
                  <a:extLst>
                    <a:ext uri="{9D8B030D-6E8A-4147-A177-3AD203B41FA5}">
                      <a16:colId xmlns:a16="http://schemas.microsoft.com/office/drawing/2014/main" val="20002"/>
                    </a:ext>
                  </a:extLst>
                </a:gridCol>
              </a:tblGrid>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Cuộc rượt đuổi “con cá” của chiếc tàu chiến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Tàu chiến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Con cá thiết kình</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Thời gian: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1"/>
                  </a:ext>
                </a:extLst>
              </a:tr>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Không gian: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2"/>
                  </a:ext>
                </a:extLst>
              </a:tr>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Hành động:</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Nhận xét: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506550" y="3724243"/>
            <a:ext cx="11883066" cy="5838857"/>
          </a:xfrm>
          <a:prstGeom prst="rect">
            <a:avLst/>
          </a:prstGeom>
        </p:spPr>
      </p:pic>
      <p:sp>
        <p:nvSpPr>
          <p:cNvPr id="2" name="Rectangle 1"/>
          <p:cNvSpPr/>
          <p:nvPr/>
        </p:nvSpPr>
        <p:spPr>
          <a:xfrm>
            <a:off x="4648200" y="1752852"/>
            <a:ext cx="9144000" cy="1323439"/>
          </a:xfrm>
          <a:prstGeom prst="rect">
            <a:avLst/>
          </a:prstGeom>
        </p:spPr>
        <p:txBody>
          <a:bodyPr>
            <a:spAutoFit/>
          </a:bodyPr>
          <a:lstStyle/>
          <a:p>
            <a:pPr algn="ctr">
              <a:spcAft>
                <a:spcPts val="0"/>
              </a:spcAft>
            </a:pPr>
            <a:r>
              <a:rPr lang="en-US" sz="4000" b="1">
                <a:solidFill>
                  <a:srgbClr val="FF0000"/>
                </a:solidFill>
                <a:latin typeface="Times New Roman" panose="02020603050405020304" pitchFamily="18" charset="0"/>
                <a:ea typeface="MS Mincho"/>
                <a:cs typeface="Times New Roman" panose="02020603050405020304" pitchFamily="18" charset="0"/>
              </a:rPr>
              <a:t>PHIẾU HỌC TẬP SỐ 5</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4000">
                <a:latin typeface="Times New Roman" panose="02020603050405020304" pitchFamily="18" charset="0"/>
                <a:ea typeface="Times New Roman" panose="02020603050405020304" pitchFamily="18" charset="0"/>
                <a:cs typeface="Times New Roman" panose="02020603050405020304" pitchFamily="18" charset="0"/>
              </a:rPr>
              <a:t>(Cuộc đọ sức giữa tàu chiến và “con cá”)</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82495190"/>
              </p:ext>
            </p:extLst>
          </p:nvPr>
        </p:nvGraphicFramePr>
        <p:xfrm>
          <a:off x="3962400" y="4083351"/>
          <a:ext cx="11049001" cy="5120640"/>
        </p:xfrm>
        <a:graphic>
          <a:graphicData uri="http://schemas.openxmlformats.org/drawingml/2006/table">
            <a:tbl>
              <a:tblPr firstRow="1" firstCol="1" bandRow="1">
                <a:tableStyleId>{5C22544A-7EE6-4342-B048-85BDC9FD1C3A}</a:tableStyleId>
              </a:tblPr>
              <a:tblGrid>
                <a:gridCol w="4191000">
                  <a:extLst>
                    <a:ext uri="{9D8B030D-6E8A-4147-A177-3AD203B41FA5}">
                      <a16:colId xmlns:a16="http://schemas.microsoft.com/office/drawing/2014/main" val="20000"/>
                    </a:ext>
                  </a:extLst>
                </a:gridCol>
                <a:gridCol w="3174627">
                  <a:extLst>
                    <a:ext uri="{9D8B030D-6E8A-4147-A177-3AD203B41FA5}">
                      <a16:colId xmlns:a16="http://schemas.microsoft.com/office/drawing/2014/main" val="20001"/>
                    </a:ext>
                  </a:extLst>
                </a:gridCol>
                <a:gridCol w="3683374">
                  <a:extLst>
                    <a:ext uri="{9D8B030D-6E8A-4147-A177-3AD203B41FA5}">
                      <a16:colId xmlns:a16="http://schemas.microsoft.com/office/drawing/2014/main" val="20002"/>
                    </a:ext>
                  </a:extLst>
                </a:gridCol>
              </a:tblGrid>
              <a:tr h="60801">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Cuộc đọ sức giữa tàu chiến và “con cá”</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Tàu chiến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Con cá thiết kình</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Thời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1"/>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Không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2"/>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Diễn biến: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Kết quả:</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Nhận xét: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670459" y="3101126"/>
            <a:ext cx="11883066" cy="6514170"/>
          </a:xfrm>
          <a:prstGeom prst="rect">
            <a:avLst/>
          </a:prstGeom>
        </p:spPr>
      </p:pic>
      <p:sp>
        <p:nvSpPr>
          <p:cNvPr id="2" name="Rectangle 1"/>
          <p:cNvSpPr/>
          <p:nvPr/>
        </p:nvSpPr>
        <p:spPr>
          <a:xfrm>
            <a:off x="5353977" y="1485900"/>
            <a:ext cx="9144000" cy="1323439"/>
          </a:xfrm>
          <a:prstGeom prst="rect">
            <a:avLst/>
          </a:prstGeom>
        </p:spPr>
        <p:txBody>
          <a:bodyPr>
            <a:spAutoFit/>
          </a:bodyPr>
          <a:lstStyle/>
          <a:p>
            <a:pPr algn="ctr">
              <a:spcAft>
                <a:spcPts val="0"/>
              </a:spcAft>
            </a:pPr>
            <a:r>
              <a:rPr lang="en-US" sz="4000" b="1">
                <a:solidFill>
                  <a:srgbClr val="FF0000"/>
                </a:solidFill>
                <a:latin typeface="Times New Roman" panose="02020603050405020304" pitchFamily="18" charset="0"/>
                <a:ea typeface="MS Mincho"/>
                <a:cs typeface="Times New Roman" panose="02020603050405020304" pitchFamily="18" charset="0"/>
              </a:rPr>
              <a:t>PHIẾU HỌC TẬP SỐ 6</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sự thật về </a:t>
            </a: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cá thiết</a:t>
            </a:r>
            <a:r>
              <a:rPr lang="en-US"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kình"</a:t>
            </a:r>
            <a:r>
              <a:rPr lang="en-US"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97619359"/>
              </p:ext>
            </p:extLst>
          </p:nvPr>
        </p:nvGraphicFramePr>
        <p:xfrm>
          <a:off x="4287295" y="3477851"/>
          <a:ext cx="10972800" cy="5267645"/>
        </p:xfrm>
        <a:graphic>
          <a:graphicData uri="http://schemas.openxmlformats.org/drawingml/2006/table">
            <a:tbl>
              <a:tblPr firstRow="1" firstCol="1" bandRow="1">
                <a:tableStyleId>{5C22544A-7EE6-4342-B048-85BDC9FD1C3A}</a:tableStyleId>
              </a:tblPr>
              <a:tblGrid>
                <a:gridCol w="3860497">
                  <a:extLst>
                    <a:ext uri="{9D8B030D-6E8A-4147-A177-3AD203B41FA5}">
                      <a16:colId xmlns:a16="http://schemas.microsoft.com/office/drawing/2014/main" val="20000"/>
                    </a:ext>
                  </a:extLst>
                </a:gridCol>
                <a:gridCol w="3212535">
                  <a:extLst>
                    <a:ext uri="{9D8B030D-6E8A-4147-A177-3AD203B41FA5}">
                      <a16:colId xmlns:a16="http://schemas.microsoft.com/office/drawing/2014/main" val="20001"/>
                    </a:ext>
                  </a:extLst>
                </a:gridCol>
                <a:gridCol w="3899768">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Sự thật về con cá thiết</a:t>
                      </a:r>
                      <a:r>
                        <a:rPr lang="en-US" sz="3600">
                          <a:solidFill>
                            <a:schemeClr val="tx1"/>
                          </a:solidFill>
                          <a:effectLst/>
                          <a:latin typeface="Times New Roman" panose="02020603050405020304" pitchFamily="18" charset="0"/>
                          <a:cs typeface="Times New Roman" panose="02020603050405020304" pitchFamily="18" charset="0"/>
                        </a:rPr>
                        <a:t> kình</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Thực nghiệm</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Thu thập và xử lí thông tin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Hình dáng bên ngoài</a:t>
                      </a: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Quá trình tư duy</a:t>
                      </a:r>
                      <a:r>
                        <a:rPr lang="en-US" sz="3600">
                          <a:solidFill>
                            <a:schemeClr val="tx1"/>
                          </a:solidFill>
                          <a:effectLst/>
                          <a:latin typeface="Times New Roman" panose="02020603050405020304" pitchFamily="18" charset="0"/>
                          <a:cs typeface="Times New Roman" panose="02020603050405020304" pitchFamily="18" charset="0"/>
                        </a:rPr>
                        <a: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Suy luận:</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vi-VN"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Nhận xét:</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50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 </a:t>
                      </a:r>
                      <a:endParaRPr lang="en-GB"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35" name="Round Same Side Corner Rectangle 34"/>
          <p:cNvSpPr/>
          <p:nvPr/>
        </p:nvSpPr>
        <p:spPr>
          <a:xfrm rot="5400000">
            <a:off x="4248278" y="-2101857"/>
            <a:ext cx="548569" cy="7209081"/>
          </a:xfrm>
          <a:prstGeom prst="round2SameRect">
            <a:avLst/>
          </a:prstGeom>
          <a:solidFill>
            <a:schemeClr val="accent3">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6" name="Rectangle 35"/>
          <p:cNvSpPr/>
          <p:nvPr/>
        </p:nvSpPr>
        <p:spPr>
          <a:xfrm>
            <a:off x="2129333" y="1236702"/>
            <a:ext cx="5825635" cy="553998"/>
          </a:xfrm>
          <a:prstGeom prst="rect">
            <a:avLst/>
          </a:prstGeom>
          <a:solidFill>
            <a:schemeClr val="accent3">
              <a:lumMod val="75000"/>
            </a:schemeClr>
          </a:solidFill>
          <a:ln>
            <a:solidFill>
              <a:srgbClr val="00B0F0"/>
            </a:solidFill>
          </a:ln>
        </p:spPr>
        <p:txBody>
          <a:bodyPr wrap="none">
            <a:spAutoFit/>
          </a:bodyPr>
          <a:lstStyle/>
          <a:p>
            <a:pPr defTabSz="685664">
              <a:spcBef>
                <a:spcPts val="900"/>
              </a:spcBef>
              <a:defRPr/>
            </a:pPr>
            <a:r>
              <a:rPr lang="vi-VN" sz="3000" b="1">
                <a:solidFill>
                  <a:prstClr val="white"/>
                </a:solidFill>
                <a:cs typeface="Arial" pitchFamily="34" charset="0"/>
              </a:rPr>
              <a:t>KHÁM PHÁ CHI TIẾT VĂN BẢN</a:t>
            </a:r>
            <a:endParaRPr lang="en-US" sz="3000" dirty="0">
              <a:solidFill>
                <a:prstClr val="white"/>
              </a:solidFill>
              <a:latin typeface="Arial" pitchFamily="34" charset="0"/>
              <a:cs typeface="Arial" pitchFamily="34" charset="0"/>
            </a:endParaRPr>
          </a:p>
        </p:txBody>
      </p:sp>
      <p:sp>
        <p:nvSpPr>
          <p:cNvPr id="37" name="TextBox 36"/>
          <p:cNvSpPr txBox="1"/>
          <p:nvPr/>
        </p:nvSpPr>
        <p:spPr>
          <a:xfrm>
            <a:off x="914400" y="1179559"/>
            <a:ext cx="912180" cy="600164"/>
          </a:xfrm>
          <a:prstGeom prst="rect">
            <a:avLst/>
          </a:prstGeom>
          <a:solidFill>
            <a:schemeClr val="accent3">
              <a:lumMod val="75000"/>
            </a:schemeClr>
          </a:solid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II</a:t>
            </a:r>
          </a:p>
        </p:txBody>
      </p:sp>
      <p:sp>
        <p:nvSpPr>
          <p:cNvPr id="22" name="Rounded Rectangular Callout 21"/>
          <p:cNvSpPr/>
          <p:nvPr/>
        </p:nvSpPr>
        <p:spPr>
          <a:xfrm>
            <a:off x="4769111" y="2543676"/>
            <a:ext cx="10496614" cy="502370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Google Shape;230;p28"/>
          <p:cNvPicPr preferRelativeResize="0"/>
          <p:nvPr/>
        </p:nvPicPr>
        <p:blipFill rotWithShape="1">
          <a:blip r:embed="rId21">
            <a:alphaModFix/>
          </a:blip>
          <a:srcRect l="73593"/>
          <a:stretch/>
        </p:blipFill>
        <p:spPr>
          <a:xfrm flipH="1">
            <a:off x="1009126" y="2673794"/>
            <a:ext cx="3242808" cy="4763468"/>
          </a:xfrm>
          <a:prstGeom prst="rect">
            <a:avLst/>
          </a:prstGeom>
          <a:noFill/>
          <a:ln>
            <a:noFill/>
          </a:ln>
        </p:spPr>
      </p:pic>
      <p:sp>
        <p:nvSpPr>
          <p:cNvPr id="40" name="Rectangle 39"/>
          <p:cNvSpPr/>
          <p:nvPr/>
        </p:nvSpPr>
        <p:spPr>
          <a:xfrm>
            <a:off x="5419045" y="2673794"/>
            <a:ext cx="9144000" cy="4435830"/>
          </a:xfrm>
          <a:prstGeom prst="rect">
            <a:avLst/>
          </a:prstGeom>
        </p:spPr>
        <p:txBody>
          <a:bodyPr>
            <a:spAutoFit/>
          </a:bodyPr>
          <a:lstStyle/>
          <a:p>
            <a:pPr algn="just">
              <a:lnSpc>
                <a:spcPct val="150000"/>
              </a:lnSpc>
              <a:spcAft>
                <a:spcPts val="0"/>
              </a:spcAft>
            </a:pPr>
            <a:r>
              <a:rPr lang="vi-VN" sz="3200" i="1" dirty="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1) Qua lời của của vị giáo sư, hình ảnh của con cá thiết được thể hiện qua những từ ngữ, chi tiết nào?</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i="1" dirty="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2) Qua đó, em có nhận xét gì về con cá thiết?</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i="1" dirty="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3) Việc tác giả sử dụng nghệ thuật so sánh, nhân hoá khi miêu tả con cá thiết có tác dụng gì?</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i="1" dirty="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4) Con cá thiết kình này có gì khác thường?</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circle(in)">
                                      <p:cBhvr>
                                        <p:cTn id="12" dur="2000"/>
                                        <p:tgtEl>
                                          <p:spTgt spid="4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7">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6125"/>
            <a:ext cx="18275643" cy="10280138"/>
          </a:xfrm>
          <a:prstGeom prst="rect">
            <a:avLst/>
          </a:prstGeom>
        </p:spPr>
      </p:pic>
      <p:sp>
        <p:nvSpPr>
          <p:cNvPr id="57" name="Rounded Rectangle 56"/>
          <p:cNvSpPr/>
          <p:nvPr/>
        </p:nvSpPr>
        <p:spPr>
          <a:xfrm>
            <a:off x="7168709" y="952500"/>
            <a:ext cx="3791143" cy="1652049"/>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58" name="Group 57"/>
          <p:cNvGrpSpPr/>
          <p:nvPr/>
        </p:nvGrpSpPr>
        <p:grpSpPr>
          <a:xfrm>
            <a:off x="7466450" y="1059273"/>
            <a:ext cx="3734950" cy="1740623"/>
            <a:chOff x="3320767" y="1248100"/>
            <a:chExt cx="2988730" cy="1651109"/>
          </a:xfrm>
        </p:grpSpPr>
        <p:sp>
          <p:nvSpPr>
            <p:cNvPr id="59" name="Rounded Rectangle 58"/>
            <p:cNvSpPr/>
            <p:nvPr/>
          </p:nvSpPr>
          <p:spPr>
            <a:xfrm>
              <a:off x="3320767" y="1248100"/>
              <a:ext cx="2988730" cy="1651109"/>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0" name="Rounded Rectangle 6"/>
            <p:cNvSpPr/>
            <p:nvPr/>
          </p:nvSpPr>
          <p:spPr>
            <a:xfrm>
              <a:off x="3456602" y="1359924"/>
              <a:ext cx="2582646"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just"/>
              <a:r>
                <a:rPr lang="vi-VN" sz="3200" b="1">
                  <a:solidFill>
                    <a:srgbClr val="0070C0"/>
                  </a:solidFill>
                  <a:latin typeface="Times New Roman" panose="02020603050405020304" pitchFamily="18" charset="0"/>
                  <a:ea typeface="MS Mincho"/>
                  <a:cs typeface="Times New Roman" panose="02020603050405020304" pitchFamily="18" charset="0"/>
                </a:rPr>
                <a:t>1. Hình ảnh "con cá thiết</a:t>
              </a:r>
              <a:r>
                <a:rPr lang="vi-VN" sz="3200" b="1">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ea typeface="MS Mincho"/>
                  <a:cs typeface="Times New Roman" panose="02020603050405020304" pitchFamily="18" charset="0"/>
                </a:rPr>
                <a:t>kình"</a:t>
              </a:r>
              <a:endParaRPr lang="en-GB" sz="3200">
                <a:latin typeface="Times New Roman" panose="02020603050405020304" pitchFamily="18" charset="0"/>
                <a:cs typeface="Times New Roman" panose="02020603050405020304" pitchFamily="18" charset="0"/>
              </a:endParaRPr>
            </a:p>
          </p:txBody>
        </p:sp>
      </p:grpSp>
      <p:sp>
        <p:nvSpPr>
          <p:cNvPr id="61" name="Rounded Rectangle 60"/>
          <p:cNvSpPr/>
          <p:nvPr/>
        </p:nvSpPr>
        <p:spPr>
          <a:xfrm>
            <a:off x="998895" y="3449591"/>
            <a:ext cx="3048414" cy="358984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62" name="Group 61"/>
          <p:cNvGrpSpPr/>
          <p:nvPr/>
        </p:nvGrpSpPr>
        <p:grpSpPr>
          <a:xfrm>
            <a:off x="1207191" y="3619009"/>
            <a:ext cx="3063855" cy="3643895"/>
            <a:chOff x="247486" y="3272820"/>
            <a:chExt cx="2199649" cy="1396777"/>
          </a:xfrm>
        </p:grpSpPr>
        <p:sp>
          <p:nvSpPr>
            <p:cNvPr id="63" name="Rounded Rectangle 62"/>
            <p:cNvSpPr/>
            <p:nvPr/>
          </p:nvSpPr>
          <p:spPr>
            <a:xfrm>
              <a:off x="247486" y="3272820"/>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4" name="Rounded Rectangle 9"/>
            <p:cNvSpPr/>
            <p:nvPr/>
          </p:nvSpPr>
          <p:spPr>
            <a:xfrm>
              <a:off x="288396" y="3313730"/>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dáng </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Không dài quá tám mươi mét.</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Chiều ngang hơi khó xác định.</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65" name="Rounded Rectangle 64"/>
          <p:cNvSpPr/>
          <p:nvPr/>
        </p:nvSpPr>
        <p:spPr>
          <a:xfrm>
            <a:off x="4513810" y="3505569"/>
            <a:ext cx="2371686" cy="349124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66" name="Group 65"/>
          <p:cNvGrpSpPr/>
          <p:nvPr/>
        </p:nvGrpSpPr>
        <p:grpSpPr>
          <a:xfrm>
            <a:off x="4670103" y="3637140"/>
            <a:ext cx="2425954" cy="3625763"/>
            <a:chOff x="2384429" y="3272820"/>
            <a:chExt cx="2408715" cy="1396777"/>
          </a:xfrm>
        </p:grpSpPr>
        <p:sp>
          <p:nvSpPr>
            <p:cNvPr id="67" name="Rounded Rectangle 66"/>
            <p:cNvSpPr/>
            <p:nvPr/>
          </p:nvSpPr>
          <p:spPr>
            <a:xfrm>
              <a:off x="2384429" y="3272820"/>
              <a:ext cx="2408715"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8" name="Rounded Rectangle 12"/>
            <p:cNvSpPr/>
            <p:nvPr/>
          </p:nvSpPr>
          <p:spPr>
            <a:xfrm>
              <a:off x="2441761" y="3313730"/>
              <a:ext cx="2325017"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Thân</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just" defTabSz="1022350">
                <a:lnSpc>
                  <a:spcPct val="90000"/>
                </a:lnSpc>
                <a:spcBef>
                  <a:spcPct val="0"/>
                </a:spcBef>
                <a:spcAft>
                  <a:spcPct val="35000"/>
                </a:spcAft>
              </a:pPr>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Rắn như đá, không mềm như cá voi.</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69" name="Rounded Rectangle 68"/>
          <p:cNvSpPr/>
          <p:nvPr/>
        </p:nvSpPr>
        <p:spPr>
          <a:xfrm>
            <a:off x="7391400" y="3505190"/>
            <a:ext cx="3375039" cy="349162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70" name="Group 69"/>
          <p:cNvGrpSpPr/>
          <p:nvPr/>
        </p:nvGrpSpPr>
        <p:grpSpPr>
          <a:xfrm>
            <a:off x="7620000" y="3685920"/>
            <a:ext cx="3327007" cy="3576984"/>
            <a:chOff x="4965128" y="3324794"/>
            <a:chExt cx="2542652" cy="1396777"/>
          </a:xfrm>
        </p:grpSpPr>
        <p:sp>
          <p:nvSpPr>
            <p:cNvPr id="71" name="Rounded Rectangle 70"/>
            <p:cNvSpPr/>
            <p:nvPr/>
          </p:nvSpPr>
          <p:spPr>
            <a:xfrm>
              <a:off x="4965128" y="3324794"/>
              <a:ext cx="2542652"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2" name="Rounded Rectangle 15"/>
            <p:cNvSpPr/>
            <p:nvPr/>
          </p:nvSpPr>
          <p:spPr>
            <a:xfrm>
              <a:off x="5011365" y="3448056"/>
              <a:ext cx="2417267" cy="11600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Lưng</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Đen bóng, nhẵn thín, phẳng lì, không có vảy.</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Được ghép lại bằng thép lá, gõ kêu bong bong.</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3" name="Rounded Rectangle 72"/>
          <p:cNvSpPr/>
          <p:nvPr/>
        </p:nvSpPr>
        <p:spPr>
          <a:xfrm>
            <a:off x="11190821" y="3523175"/>
            <a:ext cx="3123105" cy="351626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74" name="Group 73"/>
          <p:cNvGrpSpPr/>
          <p:nvPr/>
        </p:nvGrpSpPr>
        <p:grpSpPr>
          <a:xfrm>
            <a:off x="11431091" y="3686313"/>
            <a:ext cx="3366918" cy="3576590"/>
            <a:chOff x="8140385" y="3298673"/>
            <a:chExt cx="2447556" cy="1396777"/>
          </a:xfrm>
        </p:grpSpPr>
        <p:sp>
          <p:nvSpPr>
            <p:cNvPr id="75" name="Rounded Rectangle 74"/>
            <p:cNvSpPr/>
            <p:nvPr/>
          </p:nvSpPr>
          <p:spPr>
            <a:xfrm>
              <a:off x="8140385" y="3298673"/>
              <a:ext cx="2360654"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6" name="Rounded Rectangle 18"/>
            <p:cNvSpPr/>
            <p:nvPr/>
          </p:nvSpPr>
          <p:spPr>
            <a:xfrm>
              <a:off x="8197119" y="3335429"/>
              <a:ext cx="2390822" cy="13010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 động</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Quẫy mạnh làm nước biển sủi bọt.</a:t>
              </a:r>
              <a:endParaRPr lang="en-GB"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Lượn hình vòng cung, để lại phía sau một vệt sáng lấp lánh.</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7" name="Straight Connector 3"/>
          <p:cNvSpPr/>
          <p:nvPr/>
        </p:nvSpPr>
        <p:spPr>
          <a:xfrm>
            <a:off x="10438590" y="2759207"/>
            <a:ext cx="6916850" cy="590414"/>
          </a:xfrm>
          <a:custGeom>
            <a:avLst/>
            <a:gdLst/>
            <a:ahLst/>
            <a:cxnLst/>
            <a:rect l="0" t="0" r="0" b="0"/>
            <a:pathLst>
              <a:path>
                <a:moveTo>
                  <a:pt x="0" y="0"/>
                </a:moveTo>
                <a:lnTo>
                  <a:pt x="0" y="435958"/>
                </a:lnTo>
                <a:lnTo>
                  <a:pt x="4032691" y="435958"/>
                </a:lnTo>
                <a:lnTo>
                  <a:pt x="4032691"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8" name="Straight Connector 4"/>
          <p:cNvSpPr/>
          <p:nvPr/>
        </p:nvSpPr>
        <p:spPr>
          <a:xfrm>
            <a:off x="4344543" y="2722212"/>
            <a:ext cx="4032691" cy="639731"/>
          </a:xfrm>
          <a:custGeom>
            <a:avLst/>
            <a:gdLst/>
            <a:ahLst/>
            <a:cxnLst/>
            <a:rect l="0" t="0" r="0" b="0"/>
            <a:pathLst>
              <a:path>
                <a:moveTo>
                  <a:pt x="4032691" y="0"/>
                </a:moveTo>
                <a:lnTo>
                  <a:pt x="4032691" y="435958"/>
                </a:lnTo>
                <a:lnTo>
                  <a:pt x="0" y="435958"/>
                </a:lnTo>
                <a:lnTo>
                  <a:pt x="0" y="63973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9" name="Rounded Rectangle 78"/>
          <p:cNvSpPr/>
          <p:nvPr/>
        </p:nvSpPr>
        <p:spPr>
          <a:xfrm>
            <a:off x="15162548" y="3453119"/>
            <a:ext cx="2362357" cy="3586320"/>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80" name="Group 79"/>
          <p:cNvGrpSpPr/>
          <p:nvPr/>
        </p:nvGrpSpPr>
        <p:grpSpPr>
          <a:xfrm>
            <a:off x="15392398" y="3561881"/>
            <a:ext cx="2288823" cy="3701022"/>
            <a:chOff x="8140385" y="3298673"/>
            <a:chExt cx="2199649" cy="1396777"/>
          </a:xfrm>
        </p:grpSpPr>
        <p:sp>
          <p:nvSpPr>
            <p:cNvPr id="81" name="Rounded Rectangle 80"/>
            <p:cNvSpPr/>
            <p:nvPr/>
          </p:nvSpPr>
          <p:spPr>
            <a:xfrm>
              <a:off x="8140385" y="3298673"/>
              <a:ext cx="2199649" cy="1396777"/>
            </a:xfrm>
            <a:prstGeom prst="roundRect">
              <a:avLst>
                <a:gd name="adj" fmla="val 10000"/>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2" name="Rounded Rectangle 18"/>
            <p:cNvSpPr/>
            <p:nvPr/>
          </p:nvSpPr>
          <p:spPr>
            <a:xfrm>
              <a:off x="8197119" y="3335429"/>
              <a:ext cx="2117829"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 thở</a:t>
              </a:r>
              <a:endPar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just" defTabSz="1022350">
                <a:lnSpc>
                  <a:spcPct val="90000"/>
                </a:lnSpc>
                <a:spcBef>
                  <a:spcPct val="0"/>
                </a:spcBef>
                <a:spcAft>
                  <a:spcPct val="35000"/>
                </a:spcAft>
              </a:pPr>
              <a:r>
                <a:rPr lang="en-US" sz="3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Hai lỗ mũi nó vọt lên hai cột nước cao tới bốn mươi mét.</a:t>
              </a:r>
              <a:endParaRPr lang="en-US" sz="320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in)">
                                      <p:cBhvr>
                                        <p:cTn id="7" dur="2000"/>
                                        <p:tgtEl>
                                          <p:spTgt spid="58"/>
                                        </p:tgtEl>
                                      </p:cBhvr>
                                    </p:animEffect>
                                  </p:childTnLst>
                                </p:cTn>
                              </p:par>
                              <p:par>
                                <p:cTn id="8" presetID="6" presetClass="entr" presetSubtype="16"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circle(in)">
                                      <p:cBhvr>
                                        <p:cTn id="10" dur="20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1000"/>
                                        <p:tgtEl>
                                          <p:spTgt spid="78"/>
                                        </p:tgtEl>
                                      </p:cBhvr>
                                    </p:animEffect>
                                    <p:anim calcmode="lin" valueType="num">
                                      <p:cBhvr>
                                        <p:cTn id="16" dur="1000" fill="hold"/>
                                        <p:tgtEl>
                                          <p:spTgt spid="78"/>
                                        </p:tgtEl>
                                        <p:attrNameLst>
                                          <p:attrName>ppt_x</p:attrName>
                                        </p:attrNameLst>
                                      </p:cBhvr>
                                      <p:tavLst>
                                        <p:tav tm="0">
                                          <p:val>
                                            <p:strVal val="#ppt_x"/>
                                          </p:val>
                                        </p:tav>
                                        <p:tav tm="100000">
                                          <p:val>
                                            <p:strVal val="#ppt_x"/>
                                          </p:val>
                                        </p:tav>
                                      </p:tavLst>
                                    </p:anim>
                                    <p:anim calcmode="lin" valueType="num">
                                      <p:cBhvr>
                                        <p:cTn id="17" dur="10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00"/>
                                        <p:tgtEl>
                                          <p:spTgt spid="77"/>
                                        </p:tgtEl>
                                      </p:cBhvr>
                                    </p:animEffect>
                                    <p:anim calcmode="lin" valueType="num">
                                      <p:cBhvr>
                                        <p:cTn id="21" dur="1000" fill="hold"/>
                                        <p:tgtEl>
                                          <p:spTgt spid="77"/>
                                        </p:tgtEl>
                                        <p:attrNameLst>
                                          <p:attrName>ppt_x</p:attrName>
                                        </p:attrNameLst>
                                      </p:cBhvr>
                                      <p:tavLst>
                                        <p:tav tm="0">
                                          <p:val>
                                            <p:strVal val="#ppt_x"/>
                                          </p:val>
                                        </p:tav>
                                        <p:tav tm="100000">
                                          <p:val>
                                            <p:strVal val="#ppt_x"/>
                                          </p:val>
                                        </p:tav>
                                      </p:tavLst>
                                    </p:anim>
                                    <p:anim calcmode="lin" valueType="num">
                                      <p:cBhvr>
                                        <p:cTn id="22"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1000"/>
                                        <p:tgtEl>
                                          <p:spTgt spid="62"/>
                                        </p:tgtEl>
                                      </p:cBhvr>
                                    </p:animEffect>
                                    <p:anim calcmode="lin" valueType="num">
                                      <p:cBhvr>
                                        <p:cTn id="28" dur="1000" fill="hold"/>
                                        <p:tgtEl>
                                          <p:spTgt spid="62"/>
                                        </p:tgtEl>
                                        <p:attrNameLst>
                                          <p:attrName>ppt_x</p:attrName>
                                        </p:attrNameLst>
                                      </p:cBhvr>
                                      <p:tavLst>
                                        <p:tav tm="0">
                                          <p:val>
                                            <p:strVal val="#ppt_x"/>
                                          </p:val>
                                        </p:tav>
                                        <p:tav tm="100000">
                                          <p:val>
                                            <p:strVal val="#ppt_x"/>
                                          </p:val>
                                        </p:tav>
                                      </p:tavLst>
                                    </p:anim>
                                    <p:anim calcmode="lin" valueType="num">
                                      <p:cBhvr>
                                        <p:cTn id="29" dur="1000" fill="hold"/>
                                        <p:tgtEl>
                                          <p:spTgt spid="6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1000"/>
                                        <p:tgtEl>
                                          <p:spTgt spid="66"/>
                                        </p:tgtEl>
                                      </p:cBhvr>
                                    </p:animEffect>
                                    <p:anim calcmode="lin" valueType="num">
                                      <p:cBhvr>
                                        <p:cTn id="45" dur="1000" fill="hold"/>
                                        <p:tgtEl>
                                          <p:spTgt spid="66"/>
                                        </p:tgtEl>
                                        <p:attrNameLst>
                                          <p:attrName>ppt_x</p:attrName>
                                        </p:attrNameLst>
                                      </p:cBhvr>
                                      <p:tavLst>
                                        <p:tav tm="0">
                                          <p:val>
                                            <p:strVal val="#ppt_x"/>
                                          </p:val>
                                        </p:tav>
                                        <p:tav tm="100000">
                                          <p:val>
                                            <p:strVal val="#ppt_x"/>
                                          </p:val>
                                        </p:tav>
                                      </p:tavLst>
                                    </p:anim>
                                    <p:anim calcmode="lin" valueType="num">
                                      <p:cBhvr>
                                        <p:cTn id="4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1000"/>
                                        <p:tgtEl>
                                          <p:spTgt spid="69"/>
                                        </p:tgtEl>
                                      </p:cBhvr>
                                    </p:animEffect>
                                    <p:anim calcmode="lin" valueType="num">
                                      <p:cBhvr>
                                        <p:cTn id="52" dur="1000" fill="hold"/>
                                        <p:tgtEl>
                                          <p:spTgt spid="69"/>
                                        </p:tgtEl>
                                        <p:attrNameLst>
                                          <p:attrName>ppt_x</p:attrName>
                                        </p:attrNameLst>
                                      </p:cBhvr>
                                      <p:tavLst>
                                        <p:tav tm="0">
                                          <p:val>
                                            <p:strVal val="#ppt_x"/>
                                          </p:val>
                                        </p:tav>
                                        <p:tav tm="100000">
                                          <p:val>
                                            <p:strVal val="#ppt_x"/>
                                          </p:val>
                                        </p:tav>
                                      </p:tavLst>
                                    </p:anim>
                                    <p:anim calcmode="lin" valueType="num">
                                      <p:cBhvr>
                                        <p:cTn id="53" dur="1000" fill="hold"/>
                                        <p:tgtEl>
                                          <p:spTgt spid="6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1000"/>
                                        <p:tgtEl>
                                          <p:spTgt spid="70"/>
                                        </p:tgtEl>
                                      </p:cBhvr>
                                    </p:animEffect>
                                    <p:anim calcmode="lin" valueType="num">
                                      <p:cBhvr>
                                        <p:cTn id="57" dur="1000" fill="hold"/>
                                        <p:tgtEl>
                                          <p:spTgt spid="70"/>
                                        </p:tgtEl>
                                        <p:attrNameLst>
                                          <p:attrName>ppt_x</p:attrName>
                                        </p:attrNameLst>
                                      </p:cBhvr>
                                      <p:tavLst>
                                        <p:tav tm="0">
                                          <p:val>
                                            <p:strVal val="#ppt_x"/>
                                          </p:val>
                                        </p:tav>
                                        <p:tav tm="100000">
                                          <p:val>
                                            <p:strVal val="#ppt_x"/>
                                          </p:val>
                                        </p:tav>
                                      </p:tavLst>
                                    </p:anim>
                                    <p:anim calcmode="lin" valueType="num">
                                      <p:cBhvr>
                                        <p:cTn id="5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1000"/>
                                        <p:tgtEl>
                                          <p:spTgt spid="73"/>
                                        </p:tgtEl>
                                      </p:cBhvr>
                                    </p:animEffect>
                                    <p:anim calcmode="lin" valueType="num">
                                      <p:cBhvr>
                                        <p:cTn id="64" dur="1000" fill="hold"/>
                                        <p:tgtEl>
                                          <p:spTgt spid="73"/>
                                        </p:tgtEl>
                                        <p:attrNameLst>
                                          <p:attrName>ppt_x</p:attrName>
                                        </p:attrNameLst>
                                      </p:cBhvr>
                                      <p:tavLst>
                                        <p:tav tm="0">
                                          <p:val>
                                            <p:strVal val="#ppt_x"/>
                                          </p:val>
                                        </p:tav>
                                        <p:tav tm="100000">
                                          <p:val>
                                            <p:strVal val="#ppt_x"/>
                                          </p:val>
                                        </p:tav>
                                      </p:tavLst>
                                    </p:anim>
                                    <p:anim calcmode="lin" valueType="num">
                                      <p:cBhvr>
                                        <p:cTn id="65" dur="1000" fill="hold"/>
                                        <p:tgtEl>
                                          <p:spTgt spid="7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1000"/>
                                        <p:tgtEl>
                                          <p:spTgt spid="74"/>
                                        </p:tgtEl>
                                      </p:cBhvr>
                                    </p:animEffect>
                                    <p:anim calcmode="lin" valueType="num">
                                      <p:cBhvr>
                                        <p:cTn id="69" dur="1000" fill="hold"/>
                                        <p:tgtEl>
                                          <p:spTgt spid="74"/>
                                        </p:tgtEl>
                                        <p:attrNameLst>
                                          <p:attrName>ppt_x</p:attrName>
                                        </p:attrNameLst>
                                      </p:cBhvr>
                                      <p:tavLst>
                                        <p:tav tm="0">
                                          <p:val>
                                            <p:strVal val="#ppt_x"/>
                                          </p:val>
                                        </p:tav>
                                        <p:tav tm="100000">
                                          <p:val>
                                            <p:strVal val="#ppt_x"/>
                                          </p:val>
                                        </p:tav>
                                      </p:tavLst>
                                    </p:anim>
                                    <p:anim calcmode="lin" valueType="num">
                                      <p:cBhvr>
                                        <p:cTn id="7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1000"/>
                                        <p:tgtEl>
                                          <p:spTgt spid="79"/>
                                        </p:tgtEl>
                                      </p:cBhvr>
                                    </p:animEffect>
                                    <p:anim calcmode="lin" valueType="num">
                                      <p:cBhvr>
                                        <p:cTn id="76" dur="1000" fill="hold"/>
                                        <p:tgtEl>
                                          <p:spTgt spid="79"/>
                                        </p:tgtEl>
                                        <p:attrNameLst>
                                          <p:attrName>ppt_x</p:attrName>
                                        </p:attrNameLst>
                                      </p:cBhvr>
                                      <p:tavLst>
                                        <p:tav tm="0">
                                          <p:val>
                                            <p:strVal val="#ppt_x"/>
                                          </p:val>
                                        </p:tav>
                                        <p:tav tm="100000">
                                          <p:val>
                                            <p:strVal val="#ppt_x"/>
                                          </p:val>
                                        </p:tav>
                                      </p:tavLst>
                                    </p:anim>
                                    <p:anim calcmode="lin" valueType="num">
                                      <p:cBhvr>
                                        <p:cTn id="77" dur="1000" fill="hold"/>
                                        <p:tgtEl>
                                          <p:spTgt spid="79"/>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1000"/>
                                        <p:tgtEl>
                                          <p:spTgt spid="80"/>
                                        </p:tgtEl>
                                      </p:cBhvr>
                                    </p:animEffect>
                                    <p:anim calcmode="lin" valueType="num">
                                      <p:cBhvr>
                                        <p:cTn id="81" dur="1000" fill="hold"/>
                                        <p:tgtEl>
                                          <p:spTgt spid="80"/>
                                        </p:tgtEl>
                                        <p:attrNameLst>
                                          <p:attrName>ppt_x</p:attrName>
                                        </p:attrNameLst>
                                      </p:cBhvr>
                                      <p:tavLst>
                                        <p:tav tm="0">
                                          <p:val>
                                            <p:strVal val="#ppt_x"/>
                                          </p:val>
                                        </p:tav>
                                        <p:tav tm="100000">
                                          <p:val>
                                            <p:strVal val="#ppt_x"/>
                                          </p:val>
                                        </p:tav>
                                      </p:tavLst>
                                    </p:anim>
                                    <p:anim calcmode="lin" valueType="num">
                                      <p:cBhvr>
                                        <p:cTn id="82"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6125"/>
            <a:ext cx="18314346" cy="10547575"/>
          </a:xfrm>
          <a:prstGeom prst="rect">
            <a:avLst/>
          </a:prstGeom>
        </p:spPr>
      </p:pic>
      <p:sp>
        <p:nvSpPr>
          <p:cNvPr id="19" name="Rectangle 18">
            <a:extLst>
              <a:ext uri="{FF2B5EF4-FFF2-40B4-BE49-F238E27FC236}">
                <a16:creationId xmlns:a16="http://schemas.microsoft.com/office/drawing/2014/main" id="{407E3729-BB04-4D5C-BB93-FBA119F07B39}"/>
              </a:ext>
            </a:extLst>
          </p:cNvPr>
          <p:cNvSpPr/>
          <p:nvPr/>
        </p:nvSpPr>
        <p:spPr>
          <a:xfrm>
            <a:off x="1194273" y="1234690"/>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a:off x="3693175" y="1752852"/>
            <a:ext cx="2363147" cy="986360"/>
          </a:xfrm>
          <a:prstGeom prst="rect">
            <a:avLst/>
          </a:prstGeom>
        </p:spPr>
        <p:txBody>
          <a:bodyPr wrap="none">
            <a:spAutoFit/>
          </a:bodyPr>
          <a:lstStyle/>
          <a:p>
            <a:pPr>
              <a:lnSpc>
                <a:spcPct val="150000"/>
              </a:lnSpc>
            </a:pPr>
            <a:r>
              <a:rPr lang="en-US" sz="44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GB" sz="440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Rounded Rectangle 20"/>
          <p:cNvSpPr/>
          <p:nvPr/>
        </p:nvSpPr>
        <p:spPr>
          <a:xfrm>
            <a:off x="3986212" y="3202811"/>
            <a:ext cx="8205787" cy="3974079"/>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419600" y="3417757"/>
            <a:ext cx="7116975" cy="3785652"/>
          </a:xfrm>
          <a:prstGeom prst="rect">
            <a:avLst/>
          </a:prstGeom>
        </p:spPr>
        <p:txBody>
          <a:bodyPr wrap="square">
            <a:spAutoFit/>
          </a:bodyPr>
          <a:lstStyle/>
          <a:p>
            <a:pPr algn="just">
              <a:lnSpc>
                <a:spcPct val="150000"/>
              </a:lnSpc>
              <a:spcAft>
                <a:spcPts val="0"/>
              </a:spcAft>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Nghệ thuật: so sánh, nhân hoá =&gt; gây ấn tượng, hấp dẫn, làm nổi bật hình dáng đặc biệt của con cá. </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cá này rất to lớn, lạ và khó xác định, có thể phát ra ánh điện.</a:t>
            </a:r>
            <a:endParaRPr lang="en-GB" sz="32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1" grpId="1"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4326037" y="-2729375"/>
            <a:ext cx="9670488" cy="159674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68612" y="6090582"/>
            <a:ext cx="2235040" cy="35838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136" y="5870233"/>
            <a:ext cx="2153167" cy="438608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1228" y="9358116"/>
            <a:ext cx="2692304" cy="881118"/>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652070" y="9191390"/>
            <a:ext cx="670200" cy="120460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2486658" y="7283442"/>
            <a:ext cx="5806020" cy="2955792"/>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3411200" y="9621892"/>
            <a:ext cx="2120431" cy="686249"/>
          </a:xfrm>
          <a:prstGeom prst="rect">
            <a:avLst/>
          </a:prstGeom>
        </p:spPr>
      </p:pic>
      <p:pic>
        <p:nvPicPr>
          <p:cNvPr id="14" name="Google Shape;195;p26"/>
          <p:cNvPicPr preferRelativeResize="0"/>
          <p:nvPr/>
        </p:nvPicPr>
        <p:blipFill rotWithShape="1">
          <a:blip r:embed="rId16">
            <a:alphaModFix/>
          </a:blip>
          <a:srcRect/>
          <a:stretch/>
        </p:blipFill>
        <p:spPr>
          <a:xfrm>
            <a:off x="271408" y="6125"/>
            <a:ext cx="9786992" cy="1251175"/>
          </a:xfrm>
          <a:prstGeom prst="rect">
            <a:avLst/>
          </a:prstGeom>
          <a:noFill/>
          <a:ln>
            <a:noFill/>
          </a:ln>
        </p:spPr>
      </p:pic>
      <p:sp>
        <p:nvSpPr>
          <p:cNvPr id="15" name="Rectangle 14"/>
          <p:cNvSpPr/>
          <p:nvPr/>
        </p:nvSpPr>
        <p:spPr>
          <a:xfrm>
            <a:off x="1227414" y="324488"/>
            <a:ext cx="8408456"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a:solidFill>
                  <a:schemeClr val="bg1"/>
                </a:solidFill>
              </a:rPr>
              <a:t>Giuyn Vec-nơ</a:t>
            </a:r>
            <a:endParaRPr lang="en-GB" sz="3200" b="1">
              <a:ln w="0"/>
              <a:solidFill>
                <a:schemeClr val="bg1"/>
              </a:solidFill>
              <a:effectLst>
                <a:reflection blurRad="6350" stA="53000" endA="300" endPos="35500" dir="5400000" sy="-90000" algn="bl" rotWithShape="0"/>
              </a:effectLst>
              <a:latin typeface="Palatino Linotype" panose="02040502050505030304" pitchFamily="18" charset="0"/>
            </a:endParaRPr>
          </a:p>
        </p:txBody>
      </p:sp>
      <p:sp>
        <p:nvSpPr>
          <p:cNvPr id="16" name="Rounded Rectangle 15"/>
          <p:cNvSpPr/>
          <p:nvPr/>
        </p:nvSpPr>
        <p:spPr>
          <a:xfrm>
            <a:off x="2274917" y="1881983"/>
            <a:ext cx="14494194" cy="8254844"/>
          </a:xfrm>
          <a:prstGeom prst="roundRect">
            <a:avLst>
              <a:gd name="adj" fmla="val 3218"/>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7" name="Text1"/>
          <p:cNvSpPr txBox="1"/>
          <p:nvPr/>
        </p:nvSpPr>
        <p:spPr>
          <a:xfrm>
            <a:off x="2987170" y="5677712"/>
            <a:ext cx="10540368" cy="2262158"/>
          </a:xfrm>
          <a:prstGeom prst="rect">
            <a:avLst/>
          </a:prstGeom>
          <a:noFill/>
        </p:spPr>
        <p:txBody>
          <a:bodyPr wrap="square" rtlCol="0">
            <a:spAutoFit/>
          </a:bodyPr>
          <a:lstStyle/>
          <a:p>
            <a:pPr marL="742950" indent="-742950">
              <a:buAutoNum type="arabicPeriod"/>
            </a:pPr>
            <a:r>
              <a:rPr lang="vi-VN" sz="3600" b="1"/>
              <a:t>Hình ảnh “con cá thiết kình”</a:t>
            </a:r>
            <a:endParaRPr lang="vi-VN" sz="3600"/>
          </a:p>
          <a:p>
            <a:pPr marL="742950" indent="-742950">
              <a:buAutoNum type="arabicPeriod"/>
            </a:pPr>
            <a:r>
              <a:rPr lang="vi-VN" sz="3600" b="1"/>
              <a:t>Trận chiến giữa tàu chiến và “con cá”</a:t>
            </a:r>
          </a:p>
          <a:p>
            <a:pPr marL="742950" indent="-742950">
              <a:buFontTx/>
              <a:buAutoNum type="arabicPeriod"/>
            </a:pPr>
            <a:r>
              <a:rPr lang="vi-VN" sz="3600" b="1"/>
              <a:t>Sự thật về “con cá thiết kình”</a:t>
            </a:r>
            <a:endParaRPr lang="en-GB" sz="3600"/>
          </a:p>
          <a:p>
            <a:endParaRPr lang="en-US" sz="3300" b="1" i="1" dirty="0">
              <a:solidFill>
                <a:prstClr val="black"/>
              </a:solidFill>
              <a:latin typeface="Arial" pitchFamily="34" charset="0"/>
              <a:cs typeface="Arial" pitchFamily="34" charset="0"/>
            </a:endParaRPr>
          </a:p>
        </p:txBody>
      </p:sp>
      <p:grpSp>
        <p:nvGrpSpPr>
          <p:cNvPr id="18" name="Group 17"/>
          <p:cNvGrpSpPr/>
          <p:nvPr/>
        </p:nvGrpSpPr>
        <p:grpSpPr>
          <a:xfrm>
            <a:off x="6006827" y="1486376"/>
            <a:ext cx="6822252" cy="934133"/>
            <a:chOff x="8010143" y="1905000"/>
            <a:chExt cx="9097521" cy="1290242"/>
          </a:xfrm>
        </p:grpSpPr>
        <p:sp>
          <p:nvSpPr>
            <p:cNvPr id="19" name="Rectangle 18"/>
            <p:cNvSpPr/>
            <p:nvPr/>
          </p:nvSpPr>
          <p:spPr>
            <a:xfrm>
              <a:off x="8010143" y="2221477"/>
              <a:ext cx="9097521" cy="77403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0" name="Rounded Rectangle 19"/>
            <p:cNvSpPr/>
            <p:nvPr/>
          </p:nvSpPr>
          <p:spPr>
            <a:xfrm>
              <a:off x="8014819" y="1905000"/>
              <a:ext cx="9092845" cy="1290242"/>
            </a:xfrm>
            <a:prstGeom prst="roundRect">
              <a:avLst/>
            </a:prstGeom>
            <a:no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21" name="Rectangle 20"/>
          <p:cNvSpPr/>
          <p:nvPr/>
        </p:nvSpPr>
        <p:spPr>
          <a:xfrm>
            <a:off x="2987170" y="3476153"/>
            <a:ext cx="13416260" cy="1223412"/>
          </a:xfrm>
          <a:prstGeom prst="rect">
            <a:avLst/>
          </a:prstGeom>
        </p:spPr>
        <p:txBody>
          <a:bodyPr wrap="square">
            <a:spAutoFit/>
          </a:bodyPr>
          <a:lstStyle/>
          <a:p>
            <a:pPr marL="557102" indent="-557102" defTabSz="685664">
              <a:spcBef>
                <a:spcPts val="900"/>
              </a:spcBef>
              <a:buFont typeface="+mj-lt"/>
              <a:buAutoNum type="arabicPeriod"/>
              <a:defRPr/>
            </a:pPr>
            <a:r>
              <a:rPr lang="vi-VN" sz="3300" b="1">
                <a:solidFill>
                  <a:sysClr val="windowText" lastClr="000000"/>
                </a:solidFill>
                <a:latin typeface="Arial" pitchFamily="34" charset="0"/>
                <a:cs typeface="Arial" pitchFamily="34" charset="0"/>
              </a:rPr>
              <a:t>Tác giả </a:t>
            </a:r>
          </a:p>
          <a:p>
            <a:pPr marL="557102" indent="-557102" defTabSz="685664">
              <a:spcBef>
                <a:spcPts val="900"/>
              </a:spcBef>
              <a:buFont typeface="+mj-lt"/>
              <a:buAutoNum type="arabicPeriod"/>
              <a:defRPr/>
            </a:pPr>
            <a:r>
              <a:rPr lang="vi-VN" sz="3300" b="1">
                <a:solidFill>
                  <a:prstClr val="black"/>
                </a:solidFill>
                <a:latin typeface="Arial" pitchFamily="34" charset="0"/>
                <a:cs typeface="Arial" pitchFamily="34" charset="0"/>
              </a:rPr>
              <a:t>Tác phẩm</a:t>
            </a:r>
            <a:endParaRPr lang="en-US" sz="3300" b="1" i="1" dirty="0">
              <a:solidFill>
                <a:prstClr val="black"/>
              </a:solidFill>
              <a:latin typeface="Arial" pitchFamily="34" charset="0"/>
              <a:cs typeface="Arial" pitchFamily="34" charset="0"/>
            </a:endParaRPr>
          </a:p>
        </p:txBody>
      </p:sp>
      <p:sp>
        <p:nvSpPr>
          <p:cNvPr id="22" name="Rectangle 21"/>
          <p:cNvSpPr/>
          <p:nvPr/>
        </p:nvSpPr>
        <p:spPr>
          <a:xfrm>
            <a:off x="3029203" y="8228598"/>
            <a:ext cx="9142809" cy="2516073"/>
          </a:xfrm>
          <a:prstGeom prst="rect">
            <a:avLst/>
          </a:prstGeom>
        </p:spPr>
        <p:txBody>
          <a:bodyPr>
            <a:spAutoFit/>
          </a:bodyPr>
          <a:lstStyle/>
          <a:p>
            <a:pPr marL="557102" indent="-557102" defTabSz="685664">
              <a:spcBef>
                <a:spcPts val="900"/>
              </a:spcBef>
              <a:buFont typeface="+mj-lt"/>
              <a:buAutoNum type="arabicPeriod"/>
              <a:defRPr/>
            </a:pPr>
            <a:r>
              <a:rPr lang="vi-VN" sz="3300" b="1">
                <a:solidFill>
                  <a:sysClr val="windowText" lastClr="000000"/>
                </a:solidFill>
                <a:latin typeface="Arial" pitchFamily="34" charset="0"/>
                <a:cs typeface="Arial" pitchFamily="34" charset="0"/>
              </a:rPr>
              <a:t>Nghệ thuật</a:t>
            </a:r>
          </a:p>
          <a:p>
            <a:pPr marL="557102" indent="-557102" defTabSz="685664">
              <a:spcBef>
                <a:spcPts val="900"/>
              </a:spcBef>
              <a:buFont typeface="+mj-lt"/>
              <a:buAutoNum type="arabicPeriod"/>
              <a:defRPr/>
            </a:pPr>
            <a:r>
              <a:rPr lang="vi-VN" sz="3300" b="1">
                <a:solidFill>
                  <a:sysClr val="windowText" lastClr="000000"/>
                </a:solidFill>
                <a:latin typeface="Arial" pitchFamily="34" charset="0"/>
                <a:cs typeface="Arial" pitchFamily="34" charset="0"/>
              </a:rPr>
              <a:t>Nội dung – ý nghĩa</a:t>
            </a:r>
          </a:p>
          <a:p>
            <a:pPr marL="557102" indent="-557102" defTabSz="685664">
              <a:spcBef>
                <a:spcPts val="900"/>
              </a:spcBef>
              <a:buFont typeface="+mj-lt"/>
              <a:buAutoNum type="arabicPeriod"/>
              <a:defRPr/>
            </a:pPr>
            <a:r>
              <a:rPr lang="vi-VN" sz="3600" b="1"/>
              <a:t>Cách kể chuyện khoa học viễn tưởng</a:t>
            </a:r>
            <a:endParaRPr lang="en-GB" sz="3600"/>
          </a:p>
          <a:p>
            <a:pPr marL="557102" indent="-557102" defTabSz="685664">
              <a:spcBef>
                <a:spcPts val="900"/>
              </a:spcBef>
              <a:buFont typeface="+mj-lt"/>
              <a:buAutoNum type="arabicPeriod"/>
              <a:defRPr/>
            </a:pPr>
            <a:endParaRPr lang="en-US" sz="3300" b="1" dirty="0">
              <a:solidFill>
                <a:sysClr val="windowText" lastClr="000000"/>
              </a:solidFill>
              <a:latin typeface="Arial" pitchFamily="34" charset="0"/>
              <a:cs typeface="Arial" pitchFamily="34" charset="0"/>
            </a:endParaRPr>
          </a:p>
        </p:txBody>
      </p:sp>
      <p:grpSp>
        <p:nvGrpSpPr>
          <p:cNvPr id="23" name="Group 22"/>
          <p:cNvGrpSpPr/>
          <p:nvPr/>
        </p:nvGrpSpPr>
        <p:grpSpPr>
          <a:xfrm>
            <a:off x="2159897" y="2570567"/>
            <a:ext cx="7040565" cy="661751"/>
            <a:chOff x="2840539" y="3818711"/>
            <a:chExt cx="9388643" cy="882448"/>
          </a:xfrm>
          <a:solidFill>
            <a:schemeClr val="accent3">
              <a:lumMod val="75000"/>
            </a:schemeClr>
          </a:solidFill>
        </p:grpSpPr>
        <p:sp>
          <p:nvSpPr>
            <p:cNvPr id="2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5" name="Group 24"/>
            <p:cNvGrpSpPr/>
            <p:nvPr/>
          </p:nvGrpSpPr>
          <p:grpSpPr>
            <a:xfrm>
              <a:off x="2840539" y="3886146"/>
              <a:ext cx="9388643" cy="815013"/>
              <a:chOff x="2840539" y="3733746"/>
              <a:chExt cx="9388643" cy="815013"/>
            </a:xfrm>
            <a:grpFill/>
          </p:grpSpPr>
          <p:sp>
            <p:nvSpPr>
              <p:cNvPr id="26" name="Round Same Side Corner Rectangle 25"/>
              <p:cNvSpPr/>
              <p:nvPr/>
            </p:nvSpPr>
            <p:spPr>
              <a:xfrm rot="5400000">
                <a:off x="7171516" y="-527216"/>
                <a:ext cx="731520" cy="9383812"/>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7" name="Rectangle 26"/>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8" name="Rectangle 27"/>
              <p:cNvSpPr/>
              <p:nvPr/>
            </p:nvSpPr>
            <p:spPr>
              <a:xfrm>
                <a:off x="4460662" y="3810000"/>
                <a:ext cx="7507734" cy="738759"/>
              </a:xfrm>
              <a:prstGeom prst="rect">
                <a:avLst/>
              </a:prstGeom>
              <a:grpFill/>
              <a:ln>
                <a:solidFill>
                  <a:srgbClr val="00B0F0"/>
                </a:solidFill>
              </a:ln>
            </p:spPr>
            <p:txBody>
              <a:bodyPr wrap="none">
                <a:spAutoFit/>
              </a:bodyPr>
              <a:lstStyle/>
              <a:p>
                <a:pPr defTabSz="685664">
                  <a:spcBef>
                    <a:spcPts val="900"/>
                  </a:spcBef>
                  <a:defRPr/>
                </a:pPr>
                <a:r>
                  <a:rPr lang="vi-VN" sz="3000" b="1">
                    <a:solidFill>
                      <a:prstClr val="white"/>
                    </a:solidFill>
                    <a:latin typeface="Arial" pitchFamily="34" charset="0"/>
                    <a:cs typeface="Arial" pitchFamily="34" charset="0"/>
                  </a:rPr>
                  <a:t>KHÁM PHÁ CHUNG VĂN BẢN</a:t>
                </a:r>
                <a:endParaRPr lang="en-US" sz="3000" dirty="0">
                  <a:solidFill>
                    <a:prstClr val="white"/>
                  </a:solidFill>
                  <a:latin typeface="Arial" pitchFamily="34" charset="0"/>
                  <a:cs typeface="Arial" pitchFamily="34" charset="0"/>
                </a:endParaRPr>
              </a:p>
            </p:txBody>
          </p:sp>
          <p:sp>
            <p:nvSpPr>
              <p:cNvPr id="29" name="TextBox 28"/>
              <p:cNvSpPr txBox="1"/>
              <p:nvPr/>
            </p:nvSpPr>
            <p:spPr>
              <a:xfrm>
                <a:off x="3100848" y="3733746"/>
                <a:ext cx="956092"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a:t>
                </a:r>
              </a:p>
            </p:txBody>
          </p:sp>
        </p:grpSp>
      </p:grpSp>
      <p:grpSp>
        <p:nvGrpSpPr>
          <p:cNvPr id="30" name="Group 29"/>
          <p:cNvGrpSpPr/>
          <p:nvPr/>
        </p:nvGrpSpPr>
        <p:grpSpPr>
          <a:xfrm>
            <a:off x="2159895" y="4776033"/>
            <a:ext cx="7212704" cy="661751"/>
            <a:chOff x="2840539" y="3818711"/>
            <a:chExt cx="9618187" cy="882449"/>
          </a:xfrm>
          <a:solidFill>
            <a:schemeClr val="accent3">
              <a:lumMod val="75000"/>
            </a:schemeClr>
          </a:solidFill>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32" name="Group 31"/>
            <p:cNvGrpSpPr/>
            <p:nvPr/>
          </p:nvGrpSpPr>
          <p:grpSpPr>
            <a:xfrm>
              <a:off x="2840539" y="3886200"/>
              <a:ext cx="9618187" cy="814960"/>
              <a:chOff x="2840539" y="3733800"/>
              <a:chExt cx="9618187" cy="814960"/>
            </a:xfrm>
            <a:grpFill/>
          </p:grpSpPr>
          <p:sp>
            <p:nvSpPr>
              <p:cNvPr id="33" name="Round Same Side Corner Rectangle 32"/>
              <p:cNvSpPr/>
              <p:nvPr/>
            </p:nvSpPr>
            <p:spPr>
              <a:xfrm rot="5400000">
                <a:off x="7286288" y="-641990"/>
                <a:ext cx="731520" cy="961335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4" name="Rectangle 33"/>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35" name="Rectangle 34"/>
              <p:cNvSpPr/>
              <p:nvPr/>
            </p:nvSpPr>
            <p:spPr>
              <a:xfrm>
                <a:off x="4460661" y="3810001"/>
                <a:ext cx="7768521" cy="738759"/>
              </a:xfrm>
              <a:prstGeom prst="rect">
                <a:avLst/>
              </a:prstGeom>
              <a:grpFill/>
              <a:ln>
                <a:solidFill>
                  <a:srgbClr val="00B0F0"/>
                </a:solidFill>
              </a:ln>
            </p:spPr>
            <p:txBody>
              <a:bodyPr wrap="none">
                <a:spAutoFit/>
              </a:bodyPr>
              <a:lstStyle/>
              <a:p>
                <a:pPr defTabSz="685664">
                  <a:spcBef>
                    <a:spcPts val="900"/>
                  </a:spcBef>
                  <a:defRPr/>
                </a:pPr>
                <a:r>
                  <a:rPr lang="vi-VN" sz="3000" b="1">
                    <a:solidFill>
                      <a:prstClr val="white"/>
                    </a:solidFill>
                    <a:latin typeface="Arial" pitchFamily="34" charset="0"/>
                    <a:cs typeface="Arial" pitchFamily="34" charset="0"/>
                  </a:rPr>
                  <a:t>KHÁM PHÁ CHI TIẾT VĂN BẢN</a:t>
                </a:r>
                <a:endParaRPr lang="en-US" sz="3000" dirty="0">
                  <a:solidFill>
                    <a:prstClr val="white"/>
                  </a:solidFill>
                  <a:latin typeface="Arial" pitchFamily="34" charset="0"/>
                  <a:cs typeface="Arial" pitchFamily="34" charset="0"/>
                </a:endParaRPr>
              </a:p>
            </p:txBody>
          </p:sp>
          <p:sp>
            <p:nvSpPr>
              <p:cNvPr id="36" name="TextBox 35"/>
              <p:cNvSpPr txBox="1"/>
              <p:nvPr/>
            </p:nvSpPr>
            <p:spPr>
              <a:xfrm>
                <a:off x="2840540" y="3733800"/>
                <a:ext cx="1216398"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II</a:t>
                </a:r>
              </a:p>
            </p:txBody>
          </p:sp>
        </p:grpSp>
      </p:grpSp>
      <p:grpSp>
        <p:nvGrpSpPr>
          <p:cNvPr id="37" name="Group 36"/>
          <p:cNvGrpSpPr/>
          <p:nvPr/>
        </p:nvGrpSpPr>
        <p:grpSpPr>
          <a:xfrm>
            <a:off x="2178938" y="7495012"/>
            <a:ext cx="6099593" cy="661751"/>
            <a:chOff x="2840539" y="3818711"/>
            <a:chExt cx="8133848" cy="882448"/>
          </a:xfrm>
          <a:solidFill>
            <a:schemeClr val="accent3">
              <a:lumMod val="75000"/>
            </a:schemeClr>
          </a:solidFill>
        </p:grpSpPr>
        <p:sp>
          <p:nvSpPr>
            <p:cNvPr id="3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39" name="Group 38"/>
            <p:cNvGrpSpPr/>
            <p:nvPr/>
          </p:nvGrpSpPr>
          <p:grpSpPr>
            <a:xfrm>
              <a:off x="2840539" y="3886200"/>
              <a:ext cx="8133848" cy="814959"/>
              <a:chOff x="2840539" y="3733800"/>
              <a:chExt cx="8133848" cy="814959"/>
            </a:xfrm>
            <a:grpFill/>
          </p:grpSpPr>
          <p:sp>
            <p:nvSpPr>
              <p:cNvPr id="40" name="Round Same Side Corner Rectangle 39"/>
              <p:cNvSpPr/>
              <p:nvPr/>
            </p:nvSpPr>
            <p:spPr>
              <a:xfrm rot="5400000">
                <a:off x="6544119" y="100180"/>
                <a:ext cx="731520" cy="8129016"/>
              </a:xfrm>
              <a:prstGeom prst="round2Same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Rectangle 40"/>
              <p:cNvSpPr/>
              <p:nvPr/>
            </p:nvSpPr>
            <p:spPr>
              <a:xfrm>
                <a:off x="2840539" y="3801289"/>
                <a:ext cx="1270616" cy="72916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Rectangle 41"/>
              <p:cNvSpPr/>
              <p:nvPr/>
            </p:nvSpPr>
            <p:spPr>
              <a:xfrm>
                <a:off x="4460662" y="3810000"/>
                <a:ext cx="2899034" cy="738759"/>
              </a:xfrm>
              <a:prstGeom prst="rect">
                <a:avLst/>
              </a:prstGeom>
              <a:grpFill/>
              <a:ln>
                <a:solidFill>
                  <a:srgbClr val="00B0F0"/>
                </a:solidFill>
              </a:ln>
            </p:spPr>
            <p:txBody>
              <a:bodyPr wrap="none">
                <a:spAutoFit/>
              </a:bodyPr>
              <a:lstStyle/>
              <a:p>
                <a:pPr defTabSz="685664">
                  <a:spcBef>
                    <a:spcPts val="900"/>
                  </a:spcBef>
                  <a:defRPr/>
                </a:pPr>
                <a:r>
                  <a:rPr lang="en-US" sz="3000" b="1">
                    <a:solidFill>
                      <a:prstClr val="white"/>
                    </a:solidFill>
                    <a:latin typeface="Arial" pitchFamily="34" charset="0"/>
                    <a:cs typeface="Arial" pitchFamily="34" charset="0"/>
                  </a:rPr>
                  <a:t>TỔNG KẾT</a:t>
                </a:r>
                <a:endParaRPr lang="en-US" sz="3000" dirty="0">
                  <a:solidFill>
                    <a:prstClr val="white"/>
                  </a:solidFill>
                  <a:latin typeface="Arial" pitchFamily="34" charset="0"/>
                  <a:cs typeface="Arial" pitchFamily="34" charset="0"/>
                </a:endParaRPr>
              </a:p>
            </p:txBody>
          </p:sp>
          <p:sp>
            <p:nvSpPr>
              <p:cNvPr id="43" name="TextBox 42"/>
              <p:cNvSpPr txBox="1"/>
              <p:nvPr/>
            </p:nvSpPr>
            <p:spPr>
              <a:xfrm>
                <a:off x="2882698" y="3733800"/>
                <a:ext cx="1310512" cy="800322"/>
              </a:xfrm>
              <a:prstGeom prst="rect">
                <a:avLst/>
              </a:prstGeom>
              <a:grp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III</a:t>
                </a:r>
              </a:p>
            </p:txBody>
          </p:sp>
        </p:grpSp>
      </p:grpSp>
      <p:sp>
        <p:nvSpPr>
          <p:cNvPr id="44" name="Rectangle 43"/>
          <p:cNvSpPr/>
          <p:nvPr/>
        </p:nvSpPr>
        <p:spPr>
          <a:xfrm>
            <a:off x="6966323" y="1668266"/>
            <a:ext cx="5107488" cy="692497"/>
          </a:xfrm>
          <a:prstGeom prst="rect">
            <a:avLst/>
          </a:prstGeom>
        </p:spPr>
        <p:txBody>
          <a:bodyPr wrap="none">
            <a:spAutoFit/>
          </a:bodyPr>
          <a:lstStyle/>
          <a:p>
            <a:r>
              <a:rPr lang="en-US" sz="3900" b="1">
                <a:solidFill>
                  <a:srgbClr val="00B050"/>
                </a:solidFill>
                <a:latin typeface="Tahoma" pitchFamily="34" charset="0"/>
                <a:ea typeface="Tahoma" pitchFamily="34" charset="0"/>
                <a:cs typeface="Tahoma" pitchFamily="34" charset="0"/>
              </a:rPr>
              <a:t>ĐỀ MỤC BÀI GIẢNG</a:t>
            </a:r>
            <a:endParaRPr lang="en-US" sz="3900" b="1" dirty="0">
              <a:solidFill>
                <a:srgbClr val="00B05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2615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57" y="-1"/>
            <a:ext cx="18275642" cy="10286263"/>
          </a:xfrm>
          <a:prstGeom prst="rect">
            <a:avLst/>
          </a:prstGeom>
        </p:spPr>
      </p:pic>
      <p:sp>
        <p:nvSpPr>
          <p:cNvPr id="18" name="Rectangle 17">
            <a:extLst>
              <a:ext uri="{FF2B5EF4-FFF2-40B4-BE49-F238E27FC236}">
                <a16:creationId xmlns:a16="http://schemas.microsoft.com/office/drawing/2014/main" id="{407E3729-BB04-4D5C-BB93-FBA119F07B39}"/>
              </a:ext>
            </a:extLst>
          </p:cNvPr>
          <p:cNvSpPr/>
          <p:nvPr/>
        </p:nvSpPr>
        <p:spPr>
          <a:xfrm>
            <a:off x="1535208" y="1028513"/>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2665058" y="1567620"/>
            <a:ext cx="8126648" cy="646331"/>
          </a:xfrm>
          <a:prstGeom prst="rect">
            <a:avLst/>
          </a:prstGeom>
        </p:spPr>
        <p:txBody>
          <a:bodyPr wrap="none">
            <a:spAutoFit/>
          </a:bodyPr>
          <a:lstStyle/>
          <a:p>
            <a:pPr algn="just">
              <a:spcAft>
                <a:spcPts val="0"/>
              </a:spcAft>
            </a:pPr>
            <a:r>
              <a:rPr lang="vi-VN" sz="3600" b="1">
                <a:solidFill>
                  <a:srgbClr val="FFFF00"/>
                </a:solidFill>
                <a:latin typeface="Times New Roman" panose="02020603050405020304" pitchFamily="18" charset="0"/>
                <a:ea typeface="MS Mincho"/>
              </a:rPr>
              <a:t>2. Trận chiến giữa tàu chiến và "con cá"</a:t>
            </a:r>
            <a:endParaRPr lang="en-GB" sz="3600">
              <a:solidFill>
                <a:srgbClr val="FFFF00"/>
              </a:solidFill>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2552593" y="2730429"/>
            <a:ext cx="9334607" cy="646331"/>
          </a:xfrm>
          <a:prstGeom prst="rect">
            <a:avLst/>
          </a:prstGeom>
        </p:spPr>
        <p:txBody>
          <a:bodyPr wrap="none">
            <a:spAutoFit/>
          </a:bodyPr>
          <a:lstStyle/>
          <a:p>
            <a:pPr algn="just">
              <a:spcAft>
                <a:spcPts val="0"/>
              </a:spcAft>
            </a:pPr>
            <a:r>
              <a:rPr lang="vi-VN" sz="3600" b="1">
                <a:solidFill>
                  <a:srgbClr val="FFFF00"/>
                </a:solidFill>
                <a:latin typeface="Times New Roman" panose="02020603050405020304" pitchFamily="18" charset="0"/>
                <a:ea typeface="Times New Roman" panose="02020603050405020304" pitchFamily="18" charset="0"/>
              </a:rPr>
              <a:t>a. Cuộc rượt đuổi “con cá” của chiếc tàu chiến</a:t>
            </a:r>
            <a:endParaRPr lang="en-GB" sz="3600">
              <a:solidFill>
                <a:srgbClr val="FFFF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1" name="Rounded Rectangular Callout 20"/>
          <p:cNvSpPr/>
          <p:nvPr/>
        </p:nvSpPr>
        <p:spPr>
          <a:xfrm>
            <a:off x="4271939" y="1981143"/>
            <a:ext cx="10993786" cy="6452545"/>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oogle Shape;230;p28"/>
          <p:cNvPicPr preferRelativeResize="0"/>
          <p:nvPr/>
        </p:nvPicPr>
        <p:blipFill rotWithShape="1">
          <a:blip r:embed="rId21">
            <a:alphaModFix/>
          </a:blip>
          <a:srcRect l="73593"/>
          <a:stretch/>
        </p:blipFill>
        <p:spPr>
          <a:xfrm flipH="1">
            <a:off x="1009126" y="2673794"/>
            <a:ext cx="3242808" cy="4763468"/>
          </a:xfrm>
          <a:prstGeom prst="rect">
            <a:avLst/>
          </a:prstGeom>
          <a:noFill/>
          <a:ln>
            <a:noFill/>
          </a:ln>
        </p:spPr>
      </p:pic>
      <p:sp>
        <p:nvSpPr>
          <p:cNvPr id="30" name="Rectangle 29"/>
          <p:cNvSpPr/>
          <p:nvPr/>
        </p:nvSpPr>
        <p:spPr>
          <a:xfrm>
            <a:off x="4492648" y="1958451"/>
            <a:ext cx="10824171" cy="6001643"/>
          </a:xfrm>
          <a:prstGeom prst="rect">
            <a:avLst/>
          </a:prstGeom>
        </p:spPr>
        <p:txBody>
          <a:bodyPr wrap="square">
            <a:spAutoFit/>
          </a:bodyPr>
          <a:lstStyle/>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rượt</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đuổi</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tàu</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Tìm những chi tiết miêu tả hành động của tàu chiến và cá thiết? Qua đó, em có nhận xét gì?</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Cuộc đọ sức giữa tàu chiến và con cá được thể hiện qua những chi tiết nào?</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Kết quả của cuộc đọ sức ra sao?</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vi-VN" sz="32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Em có nhận xét như thế nào về trình tự miêu tả đó?</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352801" y="2120343"/>
            <a:ext cx="12484796" cy="8004704"/>
          </a:xfrm>
          <a:prstGeom prst="rect">
            <a:avLst/>
          </a:prstGeom>
        </p:spPr>
      </p:pic>
      <p:sp>
        <p:nvSpPr>
          <p:cNvPr id="2" name="Rectangle 1"/>
          <p:cNvSpPr/>
          <p:nvPr/>
        </p:nvSpPr>
        <p:spPr>
          <a:xfrm>
            <a:off x="7086111" y="1093526"/>
            <a:ext cx="5944577" cy="769441"/>
          </a:xfrm>
          <a:prstGeom prst="rect">
            <a:avLst/>
          </a:prstGeom>
        </p:spPr>
        <p:txBody>
          <a:bodyPr wrap="none">
            <a:spAutoFit/>
          </a:bodyPr>
          <a:lstStyle/>
          <a:p>
            <a:pPr algn="ctr">
              <a:spcAft>
                <a:spcPts val="0"/>
              </a:spcAft>
            </a:pPr>
            <a:r>
              <a:rPr lang="en-US" sz="4400" b="1">
                <a:solidFill>
                  <a:srgbClr val="FF0000"/>
                </a:solidFill>
                <a:latin typeface="Times New Roman" panose="02020603050405020304" pitchFamily="18" charset="0"/>
                <a:ea typeface="MS Mincho"/>
                <a:cs typeface="Times New Roman" panose="02020603050405020304" pitchFamily="18" charset="0"/>
              </a:rPr>
              <a:t>PHIẾU HỌC TẬP SỐ 4</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34058329"/>
              </p:ext>
            </p:extLst>
          </p:nvPr>
        </p:nvGraphicFramePr>
        <p:xfrm>
          <a:off x="3810000" y="2438594"/>
          <a:ext cx="11695748" cy="7200706"/>
        </p:xfrm>
        <a:graphic>
          <a:graphicData uri="http://schemas.openxmlformats.org/drawingml/2006/table">
            <a:tbl>
              <a:tblPr firstRow="1" firstCol="1" bandRow="1">
                <a:tableStyleId>{5C22544A-7EE6-4342-B048-85BDC9FD1C3A}</a:tableStyleId>
              </a:tblPr>
              <a:tblGrid>
                <a:gridCol w="3237548">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2184486">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Cuộc rượt đuổi “con cá” của chiếc tàu chiến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Tàu chiến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Con cá thiết kình</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28162">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Thời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Rạng đông.</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1"/>
                  </a:ext>
                </a:extLst>
              </a:tr>
              <a:tr h="728162">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Không gian: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Trên mặt biển, trên con tàu.</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2"/>
                  </a:ext>
                </a:extLst>
              </a:tr>
              <a:tr h="2184486">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Hành động:</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Lưới đánh cá xếp sẵn.</a:t>
                      </a:r>
                      <a:endParaRPr lang="en-GB" sz="3200">
                        <a:solidFill>
                          <a:schemeClr val="tx1"/>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Chuẩn bị súng.</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Không lộ rõ, khó xác định.</a:t>
                      </a:r>
                      <a:endParaRPr lang="en-GB" sz="3200">
                        <a:solidFill>
                          <a:schemeClr val="tx1"/>
                        </a:solidFill>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Không có động tĩnh gì.</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369096">
                <a:tc>
                  <a:txBody>
                    <a:bodyPr/>
                    <a:lstStyle/>
                    <a:p>
                      <a:pPr>
                        <a:lnSpc>
                          <a:spcPct val="150000"/>
                        </a:lnSpc>
                        <a:spcAft>
                          <a:spcPts val="0"/>
                        </a:spcAft>
                        <a:tabLst>
                          <a:tab pos="1386840" algn="l"/>
                        </a:tabLst>
                      </a:pPr>
                      <a:r>
                        <a:rPr lang="en-US" sz="3200">
                          <a:solidFill>
                            <a:schemeClr val="tx1"/>
                          </a:solidFill>
                          <a:effectLst/>
                          <a:latin typeface="Times New Roman" panose="02020603050405020304" pitchFamily="18" charset="0"/>
                          <a:cs typeface="Times New Roman" panose="02020603050405020304" pitchFamily="18" charset="0"/>
                        </a:rPr>
                        <a:t>Nhận xét: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=&gt; Quyết đoán không do dự, dũng cảm.</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=&gt; Điềm tĩnh không sợ hãi.</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352315" y="2552700"/>
            <a:ext cx="11883066" cy="7733563"/>
          </a:xfrm>
          <a:prstGeom prst="rect">
            <a:avLst/>
          </a:prstGeom>
        </p:spPr>
      </p:pic>
      <p:sp>
        <p:nvSpPr>
          <p:cNvPr id="2" name="Rectangle 1"/>
          <p:cNvSpPr/>
          <p:nvPr/>
        </p:nvSpPr>
        <p:spPr>
          <a:xfrm>
            <a:off x="498965" y="1104900"/>
            <a:ext cx="8382423" cy="646331"/>
          </a:xfrm>
          <a:prstGeom prst="rect">
            <a:avLst/>
          </a:prstGeom>
        </p:spPr>
        <p:txBody>
          <a:bodyPr wrap="none">
            <a:spAutoFit/>
          </a:bodyPr>
          <a:lstStyle/>
          <a:p>
            <a:pPr algn="just">
              <a:spcAft>
                <a:spcPts val="0"/>
              </a:spcAft>
            </a:pPr>
            <a:r>
              <a:rPr lang="en-US" sz="3600" b="1">
                <a:latin typeface="Times New Roman" panose="02020603050405020304" pitchFamily="18" charset="0"/>
                <a:ea typeface="Times New Roman" panose="02020603050405020304" pitchFamily="18" charset="0"/>
              </a:rPr>
              <a:t>b. Cuộc đọ sức giữa tàu chiến và “con cá”</a:t>
            </a:r>
            <a:endParaRPr lang="en-GB" sz="3600">
              <a:effectLst/>
              <a:latin typeface="Times New Roman" panose="02020603050405020304" pitchFamily="18" charset="0"/>
              <a:ea typeface="Times New Roman" panose="02020603050405020304" pitchFamily="18" charset="0"/>
            </a:endParaRPr>
          </a:p>
        </p:txBody>
      </p:sp>
      <p:sp>
        <p:nvSpPr>
          <p:cNvPr id="3" name="Rectangle 2"/>
          <p:cNvSpPr/>
          <p:nvPr/>
        </p:nvSpPr>
        <p:spPr>
          <a:xfrm>
            <a:off x="7274082" y="1858493"/>
            <a:ext cx="4372095" cy="584775"/>
          </a:xfrm>
          <a:prstGeom prst="rect">
            <a:avLst/>
          </a:prstGeom>
        </p:spPr>
        <p:txBody>
          <a:bodyPr wrap="none">
            <a:spAutoFit/>
          </a:bodyPr>
          <a:lstStyle/>
          <a:p>
            <a:pPr algn="ctr">
              <a:spcAft>
                <a:spcPts val="0"/>
              </a:spcAft>
            </a:pPr>
            <a:r>
              <a:rPr lang="en-US" sz="3200" b="1">
                <a:solidFill>
                  <a:srgbClr val="FF0000"/>
                </a:solidFill>
                <a:latin typeface="Times New Roman" panose="02020603050405020304" pitchFamily="18" charset="0"/>
                <a:ea typeface="MS Mincho"/>
              </a:rPr>
              <a:t>PHIẾU HỌC TẬP SỐ 5</a:t>
            </a:r>
            <a:endParaRPr lang="en-GB" sz="320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53536534"/>
              </p:ext>
            </p:extLst>
          </p:nvPr>
        </p:nvGraphicFramePr>
        <p:xfrm>
          <a:off x="3741685" y="2964180"/>
          <a:ext cx="11163525" cy="6827520"/>
        </p:xfrm>
        <a:graphic>
          <a:graphicData uri="http://schemas.openxmlformats.org/drawingml/2006/table">
            <a:tbl>
              <a:tblPr firstRow="1" firstCol="1" bandRow="1">
                <a:tableStyleId>{5C22544A-7EE6-4342-B048-85BDC9FD1C3A}</a:tableStyleId>
              </a:tblPr>
              <a:tblGrid>
                <a:gridCol w="3543525">
                  <a:extLst>
                    <a:ext uri="{9D8B030D-6E8A-4147-A177-3AD203B41FA5}">
                      <a16:colId xmlns:a16="http://schemas.microsoft.com/office/drawing/2014/main" val="20000"/>
                    </a:ext>
                  </a:extLst>
                </a:gridCol>
                <a:gridCol w="4906790">
                  <a:extLst>
                    <a:ext uri="{9D8B030D-6E8A-4147-A177-3AD203B41FA5}">
                      <a16:colId xmlns:a16="http://schemas.microsoft.com/office/drawing/2014/main" val="20001"/>
                    </a:ext>
                  </a:extLst>
                </a:gridCol>
                <a:gridCol w="550503">
                  <a:extLst>
                    <a:ext uri="{9D8B030D-6E8A-4147-A177-3AD203B41FA5}">
                      <a16:colId xmlns:a16="http://schemas.microsoft.com/office/drawing/2014/main" val="20002"/>
                    </a:ext>
                  </a:extLst>
                </a:gridCol>
                <a:gridCol w="2162707">
                  <a:extLst>
                    <a:ext uri="{9D8B030D-6E8A-4147-A177-3AD203B41FA5}">
                      <a16:colId xmlns:a16="http://schemas.microsoft.com/office/drawing/2014/main" val="20003"/>
                    </a:ext>
                  </a:extLst>
                </a:gridCol>
              </a:tblGrid>
              <a:tr h="808712">
                <a:tc>
                  <a:txBody>
                    <a:bodyPr/>
                    <a:lstStyle/>
                    <a:p>
                      <a:pPr algn="ct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Cuộc đọ sức giữa tàu chiến và “con cá”</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Tàu chiến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Con cá thiết kình</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04356">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Thời gian: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Trong suốt một giờ đồng hồ.</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404356">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Không gian: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Mặt biển đêm bao la, rộng lớn.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2021781">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Diễn biến: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Bắt đầu tiến về phía con cá nhưng chậm chạp.</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Net lên vị trí chiến đấu.</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Mũi lao chạm vào người con cá phát ra tiếng kêu khác thường.</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Con cá nằm yên.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spcAft>
                          <a:spcPts val="0"/>
                        </a:spcAft>
                      </a:pP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213068">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Kết quả:</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Mọi người bị hất xuống biển.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Con cá vẫn bơi như chưa hề có chuyện gì xảy ra.</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spcAft>
                          <a:spcPts val="0"/>
                        </a:spcAft>
                      </a:pP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17425">
                <a:tc>
                  <a:txBody>
                    <a:bodyPr/>
                    <a:lstStyle/>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Nhận xét:</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Nghệ thuật: miêu tả thành công hành động của nhân vật.</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spcAft>
                          <a:spcPts val="0"/>
                        </a:spcAft>
                        <a:tabLst>
                          <a:tab pos="1386840" algn="l"/>
                        </a:tabLs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=&gt; Phù hợp tâm lí thích khám phá và chinh phục thử thách của con người.</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495" marR="55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15" name="Rectangle 14"/>
          <p:cNvSpPr/>
          <p:nvPr/>
        </p:nvSpPr>
        <p:spPr>
          <a:xfrm>
            <a:off x="1066800" y="1263111"/>
            <a:ext cx="6540573" cy="646331"/>
          </a:xfrm>
          <a:prstGeom prst="rect">
            <a:avLst/>
          </a:prstGeom>
        </p:spPr>
        <p:txBody>
          <a:bodyPr wrap="none">
            <a:spAutoFit/>
          </a:bodyPr>
          <a:lstStyle/>
          <a:p>
            <a:pPr>
              <a:spcAft>
                <a:spcPts val="0"/>
              </a:spcAft>
            </a:pPr>
            <a:r>
              <a:rPr lang="vi-VN" sz="3600" b="1">
                <a:solidFill>
                  <a:srgbClr val="0070C0"/>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3. Sự thật về "con cá thiết kình"</a:t>
            </a:r>
            <a:endParaRPr lang="en-GB"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ular Callout 15"/>
          <p:cNvSpPr/>
          <p:nvPr/>
        </p:nvSpPr>
        <p:spPr>
          <a:xfrm>
            <a:off x="4271939" y="2435902"/>
            <a:ext cx="10993786" cy="6452545"/>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oogle Shape;230;p28"/>
          <p:cNvPicPr preferRelativeResize="0"/>
          <p:nvPr/>
        </p:nvPicPr>
        <p:blipFill rotWithShape="1">
          <a:blip r:embed="rId21">
            <a:alphaModFix/>
          </a:blip>
          <a:srcRect l="73593"/>
          <a:stretch/>
        </p:blipFill>
        <p:spPr>
          <a:xfrm flipH="1">
            <a:off x="1009126" y="2673794"/>
            <a:ext cx="3242808" cy="4763468"/>
          </a:xfrm>
          <a:prstGeom prst="rect">
            <a:avLst/>
          </a:prstGeom>
          <a:noFill/>
          <a:ln>
            <a:noFill/>
          </a:ln>
        </p:spPr>
      </p:pic>
      <p:sp>
        <p:nvSpPr>
          <p:cNvPr id="2" name="Rectangle 1"/>
          <p:cNvSpPr/>
          <p:nvPr/>
        </p:nvSpPr>
        <p:spPr>
          <a:xfrm>
            <a:off x="4781468" y="2397859"/>
            <a:ext cx="10229932" cy="6555641"/>
          </a:xfrm>
          <a:prstGeom prst="rect">
            <a:avLst/>
          </a:prstGeom>
        </p:spPr>
        <p:txBody>
          <a:bodyPr wrap="square">
            <a:spAutoFit/>
          </a:bodyPr>
          <a:lstStyle/>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Hình dáng bên ngoài của con cá như thế nào?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Quá trình tư duy của giáo sư được thể hiện như thế nào? (liệt kê những câu văn thể hiện quá trình tư duy lo-gic đặc trưng của truyện khoa học viễn tưởng)</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Qua đó, em  nhận thấy được thái độ của vị giáo sư như thế nào?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 Theo em, tác giả đã sử dụng những nghệ thuật nào để nói về bí mật của con cá thiết?</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 Chiếc tàu ngầm mang ý nghĩa gì?</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6) Theo em, nhà văn đã sáng tạo ra hình ảnh chiếc tàu ngầm dựa trên cơ sở hiện thực nào?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3" name="Rectangle 2"/>
          <p:cNvSpPr/>
          <p:nvPr/>
        </p:nvSpPr>
        <p:spPr>
          <a:xfrm>
            <a:off x="6172200" y="1289275"/>
            <a:ext cx="5944576" cy="769441"/>
          </a:xfrm>
          <a:prstGeom prst="rect">
            <a:avLst/>
          </a:prstGeom>
        </p:spPr>
        <p:txBody>
          <a:bodyPr wrap="none">
            <a:spAutoFit/>
          </a:bodyPr>
          <a:lstStyle/>
          <a:p>
            <a:pPr algn="ctr">
              <a:spcAft>
                <a:spcPts val="0"/>
              </a:spcAft>
            </a:pPr>
            <a:r>
              <a:rPr lang="en-US" sz="44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PHIẾU HỌC TẬP SỐ 6</a:t>
            </a:r>
            <a:endParaRPr lang="en-GB" sz="4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609600" y="2726895"/>
            <a:ext cx="16830813" cy="7141005"/>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3197694702"/>
              </p:ext>
            </p:extLst>
          </p:nvPr>
        </p:nvGraphicFramePr>
        <p:xfrm>
          <a:off x="1219199" y="3010275"/>
          <a:ext cx="15599722" cy="6492472"/>
        </p:xfrm>
        <a:graphic>
          <a:graphicData uri="http://schemas.openxmlformats.org/drawingml/2006/table">
            <a:tbl>
              <a:tblPr firstRow="1" firstCol="1" bandRow="1">
                <a:tableStyleId>{5C22544A-7EE6-4342-B048-85BDC9FD1C3A}</a:tableStyleId>
              </a:tblPr>
              <a:tblGrid>
                <a:gridCol w="3276601">
                  <a:extLst>
                    <a:ext uri="{9D8B030D-6E8A-4147-A177-3AD203B41FA5}">
                      <a16:colId xmlns:a16="http://schemas.microsoft.com/office/drawing/2014/main" val="20000"/>
                    </a:ext>
                  </a:extLst>
                </a:gridCol>
                <a:gridCol w="5321349">
                  <a:extLst>
                    <a:ext uri="{9D8B030D-6E8A-4147-A177-3AD203B41FA5}">
                      <a16:colId xmlns:a16="http://schemas.microsoft.com/office/drawing/2014/main" val="20001"/>
                    </a:ext>
                  </a:extLst>
                </a:gridCol>
                <a:gridCol w="165051">
                  <a:extLst>
                    <a:ext uri="{9D8B030D-6E8A-4147-A177-3AD203B41FA5}">
                      <a16:colId xmlns:a16="http://schemas.microsoft.com/office/drawing/2014/main" val="20002"/>
                    </a:ext>
                  </a:extLst>
                </a:gridCol>
                <a:gridCol w="6836721">
                  <a:extLst>
                    <a:ext uri="{9D8B030D-6E8A-4147-A177-3AD203B41FA5}">
                      <a16:colId xmlns:a16="http://schemas.microsoft.com/office/drawing/2014/main" val="20003"/>
                    </a:ext>
                  </a:extLst>
                </a:gridCol>
              </a:tblGrid>
              <a:tr h="518392">
                <a:tc>
                  <a:txBody>
                    <a:bodyPr/>
                    <a:lstStyle/>
                    <a:p>
                      <a:pPr algn="ctr">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Sự thật về con cá thiết</a:t>
                      </a: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kình</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Thực nghiệm</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Thu thập và xử lí thông tin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10000"/>
                  </a:ext>
                </a:extLst>
              </a:tr>
              <a:tr h="518392">
                <a:tc>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Hình dáng bên ngoài </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Thon dài, cân đối, vỏ bằng thép.</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1116537">
                <a:tc>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Quá trình tư duy</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Khi nghe Net nói về việc mũi lao không đâm thủng da con cá.</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-&gt; Trèo trên lưng cá và gõ lên lưng cá.</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spcAft>
                          <a:spcPts val="0"/>
                        </a:spcAft>
                      </a:pP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Dữ liệu quan sát: vật đó có cái lưng đen bóng, “nhẵn thín, phẳng lì” và “không có vảy”.</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Lắng nghe âm thanh và nhìn thấy mảnh thiết ghép.</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37403">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Suy luận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C</a:t>
                      </a: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hưa dám khẳng định đó là vật gì</a:t>
                      </a: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băn khoăn.</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just">
                        <a:spcAft>
                          <a:spcPts val="0"/>
                        </a:spcAft>
                      </a:pP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Điều nghi ngại được loại bỏ ngay.</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Khẳng định đây không phải là con quái vật-&gt; tàu ngầm</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35238">
                <a:tc>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Nhận xét</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 Nghệ thuật: tình huống bất ngờ, li kì và miêu tả cụ thể diễn biến tâm lí nhân vật.</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-&gt; “Con cá” chính là chiếc tàu ngầm.</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=&gt; Hiện tượng kì diệu hơn, do bàn tay con người tạo ra.</a:t>
                      </a:r>
                      <a:endParaRPr lang="en-GB" sz="280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spcAft>
                          <a:spcPts val="0"/>
                        </a:spcAft>
                      </a:pPr>
                      <a:r>
                        <a:rPr lang="en-US" sz="2800">
                          <a:solidFill>
                            <a:schemeClr val="tx1">
                              <a:lumMod val="95000"/>
                              <a:lumOff val="5000"/>
                            </a:schemeClr>
                          </a:solidFill>
                          <a:effectLst/>
                          <a:latin typeface="Times New Roman" panose="02020603050405020304" pitchFamily="18" charset="0"/>
                          <a:cs typeface="Times New Roman" panose="02020603050405020304" pitchFamily="18" charset="0"/>
                        </a:rPr>
                        <a:t>=&gt;  Chiếc tàu ngầm là ước mơ chinh phục đáy biển sâu của Giuyn Véc-nơ và những người đương thời.</a:t>
                      </a:r>
                      <a:endParaRPr lang="en-GB"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61" marR="44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419100"/>
            <a:ext cx="16813482" cy="9601200"/>
          </a:xfrm>
          <a:prstGeom prst="rect">
            <a:avLst/>
          </a:prstGeom>
        </p:spPr>
      </p:pic>
    </p:spTree>
    <p:extLst>
      <p:ext uri="{BB962C8B-B14F-4D97-AF65-F5344CB8AC3E}">
        <p14:creationId xmlns:p14="http://schemas.microsoft.com/office/powerpoint/2010/main" val="213169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25" y="-45476"/>
            <a:ext cx="18282074" cy="10358218"/>
          </a:xfrm>
          <a:prstGeom prst="rect">
            <a:avLst/>
          </a:prstGeom>
        </p:spPr>
      </p:pic>
      <p:sp>
        <p:nvSpPr>
          <p:cNvPr id="21" name="Rectangle 20">
            <a:extLst>
              <a:ext uri="{FF2B5EF4-FFF2-40B4-BE49-F238E27FC236}">
                <a16:creationId xmlns:a16="http://schemas.microsoft.com/office/drawing/2014/main" id="{407E3729-BB04-4D5C-BB93-FBA119F07B39}"/>
              </a:ext>
            </a:extLst>
          </p:cNvPr>
          <p:cNvSpPr/>
          <p:nvPr/>
        </p:nvSpPr>
        <p:spPr>
          <a:xfrm>
            <a:off x="1704801" y="1006660"/>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p:cNvSpPr/>
          <p:nvPr/>
        </p:nvSpPr>
        <p:spPr>
          <a:xfrm>
            <a:off x="4191000" y="2603240"/>
            <a:ext cx="9474994" cy="4524315"/>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Nhan đề</a:t>
            </a:r>
          </a:p>
          <a:p>
            <a:pPr algn="just">
              <a:lnSpc>
                <a:spcPct val="150000"/>
              </a:lnSpc>
              <a:spcAft>
                <a:spcPts val="0"/>
              </a:spcAft>
            </a:pPr>
            <a:r>
              <a:rPr lang="en-US"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“Hai vạn dặm dưới biển” đã thể hiện ước mơ khám phá tận sâu dưới đáy biển - nơi chứa đựng nhiều bí ẩn. Ước mơ ấy ngày nay đã được hiện thực hóa: con người có thể lặn sâu xuống dưới biển, đã có những tàu ngầm, con người đã có nhiều hiểu biết về đại dương.</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0" name="Rounded Rectangle 29"/>
          <p:cNvSpPr/>
          <p:nvPr/>
        </p:nvSpPr>
        <p:spPr>
          <a:xfrm>
            <a:off x="3986212" y="2552700"/>
            <a:ext cx="9805988" cy="4624189"/>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animBg="1"/>
      <p:bldP spid="3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6125"/>
            <a:ext cx="18287998" cy="10280138"/>
          </a:xfrm>
          <a:prstGeom prst="rect">
            <a:avLst/>
          </a:prstGeom>
        </p:spPr>
      </p:pic>
      <p:sp>
        <p:nvSpPr>
          <p:cNvPr id="22" name="Rectangle 21">
            <a:extLst>
              <a:ext uri="{FF2B5EF4-FFF2-40B4-BE49-F238E27FC236}">
                <a16:creationId xmlns:a16="http://schemas.microsoft.com/office/drawing/2014/main" id="{407E3729-BB04-4D5C-BB93-FBA119F07B39}"/>
              </a:ext>
            </a:extLst>
          </p:cNvPr>
          <p:cNvSpPr/>
          <p:nvPr/>
        </p:nvSpPr>
        <p:spPr>
          <a:xfrm>
            <a:off x="1279558" y="706546"/>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ound Same Side Corner Rectangle 29"/>
          <p:cNvSpPr/>
          <p:nvPr/>
        </p:nvSpPr>
        <p:spPr>
          <a:xfrm rot="5400000">
            <a:off x="4956261" y="-1162760"/>
            <a:ext cx="548570" cy="6095969"/>
          </a:xfrm>
          <a:prstGeom prst="round2SameRect">
            <a:avLst/>
          </a:prstGeom>
          <a:solidFill>
            <a:schemeClr val="accent3">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00"/>
              </a:solidFill>
            </a:endParaRPr>
          </a:p>
        </p:txBody>
      </p:sp>
      <p:sp>
        <p:nvSpPr>
          <p:cNvPr id="35" name="Rectangle 34"/>
          <p:cNvSpPr/>
          <p:nvPr/>
        </p:nvSpPr>
        <p:spPr>
          <a:xfrm>
            <a:off x="3393872" y="1619243"/>
            <a:ext cx="2173993" cy="553998"/>
          </a:xfrm>
          <a:prstGeom prst="rect">
            <a:avLst/>
          </a:prstGeom>
          <a:solidFill>
            <a:schemeClr val="accent3">
              <a:lumMod val="75000"/>
            </a:schemeClr>
          </a:solidFill>
          <a:ln>
            <a:solidFill>
              <a:srgbClr val="00B0F0"/>
            </a:solidFill>
          </a:ln>
        </p:spPr>
        <p:txBody>
          <a:bodyPr wrap="none">
            <a:spAutoFit/>
          </a:bodyPr>
          <a:lstStyle/>
          <a:p>
            <a:pPr defTabSz="685664">
              <a:spcBef>
                <a:spcPts val="900"/>
              </a:spcBef>
              <a:defRPr/>
            </a:pPr>
            <a:r>
              <a:rPr lang="en-US" sz="3000" b="1">
                <a:solidFill>
                  <a:srgbClr val="FFFF00"/>
                </a:solidFill>
                <a:latin typeface="Arial" pitchFamily="34" charset="0"/>
                <a:cs typeface="Arial" pitchFamily="34" charset="0"/>
              </a:rPr>
              <a:t>TỔNG KẾT</a:t>
            </a:r>
            <a:endParaRPr lang="en-US" sz="3000" dirty="0">
              <a:solidFill>
                <a:srgbClr val="FFFF00"/>
              </a:solidFill>
              <a:latin typeface="Arial" pitchFamily="34" charset="0"/>
              <a:cs typeface="Arial" pitchFamily="34" charset="0"/>
            </a:endParaRPr>
          </a:p>
        </p:txBody>
      </p:sp>
      <p:sp>
        <p:nvSpPr>
          <p:cNvPr id="36" name="TextBox 35"/>
          <p:cNvSpPr txBox="1"/>
          <p:nvPr/>
        </p:nvSpPr>
        <p:spPr>
          <a:xfrm>
            <a:off x="2210553" y="1562100"/>
            <a:ext cx="982756" cy="600165"/>
          </a:xfrm>
          <a:prstGeom prst="rect">
            <a:avLst/>
          </a:prstGeom>
          <a:solidFill>
            <a:schemeClr val="accent3">
              <a:lumMod val="75000"/>
            </a:schemeClr>
          </a:solidFill>
          <a:ln>
            <a:solidFill>
              <a:srgbClr val="00B0F0"/>
            </a:solidFill>
          </a:ln>
        </p:spPr>
        <p:txBody>
          <a:bodyPr wrap="square" rtlCol="0">
            <a:spAutoFit/>
          </a:bodyPr>
          <a:lstStyle/>
          <a:p>
            <a:pPr algn="ctr"/>
            <a:r>
              <a:rPr lang="en-US" sz="3300" b="1">
                <a:solidFill>
                  <a:srgbClr val="FFFF00"/>
                </a:solidFill>
                <a:latin typeface="Tahoma" pitchFamily="34" charset="0"/>
                <a:ea typeface="Tahoma" pitchFamily="34" charset="0"/>
                <a:cs typeface="Tahoma" pitchFamily="34" charset="0"/>
              </a:rPr>
              <a:t>III</a:t>
            </a:r>
          </a:p>
        </p:txBody>
      </p:sp>
      <p:sp>
        <p:nvSpPr>
          <p:cNvPr id="37" name="Rectangle 36"/>
          <p:cNvSpPr/>
          <p:nvPr/>
        </p:nvSpPr>
        <p:spPr>
          <a:xfrm>
            <a:off x="2734788" y="2520522"/>
            <a:ext cx="2678938" cy="584775"/>
          </a:xfrm>
          <a:prstGeom prst="rect">
            <a:avLst/>
          </a:prstGeom>
        </p:spPr>
        <p:txBody>
          <a:bodyPr wrap="none">
            <a:spAutoFit/>
          </a:bodyPr>
          <a:lstStyle/>
          <a:p>
            <a:pPr>
              <a:spcAft>
                <a:spcPts val="0"/>
              </a:spcAft>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1. Nghệ thuật:</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8" name="Rounded Rectangle 37"/>
          <p:cNvSpPr/>
          <p:nvPr/>
        </p:nvSpPr>
        <p:spPr>
          <a:xfrm>
            <a:off x="4372330" y="3724230"/>
            <a:ext cx="11401070" cy="3552870"/>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Calibri" panose="020F0502020204030204" charset="0"/>
              <a:cs typeface="Calibri" panose="020F0502020204030204" charset="0"/>
            </a:endParaRPr>
          </a:p>
        </p:txBody>
      </p:sp>
      <p:sp>
        <p:nvSpPr>
          <p:cNvPr id="39" name="Rectangle 38"/>
          <p:cNvSpPr/>
          <p:nvPr/>
        </p:nvSpPr>
        <p:spPr>
          <a:xfrm>
            <a:off x="4638150" y="3833007"/>
            <a:ext cx="10754249" cy="3416320"/>
          </a:xfrm>
          <a:prstGeom prst="rect">
            <a:avLst/>
          </a:prstGeom>
        </p:spPr>
        <p:txBody>
          <a:bodyPr wrap="square">
            <a:spAutoFit/>
          </a:bodyPr>
          <a:lstStyle/>
          <a:p>
            <a:pPr algn="just">
              <a:lnSpc>
                <a:spcPct val="150000"/>
              </a:lnSpc>
              <a:spcAft>
                <a:spcPts val="0"/>
              </a:spcAft>
            </a:pPr>
            <a:r>
              <a:rPr lang="en-US" sz="3600">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 Ngôi kể thứ nhất phù hợp, tạo độ tin cậy cao.</a:t>
            </a:r>
            <a:endParaRPr lang="en-GB"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Sử dụng ngôn ngữ đối thoại, phép tu từ nhân hoá, so sánh sinh động, giàu hình ảnh.</a:t>
            </a:r>
            <a:endParaRPr lang="en-GB"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Tâm lí nhân vật bộc lộ qua suy nghĩ, lời nói, hành động.</a:t>
            </a:r>
            <a:endParaRPr lang="en-GB" sz="36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circle(in)">
                                      <p:cBhvr>
                                        <p:cTn id="14" dur="2000"/>
                                        <p:tgtEl>
                                          <p:spTgt spid="3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ircle(in)">
                                      <p:cBhvr>
                                        <p:cTn id="17" dur="2000"/>
                                        <p:tgtEl>
                                          <p:spTgt spid="3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ircle(in)">
                                      <p:cBhvr>
                                        <p:cTn id="20" dur="2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36" grpId="0" animBg="1"/>
      <p:bldP spid="37" grpId="0"/>
      <p:bldP spid="38" grpId="0" animBg="1"/>
      <p:bldP spid="38" grpId="1" animBg="1"/>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8" name="Picture 17"/>
          <p:cNvPicPr/>
          <p:nvPr/>
        </p:nvPicPr>
        <p:blipFill>
          <a:blip r:embed="rId20">
            <a:extLst>
              <a:ext uri="{28A0092B-C50C-407E-A947-70E740481C1C}">
                <a14:useLocalDpi xmlns:a14="http://schemas.microsoft.com/office/drawing/2010/main" val="0"/>
              </a:ext>
            </a:extLst>
          </a:blip>
          <a:srcRect/>
          <a:stretch>
            <a:fillRect/>
          </a:stretch>
        </p:blipFill>
        <p:spPr bwMode="auto">
          <a:xfrm>
            <a:off x="-228600" y="-419100"/>
            <a:ext cx="18745200" cy="10515277"/>
          </a:xfrm>
          <a:prstGeom prst="rect">
            <a:avLst/>
          </a:prstGeom>
          <a:noFill/>
        </p:spPr>
      </p:pic>
      <p:sp>
        <p:nvSpPr>
          <p:cNvPr id="19" name="Rectangle 18">
            <a:extLst>
              <a:ext uri="{FF2B5EF4-FFF2-40B4-BE49-F238E27FC236}">
                <a16:creationId xmlns:a16="http://schemas.microsoft.com/office/drawing/2014/main" id="{407E3729-BB04-4D5C-BB93-FBA119F07B39}"/>
              </a:ext>
            </a:extLst>
          </p:cNvPr>
          <p:cNvSpPr/>
          <p:nvPr/>
        </p:nvSpPr>
        <p:spPr>
          <a:xfrm>
            <a:off x="1432729" y="807311"/>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ounded Rectangle 19"/>
          <p:cNvSpPr/>
          <p:nvPr/>
        </p:nvSpPr>
        <p:spPr>
          <a:xfrm>
            <a:off x="3581400" y="3238500"/>
            <a:ext cx="10920093" cy="4410672"/>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00"/>
              </a:solidFill>
              <a:latin typeface="Calibri" panose="020F0502020204030204" charset="0"/>
              <a:cs typeface="Calibri" panose="020F0502020204030204" charset="0"/>
            </a:endParaRPr>
          </a:p>
        </p:txBody>
      </p:sp>
      <p:sp>
        <p:nvSpPr>
          <p:cNvPr id="21" name="Rectangle 20"/>
          <p:cNvSpPr/>
          <p:nvPr/>
        </p:nvSpPr>
        <p:spPr>
          <a:xfrm>
            <a:off x="2100197" y="1513317"/>
            <a:ext cx="4126451" cy="584775"/>
          </a:xfrm>
          <a:prstGeom prst="rect">
            <a:avLst/>
          </a:prstGeom>
        </p:spPr>
        <p:txBody>
          <a:bodyPr wrap="none">
            <a:spAutoFit/>
          </a:bodyPr>
          <a:lstStyle/>
          <a:p>
            <a:pPr algn="just">
              <a:spcAft>
                <a:spcPts val="0"/>
              </a:spcAft>
            </a:pP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ea typeface="MS Mincho"/>
              </a:rPr>
              <a:t>2. Nội dung – Ý nghĩa</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2" name="Rectangle 21"/>
          <p:cNvSpPr/>
          <p:nvPr/>
        </p:nvSpPr>
        <p:spPr>
          <a:xfrm>
            <a:off x="4659853" y="3599442"/>
            <a:ext cx="9144000" cy="3785652"/>
          </a:xfrm>
          <a:prstGeom prst="rect">
            <a:avLst/>
          </a:prstGeom>
        </p:spPr>
        <p:txBody>
          <a:bodyPr>
            <a:spAutoFit/>
          </a:bodyPr>
          <a:lstStyle/>
          <a:p>
            <a:pPr algn="just">
              <a:lnSpc>
                <a:spcPct val="150000"/>
              </a:lnSpc>
              <a:spcAft>
                <a:spcPts val="0"/>
              </a:spcAft>
            </a:pPr>
            <a:r>
              <a:rPr lang="en-US"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Đoạn trích kể về cuộc phiêu lưu, thám hiểm đầy lí thú và hấp dẫn của giáo sư Pi-e A-rôn-nac cùng hai trợ thủ của ông chạm trán bất ngờ với chiếc tàu ngầm trên đại dương. Qua đó ca ngợi những chuyến phiêu lưu để chinh phục và khám phá những điều bí ẩn bất tận.</a:t>
            </a:r>
            <a:endParaRPr lang="en-GB" sz="320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schemeClr val="bg1"/>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schemeClr val="bg1"/>
                </a:solidFill>
              </a:rPr>
              <a:t>Giuyn Vec-nơ</a:t>
            </a:r>
            <a:endParaRPr lang="en-GB" sz="3200" b="1">
              <a:ln w="0"/>
              <a:solidFill>
                <a:schemeClr val="bg1"/>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5"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36"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37" name="Rectangle 36"/>
          <p:cNvSpPr/>
          <p:nvPr/>
        </p:nvSpPr>
        <p:spPr>
          <a:xfrm>
            <a:off x="7421553" y="3779573"/>
            <a:ext cx="7970847" cy="3246210"/>
          </a:xfrm>
          <a:prstGeom prst="rect">
            <a:avLst/>
          </a:prstGeom>
          <a:noFill/>
        </p:spPr>
        <p:txBody>
          <a:bodyPr wrap="square" lIns="91440" tIns="45720" rIns="91440" bIns="45720">
            <a:spAutoFit/>
          </a:bodyPr>
          <a:lstStyle/>
          <a:p>
            <a:pPr algn="ctr">
              <a:lnSpc>
                <a:spcPct val="150000"/>
              </a:lnSpc>
            </a:pPr>
            <a:r>
              <a:rPr lang="vi-VN" sz="7200" b="1" cap="none" spc="0" dirty="0">
                <a:ln w="0"/>
                <a:solidFill>
                  <a:srgbClr val="FF0000"/>
                </a:solidFill>
                <a:effectLst>
                  <a:reflection blurRad="6350" stA="53000" endA="300" endPos="35500" dir="5400000" sy="-90000" algn="bl" rotWithShape="0"/>
                </a:effectLst>
                <a:latin typeface="Palatino Linotype" panose="02040502050505030304" pitchFamily="18" charset="0"/>
                <a:ea typeface="Montserrat"/>
              </a:rPr>
              <a:t>HOẠT ĐỘNG 1 </a:t>
            </a:r>
            <a:r>
              <a:rPr lang="vi-VN" sz="7200" b="1" cap="none" spc="0" dirty="0">
                <a:ln w="0"/>
                <a:effectLst>
                  <a:reflection blurRad="6350" stA="53000" endA="300" endPos="35500" dir="5400000" sy="-90000" algn="bl" rotWithShape="0"/>
                </a:effectLst>
                <a:latin typeface="Palatino Linotype" panose="02040502050505030304" pitchFamily="18" charset="0"/>
                <a:ea typeface="Montserrat"/>
              </a:rPr>
              <a:t>KHỞI ĐỘNG</a:t>
            </a:r>
            <a:endParaRPr lang="en-GB" sz="7200" b="1" cap="none" spc="0" dirty="0">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2000"/>
                                        <p:tgtEl>
                                          <p:spTgt spid="3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ircle(in)">
                                      <p:cBhvr>
                                        <p:cTn id="1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0" name="Picture 29"/>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216" y="-114300"/>
            <a:ext cx="18177816" cy="10400563"/>
          </a:xfrm>
          <a:prstGeom prst="rect">
            <a:avLst/>
          </a:prstGeom>
          <a:ln>
            <a:noFill/>
          </a:ln>
          <a:effectLst>
            <a:softEdge rad="112500"/>
          </a:effectLst>
        </p:spPr>
      </p:pic>
      <p:sp>
        <p:nvSpPr>
          <p:cNvPr id="35" name="Rectangle 34"/>
          <p:cNvSpPr/>
          <p:nvPr/>
        </p:nvSpPr>
        <p:spPr>
          <a:xfrm>
            <a:off x="2550795" y="702308"/>
            <a:ext cx="7898316" cy="646331"/>
          </a:xfrm>
          <a:prstGeom prst="rect">
            <a:avLst/>
          </a:prstGeom>
        </p:spPr>
        <p:txBody>
          <a:bodyPr wrap="none">
            <a:spAutoFit/>
          </a:bodyPr>
          <a:lstStyle/>
          <a:p>
            <a:pPr>
              <a:spcAft>
                <a:spcPts val="0"/>
              </a:spcAft>
            </a:pPr>
            <a:r>
              <a:rPr lang="vi-VN" sz="3600" b="1">
                <a:solidFill>
                  <a:srgbClr val="FF0000"/>
                </a:solidFill>
                <a:latin typeface="Times New Roman" panose="02020603050405020304" pitchFamily="18" charset="0"/>
                <a:ea typeface="Times New Roman" panose="02020603050405020304" pitchFamily="18" charset="0"/>
              </a:rPr>
              <a:t>3. Cách kể chuyện khoa học viễn tưởng</a:t>
            </a:r>
            <a:endParaRPr lang="en-GB" sz="3600">
              <a:solidFill>
                <a:srgbClr val="FF0000"/>
              </a:solidFill>
              <a:effectLst/>
              <a:latin typeface="Times New Roman" panose="02020603050405020304" pitchFamily="18" charset="0"/>
              <a:ea typeface="Times New Roman" panose="02020603050405020304" pitchFamily="18" charset="0"/>
            </a:endParaRPr>
          </a:p>
        </p:txBody>
      </p:sp>
      <p:sp>
        <p:nvSpPr>
          <p:cNvPr id="36" name="Rectangle 35">
            <a:extLst>
              <a:ext uri="{FF2B5EF4-FFF2-40B4-BE49-F238E27FC236}">
                <a16:creationId xmlns:a16="http://schemas.microsoft.com/office/drawing/2014/main" id="{407E3729-BB04-4D5C-BB93-FBA119F07B39}"/>
              </a:ext>
            </a:extLst>
          </p:cNvPr>
          <p:cNvSpPr/>
          <p:nvPr/>
        </p:nvSpPr>
        <p:spPr>
          <a:xfrm>
            <a:off x="693965" y="2434175"/>
            <a:ext cx="4075145" cy="6105502"/>
          </a:xfrm>
          <a:prstGeom prst="rect">
            <a:avLst/>
          </a:prstGeom>
          <a:solidFill>
            <a:schemeClr val="dk1">
              <a:alpha val="56000"/>
            </a:schemeClr>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407E3729-BB04-4D5C-BB93-FBA119F07B39}"/>
              </a:ext>
            </a:extLst>
          </p:cNvPr>
          <p:cNvSpPr/>
          <p:nvPr/>
        </p:nvSpPr>
        <p:spPr>
          <a:xfrm>
            <a:off x="5346364" y="2410646"/>
            <a:ext cx="4254836" cy="6085165"/>
          </a:xfrm>
          <a:prstGeom prst="rect">
            <a:avLst/>
          </a:prstGeom>
          <a:solidFill>
            <a:schemeClr val="dk1">
              <a:alpha val="56000"/>
            </a:schemeClr>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407E3729-BB04-4D5C-BB93-FBA119F07B39}"/>
              </a:ext>
            </a:extLst>
          </p:cNvPr>
          <p:cNvSpPr/>
          <p:nvPr/>
        </p:nvSpPr>
        <p:spPr>
          <a:xfrm>
            <a:off x="10210800" y="2430667"/>
            <a:ext cx="7391400" cy="6150347"/>
          </a:xfrm>
          <a:prstGeom prst="rect">
            <a:avLst/>
          </a:prstGeom>
          <a:solidFill>
            <a:schemeClr val="dk1">
              <a:alpha val="56000"/>
            </a:schemeClr>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800" b="1">
              <a:effectLst>
                <a:outerShdw blurRad="38100" dist="38100" dir="2700000" algn="tl">
                  <a:srgbClr val="000000">
                    <a:alpha val="43137"/>
                  </a:srgbClr>
                </a:outerShdw>
              </a:effectLst>
              <a:latin typeface="+mj-lt"/>
            </a:endParaRPr>
          </a:p>
        </p:txBody>
      </p:sp>
      <p:sp>
        <p:nvSpPr>
          <p:cNvPr id="39" name="Rectangle 38"/>
          <p:cNvSpPr/>
          <p:nvPr/>
        </p:nvSpPr>
        <p:spPr>
          <a:xfrm>
            <a:off x="770832" y="3276698"/>
            <a:ext cx="3998278" cy="5262979"/>
          </a:xfrm>
          <a:prstGeom prst="rect">
            <a:avLst/>
          </a:prstGeom>
        </p:spPr>
        <p:txBody>
          <a:bodyPr wrap="square">
            <a:spAutoFit/>
          </a:bodyPr>
          <a:lstStyle/>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Đề tài đó vẫn được sự quan tâm đặc biệt của chúng ta. Vì nó cho chúng ta cảm giác phiêu lưu, chinh phục và khám phá những điều bí ẩn bất tận.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 name="Rectangle 39"/>
          <p:cNvSpPr/>
          <p:nvPr/>
        </p:nvSpPr>
        <p:spPr>
          <a:xfrm>
            <a:off x="5596925" y="3232833"/>
            <a:ext cx="3753713" cy="5262979"/>
          </a:xfrm>
          <a:prstGeom prst="rect">
            <a:avLst/>
          </a:prstGeom>
        </p:spPr>
        <p:txBody>
          <a:bodyPr wrap="square">
            <a:spAutoFit/>
          </a:bodyPr>
          <a:lstStyle/>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Lựa chọn những chi tiết tiêu biểu để kể/tả.</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Lựa chọn những câu văn thể hiện tư duy lô-gíc đặc trưng của truyện khoa học viễn tưởng.</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Rectangle 40"/>
          <p:cNvSpPr/>
          <p:nvPr/>
        </p:nvSpPr>
        <p:spPr>
          <a:xfrm>
            <a:off x="10475884" y="3178011"/>
            <a:ext cx="6917656" cy="5262979"/>
          </a:xfrm>
          <a:prstGeom prst="rect">
            <a:avLst/>
          </a:prstGeom>
        </p:spPr>
        <p:txBody>
          <a:bodyPr wrap="square">
            <a:spAutoFit/>
          </a:bodyPr>
          <a:lstStyle/>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Sử dụng ngôi kể thứ nhất (xưng “tôi” qua lời kể của vị giáo sư) -&gt; Câu chuyện chân thật, giúp người đọc có những suy luận cùng văn bản một cách lô-gíc hơn.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Ngôn ngữ đối thoại mộc mạc, gần gũi, tự nhiên.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vi-VN"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Ngôn ngữ kể tự nhiên.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2" name="Rectangle 41"/>
          <p:cNvSpPr/>
          <p:nvPr/>
        </p:nvSpPr>
        <p:spPr>
          <a:xfrm>
            <a:off x="10545992" y="2521096"/>
            <a:ext cx="2621251" cy="742511"/>
          </a:xfrm>
          <a:prstGeom prst="rect">
            <a:avLst/>
          </a:prstGeom>
        </p:spPr>
        <p:txBody>
          <a:bodyPr wrap="square">
            <a:spAutoFit/>
          </a:bodyPr>
          <a:lstStyle/>
          <a:p>
            <a:pPr>
              <a:lnSpc>
                <a:spcPct val="150000"/>
              </a:lnSpc>
            </a:pPr>
            <a:r>
              <a:rPr lang="vi-VN" sz="32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Cách kể</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3" name="Rectangle 42"/>
          <p:cNvSpPr/>
          <p:nvPr/>
        </p:nvSpPr>
        <p:spPr>
          <a:xfrm>
            <a:off x="5407839" y="2513891"/>
            <a:ext cx="3528530" cy="742511"/>
          </a:xfrm>
          <a:prstGeom prst="rect">
            <a:avLst/>
          </a:prstGeom>
        </p:spPr>
        <p:txBody>
          <a:bodyPr wrap="none">
            <a:spAutoFit/>
          </a:bodyPr>
          <a:lstStyle/>
          <a:p>
            <a:pPr>
              <a:lnSpc>
                <a:spcPct val="150000"/>
              </a:lnSpc>
            </a:pPr>
            <a:r>
              <a:rPr lang="vi-VN" sz="32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Lựa chọn chi tiết</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4" name="Rectangle 43"/>
          <p:cNvSpPr/>
          <p:nvPr/>
        </p:nvSpPr>
        <p:spPr>
          <a:xfrm>
            <a:off x="1007636" y="2561136"/>
            <a:ext cx="3300904" cy="742511"/>
          </a:xfrm>
          <a:prstGeom prst="rect">
            <a:avLst/>
          </a:prstGeom>
        </p:spPr>
        <p:txBody>
          <a:bodyPr wrap="none">
            <a:spAutoFit/>
          </a:bodyPr>
          <a:lstStyle/>
          <a:p>
            <a:pPr>
              <a:lnSpc>
                <a:spcPct val="150000"/>
              </a:lnSpc>
            </a:pPr>
            <a:r>
              <a:rPr lang="vi-VN" sz="32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Lựa chọn đề tài</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circle(in)">
                                      <p:cBhvr>
                                        <p:cTn id="27" dur="20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circle(in)">
                                      <p:cBhvr>
                                        <p:cTn id="32" dur="2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circle(in)">
                                      <p:cBhvr>
                                        <p:cTn id="37" dur="2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circle(in)">
                                      <p:cBhvr>
                                        <p:cTn id="42" dur="2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circle(in)">
                                      <p:cBhvr>
                                        <p:cTn id="47" dur="20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circle(in)">
                                      <p:cBhvr>
                                        <p:cTn id="5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39" grpId="0"/>
      <p:bldP spid="40" grpId="0"/>
      <p:bldP spid="41" grpId="0"/>
      <p:bldP spid="42" grpId="0"/>
      <p:bldP spid="43"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16"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7" name="Rectangle 16"/>
          <p:cNvSpPr/>
          <p:nvPr/>
        </p:nvSpPr>
        <p:spPr>
          <a:xfrm>
            <a:off x="7421553" y="3779573"/>
            <a:ext cx="7970847" cy="3238707"/>
          </a:xfrm>
          <a:prstGeom prst="rect">
            <a:avLst/>
          </a:prstGeom>
          <a:noFill/>
        </p:spPr>
        <p:txBody>
          <a:bodyPr wrap="square" lIns="91440" tIns="45720" rIns="91440" bIns="45720">
            <a:spAutoFit/>
          </a:bodyPr>
          <a:lstStyle/>
          <a:p>
            <a:pPr algn="ctr">
              <a:lnSpc>
                <a:spcPct val="150000"/>
              </a:lnSpc>
            </a:pPr>
            <a:r>
              <a:rPr lang="vi-VN" sz="7200" b="1" cap="none" spc="0" dirty="0">
                <a:ln w="0"/>
                <a:solidFill>
                  <a:srgbClr val="FF0000"/>
                </a:solidFill>
                <a:effectLst>
                  <a:reflection blurRad="6350" stA="53000" endA="300" endPos="35500" dir="5400000" sy="-90000" algn="bl" rotWithShape="0"/>
                </a:effectLst>
                <a:latin typeface="+mj-lt"/>
                <a:ea typeface="Montserrat"/>
              </a:rPr>
              <a:t>HOẠT ĐỘNG 3</a:t>
            </a:r>
          </a:p>
          <a:p>
            <a:pPr algn="ctr">
              <a:lnSpc>
                <a:spcPct val="150000"/>
              </a:lnSpc>
            </a:pPr>
            <a:r>
              <a:rPr lang="vi-VN" sz="7200" b="1" cap="none" spc="0" dirty="0">
                <a:ln w="0"/>
                <a:effectLst>
                  <a:reflection blurRad="6350" stA="53000" endA="300" endPos="35500" dir="5400000" sy="-90000" algn="bl" rotWithShape="0"/>
                </a:effectLst>
                <a:latin typeface="+mj-lt"/>
              </a:rPr>
              <a:t>LUYỆN TẬP</a:t>
            </a:r>
            <a:endParaRPr lang="en-GB" sz="7200" b="1" cap="none" spc="0" dirty="0">
              <a:ln w="0"/>
              <a:effectLst>
                <a:reflection blurRad="6350" stA="53000" endA="300" endPos="35500" dir="5400000" sy="-90000" algn="bl" rotWithShape="0"/>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6"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3" name="Up Ribbon 2"/>
          <p:cNvSpPr/>
          <p:nvPr/>
        </p:nvSpPr>
        <p:spPr>
          <a:xfrm>
            <a:off x="5766295" y="3188722"/>
            <a:ext cx="9626104" cy="3023335"/>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45747" y="3364318"/>
            <a:ext cx="4267200" cy="2308324"/>
          </a:xfrm>
          <a:prstGeom prst="rect">
            <a:avLst/>
          </a:prstGeom>
        </p:spPr>
        <p:txBody>
          <a:bodyPr wrap="square">
            <a:spAutoFit/>
          </a:bodyPr>
          <a:lstStyle/>
          <a:p>
            <a:pPr algn="just">
              <a:lnSpc>
                <a:spcPct val="150000"/>
              </a:lnSpc>
            </a:pPr>
            <a:r>
              <a:rPr lang="vi-VN" sz="3200" b="1" dirty="0">
                <a:latin typeface="Times New Roman" panose="02020603050405020304" pitchFamily="18" charset="0"/>
                <a:ea typeface="Times New Roman" panose="02020603050405020304" pitchFamily="18" charset="0"/>
              </a:rPr>
              <a:t>Chỉ ra các yếu tố của truyện khoa học viễn tưởng trong văn bản.</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19510"/>
            <a:ext cx="18287999" cy="10153189"/>
          </a:xfrm>
          <a:prstGeom prst="rect">
            <a:avLst/>
          </a:prstGeom>
        </p:spPr>
      </p:pic>
      <p:sp>
        <p:nvSpPr>
          <p:cNvPr id="17" name="Rectangle 16">
            <a:extLst>
              <a:ext uri="{FF2B5EF4-FFF2-40B4-BE49-F238E27FC236}">
                <a16:creationId xmlns:a16="http://schemas.microsoft.com/office/drawing/2014/main" id="{407E3729-BB04-4D5C-BB93-FBA119F07B39}"/>
              </a:ext>
            </a:extLst>
          </p:cNvPr>
          <p:cNvSpPr/>
          <p:nvPr/>
        </p:nvSpPr>
        <p:spPr>
          <a:xfrm>
            <a:off x="1438908" y="839091"/>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581400" y="2086361"/>
            <a:ext cx="10210800" cy="5809732"/>
          </a:xfrm>
          <a:prstGeom prst="rect">
            <a:avLst/>
          </a:prstGeom>
        </p:spPr>
        <p:txBody>
          <a:bodyPr wrap="square">
            <a:spAutoFit/>
          </a:bodyPr>
          <a:lstStyle/>
          <a:p>
            <a:pPr algn="just">
              <a:lnSpc>
                <a:spcPct val="150000"/>
              </a:lnSpc>
              <a:spcAft>
                <a:spcPts val="0"/>
              </a:spcAft>
            </a:pPr>
            <a:r>
              <a:rPr lang="vi-VN" sz="3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Gợi ý:</a:t>
            </a:r>
            <a:endParaRPr lang="en-GB" sz="3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 Truyện hư cấu tưởng tượng, sử dụng cách viết logic để triển khai ý tưởng về viễn cảnh tương lai.</a:t>
            </a:r>
            <a:endParaRPr lang="en-GB"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 Đề tài: Khám phá đại dương.</a:t>
            </a:r>
            <a:endParaRPr lang="en-GB"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 Cốt truyện: Xoay quanh tình huống bất ngờ, kịch tính.</a:t>
            </a:r>
            <a:endParaRPr lang="en-GB"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4. Nhân vật chính: Nhà khoa học thông thái. </a:t>
            </a:r>
            <a:endParaRPr lang="en-GB" sz="36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16"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7" name="Rectangle 16"/>
          <p:cNvSpPr/>
          <p:nvPr/>
        </p:nvSpPr>
        <p:spPr>
          <a:xfrm>
            <a:off x="7421553" y="3779573"/>
            <a:ext cx="7970847" cy="3238707"/>
          </a:xfrm>
          <a:prstGeom prst="rect">
            <a:avLst/>
          </a:prstGeom>
          <a:noFill/>
        </p:spPr>
        <p:txBody>
          <a:bodyPr wrap="square" lIns="91440" tIns="45720" rIns="91440" bIns="45720">
            <a:spAutoFit/>
          </a:bodyPr>
          <a:lstStyle/>
          <a:p>
            <a:pPr algn="ctr">
              <a:lnSpc>
                <a:spcPct val="150000"/>
              </a:lnSpc>
            </a:pPr>
            <a:r>
              <a:rPr lang="vi-VN" sz="7200" b="1" cap="none" spc="0">
                <a:ln w="0"/>
                <a:effectLst>
                  <a:reflection blurRad="6350" stA="53000" endA="300" endPos="35500" dir="5400000" sy="-90000" algn="bl" rotWithShape="0"/>
                </a:effectLst>
                <a:latin typeface="+mj-lt"/>
                <a:ea typeface="Montserrat"/>
              </a:rPr>
              <a:t>HOẠT ĐỘNG 3</a:t>
            </a:r>
          </a:p>
          <a:p>
            <a:pPr algn="ctr">
              <a:lnSpc>
                <a:spcPct val="150000"/>
              </a:lnSpc>
            </a:pPr>
            <a:r>
              <a:rPr lang="vi-VN" sz="7200" b="1" cap="none" spc="0">
                <a:ln w="0"/>
                <a:effectLst>
                  <a:reflection blurRad="6350" stA="53000" endA="300" endPos="35500" dir="5400000" sy="-90000" algn="bl" rotWithShape="0"/>
                </a:effectLst>
                <a:latin typeface="+mj-lt"/>
              </a:rPr>
              <a:t>VẬN DỤNG</a:t>
            </a:r>
            <a:endParaRPr lang="en-GB" sz="7200" b="1" cap="none" spc="0">
              <a:ln w="0"/>
              <a:effectLst>
                <a:reflection blurRad="6350" stA="53000" endA="300" endPos="35500" dir="5400000" sy="-90000" algn="bl" rotWithShape="0"/>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818" y="355835"/>
            <a:ext cx="18187182" cy="9930428"/>
          </a:xfrm>
          <a:prstGeom prst="rect">
            <a:avLst/>
          </a:prstGeom>
        </p:spPr>
      </p:pic>
      <p:sp>
        <p:nvSpPr>
          <p:cNvPr id="18" name="Rectangle 17">
            <a:extLst>
              <a:ext uri="{FF2B5EF4-FFF2-40B4-BE49-F238E27FC236}">
                <a16:creationId xmlns:a16="http://schemas.microsoft.com/office/drawing/2014/main" id="{407E3729-BB04-4D5C-BB93-FBA119F07B39}"/>
              </a:ext>
            </a:extLst>
          </p:cNvPr>
          <p:cNvSpPr/>
          <p:nvPr/>
        </p:nvSpPr>
        <p:spPr>
          <a:xfrm>
            <a:off x="1093236" y="1212850"/>
            <a:ext cx="15925800" cy="7935042"/>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4767052" y="2147189"/>
            <a:ext cx="9144000" cy="5533631"/>
          </a:xfrm>
          <a:prstGeom prst="rect">
            <a:avLst/>
          </a:prstGeom>
        </p:spPr>
        <p:txBody>
          <a:bodyPr>
            <a:spAutoFit/>
          </a:bodyPr>
          <a:lstStyle/>
          <a:p>
            <a:pPr algn="ctr">
              <a:lnSpc>
                <a:spcPct val="150000"/>
              </a:lnSpc>
            </a:pPr>
            <a:r>
              <a:rPr lang="vi-VN" sz="4000" b="1">
                <a:solidFill>
                  <a:srgbClr val="FFFF00"/>
                </a:solidFill>
                <a:latin typeface="Times New Roman" panose="02020603050405020304" pitchFamily="18" charset="0"/>
                <a:ea typeface="Times New Roman" panose="02020603050405020304" pitchFamily="18" charset="0"/>
              </a:rPr>
              <a:t>VIẾT KẾT NỐI ĐỌC </a:t>
            </a:r>
          </a:p>
          <a:p>
            <a:pPr>
              <a:lnSpc>
                <a:spcPct val="150000"/>
              </a:lnSpc>
            </a:pPr>
            <a:r>
              <a:rPr lang="vi-VN" sz="4000" b="1">
                <a:solidFill>
                  <a:srgbClr val="FFFF00"/>
                </a:solidFill>
                <a:latin typeface="Times New Roman" panose="02020603050405020304" pitchFamily="18" charset="0"/>
                <a:ea typeface="Times New Roman" panose="02020603050405020304" pitchFamily="18" charset="0"/>
              </a:rPr>
              <a:t>Viết đoạn văn (khoảng 5 - 7 câu) kể tiếp (theo tưởng tượng của em) về sự kiện diễn ra sau tình huống nhân vật "tôi", Công-xây và Nét Len bị kéo vào bên trong con tàu ngầm.</a:t>
            </a:r>
            <a:endParaRPr lang="en-GB" sz="40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2029804" y="1718846"/>
            <a:ext cx="14860652" cy="6555641"/>
          </a:xfrm>
          <a:prstGeom prst="rect">
            <a:avLst/>
          </a:prstGeom>
        </p:spPr>
        <p:txBody>
          <a:bodyPr wrap="square">
            <a:spAutoFit/>
          </a:bodyPr>
          <a:lstStyle/>
          <a:p>
            <a:pPr algn="just">
              <a:lnSpc>
                <a:spcPct val="150000"/>
              </a:lnSpc>
              <a:spcAft>
                <a:spcPts val="0"/>
              </a:spcAft>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Gợi ý:</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Hình thức: Đoạn văn, </a:t>
            </a: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dung lượng khoảng 5- 7 câu.</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4000" b="1">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Nội dung: Có thể tưởng tượng ra những tình huống mà 3 nhân vật gặp phải khi vào bên trong con tàu ngầm, tận mắt chứng kiến những thiết bị hiện đại, giải đáp những thắc mắc của họ lúc trước về con tàu này…</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Ngôi kể: Sử dụng ngôi kể thứ nhất.</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40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Chính tả và diễn đạt: Đúng chính tả và không mắc lỗi diễn đạt.</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le 15"/>
          <p:cNvSpPr/>
          <p:nvPr/>
        </p:nvSpPr>
        <p:spPr>
          <a:xfrm>
            <a:off x="1810926" y="1558297"/>
            <a:ext cx="15181673" cy="6948481"/>
          </a:xfrm>
          <a:prstGeom prst="roundRect">
            <a:avLst/>
          </a:prstGeom>
          <a:noFill/>
          <a:ln w="12700" cmpd="sng">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3503141" y="1733756"/>
            <a:ext cx="11586519" cy="6001643"/>
          </a:xfrm>
          <a:prstGeom prst="rect">
            <a:avLst/>
          </a:prstGeom>
        </p:spPr>
        <p:txBody>
          <a:bodyPr wrap="square">
            <a:spAutoFit/>
          </a:bodyPr>
          <a:lstStyle/>
          <a:p>
            <a:pPr algn="ctr">
              <a:lnSpc>
                <a:spcPct val="150000"/>
              </a:lnSpc>
              <a:spcAft>
                <a:spcPts val="0"/>
              </a:spcAft>
            </a:pP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ĐOẠN VĂN THAM KHẢO</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Sau khi vào trong chiếc tàu ngầm, tôi đã phải sửng sốt về nó. Ở trong tàu không khác gì một chiếc tàu bình thường. Nước không thể xâm nhập vào đây, và tất cả đều cười nói bình thường, không có dấu hiệu gì của việc thiếu không khí. Chúng tôi được dẫn đi gặp thuyền trưởng Nê-mô. Trông ông cao to, lực lưỡng và là người có chiều sâu. Vậy là chúng tôi sống rồi. Như tôi đã nói, chẳng nghi ngờ gì khả năng đặt quan hệ với những người trên chiếc tàu ngầm này.</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3124201" y="1558297"/>
            <a:ext cx="12344400" cy="6948481"/>
          </a:xfrm>
          <a:prstGeom prst="roundRect">
            <a:avLst/>
          </a:prstGeom>
          <a:noFill/>
          <a:ln w="12700" cmpd="sng">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4093236" y="1493576"/>
            <a:ext cx="9144000" cy="1323439"/>
          </a:xfrm>
          <a:prstGeom prst="rect">
            <a:avLst/>
          </a:prstGeom>
        </p:spPr>
        <p:txBody>
          <a:bodyPr>
            <a:spAutoFit/>
          </a:bodyPr>
          <a:lstStyle/>
          <a:p>
            <a:pPr algn="ctr">
              <a:spcAft>
                <a:spcPts val="0"/>
              </a:spcAft>
            </a:pPr>
            <a:r>
              <a:rPr lang="en-US" sz="4000" b="1">
                <a:solidFill>
                  <a:srgbClr val="0070C0"/>
                </a:solidFill>
                <a:latin typeface="Times New Roman" panose="02020603050405020304" pitchFamily="18" charset="0"/>
                <a:ea typeface="Times New Roman" panose="02020603050405020304" pitchFamily="18" charset="0"/>
              </a:rPr>
              <a:t>Bảng kiểm</a:t>
            </a:r>
            <a:endParaRPr lang="en-GB" sz="4000">
              <a:latin typeface="Times New Roman" panose="02020603050405020304" pitchFamily="18" charset="0"/>
              <a:ea typeface="Times New Roman" panose="02020603050405020304" pitchFamily="18" charset="0"/>
            </a:endParaRPr>
          </a:p>
          <a:p>
            <a:pPr algn="ctr">
              <a:spcAft>
                <a:spcPts val="0"/>
              </a:spcAft>
            </a:pPr>
            <a:r>
              <a:rPr lang="en-US" sz="4000" b="1">
                <a:solidFill>
                  <a:srgbClr val="0070C0"/>
                </a:solidFill>
                <a:latin typeface="Times New Roman" panose="02020603050405020304" pitchFamily="18" charset="0"/>
                <a:ea typeface="Times New Roman" panose="02020603050405020304" pitchFamily="18" charset="0"/>
              </a:rPr>
              <a:t>Đánh giá kĩ năng viết đoạn văn</a:t>
            </a:r>
            <a:endParaRPr lang="en-GB" sz="4000">
              <a:effectLst/>
              <a:latin typeface="Times New Roman" panose="02020603050405020304" pitchFamily="18" charset="0"/>
              <a:ea typeface="Times New Roman" panose="02020603050405020304" pitchFamily="18" charset="0"/>
            </a:endParaRPr>
          </a:p>
        </p:txBody>
      </p:sp>
      <p:pic>
        <p:nvPicPr>
          <p:cNvPr id="18"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2438400" y="3140572"/>
            <a:ext cx="14249400" cy="5088758"/>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2771609951"/>
              </p:ext>
            </p:extLst>
          </p:nvPr>
        </p:nvGraphicFramePr>
        <p:xfrm>
          <a:off x="2930636" y="3419156"/>
          <a:ext cx="13299759" cy="4389120"/>
        </p:xfrm>
        <a:graphic>
          <a:graphicData uri="http://schemas.openxmlformats.org/drawingml/2006/table">
            <a:tbl>
              <a:tblPr firstRow="1" firstCol="1" bandRow="1">
                <a:tableStyleId>{5C22544A-7EE6-4342-B048-85BDC9FD1C3A}</a:tableStyleId>
              </a:tblPr>
              <a:tblGrid>
                <a:gridCol w="1045592">
                  <a:extLst>
                    <a:ext uri="{9D8B030D-6E8A-4147-A177-3AD203B41FA5}">
                      <a16:colId xmlns:a16="http://schemas.microsoft.com/office/drawing/2014/main" val="20000"/>
                    </a:ext>
                  </a:extLst>
                </a:gridCol>
                <a:gridCol w="9477602">
                  <a:extLst>
                    <a:ext uri="{9D8B030D-6E8A-4147-A177-3AD203B41FA5}">
                      <a16:colId xmlns:a16="http://schemas.microsoft.com/office/drawing/2014/main" val="20001"/>
                    </a:ext>
                  </a:extLst>
                </a:gridCol>
                <a:gridCol w="992331">
                  <a:extLst>
                    <a:ext uri="{9D8B030D-6E8A-4147-A177-3AD203B41FA5}">
                      <a16:colId xmlns:a16="http://schemas.microsoft.com/office/drawing/2014/main" val="20002"/>
                    </a:ext>
                  </a:extLst>
                </a:gridCol>
                <a:gridCol w="1784234">
                  <a:extLst>
                    <a:ext uri="{9D8B030D-6E8A-4147-A177-3AD203B41FA5}">
                      <a16:colId xmlns:a16="http://schemas.microsoft.com/office/drawing/2014/main" val="20003"/>
                    </a:ext>
                  </a:extLst>
                </a:gridCol>
              </a:tblGrid>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STT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Tiêu chí</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Đạt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Chưa đạt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021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1</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Đảm bảo hình thức đoạn văn với dung lượng khoảng 5 - 7 câu.</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6235">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2</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Đoạn văn đúng chủ đề yêu cầu.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3</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Lí lẽ dẫn chứng thuyết phục.</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4</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5</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16" name="Rounded Rectangular Callout 15"/>
          <p:cNvSpPr/>
          <p:nvPr/>
        </p:nvSpPr>
        <p:spPr>
          <a:xfrm>
            <a:off x="4429084" y="1181100"/>
            <a:ext cx="10993786" cy="7457947"/>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oogle Shape;230;p28"/>
          <p:cNvPicPr preferRelativeResize="0"/>
          <p:nvPr/>
        </p:nvPicPr>
        <p:blipFill rotWithShape="1">
          <a:blip r:embed="rId21">
            <a:alphaModFix/>
          </a:blip>
          <a:srcRect l="73593"/>
          <a:stretch/>
        </p:blipFill>
        <p:spPr>
          <a:xfrm flipH="1">
            <a:off x="1186276" y="2994638"/>
            <a:ext cx="3242808" cy="4763468"/>
          </a:xfrm>
          <a:prstGeom prst="rect">
            <a:avLst/>
          </a:prstGeom>
          <a:noFill/>
          <a:ln>
            <a:noFill/>
          </a:ln>
        </p:spPr>
      </p:pic>
      <p:sp>
        <p:nvSpPr>
          <p:cNvPr id="18" name="Rectangle 17"/>
          <p:cNvSpPr/>
          <p:nvPr/>
        </p:nvSpPr>
        <p:spPr>
          <a:xfrm>
            <a:off x="4798951" y="1104900"/>
            <a:ext cx="10364849" cy="7368364"/>
          </a:xfrm>
          <a:prstGeom prst="rect">
            <a:avLst/>
          </a:prstGeom>
        </p:spPr>
        <p:txBody>
          <a:bodyPr wrap="square">
            <a:spAutoFit/>
          </a:bodyPr>
          <a:lstStyle/>
          <a:p>
            <a:pPr algn="just">
              <a:lnSpc>
                <a:spcPct val="150000"/>
              </a:lnSpc>
              <a:spcAft>
                <a:spcPts val="0"/>
              </a:spcAft>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Bài tập:</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4000" b="1">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4000"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Vẽ tranh thể hiện phát minh vĩ đại của con người trong tương lai</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vi-VN" sz="4000"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Tìm đọc một truyện ngắn có chủ đề về khoa học viễn tưởng và điền thông tin phù hợp vào nhật kí đọc sách do em thiết kế theo mẫu gợi ý. Chuẩn bị chia sẻ kết quả đọc mở rộng của em với các bạn trong nhóm hoặc trước lớp. </a:t>
            </a:r>
            <a:endParaRPr lang="en-GB" sz="4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3" name="Rounded Rectangular Callout 2"/>
          <p:cNvSpPr/>
          <p:nvPr/>
        </p:nvSpPr>
        <p:spPr>
          <a:xfrm>
            <a:off x="5870163" y="2519663"/>
            <a:ext cx="10496614" cy="5023704"/>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943600" y="2598202"/>
            <a:ext cx="9906000" cy="4708981"/>
          </a:xfrm>
          <a:prstGeom prst="rect">
            <a:avLst/>
          </a:prstGeom>
        </p:spPr>
        <p:txBody>
          <a:bodyPr wrap="square">
            <a:spAutoFit/>
          </a:bodyPr>
          <a:lstStyle/>
          <a:p>
            <a:pPr algn="just">
              <a:lnSpc>
                <a:spcPct val="150000"/>
              </a:lnSpc>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Hãy kể tên những nhà khoa học và những phát minh vĩ đại của họ với nhân loại mà em biết? </a:t>
            </a:r>
          </a:p>
          <a:p>
            <a:pPr algn="just">
              <a:lnSpc>
                <a:spcPct val="150000"/>
              </a:lnSpc>
            </a:pPr>
            <a:r>
              <a:rPr lang="vi-VN"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Nếu là một nhà phát minh, em muốn chế tạo sản phẩm khoa học gì cho tương lai?</a:t>
            </a:r>
            <a:endParaRPr lang="en-GB" sz="4000" b="1">
              <a:effectLst>
                <a:outerShdw blurRad="38100" dist="38100" dir="2700000" algn="tl">
                  <a:srgbClr val="000000">
                    <a:alpha val="43137"/>
                  </a:srgbClr>
                </a:outerShdw>
              </a:effectLst>
            </a:endParaRPr>
          </a:p>
        </p:txBody>
      </p:sp>
      <p:pic>
        <p:nvPicPr>
          <p:cNvPr id="18"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1" name="AutoShape 3"/>
          <p:cNvSpPr/>
          <p:nvPr/>
        </p:nvSpPr>
        <p:spPr>
          <a:xfrm>
            <a:off x="3560675" y="2039687"/>
            <a:ext cx="11272484" cy="6490685"/>
          </a:xfrm>
          <a:prstGeom prst="rect">
            <a:avLst/>
          </a:prstGeom>
          <a:solidFill>
            <a:srgbClr val="FFFBEC"/>
          </a:solidFill>
        </p:spPr>
      </p:sp>
      <p:sp>
        <p:nvSpPr>
          <p:cNvPr id="22" name="TextBox 4"/>
          <p:cNvSpPr txBox="1"/>
          <p:nvPr/>
        </p:nvSpPr>
        <p:spPr>
          <a:xfrm>
            <a:off x="4363979" y="3871955"/>
            <a:ext cx="9560042" cy="3403501"/>
          </a:xfrm>
          <a:prstGeom prst="rect">
            <a:avLst/>
          </a:prstGeom>
        </p:spPr>
        <p:txBody>
          <a:bodyPr lIns="0" tIns="0" rIns="0" bIns="0" rtlCol="0" anchor="t">
            <a:spAutoFit/>
          </a:bodyPr>
          <a:lstStyle/>
          <a:p>
            <a:pPr algn="ctr">
              <a:lnSpc>
                <a:spcPts val="13000"/>
              </a:lnSpc>
            </a:pPr>
            <a:r>
              <a:rPr lang="en-US" sz="13000" spc="195">
                <a:solidFill>
                  <a:srgbClr val="333034"/>
                </a:solidFill>
                <a:latin typeface="More Sugar"/>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5" name="Google Shape;230;p28"/>
          <p:cNvPicPr preferRelativeResize="0"/>
          <p:nvPr/>
        </p:nvPicPr>
        <p:blipFill rotWithShape="1">
          <a:blip r:embed="rId21">
            <a:alphaModFix/>
          </a:blip>
          <a:srcRect l="73593"/>
          <a:stretch/>
        </p:blipFill>
        <p:spPr>
          <a:xfrm flipH="1">
            <a:off x="2652070" y="2742232"/>
            <a:ext cx="3242808" cy="4763468"/>
          </a:xfrm>
          <a:prstGeom prst="rect">
            <a:avLst/>
          </a:prstGeom>
          <a:noFill/>
          <a:ln>
            <a:noFill/>
          </a:ln>
        </p:spPr>
      </p:pic>
      <p:sp>
        <p:nvSpPr>
          <p:cNvPr id="16" name="Google Shape;231;p28"/>
          <p:cNvSpPr/>
          <p:nvPr/>
        </p:nvSpPr>
        <p:spPr>
          <a:xfrm>
            <a:off x="6220026" y="2450160"/>
            <a:ext cx="10239174" cy="6274740"/>
          </a:xfrm>
          <a:prstGeom prst="cloudCallout">
            <a:avLst>
              <a:gd name="adj1" fmla="val -54751"/>
              <a:gd name="adj2" fmla="val -3368"/>
            </a:avLst>
          </a:prstGeom>
          <a:solidFill>
            <a:schemeClr val="accent3">
              <a:lumMod val="75000"/>
              <a:alpha val="57647"/>
            </a:schemeClr>
          </a:solidFill>
          <a:ln w="12700" cap="flat" cmpd="sng">
            <a:solidFill>
              <a:schemeClr val="accent3">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0000"/>
              </a:buClr>
              <a:buSzPts val="3200"/>
            </a:pPr>
            <a:endParaRPr sz="6000" b="1" i="0" u="none" strike="noStrike" cap="none">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17" name="Rectangle 16"/>
          <p:cNvSpPr/>
          <p:nvPr/>
        </p:nvSpPr>
        <p:spPr>
          <a:xfrm>
            <a:off x="7357210" y="2761884"/>
            <a:ext cx="7970847" cy="4908203"/>
          </a:xfrm>
          <a:prstGeom prst="rect">
            <a:avLst/>
          </a:prstGeom>
          <a:noFill/>
        </p:spPr>
        <p:txBody>
          <a:bodyPr wrap="square" lIns="91440" tIns="45720" rIns="91440" bIns="45720">
            <a:spAutoFit/>
          </a:bodyPr>
          <a:lstStyle/>
          <a:p>
            <a:pPr algn="ctr">
              <a:lnSpc>
                <a:spcPct val="150000"/>
              </a:lnSpc>
            </a:pPr>
            <a:r>
              <a:rPr lang="vi-VN" sz="7200" b="1" cap="none" spc="0" dirty="0">
                <a:ln w="0"/>
                <a:solidFill>
                  <a:srgbClr val="FF0000"/>
                </a:solidFill>
                <a:effectLst>
                  <a:reflection blurRad="6350" stA="53000" endA="300" endPos="35500" dir="5400000" sy="-90000" algn="bl" rotWithShape="0"/>
                </a:effectLst>
                <a:latin typeface="Palatino Linotype" panose="02040502050505030304" pitchFamily="18" charset="0"/>
                <a:ea typeface="Montserrat"/>
              </a:rPr>
              <a:t>HOẠT ĐỘNG </a:t>
            </a:r>
            <a:r>
              <a:rPr lang="en-US" sz="7200" b="1" dirty="0">
                <a:ln w="0"/>
                <a:solidFill>
                  <a:srgbClr val="FF0000"/>
                </a:solidFill>
                <a:effectLst>
                  <a:reflection blurRad="6350" stA="53000" endA="300" endPos="35500" dir="5400000" sy="-90000" algn="bl" rotWithShape="0"/>
                </a:effectLst>
                <a:latin typeface="Palatino Linotype" panose="02040502050505030304" pitchFamily="18" charset="0"/>
                <a:ea typeface="Montserrat"/>
              </a:rPr>
              <a:t>2</a:t>
            </a:r>
          </a:p>
          <a:p>
            <a:pPr algn="ctr">
              <a:lnSpc>
                <a:spcPct val="150000"/>
              </a:lnSpc>
            </a:pPr>
            <a:r>
              <a:rPr lang="vi-VN" sz="7200" b="1" dirty="0">
                <a:ln w="0"/>
                <a:effectLst>
                  <a:reflection blurRad="6350" stA="53000" endA="300" endPos="35500" dir="5400000" sy="-90000" algn="bl" rotWithShape="0"/>
                </a:effectLst>
                <a:latin typeface="Palatino Linotype" panose="02040502050505030304" pitchFamily="18" charset="0"/>
              </a:rPr>
              <a:t>HÌNH THÀNH KIẾN THỨC</a:t>
            </a:r>
            <a:endParaRPr lang="en-GB" sz="7200" b="1" cap="none" spc="0" dirty="0">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15" name="Round Same Side Corner Rectangle 14"/>
          <p:cNvSpPr/>
          <p:nvPr/>
        </p:nvSpPr>
        <p:spPr>
          <a:xfrm rot="5400000">
            <a:off x="4463387" y="-2015786"/>
            <a:ext cx="548569" cy="7036942"/>
          </a:xfrm>
          <a:prstGeom prst="round2SameRect">
            <a:avLst/>
          </a:prstGeom>
          <a:solidFill>
            <a:schemeClr val="accent3">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6" name="Rectangle 15"/>
          <p:cNvSpPr/>
          <p:nvPr/>
        </p:nvSpPr>
        <p:spPr>
          <a:xfrm>
            <a:off x="2430512" y="1236702"/>
            <a:ext cx="5630067" cy="553998"/>
          </a:xfrm>
          <a:prstGeom prst="rect">
            <a:avLst/>
          </a:prstGeom>
          <a:solidFill>
            <a:schemeClr val="accent3">
              <a:lumMod val="75000"/>
            </a:schemeClr>
          </a:solidFill>
          <a:ln>
            <a:solidFill>
              <a:srgbClr val="00B0F0"/>
            </a:solidFill>
          </a:ln>
        </p:spPr>
        <p:txBody>
          <a:bodyPr wrap="none">
            <a:spAutoFit/>
          </a:bodyPr>
          <a:lstStyle/>
          <a:p>
            <a:pPr defTabSz="685664">
              <a:spcBef>
                <a:spcPts val="900"/>
              </a:spcBef>
              <a:defRPr/>
            </a:pPr>
            <a:r>
              <a:rPr lang="vi-VN" sz="3000" b="1">
                <a:solidFill>
                  <a:prstClr val="white"/>
                </a:solidFill>
                <a:latin typeface="Arial" pitchFamily="34" charset="0"/>
                <a:cs typeface="Arial" pitchFamily="34" charset="0"/>
              </a:rPr>
              <a:t>KHÁM PHÁ CHUNG VĂN BẢN</a:t>
            </a:r>
            <a:endParaRPr lang="en-US" sz="3000" dirty="0">
              <a:solidFill>
                <a:prstClr val="white"/>
              </a:solidFill>
              <a:latin typeface="Arial" pitchFamily="34" charset="0"/>
              <a:cs typeface="Arial" pitchFamily="34" charset="0"/>
            </a:endParaRPr>
          </a:p>
        </p:txBody>
      </p:sp>
      <p:sp>
        <p:nvSpPr>
          <p:cNvPr id="17" name="TextBox 16"/>
          <p:cNvSpPr txBox="1"/>
          <p:nvPr/>
        </p:nvSpPr>
        <p:spPr>
          <a:xfrm>
            <a:off x="1410784" y="1179519"/>
            <a:ext cx="716976" cy="600164"/>
          </a:xfrm>
          <a:prstGeom prst="rect">
            <a:avLst/>
          </a:prstGeom>
          <a:solidFill>
            <a:schemeClr val="accent3">
              <a:lumMod val="75000"/>
            </a:schemeClr>
          </a:solidFill>
          <a:ln>
            <a:solidFill>
              <a:srgbClr val="00B0F0"/>
            </a:solidFill>
          </a:ln>
        </p:spPr>
        <p:txBody>
          <a:bodyPr wrap="square" rtlCol="0">
            <a:spAutoFit/>
          </a:bodyPr>
          <a:lstStyle/>
          <a:p>
            <a:pPr algn="ctr"/>
            <a:r>
              <a:rPr lang="en-US" sz="3300" b="1">
                <a:solidFill>
                  <a:prstClr val="white"/>
                </a:solidFill>
                <a:latin typeface="Tahoma" pitchFamily="34" charset="0"/>
                <a:ea typeface="Tahoma" pitchFamily="34" charset="0"/>
                <a:cs typeface="Tahoma" pitchFamily="34" charset="0"/>
              </a:rPr>
              <a:t>I</a:t>
            </a:r>
          </a:p>
        </p:txBody>
      </p:sp>
      <p:sp>
        <p:nvSpPr>
          <p:cNvPr id="2" name="Rectangle 1"/>
          <p:cNvSpPr/>
          <p:nvPr/>
        </p:nvSpPr>
        <p:spPr>
          <a:xfrm>
            <a:off x="4343400" y="3214735"/>
            <a:ext cx="9144000" cy="2751715"/>
          </a:xfrm>
          <a:prstGeom prst="rect">
            <a:avLst/>
          </a:prstGeom>
        </p:spPr>
        <p:txBody>
          <a:bodyPr>
            <a:spAutoFit/>
          </a:bodyPr>
          <a:lstStyle/>
          <a:p>
            <a:pPr algn="ctr">
              <a:lnSpc>
                <a:spcPct val="150000"/>
              </a:lnSpc>
              <a:spcAft>
                <a:spcPts val="0"/>
              </a:spcAft>
            </a:pPr>
            <a:r>
              <a:rPr lang="pt-BR" sz="4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02</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pt-BR" sz="40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Khám phá chung về văn bản</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lnSpc>
                <a:spcPct val="150000"/>
              </a:lnSpc>
              <a:spcAft>
                <a:spcPts val="0"/>
              </a:spcAft>
            </a:pPr>
            <a:r>
              <a:rPr lang="pt-BR" sz="4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giao về nhà)</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3276602" y="1430599"/>
            <a:ext cx="11883066" cy="8016758"/>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537627641"/>
              </p:ext>
            </p:extLst>
          </p:nvPr>
        </p:nvGraphicFramePr>
        <p:xfrm>
          <a:off x="3608876" y="1712447"/>
          <a:ext cx="11296334" cy="6568440"/>
        </p:xfrm>
        <a:graphic>
          <a:graphicData uri="http://schemas.openxmlformats.org/drawingml/2006/table">
            <a:tbl>
              <a:tblPr firstRow="1" firstCol="1" bandRow="1">
                <a:tableStyleId>{5C22544A-7EE6-4342-B048-85BDC9FD1C3A}</a:tableStyleId>
              </a:tblPr>
              <a:tblGrid>
                <a:gridCol w="1295400">
                  <a:extLst>
                    <a:ext uri="{9D8B030D-6E8A-4147-A177-3AD203B41FA5}">
                      <a16:colId xmlns:a16="http://schemas.microsoft.com/office/drawing/2014/main" val="20000"/>
                    </a:ext>
                  </a:extLst>
                </a:gridCol>
                <a:gridCol w="8172133">
                  <a:extLst>
                    <a:ext uri="{9D8B030D-6E8A-4147-A177-3AD203B41FA5}">
                      <a16:colId xmlns:a16="http://schemas.microsoft.com/office/drawing/2014/main" val="20001"/>
                    </a:ext>
                  </a:extLst>
                </a:gridCol>
                <a:gridCol w="1828801">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STT</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Thông tin</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Trả lời</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1</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Tác giả:</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2</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Xuất xứ:</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3</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Đề tài:</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4</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Thể loại:</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5</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Phương thức biểu đạt:</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6</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Nhân vật:</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7</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Ngôi kể:</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639">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8</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Bố cục:</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911">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9</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Các sự việc chính:</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3200" b="1">
                          <a:solidFill>
                            <a:schemeClr val="tx1"/>
                          </a:solidFill>
                          <a:effectLst>
                            <a:outerShdw blurRad="38100" dist="38100" dir="2700000" algn="tl">
                              <a:srgbClr val="000000">
                                <a:alpha val="43137"/>
                              </a:srgbClr>
                            </a:outerShdw>
                          </a:effectLst>
                          <a:latin typeface="Palatino Linotype" panose="02040502050505030304" pitchFamily="18" charset="0"/>
                        </a:rPr>
                        <a:t> </a:t>
                      </a:r>
                      <a:endParaRPr lang="en-GB" sz="3200" b="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1905000" y="1380431"/>
            <a:ext cx="2087110" cy="646331"/>
          </a:xfrm>
          <a:prstGeom prst="rect">
            <a:avLst/>
          </a:prstGeom>
        </p:spPr>
        <p:txBody>
          <a:bodyPr wrap="none">
            <a:spAutoFit/>
          </a:bodyPr>
          <a:lstStyle/>
          <a:p>
            <a:pPr>
              <a:spcAft>
                <a:spcPts val="0"/>
              </a:spcAft>
            </a:pPr>
            <a:r>
              <a:rPr lang="en-US" sz="3600" b="1">
                <a:solidFill>
                  <a:srgbClr val="0070C0"/>
                </a:solidFill>
                <a:effectLst>
                  <a:outerShdw blurRad="38100" dist="38100" dir="2700000" algn="tl">
                    <a:srgbClr val="000000">
                      <a:alpha val="43137"/>
                    </a:srgbClr>
                  </a:outerShdw>
                </a:effectLst>
                <a:latin typeface="Times New Roman" panose="02020603050405020304" pitchFamily="18" charset="0"/>
                <a:ea typeface="MS Mincho"/>
              </a:rPr>
              <a:t>1. Tác giả</a:t>
            </a:r>
            <a:endParaRPr lang="en-GB" sz="3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 name="Rectangle 2"/>
          <p:cNvSpPr/>
          <p:nvPr/>
        </p:nvSpPr>
        <p:spPr>
          <a:xfrm>
            <a:off x="876307" y="2263691"/>
            <a:ext cx="7087197" cy="523220"/>
          </a:xfrm>
          <a:prstGeom prst="rect">
            <a:avLst/>
          </a:prstGeom>
        </p:spPr>
        <p:txBody>
          <a:bodyPr wrap="none">
            <a:spAutoFit/>
          </a:bodyPr>
          <a:lstStyle/>
          <a:p>
            <a:pPr algn="just">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Giuyn Véc-nơ (1828-1905), là nhà văn Pháp</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Rectangle 5"/>
          <p:cNvSpPr/>
          <p:nvPr/>
        </p:nvSpPr>
        <p:spPr>
          <a:xfrm>
            <a:off x="836549" y="3009900"/>
            <a:ext cx="9144000" cy="1384995"/>
          </a:xfrm>
          <a:prstGeom prst="rect">
            <a:avLst/>
          </a:prstGeom>
        </p:spPr>
        <p:txBody>
          <a:bodyPr>
            <a:spAutoFit/>
          </a:bodyPr>
          <a:lstStyle/>
          <a:p>
            <a:pPr algn="just">
              <a:lnSpc>
                <a:spcPct val="150000"/>
              </a:lnSpc>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Là người đi tiên phong và được coi là một trong những "cha đẻ" của thể loại truyện Khoa học viễn tưởng.</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876307" y="4379060"/>
            <a:ext cx="8953493" cy="1384995"/>
          </a:xfrm>
          <a:prstGeom prst="rect">
            <a:avLst/>
          </a:prstGeom>
        </p:spPr>
        <p:txBody>
          <a:bodyPr wrap="square">
            <a:spAutoFit/>
          </a:bodyPr>
          <a:lstStyle/>
          <a:p>
            <a:pPr algn="just">
              <a:lnSpc>
                <a:spcPct val="150000"/>
              </a:lnSpc>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Dùng ngòi bút của mình để viết lên những chuyến phiêu lưu thỏa mãn đam mê.</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836549" y="5695317"/>
            <a:ext cx="9144000" cy="2031325"/>
          </a:xfrm>
          <a:prstGeom prst="rect">
            <a:avLst/>
          </a:prstGeom>
        </p:spPr>
        <p:txBody>
          <a:bodyPr>
            <a:spAutoFit/>
          </a:bodyPr>
          <a:lstStyle/>
          <a:p>
            <a:pPr algn="just">
              <a:lnSpc>
                <a:spcPct val="150000"/>
              </a:lnSpc>
              <a:spcAft>
                <a:spcPts val="0"/>
              </a:spcAft>
            </a:pPr>
            <a:r>
              <a:rPr lang="en-US"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Có các tác phẩm được dịch nhiều thứ ba trên thế giới, những tác phẩm của ông cũng được chuyển thể thành phim nhiều lần.</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0" name="Picture 19"/>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353800" y="1661144"/>
            <a:ext cx="6195800" cy="410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6777" y="6757514"/>
            <a:ext cx="2053526" cy="1456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392399" y="7485583"/>
            <a:ext cx="2895600" cy="2827159"/>
          </a:xfrm>
          <a:prstGeom prst="rect">
            <a:avLst/>
          </a:prstGeom>
        </p:spPr>
      </p:pic>
      <p:pic>
        <p:nvPicPr>
          <p:cNvPr id="23" name="Google Shape;195;p26"/>
          <p:cNvPicPr preferRelativeResize="0"/>
          <p:nvPr/>
        </p:nvPicPr>
        <p:blipFill rotWithShape="1">
          <a:blip r:embed="rId6">
            <a:alphaModFix/>
          </a:blip>
          <a:srcRect/>
          <a:stretch/>
        </p:blipFill>
        <p:spPr>
          <a:xfrm>
            <a:off x="271408" y="6125"/>
            <a:ext cx="9786992" cy="1098775"/>
          </a:xfrm>
          <a:prstGeom prst="rect">
            <a:avLst/>
          </a:prstGeom>
          <a:noFill/>
          <a:ln>
            <a:noFill/>
          </a:ln>
        </p:spPr>
      </p:pic>
      <p:sp>
        <p:nvSpPr>
          <p:cNvPr id="24" name="Rectangle 23"/>
          <p:cNvSpPr/>
          <p:nvPr/>
        </p:nvSpPr>
        <p:spPr>
          <a:xfrm>
            <a:off x="1362609" y="190500"/>
            <a:ext cx="8467191" cy="584775"/>
          </a:xfrm>
          <a:prstGeom prst="rect">
            <a:avLst/>
          </a:prstGeom>
        </p:spPr>
        <p:txBody>
          <a:bodyPr wrap="none">
            <a:spAutoFit/>
          </a:bodyPr>
          <a:lstStyle/>
          <a:p>
            <a:pPr algn="ctr"/>
            <a:r>
              <a:rPr lang="vi-VN" sz="3200" b="1" i="1">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3200" b="1">
                <a:solidFill>
                  <a:prstClr val="white"/>
                </a:solidFill>
              </a:rPr>
              <a:t>Giuyn Vec-nơ</a:t>
            </a:r>
            <a:endParaRPr lang="en-GB" sz="3200" b="1">
              <a:ln w="0"/>
              <a:solidFill>
                <a:prstClr val="white"/>
              </a:solidFill>
              <a:latin typeface="Palatino Linotype" panose="02040502050505030304" pitchFamily="18" charset="0"/>
            </a:endParaRPr>
          </a:p>
        </p:txBody>
      </p:sp>
      <p:pic>
        <p:nvPicPr>
          <p:cNvPr id="2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69210" b="42364"/>
          <a:stretch>
            <a:fillRect/>
          </a:stretch>
        </p:blipFill>
        <p:spPr>
          <a:xfrm rot="143070">
            <a:off x="913064" y="7648841"/>
            <a:ext cx="777634" cy="1783111"/>
          </a:xfrm>
          <a:prstGeom prst="rect">
            <a:avLst/>
          </a:prstGeom>
        </p:spPr>
      </p:pic>
      <p:pic>
        <p:nvPicPr>
          <p:cNvPr id="2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3900"/>
          <a:stretch>
            <a:fillRect/>
          </a:stretch>
        </p:blipFill>
        <p:spPr>
          <a:xfrm>
            <a:off x="12357" y="7543367"/>
            <a:ext cx="824192" cy="2796671"/>
          </a:xfrm>
          <a:prstGeom prst="rect">
            <a:avLst/>
          </a:prstGeom>
        </p:spPr>
      </p:pic>
      <p:pic>
        <p:nvPicPr>
          <p:cNvPr id="27"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8888434"/>
            <a:ext cx="4769111" cy="1398566"/>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23"/>
          <a:stretch>
            <a:fillRect/>
          </a:stretch>
        </p:blipFill>
        <p:spPr>
          <a:xfrm>
            <a:off x="1815345" y="7633435"/>
            <a:ext cx="905752" cy="2081795"/>
          </a:xfrm>
          <a:prstGeom prst="rect">
            <a:avLst/>
          </a:prstGeom>
        </p:spPr>
      </p:pic>
      <p:pic>
        <p:nvPicPr>
          <p:cNvPr id="29"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961811" y="7910857"/>
            <a:ext cx="2262850" cy="2081822"/>
          </a:xfrm>
          <a:prstGeom prst="rect">
            <a:avLst/>
          </a:prstGeom>
        </p:spPr>
      </p:pic>
      <p:pic>
        <p:nvPicPr>
          <p:cNvPr id="31" name="Pictur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2416983" y="9105305"/>
            <a:ext cx="1908618" cy="1180958"/>
          </a:xfrm>
          <a:prstGeom prst="rect">
            <a:avLst/>
          </a:prstGeom>
        </p:spPr>
      </p:pic>
      <p:pic>
        <p:nvPicPr>
          <p:cNvPr id="32"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1063080">
            <a:off x="5502747" y="8951768"/>
            <a:ext cx="871023" cy="1360974"/>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392141" y="8801100"/>
            <a:ext cx="2067989" cy="1295078"/>
          </a:xfrm>
          <a:prstGeom prst="rect">
            <a:avLst/>
          </a:prstGeom>
        </p:spPr>
      </p:pic>
      <p:pic>
        <p:nvPicPr>
          <p:cNvPr id="34" name="Picture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9925977" y="8131833"/>
            <a:ext cx="1930641" cy="1954255"/>
          </a:xfrm>
          <a:prstGeom prst="rect">
            <a:avLst/>
          </a:prstGeom>
        </p:spPr>
      </p:pic>
      <p:sp>
        <p:nvSpPr>
          <p:cNvPr id="2" name="Rectangle 1"/>
          <p:cNvSpPr/>
          <p:nvPr/>
        </p:nvSpPr>
        <p:spPr>
          <a:xfrm>
            <a:off x="271408" y="1181682"/>
            <a:ext cx="7088131" cy="1569660"/>
          </a:xfrm>
          <a:prstGeom prst="rect">
            <a:avLst/>
          </a:prstGeom>
        </p:spPr>
        <p:txBody>
          <a:bodyPr wrap="square">
            <a:spAutoFit/>
          </a:bodyPr>
          <a:lstStyle/>
          <a:p>
            <a:pPr algn="just">
              <a:lnSpc>
                <a:spcPct val="150000"/>
              </a:lnSpc>
              <a:spcAft>
                <a:spcPts val="0"/>
              </a:spcAft>
            </a:pP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Những truyện </a:t>
            </a:r>
            <a:r>
              <a:rPr lang="vi-VN"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Khoa học viễn tưởng</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nổi tiếng của ông:</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3" name="Rectangle 2"/>
          <p:cNvSpPr/>
          <p:nvPr/>
        </p:nvSpPr>
        <p:spPr>
          <a:xfrm>
            <a:off x="257728" y="2916137"/>
            <a:ext cx="6708696" cy="584775"/>
          </a:xfrm>
          <a:prstGeom prst="rect">
            <a:avLst/>
          </a:prstGeom>
        </p:spPr>
        <p:txBody>
          <a:bodyPr wrap="none">
            <a:spAutoFit/>
          </a:bodyPr>
          <a:lstStyle/>
          <a:p>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Hành trình vào tâm Trái Đất</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(1864); </a:t>
            </a:r>
            <a:endParaRPr lang="en-GB" sz="3200">
              <a:effectLst>
                <a:outerShdw blurRad="38100" dist="38100" dir="2700000" algn="tl">
                  <a:srgbClr val="000000">
                    <a:alpha val="43137"/>
                  </a:srgbClr>
                </a:outerShdw>
              </a:effectLst>
            </a:endParaRPr>
          </a:p>
        </p:txBody>
      </p:sp>
      <p:sp>
        <p:nvSpPr>
          <p:cNvPr id="6" name="Rectangle 5"/>
          <p:cNvSpPr/>
          <p:nvPr/>
        </p:nvSpPr>
        <p:spPr>
          <a:xfrm>
            <a:off x="224467" y="3850189"/>
            <a:ext cx="6476068" cy="584775"/>
          </a:xfrm>
          <a:prstGeom prst="rect">
            <a:avLst/>
          </a:prstGeom>
        </p:spPr>
        <p:txBody>
          <a:bodyPr wrap="none">
            <a:spAutoFit/>
          </a:bodyPr>
          <a:lstStyle/>
          <a:p>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Từ Trái Đất đến Mặt Trăng</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(1865); </a:t>
            </a:r>
            <a:endParaRPr lang="en-GB" sz="3200">
              <a:effectLst>
                <a:outerShdw blurRad="38100" dist="38100" dir="2700000" algn="tl">
                  <a:srgbClr val="000000">
                    <a:alpha val="43137"/>
                  </a:srgbClr>
                </a:outerShdw>
              </a:effectLst>
            </a:endParaRPr>
          </a:p>
        </p:txBody>
      </p:sp>
      <p:sp>
        <p:nvSpPr>
          <p:cNvPr id="7" name="Rectangle 6"/>
          <p:cNvSpPr/>
          <p:nvPr/>
        </p:nvSpPr>
        <p:spPr>
          <a:xfrm>
            <a:off x="240516" y="4888922"/>
            <a:ext cx="6457217" cy="584775"/>
          </a:xfrm>
          <a:prstGeom prst="rect">
            <a:avLst/>
          </a:prstGeom>
        </p:spPr>
        <p:txBody>
          <a:bodyPr wrap="none">
            <a:spAutoFit/>
          </a:bodyPr>
          <a:lstStyle/>
          <a:p>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Hai vạn dặm dưới đáy biển </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(1870), </a:t>
            </a:r>
            <a:endParaRPr lang="en-GB" sz="3200">
              <a:effectLst>
                <a:outerShdw blurRad="38100" dist="38100" dir="2700000" algn="tl">
                  <a:srgbClr val="000000">
                    <a:alpha val="43137"/>
                  </a:srgbClr>
                </a:outerShdw>
              </a:effectLst>
            </a:endParaRPr>
          </a:p>
        </p:txBody>
      </p:sp>
      <p:sp>
        <p:nvSpPr>
          <p:cNvPr id="8" name="Rectangle 7"/>
          <p:cNvSpPr/>
          <p:nvPr/>
        </p:nvSpPr>
        <p:spPr>
          <a:xfrm>
            <a:off x="228600" y="5815173"/>
            <a:ext cx="7709931" cy="584775"/>
          </a:xfrm>
          <a:prstGeom prst="rect">
            <a:avLst/>
          </a:prstGeom>
        </p:spPr>
        <p:txBody>
          <a:bodyPr wrap="none">
            <a:spAutoFit/>
          </a:bodyPr>
          <a:lstStyle/>
          <a:p>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Vòng quanh thế giới trong 80 ngày</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(1873), </a:t>
            </a:r>
            <a:endParaRPr lang="en-GB" sz="3200">
              <a:effectLst>
                <a:outerShdw blurRad="38100" dist="38100" dir="2700000" algn="tl">
                  <a:srgbClr val="000000">
                    <a:alpha val="43137"/>
                  </a:srgbClr>
                </a:outerShdw>
              </a:effectLst>
            </a:endParaRPr>
          </a:p>
        </p:txBody>
      </p:sp>
      <p:sp>
        <p:nvSpPr>
          <p:cNvPr id="9" name="Rectangle 8"/>
          <p:cNvSpPr/>
          <p:nvPr/>
        </p:nvSpPr>
        <p:spPr>
          <a:xfrm>
            <a:off x="281982" y="6674462"/>
            <a:ext cx="3972562" cy="584775"/>
          </a:xfrm>
          <a:prstGeom prst="rect">
            <a:avLst/>
          </a:prstGeom>
        </p:spPr>
        <p:txBody>
          <a:bodyPr wrap="none">
            <a:spAutoFit/>
          </a:bodyPr>
          <a:lstStyle/>
          <a:p>
            <a:pPr algn="just">
              <a:spcAft>
                <a:spcPts val="0"/>
              </a:spcAft>
            </a:pPr>
            <a:r>
              <a:rPr lang="vi-VN"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a:t>
            </a:r>
            <a:r>
              <a:rPr lang="en-US" sz="3200" i="1">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Năm 2889</a:t>
            </a:r>
            <a:r>
              <a:rPr lang="en-US" sz="32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(1889),…</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495260" y="78491"/>
            <a:ext cx="3124200" cy="4496081"/>
          </a:xfrm>
          <a:prstGeom prst="rect">
            <a:avLst/>
          </a:prstGeom>
        </p:spPr>
      </p:pic>
      <p:pic>
        <p:nvPicPr>
          <p:cNvPr id="11" name="Picture 1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345119" y="2955698"/>
            <a:ext cx="5690646" cy="5690646"/>
          </a:xfrm>
          <a:prstGeom prst="rect">
            <a:avLst/>
          </a:prstGeom>
        </p:spPr>
      </p:pic>
      <p:pic>
        <p:nvPicPr>
          <p:cNvPr id="12" name="Picture 1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9770" y="1710542"/>
            <a:ext cx="6572250" cy="6572250"/>
          </a:xfrm>
          <a:prstGeom prst="rect">
            <a:avLst/>
          </a:prstGeom>
        </p:spPr>
      </p:pic>
      <p:pic>
        <p:nvPicPr>
          <p:cNvPr id="14" name="Picture 1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437345" y="3584868"/>
            <a:ext cx="6620170" cy="6620170"/>
          </a:xfrm>
          <a:prstGeom prst="rect">
            <a:avLst/>
          </a:prstGeom>
        </p:spPr>
      </p:pic>
      <p:pic>
        <p:nvPicPr>
          <p:cNvPr id="30" name="Picture 2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280715" y="-137133"/>
            <a:ext cx="3260780" cy="3959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2794</Words>
  <Application>Microsoft Office PowerPoint</Application>
  <PresentationFormat>Custom</PresentationFormat>
  <Paragraphs>347</Paragraphs>
  <Slides>40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Tahoma</vt:lpstr>
      <vt:lpstr>Microsoft Sans Serif</vt:lpstr>
      <vt:lpstr>Montserrat</vt:lpstr>
      <vt:lpstr>Times New Roman</vt:lpstr>
      <vt:lpstr>More Sugar</vt:lpstr>
      <vt:lpstr>Arial</vt:lpstr>
      <vt:lpstr>MS Mincho</vt:lpstr>
      <vt:lpstr>Palatino Linotype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Xanh lá và Nâu Vẽ tay Địa lý Nhân văn Bản thuyết trình về Giáo dục</dc:title>
  <dc:creator>HLinh</dc:creator>
  <cp:lastModifiedBy>Đào Thị Thanh Xuân</cp:lastModifiedBy>
  <cp:revision>34</cp:revision>
  <dcterms:created xsi:type="dcterms:W3CDTF">2006-08-16T00:00:00Z</dcterms:created>
  <dcterms:modified xsi:type="dcterms:W3CDTF">2024-02-18T13:52:02Z</dcterms:modified>
  <dc:identifier>DAFR-Y0tJ3g</dc:identifier>
</cp:coreProperties>
</file>