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61" r:id="rId5"/>
    <p:sldId id="262" r:id="rId6"/>
    <p:sldId id="263" r:id="rId7"/>
    <p:sldId id="358" r:id="rId8"/>
    <p:sldId id="346" r:id="rId9"/>
    <p:sldId id="349" r:id="rId10"/>
    <p:sldId id="347" r:id="rId11"/>
    <p:sldId id="348" r:id="rId12"/>
    <p:sldId id="351" r:id="rId13"/>
    <p:sldId id="352" r:id="rId14"/>
    <p:sldId id="359" r:id="rId15"/>
    <p:sldId id="356" r:id="rId16"/>
    <p:sldId id="353" r:id="rId17"/>
    <p:sldId id="354" r:id="rId18"/>
    <p:sldId id="357" r:id="rId19"/>
    <p:sldId id="355" r:id="rId20"/>
    <p:sldId id="34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958" autoAdjust="0"/>
  </p:normalViewPr>
  <p:slideViewPr>
    <p:cSldViewPr snapToGrid="0">
      <p:cViewPr varScale="1">
        <p:scale>
          <a:sx n="59" d="100"/>
          <a:sy n="59" d="100"/>
        </p:scale>
        <p:origin x="72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2FCE4-C721-41F4-B39F-24A00D4E2FB0}" type="datetimeFigureOut">
              <a:rPr lang="en-US" smtClean="0"/>
              <a:t>22-Aug-21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17807F-3492-4D18-B26D-0689CAEE5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42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laodong.vn/the-gioi/tai-sao-do-cao-cua-dinh-everest-lien-tuc-thay-doi-890045.ldo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tienphong.vn/1001-thac-mac-day-himalaya-hinh-thanh-the-nao-moi-nam-no-cao-them-bao-nhieu-post1298089.tpo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7807F-3492-4D18-B26D-0689CAEE5A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268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hlinkClick r:id="rId3"/>
              </a:rPr>
              <a:t>Tại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sao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độ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cao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của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đỉnh</a:t>
            </a:r>
            <a:r>
              <a:rPr lang="en-US" dirty="0">
                <a:hlinkClick r:id="rId3"/>
              </a:rPr>
              <a:t> Everest </a:t>
            </a:r>
            <a:r>
              <a:rPr lang="en-US" dirty="0" err="1">
                <a:hlinkClick r:id="rId3"/>
              </a:rPr>
              <a:t>liên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tục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thay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đổi</a:t>
            </a:r>
            <a:r>
              <a:rPr lang="en-US" dirty="0">
                <a:hlinkClick r:id="rId3"/>
              </a:rPr>
              <a:t>? | Tin </a:t>
            </a:r>
            <a:r>
              <a:rPr lang="en-US" dirty="0" err="1">
                <a:hlinkClick r:id="rId3"/>
              </a:rPr>
              <a:t>tức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mới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nhất</a:t>
            </a:r>
            <a:r>
              <a:rPr lang="en-US" dirty="0">
                <a:hlinkClick r:id="rId3"/>
              </a:rPr>
              <a:t> 24h - </a:t>
            </a:r>
            <a:r>
              <a:rPr lang="en-US" dirty="0" err="1">
                <a:hlinkClick r:id="rId3"/>
              </a:rPr>
              <a:t>Đọc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Báo</a:t>
            </a:r>
            <a:r>
              <a:rPr lang="en-US" dirty="0">
                <a:hlinkClick r:id="rId3"/>
              </a:rPr>
              <a:t> Lao </a:t>
            </a:r>
            <a:r>
              <a:rPr lang="en-US" dirty="0" err="1">
                <a:hlinkClick r:id="rId3"/>
              </a:rPr>
              <a:t>Động</a:t>
            </a:r>
            <a:r>
              <a:rPr lang="en-US" dirty="0">
                <a:hlinkClick r:id="rId3"/>
              </a:rPr>
              <a:t> online - Laodong.vn</a:t>
            </a:r>
            <a:endParaRPr lang="en-US" dirty="0"/>
          </a:p>
          <a:p>
            <a:r>
              <a:rPr lang="en-US" dirty="0">
                <a:hlinkClick r:id="rId4"/>
              </a:rPr>
              <a:t>1001 </a:t>
            </a:r>
            <a:r>
              <a:rPr lang="en-US" dirty="0" err="1">
                <a:hlinkClick r:id="rId4"/>
              </a:rPr>
              <a:t>thắc</a:t>
            </a:r>
            <a:r>
              <a:rPr lang="en-US" dirty="0">
                <a:hlinkClick r:id="rId4"/>
              </a:rPr>
              <a:t> </a:t>
            </a:r>
            <a:r>
              <a:rPr lang="en-US" dirty="0" err="1">
                <a:hlinkClick r:id="rId4"/>
              </a:rPr>
              <a:t>mắc</a:t>
            </a:r>
            <a:r>
              <a:rPr lang="en-US" dirty="0">
                <a:hlinkClick r:id="rId4"/>
              </a:rPr>
              <a:t>: </a:t>
            </a:r>
            <a:r>
              <a:rPr lang="en-US" dirty="0" err="1">
                <a:hlinkClick r:id="rId4"/>
              </a:rPr>
              <a:t>Dãy</a:t>
            </a:r>
            <a:r>
              <a:rPr lang="en-US" dirty="0">
                <a:hlinkClick r:id="rId4"/>
              </a:rPr>
              <a:t> Himalaya </a:t>
            </a:r>
            <a:r>
              <a:rPr lang="en-US" dirty="0" err="1">
                <a:hlinkClick r:id="rId4"/>
              </a:rPr>
              <a:t>hình</a:t>
            </a:r>
            <a:r>
              <a:rPr lang="en-US" dirty="0">
                <a:hlinkClick r:id="rId4"/>
              </a:rPr>
              <a:t> </a:t>
            </a:r>
            <a:r>
              <a:rPr lang="en-US" dirty="0" err="1">
                <a:hlinkClick r:id="rId4"/>
              </a:rPr>
              <a:t>thành</a:t>
            </a:r>
            <a:r>
              <a:rPr lang="en-US" dirty="0">
                <a:hlinkClick r:id="rId4"/>
              </a:rPr>
              <a:t> </a:t>
            </a:r>
            <a:r>
              <a:rPr lang="en-US" dirty="0" err="1">
                <a:hlinkClick r:id="rId4"/>
              </a:rPr>
              <a:t>thế</a:t>
            </a:r>
            <a:r>
              <a:rPr lang="en-US" dirty="0">
                <a:hlinkClick r:id="rId4"/>
              </a:rPr>
              <a:t> </a:t>
            </a:r>
            <a:r>
              <a:rPr lang="en-US" dirty="0" err="1">
                <a:hlinkClick r:id="rId4"/>
              </a:rPr>
              <a:t>nào</a:t>
            </a:r>
            <a:r>
              <a:rPr lang="en-US" dirty="0">
                <a:hlinkClick r:id="rId4"/>
              </a:rPr>
              <a:t>, </a:t>
            </a:r>
            <a:r>
              <a:rPr lang="en-US" dirty="0" err="1">
                <a:hlinkClick r:id="rId4"/>
              </a:rPr>
              <a:t>mỗi</a:t>
            </a:r>
            <a:r>
              <a:rPr lang="en-US" dirty="0">
                <a:hlinkClick r:id="rId4"/>
              </a:rPr>
              <a:t> </a:t>
            </a:r>
            <a:r>
              <a:rPr lang="en-US" dirty="0" err="1">
                <a:hlinkClick r:id="rId4"/>
              </a:rPr>
              <a:t>năm</a:t>
            </a:r>
            <a:r>
              <a:rPr lang="en-US" dirty="0">
                <a:hlinkClick r:id="rId4"/>
              </a:rPr>
              <a:t> </a:t>
            </a:r>
            <a:r>
              <a:rPr lang="en-US" dirty="0" err="1">
                <a:hlinkClick r:id="rId4"/>
              </a:rPr>
              <a:t>nó</a:t>
            </a:r>
            <a:r>
              <a:rPr lang="en-US" dirty="0">
                <a:hlinkClick r:id="rId4"/>
              </a:rPr>
              <a:t> </a:t>
            </a:r>
            <a:r>
              <a:rPr lang="en-US" dirty="0" err="1">
                <a:hlinkClick r:id="rId4"/>
              </a:rPr>
              <a:t>cao</a:t>
            </a:r>
            <a:r>
              <a:rPr lang="en-US" dirty="0">
                <a:hlinkClick r:id="rId4"/>
              </a:rPr>
              <a:t> </a:t>
            </a:r>
            <a:r>
              <a:rPr lang="en-US" dirty="0" err="1">
                <a:hlinkClick r:id="rId4"/>
              </a:rPr>
              <a:t>thêm</a:t>
            </a:r>
            <a:r>
              <a:rPr lang="en-US" dirty="0">
                <a:hlinkClick r:id="rId4"/>
              </a:rPr>
              <a:t> bao </a:t>
            </a:r>
            <a:r>
              <a:rPr lang="en-US" dirty="0" err="1">
                <a:hlinkClick r:id="rId4"/>
              </a:rPr>
              <a:t>nhiêu</a:t>
            </a:r>
            <a:r>
              <a:rPr lang="en-US" dirty="0">
                <a:hlinkClick r:id="rId4"/>
              </a:rPr>
              <a:t>? (tienphong.vn)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7807F-3492-4D18-B26D-0689CAEE5A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70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7807F-3492-4D18-B26D-0689CAEE5AF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42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40583-9729-41DE-ABCC-08498AAB42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E1CD68-2713-4B0E-A7BD-75C18D75C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D9C30-4B23-4B66-896C-16CA9EEDD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8B05-499D-45DD-BA80-5CD6E13FF0CB}" type="datetimeFigureOut">
              <a:rPr lang="en-US" smtClean="0"/>
              <a:t>22-Aug-21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74A2C-9A77-4FEB-A71C-326C4D936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4BAC4-30A7-4F47-8142-C003698DB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6D0-71AE-4F18-A457-25B86C642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1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75441-C3AB-4026-8799-FA4DDE9C7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D17ED9-7818-43C9-91D4-B5C476DCF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8140E-25AD-43D7-9944-4A8A95392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8B05-499D-45DD-BA80-5CD6E13FF0CB}" type="datetimeFigureOut">
              <a:rPr lang="en-US" smtClean="0"/>
              <a:t>22-Aug-21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E7D69-C827-49A5-839C-FA4C4E857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AA100-BD4E-42B8-9561-BCBCDA428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6D0-71AE-4F18-A457-25B86C642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09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9B2F3D-D569-4254-A1DA-086CD5FB04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68C8DD-BAEF-49E1-AE92-CF27CD9BE4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6212B-BCBA-45C6-83F3-2F302517D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8B05-499D-45DD-BA80-5CD6E13FF0CB}" type="datetimeFigureOut">
              <a:rPr lang="en-US" smtClean="0"/>
              <a:t>22-Aug-21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1EF48-5E5B-4CEF-9894-76ED76048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9695C-5B80-44B8-AC5D-14ED62433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6D0-71AE-4F18-A457-25B86C642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80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4C61A-D82B-4832-A180-7AC5D8532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2C1C6-4042-4CD5-8FF0-B2F484F71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71142-9475-4370-AA54-BE4B31311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8B05-499D-45DD-BA80-5CD6E13FF0CB}" type="datetimeFigureOut">
              <a:rPr lang="en-US" smtClean="0"/>
              <a:t>22-Aug-21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DCCBC-4662-4EA6-AE4C-3AFBD4168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3AA7-73A8-4A1F-8DA1-D369AF86C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6D0-71AE-4F18-A457-25B86C642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1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E30CE-2483-454F-B377-874E22352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5D6C8-E125-4731-85C6-85B3FBFBF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ED47A-002B-4C39-BD1E-C9AFC69D2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8B05-499D-45DD-BA80-5CD6E13FF0CB}" type="datetimeFigureOut">
              <a:rPr lang="en-US" smtClean="0"/>
              <a:t>22-Aug-21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EC72C-157F-4CA0-AFB4-8B85A9811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DDCF02-501A-4DE8-B58B-D02338760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6D0-71AE-4F18-A457-25B86C642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1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B3BB9-BC94-467F-B19D-6B8EC310B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4193D-4B46-4D0D-8817-3AA54A9377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815238-18F0-4457-9DAD-822764AB7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87C8B2-BFDD-484F-A20D-F0A162E6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8B05-499D-45DD-BA80-5CD6E13FF0CB}" type="datetimeFigureOut">
              <a:rPr lang="en-US" smtClean="0"/>
              <a:t>22-Aug-21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07E0E0-782A-4B30-AA9D-9C63BF12B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E7AEC8-49BF-40E1-BD9D-52CE66736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6D0-71AE-4F18-A457-25B86C642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63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D54E1-1D5C-4E70-ACCD-66B3D0CCC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B8D6CE-7E99-4F30-8ADC-02B17B55E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08E395-3818-475C-A392-CC24D22BF3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28CC79-AC60-4478-835F-ABB46E7341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697A32-43D2-410F-96BB-B3BF19BA05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CB3EC4-3437-484E-9518-6F461F5CD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8B05-499D-45DD-BA80-5CD6E13FF0CB}" type="datetimeFigureOut">
              <a:rPr lang="en-US" smtClean="0"/>
              <a:t>22-Aug-21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EBCE59-FAA0-4495-99D2-EB312E4F3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902E37-DF7F-421A-B0F8-33E614F93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6D0-71AE-4F18-A457-25B86C642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948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9ECF5-71C6-415C-B4EF-A27CF9336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DF2989-C10C-4963-B25D-E29E24B0E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8B05-499D-45DD-BA80-5CD6E13FF0CB}" type="datetimeFigureOut">
              <a:rPr lang="en-US" smtClean="0"/>
              <a:t>22-Aug-21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599F85-42FB-4203-BAA4-C5AEC6B29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8C3386-E275-4474-9D92-75B77E08F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6D0-71AE-4F18-A457-25B86C642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94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CCC0C9-4877-4D91-8E92-29D960B98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8B05-499D-45DD-BA80-5CD6E13FF0CB}" type="datetimeFigureOut">
              <a:rPr lang="en-US" smtClean="0"/>
              <a:t>22-Aug-21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159B51-3DDB-4402-838B-6AA9B1064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78099E-D78B-43DA-A164-91EA3176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6D0-71AE-4F18-A457-25B86C642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342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5CE57-5DA7-4724-B178-F105525C4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0B53C-1C04-418D-9981-544BFEFF7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E4E062-F2DF-412A-9618-CE41887E47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08318-E121-4646-A500-4A8D39F44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8B05-499D-45DD-BA80-5CD6E13FF0CB}" type="datetimeFigureOut">
              <a:rPr lang="en-US" smtClean="0"/>
              <a:t>22-Aug-21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2079F6-FCDD-423E-B285-5E08F09FD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E26C87-A0D0-4BBE-8453-2A19CAE88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6D0-71AE-4F18-A457-25B86C642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493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4D25D-4525-4791-9D93-BC4CA241D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43AFBA-330F-4472-A06B-33504A01F8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88FA3-EACA-4F94-9D87-E20578BC53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5AE103-2C38-4477-8FE7-FA3BEA22C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8B05-499D-45DD-BA80-5CD6E13FF0CB}" type="datetimeFigureOut">
              <a:rPr lang="en-US" smtClean="0"/>
              <a:t>22-Aug-21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92BDB-F8D4-43D5-8CC1-F4946A3A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994B9B-7BC4-44DC-8EC5-95C2BF3B5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6D0-71AE-4F18-A457-25B86C642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64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5C72FF-8644-4BF8-A6A3-E8B3CF071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271F45-CAE2-4C47-8FA1-9323ACC57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EF613-6B28-4F47-9A56-9231F407E5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18B05-499D-45DD-BA80-5CD6E13FF0CB}" type="datetimeFigureOut">
              <a:rPr lang="en-US" smtClean="0"/>
              <a:t>22-Aug-21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EB954-6F1D-4906-8A4E-F8EAFEF08C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144A2-20D4-4101-BDDD-9D9183A1F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176D0-71AE-4F18-A457-25B86C642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903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6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EED40-B85E-4D7E-8293-F3967ED09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960A5-4BF8-450B-8844-F5A6008C0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mountain, outdoor, sky, nature&#10;&#10;Description automatically generated">
            <a:extLst>
              <a:ext uri="{FF2B5EF4-FFF2-40B4-BE49-F238E27FC236}">
                <a16:creationId xmlns:a16="http://schemas.microsoft.com/office/drawing/2014/main" id="{C421B6E5-15D7-41DF-B517-6540662672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1" b="1"/>
          <a:stretch/>
        </p:blipFill>
        <p:spPr>
          <a:xfrm>
            <a:off x="3048" y="0"/>
            <a:ext cx="12188952" cy="6856614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3862DBB3-ADD2-484A-B1E1-252E2E064F66}"/>
              </a:ext>
            </a:extLst>
          </p:cNvPr>
          <p:cNvSpPr txBox="1">
            <a:spLocks/>
          </p:cNvSpPr>
          <p:nvPr/>
        </p:nvSpPr>
        <p:spPr>
          <a:xfrm>
            <a:off x="-9082" y="2929029"/>
            <a:ext cx="12195046" cy="22068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6000" dirty="0" err="1">
                <a:solidFill>
                  <a:srgbClr val="FFFFFF"/>
                </a:solidFill>
                <a:latin typeface="#9Slide07 SVNDessert Menu Scrip" panose="00000500000000000000" pitchFamily="2" charset="0"/>
              </a:rPr>
              <a:t>Chào</a:t>
            </a:r>
            <a:r>
              <a:rPr lang="en-US" sz="6000" dirty="0">
                <a:solidFill>
                  <a:srgbClr val="FFFFFF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#9Slide07 SVNDessert Menu Scrip" panose="00000500000000000000" pitchFamily="2" charset="0"/>
              </a:rPr>
              <a:t>mừng</a:t>
            </a:r>
            <a:r>
              <a:rPr lang="en-US" sz="6000" dirty="0">
                <a:solidFill>
                  <a:srgbClr val="FFFFFF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#9Slide07 SVNDessert Menu Scrip" panose="00000500000000000000" pitchFamily="2" charset="0"/>
              </a:rPr>
              <a:t>thầy</a:t>
            </a:r>
            <a:r>
              <a:rPr lang="en-US" sz="6000" dirty="0">
                <a:solidFill>
                  <a:srgbClr val="FFFFFF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#9Slide07 SVNDessert Menu Scrip" panose="00000500000000000000" pitchFamily="2" charset="0"/>
              </a:rPr>
              <a:t>cô</a:t>
            </a:r>
            <a:r>
              <a:rPr lang="en-US" sz="6000" dirty="0">
                <a:solidFill>
                  <a:srgbClr val="FFFFFF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#9Slide07 SVNDessert Menu Scrip" panose="00000500000000000000" pitchFamily="2" charset="0"/>
              </a:rPr>
              <a:t>và</a:t>
            </a:r>
            <a:r>
              <a:rPr lang="en-US" sz="6000" dirty="0">
                <a:solidFill>
                  <a:srgbClr val="FFFFFF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#9Slide07 SVNDessert Menu Scrip" panose="00000500000000000000" pitchFamily="2" charset="0"/>
              </a:rPr>
              <a:t>các</a:t>
            </a:r>
            <a:r>
              <a:rPr lang="en-US" sz="6000" dirty="0">
                <a:solidFill>
                  <a:srgbClr val="FFFFFF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#9Slide07 SVNDessert Menu Scrip" panose="00000500000000000000" pitchFamily="2" charset="0"/>
              </a:rPr>
              <a:t>em</a:t>
            </a:r>
            <a:r>
              <a:rPr lang="en-US" sz="6000" dirty="0">
                <a:solidFill>
                  <a:srgbClr val="FFFFFF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#9Slide07 SVNDessert Menu Scrip" panose="00000500000000000000" pitchFamily="2" charset="0"/>
              </a:rPr>
              <a:t>tham</a:t>
            </a:r>
            <a:r>
              <a:rPr lang="en-US" sz="6000" dirty="0">
                <a:solidFill>
                  <a:srgbClr val="FFFFFF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#9Slide07 SVNDessert Menu Scrip" panose="00000500000000000000" pitchFamily="2" charset="0"/>
              </a:rPr>
              <a:t>gia</a:t>
            </a:r>
            <a:r>
              <a:rPr lang="en-US" sz="6000" dirty="0">
                <a:solidFill>
                  <a:srgbClr val="FFFFFF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#9Slide07 SVNDessert Menu Scrip" panose="00000500000000000000" pitchFamily="2" charset="0"/>
              </a:rPr>
              <a:t>tiết</a:t>
            </a:r>
            <a:r>
              <a:rPr lang="en-US" sz="6000" dirty="0">
                <a:solidFill>
                  <a:srgbClr val="FFFFFF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#9Slide07 SVNDessert Menu Scrip" panose="00000500000000000000" pitchFamily="2" charset="0"/>
              </a:rPr>
              <a:t>học</a:t>
            </a:r>
            <a:r>
              <a:rPr lang="en-US" sz="6000" dirty="0">
                <a:solidFill>
                  <a:srgbClr val="FFFFFF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#9Slide07 SVNDessert Menu Scrip" panose="00000500000000000000" pitchFamily="2" charset="0"/>
              </a:rPr>
              <a:t>Địa</a:t>
            </a:r>
            <a:r>
              <a:rPr lang="en-US" sz="6000" dirty="0">
                <a:solidFill>
                  <a:srgbClr val="FFFFFF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#9Slide07 SVNDessert Menu Scrip" panose="00000500000000000000" pitchFamily="2" charset="0"/>
              </a:rPr>
              <a:t>lí</a:t>
            </a:r>
            <a:r>
              <a:rPr lang="en-US" sz="6000" dirty="0">
                <a:solidFill>
                  <a:srgbClr val="FFFFFF"/>
                </a:solidFill>
                <a:latin typeface="#9Slide07 SVNDessert Menu Scrip" panose="00000500000000000000" pitchFamily="2" charset="0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96468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D56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NúiTìm thấy 7 thi thể trên dãy Himalaya">
            <a:extLst>
              <a:ext uri="{FF2B5EF4-FFF2-40B4-BE49-F238E27FC236}">
                <a16:creationId xmlns:a16="http://schemas.microsoft.com/office/drawing/2014/main" id="{11492C76-0F43-4E54-905A-FBBBC89830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5" y="1228683"/>
            <a:ext cx="10905066" cy="488001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8F8C7E8-B369-4D48-87FD-4CBBF2D1E0E7}"/>
              </a:ext>
            </a:extLst>
          </p:cNvPr>
          <p:cNvSpPr txBox="1">
            <a:spLocks/>
          </p:cNvSpPr>
          <p:nvPr/>
        </p:nvSpPr>
        <p:spPr>
          <a:xfrm>
            <a:off x="300036" y="503534"/>
            <a:ext cx="11591925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600" dirty="0">
                <a:solidFill>
                  <a:srgbClr val="FF0000"/>
                </a:solidFill>
                <a:latin typeface="#9Slide07 IcielBaliho Script" pitchFamily="2" charset="0"/>
              </a:rPr>
              <a:t>Himalaya – </a:t>
            </a:r>
            <a:r>
              <a:rPr lang="en-US" sz="3600" dirty="0" err="1">
                <a:solidFill>
                  <a:srgbClr val="FF0000"/>
                </a:solidFill>
                <a:latin typeface="#9Slide07 IcielBaliho Script" pitchFamily="2" charset="0"/>
              </a:rPr>
              <a:t>Nóc</a:t>
            </a:r>
            <a:r>
              <a:rPr lang="en-US" sz="3600" dirty="0">
                <a:solidFill>
                  <a:srgbClr val="FF000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7 IcielBaliho Script" pitchFamily="2" charset="0"/>
              </a:rPr>
              <a:t>nhà</a:t>
            </a:r>
            <a:r>
              <a:rPr lang="en-US" sz="3600" dirty="0">
                <a:solidFill>
                  <a:srgbClr val="FF000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7 IcielBaliho Script" pitchFamily="2" charset="0"/>
              </a:rPr>
              <a:t>thế</a:t>
            </a:r>
            <a:r>
              <a:rPr lang="en-US" sz="3600" dirty="0">
                <a:solidFill>
                  <a:srgbClr val="FF000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7 IcielBaliho Script" pitchFamily="2" charset="0"/>
              </a:rPr>
              <a:t>giới</a:t>
            </a:r>
            <a:r>
              <a:rPr lang="en-US" sz="3600" dirty="0">
                <a:solidFill>
                  <a:srgbClr val="FF0000"/>
                </a:solidFill>
                <a:latin typeface="#9Slide07 IcielBaliho Script" pitchFamily="2" charset="0"/>
              </a:rPr>
              <a:t> (</a:t>
            </a:r>
            <a:r>
              <a:rPr lang="en-US" sz="3600" dirty="0" err="1">
                <a:solidFill>
                  <a:srgbClr val="FF0000"/>
                </a:solidFill>
                <a:latin typeface="#9Slide07 IcielBaliho Script" pitchFamily="2" charset="0"/>
              </a:rPr>
              <a:t>châu</a:t>
            </a:r>
            <a:r>
              <a:rPr lang="en-US" sz="3600" dirty="0">
                <a:solidFill>
                  <a:srgbClr val="FF0000"/>
                </a:solidFill>
                <a:latin typeface="#9Slide07 IcielBaliho Script" pitchFamily="2" charset="0"/>
              </a:rPr>
              <a:t> Á)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A44A60-761B-4DCB-9E7C-C6060888003F}"/>
              </a:ext>
            </a:extLst>
          </p:cNvPr>
          <p:cNvSpPr/>
          <p:nvPr/>
        </p:nvSpPr>
        <p:spPr>
          <a:xfrm>
            <a:off x="737187" y="1232451"/>
            <a:ext cx="3415714" cy="983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18034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chemeClr val="bg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8848m (1953)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850F5E-FE8D-4CFB-9309-EAFC0F66FB4B}"/>
              </a:ext>
            </a:extLst>
          </p:cNvPr>
          <p:cNvSpPr txBox="1"/>
          <p:nvPr/>
        </p:nvSpPr>
        <p:spPr>
          <a:xfrm>
            <a:off x="7104991" y="1269770"/>
            <a:ext cx="30374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0" dirty="0" err="1">
                <a:solidFill>
                  <a:srgbClr val="FFFF00"/>
                </a:solidFill>
                <a:effectLst/>
                <a:latin typeface="#9Slide07 IcielBaliho Script" pitchFamily="2" charset="0"/>
              </a:rPr>
              <a:t>Tớ</a:t>
            </a:r>
            <a:r>
              <a:rPr lang="en-US" sz="2800" i="0" dirty="0">
                <a:solidFill>
                  <a:srgbClr val="FFFF00"/>
                </a:solidFill>
                <a:effectLst/>
                <a:latin typeface="#9Slide07 IcielBaliho Script" pitchFamily="2" charset="0"/>
              </a:rPr>
              <a:t> </a:t>
            </a:r>
            <a:r>
              <a:rPr lang="en-US" sz="2800" i="0" dirty="0" err="1">
                <a:solidFill>
                  <a:srgbClr val="FFFF00"/>
                </a:solidFill>
                <a:effectLst/>
                <a:latin typeface="#9Slide07 IcielBaliho Script" pitchFamily="2" charset="0"/>
              </a:rPr>
              <a:t>đang</a:t>
            </a:r>
            <a:r>
              <a:rPr lang="en-US" sz="2800" i="0" dirty="0">
                <a:solidFill>
                  <a:srgbClr val="FFFF00"/>
                </a:solidFill>
                <a:effectLst/>
                <a:latin typeface="#9Slide07 IcielBaliho Script" pitchFamily="2" charset="0"/>
              </a:rPr>
              <a:t> </a:t>
            </a:r>
            <a:r>
              <a:rPr lang="en-US" sz="2800" i="0" dirty="0" err="1">
                <a:solidFill>
                  <a:srgbClr val="FFFF00"/>
                </a:solidFill>
                <a:effectLst/>
                <a:latin typeface="#9Slide07 IcielBaliho Script" pitchFamily="2" charset="0"/>
              </a:rPr>
              <a:t>cao</a:t>
            </a:r>
            <a:r>
              <a:rPr lang="en-US" sz="2800" i="0" dirty="0">
                <a:solidFill>
                  <a:srgbClr val="FFFF00"/>
                </a:solidFill>
                <a:effectLst/>
                <a:latin typeface="#9Slide07 IcielBaliho Script" pitchFamily="2" charset="0"/>
              </a:rPr>
              <a:t> </a:t>
            </a:r>
            <a:r>
              <a:rPr lang="en-US" sz="2800" i="0" dirty="0" err="1">
                <a:solidFill>
                  <a:srgbClr val="FFFF00"/>
                </a:solidFill>
                <a:effectLst/>
                <a:latin typeface="#9Slide07 IcielBaliho Script" pitchFamily="2" charset="0"/>
              </a:rPr>
              <a:t>thêm</a:t>
            </a:r>
            <a:r>
              <a:rPr lang="en-US" sz="2800" i="0" dirty="0">
                <a:solidFill>
                  <a:srgbClr val="FFFF00"/>
                </a:solidFill>
                <a:effectLst/>
                <a:latin typeface="#9Slide07 IcielBaliho Script" pitchFamily="2" charset="0"/>
              </a:rPr>
              <a:t> </a:t>
            </a:r>
          </a:p>
          <a:p>
            <a:pPr algn="ctr"/>
            <a:r>
              <a:rPr lang="en-US" sz="2800" i="0" dirty="0">
                <a:solidFill>
                  <a:srgbClr val="FFFF00"/>
                </a:solidFill>
                <a:effectLst/>
                <a:latin typeface="#9Slide07 IcielBaliho Script" pitchFamily="2" charset="0"/>
              </a:rPr>
              <a:t>5mm/</a:t>
            </a:r>
            <a:r>
              <a:rPr lang="en-US" sz="2800" i="0" dirty="0" err="1">
                <a:solidFill>
                  <a:srgbClr val="FFFF00"/>
                </a:solidFill>
                <a:effectLst/>
                <a:latin typeface="#9Slide07 IcielBaliho Script" pitchFamily="2" charset="0"/>
              </a:rPr>
              <a:t>năm</a:t>
            </a:r>
            <a:r>
              <a:rPr lang="en-US" sz="2800" i="0" dirty="0">
                <a:solidFill>
                  <a:srgbClr val="FFFF00"/>
                </a:solidFill>
                <a:effectLst/>
                <a:latin typeface="#9Slide07 IcielBaliho Script" pitchFamily="2" charset="0"/>
              </a:rPr>
              <a:t> </a:t>
            </a:r>
            <a:r>
              <a:rPr lang="en-US" sz="2800" i="0" dirty="0" err="1">
                <a:solidFill>
                  <a:srgbClr val="FFFF00"/>
                </a:solidFill>
                <a:effectLst/>
                <a:latin typeface="#9Slide07 IcielBaliho Script" pitchFamily="2" charset="0"/>
              </a:rPr>
              <a:t>đấy</a:t>
            </a:r>
            <a:r>
              <a:rPr lang="en-US" sz="2800" i="0" dirty="0">
                <a:solidFill>
                  <a:srgbClr val="FFFF00"/>
                </a:solidFill>
                <a:effectLst/>
                <a:latin typeface="#9Slide07 IcielBaliho Script" pitchFamily="2" charset="0"/>
              </a:rPr>
              <a:t> </a:t>
            </a:r>
            <a:r>
              <a:rPr lang="en-US" sz="2800" i="0" dirty="0" err="1">
                <a:solidFill>
                  <a:srgbClr val="FFFF00"/>
                </a:solidFill>
                <a:effectLst/>
                <a:latin typeface="#9Slide07 IcielBaliho Script" pitchFamily="2" charset="0"/>
              </a:rPr>
              <a:t>nhé</a:t>
            </a:r>
            <a:endParaRPr lang="en-US" sz="2800" dirty="0">
              <a:solidFill>
                <a:srgbClr val="FFFF00"/>
              </a:solidFill>
              <a:latin typeface="#9Slide07 IcielBaliho Script" pitchFamily="2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D81FC01-31AA-43D7-A6A7-1C0357733300}"/>
              </a:ext>
            </a:extLst>
          </p:cNvPr>
          <p:cNvCxnSpPr>
            <a:cxnSpLocks/>
          </p:cNvCxnSpPr>
          <p:nvPr/>
        </p:nvCxnSpPr>
        <p:spPr>
          <a:xfrm flipH="1">
            <a:off x="5917324" y="1685269"/>
            <a:ext cx="1429408" cy="6155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44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uyền thoại hồ Titicaca – nước mắt thần Mặt Trời">
            <a:extLst>
              <a:ext uri="{FF2B5EF4-FFF2-40B4-BE49-F238E27FC236}">
                <a16:creationId xmlns:a16="http://schemas.microsoft.com/office/drawing/2014/main" id="{340E1534-85F8-4280-82E8-A37C167173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5" b="1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7A75719-0B78-4D88-BC9E-E12CE4C25635}"/>
              </a:ext>
            </a:extLst>
          </p:cNvPr>
          <p:cNvSpPr/>
          <p:nvPr/>
        </p:nvSpPr>
        <p:spPr>
          <a:xfrm>
            <a:off x="106567" y="5667816"/>
            <a:ext cx="5043502" cy="983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18034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chemeClr val="tx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Dãy</a:t>
            </a:r>
            <a:r>
              <a:rPr lang="en-US" sz="3600" dirty="0">
                <a:solidFill>
                  <a:schemeClr val="tx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 ANDES – NAM MỸ</a:t>
            </a:r>
          </a:p>
        </p:txBody>
      </p:sp>
    </p:spTree>
    <p:extLst>
      <p:ext uri="{BB962C8B-B14F-4D97-AF65-F5344CB8AC3E}">
        <p14:creationId xmlns:p14="http://schemas.microsoft.com/office/powerpoint/2010/main" val="39647756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ì sao động đất xảy ra? - Tư liệu">
            <a:extLst>
              <a:ext uri="{FF2B5EF4-FFF2-40B4-BE49-F238E27FC236}">
                <a16:creationId xmlns:a16="http://schemas.microsoft.com/office/drawing/2014/main" id="{C0E4930D-BB70-4CA5-A36D-4C8DBFF9F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54" y="179588"/>
            <a:ext cx="5703945" cy="4423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D6C04773-EF82-42B3-B7D0-147BFC8B78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2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242" name="Picture 2" descr="Vì sao nhiều người chết trong động đất ở Nepal? - Phân tích">
            <a:extLst>
              <a:ext uri="{FF2B5EF4-FFF2-40B4-BE49-F238E27FC236}">
                <a16:creationId xmlns:a16="http://schemas.microsoft.com/office/drawing/2014/main" id="{969FA847-CFBA-4614-B955-E8384E2A6C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001" y="333102"/>
            <a:ext cx="5472716" cy="3011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Nepal kêu gọi hàng tỷ USD viện trợ sau động đất - Báo Thừa Thiên Huế Online">
            <a:extLst>
              <a:ext uri="{FF2B5EF4-FFF2-40B4-BE49-F238E27FC236}">
                <a16:creationId xmlns:a16="http://schemas.microsoft.com/office/drawing/2014/main" id="{5CA759E7-20D4-4206-BC0F-E45B2FBCEC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2"/>
          <a:stretch/>
        </p:blipFill>
        <p:spPr bwMode="auto">
          <a:xfrm>
            <a:off x="6426001" y="3565307"/>
            <a:ext cx="5472716" cy="2959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FCDFC8-60E5-40A8-880A-CD1B7F96AC79}"/>
              </a:ext>
            </a:extLst>
          </p:cNvPr>
          <p:cNvSpPr txBox="1"/>
          <p:nvPr/>
        </p:nvSpPr>
        <p:spPr>
          <a:xfrm>
            <a:off x="225974" y="4718467"/>
            <a:ext cx="610125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Động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đất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Nepal 2015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trận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động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đất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mạnh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khoảng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7,8 </a:t>
            </a:r>
            <a:r>
              <a:rPr lang="en-US" sz="24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</a:t>
            </a:r>
            <a:r>
              <a:rPr lang="en-US" sz="24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ngày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25/4/2015,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với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tâm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chấn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nằm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khoảng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29 km.</a:t>
            </a:r>
          </a:p>
          <a:p>
            <a:pPr algn="just"/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Đây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trận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động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đất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mạnh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nhất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xảy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ra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Nepal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kể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từ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trận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động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đất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xảy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ra </a:t>
            </a:r>
            <a:r>
              <a:rPr lang="en-US" sz="2400" b="1" i="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năm</a:t>
            </a:r>
            <a:r>
              <a:rPr lang="en-US" sz="2400" b="1" i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1934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97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4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Quan sát hình 35, cho biết: Các đỉnh núi, sườn núi và thung lũng của núi già  và núi trẻ khác nhau như thế nào? | SGK Địa lí lớp 6">
            <a:extLst>
              <a:ext uri="{FF2B5EF4-FFF2-40B4-BE49-F238E27FC236}">
                <a16:creationId xmlns:a16="http://schemas.microsoft.com/office/drawing/2014/main" id="{945CA888-D6C6-4C38-A4CE-2636388D69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67"/>
          <a:stretch/>
        </p:blipFill>
        <p:spPr bwMode="auto">
          <a:xfrm>
            <a:off x="643467" y="692086"/>
            <a:ext cx="10905066" cy="351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4F59B78-5F01-4FEE-B53A-A2660C5A5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13" y="4036475"/>
            <a:ext cx="11237976" cy="701675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Đâu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núi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già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?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Núi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trẻ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?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Hãy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mô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tả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1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phút</a:t>
            </a:r>
            <a:endParaRPr lang="en-US" sz="3600" dirty="0">
              <a:solidFill>
                <a:srgbClr val="0070C0"/>
              </a:solidFill>
              <a:latin typeface="#9Slide07 IcielBaliho Script" pitchFamily="2" charset="0"/>
            </a:endParaRPr>
          </a:p>
        </p:txBody>
      </p:sp>
      <p:pic>
        <p:nvPicPr>
          <p:cNvPr id="13316" name="Picture 4" descr="Figure 1 from Using The Think-Pair-Share (TPS) Strategy to Enhance  Studentsâ€™ Reading Achievement of The Seventh Grade at MTsN Lumpatan |  Semantic Scholar">
            <a:extLst>
              <a:ext uri="{FF2B5EF4-FFF2-40B4-BE49-F238E27FC236}">
                <a16:creationId xmlns:a16="http://schemas.microsoft.com/office/drawing/2014/main" id="{A9B0D447-8D76-49B3-BCAA-4BDE36C63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7" y="4805570"/>
            <a:ext cx="487680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3FEEBDF-56AE-422C-B6B3-161AE5F02EF7}"/>
              </a:ext>
            </a:extLst>
          </p:cNvPr>
          <p:cNvSpPr txBox="1">
            <a:spLocks/>
          </p:cNvSpPr>
          <p:nvPr/>
        </p:nvSpPr>
        <p:spPr>
          <a:xfrm>
            <a:off x="5808133" y="4738150"/>
            <a:ext cx="5618988" cy="1504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</a:rPr>
              <a:t>1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</a:rPr>
              <a:t>phút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</a:rPr>
              <a:t>suy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</a:rPr>
              <a:t>nghĩ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</a:rPr>
              <a:t>viết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</a:rPr>
              <a:t> note</a:t>
            </a:r>
          </a:p>
          <a:p>
            <a:pPr marL="571500" indent="-5715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</a:rPr>
              <a:t>1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</a:rPr>
              <a:t>phút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</a:rPr>
              <a:t> chia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</a:rPr>
              <a:t>sẻ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</a:rPr>
              <a:t>với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</a:rPr>
              <a:t>bạn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</a:rPr>
              <a:t>trong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</a:rPr>
              <a:t>nhóm</a:t>
            </a:r>
            <a:endParaRPr lang="en-US" sz="2800" dirty="0">
              <a:solidFill>
                <a:srgbClr val="7030A0"/>
              </a:solidFill>
              <a:latin typeface="#9Slide07 IcielBaliho Script" pitchFamily="2" charset="0"/>
            </a:endParaRPr>
          </a:p>
          <a:p>
            <a:pPr marL="571500" indent="-5715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</a:rPr>
              <a:t>1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</a:rPr>
              <a:t>phút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</a:rPr>
              <a:t>trình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</a:rPr>
              <a:t>bày</a:t>
            </a:r>
            <a:endParaRPr lang="en-US" sz="2800" dirty="0">
              <a:solidFill>
                <a:srgbClr val="7030A0"/>
              </a:solidFill>
              <a:latin typeface="#9Slide07 IcielBaliho Script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411CD2-3FFE-49FA-A931-5AEA821CB123}"/>
              </a:ext>
            </a:extLst>
          </p:cNvPr>
          <p:cNvSpPr/>
          <p:nvPr/>
        </p:nvSpPr>
        <p:spPr>
          <a:xfrm>
            <a:off x="2104553" y="692086"/>
            <a:ext cx="3415714" cy="983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18034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rgbClr val="C00000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Núi</a:t>
            </a:r>
            <a:r>
              <a:rPr lang="en-US" sz="3600" dirty="0">
                <a:solidFill>
                  <a:srgbClr val="C00000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trẻ</a:t>
            </a:r>
            <a:endParaRPr lang="en-US" sz="3600" dirty="0">
              <a:solidFill>
                <a:srgbClr val="C00000"/>
              </a:solidFill>
              <a:effectLst/>
              <a:latin typeface="#9Slide07 IcielBC Cubano Normal" panose="00000500000000000000" pitchFamily="2" charset="0"/>
              <a:ea typeface="Tahom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BCB97F-32D5-41C0-B06F-01AE2E8C80A1}"/>
              </a:ext>
            </a:extLst>
          </p:cNvPr>
          <p:cNvSpPr/>
          <p:nvPr/>
        </p:nvSpPr>
        <p:spPr>
          <a:xfrm>
            <a:off x="8299275" y="661358"/>
            <a:ext cx="3415714" cy="983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18034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rgbClr val="C00000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Núi</a:t>
            </a:r>
            <a:r>
              <a:rPr lang="en-US" sz="3600" dirty="0">
                <a:solidFill>
                  <a:srgbClr val="C00000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già</a:t>
            </a:r>
            <a:endParaRPr lang="en-US" sz="3600" dirty="0">
              <a:solidFill>
                <a:srgbClr val="C00000"/>
              </a:solidFill>
              <a:effectLst/>
              <a:latin typeface="#9Slide07 IcielBC Cubano Normal" panose="00000500000000000000" pitchFamily="2" charset="0"/>
              <a:ea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66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hững điều chưa biết về tuyệt tác núi đôi cô Tiên vùng đất đá Hà Giang">
            <a:extLst>
              <a:ext uri="{FF2B5EF4-FFF2-40B4-BE49-F238E27FC236}">
                <a16:creationId xmlns:a16="http://schemas.microsoft.com/office/drawing/2014/main" id="{67FEE1E6-0749-447F-AAFF-8011680DD6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5" r="-1" b="-1"/>
          <a:stretch/>
        </p:blipFill>
        <p:spPr bwMode="auto">
          <a:xfrm>
            <a:off x="321733" y="290202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152D1B6-AD9B-449F-8875-6847E3C7F51B}"/>
              </a:ext>
            </a:extLst>
          </p:cNvPr>
          <p:cNvSpPr/>
          <p:nvPr/>
        </p:nvSpPr>
        <p:spPr>
          <a:xfrm>
            <a:off x="613865" y="290202"/>
            <a:ext cx="10432508" cy="983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18034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chemeClr val="tx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Núi</a:t>
            </a:r>
            <a:r>
              <a:rPr lang="en-US" sz="3600" dirty="0">
                <a:solidFill>
                  <a:schemeClr val="tx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đôi</a:t>
            </a:r>
            <a:r>
              <a:rPr lang="en-US" sz="3600" dirty="0">
                <a:solidFill>
                  <a:schemeClr val="tx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 –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quản</a:t>
            </a:r>
            <a:r>
              <a:rPr lang="en-US" sz="3600" dirty="0">
                <a:solidFill>
                  <a:schemeClr val="tx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bạ</a:t>
            </a:r>
            <a:r>
              <a:rPr lang="en-US" sz="3600" dirty="0">
                <a:solidFill>
                  <a:schemeClr val="tx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 -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hà</a:t>
            </a:r>
            <a:r>
              <a:rPr lang="en-US" sz="3600" dirty="0">
                <a:solidFill>
                  <a:schemeClr val="tx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giang</a:t>
            </a:r>
            <a:endParaRPr lang="en-US" sz="3600" dirty="0">
              <a:solidFill>
                <a:schemeClr val="tx1"/>
              </a:solidFill>
              <a:effectLst/>
              <a:latin typeface="#9Slide07 IcielBC Cubano Normal" panose="00000500000000000000" pitchFamily="2" charset="0"/>
              <a:ea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8380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nature&#10;&#10;Description automatically generated">
            <a:extLst>
              <a:ext uri="{FF2B5EF4-FFF2-40B4-BE49-F238E27FC236}">
                <a16:creationId xmlns:a16="http://schemas.microsoft.com/office/drawing/2014/main" id="{713F68B1-4658-4601-A609-510B826A61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4" r="12706" b="-1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grass, outdoor, nature, hill&#10;&#10;Description automatically generated">
            <a:extLst>
              <a:ext uri="{FF2B5EF4-FFF2-40B4-BE49-F238E27FC236}">
                <a16:creationId xmlns:a16="http://schemas.microsoft.com/office/drawing/2014/main" id="{3548538A-E97B-4139-A84E-10B2945D7F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9" r="10807" b="-2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A2C4122-EF2E-4232-A239-BB24568D6150}"/>
              </a:ext>
            </a:extLst>
          </p:cNvPr>
          <p:cNvSpPr/>
          <p:nvPr/>
        </p:nvSpPr>
        <p:spPr>
          <a:xfrm>
            <a:off x="729478" y="5231080"/>
            <a:ext cx="10432508" cy="983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18034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chemeClr val="bg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Vùng</a:t>
            </a:r>
            <a:r>
              <a:rPr lang="en-US" sz="3600" dirty="0">
                <a:solidFill>
                  <a:schemeClr val="bg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núi</a:t>
            </a:r>
            <a:r>
              <a:rPr lang="en-US" sz="3600" dirty="0">
                <a:solidFill>
                  <a:schemeClr val="bg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uốn</a:t>
            </a:r>
            <a:r>
              <a:rPr lang="en-US" sz="3600" dirty="0">
                <a:solidFill>
                  <a:schemeClr val="bg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nếp</a:t>
            </a:r>
            <a:r>
              <a:rPr lang="en-US" sz="3600" dirty="0">
                <a:solidFill>
                  <a:schemeClr val="bg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         </a:t>
            </a:r>
            <a:r>
              <a:rPr lang="en-US" sz="3600" dirty="0" err="1">
                <a:solidFill>
                  <a:schemeClr val="bg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tây</a:t>
            </a:r>
            <a:r>
              <a:rPr lang="en-US" sz="3600" dirty="0">
                <a:solidFill>
                  <a:schemeClr val="bg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 ban </a:t>
            </a:r>
            <a:r>
              <a:rPr lang="en-US" sz="3600" dirty="0" err="1">
                <a:solidFill>
                  <a:schemeClr val="bg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nha</a:t>
            </a:r>
            <a:endParaRPr lang="en-US" sz="3600" dirty="0">
              <a:solidFill>
                <a:schemeClr val="bg1"/>
              </a:solidFill>
              <a:effectLst/>
              <a:latin typeface="#9Slide07 IcielBC Cubano Normal" panose="00000500000000000000" pitchFamily="2" charset="0"/>
              <a:ea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43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1" descr="Shape, polygon&#10;&#10;Description automatically generated">
            <a:extLst>
              <a:ext uri="{FF2B5EF4-FFF2-40B4-BE49-F238E27FC236}">
                <a16:creationId xmlns:a16="http://schemas.microsoft.com/office/drawing/2014/main" id="{22A556B0-8A46-4D27-9E40-E9433C76B9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3327" y="643467"/>
            <a:ext cx="1076534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1 Minute Timer- Nho">
            <a:hlinkClick r:id="" action="ppaction://media"/>
            <a:extLst>
              <a:ext uri="{FF2B5EF4-FFF2-40B4-BE49-F238E27FC236}">
                <a16:creationId xmlns:a16="http://schemas.microsoft.com/office/drawing/2014/main" id="{B62C3EEF-C5E3-46C6-AE2B-71DDAB75A3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08027" y="5750859"/>
            <a:ext cx="1649905" cy="92734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34254CF-B2D9-4CEA-9652-F1E49BEBFC84}"/>
              </a:ext>
            </a:extLst>
          </p:cNvPr>
          <p:cNvCxnSpPr>
            <a:cxnSpLocks/>
          </p:cNvCxnSpPr>
          <p:nvPr/>
        </p:nvCxnSpPr>
        <p:spPr>
          <a:xfrm>
            <a:off x="3930869" y="1944414"/>
            <a:ext cx="924910" cy="8618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FB1E123-E78F-490C-99D6-705C3E3E0F22}"/>
              </a:ext>
            </a:extLst>
          </p:cNvPr>
          <p:cNvCxnSpPr>
            <a:cxnSpLocks/>
          </p:cNvCxnSpPr>
          <p:nvPr/>
        </p:nvCxnSpPr>
        <p:spPr>
          <a:xfrm flipH="1">
            <a:off x="6674070" y="2039007"/>
            <a:ext cx="1240220" cy="6201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15A1C68-F0BF-4B15-9A8F-7BFAEA44AFE1}"/>
              </a:ext>
            </a:extLst>
          </p:cNvPr>
          <p:cNvCxnSpPr>
            <a:cxnSpLocks/>
          </p:cNvCxnSpPr>
          <p:nvPr/>
        </p:nvCxnSpPr>
        <p:spPr>
          <a:xfrm flipV="1">
            <a:off x="3864575" y="2969669"/>
            <a:ext cx="1064777" cy="14814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FF95D86-0595-4573-BB03-85B4BE276953}"/>
              </a:ext>
            </a:extLst>
          </p:cNvPr>
          <p:cNvCxnSpPr>
            <a:cxnSpLocks/>
          </p:cNvCxnSpPr>
          <p:nvPr/>
        </p:nvCxnSpPr>
        <p:spPr>
          <a:xfrm>
            <a:off x="3864575" y="3010003"/>
            <a:ext cx="1541789" cy="14411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21A331C-21E4-4FDE-BD99-BD877855E9D1}"/>
              </a:ext>
            </a:extLst>
          </p:cNvPr>
          <p:cNvCxnSpPr>
            <a:cxnSpLocks/>
          </p:cNvCxnSpPr>
          <p:nvPr/>
        </p:nvCxnSpPr>
        <p:spPr>
          <a:xfrm flipV="1">
            <a:off x="3864575" y="5255172"/>
            <a:ext cx="1243452" cy="52891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FC5FB24-8CC7-4A8E-B5CC-3B325ABB2535}"/>
              </a:ext>
            </a:extLst>
          </p:cNvPr>
          <p:cNvCxnSpPr>
            <a:cxnSpLocks/>
          </p:cNvCxnSpPr>
          <p:nvPr/>
        </p:nvCxnSpPr>
        <p:spPr>
          <a:xfrm flipH="1">
            <a:off x="6516414" y="3310759"/>
            <a:ext cx="2041198" cy="11403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C9FE27E-9D2C-4C1D-BEFB-0F182452A587}"/>
              </a:ext>
            </a:extLst>
          </p:cNvPr>
          <p:cNvCxnSpPr>
            <a:cxnSpLocks/>
          </p:cNvCxnSpPr>
          <p:nvPr/>
        </p:nvCxnSpPr>
        <p:spPr>
          <a:xfrm flipH="1" flipV="1">
            <a:off x="6674070" y="2659117"/>
            <a:ext cx="1240222" cy="160112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F3774E8-E5D5-466F-8259-EBFBBCD7367A}"/>
              </a:ext>
            </a:extLst>
          </p:cNvPr>
          <p:cNvCxnSpPr>
            <a:cxnSpLocks/>
          </p:cNvCxnSpPr>
          <p:nvPr/>
        </p:nvCxnSpPr>
        <p:spPr>
          <a:xfrm flipH="1" flipV="1">
            <a:off x="6757932" y="5302641"/>
            <a:ext cx="1229930" cy="2684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00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E2AD39-724C-4318-B79E-FCB188DF60EA}"/>
              </a:ext>
            </a:extLst>
          </p:cNvPr>
          <p:cNvSpPr txBox="1"/>
          <p:nvPr/>
        </p:nvSpPr>
        <p:spPr>
          <a:xfrm>
            <a:off x="346841" y="1172763"/>
            <a:ext cx="655845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i="1" dirty="0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Núi Fansipan cao </a:t>
            </a:r>
            <a:r>
              <a:rPr lang="vi-VN" sz="2400" b="1" i="1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3.143 m, </a:t>
            </a:r>
            <a:r>
              <a:rPr lang="vi-VN" sz="2400" b="1" i="1" dirty="0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thuộc dãy Hoàng Liên Sơn cách thị trấn Sa Pa khoảng 9 km về phía tây nam, giáp hai tỉnh Lào Cai và Lai Châu. Đây là ngọn núi </a:t>
            </a:r>
            <a:r>
              <a:rPr lang="vi-VN" sz="2400" b="1" i="1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cao nhất </a:t>
            </a:r>
            <a:r>
              <a:rPr lang="vi-VN" sz="2400" b="1" i="1" dirty="0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trong ba nước Đông Dương nên được mệnh danh là "Nóc nhà Đông Dương". Fansipan được hình thành vào thời gian giáp ranh của hai kỷ </a:t>
            </a:r>
            <a:r>
              <a:rPr lang="vi-VN" sz="2400" b="1" i="1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Permi - Trias </a:t>
            </a:r>
            <a:r>
              <a:rPr lang="vi-VN" sz="2400" b="1" i="1" dirty="0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 đại Cổ sinh và đại Trung sinh cách nay </a:t>
            </a:r>
            <a:r>
              <a:rPr lang="vi-VN" sz="2400" b="1" i="1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260-250 triệu năm</a:t>
            </a:r>
            <a:r>
              <a:rPr lang="vi-VN" sz="2400" b="1" i="1" dirty="0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Mỗi một năm đỉnh núi này cao thêm </a:t>
            </a:r>
            <a:r>
              <a:rPr lang="vi-VN" sz="2400" b="1" i="1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0,032m.</a:t>
            </a:r>
            <a:endParaRPr lang="en-US" sz="2400" b="1" dirty="0">
              <a:solidFill>
                <a:srgbClr val="C0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vi-VN" sz="2400" b="1" i="1" dirty="0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Theo tiếng địa phương, núi tên là </a:t>
            </a:r>
            <a:r>
              <a:rPr lang="vi-VN" sz="2400" b="1" i="1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"Hủa Xi Pan"</a:t>
            </a:r>
            <a:r>
              <a:rPr lang="vi-VN" sz="2400" b="1" i="1" dirty="0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có nghĩa là phiến đá khổng lồ chênh vênh.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7B2CD327-94BA-4B7A-B6B1-571C723073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2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BBA7E0-3480-41C5-B328-491F84700C1D}"/>
              </a:ext>
            </a:extLst>
          </p:cNvPr>
          <p:cNvSpPr/>
          <p:nvPr/>
        </p:nvSpPr>
        <p:spPr>
          <a:xfrm>
            <a:off x="1458311" y="189310"/>
            <a:ext cx="3415714" cy="983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18034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rgbClr val="C00000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Em</a:t>
            </a:r>
            <a:r>
              <a:rPr lang="en-US" sz="3600" dirty="0">
                <a:solidFill>
                  <a:srgbClr val="C00000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có</a:t>
            </a:r>
            <a:r>
              <a:rPr lang="en-US" sz="3600" dirty="0">
                <a:solidFill>
                  <a:srgbClr val="C00000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biết</a:t>
            </a:r>
            <a:r>
              <a:rPr lang="en-US" sz="3600" dirty="0">
                <a:solidFill>
                  <a:srgbClr val="C00000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F16DC0-630B-4B00-B8CD-32578AE58E9A}"/>
              </a:ext>
            </a:extLst>
          </p:cNvPr>
          <p:cNvSpPr txBox="1"/>
          <p:nvPr/>
        </p:nvSpPr>
        <p:spPr>
          <a:xfrm>
            <a:off x="7056179" y="403908"/>
            <a:ext cx="476226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4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Nêu</a:t>
            </a:r>
            <a:r>
              <a:rPr lang="en-US" sz="24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3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thông</a:t>
            </a:r>
            <a:r>
              <a:rPr lang="en-US" sz="24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tin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cơ</a:t>
            </a:r>
            <a:r>
              <a:rPr lang="en-US" sz="24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bản</a:t>
            </a:r>
            <a:r>
              <a:rPr lang="en-US" sz="24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về</a:t>
            </a:r>
            <a:r>
              <a:rPr lang="en-US" sz="24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núi</a:t>
            </a:r>
            <a:r>
              <a:rPr lang="en-US" sz="24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Fansipan</a:t>
            </a:r>
            <a:r>
              <a:rPr lang="en-US" sz="24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</a:t>
            </a:r>
            <a:r>
              <a:rPr lang="en-US" sz="24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ấn</a:t>
            </a:r>
            <a:r>
              <a:rPr lang="en-US" sz="24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tượng</a:t>
            </a:r>
            <a:r>
              <a:rPr lang="en-US" sz="24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nhất</a:t>
            </a:r>
            <a:r>
              <a:rPr lang="en-US" sz="24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4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Nêu</a:t>
            </a:r>
            <a:r>
              <a:rPr lang="en-US" sz="24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nguyên</a:t>
            </a:r>
            <a:r>
              <a:rPr lang="en-US" sz="24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4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sao</a:t>
            </a:r>
            <a:r>
              <a:rPr lang="en-US" sz="24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núi</a:t>
            </a:r>
            <a:r>
              <a:rPr lang="en-US" sz="24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Fansipan</a:t>
            </a:r>
            <a:r>
              <a:rPr lang="en-US" sz="24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lại</a:t>
            </a:r>
            <a:r>
              <a:rPr lang="en-US" sz="24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cao</a:t>
            </a:r>
            <a:r>
              <a:rPr lang="en-US" sz="24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lên</a:t>
            </a:r>
            <a:r>
              <a:rPr lang="en-US" sz="2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dù</a:t>
            </a:r>
            <a:r>
              <a:rPr lang="en-US" sz="2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đây</a:t>
            </a:r>
            <a:r>
              <a:rPr lang="en-US" sz="2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núi</a:t>
            </a:r>
            <a:r>
              <a:rPr lang="en-US" sz="2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già</a:t>
            </a:r>
            <a:r>
              <a:rPr lang="en-US" sz="2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0794AF-16F3-43D4-B3BB-91AD7DFE64F2}"/>
              </a:ext>
            </a:extLst>
          </p:cNvPr>
          <p:cNvSpPr txBox="1"/>
          <p:nvPr/>
        </p:nvSpPr>
        <p:spPr>
          <a:xfrm>
            <a:off x="6335779" y="5797185"/>
            <a:ext cx="62030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effectLst/>
                <a:latin typeface="#9Slide07 IcielBC Cubano Normal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NỘI SINH      &gt; NGOẠI SINH</a:t>
            </a:r>
            <a:endParaRPr lang="en-US" sz="3200" b="1" dirty="0">
              <a:latin typeface="#9Slide07 IcielBC Cubano Normal" panose="000005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Half Frame 10">
            <a:extLst>
              <a:ext uri="{FF2B5EF4-FFF2-40B4-BE49-F238E27FC236}">
                <a16:creationId xmlns:a16="http://schemas.microsoft.com/office/drawing/2014/main" id="{B0F90208-C5C3-4B58-9C4E-1431BED4FFFF}"/>
              </a:ext>
            </a:extLst>
          </p:cNvPr>
          <p:cNvSpPr/>
          <p:nvPr/>
        </p:nvSpPr>
        <p:spPr>
          <a:xfrm rot="7422616">
            <a:off x="8544910" y="5795283"/>
            <a:ext cx="725214" cy="588579"/>
          </a:xfrm>
          <a:prstGeom prst="half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362" name="Picture 2" descr="Kỳ quan thiên nhiên trên dãy Hoàng Liên Sơn - VnExpress Du lịch">
            <a:extLst>
              <a:ext uri="{FF2B5EF4-FFF2-40B4-BE49-F238E27FC236}">
                <a16:creationId xmlns:a16="http://schemas.microsoft.com/office/drawing/2014/main" id="{00D95DB2-5F7A-423B-87E6-FF5FBAEF2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70" y="2607888"/>
            <a:ext cx="4688689" cy="2930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9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un World Fansipan Legend đón khách trở lại - Ngôi sao">
            <a:extLst>
              <a:ext uri="{FF2B5EF4-FFF2-40B4-BE49-F238E27FC236}">
                <a16:creationId xmlns:a16="http://schemas.microsoft.com/office/drawing/2014/main" id="{1D7E1B01-8F0F-4F39-A210-487AA6D94E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4" r="-1" b="-1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D578D0-8E75-47A4-B4AE-066BB00F982C}"/>
              </a:ext>
            </a:extLst>
          </p:cNvPr>
          <p:cNvSpPr txBox="1"/>
          <p:nvPr/>
        </p:nvSpPr>
        <p:spPr>
          <a:xfrm>
            <a:off x="451945" y="430188"/>
            <a:ext cx="68737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Vùng</a:t>
            </a:r>
            <a:r>
              <a:rPr lang="en-US" sz="2400" b="1" i="1" dirty="0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1" dirty="0" err="1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núi</a:t>
            </a:r>
            <a:r>
              <a:rPr lang="en-US" sz="2400" b="1" i="1" dirty="0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1" dirty="0" err="1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hùng</a:t>
            </a:r>
            <a:r>
              <a:rPr lang="en-US" sz="2400" b="1" i="1" dirty="0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1" dirty="0" err="1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vĩ</a:t>
            </a:r>
            <a:r>
              <a:rPr lang="en-US" sz="2400" b="1" i="1" dirty="0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1" dirty="0" err="1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đang</a:t>
            </a:r>
            <a:r>
              <a:rPr lang="en-US" sz="2400" b="1" i="1" dirty="0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1" dirty="0" err="1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khai</a:t>
            </a:r>
            <a:r>
              <a:rPr lang="en-US" sz="2400" b="1" i="1" dirty="0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1" dirty="0" err="1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thác</a:t>
            </a:r>
            <a:r>
              <a:rPr lang="en-US" sz="2400" b="1" i="1" dirty="0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1" dirty="0" err="1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tiềm</a:t>
            </a:r>
            <a:r>
              <a:rPr lang="en-US" sz="2400" b="1" i="1" dirty="0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i="1" dirty="0" err="1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năng</a:t>
            </a:r>
            <a:r>
              <a:rPr lang="en-US" sz="2400" b="1" i="1" dirty="0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du </a:t>
            </a:r>
            <a:r>
              <a:rPr lang="en-US" sz="2400" b="1" i="1" dirty="0" err="1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lịch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646417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3FE6248-8445-4814-BFB7-464950CD7D73}"/>
              </a:ext>
            </a:extLst>
          </p:cNvPr>
          <p:cNvSpPr txBox="1"/>
          <p:nvPr/>
        </p:nvSpPr>
        <p:spPr>
          <a:xfrm>
            <a:off x="430924" y="1133349"/>
            <a:ext cx="4067504" cy="5319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400" dirty="0">
                <a:solidFill>
                  <a:srgbClr val="0070C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HS </a:t>
            </a:r>
            <a:r>
              <a:rPr lang="en-US" sz="34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tự</a:t>
            </a:r>
            <a:r>
              <a:rPr lang="en-US" sz="3400" dirty="0">
                <a:solidFill>
                  <a:srgbClr val="0070C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chọn</a:t>
            </a:r>
            <a:r>
              <a:rPr lang="en-US" sz="3400" dirty="0">
                <a:solidFill>
                  <a:srgbClr val="0070C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1 </a:t>
            </a:r>
            <a:r>
              <a:rPr lang="en-US" sz="34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trong</a:t>
            </a:r>
            <a:r>
              <a:rPr lang="en-US" sz="3400" dirty="0">
                <a:solidFill>
                  <a:srgbClr val="0070C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2 </a:t>
            </a:r>
            <a:r>
              <a:rPr lang="en-US" sz="34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yêu</a:t>
            </a:r>
            <a:r>
              <a:rPr lang="en-US" sz="3400" dirty="0">
                <a:solidFill>
                  <a:srgbClr val="0070C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cầu</a:t>
            </a:r>
            <a:r>
              <a:rPr lang="en-US" sz="3400" dirty="0">
                <a:solidFill>
                  <a:srgbClr val="0070C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sau</a:t>
            </a:r>
            <a:endParaRPr lang="en-US" sz="3400" dirty="0">
              <a:solidFill>
                <a:srgbClr val="0070C0"/>
              </a:solidFill>
              <a:effectLst/>
              <a:latin typeface="#9Slide07 IcielBaliho Script" pitchFamily="2" charset="0"/>
              <a:ea typeface="Tahoma" panose="020B0604030504040204" pitchFamily="34" charset="0"/>
            </a:endParaRPr>
          </a:p>
          <a:p>
            <a:pPr marL="0" marR="0" indent="0" algn="just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400" dirty="0">
                <a:effectLst/>
                <a:latin typeface="#9Slide07 IcielBaliho Script" pitchFamily="2" charset="0"/>
                <a:ea typeface="Cambria" panose="02040503050406030204" pitchFamily="18" charset="0"/>
              </a:rPr>
              <a:t>+ </a:t>
            </a:r>
            <a:r>
              <a:rPr lang="en-US" sz="34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Vẽ</a:t>
            </a:r>
            <a:r>
              <a:rPr lang="en-US" sz="3400" dirty="0">
                <a:solidFill>
                  <a:srgbClr val="FF000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1 </a:t>
            </a:r>
            <a:r>
              <a:rPr lang="en-US" sz="34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bức</a:t>
            </a:r>
            <a:r>
              <a:rPr lang="en-US" sz="3400" dirty="0">
                <a:solidFill>
                  <a:srgbClr val="FF000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tranh</a:t>
            </a:r>
            <a:r>
              <a:rPr lang="en-US" sz="3400" dirty="0">
                <a:solidFill>
                  <a:srgbClr val="FF000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núi</a:t>
            </a:r>
            <a:r>
              <a:rPr lang="en-US" sz="34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mà</a:t>
            </a:r>
            <a:r>
              <a:rPr lang="en-US" sz="34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em</a:t>
            </a:r>
            <a:r>
              <a:rPr lang="en-US" sz="34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yêu</a:t>
            </a:r>
            <a:r>
              <a:rPr lang="en-US" sz="34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thích</a:t>
            </a:r>
            <a:endParaRPr lang="en-US" sz="3400" dirty="0">
              <a:effectLst/>
              <a:latin typeface="#9Slide07 IcielBaliho Script" pitchFamily="2" charset="0"/>
              <a:ea typeface="Tahoma" panose="020B0604030504040204" pitchFamily="34" charset="0"/>
            </a:endParaRPr>
          </a:p>
          <a:p>
            <a:pPr marL="0" marR="0" indent="0" algn="just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4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+ </a:t>
            </a:r>
            <a:r>
              <a:rPr lang="en-US" sz="34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Làm</a:t>
            </a:r>
            <a:r>
              <a:rPr lang="en-US" sz="34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1 </a:t>
            </a:r>
            <a:r>
              <a:rPr lang="en-US" sz="34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fotobook</a:t>
            </a:r>
            <a:r>
              <a:rPr lang="en-US" sz="34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10 </a:t>
            </a:r>
            <a:r>
              <a:rPr lang="en-US" sz="34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trang</a:t>
            </a:r>
            <a:r>
              <a:rPr lang="en-US" sz="34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, </a:t>
            </a:r>
            <a:r>
              <a:rPr lang="en-US" sz="34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có</a:t>
            </a:r>
            <a:r>
              <a:rPr lang="en-US" sz="34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các</a:t>
            </a:r>
            <a:r>
              <a:rPr lang="en-US" sz="34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hình</a:t>
            </a:r>
            <a:r>
              <a:rPr lang="en-US" sz="3400" dirty="0">
                <a:solidFill>
                  <a:srgbClr val="FF000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ảnh</a:t>
            </a:r>
            <a:r>
              <a:rPr lang="en-US" sz="3400" dirty="0">
                <a:solidFill>
                  <a:srgbClr val="FF000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về</a:t>
            </a:r>
            <a:r>
              <a:rPr lang="en-US" sz="34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núi</a:t>
            </a:r>
            <a:r>
              <a:rPr lang="en-US" sz="34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+ </a:t>
            </a:r>
            <a:r>
              <a:rPr lang="en-US" sz="34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thông</a:t>
            </a:r>
            <a:r>
              <a:rPr lang="en-US" sz="34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tin </a:t>
            </a:r>
            <a:r>
              <a:rPr lang="en-US" sz="34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ngắn</a:t>
            </a:r>
            <a:r>
              <a:rPr lang="en-US" sz="34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gọn</a:t>
            </a:r>
            <a:r>
              <a:rPr lang="en-US" sz="34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đi</a:t>
            </a:r>
            <a:r>
              <a:rPr lang="en-US" sz="34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kèm</a:t>
            </a:r>
            <a:r>
              <a:rPr lang="en-US" sz="34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(</a:t>
            </a:r>
            <a:r>
              <a:rPr lang="en-US" sz="34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tên</a:t>
            </a:r>
            <a:r>
              <a:rPr lang="en-US" sz="34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, </a:t>
            </a:r>
            <a:r>
              <a:rPr lang="en-US" sz="34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độ</a:t>
            </a:r>
            <a:r>
              <a:rPr lang="en-US" sz="34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cao</a:t>
            </a:r>
            <a:r>
              <a:rPr lang="en-US" sz="34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, </a:t>
            </a:r>
            <a:r>
              <a:rPr lang="en-US" sz="34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địa</a:t>
            </a:r>
            <a:r>
              <a:rPr lang="en-US" sz="34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điểm</a:t>
            </a:r>
            <a:r>
              <a:rPr lang="en-US" sz="34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)</a:t>
            </a:r>
            <a:endParaRPr lang="en-US" sz="3400" dirty="0">
              <a:effectLst/>
              <a:latin typeface="#9Slide07 IcielBaliho Script" pitchFamily="2" charset="0"/>
              <a:ea typeface="Tahoma" panose="020B0604030504040204" pitchFamily="34" charset="0"/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0C24442B-D6B5-4D00-B836-051F081A65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2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EDC54A-926F-488B-BB22-95A9E98A894F}"/>
              </a:ext>
            </a:extLst>
          </p:cNvPr>
          <p:cNvSpPr/>
          <p:nvPr/>
        </p:nvSpPr>
        <p:spPr>
          <a:xfrm>
            <a:off x="1458311" y="189310"/>
            <a:ext cx="9031013" cy="983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18034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C00000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TÔI TÀI GIỎI – BẠN CŨNG THẾ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EFAB9FFB-B9A4-4EB0-8036-BED3E5FBD6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8593646"/>
              </p:ext>
            </p:extLst>
          </p:nvPr>
        </p:nvGraphicFramePr>
        <p:xfrm>
          <a:off x="4929354" y="1279163"/>
          <a:ext cx="6831722" cy="3195379"/>
        </p:xfrm>
        <a:graphic>
          <a:graphicData uri="http://schemas.openxmlformats.org/drawingml/2006/table">
            <a:tbl>
              <a:tblPr firstRow="1" firstCol="1" bandRow="1"/>
              <a:tblGrid>
                <a:gridCol w="1813358">
                  <a:extLst>
                    <a:ext uri="{9D8B030D-6E8A-4147-A177-3AD203B41FA5}">
                      <a16:colId xmlns:a16="http://schemas.microsoft.com/office/drawing/2014/main" val="2232891122"/>
                    </a:ext>
                  </a:extLst>
                </a:gridCol>
                <a:gridCol w="2506391">
                  <a:extLst>
                    <a:ext uri="{9D8B030D-6E8A-4147-A177-3AD203B41FA5}">
                      <a16:colId xmlns:a16="http://schemas.microsoft.com/office/drawing/2014/main" val="1078037921"/>
                    </a:ext>
                  </a:extLst>
                </a:gridCol>
                <a:gridCol w="2511973">
                  <a:extLst>
                    <a:ext uri="{9D8B030D-6E8A-4147-A177-3AD203B41FA5}">
                      <a16:colId xmlns:a16="http://schemas.microsoft.com/office/drawing/2014/main" val="255990773"/>
                    </a:ext>
                  </a:extLst>
                </a:gridCol>
              </a:tblGrid>
              <a:tr h="581271">
                <a:tc>
                  <a:txBody>
                    <a:bodyPr/>
                    <a:lstStyle/>
                    <a:p>
                      <a:pPr marL="0" marR="0" indent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 err="1">
                          <a:effectLst/>
                          <a:latin typeface="#9Slide07 IcielBaliho Script" pitchFamily="2" charset="0"/>
                          <a:ea typeface="Tahoma" panose="020B0604030504040204" pitchFamily="34" charset="0"/>
                        </a:rPr>
                        <a:t>Tiêu</a:t>
                      </a:r>
                      <a:r>
                        <a:rPr lang="en-US" sz="2400" b="1" i="0" u="none" strike="noStrike" dirty="0">
                          <a:effectLst/>
                          <a:latin typeface="#9Slide07 IcielBaliho Script" pitchFamily="2" charset="0"/>
                          <a:ea typeface="Tahoma" panose="020B0604030504040204" pitchFamily="34" charset="0"/>
                        </a:rPr>
                        <a:t> </a:t>
                      </a:r>
                      <a:r>
                        <a:rPr lang="en-US" sz="2400" b="1" i="0" u="none" strike="noStrike" dirty="0" err="1">
                          <a:effectLst/>
                          <a:latin typeface="#9Slide07 IcielBaliho Script" pitchFamily="2" charset="0"/>
                          <a:ea typeface="Tahoma" panose="020B0604030504040204" pitchFamily="34" charset="0"/>
                        </a:rPr>
                        <a:t>chí</a:t>
                      </a:r>
                      <a:endParaRPr lang="en-US" sz="2400" b="0" i="0" u="none" strike="noStrike" dirty="0">
                        <a:effectLst/>
                        <a:latin typeface="#9Slide07 IcielBaliho Script" pitchFamily="2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#9Slide07 IcielBaliho Script" pitchFamily="2" charset="0"/>
                          <a:ea typeface="Tahoma" panose="020B0604030504040204" pitchFamily="34" charset="0"/>
                        </a:rPr>
                        <a:t>1</a:t>
                      </a:r>
                      <a:endParaRPr lang="en-US" sz="2400" b="0" i="0" u="none" strike="noStrike" dirty="0">
                        <a:effectLst/>
                        <a:latin typeface="#9Slide07 IcielBaliho Script" pitchFamily="2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#9Slide07 IcielBaliho Script" pitchFamily="2" charset="0"/>
                          <a:ea typeface="Tahoma" panose="020B0604030504040204" pitchFamily="34" charset="0"/>
                        </a:rPr>
                        <a:t>2</a:t>
                      </a:r>
                      <a:endParaRPr lang="en-US" sz="2400" b="0" i="0" u="none" strike="noStrike" dirty="0">
                        <a:effectLst/>
                        <a:latin typeface="#9Slide07 IcielBaliho Script" pitchFamily="2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077183"/>
                  </a:ext>
                </a:extLst>
              </a:tr>
              <a:tr h="909093">
                <a:tc>
                  <a:txBody>
                    <a:bodyPr/>
                    <a:lstStyle/>
                    <a:p>
                      <a:pPr marL="0" marR="0" indent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#9Slide07 IcielBaliho Script" pitchFamily="2" charset="0"/>
                          <a:ea typeface="Tahoma" panose="020B0604030504040204" pitchFamily="34" charset="0"/>
                        </a:rPr>
                        <a:t>Nội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#9Slide07 IcielBaliho Script" pitchFamily="2" charset="0"/>
                          <a:ea typeface="Tahoma" panose="020B0604030504040204" pitchFamily="34" charset="0"/>
                        </a:rPr>
                        <a:t> dung</a:t>
                      </a:r>
                    </a:p>
                    <a:p>
                      <a:pPr marL="0" marR="0" indent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#9Slide07 IcielBaliho Script" pitchFamily="2" charset="0"/>
                          <a:ea typeface="Tahoma" panose="020B0604030504040204" pitchFamily="34" charset="0"/>
                        </a:rPr>
                        <a:t>Hình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#9Slide07 IcielBaliho Script" pitchFamily="2" charset="0"/>
                          <a:ea typeface="Tahoma" panose="020B0604030504040204" pitchFamily="34" charset="0"/>
                        </a:rPr>
                        <a:t> </a:t>
                      </a: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#9Slide07 IcielBaliho Script" pitchFamily="2" charset="0"/>
                          <a:ea typeface="Tahoma" panose="020B0604030504040204" pitchFamily="34" charset="0"/>
                        </a:rPr>
                        <a:t>ảnh</a:t>
                      </a:r>
                      <a:endParaRPr lang="en-US" sz="2400" b="0" i="0" u="none" strike="noStrike" dirty="0">
                        <a:effectLst/>
                        <a:latin typeface="#9Slide07 IcielBaliho Script" pitchFamily="2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 err="1">
                          <a:effectLst/>
                          <a:latin typeface="#9Slide07 IcielBaliho Script" pitchFamily="2" charset="0"/>
                        </a:rPr>
                        <a:t>Đáp</a:t>
                      </a:r>
                      <a:r>
                        <a:rPr lang="en-US" sz="2400" b="0" i="0" u="none" strike="noStrike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#9Slide07 IcielBaliho Script" pitchFamily="2" charset="0"/>
                        </a:rPr>
                        <a:t>ứng</a:t>
                      </a:r>
                      <a:r>
                        <a:rPr lang="en-US" sz="2400" b="0" i="0" u="none" strike="noStrike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#9Slide07 IcielBaliho Script" pitchFamily="2" charset="0"/>
                        </a:rPr>
                        <a:t>yêu</a:t>
                      </a:r>
                      <a:r>
                        <a:rPr lang="en-US" sz="2400" b="0" i="0" u="none" strike="noStrike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#9Slide07 IcielBaliho Script" pitchFamily="2" charset="0"/>
                        </a:rPr>
                        <a:t>cầu</a:t>
                      </a:r>
                      <a:r>
                        <a:rPr lang="en-US" sz="2400" b="0" i="0" u="none" strike="noStrike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#9Slide07 IcielBaliho Script" pitchFamily="2" charset="0"/>
                        </a:rPr>
                        <a:t>cơ</a:t>
                      </a:r>
                      <a:r>
                        <a:rPr lang="en-US" sz="2400" b="0" i="0" u="none" strike="noStrike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#9Slide07 IcielBaliho Script" pitchFamily="2" charset="0"/>
                        </a:rPr>
                        <a:t>bản</a:t>
                      </a:r>
                      <a:r>
                        <a:rPr lang="en-US" sz="2400" b="0" i="0" u="none" strike="noStrike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#9Slide07 IcielBaliho Script" pitchFamily="2" charset="0"/>
                        </a:rPr>
                        <a:t>về</a:t>
                      </a:r>
                      <a:r>
                        <a:rPr lang="en-US" sz="2400" b="0" i="0" u="none" strike="noStrike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#9Slide07 IcielBaliho Script" pitchFamily="2" charset="0"/>
                        </a:rPr>
                        <a:t>nội</a:t>
                      </a:r>
                      <a:r>
                        <a:rPr lang="en-US" sz="2400" b="0" i="0" u="none" strike="noStrike" dirty="0">
                          <a:effectLst/>
                          <a:latin typeface="#9Slide07 IcielBaliho Script" pitchFamily="2" charset="0"/>
                        </a:rPr>
                        <a:t> dung</a:t>
                      </a:r>
                    </a:p>
                    <a:p>
                      <a:pPr marL="0" marR="0" indent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 err="1">
                          <a:effectLst/>
                          <a:latin typeface="#9Slide07 IcielBaliho Script" pitchFamily="2" charset="0"/>
                        </a:rPr>
                        <a:t>Hình</a:t>
                      </a:r>
                      <a:r>
                        <a:rPr lang="en-US" sz="2400" b="0" i="0" u="none" strike="noStrike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#9Slide07 IcielBaliho Script" pitchFamily="2" charset="0"/>
                        </a:rPr>
                        <a:t>ảnh</a:t>
                      </a:r>
                      <a:r>
                        <a:rPr lang="en-US" sz="2400" b="0" i="0" u="none" strike="noStrike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#9Slide07 IcielBaliho Script" pitchFamily="2" charset="0"/>
                        </a:rPr>
                        <a:t>có</a:t>
                      </a:r>
                      <a:r>
                        <a:rPr lang="en-US" sz="2400" b="0" i="0" u="none" strike="noStrike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#9Slide07 IcielBaliho Script" pitchFamily="2" charset="0"/>
                        </a:rPr>
                        <a:t>chọn</a:t>
                      </a:r>
                      <a:r>
                        <a:rPr lang="en-US" sz="2400" b="0" i="0" u="none" strike="noStrike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#9Slide07 IcielBaliho Script" pitchFamily="2" charset="0"/>
                        </a:rPr>
                        <a:t>lọc</a:t>
                      </a:r>
                      <a:r>
                        <a:rPr lang="en-US" sz="2400" b="0" i="0" u="none" strike="noStrike" dirty="0">
                          <a:effectLst/>
                          <a:latin typeface="#9Slide07 IcielBaliho Script" pitchFamily="2" charset="0"/>
                        </a:rPr>
                        <a:t>/</a:t>
                      </a:r>
                      <a:r>
                        <a:rPr lang="en-US" sz="2400" b="0" i="0" u="none" strike="noStrike" dirty="0" err="1">
                          <a:effectLst/>
                          <a:latin typeface="#9Slide07 IcielBaliho Script" pitchFamily="2" charset="0"/>
                        </a:rPr>
                        <a:t>vẽ</a:t>
                      </a:r>
                      <a:r>
                        <a:rPr lang="en-US" sz="2400" b="0" i="0" u="none" strike="noStrike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#9Slide07 IcielBaliho Script" pitchFamily="2" charset="0"/>
                        </a:rPr>
                        <a:t>còn</a:t>
                      </a:r>
                      <a:r>
                        <a:rPr lang="en-US" sz="2400" b="0" i="0" u="none" strike="noStrike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#9Slide07 IcielBaliho Script" pitchFamily="2" charset="0"/>
                        </a:rPr>
                        <a:t>nhạt</a:t>
                      </a:r>
                      <a:endParaRPr lang="en-US" sz="2400" b="0" i="0" u="none" strike="noStrike" dirty="0">
                        <a:effectLst/>
                        <a:latin typeface="#9Slide07 IcielBaliho Script" pitchFamily="2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 err="1">
                          <a:effectLst/>
                          <a:latin typeface="#9Slide07 IcielBaliho Script" pitchFamily="2" charset="0"/>
                        </a:rPr>
                        <a:t>Nội</a:t>
                      </a:r>
                      <a:r>
                        <a:rPr lang="en-US" sz="2400" b="0" i="0" u="none" strike="noStrike" dirty="0">
                          <a:effectLst/>
                          <a:latin typeface="#9Slide07 IcielBaliho Script" pitchFamily="2" charset="0"/>
                        </a:rPr>
                        <a:t> dung </a:t>
                      </a:r>
                      <a:r>
                        <a:rPr lang="en-US" sz="2400" b="0" i="0" u="none" strike="noStrike" dirty="0" err="1">
                          <a:effectLst/>
                          <a:latin typeface="#9Slide07 IcielBaliho Script" pitchFamily="2" charset="0"/>
                        </a:rPr>
                        <a:t>ngắn</a:t>
                      </a:r>
                      <a:r>
                        <a:rPr lang="en-US" sz="2400" b="0" i="0" u="none" strike="noStrike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#9Slide07 IcielBaliho Script" pitchFamily="2" charset="0"/>
                        </a:rPr>
                        <a:t>gọn</a:t>
                      </a:r>
                      <a:r>
                        <a:rPr lang="en-US" sz="2400" b="0" i="0" u="none" strike="noStrike" dirty="0">
                          <a:effectLst/>
                          <a:latin typeface="#9Slide07 IcielBaliho Script" pitchFamily="2" charset="0"/>
                        </a:rPr>
                        <a:t>, </a:t>
                      </a:r>
                      <a:r>
                        <a:rPr lang="en-US" sz="2400" b="0" i="0" u="none" strike="noStrike" dirty="0" err="1">
                          <a:effectLst/>
                          <a:latin typeface="#9Slide07 IcielBaliho Script" pitchFamily="2" charset="0"/>
                        </a:rPr>
                        <a:t>sinh</a:t>
                      </a:r>
                      <a:r>
                        <a:rPr lang="en-US" sz="2400" b="0" i="0" u="none" strike="noStrike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#9Slide07 IcielBaliho Script" pitchFamily="2" charset="0"/>
                        </a:rPr>
                        <a:t>động</a:t>
                      </a:r>
                      <a:endParaRPr lang="en-US" sz="2400" b="0" i="0" u="none" strike="noStrike" dirty="0">
                        <a:effectLst/>
                        <a:latin typeface="#9Slide07 IcielBaliho Script" pitchFamily="2" charset="0"/>
                      </a:endParaRPr>
                    </a:p>
                    <a:p>
                      <a:pPr marL="0" marR="0" indent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 err="1">
                          <a:effectLst/>
                          <a:latin typeface="#9Slide07 IcielBaliho Script" pitchFamily="2" charset="0"/>
                        </a:rPr>
                        <a:t>Hình</a:t>
                      </a:r>
                      <a:r>
                        <a:rPr lang="en-US" sz="2400" b="0" i="0" u="none" strike="noStrike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#9Slide07 IcielBaliho Script" pitchFamily="2" charset="0"/>
                        </a:rPr>
                        <a:t>ảnh</a:t>
                      </a:r>
                      <a:r>
                        <a:rPr lang="en-US" sz="2400" b="0" i="0" u="none" strike="noStrike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#9Slide07 IcielBaliho Script" pitchFamily="2" charset="0"/>
                        </a:rPr>
                        <a:t>hấp</a:t>
                      </a:r>
                      <a:r>
                        <a:rPr lang="en-US" sz="2400" b="0" i="0" u="none" strike="noStrike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#9Slide07 IcielBaliho Script" pitchFamily="2" charset="0"/>
                        </a:rPr>
                        <a:t>dẫn</a:t>
                      </a:r>
                      <a:r>
                        <a:rPr lang="en-US" sz="2400" b="0" i="0" u="none" strike="noStrike" dirty="0">
                          <a:effectLst/>
                          <a:latin typeface="#9Slide07 IcielBaliho Script" pitchFamily="2" charset="0"/>
                        </a:rPr>
                        <a:t>, </a:t>
                      </a:r>
                      <a:r>
                        <a:rPr lang="en-US" sz="2400" b="0" i="0" u="none" strike="noStrike" dirty="0" err="1">
                          <a:effectLst/>
                          <a:latin typeface="#9Slide07 IcielBaliho Script" pitchFamily="2" charset="0"/>
                        </a:rPr>
                        <a:t>trọng</a:t>
                      </a:r>
                      <a:r>
                        <a:rPr lang="en-US" sz="2400" b="0" i="0" u="none" strike="noStrike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#9Slide07 IcielBaliho Script" pitchFamily="2" charset="0"/>
                        </a:rPr>
                        <a:t>tâm</a:t>
                      </a:r>
                      <a:r>
                        <a:rPr lang="en-US" sz="2400" b="0" i="0" u="none" strike="noStrike" dirty="0">
                          <a:effectLst/>
                          <a:latin typeface="#9Slide07 IcielBaliho Script" pitchFamily="2" charset="0"/>
                        </a:rPr>
                        <a:t>/</a:t>
                      </a:r>
                      <a:r>
                        <a:rPr lang="en-US" sz="2400" b="0" i="0" u="none" strike="noStrike" dirty="0" err="1">
                          <a:effectLst/>
                          <a:latin typeface="#9Slide07 IcielBaliho Script" pitchFamily="2" charset="0"/>
                        </a:rPr>
                        <a:t>vẽ</a:t>
                      </a:r>
                      <a:r>
                        <a:rPr lang="en-US" sz="2400" b="0" i="0" u="none" strike="noStrike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#9Slide07 IcielBaliho Script" pitchFamily="2" charset="0"/>
                        </a:rPr>
                        <a:t>tốt</a:t>
                      </a:r>
                      <a:endParaRPr lang="en-US" sz="2400" b="0" i="0" u="none" strike="noStrike" dirty="0">
                        <a:effectLst/>
                        <a:latin typeface="#9Slide07 IcielBaliho Script" pitchFamily="2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4255309"/>
                  </a:ext>
                </a:extLst>
              </a:tr>
              <a:tr h="909093">
                <a:tc>
                  <a:txBody>
                    <a:bodyPr/>
                    <a:lstStyle/>
                    <a:p>
                      <a:pPr marL="0" marR="0" indent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#9Slide07 IcielBaliho Script" pitchFamily="2" charset="0"/>
                          <a:ea typeface="Tahoma" panose="020B0604030504040204" pitchFamily="34" charset="0"/>
                        </a:rPr>
                        <a:t>Thẩm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#9Slide07 IcielBaliho Script" pitchFamily="2" charset="0"/>
                          <a:ea typeface="Tahoma" panose="020B0604030504040204" pitchFamily="34" charset="0"/>
                        </a:rPr>
                        <a:t> </a:t>
                      </a: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#9Slide07 IcielBaliho Script" pitchFamily="2" charset="0"/>
                          <a:ea typeface="Tahoma" panose="020B0604030504040204" pitchFamily="34" charset="0"/>
                        </a:rPr>
                        <a:t>mỹ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#9Slide07 IcielBaliho Script" pitchFamily="2" charset="0"/>
                          <a:ea typeface="Tahoma" panose="020B0604030504040204" pitchFamily="34" charset="0"/>
                        </a:rPr>
                        <a:t>, </a:t>
                      </a: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#9Slide07 IcielBaliho Script" pitchFamily="2" charset="0"/>
                          <a:ea typeface="Tahoma" panose="020B0604030504040204" pitchFamily="34" charset="0"/>
                        </a:rPr>
                        <a:t>bố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#9Slide07 IcielBaliho Script" pitchFamily="2" charset="0"/>
                          <a:ea typeface="Tahoma" panose="020B0604030504040204" pitchFamily="34" charset="0"/>
                        </a:rPr>
                        <a:t> </a:t>
                      </a: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#9Slide07 IcielBaliho Script" pitchFamily="2" charset="0"/>
                          <a:ea typeface="Tahoma" panose="020B0604030504040204" pitchFamily="34" charset="0"/>
                        </a:rPr>
                        <a:t>cục</a:t>
                      </a:r>
                      <a:endParaRPr lang="en-US" sz="2400" b="0" i="0" u="none" strike="noStrike" dirty="0">
                        <a:effectLst/>
                        <a:latin typeface="#9Slide07 IcielBaliho Script" pitchFamily="2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 err="1">
                          <a:effectLst/>
                          <a:latin typeface="#9Slide07 IcielBaliho Script" pitchFamily="2" charset="0"/>
                        </a:rPr>
                        <a:t>Chưa</a:t>
                      </a:r>
                      <a:r>
                        <a:rPr lang="en-US" sz="2400" b="0" i="0" u="none" strike="noStrike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#9Slide07 IcielBaliho Script" pitchFamily="2" charset="0"/>
                        </a:rPr>
                        <a:t>cân</a:t>
                      </a:r>
                      <a:r>
                        <a:rPr lang="en-US" sz="2400" b="0" i="0" u="none" strike="noStrike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#9Slide07 IcielBaliho Script" pitchFamily="2" charset="0"/>
                        </a:rPr>
                        <a:t>đối</a:t>
                      </a:r>
                      <a:endParaRPr lang="en-US" sz="2400" b="0" i="0" u="none" strike="noStrike" dirty="0">
                        <a:effectLst/>
                        <a:latin typeface="#9Slide07 IcielBaliho Script" pitchFamily="2" charset="0"/>
                      </a:endParaRPr>
                    </a:p>
                    <a:p>
                      <a:pPr marL="0" marR="0" indent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 err="1">
                          <a:effectLst/>
                          <a:latin typeface="#9Slide07 IcielBaliho Script" pitchFamily="2" charset="0"/>
                        </a:rPr>
                        <a:t>Còn</a:t>
                      </a:r>
                      <a:r>
                        <a:rPr lang="en-US" sz="2400" b="0" i="0" u="none" strike="noStrike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#9Slide07 IcielBaliho Script" pitchFamily="2" charset="0"/>
                        </a:rPr>
                        <a:t>sơ</a:t>
                      </a:r>
                      <a:r>
                        <a:rPr lang="en-US" sz="2400" b="0" i="0" u="none" strike="noStrike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#9Slide07 IcielBaliho Script" pitchFamily="2" charset="0"/>
                        </a:rPr>
                        <a:t>sài</a:t>
                      </a:r>
                      <a:endParaRPr lang="en-US" sz="2400" b="0" i="0" u="none" strike="noStrike" dirty="0">
                        <a:effectLst/>
                        <a:latin typeface="#9Slide07 IcielBaliho Script" pitchFamily="2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 err="1">
                          <a:effectLst/>
                          <a:latin typeface="#9Slide07 IcielBaliho Script" pitchFamily="2" charset="0"/>
                        </a:rPr>
                        <a:t>Sắc</a:t>
                      </a:r>
                      <a:r>
                        <a:rPr lang="en-US" sz="2400" b="0" i="0" u="none" strike="noStrike" dirty="0"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effectLst/>
                          <a:latin typeface="#9Slide07 IcielBaliho Script" pitchFamily="2" charset="0"/>
                        </a:rPr>
                        <a:t>nét</a:t>
                      </a:r>
                      <a:endParaRPr lang="en-US" sz="2400" b="0" i="0" u="none" strike="noStrike" dirty="0">
                        <a:effectLst/>
                        <a:latin typeface="#9Slide07 IcielBaliho Script" pitchFamily="2" charset="0"/>
                      </a:endParaRPr>
                    </a:p>
                    <a:p>
                      <a:pPr marL="0" marR="0" indent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effectLst/>
                          <a:latin typeface="#9Slide07 IcielBaliho Script" pitchFamily="2" charset="0"/>
                        </a:rPr>
                        <a:t>Thu </a:t>
                      </a:r>
                      <a:r>
                        <a:rPr lang="en-US" sz="2400" b="0" i="0" u="none" strike="noStrike" dirty="0" err="1">
                          <a:effectLst/>
                          <a:latin typeface="#9Slide07 IcielBaliho Script" pitchFamily="2" charset="0"/>
                        </a:rPr>
                        <a:t>hút</a:t>
                      </a:r>
                      <a:endParaRPr lang="en-US" sz="2400" b="0" i="0" u="none" strike="noStrike" dirty="0">
                        <a:effectLst/>
                        <a:latin typeface="#9Slide07 IcielBaliho Script" pitchFamily="2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8460613"/>
                  </a:ext>
                </a:extLst>
              </a:tr>
            </a:tbl>
          </a:graphicData>
        </a:graphic>
      </p:graphicFrame>
      <p:pic>
        <p:nvPicPr>
          <p:cNvPr id="16386" name="Picture 2" descr="Tranh núi non, tranh phong cảnh núi đẹp SB104 - Tranh Sơn Dầu Đẹp Việt">
            <a:extLst>
              <a:ext uri="{FF2B5EF4-FFF2-40B4-BE49-F238E27FC236}">
                <a16:creationId xmlns:a16="http://schemas.microsoft.com/office/drawing/2014/main" id="{C80A42E8-7334-4B85-A6B0-E245E15C5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352" y="4670725"/>
            <a:ext cx="3689131" cy="18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6 ý tưởng nhiếp ảnh dành cho cuốn sách ảnh du lịch">
            <a:extLst>
              <a:ext uri="{FF2B5EF4-FFF2-40B4-BE49-F238E27FC236}">
                <a16:creationId xmlns:a16="http://schemas.microsoft.com/office/drawing/2014/main" id="{2683E469-1078-4ABA-8CB7-4A4CD19CF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118" y="4670725"/>
            <a:ext cx="2905958" cy="18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61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BA2DBA81-D3CC-4394-B113-52600B021C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77400E-CF7C-4420-87D5-6B8C839570FE}"/>
              </a:ext>
            </a:extLst>
          </p:cNvPr>
          <p:cNvSpPr/>
          <p:nvPr/>
        </p:nvSpPr>
        <p:spPr>
          <a:xfrm>
            <a:off x="4854731" y="319331"/>
            <a:ext cx="5698338" cy="983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18034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C00000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TÔI LÀ NHÀ THÁM HIỂM</a:t>
            </a:r>
          </a:p>
        </p:txBody>
      </p:sp>
      <p:pic>
        <p:nvPicPr>
          <p:cNvPr id="1026" name="Picture 2" descr="Địa lí 8 Bài 30: Thực hành Đọc bản đồ địa hình Việt Nam">
            <a:extLst>
              <a:ext uri="{FF2B5EF4-FFF2-40B4-BE49-F238E27FC236}">
                <a16:creationId xmlns:a16="http://schemas.microsoft.com/office/drawing/2014/main" id="{EF2BE434-956F-422A-AC47-83ABF61C1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4" y="1511685"/>
            <a:ext cx="5943600" cy="2613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DF69AD-2902-42D5-8836-00836AC9F3AB}"/>
              </a:ext>
            </a:extLst>
          </p:cNvPr>
          <p:cNvSpPr txBox="1"/>
          <p:nvPr/>
        </p:nvSpPr>
        <p:spPr>
          <a:xfrm>
            <a:off x="424655" y="4333611"/>
            <a:ext cx="5943599" cy="19011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Thời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gian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 </a:t>
            </a:r>
            <a:r>
              <a:rPr lang="en-US" sz="26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phút</a:t>
            </a:r>
            <a:r>
              <a:rPr lang="en-US" sz="26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quan</a:t>
            </a:r>
            <a:r>
              <a:rPr lang="en-US" sz="26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sát</a:t>
            </a:r>
            <a:endParaRPr lang="en-US" sz="2600" b="1" dirty="0">
              <a:solidFill>
                <a:srgbClr val="FF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Quan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sát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mô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tả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lát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cắt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địa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hình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từ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Bạch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Mã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đến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Phan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Thiết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Thời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gian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trình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bày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phút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id="{222B157D-DDAF-4A54-BF30-00D1E44143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3424" y="437280"/>
            <a:ext cx="1539875" cy="8655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052804-FC54-4076-8B1C-B6BF193F39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432" y="365270"/>
            <a:ext cx="2514286" cy="10095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018F8F-2836-4B3B-8024-B6EB56323F2C}"/>
              </a:ext>
            </a:extLst>
          </p:cNvPr>
          <p:cNvSpPr txBox="1"/>
          <p:nvPr/>
        </p:nvSpPr>
        <p:spPr>
          <a:xfrm>
            <a:off x="6792908" y="1374794"/>
            <a:ext cx="4875217" cy="19011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Địa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hình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đa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dạng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núi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cao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nguyên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đồng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bằng</a:t>
            </a:r>
            <a:endParaRPr lang="en-US" sz="26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con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sông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chảy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qua</a:t>
            </a: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Địa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hình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thấp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dần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FFC10B-5201-4BC4-9D29-D689EDFBF1E6}"/>
              </a:ext>
            </a:extLst>
          </p:cNvPr>
          <p:cNvSpPr txBox="1"/>
          <p:nvPr/>
        </p:nvSpPr>
        <p:spPr>
          <a:xfrm>
            <a:off x="6786158" y="3408578"/>
            <a:ext cx="4875217" cy="17620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Tên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đỉnh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núi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cao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nhất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thế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giới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 </a:t>
            </a: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Tên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hẻm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vực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sâu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nhất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thế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giới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 </a:t>
            </a: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Tên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ngọn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núi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cao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nhất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Việt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Nam? </a:t>
            </a: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Tên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đồng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bằng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biết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61108B-2852-47D7-8E0F-A05C3056B61B}"/>
              </a:ext>
            </a:extLst>
          </p:cNvPr>
          <p:cNvSpPr/>
          <p:nvPr/>
        </p:nvSpPr>
        <p:spPr>
          <a:xfrm>
            <a:off x="6230933" y="5468357"/>
            <a:ext cx="5698337" cy="983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18034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0070C0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THIÊN NHIÊN HÙNG VĨ</a:t>
            </a:r>
          </a:p>
        </p:txBody>
      </p:sp>
      <p:pic>
        <p:nvPicPr>
          <p:cNvPr id="12" name="Picture 2" descr="Personal Personalization Profile User Business Flat Line Fil, Com Con,  Account, Avatar PNG and Vector with Transparent Background for Free Download">
            <a:extLst>
              <a:ext uri="{FF2B5EF4-FFF2-40B4-BE49-F238E27FC236}">
                <a16:creationId xmlns:a16="http://schemas.microsoft.com/office/drawing/2014/main" id="{2453C98E-1971-4C3F-9680-28F302B40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500" b="71563" l="20781" r="71563">
                        <a14:foregroundMark x1="54375" y1="69375" x2="54375" y2="69375"/>
                        <a14:foregroundMark x1="54375" y1="70156" x2="54375" y2="71563"/>
                        <a14:foregroundMark x1="52500" y1="71094" x2="52500" y2="71094"/>
                        <a14:foregroundMark x1="50625" y1="27500" x2="50625" y2="27500"/>
                        <a14:foregroundMark x1="49063" y1="28594" x2="49063" y2="28594"/>
                        <a14:foregroundMark x1="26406" y1="34844" x2="26406" y2="34844"/>
                        <a14:foregroundMark x1="20781" y1="66406" x2="20781" y2="6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14" t="25596" r="22069" b="28418"/>
          <a:stretch/>
        </p:blipFill>
        <p:spPr bwMode="auto">
          <a:xfrm>
            <a:off x="10501458" y="312841"/>
            <a:ext cx="1229739" cy="89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54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51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3" grpId="0" animBg="1"/>
      <p:bldP spid="15" grpId="0" animBg="1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ow to Write a Genuine Thank You Note - Sugar and Spice">
            <a:extLst>
              <a:ext uri="{FF2B5EF4-FFF2-40B4-BE49-F238E27FC236}">
                <a16:creationId xmlns:a16="http://schemas.microsoft.com/office/drawing/2014/main" id="{A2CB3D84-D7B7-4A53-867E-EF721C4814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r="5504" b="-1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159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BD6112-296C-49FA-A8AF-74137FCAD044}"/>
              </a:ext>
            </a:extLst>
          </p:cNvPr>
          <p:cNvSpPr txBox="1"/>
          <p:nvPr/>
        </p:nvSpPr>
        <p:spPr>
          <a:xfrm>
            <a:off x="9715500" y="1562709"/>
            <a:ext cx="220027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Đồng</a:t>
            </a:r>
            <a:r>
              <a:rPr lang="en-US" sz="2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bằng</a:t>
            </a:r>
            <a:r>
              <a:rPr lang="en-US" sz="2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Nam </a:t>
            </a:r>
            <a:r>
              <a:rPr lang="en-US" sz="2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Bộ</a:t>
            </a:r>
            <a:r>
              <a:rPr lang="en-US" sz="2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rộng</a:t>
            </a:r>
            <a:r>
              <a:rPr lang="en-US" sz="2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lớn</a:t>
            </a:r>
            <a:r>
              <a:rPr lang="en-US" sz="2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thẳng</a:t>
            </a:r>
            <a:r>
              <a:rPr lang="en-US" sz="2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cánh</a:t>
            </a:r>
            <a:r>
              <a:rPr lang="en-US" sz="2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cò</a:t>
            </a:r>
            <a:r>
              <a:rPr lang="en-US" sz="2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bay</a:t>
            </a: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D870EE99-52EC-4DB4-B7A0-4271942F16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63E432-10C6-4589-8576-5868CA45E36C}"/>
              </a:ext>
            </a:extLst>
          </p:cNvPr>
          <p:cNvSpPr/>
          <p:nvPr/>
        </p:nvSpPr>
        <p:spPr>
          <a:xfrm>
            <a:off x="5990829" y="224372"/>
            <a:ext cx="5452270" cy="983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18034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dirty="0">
                <a:solidFill>
                  <a:srgbClr val="C00000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AI NHANH HƠN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7681A6-02E1-4862-A037-6E09C359ABD7}"/>
              </a:ext>
            </a:extLst>
          </p:cNvPr>
          <p:cNvSpPr txBox="1"/>
          <p:nvPr/>
        </p:nvSpPr>
        <p:spPr>
          <a:xfrm>
            <a:off x="559046" y="2727019"/>
            <a:ext cx="484187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Everest – </a:t>
            </a:r>
            <a:r>
              <a:rPr lang="en-US" sz="26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Núi</a:t>
            </a:r>
            <a:r>
              <a:rPr lang="en-US" sz="26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cao</a:t>
            </a:r>
            <a:r>
              <a:rPr lang="en-US" sz="26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nhất</a:t>
            </a:r>
            <a:r>
              <a:rPr lang="en-US" sz="26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thế</a:t>
            </a:r>
            <a:r>
              <a:rPr lang="en-US" sz="26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giới</a:t>
            </a:r>
            <a:endParaRPr lang="en-US" sz="26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EE81DD-C421-4609-ABD1-4A2C4E390D8A}"/>
              </a:ext>
            </a:extLst>
          </p:cNvPr>
          <p:cNvSpPr txBox="1"/>
          <p:nvPr/>
        </p:nvSpPr>
        <p:spPr>
          <a:xfrm>
            <a:off x="559045" y="5914445"/>
            <a:ext cx="484187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Vực</a:t>
            </a:r>
            <a:r>
              <a:rPr lang="en-US" sz="26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Ma-</a:t>
            </a:r>
            <a:r>
              <a:rPr lang="en-US" sz="26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</a:t>
            </a:r>
            <a:r>
              <a:rPr lang="en-US" sz="26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-an </a:t>
            </a:r>
            <a:r>
              <a:rPr lang="en-US" sz="26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sâu</a:t>
            </a:r>
            <a:r>
              <a:rPr lang="en-US" sz="26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nhất</a:t>
            </a:r>
            <a:r>
              <a:rPr lang="en-US" sz="26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thế</a:t>
            </a:r>
            <a:r>
              <a:rPr lang="en-US" sz="26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giới</a:t>
            </a:r>
            <a:endParaRPr lang="en-US" sz="26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1D518E-BADC-416B-980A-9DDC1778C6C4}"/>
              </a:ext>
            </a:extLst>
          </p:cNvPr>
          <p:cNvSpPr txBox="1"/>
          <p:nvPr/>
        </p:nvSpPr>
        <p:spPr>
          <a:xfrm>
            <a:off x="5548805" y="4098563"/>
            <a:ext cx="173116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Núi</a:t>
            </a:r>
            <a:r>
              <a:rPr lang="en-US" sz="26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Fansipan</a:t>
            </a:r>
            <a:endParaRPr lang="en-US" sz="2600" b="1" dirty="0">
              <a:solidFill>
                <a:srgbClr val="0070C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US" sz="26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cao</a:t>
            </a:r>
            <a:r>
              <a:rPr lang="en-US" sz="26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nhất</a:t>
            </a:r>
            <a:r>
              <a:rPr lang="en-US" sz="26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Việt</a:t>
            </a:r>
            <a:r>
              <a:rPr lang="en-US" sz="26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Nam? </a:t>
            </a:r>
            <a:endParaRPr lang="en-US" sz="26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050" name="Picture 2" descr="Tìm thấy 7 thi thể trên dãy Himalaya">
            <a:extLst>
              <a:ext uri="{FF2B5EF4-FFF2-40B4-BE49-F238E27FC236}">
                <a16:creationId xmlns:a16="http://schemas.microsoft.com/office/drawing/2014/main" id="{29149C7F-AD87-45BA-B7C6-8FB10995A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49" y="490576"/>
            <a:ext cx="4841875" cy="2171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Những sự thật có thể bạn chưa biết về rãnh Mariana, nơi sâu nhất trên Trái">
            <a:extLst>
              <a:ext uri="{FF2B5EF4-FFF2-40B4-BE49-F238E27FC236}">
                <a16:creationId xmlns:a16="http://schemas.microsoft.com/office/drawing/2014/main" id="{A9A89298-7BDF-4298-9958-82CF06D16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49" y="3255480"/>
            <a:ext cx="4823072" cy="2524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Phát triển cánh đồng lớn Đồng bằng sông Cửu Long - Bài 1: Nhiều kỳ vọng |  baotintuc.vn">
            <a:extLst>
              <a:ext uri="{FF2B5EF4-FFF2-40B4-BE49-F238E27FC236}">
                <a16:creationId xmlns:a16="http://schemas.microsoft.com/office/drawing/2014/main" id="{CD4FCC58-4E7A-447F-B421-220AF9160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677" y="1288362"/>
            <a:ext cx="4092823" cy="2331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Kỳ quan thiên nhiên trên dãy Hoàng Liên Sơn - VnExpress Du lịch">
            <a:extLst>
              <a:ext uri="{FF2B5EF4-FFF2-40B4-BE49-F238E27FC236}">
                <a16:creationId xmlns:a16="http://schemas.microsoft.com/office/drawing/2014/main" id="{CD6AA130-A019-4499-B476-0FE349C5E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035" y="3738988"/>
            <a:ext cx="4450434" cy="2777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368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ặm dài cao nguyên đá">
            <a:extLst>
              <a:ext uri="{FF2B5EF4-FFF2-40B4-BE49-F238E27FC236}">
                <a16:creationId xmlns:a16="http://schemas.microsoft.com/office/drawing/2014/main" id="{C0710BB4-8173-4BC4-8841-31A30959DA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6"/>
          <a:stretch/>
        </p:blipFill>
        <p:spPr bwMode="auto">
          <a:xfrm>
            <a:off x="20" y="1021"/>
            <a:ext cx="12191980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91CA279-C513-44E1-881A-C46095EF1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993" y="1240614"/>
            <a:ext cx="5556836" cy="2419097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BÀI 11</a:t>
            </a: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FF00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QUÁ TRÌNH NỘI SINH VÀ QUÁ TRÌNH NGOẠI SINH</a:t>
            </a: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FF00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HIỆN TƯỢNG TẠO NÚI</a:t>
            </a:r>
          </a:p>
          <a:p>
            <a:pPr marL="0" indent="0" algn="ctr">
              <a:buNone/>
            </a:pPr>
            <a:endParaRPr lang="en-US" sz="3600" b="1" dirty="0">
              <a:solidFill>
                <a:srgbClr val="FFFF00"/>
              </a:solidFill>
              <a:latin typeface="#9Slide07 IcielBC Cubano Normal" panose="00000500000000000000" pitchFamily="2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3" descr="Những sự thật có thể bạn chưa biết về rãnh Mariana, nơi sâu nhất trên Trái">
            <a:extLst>
              <a:ext uri="{FF2B5EF4-FFF2-40B4-BE49-F238E27FC236}">
                <a16:creationId xmlns:a16="http://schemas.microsoft.com/office/drawing/2014/main" id="{0B3B9917-8673-41CF-ABC9-3796189BA0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8" r="11633" b="1"/>
          <a:stretch/>
        </p:blipFill>
        <p:spPr bwMode="auto">
          <a:xfrm>
            <a:off x="571420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5" descr="Kỳ quan thiên nhiên trên dãy Hoàng Liên Sơn - VnExpress Du lịch">
            <a:extLst>
              <a:ext uri="{FF2B5EF4-FFF2-40B4-BE49-F238E27FC236}">
                <a16:creationId xmlns:a16="http://schemas.microsoft.com/office/drawing/2014/main" id="{70DD3CD7-0490-4680-821C-FBE2B036B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8" r="643" b="2"/>
          <a:stretch/>
        </p:blipFill>
        <p:spPr bwMode="auto">
          <a:xfrm>
            <a:off x="5886020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Tìm thấy 7 thi thể trên dãy Himalaya">
            <a:extLst>
              <a:ext uri="{FF2B5EF4-FFF2-40B4-BE49-F238E27FC236}">
                <a16:creationId xmlns:a16="http://schemas.microsoft.com/office/drawing/2014/main" id="{B77E16F2-2699-4BAE-8FE4-1AAC861247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6" r="21459" b="1"/>
          <a:stretch/>
        </p:blipFill>
        <p:spPr bwMode="auto"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4" descr="Phát triển cánh đồng lớn Đồng bằng sông Cửu Long - Bài 1: Nhiều kỳ vọng |  baotintuc.vn">
            <a:extLst>
              <a:ext uri="{FF2B5EF4-FFF2-40B4-BE49-F238E27FC236}">
                <a16:creationId xmlns:a16="http://schemas.microsoft.com/office/drawing/2014/main" id="{DF079523-F837-4B10-988D-AEFA97BC89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17395"/>
          <a:stretch/>
        </p:blipFill>
        <p:spPr bwMode="auto">
          <a:xfrm>
            <a:off x="1818614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Bình yên nơi Cao nguyên Lâm Viên giữa dòng đời xuôi ngược">
            <a:extLst>
              <a:ext uri="{FF2B5EF4-FFF2-40B4-BE49-F238E27FC236}">
                <a16:creationId xmlns:a16="http://schemas.microsoft.com/office/drawing/2014/main" id="{324F7BC9-BAB8-42D0-8DB4-E5ECB4DA74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6" r="9578" b="-3"/>
          <a:stretch/>
        </p:blipFill>
        <p:spPr bwMode="auto"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5332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2" name="Rectangle 141">
            <a:extLst>
              <a:ext uri="{FF2B5EF4-FFF2-40B4-BE49-F238E27FC236}">
                <a16:creationId xmlns:a16="http://schemas.microsoft.com/office/drawing/2014/main" id="{93062723-6941-4ABE-8146-AC6FA530B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4" name="Rectangle 143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5" name="Picture 9" descr="Vết nứt khổng lồ, bằng chứng châu Phi bắt đầu tách làm hai lục địa |  baotintuc.vn">
            <a:extLst>
              <a:ext uri="{FF2B5EF4-FFF2-40B4-BE49-F238E27FC236}">
                <a16:creationId xmlns:a16="http://schemas.microsoft.com/office/drawing/2014/main" id="{5861980A-2550-4C13-A7A9-F5E1BE5BB4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0" r="31342" b="-3"/>
          <a:stretch/>
        </p:blipFill>
        <p:spPr bwMode="auto">
          <a:xfrm>
            <a:off x="20" y="-13"/>
            <a:ext cx="2926060" cy="400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말도여행(고군산군도)">
            <a:extLst>
              <a:ext uri="{FF2B5EF4-FFF2-40B4-BE49-F238E27FC236}">
                <a16:creationId xmlns:a16="http://schemas.microsoft.com/office/drawing/2014/main" id="{58949186-A43C-4814-946B-815C151723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1" r="17692" b="-2"/>
          <a:stretch/>
        </p:blipFill>
        <p:spPr bwMode="auto">
          <a:xfrm>
            <a:off x="3077487" y="8"/>
            <a:ext cx="2935224" cy="400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Cổng Tò Vò - Đảo Lý Sơn | Khamphalyson.vn">
            <a:extLst>
              <a:ext uri="{FF2B5EF4-FFF2-40B4-BE49-F238E27FC236}">
                <a16:creationId xmlns:a16="http://schemas.microsoft.com/office/drawing/2014/main" id="{93E26808-A53F-4697-86D0-DCAA5823CB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3" r="23445" b="3"/>
          <a:stretch/>
        </p:blipFill>
        <p:spPr bwMode="auto">
          <a:xfrm>
            <a:off x="6174474" y="13"/>
            <a:ext cx="2935224" cy="400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Bí ẩn trong hoang mạc Sahara">
            <a:extLst>
              <a:ext uri="{FF2B5EF4-FFF2-40B4-BE49-F238E27FC236}">
                <a16:creationId xmlns:a16="http://schemas.microsoft.com/office/drawing/2014/main" id="{606CDDFC-9FD5-410B-8C36-42B96ED706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9" r="20406" b="-3"/>
          <a:stretch/>
        </p:blipFill>
        <p:spPr bwMode="auto">
          <a:xfrm>
            <a:off x="9256776" y="-9"/>
            <a:ext cx="2935224" cy="400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" name="Rectangle 145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112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7465C9-84C4-43D3-9943-8AB4A97377F7}"/>
              </a:ext>
            </a:extLst>
          </p:cNvPr>
          <p:cNvSpPr txBox="1"/>
          <p:nvPr/>
        </p:nvSpPr>
        <p:spPr>
          <a:xfrm>
            <a:off x="693060" y="4283909"/>
            <a:ext cx="3346852" cy="191519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228600" marR="0" indent="-34290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HS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làm</a:t>
            </a:r>
            <a:r>
              <a:rPr lang="en-US" sz="20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việc</a:t>
            </a:r>
            <a:r>
              <a:rPr lang="en-US" sz="20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theo</a:t>
            </a:r>
            <a:r>
              <a:rPr lang="en-US" sz="20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cặp</a:t>
            </a:r>
            <a:r>
              <a:rPr lang="en-US" sz="20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đọc</a:t>
            </a:r>
            <a:r>
              <a:rPr lang="en-US" sz="20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SGK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điền</a:t>
            </a:r>
            <a:r>
              <a:rPr lang="en-US" sz="2000" b="1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PHT 1</a:t>
            </a:r>
          </a:p>
          <a:p>
            <a:pPr marL="228600" marR="0" indent="-34290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Hoàn</a:t>
            </a:r>
            <a:r>
              <a:rPr lang="en-US" sz="20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thành</a:t>
            </a:r>
            <a:r>
              <a:rPr lang="en-US" sz="20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nối</a:t>
            </a:r>
            <a:r>
              <a:rPr lang="en-US" sz="20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ghép</a:t>
            </a:r>
            <a:r>
              <a:rPr lang="en-US" sz="20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thông</a:t>
            </a:r>
            <a:r>
              <a:rPr lang="en-US" sz="20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tin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về</a:t>
            </a:r>
            <a:r>
              <a:rPr lang="en-US" sz="20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địa</a:t>
            </a:r>
            <a:r>
              <a:rPr lang="en-US" sz="20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hình</a:t>
            </a:r>
            <a:endParaRPr lang="en-US" sz="2000" b="1" dirty="0">
              <a:solidFill>
                <a:srgbClr val="0070C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28600" marR="0" indent="-34290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Thời</a:t>
            </a:r>
            <a:r>
              <a:rPr lang="en-US" sz="20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gian</a:t>
            </a:r>
            <a:r>
              <a:rPr lang="en-US" sz="20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làm</a:t>
            </a:r>
            <a:r>
              <a:rPr lang="en-US" sz="20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việc</a:t>
            </a:r>
            <a:r>
              <a:rPr lang="en-US" sz="20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phút</a:t>
            </a:r>
            <a:endParaRPr lang="en-US" sz="2000" b="1" dirty="0">
              <a:solidFill>
                <a:srgbClr val="FF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6050BF1F-DA11-4F29-B8E4-3C27C11EAC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8555" y="4291012"/>
            <a:ext cx="7675052" cy="1998160"/>
          </a:xfrm>
          <a:prstGeom prst="rect">
            <a:avLst/>
          </a:prstGeom>
        </p:spPr>
      </p:pic>
      <p:pic>
        <p:nvPicPr>
          <p:cNvPr id="8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E27F90D7-146A-41DC-BFBF-356E6E9C99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13"/>
            <a:ext cx="1663046" cy="93473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6B73741-0461-4BE8-849F-478F892A0E72}"/>
              </a:ext>
            </a:extLst>
          </p:cNvPr>
          <p:cNvSpPr txBox="1"/>
          <p:nvPr/>
        </p:nvSpPr>
        <p:spPr>
          <a:xfrm>
            <a:off x="1056471" y="6264108"/>
            <a:ext cx="9678203" cy="61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Cho </a:t>
            </a:r>
            <a:r>
              <a:rPr lang="en-US" sz="32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biết</a:t>
            </a:r>
            <a:r>
              <a:rPr lang="en-US" sz="32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đặc</a:t>
            </a:r>
            <a:r>
              <a:rPr lang="en-US" sz="32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trưng</a:t>
            </a:r>
            <a:r>
              <a:rPr lang="en-US" sz="32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nội</a:t>
            </a:r>
            <a:r>
              <a:rPr lang="en-US" sz="32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ngoại</a:t>
            </a:r>
            <a:r>
              <a:rPr lang="en-US" sz="3200" dirty="0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#9Slide07 IcielBaliho Script" pitchFamily="2" charset="0"/>
                <a:ea typeface="Cambria" panose="02040503050406030204" pitchFamily="18" charset="0"/>
              </a:rPr>
              <a:t>sinh</a:t>
            </a:r>
            <a:endParaRPr lang="en-US" sz="2800" dirty="0">
              <a:solidFill>
                <a:srgbClr val="002060"/>
              </a:solidFill>
              <a:effectLst/>
              <a:latin typeface="#9Slide07 IcielBaliho Script" pitchFamily="2" charset="0"/>
              <a:ea typeface="Tahoma" panose="020B060403050404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5ED0D8A-B060-4037-B185-E8946710A083}"/>
              </a:ext>
            </a:extLst>
          </p:cNvPr>
          <p:cNvSpPr/>
          <p:nvPr/>
        </p:nvSpPr>
        <p:spPr>
          <a:xfrm>
            <a:off x="76155" y="1721124"/>
            <a:ext cx="2837703" cy="983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18034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600" dirty="0">
                <a:solidFill>
                  <a:schemeClr val="bg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NỘI SINH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83500C6-8FAE-49AA-BEF7-7CCFDD4A8E17}"/>
              </a:ext>
            </a:extLst>
          </p:cNvPr>
          <p:cNvSpPr/>
          <p:nvPr/>
        </p:nvSpPr>
        <p:spPr>
          <a:xfrm>
            <a:off x="2918411" y="1704347"/>
            <a:ext cx="2837703" cy="983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18034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600" dirty="0">
                <a:solidFill>
                  <a:schemeClr val="bg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NỘI SINH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9AB02DF-1E29-4EB3-8803-4C7C35FB255D}"/>
              </a:ext>
            </a:extLst>
          </p:cNvPr>
          <p:cNvSpPr/>
          <p:nvPr/>
        </p:nvSpPr>
        <p:spPr>
          <a:xfrm>
            <a:off x="6159789" y="1704346"/>
            <a:ext cx="2837703" cy="983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18034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600" dirty="0">
                <a:solidFill>
                  <a:schemeClr val="bg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NGOẠI</a:t>
            </a:r>
          </a:p>
          <a:p>
            <a:pPr marL="0" marR="0" indent="18034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600" dirty="0">
                <a:solidFill>
                  <a:schemeClr val="bg1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SINH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B036975-4125-49D8-A8E2-9EAF666BF858}"/>
              </a:ext>
            </a:extLst>
          </p:cNvPr>
          <p:cNvSpPr/>
          <p:nvPr/>
        </p:nvSpPr>
        <p:spPr>
          <a:xfrm>
            <a:off x="9163796" y="1704345"/>
            <a:ext cx="2837703" cy="983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18034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600" dirty="0">
                <a:solidFill>
                  <a:srgbClr val="FF0000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NGOẠI SINH</a:t>
            </a:r>
          </a:p>
        </p:txBody>
      </p:sp>
    </p:spTree>
    <p:extLst>
      <p:ext uri="{BB962C8B-B14F-4D97-AF65-F5344CB8AC3E}">
        <p14:creationId xmlns:p14="http://schemas.microsoft.com/office/powerpoint/2010/main" val="102949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2DE9335-1E8B-46CF-932A-369A093D13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5710767"/>
              </p:ext>
            </p:extLst>
          </p:nvPr>
        </p:nvGraphicFramePr>
        <p:xfrm>
          <a:off x="504824" y="1693902"/>
          <a:ext cx="6221797" cy="4692229"/>
        </p:xfrm>
        <a:graphic>
          <a:graphicData uri="http://schemas.openxmlformats.org/drawingml/2006/table">
            <a:tbl>
              <a:tblPr firstRow="1" firstCol="1" bandRow="1"/>
              <a:tblGrid>
                <a:gridCol w="1881620">
                  <a:extLst>
                    <a:ext uri="{9D8B030D-6E8A-4147-A177-3AD203B41FA5}">
                      <a16:colId xmlns:a16="http://schemas.microsoft.com/office/drawing/2014/main" val="2232891122"/>
                    </a:ext>
                  </a:extLst>
                </a:gridCol>
                <a:gridCol w="1680551">
                  <a:extLst>
                    <a:ext uri="{9D8B030D-6E8A-4147-A177-3AD203B41FA5}">
                      <a16:colId xmlns:a16="http://schemas.microsoft.com/office/drawing/2014/main" val="1078037921"/>
                    </a:ext>
                  </a:extLst>
                </a:gridCol>
                <a:gridCol w="2659626">
                  <a:extLst>
                    <a:ext uri="{9D8B030D-6E8A-4147-A177-3AD203B41FA5}">
                      <a16:colId xmlns:a16="http://schemas.microsoft.com/office/drawing/2014/main" val="255990773"/>
                    </a:ext>
                  </a:extLst>
                </a:gridCol>
              </a:tblGrid>
              <a:tr h="959503">
                <a:tc>
                  <a:txBody>
                    <a:bodyPr/>
                    <a:lstStyle/>
                    <a:p>
                      <a:pPr marL="0" marR="0" indent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 err="1">
                          <a:effectLst/>
                          <a:latin typeface="#9Slide07 IcielBaliho Script" pitchFamily="2" charset="0"/>
                          <a:ea typeface="Tahoma" panose="020B0604030504040204" pitchFamily="34" charset="0"/>
                        </a:rPr>
                        <a:t>T</a:t>
                      </a:r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#9Slide07 IcielBaliho Script" pitchFamily="2" charset="0"/>
                          <a:ea typeface="Tahoma" panose="020B0604030504040204" pitchFamily="34" charset="0"/>
                        </a:rPr>
                        <a:t>ên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#9Slide07 IcielBaliho Script" pitchFamily="2" charset="0"/>
                          <a:ea typeface="Tahoma" panose="020B0604030504040204" pitchFamily="34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#9Slide07 IcielBaliho Script" pitchFamily="2" charset="0"/>
                          <a:ea typeface="Tahoma" panose="020B0604030504040204" pitchFamily="34" charset="0"/>
                        </a:rPr>
                        <a:t>hoạt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#9Slide07 IcielBaliho Script" pitchFamily="2" charset="0"/>
                          <a:ea typeface="Tahoma" panose="020B0604030504040204" pitchFamily="34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#9Slide07 IcielBaliho Script" pitchFamily="2" charset="0"/>
                          <a:ea typeface="Tahoma" panose="020B0604030504040204" pitchFamily="34" charset="0"/>
                        </a:rPr>
                        <a:t>động</a:t>
                      </a:r>
                      <a:endParaRPr lang="en-US" sz="2800" b="0" i="0" u="none" strike="noStrike" dirty="0">
                        <a:effectLst/>
                        <a:latin typeface="#9Slide07 IcielBaliho Script" pitchFamily="2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#9Slide07 IcielBaliho Script" pitchFamily="2" charset="0"/>
                          <a:ea typeface="Tahoma" panose="020B0604030504040204" pitchFamily="34" charset="0"/>
                        </a:rPr>
                        <a:t>Phạm vi</a:t>
                      </a:r>
                      <a:endParaRPr lang="en-US" sz="2800" b="0" i="0" u="none" strike="noStrike">
                        <a:effectLst/>
                        <a:latin typeface="#9Slide07 IcielBaliho Script" pitchFamily="2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#9Slide07 IcielBaliho Script" pitchFamily="2" charset="0"/>
                          <a:ea typeface="Tahoma" panose="020B0604030504040204" pitchFamily="34" charset="0"/>
                        </a:rPr>
                        <a:t>Biểu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#9Slide07 IcielBaliho Script" pitchFamily="2" charset="0"/>
                          <a:ea typeface="Tahoma" panose="020B0604030504040204" pitchFamily="34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#9Slide07 IcielBaliho Script" pitchFamily="2" charset="0"/>
                          <a:ea typeface="Tahoma" panose="020B0604030504040204" pitchFamily="34" charset="0"/>
                        </a:rPr>
                        <a:t>hiện</a:t>
                      </a:r>
                      <a:endParaRPr lang="en-US" sz="2800" b="0" i="0" u="none" strike="noStrike" dirty="0">
                        <a:effectLst/>
                        <a:latin typeface="#9Slide07 IcielBaliho Script" pitchFamily="2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077183"/>
                  </a:ext>
                </a:extLst>
              </a:tr>
              <a:tr h="1844127">
                <a:tc>
                  <a:txBody>
                    <a:bodyPr/>
                    <a:lstStyle/>
                    <a:p>
                      <a:pPr marL="0" marR="0" indent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#9Slide07 IcielBaliho Script" pitchFamily="2" charset="0"/>
                          <a:ea typeface="Tahoma" panose="020B0604030504040204" pitchFamily="34" charset="0"/>
                        </a:rPr>
                        <a:t>Nội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#9Slide07 IcielBaliho Script" pitchFamily="2" charset="0"/>
                          <a:ea typeface="Tahoma" panose="020B0604030504040204" pitchFamily="34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#9Slide07 IcielBaliho Script" pitchFamily="2" charset="0"/>
                          <a:ea typeface="Tahoma" panose="020B0604030504040204" pitchFamily="34" charset="0"/>
                        </a:rPr>
                        <a:t>sinh</a:t>
                      </a:r>
                      <a:endParaRPr lang="en-US" sz="2800" b="0" i="0" u="none" strike="noStrike" dirty="0">
                        <a:effectLst/>
                        <a:latin typeface="#9Slide07 IcielBaliho Script" pitchFamily="2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 dirty="0">
                        <a:effectLst/>
                        <a:latin typeface="#9Slide07 IcielBaliho Script" pitchFamily="2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 dirty="0">
                        <a:effectLst/>
                        <a:latin typeface="#9Slide07 IcielBaliho Script" pitchFamily="2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4255309"/>
                  </a:ext>
                </a:extLst>
              </a:tr>
              <a:tr h="1844127">
                <a:tc>
                  <a:txBody>
                    <a:bodyPr/>
                    <a:lstStyle/>
                    <a:p>
                      <a:pPr marL="0" marR="0" indent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#9Slide07 IcielBaliho Script" pitchFamily="2" charset="0"/>
                          <a:ea typeface="Tahoma" panose="020B0604030504040204" pitchFamily="34" charset="0"/>
                        </a:rPr>
                        <a:t>Ngoại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#9Slide07 IcielBaliho Script" pitchFamily="2" charset="0"/>
                          <a:ea typeface="Tahoma" panose="020B0604030504040204" pitchFamily="34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#9Slide07 IcielBaliho Script" pitchFamily="2" charset="0"/>
                          <a:ea typeface="Tahoma" panose="020B0604030504040204" pitchFamily="34" charset="0"/>
                        </a:rPr>
                        <a:t>sinh</a:t>
                      </a:r>
                      <a:endParaRPr lang="en-US" sz="2800" b="0" i="0" u="none" strike="noStrike" dirty="0">
                        <a:effectLst/>
                        <a:latin typeface="#9Slide07 IcielBaliho Script" pitchFamily="2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 dirty="0">
                        <a:effectLst/>
                        <a:latin typeface="#9Slide07 IcielBaliho Script" pitchFamily="2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 dirty="0">
                        <a:effectLst/>
                        <a:latin typeface="#9Slide07 IcielBaliho Script" pitchFamily="2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8460613"/>
                  </a:ext>
                </a:extLst>
              </a:tr>
            </a:tbl>
          </a:graphicData>
        </a:graphic>
      </p:graphicFrame>
      <p:sp>
        <p:nvSpPr>
          <p:cNvPr id="8" name="Frame 7">
            <a:extLst>
              <a:ext uri="{FF2B5EF4-FFF2-40B4-BE49-F238E27FC236}">
                <a16:creationId xmlns:a16="http://schemas.microsoft.com/office/drawing/2014/main" id="{74955BF6-0133-4C40-A188-8DD6EFAC00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2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157BFB-E730-488C-A2EB-D06F6ABEAF90}"/>
              </a:ext>
            </a:extLst>
          </p:cNvPr>
          <p:cNvSpPr txBox="1"/>
          <p:nvPr/>
        </p:nvSpPr>
        <p:spPr>
          <a:xfrm>
            <a:off x="320094" y="357973"/>
            <a:ext cx="57953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ctr">
              <a:buAutoNum type="arabicPeriod"/>
            </a:pPr>
            <a:r>
              <a:rPr lang="en-US" sz="3600" dirty="0">
                <a:solidFill>
                  <a:srgbClr val="FF0000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QUÁ TRÌNH NỘI SINH 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VÀ NGOẠI SINH</a:t>
            </a:r>
            <a:endParaRPr lang="en-US" sz="3600" dirty="0">
              <a:solidFill>
                <a:srgbClr val="FF0000"/>
              </a:solidFill>
              <a:latin typeface="#9Slide07 IcielBC Cubano Normal" panose="00000500000000000000" pitchFamily="2" charset="0"/>
            </a:endParaRPr>
          </a:p>
        </p:txBody>
      </p:sp>
      <p:pic>
        <p:nvPicPr>
          <p:cNvPr id="5124" name="Picture 4" descr="What are Tectonic Plates | Tectonic Movement | DK Find Out">
            <a:extLst>
              <a:ext uri="{FF2B5EF4-FFF2-40B4-BE49-F238E27FC236}">
                <a16:creationId xmlns:a16="http://schemas.microsoft.com/office/drawing/2014/main" id="{0B872659-2CF6-4CA9-B68C-CBF27768A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356" y="357973"/>
            <a:ext cx="4686871" cy="307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C0DCC9D-0D7D-4CF4-87F7-AE5F5E42B692}"/>
              </a:ext>
            </a:extLst>
          </p:cNvPr>
          <p:cNvSpPr txBox="1"/>
          <p:nvPr/>
        </p:nvSpPr>
        <p:spPr>
          <a:xfrm>
            <a:off x="2546131" y="2846442"/>
            <a:ext cx="1437290" cy="1578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fontAlgn="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Xảy</a:t>
            </a:r>
            <a:r>
              <a:rPr lang="en-US" sz="28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ra </a:t>
            </a:r>
            <a:r>
              <a:rPr lang="en-US" sz="28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bên</a:t>
            </a:r>
            <a:r>
              <a:rPr lang="en-US" sz="28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8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trong</a:t>
            </a:r>
            <a:r>
              <a:rPr lang="en-US" sz="28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8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Trái</a:t>
            </a:r>
            <a:r>
              <a:rPr lang="en-US" sz="28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8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Đất</a:t>
            </a:r>
            <a:endParaRPr lang="en-US" sz="2800" b="0" i="0" u="none" strike="noStrike" dirty="0">
              <a:effectLst/>
              <a:latin typeface="#9Slide07 IcielBaliho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D00883-6B2E-44D2-B6AD-B76DCA652C75}"/>
              </a:ext>
            </a:extLst>
          </p:cNvPr>
          <p:cNvSpPr txBox="1"/>
          <p:nvPr/>
        </p:nvSpPr>
        <p:spPr>
          <a:xfrm>
            <a:off x="4121214" y="2740259"/>
            <a:ext cx="2467614" cy="179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fontAlgn="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Di </a:t>
            </a:r>
            <a:r>
              <a:rPr lang="en-US" sz="24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chuyển</a:t>
            </a:r>
            <a:r>
              <a:rPr lang="en-US" sz="24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của</a:t>
            </a:r>
            <a:r>
              <a:rPr lang="en-US" sz="24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các</a:t>
            </a:r>
            <a:r>
              <a:rPr lang="en-US" sz="24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mảng</a:t>
            </a:r>
            <a:r>
              <a:rPr lang="en-US" sz="24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kiến</a:t>
            </a:r>
            <a:r>
              <a:rPr lang="en-US" sz="24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tạo</a:t>
            </a:r>
            <a:r>
              <a:rPr lang="en-US" sz="24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, </a:t>
            </a:r>
            <a:r>
              <a:rPr lang="en-US" sz="24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nén</a:t>
            </a:r>
            <a:r>
              <a:rPr lang="en-US" sz="24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ép</a:t>
            </a:r>
            <a:r>
              <a:rPr lang="en-US" sz="24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đất</a:t>
            </a:r>
            <a:r>
              <a:rPr lang="en-US" sz="24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đá</a:t>
            </a:r>
            <a:r>
              <a:rPr lang="en-US" sz="24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, </a:t>
            </a:r>
            <a:r>
              <a:rPr lang="en-US" sz="24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uốn</a:t>
            </a:r>
            <a:r>
              <a:rPr lang="en-US" sz="24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nếp</a:t>
            </a:r>
            <a:r>
              <a:rPr lang="en-US" sz="24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, </a:t>
            </a:r>
            <a:r>
              <a:rPr lang="en-US" sz="24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đứt</a:t>
            </a:r>
            <a:r>
              <a:rPr lang="en-US" sz="24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gãy</a:t>
            </a:r>
            <a:r>
              <a:rPr lang="en-US" sz="24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…</a:t>
            </a:r>
            <a:endParaRPr lang="en-US" sz="2400" b="0" i="0" u="none" strike="noStrike" dirty="0">
              <a:effectLst/>
              <a:latin typeface="#9Slide07 IcielBaliho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35EAAA-E4E2-4804-BA55-CF161EB8135E}"/>
              </a:ext>
            </a:extLst>
          </p:cNvPr>
          <p:cNvSpPr txBox="1"/>
          <p:nvPr/>
        </p:nvSpPr>
        <p:spPr>
          <a:xfrm>
            <a:off x="2446343" y="4709887"/>
            <a:ext cx="1622483" cy="1578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fontAlgn="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Xảy</a:t>
            </a:r>
            <a:r>
              <a:rPr lang="en-US" sz="28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ra </a:t>
            </a:r>
            <a:r>
              <a:rPr lang="en-US" sz="28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bên</a:t>
            </a:r>
            <a:r>
              <a:rPr lang="en-US" sz="28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8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ngoài</a:t>
            </a:r>
            <a:r>
              <a:rPr lang="en-US" sz="28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, </a:t>
            </a:r>
            <a:r>
              <a:rPr lang="en-US" sz="28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bên</a:t>
            </a:r>
            <a:r>
              <a:rPr lang="en-US" sz="28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8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trên</a:t>
            </a:r>
            <a:endParaRPr lang="en-US" sz="2800" b="0" i="0" u="none" strike="noStrike" dirty="0">
              <a:effectLst/>
              <a:latin typeface="#9Slide07 IcielBaliho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85316C-9491-4751-95B3-C5CAF6ED5B3A}"/>
              </a:ext>
            </a:extLst>
          </p:cNvPr>
          <p:cNvSpPr txBox="1"/>
          <p:nvPr/>
        </p:nvSpPr>
        <p:spPr>
          <a:xfrm>
            <a:off x="4155226" y="4639601"/>
            <a:ext cx="2433602" cy="179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fontAlgn="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San </a:t>
            </a:r>
            <a:r>
              <a:rPr lang="en-US" sz="24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bằng</a:t>
            </a:r>
            <a:r>
              <a:rPr lang="en-US" sz="24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các</a:t>
            </a:r>
            <a:r>
              <a:rPr lang="en-US" sz="24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địa</a:t>
            </a:r>
            <a:r>
              <a:rPr lang="en-US" sz="24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hình</a:t>
            </a:r>
            <a:r>
              <a:rPr lang="en-US" sz="24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do </a:t>
            </a:r>
            <a:r>
              <a:rPr lang="en-US" sz="24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nội</a:t>
            </a:r>
            <a:r>
              <a:rPr lang="en-US" sz="24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sinh</a:t>
            </a:r>
            <a:r>
              <a:rPr lang="en-US" sz="24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tạo</a:t>
            </a:r>
            <a:r>
              <a:rPr lang="en-US" sz="24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nên</a:t>
            </a:r>
            <a:r>
              <a:rPr lang="en-US" sz="24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, </a:t>
            </a:r>
            <a:r>
              <a:rPr lang="en-US" sz="24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tạo</a:t>
            </a:r>
            <a:r>
              <a:rPr lang="en-US" sz="24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ra </a:t>
            </a:r>
            <a:r>
              <a:rPr lang="en-US" sz="24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các</a:t>
            </a:r>
            <a:r>
              <a:rPr lang="en-US" sz="24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địa</a:t>
            </a:r>
            <a:r>
              <a:rPr lang="en-US" sz="24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hình</a:t>
            </a:r>
            <a:r>
              <a:rPr lang="en-US" sz="24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4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mới</a:t>
            </a:r>
            <a:endParaRPr lang="en-US" sz="2400" b="0" i="0" u="none" strike="noStrike" dirty="0">
              <a:effectLst/>
              <a:latin typeface="#9Slide07 IcielBaliho Script" pitchFamily="2" charset="0"/>
            </a:endParaRPr>
          </a:p>
        </p:txBody>
      </p: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34844631-155D-4878-87D8-9CBBE83E4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381" y="2479663"/>
            <a:ext cx="1661967" cy="73355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0AB4D89-9412-466D-99E8-9523C2727D78}"/>
              </a:ext>
            </a:extLst>
          </p:cNvPr>
          <p:cNvSpPr txBox="1"/>
          <p:nvPr/>
        </p:nvSpPr>
        <p:spPr>
          <a:xfrm>
            <a:off x="7008518" y="3653629"/>
            <a:ext cx="4763792" cy="108337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indent="0" algn="just" fontAlgn="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Xảy</a:t>
            </a:r>
            <a:r>
              <a:rPr lang="en-US" sz="28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ra </a:t>
            </a:r>
            <a:r>
              <a:rPr lang="en-US" sz="28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bên</a:t>
            </a:r>
            <a:r>
              <a:rPr lang="en-US" sz="28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8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trong</a:t>
            </a:r>
            <a:r>
              <a:rPr lang="en-US" sz="28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8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Trái</a:t>
            </a:r>
            <a:r>
              <a:rPr lang="en-US" sz="28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8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Đất</a:t>
            </a:r>
            <a:r>
              <a:rPr lang="en-US" sz="28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&gt;&gt;&gt; </a:t>
            </a:r>
            <a:r>
              <a:rPr lang="en-US" sz="28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Dịch</a:t>
            </a:r>
            <a:r>
              <a:rPr lang="en-US" sz="28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8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chuyển</a:t>
            </a:r>
            <a:r>
              <a:rPr lang="en-US" sz="28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8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các</a:t>
            </a:r>
            <a:r>
              <a:rPr lang="en-US" sz="28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8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mảng</a:t>
            </a:r>
            <a:r>
              <a:rPr lang="en-US" sz="28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&gt;&gt;&gt; </a:t>
            </a:r>
            <a:r>
              <a:rPr lang="en-US" sz="28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Nội</a:t>
            </a:r>
            <a:r>
              <a:rPr lang="en-US" sz="28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8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sinh</a:t>
            </a:r>
            <a:endParaRPr lang="en-US" sz="2800" b="0" i="0" u="none" strike="noStrike" dirty="0">
              <a:effectLst/>
              <a:latin typeface="#9Slide07 IcielBaliho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CF8D49-A058-4C0E-A3A0-798C32D8903E}"/>
              </a:ext>
            </a:extLst>
          </p:cNvPr>
          <p:cNvSpPr txBox="1"/>
          <p:nvPr/>
        </p:nvSpPr>
        <p:spPr>
          <a:xfrm>
            <a:off x="7008518" y="5063502"/>
            <a:ext cx="4763792" cy="10833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indent="0" algn="just" fontAlgn="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Em</a:t>
            </a:r>
            <a:r>
              <a:rPr lang="en-US" sz="28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8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hãy</a:t>
            </a:r>
            <a:r>
              <a:rPr lang="en-US" sz="28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8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nhắc</a:t>
            </a:r>
            <a:r>
              <a:rPr lang="en-US" sz="28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8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lại</a:t>
            </a:r>
            <a:r>
              <a:rPr lang="en-US" sz="28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8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tên</a:t>
            </a:r>
            <a:r>
              <a:rPr lang="en-US" sz="28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8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mảng</a:t>
            </a:r>
            <a:r>
              <a:rPr lang="en-US" sz="28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8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kiến</a:t>
            </a:r>
            <a:r>
              <a:rPr lang="en-US" sz="28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8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tạo</a:t>
            </a:r>
            <a:r>
              <a:rPr lang="en-US" sz="28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8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đã</a:t>
            </a:r>
            <a:r>
              <a:rPr lang="en-US" sz="28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8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học</a:t>
            </a:r>
            <a:r>
              <a:rPr lang="en-US" sz="28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8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bài</a:t>
            </a:r>
            <a:r>
              <a:rPr lang="en-US" sz="28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 </a:t>
            </a:r>
            <a:r>
              <a:rPr lang="en-US" sz="2800" b="0" i="0" u="none" strike="noStrike" dirty="0" err="1">
                <a:effectLst/>
                <a:latin typeface="#9Slide07 IcielBaliho Script" pitchFamily="2" charset="0"/>
                <a:ea typeface="Tahoma" panose="020B0604030504040204" pitchFamily="34" charset="0"/>
              </a:rPr>
              <a:t>trước</a:t>
            </a:r>
            <a:r>
              <a:rPr lang="en-US" sz="2800" b="0" i="0" u="none" strike="noStrike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.</a:t>
            </a:r>
            <a:endParaRPr lang="en-US" sz="2800" b="0" i="0" u="none" strike="noStrike" dirty="0">
              <a:effectLst/>
              <a:latin typeface="#9Slide07 IcielBaliho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43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  <p:bldP spid="22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8CAE1E64-CCBE-4E1F-BD8F-893F50D9A0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2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B24F36-F157-4099-8CB4-34CAEDB540A4}"/>
              </a:ext>
            </a:extLst>
          </p:cNvPr>
          <p:cNvSpPr txBox="1"/>
          <p:nvPr/>
        </p:nvSpPr>
        <p:spPr>
          <a:xfrm>
            <a:off x="320094" y="357973"/>
            <a:ext cx="1128332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ctr">
              <a:buAutoNum type="arabicPeriod"/>
            </a:pPr>
            <a:r>
              <a:rPr lang="en-US" sz="4400" dirty="0">
                <a:solidFill>
                  <a:srgbClr val="FF0000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QUÁ TRÌNH NỘI SINH VÀ NGOẠI SINH</a:t>
            </a:r>
            <a:endParaRPr lang="en-US" sz="4400" dirty="0">
              <a:solidFill>
                <a:srgbClr val="FF0000"/>
              </a:solidFill>
              <a:latin typeface="#9Slide07 IcielBC Cubano Normal" panose="00000500000000000000" pitchFamily="2" charset="0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3CB9A42F-D90B-49E1-AAF5-D7FA32A59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89" y="1340620"/>
            <a:ext cx="2611608" cy="1152710"/>
          </a:xfrm>
          <a:prstGeom prst="rect">
            <a:avLst/>
          </a:prstGeom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EBB0D2B8-9E94-48AC-948E-8F111E9AD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402" y="4626783"/>
            <a:ext cx="2611608" cy="1297269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D37EC8ED-8545-48EB-996B-ED2C0557A157}"/>
              </a:ext>
            </a:extLst>
          </p:cNvPr>
          <p:cNvSpPr/>
          <p:nvPr/>
        </p:nvSpPr>
        <p:spPr>
          <a:xfrm>
            <a:off x="3846785" y="1812597"/>
            <a:ext cx="1566041" cy="5044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6C4DE02-6F5B-4B31-A25B-B4D46A9EA950}"/>
              </a:ext>
            </a:extLst>
          </p:cNvPr>
          <p:cNvSpPr/>
          <p:nvPr/>
        </p:nvSpPr>
        <p:spPr>
          <a:xfrm>
            <a:off x="3836275" y="5089897"/>
            <a:ext cx="1566041" cy="5044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AD77BD-755A-476E-AB5F-F3956C9446A5}"/>
              </a:ext>
            </a:extLst>
          </p:cNvPr>
          <p:cNvSpPr txBox="1"/>
          <p:nvPr/>
        </p:nvSpPr>
        <p:spPr>
          <a:xfrm>
            <a:off x="5749157" y="1706029"/>
            <a:ext cx="2911366" cy="61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2060"/>
                </a:solidFill>
                <a:latin typeface="#9Slide07 IcielBaliho Script" pitchFamily="2" charset="0"/>
                <a:ea typeface="Cambria" panose="02040503050406030204" pitchFamily="18" charset="0"/>
              </a:rPr>
              <a:t>Địa</a:t>
            </a:r>
            <a:r>
              <a:rPr lang="en-US" sz="3200" dirty="0">
                <a:solidFill>
                  <a:srgbClr val="002060"/>
                </a:solidFill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7 IcielBaliho Script" pitchFamily="2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7 IcielBaliho Script" pitchFamily="2" charset="0"/>
                <a:ea typeface="Cambria" panose="02040503050406030204" pitchFamily="18" charset="0"/>
              </a:rPr>
              <a:t>nhô</a:t>
            </a:r>
            <a:r>
              <a:rPr lang="en-US" sz="3200" dirty="0">
                <a:solidFill>
                  <a:srgbClr val="002060"/>
                </a:solidFill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7 IcielBaliho Script" pitchFamily="2" charset="0"/>
                <a:ea typeface="Cambria" panose="02040503050406030204" pitchFamily="18" charset="0"/>
              </a:rPr>
              <a:t>cao</a:t>
            </a:r>
            <a:endParaRPr lang="en-US" sz="2800" dirty="0">
              <a:solidFill>
                <a:srgbClr val="002060"/>
              </a:solidFill>
              <a:effectLst/>
              <a:latin typeface="#9Slide07 IcielBaliho Script" pitchFamily="2" charset="0"/>
              <a:ea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00850E-21AE-4E67-88CE-0A869315584C}"/>
              </a:ext>
            </a:extLst>
          </p:cNvPr>
          <p:cNvSpPr txBox="1"/>
          <p:nvPr/>
        </p:nvSpPr>
        <p:spPr>
          <a:xfrm>
            <a:off x="5738648" y="4969884"/>
            <a:ext cx="2911366" cy="1177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2060"/>
                </a:solidFill>
                <a:latin typeface="#9Slide07 IcielBaliho Script" pitchFamily="2" charset="0"/>
                <a:ea typeface="Cambria" panose="02040503050406030204" pitchFamily="18" charset="0"/>
              </a:rPr>
              <a:t>Địa</a:t>
            </a:r>
            <a:r>
              <a:rPr lang="en-US" sz="3200" dirty="0">
                <a:solidFill>
                  <a:srgbClr val="002060"/>
                </a:solidFill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7 IcielBaliho Script" pitchFamily="2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7 IcielBaliho Script" pitchFamily="2" charset="0"/>
                <a:ea typeface="Cambria" panose="02040503050406030204" pitchFamily="18" charset="0"/>
              </a:rPr>
              <a:t>bào</a:t>
            </a:r>
            <a:r>
              <a:rPr lang="en-US" sz="3200" dirty="0">
                <a:solidFill>
                  <a:srgbClr val="002060"/>
                </a:solidFill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7 IcielBaliho Script" pitchFamily="2" charset="0"/>
                <a:ea typeface="Cambria" panose="02040503050406030204" pitchFamily="18" charset="0"/>
              </a:rPr>
              <a:t>mòn</a:t>
            </a:r>
            <a:r>
              <a:rPr lang="en-US" sz="3200" dirty="0">
                <a:solidFill>
                  <a:srgbClr val="002060"/>
                </a:solidFill>
                <a:latin typeface="#9Slide07 IcielBaliho Script" pitchFamily="2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7 IcielBaliho Script" pitchFamily="2" charset="0"/>
                <a:ea typeface="Cambria" panose="02040503050406030204" pitchFamily="18" charset="0"/>
              </a:rPr>
              <a:t>bồi</a:t>
            </a:r>
            <a:r>
              <a:rPr lang="en-US" sz="3200" dirty="0">
                <a:solidFill>
                  <a:srgbClr val="002060"/>
                </a:solidFill>
                <a:latin typeface="#9Slide07 IcielBaliho Script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7 IcielBaliho Script" pitchFamily="2" charset="0"/>
                <a:ea typeface="Cambria" panose="02040503050406030204" pitchFamily="18" charset="0"/>
              </a:rPr>
              <a:t>tụ</a:t>
            </a:r>
            <a:r>
              <a:rPr lang="en-US" sz="3200" dirty="0">
                <a:solidFill>
                  <a:srgbClr val="002060"/>
                </a:solidFill>
                <a:latin typeface="#9Slide07 IcielBaliho Script" pitchFamily="2" charset="0"/>
                <a:ea typeface="Cambria" panose="02040503050406030204" pitchFamily="18" charset="0"/>
              </a:rPr>
              <a:t> …</a:t>
            </a:r>
            <a:endParaRPr lang="en-US" sz="2800" dirty="0">
              <a:solidFill>
                <a:srgbClr val="002060"/>
              </a:solidFill>
              <a:effectLst/>
              <a:latin typeface="#9Slide07 IcielBaliho Script" pitchFamily="2" charset="0"/>
              <a:ea typeface="Tahoma" panose="020B060403050404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F081AC9-BA39-427C-94FF-DD931FBB2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069" y="1033816"/>
            <a:ext cx="2611606" cy="1972594"/>
          </a:xfrm>
          <a:prstGeom prst="rect">
            <a:avLst/>
          </a:prstGeom>
        </p:spPr>
      </p:pic>
      <p:pic>
        <p:nvPicPr>
          <p:cNvPr id="17" name="Picture 7" descr="Bí ẩn trong hoang mạc Sahara">
            <a:extLst>
              <a:ext uri="{FF2B5EF4-FFF2-40B4-BE49-F238E27FC236}">
                <a16:creationId xmlns:a16="http://schemas.microsoft.com/office/drawing/2014/main" id="{62653058-6374-4A3F-9DC2-D20F8CFE63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30" b="89950" l="35667" r="94500">
                        <a14:foregroundMark x1="78667" y1="21106" x2="78667" y2="21106"/>
                        <a14:foregroundMark x1="84500" y1="17337" x2="84500" y2="17337"/>
                        <a14:foregroundMark x1="86167" y1="18090" x2="86167" y2="18090"/>
                        <a14:foregroundMark x1="88500" y1="13819" x2="88500" y2="13819"/>
                        <a14:foregroundMark x1="91500" y1="12312" x2="91500" y2="12312"/>
                        <a14:foregroundMark x1="64333" y1="6281" x2="64333" y2="6281"/>
                        <a14:foregroundMark x1="74000" y1="7286" x2="74000" y2="7286"/>
                        <a14:foregroundMark x1="76333" y1="75126" x2="76333" y2="75126"/>
                        <a14:foregroundMark x1="94500" y1="16834" x2="94500" y2="168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40" r="1565" b="-3"/>
          <a:stretch/>
        </p:blipFill>
        <p:spPr bwMode="auto">
          <a:xfrm>
            <a:off x="8285059" y="3169658"/>
            <a:ext cx="3687907" cy="362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ó phải các lục địa đang di chuyển không - Bách Khoa Tri Thức">
            <a:extLst>
              <a:ext uri="{FF2B5EF4-FFF2-40B4-BE49-F238E27FC236}">
                <a16:creationId xmlns:a16="http://schemas.microsoft.com/office/drawing/2014/main" id="{83EEC2B3-9A84-4430-B881-B32EFCD58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785" y="2706536"/>
            <a:ext cx="5579935" cy="197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4F678768-D5B0-4AE4-97A1-E9EEFAE0A25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19"/>
          <a:stretch/>
        </p:blipFill>
        <p:spPr>
          <a:xfrm>
            <a:off x="711402" y="2567080"/>
            <a:ext cx="2155497" cy="201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5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ormation of Himalayas HD">
            <a:hlinkClick r:id="" action="ppaction://media"/>
            <a:extLst>
              <a:ext uri="{FF2B5EF4-FFF2-40B4-BE49-F238E27FC236}">
                <a16:creationId xmlns:a16="http://schemas.microsoft.com/office/drawing/2014/main" id="{E421372D-EAE9-4D4F-B21D-8656F199AE08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413" end="21902.3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2450" y="310823"/>
            <a:ext cx="11087099" cy="623635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AD3B0C-BC9B-46BF-B602-0F1826AD0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49" y="241300"/>
            <a:ext cx="11591925" cy="701675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#9Slide07 IcielBaliho Script" pitchFamily="2" charset="0"/>
              </a:rPr>
              <a:t>Dãy</a:t>
            </a:r>
            <a:r>
              <a:rPr lang="en-US" sz="3600" dirty="0">
                <a:solidFill>
                  <a:srgbClr val="002060"/>
                </a:solidFill>
                <a:latin typeface="#9Slide07 IcielBaliho Script" pitchFamily="2" charset="0"/>
              </a:rPr>
              <a:t> Himalaya </a:t>
            </a:r>
            <a:r>
              <a:rPr lang="en-US" sz="3600" dirty="0" err="1">
                <a:solidFill>
                  <a:srgbClr val="002060"/>
                </a:solidFill>
                <a:latin typeface="#9Slide07 IcielBaliho Script" pitchFamily="2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#9Slide07 IcielBaliho Script" pitchFamily="2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#9Slide07 IcielBaliho Script" pitchFamily="2" charset="0"/>
              </a:rPr>
              <a:t>thành</a:t>
            </a:r>
            <a:r>
              <a:rPr lang="en-US" sz="3600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#9Slide07 IcielBaliho Script" pitchFamily="2" charset="0"/>
              </a:rPr>
              <a:t>như</a:t>
            </a:r>
            <a:r>
              <a:rPr lang="en-US" sz="3600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#9Slide07 IcielBaliho Script" pitchFamily="2" charset="0"/>
              </a:rPr>
              <a:t>thế</a:t>
            </a:r>
            <a:r>
              <a:rPr lang="en-US" sz="3600" dirty="0">
                <a:solidFill>
                  <a:srgbClr val="00206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#9Slide07 IcielBaliho Script" pitchFamily="2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#9Slide07 IcielBaliho Script" pitchFamily="2" charset="0"/>
              </a:rPr>
              <a:t>?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B13D8834-880B-46B2-8E8C-9B925449F6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2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44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8E938-6168-4079-A9B8-CCA4D27DE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89" y="241636"/>
            <a:ext cx="5803497" cy="1325563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2. HIỆN TƯỢNG TẠO NÚI</a:t>
            </a:r>
          </a:p>
        </p:txBody>
      </p:sp>
      <p:pic>
        <p:nvPicPr>
          <p:cNvPr id="7170" name="Picture 2" descr="12 Map ideas in 2021 | map, zagros mountains, world map">
            <a:extLst>
              <a:ext uri="{FF2B5EF4-FFF2-40B4-BE49-F238E27FC236}">
                <a16:creationId xmlns:a16="http://schemas.microsoft.com/office/drawing/2014/main" id="{2EFF6483-EC2C-4EFC-BACD-6B952EEB8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53" y="1608630"/>
            <a:ext cx="7188051" cy="471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02F83514-3ECC-4CBB-83AC-0F59E861AD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2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70305E6-508D-4277-9554-1EB919AE7549}"/>
              </a:ext>
            </a:extLst>
          </p:cNvPr>
          <p:cNvSpPr txBox="1">
            <a:spLocks/>
          </p:cNvSpPr>
          <p:nvPr/>
        </p:nvSpPr>
        <p:spPr>
          <a:xfrm>
            <a:off x="1046437" y="5622925"/>
            <a:ext cx="6384378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err="1">
                <a:solidFill>
                  <a:srgbClr val="002060"/>
                </a:solidFill>
                <a:highlight>
                  <a:srgbClr val="FFFF00"/>
                </a:highlight>
                <a:latin typeface="#9Slide07 IcielBaliho Script" pitchFamily="2" charset="0"/>
              </a:rPr>
              <a:t>Kể</a:t>
            </a:r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highlight>
                  <a:srgbClr val="FFFF00"/>
                </a:highlight>
                <a:latin typeface="#9Slide07 IcielBaliho Script" pitchFamily="2" charset="0"/>
              </a:rPr>
              <a:t>tên</a:t>
            </a:r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  <a:latin typeface="#9Slide07 IcielBaliho Script" pitchFamily="2" charset="0"/>
              </a:rPr>
              <a:t> 5 </a:t>
            </a:r>
            <a:r>
              <a:rPr lang="en-US" sz="2800" dirty="0" err="1">
                <a:solidFill>
                  <a:srgbClr val="002060"/>
                </a:solidFill>
                <a:highlight>
                  <a:srgbClr val="FFFF00"/>
                </a:highlight>
                <a:latin typeface="#9Slide07 IcielBaliho Script" pitchFamily="2" charset="0"/>
              </a:rPr>
              <a:t>dãy</a:t>
            </a:r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highlight>
                  <a:srgbClr val="FFFF00"/>
                </a:highlight>
                <a:latin typeface="#9Slide07 IcielBaliho Script" pitchFamily="2" charset="0"/>
              </a:rPr>
              <a:t>núi</a:t>
            </a:r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highlight>
                  <a:srgbClr val="FFFF00"/>
                </a:highlight>
                <a:latin typeface="#9Slide07 IcielBaliho Script" pitchFamily="2" charset="0"/>
              </a:rPr>
              <a:t>lớn</a:t>
            </a:r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highlight>
                  <a:srgbClr val="FFFF00"/>
                </a:highlight>
                <a:latin typeface="#9Slide07 IcielBaliho Script" pitchFamily="2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highlight>
                  <a:srgbClr val="FFFF00"/>
                </a:highlight>
                <a:latin typeface="#9Slide07 IcielBaliho Script" pitchFamily="2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highlight>
                  <a:srgbClr val="FFFF00"/>
                </a:highlight>
                <a:latin typeface="#9Slide07 IcielBaliho Script" pitchFamily="2" charset="0"/>
              </a:rPr>
              <a:t>giới</a:t>
            </a:r>
            <a:endParaRPr lang="en-US" sz="2800" dirty="0">
              <a:solidFill>
                <a:srgbClr val="002060"/>
              </a:solidFill>
              <a:highlight>
                <a:srgbClr val="FFFF00"/>
              </a:highlight>
              <a:latin typeface="#9Slide07 IcielBaliho Script" pitchFamily="2" charset="0"/>
            </a:endParaRPr>
          </a:p>
          <a:p>
            <a:pPr algn="ctr"/>
            <a:r>
              <a:rPr lang="en-US" sz="2800" dirty="0" err="1">
                <a:solidFill>
                  <a:srgbClr val="002060"/>
                </a:solidFill>
                <a:highlight>
                  <a:srgbClr val="FFFF00"/>
                </a:highlight>
                <a:latin typeface="#9Slide07 IcielBaliho Script" pitchFamily="2" charset="0"/>
              </a:rPr>
              <a:t>Chúng</a:t>
            </a:r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highlight>
                  <a:srgbClr val="FFFF00"/>
                </a:highlight>
                <a:latin typeface="#9Slide07 IcielBaliho Script" pitchFamily="2" charset="0"/>
              </a:rPr>
              <a:t>thường</a:t>
            </a:r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highlight>
                  <a:srgbClr val="FFFF00"/>
                </a:highlight>
                <a:latin typeface="#9Slide07 IcielBaliho Script" pitchFamily="2" charset="0"/>
              </a:rPr>
              <a:t>nằm</a:t>
            </a:r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  <a:latin typeface="#9Slide07 IcielBaliho Script" pitchFamily="2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highlight>
                  <a:srgbClr val="FFFF00"/>
                </a:highlight>
                <a:latin typeface="#9Slide07 IcielBaliho Script" pitchFamily="2" charset="0"/>
              </a:rPr>
              <a:t>đâu</a:t>
            </a:r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  <a:latin typeface="#9Slide07 IcielBaliho Script" pitchFamily="2" charset="0"/>
              </a:rPr>
              <a:t>?</a:t>
            </a:r>
          </a:p>
        </p:txBody>
      </p:sp>
      <p:pic>
        <p:nvPicPr>
          <p:cNvPr id="7171" name="Picture 1">
            <a:extLst>
              <a:ext uri="{FF2B5EF4-FFF2-40B4-BE49-F238E27FC236}">
                <a16:creationId xmlns:a16="http://schemas.microsoft.com/office/drawing/2014/main" id="{F6826BEE-E7C6-4107-9C66-31B1CBF5B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27" y="2019744"/>
            <a:ext cx="4303830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EC3A93-3D3B-496E-B076-E7129F87ACF6}"/>
              </a:ext>
            </a:extLst>
          </p:cNvPr>
          <p:cNvSpPr txBox="1"/>
          <p:nvPr/>
        </p:nvSpPr>
        <p:spPr>
          <a:xfrm>
            <a:off x="7677127" y="225042"/>
            <a:ext cx="4303830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núi</a:t>
            </a:r>
            <a:endParaRPr lang="en-US" sz="2400" b="1" dirty="0">
              <a:solidFill>
                <a:srgbClr val="00206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400" b="1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sao</a:t>
            </a:r>
            <a:r>
              <a:rPr lang="en-US" sz="2400" b="1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núi</a:t>
            </a:r>
            <a:r>
              <a:rPr lang="en-US" sz="2400" b="1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lửa</a:t>
            </a:r>
            <a:r>
              <a:rPr lang="en-US" sz="2400" b="1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Nội</a:t>
            </a:r>
            <a:r>
              <a:rPr lang="en-US" sz="2400" b="1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ngoại</a:t>
            </a:r>
            <a:r>
              <a:rPr lang="en-US" sz="2400" b="1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ảnh</a:t>
            </a:r>
            <a:r>
              <a:rPr lang="en-US" sz="2400" b="1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hưởng</a:t>
            </a:r>
            <a:r>
              <a:rPr lang="en-US" sz="2400" b="1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núi</a:t>
            </a:r>
            <a:r>
              <a:rPr lang="en-US" sz="2400" b="1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4EB4D6-F15E-4456-B078-04C6C2EFAEE5}"/>
              </a:ext>
            </a:extLst>
          </p:cNvPr>
          <p:cNvSpPr/>
          <p:nvPr/>
        </p:nvSpPr>
        <p:spPr>
          <a:xfrm>
            <a:off x="5160579" y="3016469"/>
            <a:ext cx="935421" cy="5465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E4595B-B137-452A-921B-04DC3DE5701E}"/>
              </a:ext>
            </a:extLst>
          </p:cNvPr>
          <p:cNvSpPr/>
          <p:nvPr/>
        </p:nvSpPr>
        <p:spPr>
          <a:xfrm>
            <a:off x="3770915" y="2622331"/>
            <a:ext cx="935421" cy="5465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88530C-C1E8-4DF4-A67D-E45670041C3F}"/>
              </a:ext>
            </a:extLst>
          </p:cNvPr>
          <p:cNvSpPr/>
          <p:nvPr/>
        </p:nvSpPr>
        <p:spPr>
          <a:xfrm rot="4330102">
            <a:off x="1141029" y="2943230"/>
            <a:ext cx="935421" cy="5465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3FB7DA-E70B-42CA-B5F8-B053637D74F9}"/>
              </a:ext>
            </a:extLst>
          </p:cNvPr>
          <p:cNvSpPr/>
          <p:nvPr/>
        </p:nvSpPr>
        <p:spPr>
          <a:xfrm rot="3906977">
            <a:off x="1776592" y="4248449"/>
            <a:ext cx="1167961" cy="5465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E04ECB-233E-4400-B398-AEF1FC113C7A}"/>
              </a:ext>
            </a:extLst>
          </p:cNvPr>
          <p:cNvSpPr/>
          <p:nvPr/>
        </p:nvSpPr>
        <p:spPr>
          <a:xfrm rot="4330102">
            <a:off x="4137166" y="3812229"/>
            <a:ext cx="935421" cy="5650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2C5D9B-F42D-465E-8CAA-E894B88E4F53}"/>
              </a:ext>
            </a:extLst>
          </p:cNvPr>
          <p:cNvSpPr txBox="1"/>
          <p:nvPr/>
        </p:nvSpPr>
        <p:spPr>
          <a:xfrm>
            <a:off x="7765186" y="4403834"/>
            <a:ext cx="992523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Nội</a:t>
            </a:r>
            <a:r>
              <a:rPr lang="en-US" sz="2400" b="1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sinh</a:t>
            </a:r>
            <a:endParaRPr lang="en-US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9110FC-0A16-432C-B67F-74D4555EF449}"/>
              </a:ext>
            </a:extLst>
          </p:cNvPr>
          <p:cNvSpPr txBox="1"/>
          <p:nvPr/>
        </p:nvSpPr>
        <p:spPr>
          <a:xfrm>
            <a:off x="9848909" y="4403834"/>
            <a:ext cx="1659919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Mảng</a:t>
            </a:r>
            <a:r>
              <a:rPr lang="en-US" sz="2400" b="1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tạo</a:t>
            </a:r>
            <a:endParaRPr lang="en-US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CB4B109-3F1E-40CB-AD8C-09788F9E2C3D}"/>
              </a:ext>
            </a:extLst>
          </p:cNvPr>
          <p:cNvSpPr/>
          <p:nvPr/>
        </p:nvSpPr>
        <p:spPr>
          <a:xfrm>
            <a:off x="8930691" y="4626530"/>
            <a:ext cx="568968" cy="3550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C9B40C-8845-4613-B614-F92F2640D5F7}"/>
              </a:ext>
            </a:extLst>
          </p:cNvPr>
          <p:cNvSpPr txBox="1"/>
          <p:nvPr/>
        </p:nvSpPr>
        <p:spPr>
          <a:xfrm>
            <a:off x="9823129" y="5801961"/>
            <a:ext cx="1938938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Dịch</a:t>
            </a:r>
            <a:r>
              <a:rPr lang="en-US" sz="2400" b="1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chuyển</a:t>
            </a:r>
            <a:endParaRPr lang="en-US" sz="2400" b="1" dirty="0">
              <a:solidFill>
                <a:srgbClr val="00206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tách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–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dồn</a:t>
            </a:r>
            <a:endParaRPr lang="en-US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FA7AF5F9-54CD-4480-9320-1BA606E4BC99}"/>
              </a:ext>
            </a:extLst>
          </p:cNvPr>
          <p:cNvSpPr/>
          <p:nvPr/>
        </p:nvSpPr>
        <p:spPr>
          <a:xfrm>
            <a:off x="10395088" y="5322676"/>
            <a:ext cx="567559" cy="3914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E311FCC-BDF2-4F70-B072-431AF55217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777" y="5622925"/>
            <a:ext cx="1336554" cy="1009524"/>
          </a:xfrm>
          <a:prstGeom prst="rect">
            <a:avLst/>
          </a:prstGeom>
        </p:spPr>
      </p:pic>
      <p:sp>
        <p:nvSpPr>
          <p:cNvPr id="18" name="Arrow: Left 17">
            <a:extLst>
              <a:ext uri="{FF2B5EF4-FFF2-40B4-BE49-F238E27FC236}">
                <a16:creationId xmlns:a16="http://schemas.microsoft.com/office/drawing/2014/main" id="{4F67E65C-DDD9-47E6-ABAB-D684551AFB0E}"/>
              </a:ext>
            </a:extLst>
          </p:cNvPr>
          <p:cNvSpPr/>
          <p:nvPr/>
        </p:nvSpPr>
        <p:spPr>
          <a:xfrm>
            <a:off x="9192462" y="5969518"/>
            <a:ext cx="391280" cy="3508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 descr="Employees, group, management, team icon - Download on Iconfinder">
            <a:extLst>
              <a:ext uri="{FF2B5EF4-FFF2-40B4-BE49-F238E27FC236}">
                <a16:creationId xmlns:a16="http://schemas.microsoft.com/office/drawing/2014/main" id="{E3240D77-02A6-413E-8BE8-67830E88A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988" y="127790"/>
            <a:ext cx="1480840" cy="148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id="{2D1CFB60-F163-4411-900B-26B8F2C805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4153" y="1603016"/>
            <a:ext cx="1378351" cy="77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1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" grpId="0" animBg="1"/>
      <p:bldP spid="7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0" grpId="0" animBg="1"/>
      <p:bldP spid="19" grpId="0" animBg="1"/>
      <p:bldP spid="15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843</Words>
  <Application>Microsoft Office PowerPoint</Application>
  <PresentationFormat>Widescreen</PresentationFormat>
  <Paragraphs>103</Paragraphs>
  <Slides>20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#9Slide07 IcielBaliho Script</vt:lpstr>
      <vt:lpstr>#9Slide07 IcielBC Cubano Normal</vt:lpstr>
      <vt:lpstr>#9Slide07 SVNDessert Menu Scrip</vt:lpstr>
      <vt:lpstr>Arial</vt:lpstr>
      <vt:lpstr>Calibri</vt:lpstr>
      <vt:lpstr>Calibri Light</vt:lpstr>
      <vt:lpstr>Roboto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Dãy Himalaya được hình thành như thế nào?</vt:lpstr>
      <vt:lpstr>2. HIỆN TƯỢNG TẠO NÚI</vt:lpstr>
      <vt:lpstr>PowerPoint Presentation</vt:lpstr>
      <vt:lpstr>PowerPoint Presentation</vt:lpstr>
      <vt:lpstr>PowerPoint Presentation</vt:lpstr>
      <vt:lpstr>Đâu là núi già? Núi trẻ? Hãy mô tả 1 phút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Chi Tuan</dc:creator>
  <cp:lastModifiedBy>Nguyen Chi Tuan</cp:lastModifiedBy>
  <cp:revision>44</cp:revision>
  <dcterms:created xsi:type="dcterms:W3CDTF">2021-08-21T06:58:44Z</dcterms:created>
  <dcterms:modified xsi:type="dcterms:W3CDTF">2021-08-22T09:20:26Z</dcterms:modified>
</cp:coreProperties>
</file>