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7" r:id="rId2"/>
    <p:sldId id="298" r:id="rId3"/>
    <p:sldId id="299" r:id="rId4"/>
    <p:sldId id="300" r:id="rId5"/>
    <p:sldId id="257" r:id="rId6"/>
    <p:sldId id="272" r:id="rId7"/>
    <p:sldId id="288" r:id="rId8"/>
    <p:sldId id="301" r:id="rId9"/>
    <p:sldId id="274" r:id="rId10"/>
    <p:sldId id="275" r:id="rId11"/>
    <p:sldId id="276" r:id="rId12"/>
    <p:sldId id="277" r:id="rId13"/>
    <p:sldId id="278" r:id="rId14"/>
    <p:sldId id="279" r:id="rId15"/>
    <p:sldId id="302" r:id="rId16"/>
    <p:sldId id="303" r:id="rId17"/>
    <p:sldId id="304" r:id="rId18"/>
    <p:sldId id="280" r:id="rId19"/>
    <p:sldId id="305" r:id="rId20"/>
    <p:sldId id="281" r:id="rId21"/>
    <p:sldId id="283" r:id="rId22"/>
    <p:sldId id="306" r:id="rId23"/>
    <p:sldId id="307" r:id="rId24"/>
    <p:sldId id="308" r:id="rId25"/>
    <p:sldId id="309" r:id="rId26"/>
    <p:sldId id="310" r:id="rId27"/>
    <p:sldId id="311" r:id="rId28"/>
    <p:sldId id="312" r:id="rId29"/>
    <p:sldId id="313" r:id="rId30"/>
    <p:sldId id="314" r:id="rId31"/>
    <p:sldId id="315" r:id="rId32"/>
    <p:sldId id="316" r:id="rId33"/>
    <p:sldId id="284" r:id="rId34"/>
    <p:sldId id="285" r:id="rId35"/>
    <p:sldId id="286" r:id="rId36"/>
    <p:sldId id="289" r:id="rId37"/>
    <p:sldId id="290" r:id="rId38"/>
    <p:sldId id="291" r:id="rId39"/>
    <p:sldId id="292" r:id="rId40"/>
    <p:sldId id="293" r:id="rId41"/>
    <p:sldId id="294"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87F82-341A-42E9-9778-2A2A05FD5832}" type="datetimeFigureOut">
              <a:rPr lang="en-US" smtClean="0"/>
              <a:pPr/>
              <a:t>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E5419-02AC-4364-B2D8-C0F6C80239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419-02AC-4364-B2D8-C0F6C80239A2}" type="slidenum">
              <a:rPr lang="en-US" smtClean="0"/>
              <a:pPr/>
              <a:t>32</a:t>
            </a:fld>
            <a:endParaRPr lang="en-US"/>
          </a:p>
        </p:txBody>
      </p:sp>
    </p:spTree>
    <p:extLst>
      <p:ext uri="{BB962C8B-B14F-4D97-AF65-F5344CB8AC3E}">
        <p14:creationId xmlns:p14="http://schemas.microsoft.com/office/powerpoint/2010/main" val="260436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266745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CB908-3CA3-40B6-9B35-6C127619B86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CB908-3CA3-40B6-9B35-6C127619B864}"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CB908-3CA3-40B6-9B35-6C127619B864}"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2CB908-3CA3-40B6-9B35-6C127619B864}"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CB908-3CA3-40B6-9B35-6C127619B864}"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CB908-3CA3-40B6-9B35-6C127619B864}"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CB908-3CA3-40B6-9B35-6C127619B864}"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CB908-3CA3-40B6-9B35-6C127619B864}" type="datetimeFigureOut">
              <a:rPr lang="en-US" smtClean="0"/>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3E458-D994-4CBD-A671-4672F224AF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1.wmf"/><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5.bin"/><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me531193"/>
          <p:cNvPicPr>
            <a:picLocks noGrp="1" noChangeAspect="1" noChangeArrowheads="1"/>
          </p:cNvPicPr>
          <p:nvPr>
            <p:ph sz="half" idx="1"/>
          </p:nvPr>
        </p:nvPicPr>
        <p:blipFill>
          <a:blip r:embed="rId3"/>
          <a:srcRect/>
          <a:stretch>
            <a:fillRect/>
          </a:stretch>
        </p:blipFill>
        <p:spPr>
          <a:xfrm>
            <a:off x="0" y="9525"/>
            <a:ext cx="9210675" cy="6864350"/>
          </a:xfrm>
          <a:noFill/>
        </p:spPr>
      </p:pic>
      <p:pic>
        <p:nvPicPr>
          <p:cNvPr id="3075" name="Picture 14" descr="671691"/>
          <p:cNvPicPr>
            <a:picLocks noChangeAspect="1" noChangeArrowheads="1" noCrop="1"/>
          </p:cNvPicPr>
          <p:nvPr/>
        </p:nvPicPr>
        <p:blipFill>
          <a:blip r:embed="rId4"/>
          <a:srcRect/>
          <a:stretch>
            <a:fillRect/>
          </a:stretch>
        </p:blipFill>
        <p:spPr bwMode="auto">
          <a:xfrm>
            <a:off x="0" y="5578475"/>
            <a:ext cx="1219200" cy="1219200"/>
          </a:xfrm>
          <a:prstGeom prst="rect">
            <a:avLst/>
          </a:prstGeom>
          <a:noFill/>
          <a:ln w="9525">
            <a:noFill/>
            <a:miter lim="800000"/>
            <a:headEnd/>
            <a:tailEnd/>
          </a:ln>
        </p:spPr>
      </p:pic>
      <p:pic>
        <p:nvPicPr>
          <p:cNvPr id="3076" name="Picture 14" descr="671691"/>
          <p:cNvPicPr>
            <a:picLocks noChangeAspect="1" noChangeArrowheads="1" noCrop="1"/>
          </p:cNvPicPr>
          <p:nvPr/>
        </p:nvPicPr>
        <p:blipFill>
          <a:blip r:embed="rId4"/>
          <a:srcRect/>
          <a:stretch>
            <a:fillRect/>
          </a:stretch>
        </p:blipFill>
        <p:spPr bwMode="auto">
          <a:xfrm>
            <a:off x="1698625" y="5699125"/>
            <a:ext cx="1219200" cy="1219200"/>
          </a:xfrm>
          <a:prstGeom prst="rect">
            <a:avLst/>
          </a:prstGeom>
          <a:noFill/>
          <a:ln w="9525">
            <a:noFill/>
            <a:miter lim="800000"/>
            <a:headEnd/>
            <a:tailEnd/>
          </a:ln>
        </p:spPr>
      </p:pic>
      <p:pic>
        <p:nvPicPr>
          <p:cNvPr id="3077" name="Picture 14" descr="671691"/>
          <p:cNvPicPr>
            <a:picLocks noChangeAspect="1" noChangeArrowheads="1" noCrop="1"/>
          </p:cNvPicPr>
          <p:nvPr/>
        </p:nvPicPr>
        <p:blipFill>
          <a:blip r:embed="rId4"/>
          <a:srcRect/>
          <a:stretch>
            <a:fillRect/>
          </a:stretch>
        </p:blipFill>
        <p:spPr bwMode="auto">
          <a:xfrm>
            <a:off x="7924800" y="5588000"/>
            <a:ext cx="1219200" cy="1219200"/>
          </a:xfrm>
          <a:prstGeom prst="rect">
            <a:avLst/>
          </a:prstGeom>
          <a:noFill/>
          <a:ln w="9525">
            <a:noFill/>
            <a:miter lim="800000"/>
            <a:headEnd/>
            <a:tailEnd/>
          </a:ln>
        </p:spPr>
      </p:pic>
      <p:pic>
        <p:nvPicPr>
          <p:cNvPr id="3078" name="Picture 14" descr="671691"/>
          <p:cNvPicPr>
            <a:picLocks noChangeAspect="1" noChangeArrowheads="1" noCrop="1"/>
          </p:cNvPicPr>
          <p:nvPr/>
        </p:nvPicPr>
        <p:blipFill>
          <a:blip r:embed="rId4"/>
          <a:srcRect/>
          <a:stretch>
            <a:fillRect/>
          </a:stretch>
        </p:blipFill>
        <p:spPr bwMode="auto">
          <a:xfrm>
            <a:off x="3957638" y="5638800"/>
            <a:ext cx="1219200" cy="1219200"/>
          </a:xfrm>
          <a:prstGeom prst="rect">
            <a:avLst/>
          </a:prstGeom>
          <a:noFill/>
          <a:ln w="9525">
            <a:noFill/>
            <a:miter lim="800000"/>
            <a:headEnd/>
            <a:tailEnd/>
          </a:ln>
        </p:spPr>
      </p:pic>
      <p:pic>
        <p:nvPicPr>
          <p:cNvPr id="3079" name="Picture 14" descr="671691"/>
          <p:cNvPicPr>
            <a:picLocks noChangeAspect="1" noChangeArrowheads="1" noCrop="1"/>
          </p:cNvPicPr>
          <p:nvPr/>
        </p:nvPicPr>
        <p:blipFill>
          <a:blip r:embed="rId4"/>
          <a:srcRect/>
          <a:stretch>
            <a:fillRect/>
          </a:stretch>
        </p:blipFill>
        <p:spPr bwMode="auto">
          <a:xfrm>
            <a:off x="6019800" y="5678488"/>
            <a:ext cx="1219200" cy="1219200"/>
          </a:xfrm>
          <a:prstGeom prst="rect">
            <a:avLst/>
          </a:prstGeom>
          <a:noFill/>
          <a:ln w="9525">
            <a:noFill/>
            <a:miter lim="800000"/>
            <a:headEnd/>
            <a:tailEnd/>
          </a:ln>
        </p:spPr>
      </p:pic>
      <p:sp>
        <p:nvSpPr>
          <p:cNvPr id="14" name="WordArt 9"/>
          <p:cNvSpPr>
            <a:spLocks noChangeArrowheads="1" noChangeShapeType="1" noTextEdit="1"/>
          </p:cNvSpPr>
          <p:nvPr/>
        </p:nvSpPr>
        <p:spPr bwMode="auto">
          <a:xfrm>
            <a:off x="533400" y="2743200"/>
            <a:ext cx="8001000" cy="1143001"/>
          </a:xfrm>
          <a:prstGeom prst="rect">
            <a:avLst/>
          </a:prstGeom>
        </p:spPr>
        <p:txBody>
          <a:bodyPr wrap="none" lIns="91374" tIns="45687" rIns="91374" bIns="45687" fromWordArt="1">
            <a:prstTxWarp prst="textPlain">
              <a:avLst>
                <a:gd name="adj" fmla="val 50000"/>
              </a:avLst>
            </a:prstTxWarp>
          </a:bodyPr>
          <a:lstStyle/>
          <a:p>
            <a:pPr>
              <a:defRPr/>
            </a:pP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về</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dự</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giờ</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môn</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vi-VN" sz="3600" b="1" kern="1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KHTN- </a:t>
            </a:r>
            <a:r>
              <a:rPr lang="en-US" sz="3600" b="1" u="none" kern="1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lớp</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vi-VN" sz="3600" b="1" u="none" kern="1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6</a:t>
            </a:r>
            <a:r>
              <a:rPr lang="en-US" sz="3600" b="1" u="none" kern="1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endPar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endParaRPr>
          </a:p>
        </p:txBody>
      </p:sp>
      <p:sp>
        <p:nvSpPr>
          <p:cNvPr id="3" name="Rectangle 2"/>
          <p:cNvSpPr/>
          <p:nvPr/>
        </p:nvSpPr>
        <p:spPr>
          <a:xfrm>
            <a:off x="600558" y="1066800"/>
            <a:ext cx="8543445" cy="1015596"/>
          </a:xfrm>
          <a:prstGeom prst="rect">
            <a:avLst/>
          </a:prstGeom>
          <a:noFill/>
        </p:spPr>
        <p:txBody>
          <a:bodyPr lIns="91374" tIns="45687" rIns="91374" bIns="45687">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Chào</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mừng</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quí</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thầy</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cô</a:t>
            </a:r>
            <a:endParaRPr lang="en-US" sz="6000" b="1" u="none" spc="50" dirty="0">
              <a:ln w="11430"/>
              <a:solidFill>
                <a:srgbClr val="0033CC"/>
              </a:solidFill>
              <a:effectLst>
                <a:outerShdw blurRad="76200" dist="50800" dir="5400000" algn="tl" rotWithShape="0">
                  <a:srgbClr val="000000">
                    <a:alpha val="65000"/>
                  </a:srgbClr>
                </a:outerShdw>
              </a:effectLst>
            </a:endParaRPr>
          </a:p>
        </p:txBody>
      </p:sp>
      <p:sp>
        <p:nvSpPr>
          <p:cNvPr id="12" name="Rectangle 11"/>
          <p:cNvSpPr/>
          <p:nvPr/>
        </p:nvSpPr>
        <p:spPr>
          <a:xfrm>
            <a:off x="4453217" y="3244334"/>
            <a:ext cx="237566" cy="369332"/>
          </a:xfrm>
          <a:prstGeom prst="rect">
            <a:avLst/>
          </a:prstGeom>
        </p:spPr>
        <p:txBody>
          <a:bodyPr wrap="none">
            <a:spAutoFit/>
          </a:bodyPr>
          <a:lstStyle/>
          <a:p>
            <a:r>
              <a:rPr lang="en-US" b="0"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repeatCount="indefinite"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vo tay.wav"/>
                                        </p:tgtEl>
                                      </p:cMediaNode>
                                    </p:audio>
                                  </p:subTnLst>
                                </p:cTn>
                              </p:par>
                            </p:childTnLst>
                          </p:cTn>
                        </p:par>
                        <p:par>
                          <p:cTn id="8" fill="hold" nodeType="afterGroup">
                            <p:stCondLst>
                              <p:cond delay="2000"/>
                            </p:stCondLst>
                            <p:childTnLst>
                              <p:par>
                                <p:cTn id="9" presetID="21" presetClass="entr" presetSubtype="1" repeatCount="indefinite"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Tieng vo 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VẬT CÓ SỰ BIẾN DẠNG LÒ XO</a:t>
            </a:r>
          </a:p>
        </p:txBody>
      </p:sp>
      <p:pic>
        <p:nvPicPr>
          <p:cNvPr id="7171" name="Picture 9"/>
          <p:cNvPicPr>
            <a:picLocks noChangeAspect="1"/>
          </p:cNvPicPr>
          <p:nvPr/>
        </p:nvPicPr>
        <p:blipFill>
          <a:blip r:embed="rId2"/>
          <a:srcRect/>
          <a:stretch>
            <a:fillRect/>
          </a:stretch>
        </p:blipFill>
        <p:spPr bwMode="auto">
          <a:xfrm>
            <a:off x="0" y="614364"/>
            <a:ext cx="4154091" cy="6243637"/>
          </a:xfrm>
          <a:prstGeom prst="rect">
            <a:avLst/>
          </a:prstGeom>
          <a:noFill/>
          <a:ln w="9525">
            <a:noFill/>
            <a:miter lim="800000"/>
            <a:headEnd/>
            <a:tailEnd/>
          </a:ln>
        </p:spPr>
      </p:pic>
      <p:pic>
        <p:nvPicPr>
          <p:cNvPr id="7172" name="Picture 12"/>
          <p:cNvPicPr>
            <a:picLocks noChangeAspect="1"/>
          </p:cNvPicPr>
          <p:nvPr/>
        </p:nvPicPr>
        <p:blipFill>
          <a:blip r:embed="rId3"/>
          <a:srcRect/>
          <a:stretch>
            <a:fillRect/>
          </a:stretch>
        </p:blipFill>
        <p:spPr bwMode="auto">
          <a:xfrm>
            <a:off x="4850607" y="614364"/>
            <a:ext cx="4293394" cy="624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9219" name="Picture 2"/>
          <p:cNvPicPr>
            <a:picLocks noChangeAspect="1"/>
          </p:cNvPicPr>
          <p:nvPr/>
        </p:nvPicPr>
        <p:blipFill>
          <a:blip r:embed="rId2"/>
          <a:srcRect/>
          <a:stretch>
            <a:fillRect/>
          </a:stretch>
        </p:blipFill>
        <p:spPr bwMode="auto">
          <a:xfrm>
            <a:off x="0" y="1174750"/>
            <a:ext cx="4720829" cy="5410200"/>
          </a:xfrm>
          <a:prstGeom prst="rect">
            <a:avLst/>
          </a:prstGeom>
          <a:noFill/>
          <a:ln w="9525">
            <a:noFill/>
            <a:miter lim="800000"/>
            <a:headEnd/>
            <a:tailEnd/>
          </a:ln>
        </p:spPr>
      </p:pic>
      <p:pic>
        <p:nvPicPr>
          <p:cNvPr id="9220" name="Picture 3"/>
          <p:cNvPicPr>
            <a:picLocks noChangeAspect="1"/>
          </p:cNvPicPr>
          <p:nvPr/>
        </p:nvPicPr>
        <p:blipFill>
          <a:blip r:embed="rId3"/>
          <a:srcRect/>
          <a:stretch>
            <a:fillRect/>
          </a:stretch>
        </p:blipFill>
        <p:spPr bwMode="auto">
          <a:xfrm>
            <a:off x="4880373" y="1174750"/>
            <a:ext cx="4131469"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11267" name="Picture 2"/>
          <p:cNvPicPr>
            <a:picLocks noChangeAspect="1"/>
          </p:cNvPicPr>
          <p:nvPr/>
        </p:nvPicPr>
        <p:blipFill>
          <a:blip r:embed="rId2"/>
          <a:srcRect/>
          <a:stretch>
            <a:fillRect/>
          </a:stretch>
        </p:blipFill>
        <p:spPr bwMode="auto">
          <a:xfrm>
            <a:off x="1052513" y="758826"/>
            <a:ext cx="7543800" cy="547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85724" y="-79474"/>
            <a:ext cx="9058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800" b="1" dirty="0" err="1"/>
              <a:t>Không</a:t>
            </a:r>
            <a:r>
              <a:rPr lang="en-US" altLang="en-US" sz="4800" b="1" dirty="0"/>
              <a:t> </a:t>
            </a:r>
            <a:r>
              <a:rPr lang="en-US" altLang="en-US" sz="4800" b="1" dirty="0" err="1"/>
              <a:t>chỉ</a:t>
            </a:r>
            <a:r>
              <a:rPr lang="en-US" altLang="en-US" sz="4800" b="1" dirty="0"/>
              <a:t> </a:t>
            </a:r>
            <a:r>
              <a:rPr lang="en-US" altLang="en-US" sz="4800" b="1" dirty="0" err="1"/>
              <a:t>lò</a:t>
            </a:r>
            <a:r>
              <a:rPr lang="en-US" altLang="en-US" sz="4800" b="1" dirty="0"/>
              <a:t> xo </a:t>
            </a:r>
            <a:r>
              <a:rPr lang="en-US" altLang="en-US" sz="4800" b="1" dirty="0" err="1"/>
              <a:t>mới</a:t>
            </a:r>
            <a:r>
              <a:rPr lang="en-US" altLang="en-US" sz="4800" b="1" dirty="0"/>
              <a:t> </a:t>
            </a:r>
            <a:r>
              <a:rPr lang="en-US" altLang="en-US" sz="4800" b="1" dirty="0" err="1"/>
              <a:t>có</a:t>
            </a:r>
            <a:r>
              <a:rPr lang="en-US" altLang="en-US" sz="4800" b="1" dirty="0"/>
              <a:t> </a:t>
            </a:r>
            <a:r>
              <a:rPr lang="en-US" altLang="en-US" sz="4800" b="1" dirty="0" err="1"/>
              <a:t>tính</a:t>
            </a:r>
            <a:r>
              <a:rPr lang="en-US" altLang="en-US" sz="4800" b="1" dirty="0"/>
              <a:t> </a:t>
            </a:r>
            <a:r>
              <a:rPr lang="en-US" altLang="en-US" sz="4800" b="1" dirty="0" err="1"/>
              <a:t>chất</a:t>
            </a:r>
            <a:r>
              <a:rPr lang="en-US" altLang="en-US" sz="4800" b="1" dirty="0"/>
              <a:t> </a:t>
            </a:r>
            <a:r>
              <a:rPr lang="en-US" altLang="en-US" sz="4800" b="1" dirty="0" err="1"/>
              <a:t>đàn</a:t>
            </a:r>
            <a:r>
              <a:rPr lang="en-US" altLang="en-US" sz="4800" b="1" dirty="0"/>
              <a:t> </a:t>
            </a:r>
            <a:r>
              <a:rPr lang="en-US" altLang="en-US" sz="4800" b="1" dirty="0" err="1"/>
              <a:t>hồi</a:t>
            </a:r>
            <a:r>
              <a:rPr lang="en-US" altLang="en-US" sz="4800" b="1" dirty="0"/>
              <a:t>…..</a:t>
            </a:r>
          </a:p>
        </p:txBody>
      </p:sp>
      <p:pic>
        <p:nvPicPr>
          <p:cNvPr id="91141" name="Picture 5" descr="b3-188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2228850"/>
            <a:ext cx="4257676" cy="461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1387174495_qc_lop_kenda_24_2ilnm9tn6alc8_simg_ce2f5e_200x200_max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1882185"/>
            <a:ext cx="4343401" cy="534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N-ghe-nem-dep-(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171699"/>
            <a:ext cx="4171950" cy="457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9" descr="1349840263_1349752430_76882_433822626675426_1910881535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922" y="2191694"/>
            <a:ext cx="4629149" cy="46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96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blinds(horizontal)">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43"/>
                                        </p:tgtEl>
                                        <p:attrNameLst>
                                          <p:attrName>style.visibility</p:attrName>
                                        </p:attrNameLst>
                                      </p:cBhvr>
                                      <p:to>
                                        <p:strVal val="visible"/>
                                      </p:to>
                                    </p:set>
                                    <p:animEffect transition="in" filter="blinds(horizontal)">
                                      <p:cBhvr>
                                        <p:cTn id="12" dur="500"/>
                                        <p:tgtEl>
                                          <p:spTgt spid="91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1142"/>
                                        </p:tgtEl>
                                        <p:attrNameLst>
                                          <p:attrName>style.visibility</p:attrName>
                                        </p:attrNameLst>
                                      </p:cBhvr>
                                      <p:to>
                                        <p:strVal val="visible"/>
                                      </p:to>
                                    </p:set>
                                    <p:animEffect transition="in" filter="blinds(horizontal)">
                                      <p:cBhvr>
                                        <p:cTn id="17" dur="500"/>
                                        <p:tgtEl>
                                          <p:spTgt spid="91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45"/>
                                        </p:tgtEl>
                                        <p:attrNameLst>
                                          <p:attrName>style.visibility</p:attrName>
                                        </p:attrNameLst>
                                      </p:cBhvr>
                                      <p:to>
                                        <p:strVal val="visible"/>
                                      </p:to>
                                    </p:set>
                                    <p:animEffect transition="in" filter="blinds(horizontal)">
                                      <p:cBhvr>
                                        <p:cTn id="22" dur="500"/>
                                        <p:tgtEl>
                                          <p:spTgt spid="9114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362"/>
                                        </p:tgtEl>
                                        <p:attrNameLst>
                                          <p:attrName>style.visibility</p:attrName>
                                        </p:attrNameLst>
                                      </p:cBhvr>
                                      <p:to>
                                        <p:strVal val="visible"/>
                                      </p:to>
                                    </p:set>
                                    <p:animEffect transition="in" filter="fade">
                                      <p:cBhvr>
                                        <p:cTn id="27" dur="1000"/>
                                        <p:tgtEl>
                                          <p:spTgt spid="15362"/>
                                        </p:tgtEl>
                                      </p:cBhvr>
                                    </p:animEffect>
                                    <p:anim calcmode="lin" valueType="num">
                                      <p:cBhvr>
                                        <p:cTn id="28" dur="1000" fill="hold"/>
                                        <p:tgtEl>
                                          <p:spTgt spid="15362"/>
                                        </p:tgtEl>
                                        <p:attrNameLst>
                                          <p:attrName>ppt_x</p:attrName>
                                        </p:attrNameLst>
                                      </p:cBhvr>
                                      <p:tavLst>
                                        <p:tav tm="0">
                                          <p:val>
                                            <p:strVal val="#ppt_x"/>
                                          </p:val>
                                        </p:tav>
                                        <p:tav tm="100000">
                                          <p:val>
                                            <p:strVal val="#ppt_x"/>
                                          </p:val>
                                        </p:tav>
                                      </p:tavLst>
                                    </p:anim>
                                    <p:anim calcmode="lin" valueType="num">
                                      <p:cBhvr>
                                        <p:cTn id="2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622" y="2457450"/>
            <a:ext cx="4320777" cy="2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57450"/>
            <a:ext cx="41338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304800" y="228600"/>
            <a:ext cx="8610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lòxo</a:t>
            </a:r>
            <a:r>
              <a:rPr lang="en-US" altLang="en-US" sz="4000" i="1" dirty="0"/>
              <a:t>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86027" name="Text Box 11"/>
          <p:cNvSpPr txBox="1">
            <a:spLocks noChangeArrowheads="1"/>
          </p:cNvSpPr>
          <p:nvPr/>
        </p:nvSpPr>
        <p:spPr bwMode="auto">
          <a:xfrm>
            <a:off x="533401" y="5553611"/>
            <a:ext cx="83819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
        <p:nvSpPr>
          <p:cNvPr id="86028" name="Line 12"/>
          <p:cNvSpPr>
            <a:spLocks noChangeShapeType="1"/>
          </p:cNvSpPr>
          <p:nvPr/>
        </p:nvSpPr>
        <p:spPr bwMode="auto">
          <a:xfrm>
            <a:off x="1219200" y="5943600"/>
            <a:ext cx="51435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916829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6028"/>
                                        </p:tgtEl>
                                        <p:attrNameLst>
                                          <p:attrName>style.visibility</p:attrName>
                                        </p:attrNameLst>
                                      </p:cBhvr>
                                      <p:to>
                                        <p:strVal val="visible"/>
                                      </p:to>
                                    </p:set>
                                    <p:animEffect transition="in" filter="diamond(in)">
                                      <p:cBhvr>
                                        <p:cTn id="7" dur="1000"/>
                                        <p:tgtEl>
                                          <p:spTgt spid="86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7"/>
                                        </p:tgtEl>
                                        <p:attrNameLst>
                                          <p:attrName>style.visibility</p:attrName>
                                        </p:attrNameLst>
                                      </p:cBhvr>
                                      <p:to>
                                        <p:strVal val="visible"/>
                                      </p:to>
                                    </p:set>
                                    <p:animEffect transition="in" filter="blinds(horizontal)">
                                      <p:cBhvr>
                                        <p:cTn id="12"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457200"/>
            <a:ext cx="6132909" cy="5480049"/>
          </a:xfrm>
        </p:spPr>
        <p:txBody>
          <a:bodyPr>
            <a:normAutofit fontScale="92500" lnSpcReduction="10000"/>
          </a:bodyPr>
          <a:lstStyle/>
          <a:p>
            <a:pPr marL="0" indent="0" eaLnBrk="1" hangingPunct="1">
              <a:buFont typeface="Arial" pitchFamily="34" charset="0"/>
              <a:buNone/>
            </a:pPr>
            <a:r>
              <a:rPr lang="en-US" altLang="en-US" sz="3600" dirty="0" smtClean="0">
                <a:latin typeface="Times New Roman" pitchFamily="18" charset="0"/>
                <a:cs typeface="Times New Roman" pitchFamily="18" charset="0"/>
              </a:rPr>
              <a:t>HS </a:t>
            </a:r>
            <a:r>
              <a:rPr lang="en-US" altLang="en-US" sz="3600" i="1" dirty="0" err="1" smtClean="0">
                <a:solidFill>
                  <a:srgbClr val="FF0000"/>
                </a:solidFill>
                <a:latin typeface="Times New Roman" pitchFamily="18" charset="0"/>
                <a:cs typeface="Times New Roman" pitchFamily="18" charset="0"/>
              </a:rPr>
              <a:t>hoạt</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động</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theo</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cặp</a:t>
            </a:r>
            <a:r>
              <a:rPr lang="en-US" altLang="en-US" sz="3600" i="1" dirty="0" smtClean="0">
                <a:solidFill>
                  <a:srgbClr val="FF0000"/>
                </a:solidFill>
                <a:latin typeface="Times New Roman" pitchFamily="18" charset="0"/>
                <a:cs typeface="Times New Roman" pitchFamily="18" charset="0"/>
              </a:rPr>
              <a:t> (2HS)</a:t>
            </a:r>
          </a:p>
          <a:p>
            <a:pPr marL="0" indent="0" algn="just" eaLnBrk="1" hangingPunct="1">
              <a:buFont typeface="Arial" pitchFamily="34" charset="0"/>
              <a:buNone/>
            </a:pPr>
            <a:r>
              <a:rPr lang="en-US" altLang="en-US" sz="3600" dirty="0" err="1" smtClean="0">
                <a:latin typeface="Times New Roman" pitchFamily="18" charset="0"/>
                <a:cs typeface="Times New Roman" pitchFamily="18" charset="0"/>
              </a:rPr>
              <a:t>thời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gian</a:t>
            </a:r>
            <a:r>
              <a:rPr lang="en-US" altLang="en-US" sz="3600" dirty="0" smtClean="0">
                <a:latin typeface="Times New Roman" pitchFamily="18" charset="0"/>
                <a:cs typeface="Times New Roman" pitchFamily="18" charset="0"/>
              </a:rPr>
              <a:t>: </a:t>
            </a:r>
            <a:r>
              <a:rPr lang="en-US" altLang="en-US" sz="3600" dirty="0" smtClean="0">
                <a:solidFill>
                  <a:srgbClr val="FF0000"/>
                </a:solidFill>
                <a:latin typeface="Times New Roman" pitchFamily="18" charset="0"/>
                <a:cs typeface="Times New Roman" pitchFamily="18" charset="0"/>
              </a:rPr>
              <a:t>3 </a:t>
            </a:r>
            <a:r>
              <a:rPr lang="en-US" altLang="en-US" sz="3600" dirty="0" err="1" smtClean="0">
                <a:solidFill>
                  <a:srgbClr val="FF0000"/>
                </a:solidFill>
                <a:latin typeface="Times New Roman" pitchFamily="18" charset="0"/>
                <a:cs typeface="Times New Roman" pitchFamily="18" charset="0"/>
              </a:rPr>
              <a:t>phút</a:t>
            </a:r>
            <a:r>
              <a:rPr lang="en-US" altLang="en-US" sz="3600" dirty="0" smtClean="0">
                <a:solidFill>
                  <a:srgbClr val="FF0000"/>
                </a:solidFill>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lời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câu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hỏi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vào</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phiếu học tập</a:t>
            </a:r>
            <a:r>
              <a:rPr lang="en-US" altLang="en-US" sz="3600"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C1: </a:t>
            </a:r>
            <a:r>
              <a:rPr lang="en-US" altLang="en-US" sz="3600" dirty="0" err="1" smtClean="0">
                <a:latin typeface="Times New Roman" pitchFamily="18" charset="0"/>
                <a:cs typeface="Times New Roman" pitchFamily="18" charset="0"/>
              </a:rPr>
              <a:t>Thế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nào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là</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a:t>
            </a:r>
            <a:endParaRPr lang="en-US" altLang="en-US" sz="36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C2: </a:t>
            </a:r>
            <a:r>
              <a:rPr lang="en-US" altLang="en-US" sz="3600" dirty="0" err="1" smtClean="0">
                <a:latin typeface="Times New Roman" pitchFamily="18" charset="0"/>
                <a:cs typeface="Times New Roman" pitchFamily="18" charset="0"/>
              </a:rPr>
              <a:t>Kể</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tên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những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vật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có</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giống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mà</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em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biết</a:t>
            </a:r>
            <a:r>
              <a:rPr lang="en-US" altLang="en-US" sz="3600" dirty="0" smtClean="0">
                <a:latin typeface="Times New Roman" pitchFamily="18" charset="0"/>
                <a:cs typeface="Times New Roman" pitchFamily="18" charset="0"/>
              </a:rPr>
              <a:t>?</a:t>
            </a:r>
            <a:endParaRPr lang="en-US" altLang="en-US" sz="36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C3:</a:t>
            </a:r>
            <a:r>
              <a:rPr lang="en-US" altLang="en-US" sz="3600" dirty="0" smtClean="0">
                <a:solidFill>
                  <a:srgbClr val="FF0000"/>
                </a:solidFill>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thực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thường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được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tạo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bằng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vật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liệu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gì</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được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sử</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dụng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dụng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cụ</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thiết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bị</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máy</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móc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nào</a:t>
            </a:r>
            <a:r>
              <a:rPr lang="en-US" altLang="en-US" sz="3600" dirty="0" smtClean="0">
                <a:latin typeface="Times New Roman" pitchFamily="18" charset="0"/>
                <a:cs typeface="Times New Roman" pitchFamily="18" charset="0"/>
              </a:rPr>
              <a:t>?</a:t>
            </a:r>
            <a:endParaRPr lang="en-US" altLang="en-US" sz="3600" b="1" dirty="0" smtClean="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srcRect/>
          <a:stretch>
            <a:fillRect/>
          </a:stretch>
        </p:blipFill>
        <p:spPr bwMode="auto">
          <a:xfrm>
            <a:off x="234553" y="1204768"/>
            <a:ext cx="2224088" cy="2965450"/>
          </a:xfrm>
          <a:prstGeom prst="rect">
            <a:avLst/>
          </a:prstGeom>
          <a:noFill/>
          <a:ln w="9525">
            <a:noFill/>
            <a:miter lim="800000"/>
            <a:headEnd/>
            <a:tailEnd/>
          </a:ln>
        </p:spPr>
      </p:pic>
      <p:pic>
        <p:nvPicPr>
          <p:cNvPr id="5" name="Picture 10" descr="Digit 180"/>
          <p:cNvPicPr>
            <a:picLocks noChangeAspect="1" noChangeArrowheads="1" noCrop="1"/>
          </p:cNvPicPr>
          <p:nvPr/>
        </p:nvPicPr>
        <p:blipFill>
          <a:blip r:embed="rId3"/>
          <a:srcRect/>
          <a:stretch>
            <a:fillRect/>
          </a:stretch>
        </p:blipFill>
        <p:spPr bwMode="auto">
          <a:xfrm>
            <a:off x="234553" y="4114800"/>
            <a:ext cx="2146697" cy="1322388"/>
          </a:xfrm>
          <a:prstGeom prst="rect">
            <a:avLst/>
          </a:prstGeom>
          <a:noFill/>
          <a:ln w="9525">
            <a:noFill/>
            <a:miter lim="800000"/>
            <a:headEnd/>
            <a:tailEnd/>
          </a:ln>
        </p:spPr>
      </p:pic>
    </p:spTree>
    <p:extLst>
      <p:ext uri="{BB962C8B-B14F-4D97-AF65-F5344CB8AC3E}">
        <p14:creationId xmlns:p14="http://schemas.microsoft.com/office/powerpoint/2010/main" val="4123052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362" y="1019175"/>
            <a:ext cx="6054329" cy="5157788"/>
          </a:xfrm>
        </p:spPr>
        <p:txBody>
          <a:bodyPr>
            <a:normAutofit fontScale="92500" lnSpcReduction="10000"/>
          </a:bodyPr>
          <a:lstStyle/>
          <a:p>
            <a:pPr marL="0" indent="0" algn="just" eaLnBrk="1" hangingPunct="1">
              <a:buFont typeface="Arial" pitchFamily="34" charset="0"/>
              <a:buNone/>
            </a:pPr>
            <a:r>
              <a:rPr lang="en-US" altLang="en-US" sz="3200" i="1" dirty="0" smtClean="0">
                <a:latin typeface="Times New Roman" pitchFamily="18" charset="0"/>
                <a:cs typeface="Times New Roman" pitchFamily="18" charset="0"/>
              </a:rPr>
              <a:t>HS </a:t>
            </a:r>
            <a:r>
              <a:rPr lang="en-US" altLang="en-US" sz="3200" i="1" dirty="0" err="1" smtClean="0">
                <a:latin typeface="Times New Roman" pitchFamily="18" charset="0"/>
                <a:cs typeface="Times New Roman" pitchFamily="18" charset="0"/>
              </a:rPr>
              <a:t>hoạt</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động</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nhóm</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chia</a:t>
            </a:r>
            <a:r>
              <a:rPr lang="en-US" altLang="en-US" sz="3200" i="1" dirty="0" smtClean="0">
                <a:latin typeface="Times New Roman" pitchFamily="18" charset="0"/>
                <a:cs typeface="Times New Roman" pitchFamily="18" charset="0"/>
              </a:rPr>
              <a:t> 4 </a:t>
            </a:r>
            <a:r>
              <a:rPr lang="en-US" altLang="en-US" sz="3200" i="1" dirty="0" err="1" smtClean="0">
                <a:latin typeface="Times New Roman" pitchFamily="18" charset="0"/>
                <a:cs typeface="Times New Roman" pitchFamily="18" charset="0"/>
              </a:rPr>
              <a:t>nhóm</a:t>
            </a:r>
            <a:r>
              <a:rPr lang="en-US" altLang="en-US" sz="3200" i="1"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200" u="sng" dirty="0" err="1" smtClean="0">
                <a:latin typeface="Times New Roman" pitchFamily="18" charset="0"/>
                <a:cs typeface="Times New Roman" pitchFamily="18" charset="0"/>
              </a:rPr>
              <a:t>Bước</a:t>
            </a:r>
            <a:r>
              <a:rPr lang="en-US" altLang="en-US" sz="3200" u="sng" dirty="0" smtClean="0">
                <a:latin typeface="Times New Roman" pitchFamily="18" charset="0"/>
                <a:cs typeface="Times New Roman" pitchFamily="18" charset="0"/>
              </a:rPr>
              <a:t> 1.</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Đọc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tư</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liệu</a:t>
            </a:r>
            <a:r>
              <a:rPr lang="en-US" altLang="en-US" sz="3200" dirty="0" smtClean="0">
                <a:latin typeface="Times New Roman" pitchFamily="18" charset="0"/>
                <a:cs typeface="Times New Roman" pitchFamily="18" charset="0"/>
              </a:rPr>
              <a:t> SGK</a:t>
            </a:r>
          </a:p>
          <a:p>
            <a:pPr marL="0" indent="0" algn="just" eaLnBrk="1" hangingPunct="1">
              <a:buFont typeface="Arial" pitchFamily="34" charset="0"/>
              <a:buNone/>
            </a:pPr>
            <a:r>
              <a:rPr lang="en-US" altLang="en-US" sz="3200" u="sng" dirty="0" err="1" smtClean="0">
                <a:latin typeface="Times New Roman" pitchFamily="18" charset="0"/>
                <a:cs typeface="Times New Roman" pitchFamily="18" charset="0"/>
              </a:rPr>
              <a:t>Bước</a:t>
            </a:r>
            <a:r>
              <a:rPr lang="en-US" altLang="en-US" sz="3200" u="sng" dirty="0" smtClean="0">
                <a:latin typeface="Times New Roman" pitchFamily="18" charset="0"/>
                <a:cs typeface="Times New Roman" pitchFamily="18" charset="0"/>
              </a:rPr>
              <a:t> 2.</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Trong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thời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gian</a:t>
            </a:r>
            <a:r>
              <a:rPr lang="en-US" altLang="en-US" sz="3200" dirty="0" smtClean="0">
                <a:latin typeface="Times New Roman" pitchFamily="18" charset="0"/>
                <a:cs typeface="Times New Roman" pitchFamily="18" charset="0"/>
              </a:rPr>
              <a:t> 3 </a:t>
            </a:r>
            <a:r>
              <a:rPr lang="en-US" altLang="en-US" sz="3200" dirty="0" err="1" smtClean="0">
                <a:latin typeface="Times New Roman" pitchFamily="18" charset="0"/>
                <a:cs typeface="Times New Roman" pitchFamily="18" charset="0"/>
              </a:rPr>
              <a:t>phút</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trả</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lời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câu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hỏi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trong</a:t>
            </a:r>
            <a:r>
              <a:rPr lang="en-US" altLang="en-US" sz="3200"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phiếu học tập</a:t>
            </a:r>
            <a:r>
              <a:rPr lang="en-US" altLang="en-US" sz="3200"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C4: </a:t>
            </a:r>
            <a:r>
              <a:rPr lang="en-US" altLang="en-US" sz="3200" dirty="0" err="1" smtClean="0">
                <a:latin typeface="Times New Roman" pitchFamily="18" charset="0"/>
                <a:cs typeface="Times New Roman" pitchFamily="18" charset="0"/>
              </a:rPr>
              <a:t>Nêu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dụng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cụ</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và</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bước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tiến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hành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thí</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nghiệm</a:t>
            </a:r>
            <a:endParaRPr lang="en-US" altLang="en-US" sz="3200" dirty="0" smtClean="0">
              <a:latin typeface="Times New Roman" pitchFamily="18" charset="0"/>
              <a:cs typeface="Times New Roman" pitchFamily="18" charset="0"/>
            </a:endParaRP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C5: </a:t>
            </a:r>
            <a:r>
              <a:rPr lang="en-US" altLang="en-US" sz="3200" dirty="0" err="1" smtClean="0">
                <a:latin typeface="Times New Roman" pitchFamily="18" charset="0"/>
                <a:cs typeface="Times New Roman" pitchFamily="18" charset="0"/>
              </a:rPr>
              <a:t>Dự</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đoán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mối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liên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hệ</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giữa</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độ</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dãn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lò</a:t>
            </a:r>
            <a:r>
              <a:rPr lang="en-US" altLang="en-US" sz="3200" dirty="0" smtClean="0">
                <a:latin typeface="Times New Roman" pitchFamily="18" charset="0"/>
                <a:cs typeface="Times New Roman" pitchFamily="18" charset="0"/>
              </a:rPr>
              <a:t> xo </a:t>
            </a:r>
            <a:r>
              <a:rPr lang="en-US" altLang="en-US" sz="3200" dirty="0" err="1" smtClean="0">
                <a:latin typeface="Times New Roman" pitchFamily="18" charset="0"/>
                <a:cs typeface="Times New Roman" pitchFamily="18" charset="0"/>
              </a:rPr>
              <a:t>khi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treo</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thẳng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đứng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và</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khi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treo</a:t>
            </a:r>
            <a:r>
              <a:rPr lang="en-US" altLang="en-US" sz="3200" dirty="0" smtClean="0">
                <a:latin typeface="Times New Roman" pitchFamily="18" charset="0"/>
                <a:cs typeface="Times New Roman" pitchFamily="18" charset="0"/>
              </a:rPr>
              <a:t> 1 </a:t>
            </a:r>
            <a:r>
              <a:rPr lang="en-US" altLang="en-US" sz="3200" dirty="0" err="1" smtClean="0">
                <a:latin typeface="Times New Roman" pitchFamily="18" charset="0"/>
                <a:cs typeface="Times New Roman" pitchFamily="18" charset="0"/>
              </a:rPr>
              <a:t>vật</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nặng</a:t>
            </a:r>
            <a:endParaRPr lang="en-US" altLang="en-US" sz="32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C6:</a:t>
            </a:r>
            <a:r>
              <a:rPr lang="en-US" altLang="en-US" sz="3200" dirty="0" smtClean="0">
                <a:solidFill>
                  <a:srgbClr val="FF0000"/>
                </a:solidFill>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Nêu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tiến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hành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thí</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nghiệm</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kiểm</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tra</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dự</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đoán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trên</a:t>
            </a:r>
            <a:endParaRPr lang="en-US" altLang="en-US" sz="3200" b="1" dirty="0" smtClean="0">
              <a:solidFill>
                <a:srgbClr val="FF0000"/>
              </a:solidFill>
              <a:latin typeface="Times New Roman" pitchFamily="18" charset="0"/>
              <a:cs typeface="Times New Roman" pitchFamily="18" charset="0"/>
            </a:endParaRPr>
          </a:p>
        </p:txBody>
      </p:sp>
      <p:sp>
        <p:nvSpPr>
          <p:cNvPr id="4" name="Title 1"/>
          <p:cNvSpPr>
            <a:spLocks noGrp="1"/>
          </p:cNvSpPr>
          <p:nvPr>
            <p:ph type="title"/>
          </p:nvPr>
        </p:nvSpPr>
        <p:spPr>
          <a:xfrm>
            <a:off x="228600" y="117475"/>
            <a:ext cx="8578454" cy="784225"/>
          </a:xfrm>
        </p:spPr>
        <p:txBody>
          <a:bodyPr>
            <a:normAutofit fontScale="90000"/>
          </a:bodyPr>
          <a:lstStyle/>
          <a:p>
            <a:pPr algn="l" eaLnBrk="1" hangingPunct="1"/>
            <a:r>
              <a:rPr lang="en-US" altLang="en-US" sz="3600" b="1" dirty="0" smtClean="0">
                <a:solidFill>
                  <a:srgbClr val="0070C0"/>
                </a:solidFill>
                <a:latin typeface="Times New Roman" pitchFamily="18" charset="0"/>
                <a:cs typeface="Times New Roman" pitchFamily="18" charset="0"/>
              </a:rPr>
              <a:t>II. ĐẶC ĐIỂM CỦA BIẾN DẠNG CỦA LÒ XO</a:t>
            </a:r>
          </a:p>
        </p:txBody>
      </p:sp>
      <p:pic>
        <p:nvPicPr>
          <p:cNvPr id="5" name="Picture 4"/>
          <p:cNvPicPr>
            <a:picLocks noChangeAspect="1"/>
          </p:cNvPicPr>
          <p:nvPr/>
        </p:nvPicPr>
        <p:blipFill>
          <a:blip r:embed="rId2"/>
          <a:srcRect/>
          <a:stretch>
            <a:fillRect/>
          </a:stretch>
        </p:blipFill>
        <p:spPr bwMode="auto">
          <a:xfrm>
            <a:off x="1" y="901701"/>
            <a:ext cx="2594372" cy="3641725"/>
          </a:xfrm>
          <a:prstGeom prst="rect">
            <a:avLst/>
          </a:prstGeom>
          <a:noFill/>
          <a:ln w="9525">
            <a:noFill/>
            <a:miter lim="800000"/>
            <a:headEnd/>
            <a:tailEnd/>
          </a:ln>
        </p:spPr>
      </p:pic>
      <p:pic>
        <p:nvPicPr>
          <p:cNvPr id="6" name="Picture 10" descr="Digit 180"/>
          <p:cNvPicPr>
            <a:picLocks noChangeAspect="1" noChangeArrowheads="1" noCrop="1"/>
          </p:cNvPicPr>
          <p:nvPr/>
        </p:nvPicPr>
        <p:blipFill>
          <a:blip r:embed="rId3"/>
          <a:srcRect/>
          <a:stretch>
            <a:fillRect/>
          </a:stretch>
        </p:blipFill>
        <p:spPr bwMode="auto">
          <a:xfrm>
            <a:off x="40481" y="4638675"/>
            <a:ext cx="2295525" cy="137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0" y="152400"/>
            <a:ext cx="403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err="1"/>
              <a:t>Thí</a:t>
            </a:r>
            <a:r>
              <a:rPr lang="en-US" altLang="en-US" sz="3600" b="1" i="1" dirty="0"/>
              <a:t> </a:t>
            </a:r>
            <a:r>
              <a:rPr lang="en-US" altLang="en-US" sz="3600" b="1" i="1" dirty="0" err="1"/>
              <a:t>nghiệm</a:t>
            </a:r>
            <a:endParaRPr lang="en-US" altLang="en-US" sz="3600" b="1" i="1" dirty="0"/>
          </a:p>
        </p:txBody>
      </p:sp>
      <p:sp>
        <p:nvSpPr>
          <p:cNvPr id="50187" name="Text Box 11"/>
          <p:cNvSpPr txBox="1">
            <a:spLocks noChangeArrowheads="1"/>
          </p:cNvSpPr>
          <p:nvPr/>
        </p:nvSpPr>
        <p:spPr bwMode="auto">
          <a:xfrm>
            <a:off x="196454" y="1927340"/>
            <a:ext cx="17645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dirty="0" err="1">
                <a:solidFill>
                  <a:srgbClr val="000066"/>
                </a:solidFill>
              </a:rPr>
              <a:t>Dụng</a:t>
            </a:r>
            <a:r>
              <a:rPr lang="en-US" altLang="en-US" sz="3200" b="1" dirty="0">
                <a:solidFill>
                  <a:srgbClr val="000066"/>
                </a:solidFill>
              </a:rPr>
              <a:t> </a:t>
            </a:r>
            <a:r>
              <a:rPr lang="en-US" altLang="en-US" sz="3200" b="1" dirty="0" err="1">
                <a:solidFill>
                  <a:srgbClr val="000066"/>
                </a:solidFill>
              </a:rPr>
              <a:t>cụ</a:t>
            </a:r>
            <a:endParaRPr lang="en-US" altLang="en-US" sz="3200"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7862" y="152400"/>
            <a:ext cx="3081338" cy="468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21157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dirty="0" err="1">
                <a:cs typeface="Times New Roman" panose="02020603050405020304" pitchFamily="18" charset="0"/>
              </a:rPr>
              <a:t>Hình</a:t>
            </a:r>
            <a:r>
              <a:rPr lang="en-US" altLang="en-US" sz="3200" b="1" dirty="0">
                <a:cs typeface="Times New Roman" panose="02020603050405020304" pitchFamily="18" charset="0"/>
              </a:rPr>
              <a:t> 9.2</a:t>
            </a:r>
          </a:p>
        </p:txBody>
      </p:sp>
      <p:sp>
        <p:nvSpPr>
          <p:cNvPr id="50190" name="Line 14"/>
          <p:cNvSpPr>
            <a:spLocks noChangeShapeType="1"/>
          </p:cNvSpPr>
          <p:nvPr/>
        </p:nvSpPr>
        <p:spPr bwMode="auto">
          <a:xfrm>
            <a:off x="4529138" y="1600200"/>
            <a:ext cx="165735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2057400" y="2130200"/>
            <a:ext cx="2986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a:solidFill>
                  <a:srgbClr val="0000FF"/>
                </a:solidFill>
                <a:latin typeface="Verdana" panose="020B0604030504040204" pitchFamily="34" charset="0"/>
                <a:sym typeface="Wingdings 2" panose="05020102010507070707" pitchFamily="18" charset="2"/>
              </a:rPr>
              <a:t> </a:t>
            </a:r>
            <a:r>
              <a:rPr lang="en-US" altLang="en-US" sz="2800" b="1" dirty="0" err="1">
                <a:solidFill>
                  <a:srgbClr val="0000FF"/>
                </a:solidFill>
                <a:sym typeface="Wingdings 2" panose="05020102010507070707" pitchFamily="18" charset="2"/>
              </a:rPr>
              <a:t>Thước</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thẳng</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2" name="Text Box 16"/>
          <p:cNvSpPr txBox="1">
            <a:spLocks noChangeArrowheads="1"/>
          </p:cNvSpPr>
          <p:nvPr/>
        </p:nvSpPr>
        <p:spPr bwMode="auto">
          <a:xfrm>
            <a:off x="3043237" y="2750910"/>
            <a:ext cx="1657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sym typeface="Wingdings 2" panose="05020102010507070707" pitchFamily="18" charset="2"/>
              </a:rPr>
              <a:t>Lò</a:t>
            </a:r>
            <a:r>
              <a:rPr lang="en-US" altLang="en-US" sz="2800" b="1" dirty="0">
                <a:solidFill>
                  <a:srgbClr val="0000FF"/>
                </a:solidFill>
                <a:sym typeface="Wingdings 2" panose="05020102010507070707" pitchFamily="18" charset="2"/>
              </a:rPr>
              <a:t> xo</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3" name="Line 17"/>
          <p:cNvSpPr>
            <a:spLocks noChangeShapeType="1"/>
          </p:cNvSpPr>
          <p:nvPr/>
        </p:nvSpPr>
        <p:spPr bwMode="auto">
          <a:xfrm flipV="1">
            <a:off x="5114924" y="2238331"/>
            <a:ext cx="2522935" cy="47669"/>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743450" y="2971800"/>
            <a:ext cx="3409950" cy="4072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3350418" y="3559434"/>
            <a:ext cx="19002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sym typeface="Wingdings 2" panose="05020102010507070707" pitchFamily="18" charset="2"/>
              </a:rPr>
              <a:t>Các</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quả</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nặng</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6" name="Line 20"/>
          <p:cNvSpPr>
            <a:spLocks noChangeShapeType="1"/>
          </p:cNvSpPr>
          <p:nvPr/>
        </p:nvSpPr>
        <p:spPr bwMode="auto">
          <a:xfrm flipV="1">
            <a:off x="5143500" y="4177903"/>
            <a:ext cx="3009900" cy="13097"/>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2440184" y="981999"/>
            <a:ext cx="22205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cs typeface="Times New Roman" panose="02020603050405020304" pitchFamily="18" charset="0"/>
                <a:sym typeface="Wingdings 2" panose="05020102010507070707" pitchFamily="18" charset="2"/>
              </a:rPr>
              <a:t>Giá</a:t>
            </a:r>
            <a:r>
              <a:rPr lang="en-US" altLang="en-US" sz="2800" b="1" dirty="0">
                <a:solidFill>
                  <a:srgbClr val="0000FF"/>
                </a:solidFill>
                <a:cs typeface="Times New Roman" panose="02020603050405020304" pitchFamily="18" charset="0"/>
                <a:sym typeface="Wingdings 2" panose="05020102010507070707" pitchFamily="18" charset="2"/>
              </a:rPr>
              <a:t> </a:t>
            </a:r>
            <a:r>
              <a:rPr lang="en-US" altLang="en-US" sz="2800" b="1" dirty="0" err="1">
                <a:solidFill>
                  <a:srgbClr val="0000FF"/>
                </a:solidFill>
                <a:cs typeface="Times New Roman" panose="02020603050405020304" pitchFamily="18" charset="0"/>
                <a:sym typeface="Wingdings 2" panose="05020102010507070707" pitchFamily="18" charset="2"/>
              </a:rPr>
              <a:t>thí</a:t>
            </a:r>
            <a:r>
              <a:rPr lang="en-US" altLang="en-US" sz="2800" b="1" dirty="0">
                <a:solidFill>
                  <a:srgbClr val="0000FF"/>
                </a:solidFill>
                <a:cs typeface="Times New Roman" panose="02020603050405020304" pitchFamily="18" charset="0"/>
                <a:sym typeface="Wingdings 2" panose="05020102010507070707" pitchFamily="18" charset="2"/>
              </a:rPr>
              <a:t> </a:t>
            </a:r>
            <a:r>
              <a:rPr lang="en-US" altLang="en-US" sz="2800" b="1" dirty="0" err="1">
                <a:solidFill>
                  <a:srgbClr val="0000FF"/>
                </a:solidFill>
                <a:cs typeface="Times New Roman" panose="02020603050405020304" pitchFamily="18" charset="0"/>
                <a:sym typeface="Wingdings 2" panose="05020102010507070707" pitchFamily="18" charset="2"/>
              </a:rPr>
              <a:t>nghiệm</a:t>
            </a:r>
            <a:r>
              <a:rPr lang="en-US" altLang="en-US" sz="2800" b="1" dirty="0">
                <a:solidFill>
                  <a:srgbClr val="0000FF"/>
                </a:solidFill>
                <a:cs typeface="Times New Roman" panose="02020603050405020304" pitchFamily="18" charset="0"/>
                <a:sym typeface="Wingdings 2" panose="05020102010507070707" pitchFamily="18" charset="2"/>
              </a:rPr>
              <a:t> </a:t>
            </a:r>
          </a:p>
        </p:txBody>
      </p:sp>
      <p:sp>
        <p:nvSpPr>
          <p:cNvPr id="50198" name="Text Box 22"/>
          <p:cNvSpPr txBox="1">
            <a:spLocks noChangeArrowheads="1"/>
          </p:cNvSpPr>
          <p:nvPr/>
        </p:nvSpPr>
        <p:spPr bwMode="auto">
          <a:xfrm>
            <a:off x="128586" y="2674475"/>
            <a:ext cx="287178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a:solidFill>
                  <a:srgbClr val="000099"/>
                </a:solidFill>
              </a:rPr>
              <a:t>-</a:t>
            </a:r>
            <a:r>
              <a:rPr lang="en-US" altLang="en-US" sz="2800" b="1" dirty="0" err="1">
                <a:solidFill>
                  <a:srgbClr val="000099"/>
                </a:solidFill>
              </a:rPr>
              <a:t>Giá</a:t>
            </a:r>
            <a:r>
              <a:rPr lang="en-US" altLang="en-US" sz="2800" b="1" dirty="0">
                <a:solidFill>
                  <a:srgbClr val="000099"/>
                </a:solidFill>
              </a:rPr>
              <a:t> </a:t>
            </a:r>
            <a:r>
              <a:rPr lang="en-US" altLang="en-US" sz="2800" b="1" dirty="0" err="1">
                <a:solidFill>
                  <a:srgbClr val="000099"/>
                </a:solidFill>
              </a:rPr>
              <a:t>thí</a:t>
            </a:r>
            <a:r>
              <a:rPr lang="en-US" altLang="en-US" sz="2800" b="1" dirty="0">
                <a:solidFill>
                  <a:srgbClr val="000099"/>
                </a:solidFill>
              </a:rPr>
              <a:t> </a:t>
            </a:r>
            <a:r>
              <a:rPr lang="en-US" altLang="en-US" sz="2800" b="1" dirty="0" err="1">
                <a:solidFill>
                  <a:srgbClr val="000099"/>
                </a:solidFill>
              </a:rPr>
              <a:t>nghiệm</a:t>
            </a:r>
            <a:r>
              <a:rPr lang="en-US" altLang="en-US" sz="2800" b="1" dirty="0">
                <a:solidFill>
                  <a:srgbClr val="000099"/>
                </a:solidFill>
              </a:rPr>
              <a:t>.</a:t>
            </a:r>
          </a:p>
          <a:p>
            <a:pPr>
              <a:spcBef>
                <a:spcPct val="50000"/>
              </a:spcBef>
            </a:pPr>
            <a:r>
              <a:rPr lang="en-US" altLang="en-US" sz="2800" b="1" dirty="0">
                <a:solidFill>
                  <a:srgbClr val="000099"/>
                </a:solidFill>
              </a:rPr>
              <a:t>-</a:t>
            </a:r>
            <a:r>
              <a:rPr lang="en-US" altLang="en-US" sz="2800" b="1" dirty="0" err="1">
                <a:solidFill>
                  <a:srgbClr val="000099"/>
                </a:solidFill>
              </a:rPr>
              <a:t>Thước</a:t>
            </a:r>
            <a:r>
              <a:rPr lang="en-US" altLang="en-US" sz="2800" b="1" dirty="0">
                <a:solidFill>
                  <a:srgbClr val="000099"/>
                </a:solidFill>
              </a:rPr>
              <a:t> </a:t>
            </a:r>
            <a:r>
              <a:rPr lang="en-US" altLang="en-US" sz="2800" b="1" dirty="0" err="1">
                <a:solidFill>
                  <a:srgbClr val="000099"/>
                </a:solidFill>
              </a:rPr>
              <a:t>thẳng</a:t>
            </a:r>
            <a:r>
              <a:rPr lang="en-US" altLang="en-US" sz="2800" b="1" dirty="0">
                <a:solidFill>
                  <a:srgbClr val="000099"/>
                </a:solidFill>
              </a:rPr>
              <a:t>.</a:t>
            </a:r>
          </a:p>
          <a:p>
            <a:pPr>
              <a:spcBef>
                <a:spcPct val="50000"/>
              </a:spcBef>
            </a:pPr>
            <a:r>
              <a:rPr lang="en-US" altLang="en-US" sz="2800" b="1" dirty="0">
                <a:solidFill>
                  <a:srgbClr val="000099"/>
                </a:solidFill>
              </a:rPr>
              <a:t>-</a:t>
            </a:r>
            <a:r>
              <a:rPr lang="en-US" altLang="en-US" sz="2800" b="1" dirty="0" err="1">
                <a:solidFill>
                  <a:srgbClr val="000099"/>
                </a:solidFill>
              </a:rPr>
              <a:t>Lò</a:t>
            </a:r>
            <a:r>
              <a:rPr lang="en-US" altLang="en-US" sz="2800" b="1" dirty="0">
                <a:solidFill>
                  <a:srgbClr val="000099"/>
                </a:solidFill>
              </a:rPr>
              <a:t> xo</a:t>
            </a:r>
          </a:p>
          <a:p>
            <a:pPr>
              <a:spcBef>
                <a:spcPct val="50000"/>
              </a:spcBef>
            </a:pPr>
            <a:r>
              <a:rPr lang="en-US" altLang="en-US" sz="2800" b="1" dirty="0">
                <a:solidFill>
                  <a:srgbClr val="000099"/>
                </a:solidFill>
              </a:rPr>
              <a:t>-</a:t>
            </a:r>
            <a:r>
              <a:rPr lang="en-US" altLang="en-US" sz="2800" b="1" dirty="0" err="1">
                <a:solidFill>
                  <a:srgbClr val="000099"/>
                </a:solidFill>
              </a:rPr>
              <a:t>Các</a:t>
            </a:r>
            <a:r>
              <a:rPr lang="en-US" altLang="en-US" sz="2800" b="1" dirty="0">
                <a:solidFill>
                  <a:srgbClr val="000099"/>
                </a:solidFill>
              </a:rPr>
              <a:t> </a:t>
            </a:r>
            <a:r>
              <a:rPr lang="en-US" altLang="en-US" sz="2800" b="1" dirty="0" err="1">
                <a:solidFill>
                  <a:srgbClr val="000099"/>
                </a:solidFill>
              </a:rPr>
              <a:t>quả</a:t>
            </a:r>
            <a:r>
              <a:rPr lang="en-US" altLang="en-US" sz="2800" b="1" dirty="0">
                <a:solidFill>
                  <a:srgbClr val="000099"/>
                </a:solidFill>
              </a:rPr>
              <a:t> </a:t>
            </a:r>
            <a:r>
              <a:rPr lang="en-US" altLang="en-US" sz="2800" b="1" dirty="0" err="1">
                <a:solidFill>
                  <a:srgbClr val="000099"/>
                </a:solidFill>
              </a:rPr>
              <a:t>nặng</a:t>
            </a:r>
            <a:r>
              <a:rPr lang="en-US" altLang="en-US" sz="2800" b="1" dirty="0">
                <a:solidFill>
                  <a:srgbClr val="000099"/>
                </a:solidFill>
              </a:rPr>
              <a:t>.</a:t>
            </a:r>
          </a:p>
        </p:txBody>
      </p:sp>
    </p:spTree>
    <p:extLst>
      <p:ext uri="{BB962C8B-B14F-4D97-AF65-F5344CB8AC3E}">
        <p14:creationId xmlns:p14="http://schemas.microsoft.com/office/powerpoint/2010/main" val="3166327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0198"/>
                                        </p:tgtEl>
                                        <p:attrNameLst>
                                          <p:attrName>style.visibility</p:attrName>
                                        </p:attrNameLst>
                                      </p:cBhvr>
                                      <p:to>
                                        <p:strVal val="visible"/>
                                      </p:to>
                                    </p:set>
                                    <p:animEffect transition="in" filter="blinds(horizontal)">
                                      <p:cBhvr>
                                        <p:cTn id="73" dur="500"/>
                                        <p:tgtEl>
                                          <p:spTgt spid="5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P spid="501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smtClean="0">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a:t>
            </a:r>
            <a:r>
              <a:rPr lang="en-US" altLang="en-US" sz="3200" b="1" i="1" u="sng" dirty="0" smtClean="0">
                <a:solidFill>
                  <a:srgbClr val="800000"/>
                </a:solidFill>
                <a:latin typeface="Times New Roman" panose="02020603050405020304" pitchFamily="18" charset="0"/>
                <a:cs typeface="Times New Roman" panose="02020603050405020304" pitchFamily="18" charset="0"/>
              </a:rPr>
              <a:t>1</a:t>
            </a:r>
            <a:r>
              <a:rPr lang="en-US" altLang="en-US" sz="3200" b="1" i="1" dirty="0" smtClean="0">
                <a:latin typeface="Times New Roman" panose="02020603050405020304" pitchFamily="18" charset="0"/>
                <a:cs typeface="Times New Roman" panose="02020603050405020304" pitchFamily="18" charset="0"/>
              </a:rPr>
              <a:t>: Treo </a:t>
            </a:r>
            <a:r>
              <a:rPr lang="en-US" altLang="en-US" sz="3200" b="1" i="1" dirty="0" err="1" smtClean="0">
                <a:latin typeface="Times New Roman" panose="02020603050405020304" pitchFamily="18" charset="0"/>
                <a:cs typeface="Times New Roman" panose="02020603050405020304" pitchFamily="18" charset="0"/>
              </a:rPr>
              <a:t>một</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quả</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nặng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vào</a:t>
            </a:r>
            <a:r>
              <a:rPr lang="en-US" altLang="en-US" sz="3200" b="1" i="1" dirty="0" smtClean="0">
                <a:latin typeface="Times New Roman" panose="02020603050405020304" pitchFamily="18" charset="0"/>
                <a:cs typeface="Times New Roman" panose="02020603050405020304" pitchFamily="18" charset="0"/>
              </a:rPr>
              <a:t> 1 </a:t>
            </a:r>
            <a:r>
              <a:rPr lang="en-US" altLang="en-US" sz="3200" b="1" i="1" dirty="0" err="1" smtClean="0">
                <a:latin typeface="Times New Roman" panose="02020603050405020304" pitchFamily="18" charset="0"/>
                <a:cs typeface="Times New Roman" panose="02020603050405020304" pitchFamily="18" charset="0"/>
              </a:rPr>
              <a:t>lò</a:t>
            </a:r>
            <a:r>
              <a:rPr lang="en-US" altLang="en-US" sz="3200" b="1" i="1" dirty="0" smtClean="0">
                <a:latin typeface="Times New Roman" panose="02020603050405020304" pitchFamily="18" charset="0"/>
                <a:cs typeface="Times New Roman" panose="02020603050405020304" pitchFamily="18" charset="0"/>
              </a:rPr>
              <a:t> xo, ta </a:t>
            </a:r>
            <a:r>
              <a:rPr lang="en-US" altLang="en-US" sz="3200" b="1" i="1" dirty="0" err="1" smtClean="0">
                <a:latin typeface="Times New Roman" panose="02020603050405020304" pitchFamily="18" charset="0"/>
                <a:cs typeface="Times New Roman" panose="02020603050405020304" pitchFamily="18" charset="0"/>
              </a:rPr>
              <a:t>thấy</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lò</a:t>
            </a:r>
            <a:r>
              <a:rPr lang="en-US" altLang="en-US" sz="3200" b="1" i="1" dirty="0" smtClean="0">
                <a:latin typeface="Times New Roman" panose="02020603050405020304" pitchFamily="18" charset="0"/>
                <a:cs typeface="Times New Roman" panose="02020603050405020304" pitchFamily="18" charset="0"/>
              </a:rPr>
              <a:t> xo </a:t>
            </a:r>
            <a:r>
              <a:rPr lang="en-US" altLang="en-US" sz="3200" b="1" i="1" dirty="0" err="1" smtClean="0">
                <a:latin typeface="Times New Roman" panose="02020603050405020304" pitchFamily="18" charset="0"/>
                <a:cs typeface="Times New Roman" panose="02020603050405020304" pitchFamily="18" charset="0"/>
              </a:rPr>
              <a:t>bị</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dãn</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ra.</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Quả</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nặng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chịu</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tác</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dụng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của</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những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lực</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nào</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Các</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lực</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đó</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có</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phương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và</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chiều</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như</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thế</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nào</a:t>
            </a:r>
            <a:r>
              <a:rPr lang="en-US" altLang="en-US" sz="3200" b="1" i="1" dirty="0" smtClean="0">
                <a:latin typeface="Times New Roman" panose="02020603050405020304" pitchFamily="18" charset="0"/>
                <a:cs typeface="Times New Roman" panose="02020603050405020304" pitchFamily="18" charset="0"/>
              </a:rPr>
              <a:t>?</a:t>
            </a:r>
            <a:endParaRPr lang="en-US" altLang="en-US" sz="3200" b="1" i="1" dirty="0">
              <a:latin typeface="Times New Roman" panose="02020603050405020304" pitchFamily="18" charset="0"/>
              <a:cs typeface="Times New Roman" panose="02020603050405020304" pitchFamily="18" charset="0"/>
            </a:endParaRP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5" y="2738974"/>
            <a:ext cx="5743575" cy="2554545"/>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3200" dirty="0" smtClean="0">
                <a:solidFill>
                  <a:srgbClr val="FF0000"/>
                </a:solidFill>
                <a:latin typeface="Times New Roman" panose="02020603050405020304" pitchFamily="18" charset="0"/>
                <a:cs typeface="Times New Roman" panose="02020603050405020304" pitchFamily="18" charset="0"/>
              </a:rPr>
              <a:t>ĐA: </a:t>
            </a:r>
            <a:r>
              <a:rPr lang="en-US" altLang="en-US" sz="3200" dirty="0" err="1" smtClean="0">
                <a:solidFill>
                  <a:srgbClr val="FF0000"/>
                </a:solidFill>
                <a:latin typeface="Times New Roman" panose="02020603050405020304" pitchFamily="18" charset="0"/>
                <a:cs typeface="Times New Roman" panose="02020603050405020304" pitchFamily="18" charset="0"/>
              </a:rPr>
              <a:t>Quả</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nặng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chịu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tác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dụng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2 </a:t>
            </a:r>
            <a:r>
              <a:rPr lang="en-US" altLang="en-US" sz="3200" dirty="0" err="1" smtClean="0">
                <a:solidFill>
                  <a:srgbClr val="FF0000"/>
                </a:solidFill>
                <a:latin typeface="Times New Roman" panose="02020603050405020304" pitchFamily="18" charset="0"/>
                <a:cs typeface="Times New Roman" panose="02020603050405020304" pitchFamily="18" charset="0"/>
              </a:rPr>
              <a:t>lực</a:t>
            </a:r>
            <a:r>
              <a:rPr lang="en-US" altLang="en-US" sz="3200" dirty="0" smtClean="0">
                <a:solidFill>
                  <a:srgbClr val="FF0000"/>
                </a:solidFill>
                <a:latin typeface="Times New Roman" panose="02020603050405020304" pitchFamily="18" charset="0"/>
                <a:cs typeface="Times New Roman" panose="02020603050405020304" pitchFamily="18" charset="0"/>
              </a:rPr>
              <a:t>.                                                                    + </a:t>
            </a:r>
            <a:r>
              <a:rPr lang="en-US" altLang="en-US" sz="3200" dirty="0" err="1" smtClean="0">
                <a:solidFill>
                  <a:srgbClr val="FF0000"/>
                </a:solidFill>
                <a:latin typeface="Times New Roman" panose="02020603050405020304" pitchFamily="18" charset="0"/>
                <a:cs typeface="Times New Roman" panose="02020603050405020304" pitchFamily="18" charset="0"/>
              </a:rPr>
              <a:t>Trọng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lực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tác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dụng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lên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quả</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nặng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có</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phương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thẳng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đứng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có</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chiều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từ</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trên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smtClean="0">
                <a:solidFill>
                  <a:srgbClr val="800000"/>
                </a:solidFill>
                <a:latin typeface="Times New Roman" panose="02020603050405020304" pitchFamily="18" charset="0"/>
                <a:cs typeface="Times New Roman" panose="02020603050405020304" pitchFamily="18" charset="0"/>
              </a:rPr>
              <a:t>Trọng</a:t>
            </a:r>
            <a:r>
              <a:rPr lang="en-US" altLang="en-US" sz="2400" b="1" dirty="0" smtClean="0">
                <a:solidFill>
                  <a:srgbClr val="800000"/>
                </a:solidFill>
                <a:latin typeface="Times New Roman" panose="02020603050405020304" pitchFamily="18" charset="0"/>
                <a:cs typeface="Times New Roman" panose="02020603050405020304" pitchFamily="18" charset="0"/>
              </a:rPr>
              <a:t> </a:t>
            </a:r>
            <a:r>
              <a:rPr lang="en-US" altLang="en-US" sz="2400" b="1" dirty="0" err="1" smtClean="0">
                <a:solidFill>
                  <a:srgbClr val="800000"/>
                </a:solidFill>
                <a:latin typeface="Times New Roman" panose="02020603050405020304" pitchFamily="18" charset="0"/>
                <a:cs typeface="Times New Roman" panose="02020603050405020304" pitchFamily="18" charset="0"/>
              </a:rPr>
              <a:t>lực</a:t>
            </a:r>
            <a:r>
              <a:rPr lang="en-US" altLang="en-US" sz="2400" b="1" dirty="0" smtClean="0">
                <a:solidFill>
                  <a:srgbClr val="800000"/>
                </a:solidFill>
                <a:latin typeface="Times New Roman" panose="02020603050405020304" pitchFamily="18" charset="0"/>
                <a:cs typeface="Times New Roman" panose="02020603050405020304" pitchFamily="18" charset="0"/>
              </a:rPr>
              <a:t> </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smtClean="0">
                <a:solidFill>
                  <a:srgbClr val="800000"/>
                </a:solidFill>
                <a:latin typeface="Times New Roman" panose="02020603050405020304" pitchFamily="18" charset="0"/>
                <a:cs typeface="Times New Roman" panose="02020603050405020304" pitchFamily="18" charset="0"/>
              </a:rPr>
              <a:t>Lực</a:t>
            </a:r>
            <a:r>
              <a:rPr lang="en-US" altLang="en-US" sz="2400" b="1" dirty="0" smtClean="0">
                <a:solidFill>
                  <a:srgbClr val="800000"/>
                </a:solidFill>
                <a:latin typeface="Times New Roman" panose="02020603050405020304" pitchFamily="18" charset="0"/>
                <a:cs typeface="Times New Roman" panose="02020603050405020304" pitchFamily="18" charset="0"/>
              </a:rPr>
              <a:t> </a:t>
            </a:r>
            <a:r>
              <a:rPr lang="en-US" altLang="en-US" sz="2400" b="1" dirty="0" err="1" smtClean="0">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948364" cy="1569660"/>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lực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kéo</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lò</a:t>
            </a:r>
            <a:r>
              <a:rPr lang="en-US" altLang="en-US" sz="3200" dirty="0" smtClean="0">
                <a:solidFill>
                  <a:srgbClr val="FF0000"/>
                </a:solidFill>
                <a:latin typeface="Times New Roman" panose="02020603050405020304" pitchFamily="18" charset="0"/>
                <a:cs typeface="Times New Roman" panose="02020603050405020304" pitchFamily="18" charset="0"/>
              </a:rPr>
              <a:t> xo </a:t>
            </a:r>
            <a:r>
              <a:rPr lang="en-US" altLang="en-US" sz="3200" dirty="0" err="1" smtClean="0">
                <a:solidFill>
                  <a:srgbClr val="FF0000"/>
                </a:solidFill>
                <a:latin typeface="Times New Roman" panose="02020603050405020304" pitchFamily="18" charset="0"/>
                <a:cs typeface="Times New Roman" panose="02020603050405020304" pitchFamily="18" charset="0"/>
              </a:rPr>
              <a:t>tác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dụng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lên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quả</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nặng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có</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phương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thẳng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đứng</a:t>
            </a:r>
            <a:r>
              <a:rPr lang="en-US" altLang="en-US" sz="3200" dirty="0" smtClean="0">
                <a:solidFill>
                  <a:srgbClr val="FF0000"/>
                </a:solidFill>
                <a:latin typeface="Times New Roman" panose="02020603050405020304" pitchFamily="18" charset="0"/>
                <a:cs typeface="Times New Roman" panose="02020603050405020304" pitchFamily="18" charset="0"/>
              </a:rPr>
              <a:t> , </a:t>
            </a:r>
            <a:r>
              <a:rPr lang="en-US" altLang="en-US" sz="3200" dirty="0" err="1" smtClean="0">
                <a:solidFill>
                  <a:srgbClr val="FF0000"/>
                </a:solidFill>
                <a:latin typeface="Times New Roman" panose="02020603050405020304" pitchFamily="18" charset="0"/>
                <a:cs typeface="Times New Roman" panose="02020603050405020304" pitchFamily="18" charset="0"/>
              </a:rPr>
              <a:t>có</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chiều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từ</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dưới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lên</a:t>
            </a:r>
            <a:r>
              <a:rPr lang="en-US" altLang="en-US" sz="3200" dirty="0" smtClean="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VNI-Souvir" pitchFamily="2" charset="0"/>
            </a:endParaRPr>
          </a:p>
        </p:txBody>
      </p:sp>
    </p:spTree>
    <p:extLst>
      <p:ext uri="{BB962C8B-B14F-4D97-AF65-F5344CB8AC3E}">
        <p14:creationId xmlns:p14="http://schemas.microsoft.com/office/powerpoint/2010/main" val="345617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diamond(in)">
                                      <p:cBhvr>
                                        <p:cTn id="11" dur="1000"/>
                                        <p:tgtEl>
                                          <p:spTgt spid="3079"/>
                                        </p:tgtEl>
                                      </p:cBhvr>
                                    </p:animEffect>
                                  </p:childTnLst>
                                </p:cTn>
                              </p:par>
                              <p:par>
                                <p:cTn id="12" presetID="8" presetClass="entr" presetSubtype="16" fill="hold" nodeType="withEffect">
                                  <p:stCondLst>
                                    <p:cond delay="0"/>
                                  </p:stCondLst>
                                  <p:childTnLst>
                                    <p:set>
                                      <p:cBhvr>
                                        <p:cTn id="13" dur="1" fill="hold">
                                          <p:stCondLst>
                                            <p:cond delay="0"/>
                                          </p:stCondLst>
                                        </p:cTn>
                                        <p:tgtEl>
                                          <p:spTgt spid="3085"/>
                                        </p:tgtEl>
                                        <p:attrNameLst>
                                          <p:attrName>style.visibility</p:attrName>
                                        </p:attrNameLst>
                                      </p:cBhvr>
                                      <p:to>
                                        <p:strVal val="visible"/>
                                      </p:to>
                                    </p:set>
                                    <p:animEffect transition="in" filter="diamond(in)">
                                      <p:cBhvr>
                                        <p:cTn id="14" dur="1000"/>
                                        <p:tgtEl>
                                          <p:spTgt spid="3085"/>
                                        </p:tgtEl>
                                      </p:cBhvr>
                                    </p:animEffect>
                                  </p:childTnLst>
                                </p:cTn>
                              </p:par>
                              <p:par>
                                <p:cTn id="15" presetID="8" presetClass="entr" presetSubtype="16" fill="hold" nodeType="with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diamond(in)">
                                      <p:cBhvr>
                                        <p:cTn id="17" dur="1000"/>
                                        <p:tgtEl>
                                          <p:spTgt spid="308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088"/>
                                        </p:tgtEl>
                                        <p:attrNameLst>
                                          <p:attrName>style.visibility</p:attrName>
                                        </p:attrNameLst>
                                      </p:cBhvr>
                                      <p:to>
                                        <p:strVal val="visible"/>
                                      </p:to>
                                    </p:set>
                                    <p:animEffect transition="in" filter="diamond(in)">
                                      <p:cBhvr>
                                        <p:cTn id="20" dur="1000"/>
                                        <p:tgtEl>
                                          <p:spTgt spid="3088"/>
                                        </p:tgtEl>
                                      </p:cBhvr>
                                    </p:animEffect>
                                  </p:childTnLst>
                                </p:cTn>
                              </p:par>
                              <p:par>
                                <p:cTn id="21" presetID="8" presetClass="entr" presetSubtype="16" fill="hold" nodeType="withEffect">
                                  <p:stCondLst>
                                    <p:cond delay="0"/>
                                  </p:stCondLst>
                                  <p:childTnLst>
                                    <p:set>
                                      <p:cBhvr>
                                        <p:cTn id="22" dur="1" fill="hold">
                                          <p:stCondLst>
                                            <p:cond delay="0"/>
                                          </p:stCondLst>
                                        </p:cTn>
                                        <p:tgtEl>
                                          <p:spTgt spid="3087"/>
                                        </p:tgtEl>
                                        <p:attrNameLst>
                                          <p:attrName>style.visibility</p:attrName>
                                        </p:attrNameLst>
                                      </p:cBhvr>
                                      <p:to>
                                        <p:strVal val="visible"/>
                                      </p:to>
                                    </p:set>
                                    <p:animEffect transition="in" filter="diamond(in)">
                                      <p:cBhvr>
                                        <p:cTn id="23" dur="1000"/>
                                        <p:tgtEl>
                                          <p:spTgt spid="308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089"/>
                                        </p:tgtEl>
                                        <p:attrNameLst>
                                          <p:attrName>style.visibility</p:attrName>
                                        </p:attrNameLst>
                                      </p:cBhvr>
                                      <p:to>
                                        <p:strVal val="visible"/>
                                      </p:to>
                                    </p:set>
                                    <p:animEffect transition="in" filter="diamond(in)">
                                      <p:cBhvr>
                                        <p:cTn id="26" dur="1000"/>
                                        <p:tgtEl>
                                          <p:spTgt spid="30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090"/>
                                        </p:tgtEl>
                                        <p:attrNameLst>
                                          <p:attrName>style.visibility</p:attrName>
                                        </p:attrNameLst>
                                      </p:cBhvr>
                                      <p:to>
                                        <p:strVal val="visible"/>
                                      </p:to>
                                    </p:set>
                                    <p:animEffect transition="in" filter="blinds(horizontal)">
                                      <p:cBhvr>
                                        <p:cTn id="31" dur="1000"/>
                                        <p:tgtEl>
                                          <p:spTgt spid="3090"/>
                                        </p:tgtEl>
                                      </p:cBhvr>
                                    </p:animEffect>
                                  </p:childTnLst>
                                </p:cTn>
                              </p:par>
                            </p:childTnLst>
                          </p:cTn>
                        </p:par>
                        <p:par>
                          <p:cTn id="32" fill="hold" nodeType="afterGroup">
                            <p:stCondLst>
                              <p:cond delay="1000"/>
                            </p:stCondLst>
                            <p:childTnLst>
                              <p:par>
                                <p:cTn id="33" presetID="20" presetClass="entr" presetSubtype="0" fill="hold" nodeType="afterEffect">
                                  <p:stCondLst>
                                    <p:cond delay="0"/>
                                  </p:stCondLst>
                                  <p:childTnLst>
                                    <p:set>
                                      <p:cBhvr>
                                        <p:cTn id="34" dur="1" fill="hold">
                                          <p:stCondLst>
                                            <p:cond delay="0"/>
                                          </p:stCondLst>
                                        </p:cTn>
                                        <p:tgtEl>
                                          <p:spTgt spid="3092"/>
                                        </p:tgtEl>
                                        <p:attrNameLst>
                                          <p:attrName>style.visibility</p:attrName>
                                        </p:attrNameLst>
                                      </p:cBhvr>
                                      <p:to>
                                        <p:strVal val="visible"/>
                                      </p:to>
                                    </p:set>
                                    <p:animEffect transition="in" filter="wedge">
                                      <p:cBhvr>
                                        <p:cTn id="35" dur="1000"/>
                                        <p:tgtEl>
                                          <p:spTgt spid="3092"/>
                                        </p:tgtEl>
                                      </p:cBhvr>
                                    </p:animEffect>
                                  </p:childTnLst>
                                </p:cTn>
                              </p:par>
                            </p:childTnLst>
                          </p:cTn>
                        </p:par>
                        <p:par>
                          <p:cTn id="36" fill="hold" nodeType="after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093"/>
                                        </p:tgtEl>
                                        <p:attrNameLst>
                                          <p:attrName>style.visibility</p:attrName>
                                        </p:attrNameLst>
                                      </p:cBhvr>
                                      <p:to>
                                        <p:strVal val="visible"/>
                                      </p:to>
                                    </p:set>
                                    <p:anim calcmode="lin" valueType="num">
                                      <p:cBhvr additive="base">
                                        <p:cTn id="39" dur="1000" fill="hold"/>
                                        <p:tgtEl>
                                          <p:spTgt spid="3093"/>
                                        </p:tgtEl>
                                        <p:attrNameLst>
                                          <p:attrName>ppt_x</p:attrName>
                                        </p:attrNameLst>
                                      </p:cBhvr>
                                      <p:tavLst>
                                        <p:tav tm="0">
                                          <p:val>
                                            <p:strVal val="#ppt_x"/>
                                          </p:val>
                                        </p:tav>
                                        <p:tav tm="100000">
                                          <p:val>
                                            <p:strVal val="#ppt_x"/>
                                          </p:val>
                                        </p:tav>
                                      </p:tavLst>
                                    </p:anim>
                                    <p:anim calcmode="lin" valueType="num">
                                      <p:cBhvr additive="base">
                                        <p:cTn id="40"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095"/>
                                        </p:tgtEl>
                                        <p:attrNameLst>
                                          <p:attrName>style.visibility</p:attrName>
                                        </p:attrNameLst>
                                      </p:cBhvr>
                                      <p:to>
                                        <p:strVal val="visible"/>
                                      </p:to>
                                    </p:set>
                                    <p:animEffect transition="in" filter="checkerboard(across)">
                                      <p:cBhvr>
                                        <p:cTn id="45" dur="1000"/>
                                        <p:tgtEl>
                                          <p:spTgt spid="3095"/>
                                        </p:tgtEl>
                                      </p:cBhvr>
                                    </p:animEffect>
                                  </p:childTnLst>
                                </p:cTn>
                              </p:par>
                            </p:childTnLst>
                          </p:cTn>
                        </p:par>
                        <p:par>
                          <p:cTn id="46" fill="hold" nodeType="afterGroup">
                            <p:stCondLst>
                              <p:cond delay="1000"/>
                            </p:stCondLst>
                            <p:childTnLst>
                              <p:par>
                                <p:cTn id="47" presetID="22" presetClass="entr" presetSubtype="4" fill="hold" nodeType="afterEffect">
                                  <p:stCondLst>
                                    <p:cond delay="0"/>
                                  </p:stCondLst>
                                  <p:childTnLst>
                                    <p:set>
                                      <p:cBhvr>
                                        <p:cTn id="48" dur="1" fill="hold">
                                          <p:stCondLst>
                                            <p:cond delay="0"/>
                                          </p:stCondLst>
                                        </p:cTn>
                                        <p:tgtEl>
                                          <p:spTgt spid="3091"/>
                                        </p:tgtEl>
                                        <p:attrNameLst>
                                          <p:attrName>style.visibility</p:attrName>
                                        </p:attrNameLst>
                                      </p:cBhvr>
                                      <p:to>
                                        <p:strVal val="visible"/>
                                      </p:to>
                                    </p:set>
                                    <p:animEffect transition="in" filter="wipe(down)">
                                      <p:cBhvr>
                                        <p:cTn id="49" dur="1000"/>
                                        <p:tgtEl>
                                          <p:spTgt spid="3091"/>
                                        </p:tgtEl>
                                      </p:cBhvr>
                                    </p:animEffect>
                                  </p:childTnLst>
                                </p:cTn>
                              </p:par>
                            </p:childTnLst>
                          </p:cTn>
                        </p:par>
                        <p:par>
                          <p:cTn id="50" fill="hold" nodeType="afterGroup">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3094"/>
                                        </p:tgtEl>
                                        <p:attrNameLst>
                                          <p:attrName>style.visibility</p:attrName>
                                        </p:attrNameLst>
                                      </p:cBhvr>
                                      <p:to>
                                        <p:strVal val="visible"/>
                                      </p:to>
                                    </p:set>
                                    <p:animEffect transition="in" filter="wipe(down)">
                                      <p:cBhvr>
                                        <p:cTn id="53"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8" grpId="0" animBg="1"/>
      <p:bldP spid="3089" grpId="0" animBg="1"/>
      <p:bldP spid="3090" grpId="0" animBg="1"/>
      <p:bldP spid="3093" grpId="0"/>
      <p:bldP spid="3094" grpId="0"/>
      <p:bldP spid="30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5562600" cy="5157788"/>
          </a:xfrm>
        </p:spPr>
        <p:txBody>
          <a:bodyPr rtlCol="0">
            <a:normAutofit fontScale="92500" lnSpcReduction="20000"/>
          </a:bodyPr>
          <a:lstStyle/>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TN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H42.2</a:t>
            </a:r>
          </a:p>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dài</a:t>
            </a:r>
            <a:r>
              <a:rPr lang="vi-VN"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p>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Móc</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50g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sz="3200" dirty="0">
              <a:latin typeface="Times New Roman" panose="02020603050405020304" pitchFamily="18" charset="0"/>
              <a:cs typeface="Times New Roman" panose="02020603050405020304" pitchFamily="18" charset="0"/>
            </a:endParaRPr>
          </a:p>
          <a:p>
            <a:pPr marL="0" indent="0" algn="just" eaLnBrk="1" fontAlgn="auto" hangingPunct="1">
              <a:lnSpc>
                <a:spcPct val="150000"/>
              </a:lnSpc>
              <a:spcBef>
                <a:spcPts val="0"/>
              </a:spcBef>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p:txBody>
      </p:sp>
      <p:sp>
        <p:nvSpPr>
          <p:cNvPr id="4" name="Title 1"/>
          <p:cNvSpPr>
            <a:spLocks noGrp="1"/>
          </p:cNvSpPr>
          <p:nvPr>
            <p:ph type="title"/>
          </p:nvPr>
        </p:nvSpPr>
        <p:spPr>
          <a:xfrm>
            <a:off x="0" y="130176"/>
            <a:ext cx="8915400" cy="784225"/>
          </a:xfrm>
        </p:spPr>
        <p:txBody>
          <a:bodyPr>
            <a:noAutofit/>
          </a:bodyPr>
          <a:lstStyle/>
          <a:p>
            <a:pPr algn="just" eaLnBrk="1" hangingPunct="1"/>
            <a:r>
              <a:rPr lang="en-US" altLang="en-US" b="1" dirty="0" err="1" smtClean="0">
                <a:solidFill>
                  <a:srgbClr val="0070C0"/>
                </a:solidFill>
                <a:latin typeface="Times New Roman" pitchFamily="18" charset="0"/>
                <a:cs typeface="Times New Roman" pitchFamily="18" charset="0"/>
              </a:rPr>
              <a:t>Các</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bước</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tiến</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hành</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thí</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nghiệm</a:t>
            </a:r>
            <a:endParaRPr lang="en-US" altLang="en-US" b="1" dirty="0" smtClean="0">
              <a:solidFill>
                <a:srgbClr val="0070C0"/>
              </a:solidFill>
              <a:latin typeface="Times New Roman" pitchFamily="18" charset="0"/>
              <a:cs typeface="Times New Roman" pitchFamily="18" charset="0"/>
            </a:endParaRPr>
          </a:p>
        </p:txBody>
      </p:sp>
      <p:graphicFrame>
        <p:nvGraphicFramePr>
          <p:cNvPr id="13316" name="Object 4"/>
          <p:cNvGraphicFramePr>
            <a:graphicFrameLocks noChangeAspect="1"/>
          </p:cNvGraphicFramePr>
          <p:nvPr/>
        </p:nvGraphicFramePr>
        <p:xfrm>
          <a:off x="2590800" y="1600200"/>
          <a:ext cx="208360" cy="574675"/>
        </p:xfrm>
        <a:graphic>
          <a:graphicData uri="http://schemas.openxmlformats.org/presentationml/2006/ole">
            <mc:AlternateContent xmlns:mc="http://schemas.openxmlformats.org/markup-compatibility/2006">
              <mc:Choice xmlns:v="urn:schemas-microsoft-com:vml" Requires="v">
                <p:oleObj spid="_x0000_s1098" name="Equation" r:id="rId3" imgW="126890" imgH="228402" progId="">
                  <p:embed/>
                </p:oleObj>
              </mc:Choice>
              <mc:Fallback>
                <p:oleObj name="Equation" r:id="rId3" imgW="126890" imgH="228402"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00200"/>
                        <a:ext cx="20836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5"/>
          <p:cNvGraphicFramePr>
            <a:graphicFrameLocks noChangeAspect="1"/>
          </p:cNvGraphicFramePr>
          <p:nvPr/>
        </p:nvGraphicFramePr>
        <p:xfrm>
          <a:off x="4724400" y="3505200"/>
          <a:ext cx="234554" cy="547688"/>
        </p:xfrm>
        <a:graphic>
          <a:graphicData uri="http://schemas.openxmlformats.org/presentationml/2006/ole">
            <mc:AlternateContent xmlns:mc="http://schemas.openxmlformats.org/markup-compatibility/2006">
              <mc:Choice xmlns:v="urn:schemas-microsoft-com:vml" Requires="v">
                <p:oleObj spid="_x0000_s1099" name="Equation" r:id="rId5" imgW="114250" imgH="228501" progId="">
                  <p:embed/>
                </p:oleObj>
              </mc:Choice>
              <mc:Fallback>
                <p:oleObj name="Equation" r:id="rId5" imgW="114250" imgH="228501"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05200"/>
                        <a:ext cx="234554"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nvGraphicFramePr>
        <p:xfrm>
          <a:off x="2788444" y="5718175"/>
          <a:ext cx="1120379" cy="527050"/>
        </p:xfrm>
        <a:graphic>
          <a:graphicData uri="http://schemas.openxmlformats.org/presentationml/2006/ole">
            <mc:AlternateContent xmlns:mc="http://schemas.openxmlformats.org/markup-compatibility/2006">
              <mc:Choice xmlns:v="urn:schemas-microsoft-com:vml" Requires="v">
                <p:oleObj spid="_x0000_s1100" name="Equation" r:id="rId7" imgW="647700" imgH="228600" progId="">
                  <p:embed/>
                </p:oleObj>
              </mc:Choice>
              <mc:Fallback>
                <p:oleObj name="Equation" r:id="rId7" imgW="647700" imgH="22860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444" y="5718175"/>
                        <a:ext cx="1120379"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9" name="Picture 7"/>
          <p:cNvPicPr>
            <a:picLocks noChangeAspect="1"/>
          </p:cNvPicPr>
          <p:nvPr/>
        </p:nvPicPr>
        <p:blipFill>
          <a:blip r:embed="rId9"/>
          <a:srcRect/>
          <a:stretch>
            <a:fillRect/>
          </a:stretch>
        </p:blipFill>
        <p:spPr bwMode="auto">
          <a:xfrm>
            <a:off x="5682854" y="990600"/>
            <a:ext cx="3461146"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362" y="1019175"/>
            <a:ext cx="6054329" cy="5157788"/>
          </a:xfrm>
        </p:spPr>
        <p:txBody>
          <a:bodyPr rtlCol="0">
            <a:normAutofit/>
          </a:bodyPr>
          <a:lstStyle/>
          <a:p>
            <a:pPr marL="0" indent="0" algn="just" eaLnBrk="1" fontAlgn="auto" hangingPunct="1">
              <a:spcAft>
                <a:spcPts val="0"/>
              </a:spcAft>
              <a:buFont typeface="Arial" pitchFamily="34" charset="0"/>
              <a:buNone/>
              <a:defRPr/>
            </a:pPr>
            <a:r>
              <a:rPr lang="en-US" sz="3200" i="1" dirty="0" smtClean="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nhóm</a:t>
            </a:r>
            <a:r>
              <a:rPr lang="en-US" sz="3200" i="1" dirty="0">
                <a:latin typeface="Times New Roman" panose="02020603050405020304" pitchFamily="18" charset="0"/>
                <a:cs typeface="Times New Roman" panose="02020603050405020304" pitchFamily="18" charset="0"/>
              </a:rPr>
              <a:t> (chia 4 </a:t>
            </a:r>
            <a:r>
              <a:rPr lang="en-US" sz="3200" i="1" dirty="0" err="1">
                <a:latin typeface="Times New Roman" panose="02020603050405020304" pitchFamily="18" charset="0"/>
                <a:cs typeface="Times New Roman" panose="02020603050405020304" pitchFamily="18" charset="0"/>
              </a:rPr>
              <a:t>nhóm</a:t>
            </a:r>
            <a:r>
              <a:rPr lang="en-US" sz="3200" i="1" dirty="0">
                <a:latin typeface="Times New Roman" panose="02020603050405020304" pitchFamily="18" charset="0"/>
                <a:cs typeface="Times New Roman" panose="02020603050405020304" pitchFamily="18" charset="0"/>
              </a:rPr>
              <a:t>)</a:t>
            </a: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a:p>
            <a:pPr marL="514350" indent="-514350" algn="just" eaLnBrk="1" fontAlgn="auto" hangingPunct="1">
              <a:spcAft>
                <a:spcPts val="0"/>
              </a:spcAft>
              <a:buFont typeface="Arial" pitchFamily="34" charset="0"/>
              <a:buAutoNum type="arabicPeriod"/>
              <a:defRPr/>
            </a:pP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TN</a:t>
            </a:r>
          </a:p>
        </p:txBody>
      </p:sp>
      <p:sp>
        <p:nvSpPr>
          <p:cNvPr id="4" name="Title 1"/>
          <p:cNvSpPr>
            <a:spLocks noGrp="1"/>
          </p:cNvSpPr>
          <p:nvPr>
            <p:ph type="title"/>
          </p:nvPr>
        </p:nvSpPr>
        <p:spPr>
          <a:xfrm>
            <a:off x="1930004" y="117475"/>
            <a:ext cx="5349478" cy="784225"/>
          </a:xfrm>
        </p:spPr>
        <p:txBody>
          <a:bodyPr>
            <a:normAutofit fontScale="90000"/>
          </a:bodyPr>
          <a:lstStyle/>
          <a:p>
            <a:pPr algn="ctr" eaLnBrk="1" hangingPunct="1"/>
            <a:r>
              <a:rPr lang="en-US" altLang="en-US" sz="3600" b="1" smtClean="0">
                <a:solidFill>
                  <a:srgbClr val="0070C0"/>
                </a:solidFill>
                <a:latin typeface="Times New Roman" pitchFamily="18" charset="0"/>
                <a:cs typeface="Times New Roman" pitchFamily="18" charset="0"/>
              </a:rPr>
              <a:t>TIẾN HÀNH THÍ NGHIỆM</a:t>
            </a:r>
          </a:p>
        </p:txBody>
      </p:sp>
      <p:pic>
        <p:nvPicPr>
          <p:cNvPr id="5" name="Picture 4"/>
          <p:cNvPicPr>
            <a:picLocks noChangeAspect="1"/>
          </p:cNvPicPr>
          <p:nvPr/>
        </p:nvPicPr>
        <p:blipFill>
          <a:blip r:embed="rId2"/>
          <a:srcRect/>
          <a:stretch>
            <a:fillRect/>
          </a:stretch>
        </p:blipFill>
        <p:spPr bwMode="auto">
          <a:xfrm>
            <a:off x="1" y="901701"/>
            <a:ext cx="2594372" cy="3641725"/>
          </a:xfrm>
          <a:prstGeom prst="rect">
            <a:avLst/>
          </a:prstGeom>
          <a:noFill/>
          <a:ln w="9525">
            <a:noFill/>
            <a:miter lim="800000"/>
            <a:headEnd/>
            <a:tailEnd/>
          </a:ln>
        </p:spPr>
      </p:pic>
      <p:pic>
        <p:nvPicPr>
          <p:cNvPr id="6" name="Picture 10" descr="Digit 180"/>
          <p:cNvPicPr>
            <a:picLocks noChangeAspect="1" noChangeArrowheads="1" noCrop="1"/>
          </p:cNvPicPr>
          <p:nvPr/>
        </p:nvPicPr>
        <p:blipFill>
          <a:blip r:embed="rId3"/>
          <a:srcRect/>
          <a:stretch>
            <a:fillRect/>
          </a:stretch>
        </p:blipFill>
        <p:spPr bwMode="auto">
          <a:xfrm>
            <a:off x="40481" y="4638675"/>
            <a:ext cx="2295525" cy="137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3"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2389585"/>
            <a:ext cx="26860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839" y="2057401"/>
            <a:ext cx="151210" cy="347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3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ChangeArrowheads="1"/>
          </p:cNvSpPr>
          <p:nvPr/>
        </p:nvSpPr>
        <p:spPr bwMode="auto">
          <a:xfrm>
            <a:off x="5543550" y="234315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7174" name="Rectangle 7"/>
          <p:cNvSpPr>
            <a:spLocks noChangeArrowheads="1"/>
          </p:cNvSpPr>
          <p:nvPr/>
        </p:nvSpPr>
        <p:spPr bwMode="auto">
          <a:xfrm>
            <a:off x="5200650" y="548640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2232" name="Line 8"/>
          <p:cNvSpPr>
            <a:spLocks noChangeShapeType="1"/>
          </p:cNvSpPr>
          <p:nvPr/>
        </p:nvSpPr>
        <p:spPr bwMode="auto">
          <a:xfrm>
            <a:off x="6800850" y="2514600"/>
            <a:ext cx="0" cy="1371600"/>
          </a:xfrm>
          <a:prstGeom prst="line">
            <a:avLst/>
          </a:prstGeom>
          <a:noFill/>
          <a:ln w="9525">
            <a:solidFill>
              <a:srgbClr val="CC3300"/>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3" name="Text Box 9"/>
          <p:cNvSpPr txBox="1">
            <a:spLocks noChangeArrowheads="1"/>
          </p:cNvSpPr>
          <p:nvPr/>
        </p:nvSpPr>
        <p:spPr bwMode="auto">
          <a:xfrm>
            <a:off x="6172200" y="3086101"/>
            <a:ext cx="9715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100">
                <a:solidFill>
                  <a:srgbClr val="FF0000"/>
                </a:solidFill>
              </a:rPr>
              <a:t>l</a:t>
            </a:r>
            <a:r>
              <a:rPr lang="en-US" altLang="en-US" sz="1800" b="1" baseline="-25000">
                <a:solidFill>
                  <a:srgbClr val="FF0000"/>
                </a:solidFill>
              </a:rPr>
              <a:t>o</a:t>
            </a:r>
          </a:p>
        </p:txBody>
      </p:sp>
      <p:pic>
        <p:nvPicPr>
          <p:cNvPr id="7177" name="Picture 10"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thuoc 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1" y="2457451"/>
            <a:ext cx="535781"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Line 14"/>
          <p:cNvSpPr>
            <a:spLocks noChangeShapeType="1"/>
          </p:cNvSpPr>
          <p:nvPr/>
        </p:nvSpPr>
        <p:spPr bwMode="auto">
          <a:xfrm>
            <a:off x="6400800" y="3886200"/>
            <a:ext cx="9715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aphicFrame>
        <p:nvGraphicFramePr>
          <p:cNvPr id="52311" name="Group 87"/>
          <p:cNvGraphicFramePr>
            <a:graphicFrameLocks noGrp="1"/>
          </p:cNvGraphicFramePr>
          <p:nvPr>
            <p:ph/>
            <p:extLst>
              <p:ext uri="{D42A27DB-BD31-4B8C-83A1-F6EECF244321}">
                <p14:modId xmlns:p14="http://schemas.microsoft.com/office/powerpoint/2010/main" val="2532093637"/>
              </p:ext>
            </p:extLst>
          </p:nvPr>
        </p:nvGraphicFramePr>
        <p:xfrm>
          <a:off x="142874" y="2416969"/>
          <a:ext cx="5229226" cy="4212432"/>
        </p:xfrm>
        <a:graphic>
          <a:graphicData uri="http://schemas.openxmlformats.org/drawingml/2006/table">
            <a:tbl>
              <a:tblPr/>
              <a:tblGrid>
                <a:gridCol w="787966">
                  <a:extLst>
                    <a:ext uri="{9D8B030D-6E8A-4147-A177-3AD203B41FA5}">
                      <a16:colId xmlns:a16="http://schemas.microsoft.com/office/drawing/2014/main" val="20000"/>
                    </a:ext>
                  </a:extLst>
                </a:gridCol>
                <a:gridCol w="1504298">
                  <a:extLst>
                    <a:ext uri="{9D8B030D-6E8A-4147-A177-3AD203B41FA5}">
                      <a16:colId xmlns:a16="http://schemas.microsoft.com/office/drawing/2014/main" val="20001"/>
                    </a:ext>
                  </a:extLst>
                </a:gridCol>
                <a:gridCol w="1289398">
                  <a:extLst>
                    <a:ext uri="{9D8B030D-6E8A-4147-A177-3AD203B41FA5}">
                      <a16:colId xmlns:a16="http://schemas.microsoft.com/office/drawing/2014/main" val="20002"/>
                    </a:ext>
                  </a:extLst>
                </a:gridCol>
                <a:gridCol w="1647564">
                  <a:extLst>
                    <a:ext uri="{9D8B030D-6E8A-4147-A177-3AD203B41FA5}">
                      <a16:colId xmlns:a16="http://schemas.microsoft.com/office/drawing/2014/main" val="20003"/>
                    </a:ext>
                  </a:extLst>
                </a:gridCol>
              </a:tblGrid>
              <a:tr h="88919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Số quả nặng</a:t>
                      </a: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tx1"/>
                          </a:solidFill>
                          <a:effectLst/>
                          <a:latin typeface="Times New Roman" pitchFamily="18" charset="0"/>
                        </a:rPr>
                        <a:t>Khối</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lượng</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quả</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nặng</a:t>
                      </a:r>
                      <a:endParaRPr kumimoji="0" lang="en-US" sz="15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Chiều dài lò xo</a:t>
                      </a: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Độ biến dạng lò xo</a:t>
                      </a: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1733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tx1"/>
                          </a:solidFill>
                          <a:effectLst/>
                          <a:latin typeface="VNI-Garam" pitchFamily="34" charset="0"/>
                        </a:rPr>
                        <a:t> 0</a:t>
                      </a:r>
                      <a:endParaRPr kumimoji="0" lang="en-US" sz="2000" b="1" i="0" u="none" strike="noStrike" cap="none" normalizeH="0" baseline="0" dirty="0" smtClean="0">
                        <a:ln>
                          <a:noFill/>
                        </a:ln>
                        <a:solidFill>
                          <a:schemeClr val="tx1"/>
                        </a:solidFill>
                        <a:effectLst/>
                        <a:latin typeface="VNI-Garam" pitchFamily="34"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0000FF"/>
                          </a:solidFill>
                          <a:effectLst/>
                          <a:latin typeface="VNI-Garam" pitchFamily="34" charset="0"/>
                        </a:rPr>
                        <a:t>        0</a:t>
                      </a:r>
                      <a:r>
                        <a:rPr kumimoji="0" lang="en-US" sz="1500" b="1" i="0" u="none" strike="noStrike" cap="none" normalizeH="0" baseline="0" dirty="0" smtClean="0">
                          <a:ln>
                            <a:noFill/>
                          </a:ln>
                          <a:solidFill>
                            <a:schemeClr val="tx1"/>
                          </a:solidFill>
                          <a:effectLst/>
                          <a:latin typeface="VNI-Garam" pitchFamily="34" charset="0"/>
                        </a:rPr>
                        <a:t>   (g)</a:t>
                      </a:r>
                      <a:endParaRPr kumimoji="0" lang="en-US" sz="2000" b="1" i="0" u="none" strike="noStrike" cap="none" normalizeH="0" baseline="0" dirty="0" smtClean="0">
                        <a:ln>
                          <a:noFill/>
                        </a:ln>
                        <a:solidFill>
                          <a:schemeClr val="tx1"/>
                        </a:solidFill>
                        <a:effectLst/>
                        <a:latin typeface="VNI-Garam" pitchFamily="34"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1" i="0" u="none" strike="noStrike" cap="none" normalizeH="0" baseline="0" smtClean="0">
                          <a:ln>
                            <a:noFill/>
                          </a:ln>
                          <a:solidFill>
                            <a:schemeClr val="tx1"/>
                          </a:solidFill>
                          <a:effectLst/>
                          <a:latin typeface="Times New Roman" pitchFamily="18" charset="0"/>
                        </a:rPr>
                        <a:t>l</a:t>
                      </a:r>
                      <a:r>
                        <a:rPr kumimoji="0" lang="en-US" sz="17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VNI-Garam" pitchFamily="34" charset="0"/>
                        </a:rPr>
                        <a:t> =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VNI-Garam" pitchFamily="34"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0  (cm)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VNI-Garam" pitchFamily="34" charset="0"/>
                        </a:rPr>
                        <a:t>1</a:t>
                      </a:r>
                      <a:endParaRPr kumimoji="0" lang="en-US" sz="2000" b="1" i="0" u="none" strike="noStrike" cap="none" normalizeH="0" baseline="0" smtClean="0">
                        <a:ln>
                          <a:noFill/>
                        </a:ln>
                        <a:solidFill>
                          <a:srgbClr val="0066FF"/>
                        </a:solidFill>
                        <a:effectLst/>
                        <a:latin typeface="VNI-Garam" pitchFamily="34"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tx1"/>
                          </a:solidFill>
                          <a:effectLst/>
                          <a:latin typeface="VNI-Garam" pitchFamily="34" charset="0"/>
                        </a:rPr>
                        <a:t>  . . . </a:t>
                      </a:r>
                      <a:r>
                        <a:rPr kumimoji="0" lang="en-US" sz="1500" b="1" i="0" u="none" strike="noStrike" cap="none" normalizeH="0" baseline="0" dirty="0" smtClean="0">
                          <a:ln>
                            <a:noFill/>
                          </a:ln>
                          <a:solidFill>
                            <a:schemeClr val="tx1"/>
                          </a:solidFill>
                          <a:effectLst/>
                          <a:latin typeface="Times New Roman" pitchFamily="18" charset="0"/>
                        </a:rPr>
                        <a:t>.(g)</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1</a:t>
                      </a:r>
                      <a:r>
                        <a:rPr kumimoji="0" lang="en-US" sz="17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1</a:t>
                      </a:r>
                      <a:r>
                        <a:rPr kumimoji="0" lang="en-US" sz="1700" b="1" i="0" u="none" strike="noStrike" cap="none" normalizeH="0" baseline="0" smtClean="0">
                          <a:ln>
                            <a:noFill/>
                          </a:ln>
                          <a:solidFill>
                            <a:schemeClr val="tx1"/>
                          </a:solidFill>
                          <a:effectLst/>
                          <a:latin typeface="Times New Roman" pitchFamily="18" charset="0"/>
                        </a:rPr>
                        <a:t>-l</a:t>
                      </a:r>
                      <a:r>
                        <a:rPr kumimoji="0" lang="en-US" sz="17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=...cm</a:t>
                      </a: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2</a:t>
                      </a:r>
                      <a:endParaRPr kumimoji="0" lang="en-US" sz="2000" b="1" i="0" u="none" strike="noStrike" cap="none" normalizeH="0" baseline="0" smtClean="0">
                        <a:ln>
                          <a:noFill/>
                        </a:ln>
                        <a:solidFill>
                          <a:srgbClr val="0066FF"/>
                        </a:solidFill>
                        <a:effectLst/>
                        <a:latin typeface="Times New Roman" pitchFamily="18"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rPr>
                        <a:t>    . . . .  (g)</a:t>
                      </a: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2</a:t>
                      </a:r>
                      <a:r>
                        <a:rPr kumimoji="0" lang="en-US" sz="17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2</a:t>
                      </a:r>
                      <a:r>
                        <a:rPr kumimoji="0" lang="en-US" sz="1700" b="1" i="0" u="none" strike="noStrike" cap="none" normalizeH="0" baseline="-25000" smtClean="0">
                          <a:ln>
                            <a:noFill/>
                          </a:ln>
                          <a:solidFill>
                            <a:schemeClr val="tx1"/>
                          </a:solidFill>
                          <a:effectLst/>
                          <a:latin typeface="Times New Roman" pitchFamily="18" charset="0"/>
                        </a:rPr>
                        <a:t> </a:t>
                      </a:r>
                      <a:r>
                        <a:rPr kumimoji="0" lang="en-US" sz="1700" b="1" i="0" u="none" strike="noStrike" cap="none" normalizeH="0" baseline="0" smtClean="0">
                          <a:ln>
                            <a:noFill/>
                          </a:ln>
                          <a:solidFill>
                            <a:schemeClr val="tx1"/>
                          </a:solidFill>
                          <a:effectLst/>
                          <a:latin typeface="Times New Roman" pitchFamily="18" charset="0"/>
                        </a:rPr>
                        <a:t>-l</a:t>
                      </a:r>
                      <a:r>
                        <a:rPr kumimoji="0" lang="en-US" sz="17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3</a:t>
                      </a:r>
                      <a:endParaRPr kumimoji="0" lang="en-US" sz="2000" b="1" i="0" u="none" strike="noStrike" cap="none" normalizeH="0" baseline="0" smtClean="0">
                        <a:ln>
                          <a:noFill/>
                        </a:ln>
                        <a:solidFill>
                          <a:srgbClr val="0066FF"/>
                        </a:solidFill>
                        <a:effectLst/>
                        <a:latin typeface="Times New Roman" pitchFamily="18"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rPr>
                        <a:t>. . . .(g)</a:t>
                      </a: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3</a:t>
                      </a:r>
                      <a:r>
                        <a:rPr kumimoji="0" lang="en-US" sz="15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l</a:t>
                      </a:r>
                      <a:r>
                        <a:rPr kumimoji="0" lang="en-US" sz="1800" b="1" i="0" u="none" strike="noStrike" cap="none" normalizeH="0" baseline="-25000" dirty="0" smtClean="0">
                          <a:ln>
                            <a:noFill/>
                          </a:ln>
                          <a:solidFill>
                            <a:schemeClr val="tx1"/>
                          </a:solidFill>
                          <a:effectLst/>
                          <a:latin typeface="Times New Roman" pitchFamily="18" charset="0"/>
                        </a:rPr>
                        <a:t>3</a:t>
                      </a:r>
                      <a:r>
                        <a:rPr kumimoji="0" lang="en-US" sz="1700" b="1" i="0" u="none" strike="noStrike" cap="none" normalizeH="0" baseline="-25000" dirty="0" smtClean="0">
                          <a:ln>
                            <a:noFill/>
                          </a:ln>
                          <a:solidFill>
                            <a:schemeClr val="tx1"/>
                          </a:solidFill>
                          <a:effectLst/>
                          <a:latin typeface="Times New Roman" pitchFamily="18" charset="0"/>
                        </a:rPr>
                        <a:t> </a:t>
                      </a:r>
                      <a:r>
                        <a:rPr kumimoji="0" lang="en-US" sz="1700" b="1" i="0" u="none" strike="noStrike" cap="none" normalizeH="0" baseline="0" dirty="0" smtClean="0">
                          <a:ln>
                            <a:noFill/>
                          </a:ln>
                          <a:solidFill>
                            <a:schemeClr val="tx1"/>
                          </a:solidFill>
                          <a:effectLst/>
                          <a:latin typeface="Times New Roman" pitchFamily="18" charset="0"/>
                        </a:rPr>
                        <a:t>- l</a:t>
                      </a:r>
                      <a:r>
                        <a:rPr kumimoji="0" lang="en-US" sz="1700" b="1" i="0" u="none" strike="noStrike" cap="none" normalizeH="0" baseline="-25000" dirty="0" smtClean="0">
                          <a:ln>
                            <a:noFill/>
                          </a:ln>
                          <a:solidFill>
                            <a:schemeClr val="tx1"/>
                          </a:solidFill>
                          <a:effectLst/>
                          <a:latin typeface="Times New Roman" pitchFamily="18" charset="0"/>
                        </a:rPr>
                        <a:t>0</a:t>
                      </a:r>
                      <a:r>
                        <a:rPr kumimoji="0" lang="en-US" sz="1500" b="1" i="0" u="none" strike="noStrike" cap="none" normalizeH="0" baseline="0" dirty="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7213" name="Text Box 52"/>
          <p:cNvSpPr txBox="1">
            <a:spLocks noChangeArrowheads="1"/>
          </p:cNvSpPr>
          <p:nvPr/>
        </p:nvSpPr>
        <p:spPr bwMode="auto">
          <a:xfrm>
            <a:off x="2343150" y="20782"/>
            <a:ext cx="4286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dirty="0" err="1">
                <a:solidFill>
                  <a:srgbClr val="000066"/>
                </a:solidFill>
              </a:rPr>
              <a:t>Các</a:t>
            </a:r>
            <a:r>
              <a:rPr lang="en-US" altLang="en-US" sz="3200" b="1" dirty="0">
                <a:solidFill>
                  <a:srgbClr val="000066"/>
                </a:solidFill>
              </a:rPr>
              <a:t> </a:t>
            </a:r>
            <a:r>
              <a:rPr lang="en-US" altLang="en-US" sz="3200" b="1" dirty="0" err="1">
                <a:solidFill>
                  <a:srgbClr val="000066"/>
                </a:solidFill>
              </a:rPr>
              <a:t>bước</a:t>
            </a:r>
            <a:r>
              <a:rPr lang="en-US" altLang="en-US" sz="3200" b="1" dirty="0">
                <a:solidFill>
                  <a:srgbClr val="000066"/>
                </a:solidFill>
              </a:rPr>
              <a:t> </a:t>
            </a:r>
            <a:r>
              <a:rPr lang="en-US" altLang="en-US" sz="3200" b="1" dirty="0" err="1">
                <a:solidFill>
                  <a:srgbClr val="000066"/>
                </a:solidFill>
              </a:rPr>
              <a:t>tiến</a:t>
            </a:r>
            <a:r>
              <a:rPr lang="en-US" altLang="en-US" sz="3200" b="1" dirty="0">
                <a:solidFill>
                  <a:srgbClr val="000066"/>
                </a:solidFill>
              </a:rPr>
              <a:t> </a:t>
            </a:r>
            <a:r>
              <a:rPr lang="en-US" altLang="en-US" sz="3200" b="1" dirty="0" err="1">
                <a:solidFill>
                  <a:srgbClr val="000066"/>
                </a:solidFill>
              </a:rPr>
              <a:t>hành</a:t>
            </a:r>
            <a:endParaRPr lang="en-US" altLang="en-US" sz="3200" b="1" dirty="0">
              <a:solidFill>
                <a:srgbClr val="000066"/>
              </a:solidFill>
            </a:endParaRPr>
          </a:p>
        </p:txBody>
      </p:sp>
      <p:sp>
        <p:nvSpPr>
          <p:cNvPr id="52277" name="Text Box 53"/>
          <p:cNvSpPr txBox="1">
            <a:spLocks noChangeArrowheads="1"/>
          </p:cNvSpPr>
          <p:nvPr/>
        </p:nvSpPr>
        <p:spPr bwMode="auto">
          <a:xfrm>
            <a:off x="1447800" y="380139"/>
            <a:ext cx="6743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i="1" dirty="0"/>
              <a:t>Treo </a:t>
            </a:r>
            <a:r>
              <a:rPr lang="en-US" altLang="en-US" sz="3200" b="1" i="1" dirty="0" err="1"/>
              <a:t>một</a:t>
            </a:r>
            <a:r>
              <a:rPr lang="en-US" altLang="en-US" sz="3200" b="1" i="1" dirty="0"/>
              <a:t> </a:t>
            </a:r>
            <a:r>
              <a:rPr lang="en-US" altLang="en-US" sz="3200" b="1" i="1" dirty="0" err="1"/>
              <a:t>lò</a:t>
            </a:r>
            <a:r>
              <a:rPr lang="en-US" altLang="en-US" sz="3200" b="1" i="1" dirty="0"/>
              <a:t> xo </a:t>
            </a:r>
            <a:r>
              <a:rPr lang="en-US" altLang="en-US" sz="3200" b="1" i="1" dirty="0" err="1"/>
              <a:t>vào</a:t>
            </a:r>
            <a:r>
              <a:rPr lang="en-US" altLang="en-US" sz="3200" b="1" i="1" dirty="0"/>
              <a:t> </a:t>
            </a:r>
            <a:r>
              <a:rPr lang="en-US" altLang="en-US" sz="3200" b="1" i="1" dirty="0" err="1"/>
              <a:t>giá</a:t>
            </a:r>
            <a:r>
              <a:rPr lang="en-US" altLang="en-US" sz="3200" b="1" i="1" dirty="0"/>
              <a:t> </a:t>
            </a:r>
            <a:r>
              <a:rPr lang="en-US" altLang="en-US" sz="3200" b="1" i="1" dirty="0" err="1"/>
              <a:t>thí</a:t>
            </a:r>
            <a:r>
              <a:rPr lang="en-US" altLang="en-US" sz="3200" b="1" i="1" dirty="0"/>
              <a:t> </a:t>
            </a:r>
            <a:r>
              <a:rPr lang="en-US" altLang="en-US" sz="3200" b="1" i="1" dirty="0" err="1"/>
              <a:t>nghiệm</a:t>
            </a:r>
            <a:endParaRPr lang="en-US" altLang="en-US" sz="3200" b="1" i="1" dirty="0"/>
          </a:p>
        </p:txBody>
      </p:sp>
      <p:sp>
        <p:nvSpPr>
          <p:cNvPr id="52278" name="Text Box 54"/>
          <p:cNvSpPr txBox="1">
            <a:spLocks noChangeArrowheads="1"/>
          </p:cNvSpPr>
          <p:nvPr/>
        </p:nvSpPr>
        <p:spPr bwMode="auto">
          <a:xfrm>
            <a:off x="142874" y="1025307"/>
            <a:ext cx="8772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t>B1. </a:t>
            </a:r>
            <a:r>
              <a:rPr lang="en-US" altLang="en-US" sz="2800" b="1" dirty="0" err="1"/>
              <a:t>Đo</a:t>
            </a:r>
            <a:r>
              <a:rPr lang="en-US" altLang="en-US" sz="2800" b="1" dirty="0"/>
              <a:t> </a:t>
            </a:r>
            <a:r>
              <a:rPr lang="en-US" altLang="en-US" sz="2800" b="1" dirty="0" err="1"/>
              <a:t>chiều</a:t>
            </a:r>
            <a:r>
              <a:rPr lang="en-US" altLang="en-US" sz="2800" b="1" dirty="0"/>
              <a:t> </a:t>
            </a:r>
            <a:r>
              <a:rPr lang="en-US" altLang="en-US" sz="2800" b="1" dirty="0" err="1"/>
              <a:t>dài</a:t>
            </a:r>
            <a:r>
              <a:rPr lang="en-US" altLang="en-US" sz="2800" b="1" dirty="0"/>
              <a:t> </a:t>
            </a:r>
            <a:r>
              <a:rPr lang="en-US" altLang="en-US" sz="2800" b="1" dirty="0" err="1"/>
              <a:t>của</a:t>
            </a:r>
            <a:r>
              <a:rPr lang="en-US" altLang="en-US" sz="2800" b="1" dirty="0"/>
              <a:t> </a:t>
            </a:r>
            <a:r>
              <a:rPr lang="en-US" altLang="en-US" sz="2800" b="1" dirty="0" err="1"/>
              <a:t>lò</a:t>
            </a:r>
            <a:r>
              <a:rPr lang="en-US" altLang="en-US" sz="2800" b="1" dirty="0"/>
              <a:t> xo </a:t>
            </a:r>
            <a:r>
              <a:rPr lang="en-US" altLang="en-US" sz="2800" b="1" dirty="0" err="1"/>
              <a:t>khi</a:t>
            </a:r>
            <a:r>
              <a:rPr lang="en-US" altLang="en-US" sz="2800" b="1" dirty="0"/>
              <a:t> </a:t>
            </a:r>
            <a:r>
              <a:rPr lang="en-US" altLang="en-US" sz="2800" b="1" dirty="0" err="1"/>
              <a:t>chưa</a:t>
            </a:r>
            <a:r>
              <a:rPr lang="en-US" altLang="en-US" sz="2800" b="1" dirty="0"/>
              <a:t> </a:t>
            </a:r>
            <a:r>
              <a:rPr lang="en-US" altLang="en-US" sz="2800" b="1" dirty="0" err="1"/>
              <a:t>kéo</a:t>
            </a:r>
            <a:r>
              <a:rPr lang="en-US" altLang="en-US" sz="2800" b="1" dirty="0"/>
              <a:t> </a:t>
            </a:r>
            <a:r>
              <a:rPr lang="en-US" altLang="en-US" sz="2800" b="1" dirty="0" err="1"/>
              <a:t>dãn</a:t>
            </a:r>
            <a:r>
              <a:rPr lang="en-US" altLang="en-US" sz="2800" b="1" dirty="0"/>
              <a:t>. </a:t>
            </a:r>
            <a:r>
              <a:rPr lang="en-US" altLang="en-US" sz="2800" b="1" dirty="0" err="1"/>
              <a:t>Đó</a:t>
            </a:r>
            <a:r>
              <a:rPr lang="en-US" altLang="en-US" sz="2800" b="1" dirty="0"/>
              <a:t> </a:t>
            </a:r>
            <a:r>
              <a:rPr lang="en-US" altLang="en-US" sz="2800" b="1" dirty="0" err="1"/>
              <a:t>là</a:t>
            </a:r>
            <a:r>
              <a:rPr lang="en-US" altLang="en-US" sz="2800" b="1" dirty="0"/>
              <a:t> </a:t>
            </a:r>
            <a:r>
              <a:rPr lang="en-US" altLang="en-US" sz="2800" b="1" dirty="0" err="1"/>
              <a:t>chiều</a:t>
            </a:r>
            <a:r>
              <a:rPr lang="en-US" altLang="en-US" sz="2800" b="1" dirty="0"/>
              <a:t> </a:t>
            </a:r>
            <a:r>
              <a:rPr lang="en-US" altLang="en-US" sz="2800" b="1" dirty="0" err="1"/>
              <a:t>dài</a:t>
            </a:r>
            <a:r>
              <a:rPr lang="en-US" altLang="en-US" sz="2800" b="1" dirty="0"/>
              <a:t> </a:t>
            </a:r>
            <a:r>
              <a:rPr lang="en-US" altLang="en-US" sz="2800" b="1" dirty="0" err="1"/>
              <a:t>tự</a:t>
            </a:r>
            <a:r>
              <a:rPr lang="en-US" altLang="en-US" sz="2800" b="1" dirty="0"/>
              <a:t> </a:t>
            </a:r>
            <a:r>
              <a:rPr lang="en-US" altLang="en-US" sz="2800" b="1" dirty="0" err="1"/>
              <a:t>nhiên</a:t>
            </a:r>
            <a:r>
              <a:rPr lang="en-US" altLang="en-US" sz="2800" b="1" dirty="0"/>
              <a:t> </a:t>
            </a:r>
            <a:r>
              <a:rPr lang="en-US" altLang="en-US" sz="2800" b="1" dirty="0" err="1"/>
              <a:t>của</a:t>
            </a:r>
            <a:r>
              <a:rPr lang="en-US" altLang="en-US" sz="2800" b="1" dirty="0"/>
              <a:t> </a:t>
            </a:r>
            <a:r>
              <a:rPr lang="en-US" altLang="en-US" sz="2800" b="1" dirty="0" err="1"/>
              <a:t>lò</a:t>
            </a:r>
            <a:r>
              <a:rPr lang="en-US" altLang="en-US" sz="2800" b="1" dirty="0"/>
              <a:t> xo ( </a:t>
            </a:r>
            <a:r>
              <a:rPr lang="en-US" altLang="en-US" sz="2800" b="1" dirty="0">
                <a:solidFill>
                  <a:srgbClr val="FF0000"/>
                </a:solidFill>
              </a:rPr>
              <a:t>l</a:t>
            </a:r>
            <a:r>
              <a:rPr lang="en-US" altLang="en-US" sz="2800" b="1" baseline="-25000" dirty="0">
                <a:solidFill>
                  <a:srgbClr val="FF0000"/>
                </a:solidFill>
              </a:rPr>
              <a:t>0</a:t>
            </a:r>
            <a:r>
              <a:rPr lang="en-US" altLang="en-US" sz="2800" b="1" dirty="0"/>
              <a:t> ). </a:t>
            </a:r>
            <a:r>
              <a:rPr lang="en-US" altLang="en-US" sz="2800" b="1" dirty="0" err="1"/>
              <a:t>Ghi</a:t>
            </a:r>
            <a:r>
              <a:rPr lang="en-US" altLang="en-US" sz="2800" b="1" dirty="0"/>
              <a:t> </a:t>
            </a:r>
            <a:r>
              <a:rPr lang="en-US" altLang="en-US" sz="2800" b="1" dirty="0" err="1"/>
              <a:t>kết</a:t>
            </a:r>
            <a:r>
              <a:rPr lang="en-US" altLang="en-US" sz="2800" b="1" dirty="0"/>
              <a:t> </a:t>
            </a:r>
            <a:r>
              <a:rPr lang="en-US" altLang="en-US" sz="2800" b="1" dirty="0" err="1"/>
              <a:t>quả</a:t>
            </a:r>
            <a:r>
              <a:rPr lang="en-US" altLang="en-US" sz="2800" b="1" dirty="0"/>
              <a:t> </a:t>
            </a:r>
            <a:r>
              <a:rPr lang="en-US" altLang="en-US" sz="2800" b="1" dirty="0" err="1"/>
              <a:t>vào</a:t>
            </a:r>
            <a:r>
              <a:rPr lang="en-US" altLang="en-US" sz="2800" b="1" dirty="0"/>
              <a:t> </a:t>
            </a:r>
            <a:r>
              <a:rPr lang="en-US" altLang="en-US" sz="2800" b="1" dirty="0" err="1"/>
              <a:t>bảng</a:t>
            </a:r>
            <a:r>
              <a:rPr lang="en-US" altLang="en-US" sz="2800" b="1" dirty="0"/>
              <a:t> 9.1.</a:t>
            </a:r>
          </a:p>
        </p:txBody>
      </p:sp>
      <p:pic>
        <p:nvPicPr>
          <p:cNvPr id="7216" name="Picture 78" descr="lo x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50745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9" name="Text Box 85"/>
          <p:cNvSpPr txBox="1">
            <a:spLocks noChangeArrowheads="1"/>
          </p:cNvSpPr>
          <p:nvPr/>
        </p:nvSpPr>
        <p:spPr bwMode="auto">
          <a:xfrm>
            <a:off x="3371850" y="3188495"/>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3300"/>
                </a:solidFill>
              </a:rPr>
              <a:t>?</a:t>
            </a:r>
          </a:p>
        </p:txBody>
      </p:sp>
    </p:spTree>
    <p:extLst>
      <p:ext uri="{BB962C8B-B14F-4D97-AF65-F5344CB8AC3E}">
        <p14:creationId xmlns:p14="http://schemas.microsoft.com/office/powerpoint/2010/main" val="3541977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77"/>
                                        </p:tgtEl>
                                        <p:attrNameLst>
                                          <p:attrName>style.visibility</p:attrName>
                                        </p:attrNameLst>
                                      </p:cBhvr>
                                      <p:to>
                                        <p:strVal val="visible"/>
                                      </p:to>
                                    </p:set>
                                    <p:animEffect transition="in" filter="blinds(horizontal)">
                                      <p:cBhvr>
                                        <p:cTn id="7" dur="500"/>
                                        <p:tgtEl>
                                          <p:spTgt spid="52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78"/>
                                        </p:tgtEl>
                                        <p:attrNameLst>
                                          <p:attrName>style.visibility</p:attrName>
                                        </p:attrNameLst>
                                      </p:cBhvr>
                                      <p:to>
                                        <p:strVal val="visible"/>
                                      </p:to>
                                    </p:set>
                                    <p:animEffect transition="in" filter="blinds(horizontal)">
                                      <p:cBhvr>
                                        <p:cTn id="12" dur="500"/>
                                        <p:tgtEl>
                                          <p:spTgt spid="52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2238"/>
                                        </p:tgtEl>
                                        <p:attrNameLst>
                                          <p:attrName>style.visibility</p:attrName>
                                        </p:attrNameLst>
                                      </p:cBhvr>
                                      <p:to>
                                        <p:strVal val="visible"/>
                                      </p:to>
                                    </p:set>
                                    <p:animEffect transition="in" filter="wipe(down)">
                                      <p:cBhvr>
                                        <p:cTn id="17" dur="500"/>
                                        <p:tgtEl>
                                          <p:spTgt spid="52238"/>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52232"/>
                                        </p:tgtEl>
                                        <p:attrNameLst>
                                          <p:attrName>style.visibility</p:attrName>
                                        </p:attrNameLst>
                                      </p:cBhvr>
                                      <p:to>
                                        <p:strVal val="visible"/>
                                      </p:to>
                                    </p:set>
                                    <p:animEffect transition="in" filter="wipe(down)">
                                      <p:cBhvr>
                                        <p:cTn id="21" dur="500"/>
                                        <p:tgtEl>
                                          <p:spTgt spid="52232"/>
                                        </p:tgtEl>
                                      </p:cBhvr>
                                    </p:animEffect>
                                  </p:childTnLst>
                                </p:cTn>
                              </p:par>
                            </p:childTnLst>
                          </p:cTn>
                        </p:par>
                        <p:par>
                          <p:cTn id="22" fill="hold" nodeType="afterGroup">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52233"/>
                                        </p:tgtEl>
                                        <p:attrNameLst>
                                          <p:attrName>style.visibility</p:attrName>
                                        </p:attrNameLst>
                                      </p:cBhvr>
                                      <p:to>
                                        <p:strVal val="visible"/>
                                      </p:to>
                                    </p:set>
                                    <p:animEffect transition="in" filter="wipe(down)">
                                      <p:cBhvr>
                                        <p:cTn id="25" dur="500"/>
                                        <p:tgtEl>
                                          <p:spTgt spid="52233"/>
                                        </p:tgtEl>
                                      </p:cBhvr>
                                    </p:animEffect>
                                  </p:childTnLst>
                                </p:cTn>
                              </p:par>
                              <p:par>
                                <p:cTn id="26" presetID="4" presetClass="entr" presetSubtype="16" fill="hold" nodeType="withEffect">
                                  <p:stCondLst>
                                    <p:cond delay="0"/>
                                  </p:stCondLst>
                                  <p:childTnLst>
                                    <p:set>
                                      <p:cBhvr>
                                        <p:cTn id="27" dur="1" fill="hold">
                                          <p:stCondLst>
                                            <p:cond delay="0"/>
                                          </p:stCondLst>
                                        </p:cTn>
                                        <p:tgtEl>
                                          <p:spTgt spid="52311"/>
                                        </p:tgtEl>
                                        <p:attrNameLst>
                                          <p:attrName>style.visibility</p:attrName>
                                        </p:attrNameLst>
                                      </p:cBhvr>
                                      <p:to>
                                        <p:strVal val="visible"/>
                                      </p:to>
                                    </p:set>
                                    <p:animEffect transition="in" filter="box(in)">
                                      <p:cBhvr>
                                        <p:cTn id="28" dur="500"/>
                                        <p:tgtEl>
                                          <p:spTgt spid="523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2309"/>
                                        </p:tgtEl>
                                        <p:attrNameLst>
                                          <p:attrName>style.visibility</p:attrName>
                                        </p:attrNameLst>
                                      </p:cBhvr>
                                      <p:to>
                                        <p:strVal val="visible"/>
                                      </p:to>
                                    </p:set>
                                    <p:animEffect transition="in" filter="box(in)">
                                      <p:cBhvr>
                                        <p:cTn id="33" dur="500"/>
                                        <p:tgtEl>
                                          <p:spTgt spid="5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utoUpdateAnimBg="0"/>
      <p:bldP spid="52277" grpId="0"/>
      <p:bldP spid="52278" grpId="0"/>
      <p:bldP spid="5230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0" y="901193"/>
            <a:ext cx="8991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B2. </a:t>
            </a:r>
            <a:r>
              <a:rPr lang="en-US" altLang="en-US" b="1" dirty="0" err="1"/>
              <a:t>Móc</a:t>
            </a:r>
            <a:r>
              <a:rPr lang="en-US" altLang="en-US" b="1" dirty="0"/>
              <a:t> </a:t>
            </a:r>
            <a:r>
              <a:rPr lang="en-US" altLang="en-US" b="1" dirty="0" err="1"/>
              <a:t>một</a:t>
            </a:r>
            <a:r>
              <a:rPr lang="en-US" altLang="en-US" b="1" dirty="0"/>
              <a:t> </a:t>
            </a:r>
            <a:r>
              <a:rPr lang="en-US" altLang="en-US" b="1" dirty="0" err="1"/>
              <a:t>quả</a:t>
            </a:r>
            <a:r>
              <a:rPr lang="en-US" altLang="en-US" b="1" dirty="0"/>
              <a:t> </a:t>
            </a:r>
            <a:r>
              <a:rPr lang="en-US" altLang="en-US" b="1" dirty="0" err="1"/>
              <a:t>nặng</a:t>
            </a:r>
            <a:r>
              <a:rPr lang="en-US" altLang="en-US" b="1" dirty="0"/>
              <a:t> 50 g </a:t>
            </a:r>
            <a:r>
              <a:rPr lang="en-US" altLang="en-US" b="1" dirty="0" err="1"/>
              <a:t>vào</a:t>
            </a:r>
            <a:r>
              <a:rPr lang="en-US" altLang="en-US" b="1" dirty="0"/>
              <a:t> </a:t>
            </a:r>
            <a:r>
              <a:rPr lang="en-US" altLang="en-US" b="1" dirty="0" err="1"/>
              <a:t>đầu</a:t>
            </a:r>
            <a:r>
              <a:rPr lang="en-US" altLang="en-US" b="1" dirty="0"/>
              <a:t> </a:t>
            </a:r>
            <a:r>
              <a:rPr lang="en-US" altLang="en-US" b="1" dirty="0" err="1"/>
              <a:t>dưới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Đo</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lúc</a:t>
            </a:r>
            <a:r>
              <a:rPr lang="en-US" altLang="en-US" b="1" dirty="0"/>
              <a:t> </a:t>
            </a:r>
            <a:r>
              <a:rPr lang="en-US" altLang="en-US" b="1" dirty="0" err="1"/>
              <a:t>đó</a:t>
            </a:r>
            <a:r>
              <a:rPr lang="en-US" altLang="en-US" b="1" dirty="0"/>
              <a:t> (</a:t>
            </a:r>
            <a:r>
              <a:rPr lang="en-US" altLang="en-US" b="1" dirty="0">
                <a:solidFill>
                  <a:srgbClr val="FF0000"/>
                </a:solidFill>
              </a:rPr>
              <a:t>l</a:t>
            </a:r>
            <a:r>
              <a:rPr lang="en-US" altLang="en-US" b="1" baseline="-25000" dirty="0">
                <a:solidFill>
                  <a:srgbClr val="FF0000"/>
                </a:solidFill>
              </a:rPr>
              <a:t>1</a:t>
            </a:r>
            <a:r>
              <a:rPr lang="en-US" altLang="en-US" b="1" dirty="0"/>
              <a:t>). </a:t>
            </a:r>
            <a:r>
              <a:rPr lang="en-US" altLang="en-US" b="1" dirty="0" err="1"/>
              <a:t>Ghi</a:t>
            </a:r>
            <a:r>
              <a:rPr lang="en-US" altLang="en-US" b="1" dirty="0"/>
              <a:t> </a:t>
            </a:r>
            <a:r>
              <a:rPr lang="en-US" altLang="en-US" b="1" dirty="0" err="1"/>
              <a:t>kết</a:t>
            </a:r>
            <a:r>
              <a:rPr lang="en-US" altLang="en-US" b="1" dirty="0"/>
              <a:t> </a:t>
            </a:r>
            <a:r>
              <a:rPr lang="en-US" altLang="en-US" b="1" dirty="0" err="1"/>
              <a:t>quả</a:t>
            </a:r>
            <a:r>
              <a:rPr lang="en-US" altLang="en-US" b="1" dirty="0"/>
              <a:t> </a:t>
            </a:r>
            <a:r>
              <a:rPr lang="en-US" altLang="en-US" b="1" dirty="0" err="1"/>
              <a:t>vào</a:t>
            </a:r>
            <a:r>
              <a:rPr lang="en-US" altLang="en-US" b="1" dirty="0"/>
              <a:t> </a:t>
            </a:r>
            <a:r>
              <a:rPr lang="en-US" altLang="en-US" b="1" dirty="0" err="1"/>
              <a:t>bảng</a:t>
            </a:r>
            <a:r>
              <a:rPr lang="en-US" altLang="en-US" b="1" dirty="0"/>
              <a:t> 9.1…</a:t>
            </a:r>
          </a:p>
        </p:txBody>
      </p:sp>
      <p:graphicFrame>
        <p:nvGraphicFramePr>
          <p:cNvPr id="53356" name="Group 108"/>
          <p:cNvGraphicFramePr>
            <a:graphicFrameLocks noGrp="1"/>
          </p:cNvGraphicFramePr>
          <p:nvPr>
            <p:ph/>
            <p:extLst>
              <p:ext uri="{D42A27DB-BD31-4B8C-83A1-F6EECF244321}">
                <p14:modId xmlns:p14="http://schemas.microsoft.com/office/powerpoint/2010/main" val="2107275856"/>
              </p:ext>
            </p:extLst>
          </p:nvPr>
        </p:nvGraphicFramePr>
        <p:xfrm>
          <a:off x="80962" y="2000251"/>
          <a:ext cx="4991100" cy="4629150"/>
        </p:xfrm>
        <a:graphic>
          <a:graphicData uri="http://schemas.openxmlformats.org/drawingml/2006/table">
            <a:tbl>
              <a:tblPr/>
              <a:tblGrid>
                <a:gridCol w="807384">
                  <a:extLst>
                    <a:ext uri="{9D8B030D-6E8A-4147-A177-3AD203B41FA5}">
                      <a16:colId xmlns:a16="http://schemas.microsoft.com/office/drawing/2014/main" val="20000"/>
                    </a:ext>
                  </a:extLst>
                </a:gridCol>
                <a:gridCol w="1360931">
                  <a:extLst>
                    <a:ext uri="{9D8B030D-6E8A-4147-A177-3AD203B41FA5}">
                      <a16:colId xmlns:a16="http://schemas.microsoft.com/office/drawing/2014/main" val="20001"/>
                    </a:ext>
                  </a:extLst>
                </a:gridCol>
                <a:gridCol w="1159085">
                  <a:extLst>
                    <a:ext uri="{9D8B030D-6E8A-4147-A177-3AD203B41FA5}">
                      <a16:colId xmlns:a16="http://schemas.microsoft.com/office/drawing/2014/main" val="20002"/>
                    </a:ext>
                  </a:extLst>
                </a:gridCol>
                <a:gridCol w="1663700">
                  <a:extLst>
                    <a:ext uri="{9D8B030D-6E8A-4147-A177-3AD203B41FA5}">
                      <a16:colId xmlns:a16="http://schemas.microsoft.com/office/drawing/2014/main" val="20003"/>
                    </a:ext>
                  </a:extLst>
                </a:gridCol>
              </a:tblGrid>
              <a:tr h="122801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Số</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quả</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nặng</a:t>
                      </a: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Khối</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lượng</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quả</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nặng</a:t>
                      </a: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Chiều</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dài</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lò</a:t>
                      </a:r>
                      <a:r>
                        <a:rPr kumimoji="0" lang="en-US" sz="2000" b="1" i="0" u="none" strike="noStrike" cap="none" normalizeH="0" baseline="0" dirty="0" smtClean="0">
                          <a:ln>
                            <a:noFill/>
                          </a:ln>
                          <a:solidFill>
                            <a:schemeClr val="tx1"/>
                          </a:solidFill>
                          <a:effectLst/>
                          <a:latin typeface="Times New Roman" pitchFamily="18" charset="0"/>
                        </a:rPr>
                        <a:t>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Độ</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biến</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dạng</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của</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lò</a:t>
                      </a:r>
                      <a:r>
                        <a:rPr kumimoji="0" lang="en-US" sz="2000" b="1" i="0" u="none" strike="noStrike" cap="none" normalizeH="0" baseline="0" dirty="0" smtClean="0">
                          <a:ln>
                            <a:noFill/>
                          </a:ln>
                          <a:solidFill>
                            <a:schemeClr val="tx1"/>
                          </a:solidFill>
                          <a:effectLst/>
                          <a:latin typeface="Times New Roman" pitchFamily="18" charset="0"/>
                        </a:rPr>
                        <a:t>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0</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0000FF"/>
                          </a:solidFill>
                          <a:effectLst/>
                          <a:latin typeface="Times New Roman" pitchFamily="18" charset="0"/>
                        </a:rPr>
                        <a:t>   0</a:t>
                      </a:r>
                      <a:r>
                        <a:rPr kumimoji="0" lang="en-US" sz="2000" b="1" i="0" u="none" strike="noStrike" cap="none" normalizeH="0" baseline="0" dirty="0" smtClean="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 = </a:t>
                      </a:r>
                      <a:r>
                        <a:rPr kumimoji="0" lang="en-US" sz="2000" b="1" i="0" u="none" strike="noStrike" cap="none" normalizeH="0" baseline="0" dirty="0" smtClean="0">
                          <a:ln>
                            <a:noFill/>
                          </a:ln>
                          <a:solidFill>
                            <a:srgbClr val="FF0000"/>
                          </a:solidFill>
                          <a:effectLst/>
                          <a:latin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000066"/>
                          </a:solidFill>
                          <a:effectLst/>
                          <a:latin typeface="Times New Roman" pitchFamily="18" charset="0"/>
                        </a:rPr>
                        <a:t>0 </a:t>
                      </a:r>
                      <a:r>
                        <a:rPr kumimoji="0" lang="en-US" sz="2000" b="1" i="0" u="none" strike="noStrike" cap="none" normalizeH="0" baseline="0" dirty="0" smtClean="0">
                          <a:ln>
                            <a:noFill/>
                          </a:ln>
                          <a:solidFill>
                            <a:schemeClr val="tx1"/>
                          </a:solidFill>
                          <a:effectLst/>
                          <a:latin typeface="Times New Roman" pitchFamily="18" charset="0"/>
                        </a:rPr>
                        <a:t> (cm)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1</a:t>
                      </a:r>
                      <a:r>
                        <a:rPr kumimoji="0" lang="en-US" sz="2000" b="1" i="0" u="none" strike="noStrike" cap="none" normalizeH="0" baseline="0" dirty="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1</a:t>
                      </a: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2</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2 </a:t>
                      </a: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3</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3 </a:t>
                      </a:r>
                      <a:r>
                        <a:rPr kumimoji="0" lang="en-US" sz="2000" b="1" i="0" u="none" strike="noStrike" cap="none" normalizeH="0" baseline="0" dirty="0" smtClean="0">
                          <a:ln>
                            <a:noFill/>
                          </a:ln>
                          <a:solidFill>
                            <a:schemeClr val="tx1"/>
                          </a:solidFill>
                          <a:effectLst/>
                          <a:latin typeface="Times New Roman" pitchFamily="18" charset="0"/>
                        </a:rPr>
                        <a:t>- 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8227" name="Picture 79"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325" y="2393157"/>
            <a:ext cx="442913" cy="1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80"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7" y="2277667"/>
            <a:ext cx="2814638" cy="16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81"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89" y="2000251"/>
            <a:ext cx="151210" cy="347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8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62" y="2443164"/>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83"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6938" y="5072063"/>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32" name="Picture 84" descr="jj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6612" y="2343150"/>
            <a:ext cx="4143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85" descr="thuoc 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6470" y="2364582"/>
            <a:ext cx="535781"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4" name="Text Box 86"/>
          <p:cNvSpPr txBox="1">
            <a:spLocks noChangeArrowheads="1"/>
          </p:cNvSpPr>
          <p:nvPr/>
        </p:nvSpPr>
        <p:spPr bwMode="auto">
          <a:xfrm>
            <a:off x="6350794" y="3714751"/>
            <a:ext cx="242887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350">
                <a:latin typeface="Verdana" panose="020B0604030504040204" pitchFamily="34" charset="0"/>
              </a:rPr>
              <a:t>   -----------------</a:t>
            </a:r>
          </a:p>
        </p:txBody>
      </p:sp>
      <p:sp>
        <p:nvSpPr>
          <p:cNvPr id="53335" name="Text Box 87"/>
          <p:cNvSpPr txBox="1">
            <a:spLocks noChangeArrowheads="1"/>
          </p:cNvSpPr>
          <p:nvPr/>
        </p:nvSpPr>
        <p:spPr bwMode="auto">
          <a:xfrm>
            <a:off x="6400800" y="3871913"/>
            <a:ext cx="1428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solidFill>
                  <a:srgbClr val="0000FF"/>
                </a:solidFill>
                <a:latin typeface="Verdana" panose="020B0604030504040204" pitchFamily="34" charset="0"/>
              </a:rPr>
              <a:t> --------------</a:t>
            </a:r>
          </a:p>
        </p:txBody>
      </p:sp>
      <p:sp>
        <p:nvSpPr>
          <p:cNvPr id="53336" name="Text Box 88"/>
          <p:cNvSpPr txBox="1">
            <a:spLocks noChangeArrowheads="1"/>
          </p:cNvSpPr>
          <p:nvPr/>
        </p:nvSpPr>
        <p:spPr bwMode="auto">
          <a:xfrm>
            <a:off x="5086350" y="3014663"/>
            <a:ext cx="514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a:solidFill>
                  <a:srgbClr val="990000"/>
                </a:solidFill>
              </a:rPr>
              <a:t>l</a:t>
            </a:r>
            <a:r>
              <a:rPr lang="en-US" altLang="en-US" b="1" baseline="-25000">
                <a:solidFill>
                  <a:srgbClr val="990000"/>
                </a:solidFill>
              </a:rPr>
              <a:t>1</a:t>
            </a:r>
            <a:endParaRPr lang="en-US" altLang="en-US" sz="2100" b="1">
              <a:solidFill>
                <a:srgbClr val="990000"/>
              </a:solidFill>
            </a:endParaRPr>
          </a:p>
        </p:txBody>
      </p:sp>
      <p:sp>
        <p:nvSpPr>
          <p:cNvPr id="53337" name="AutoShape 89"/>
          <p:cNvSpPr>
            <a:spLocks/>
          </p:cNvSpPr>
          <p:nvPr/>
        </p:nvSpPr>
        <p:spPr bwMode="auto">
          <a:xfrm>
            <a:off x="5557838" y="2443163"/>
            <a:ext cx="228600" cy="1600200"/>
          </a:xfrm>
          <a:prstGeom prst="leftBrace">
            <a:avLst>
              <a:gd name="adj1" fmla="val 58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350">
              <a:solidFill>
                <a:srgbClr val="FF3399"/>
              </a:solidFill>
              <a:latin typeface="Verdana" panose="020B0604030504040204" pitchFamily="34" charset="0"/>
            </a:endParaRPr>
          </a:p>
        </p:txBody>
      </p:sp>
      <p:sp>
        <p:nvSpPr>
          <p:cNvPr id="8238" name="Rectangle 90"/>
          <p:cNvSpPr>
            <a:spLocks noChangeArrowheads="1"/>
          </p:cNvSpPr>
          <p:nvPr/>
        </p:nvSpPr>
        <p:spPr bwMode="auto">
          <a:xfrm>
            <a:off x="5715000" y="228600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8239" name="Rectangle 91"/>
          <p:cNvSpPr>
            <a:spLocks noChangeArrowheads="1"/>
          </p:cNvSpPr>
          <p:nvPr/>
        </p:nvSpPr>
        <p:spPr bwMode="auto">
          <a:xfrm>
            <a:off x="5372100" y="542925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8240" name="AutoShape 92"/>
          <p:cNvSpPr>
            <a:spLocks/>
          </p:cNvSpPr>
          <p:nvPr/>
        </p:nvSpPr>
        <p:spPr bwMode="auto">
          <a:xfrm>
            <a:off x="6915150" y="2457450"/>
            <a:ext cx="228600" cy="1371600"/>
          </a:xfrm>
          <a:prstGeom prst="leftBrace">
            <a:avLst>
              <a:gd name="adj1" fmla="val 50000"/>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350">
              <a:solidFill>
                <a:srgbClr val="FF3399"/>
              </a:solidFill>
              <a:latin typeface="Verdana" panose="020B0604030504040204" pitchFamily="34" charset="0"/>
            </a:endParaRPr>
          </a:p>
        </p:txBody>
      </p:sp>
      <p:sp>
        <p:nvSpPr>
          <p:cNvPr id="53341" name="Rectangle 93"/>
          <p:cNvSpPr>
            <a:spLocks noChangeArrowheads="1"/>
          </p:cNvSpPr>
          <p:nvPr/>
        </p:nvSpPr>
        <p:spPr bwMode="auto">
          <a:xfrm>
            <a:off x="6629400" y="2868216"/>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a:solidFill>
                  <a:srgbClr val="990000"/>
                </a:solidFill>
              </a:rPr>
              <a:t>l</a:t>
            </a:r>
            <a:r>
              <a:rPr lang="en-US" altLang="en-US" sz="2100" b="1" baseline="-25000">
                <a:solidFill>
                  <a:srgbClr val="990000"/>
                </a:solidFill>
              </a:rPr>
              <a:t>o</a:t>
            </a:r>
          </a:p>
        </p:txBody>
      </p:sp>
      <p:sp>
        <p:nvSpPr>
          <p:cNvPr id="53342" name="Text Box 94"/>
          <p:cNvSpPr txBox="1">
            <a:spLocks noChangeArrowheads="1"/>
          </p:cNvSpPr>
          <p:nvPr/>
        </p:nvSpPr>
        <p:spPr bwMode="auto">
          <a:xfrm>
            <a:off x="7200900" y="4057651"/>
            <a:ext cx="514350" cy="669414"/>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500"/>
          </a:p>
          <a:p>
            <a:pPr>
              <a:spcBef>
                <a:spcPct val="50000"/>
              </a:spcBef>
            </a:pPr>
            <a:endParaRPr lang="en-US" altLang="en-US" sz="1500"/>
          </a:p>
        </p:txBody>
      </p:sp>
      <p:sp>
        <p:nvSpPr>
          <p:cNvPr id="53343" name="Text Box 95"/>
          <p:cNvSpPr txBox="1">
            <a:spLocks noChangeArrowheads="1"/>
          </p:cNvSpPr>
          <p:nvPr/>
        </p:nvSpPr>
        <p:spPr bwMode="auto">
          <a:xfrm>
            <a:off x="3257550" y="400050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3348" name="Text Box 100"/>
          <p:cNvSpPr txBox="1">
            <a:spLocks noChangeArrowheads="1"/>
          </p:cNvSpPr>
          <p:nvPr/>
        </p:nvSpPr>
        <p:spPr bwMode="auto">
          <a:xfrm>
            <a:off x="2114550" y="400050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3358" name="Text Box 110"/>
          <p:cNvSpPr txBox="1">
            <a:spLocks noChangeArrowheads="1"/>
          </p:cNvSpPr>
          <p:nvPr/>
        </p:nvSpPr>
        <p:spPr bwMode="auto">
          <a:xfrm>
            <a:off x="6629400" y="291465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8248" name="Text Box 111"/>
          <p:cNvSpPr txBox="1">
            <a:spLocks noChangeArrowheads="1"/>
          </p:cNvSpPr>
          <p:nvPr/>
        </p:nvSpPr>
        <p:spPr bwMode="auto">
          <a:xfrm>
            <a:off x="0" y="3947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B1. </a:t>
            </a:r>
            <a:r>
              <a:rPr lang="en-US" altLang="en-US" b="1" dirty="0" err="1"/>
              <a:t>Đo</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khi</a:t>
            </a:r>
            <a:r>
              <a:rPr lang="en-US" altLang="en-US" b="1" dirty="0"/>
              <a:t> </a:t>
            </a:r>
            <a:r>
              <a:rPr lang="en-US" altLang="en-US" b="1" dirty="0" err="1"/>
              <a:t>chưa</a:t>
            </a:r>
            <a:r>
              <a:rPr lang="en-US" altLang="en-US" b="1" dirty="0"/>
              <a:t> </a:t>
            </a:r>
            <a:r>
              <a:rPr lang="en-US" altLang="en-US" b="1" dirty="0" err="1"/>
              <a:t>kéo</a:t>
            </a:r>
            <a:r>
              <a:rPr lang="en-US" altLang="en-US" b="1" dirty="0"/>
              <a:t> </a:t>
            </a:r>
            <a:r>
              <a:rPr lang="en-US" altLang="en-US" b="1" dirty="0" err="1"/>
              <a:t>dãn</a:t>
            </a:r>
            <a:r>
              <a:rPr lang="en-US" altLang="en-US" b="1" dirty="0"/>
              <a:t>. </a:t>
            </a:r>
            <a:r>
              <a:rPr lang="en-US" altLang="en-US" b="1" dirty="0" err="1"/>
              <a:t>Đó</a:t>
            </a:r>
            <a:r>
              <a:rPr lang="en-US" altLang="en-US" b="1" dirty="0"/>
              <a:t> </a:t>
            </a:r>
            <a:r>
              <a:rPr lang="en-US" altLang="en-US" b="1" dirty="0" err="1"/>
              <a:t>là</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tự</a:t>
            </a:r>
            <a:r>
              <a:rPr lang="en-US" altLang="en-US" b="1" dirty="0"/>
              <a:t> </a:t>
            </a:r>
            <a:r>
              <a:rPr lang="en-US" altLang="en-US" b="1" dirty="0" err="1"/>
              <a:t>nhiên</a:t>
            </a:r>
            <a:r>
              <a:rPr lang="en-US" altLang="en-US" b="1" dirty="0"/>
              <a:t> </a:t>
            </a:r>
            <a:r>
              <a:rPr lang="en-US" altLang="en-US" b="1" dirty="0" err="1"/>
              <a:t>của</a:t>
            </a:r>
            <a:r>
              <a:rPr lang="en-US" altLang="en-US" b="1" dirty="0"/>
              <a:t> </a:t>
            </a:r>
            <a:r>
              <a:rPr lang="en-US" altLang="en-US" b="1" dirty="0" err="1"/>
              <a:t>lò</a:t>
            </a:r>
            <a:r>
              <a:rPr lang="en-US" altLang="en-US" b="1" dirty="0"/>
              <a:t> xo ( </a:t>
            </a:r>
            <a:r>
              <a:rPr lang="en-US" altLang="en-US" b="1" dirty="0">
                <a:solidFill>
                  <a:srgbClr val="FF0000"/>
                </a:solidFill>
              </a:rPr>
              <a:t>l</a:t>
            </a:r>
            <a:r>
              <a:rPr lang="en-US" altLang="en-US" b="1" baseline="-25000" dirty="0">
                <a:solidFill>
                  <a:srgbClr val="FF0000"/>
                </a:solidFill>
              </a:rPr>
              <a:t>0</a:t>
            </a:r>
            <a:r>
              <a:rPr lang="en-US" altLang="en-US" b="1" dirty="0"/>
              <a:t> ). </a:t>
            </a:r>
            <a:r>
              <a:rPr lang="en-US" altLang="en-US" b="1" dirty="0" err="1"/>
              <a:t>Ghi</a:t>
            </a:r>
            <a:r>
              <a:rPr lang="en-US" altLang="en-US" b="1" dirty="0"/>
              <a:t> </a:t>
            </a:r>
            <a:r>
              <a:rPr lang="en-US" altLang="en-US" b="1" dirty="0" err="1"/>
              <a:t>kết</a:t>
            </a:r>
            <a:r>
              <a:rPr lang="en-US" altLang="en-US" b="1" dirty="0"/>
              <a:t> </a:t>
            </a:r>
            <a:r>
              <a:rPr lang="en-US" altLang="en-US" b="1" dirty="0" err="1"/>
              <a:t>quả</a:t>
            </a:r>
            <a:r>
              <a:rPr lang="en-US" altLang="en-US" b="1" dirty="0"/>
              <a:t> </a:t>
            </a:r>
            <a:r>
              <a:rPr lang="en-US" altLang="en-US" b="1" dirty="0" err="1"/>
              <a:t>vào</a:t>
            </a:r>
            <a:r>
              <a:rPr lang="en-US" altLang="en-US" b="1" dirty="0"/>
              <a:t> </a:t>
            </a:r>
            <a:r>
              <a:rPr lang="en-US" altLang="en-US" b="1" dirty="0" err="1"/>
              <a:t>bảng</a:t>
            </a:r>
            <a:r>
              <a:rPr lang="en-US" altLang="en-US" b="1" dirty="0"/>
              <a:t> 9.1.</a:t>
            </a:r>
          </a:p>
        </p:txBody>
      </p:sp>
      <p:pic>
        <p:nvPicPr>
          <p:cNvPr id="53360" name="Picture 11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2400301"/>
            <a:ext cx="442913" cy="1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714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blinds(horizontal)">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3332"/>
                                        </p:tgtEl>
                                        <p:attrNameLst>
                                          <p:attrName>style.visibility</p:attrName>
                                        </p:attrNameLst>
                                      </p:cBhvr>
                                      <p:to>
                                        <p:strVal val="visible"/>
                                      </p:to>
                                    </p:set>
                                    <p:animEffect transition="in" filter="strips(downLeft)">
                                      <p:cBhvr>
                                        <p:cTn id="12" dur="500"/>
                                        <p:tgtEl>
                                          <p:spTgt spid="53332"/>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5333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3337"/>
                                        </p:tgtEl>
                                        <p:attrNameLst>
                                          <p:attrName>style.visibility</p:attrName>
                                        </p:attrNameLst>
                                      </p:cBhvr>
                                      <p:to>
                                        <p:strVal val="visible"/>
                                      </p:to>
                                    </p:set>
                                    <p:animEffect transition="in" filter="randombar(horizontal)">
                                      <p:cBhvr>
                                        <p:cTn id="20" dur="500"/>
                                        <p:tgtEl>
                                          <p:spTgt spid="53337"/>
                                        </p:tgtEl>
                                      </p:cBhvr>
                                    </p:animEffect>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3336"/>
                                        </p:tgtEl>
                                        <p:attrNameLst>
                                          <p:attrName>style.visibility</p:attrName>
                                        </p:attrNameLst>
                                      </p:cBhvr>
                                      <p:to>
                                        <p:strVal val="visible"/>
                                      </p:to>
                                    </p:set>
                                    <p:anim calcmode="lin" valueType="num">
                                      <p:cBhvr additive="base">
                                        <p:cTn id="24" dur="500" fill="hold"/>
                                        <p:tgtEl>
                                          <p:spTgt spid="53336"/>
                                        </p:tgtEl>
                                        <p:attrNameLst>
                                          <p:attrName>ppt_x</p:attrName>
                                        </p:attrNameLst>
                                      </p:cBhvr>
                                      <p:tavLst>
                                        <p:tav tm="0">
                                          <p:val>
                                            <p:strVal val="#ppt_x"/>
                                          </p:val>
                                        </p:tav>
                                        <p:tav tm="100000">
                                          <p:val>
                                            <p:strVal val="#ppt_x"/>
                                          </p:val>
                                        </p:tav>
                                      </p:tavLst>
                                    </p:anim>
                                    <p:anim calcmode="lin" valueType="num">
                                      <p:cBhvr additive="base">
                                        <p:cTn id="25" dur="500" fill="hold"/>
                                        <p:tgtEl>
                                          <p:spTgt spid="53336"/>
                                        </p:tgtEl>
                                        <p:attrNameLst>
                                          <p:attrName>ppt_y</p:attrName>
                                        </p:attrNameLst>
                                      </p:cBhvr>
                                      <p:tavLst>
                                        <p:tav tm="0">
                                          <p:val>
                                            <p:strVal val="1+#ppt_h/2"/>
                                          </p:val>
                                        </p:tav>
                                        <p:tav tm="100000">
                                          <p:val>
                                            <p:strVal val="#ppt_y"/>
                                          </p:val>
                                        </p:tav>
                                      </p:tavLst>
                                    </p:anim>
                                  </p:childTnLst>
                                </p:cTn>
                              </p:par>
                              <p:par>
                                <p:cTn id="26" presetID="4" presetClass="entr" presetSubtype="16" fill="hold" nodeType="withEffect">
                                  <p:stCondLst>
                                    <p:cond delay="0"/>
                                  </p:stCondLst>
                                  <p:childTnLst>
                                    <p:set>
                                      <p:cBhvr>
                                        <p:cTn id="27" dur="1" fill="hold">
                                          <p:stCondLst>
                                            <p:cond delay="0"/>
                                          </p:stCondLst>
                                        </p:cTn>
                                        <p:tgtEl>
                                          <p:spTgt spid="53356"/>
                                        </p:tgtEl>
                                        <p:attrNameLst>
                                          <p:attrName>style.visibility</p:attrName>
                                        </p:attrNameLst>
                                      </p:cBhvr>
                                      <p:to>
                                        <p:strVal val="visible"/>
                                      </p:to>
                                    </p:set>
                                    <p:animEffect transition="in" filter="box(in)">
                                      <p:cBhvr>
                                        <p:cTn id="28" dur="500"/>
                                        <p:tgtEl>
                                          <p:spTgt spid="533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3343"/>
                                        </p:tgtEl>
                                        <p:attrNameLst>
                                          <p:attrName>style.visibility</p:attrName>
                                        </p:attrNameLst>
                                      </p:cBhvr>
                                      <p:to>
                                        <p:strVal val="visible"/>
                                      </p:to>
                                    </p:set>
                                    <p:animEffect transition="in" filter="box(in)">
                                      <p:cBhvr>
                                        <p:cTn id="33" dur="500"/>
                                        <p:tgtEl>
                                          <p:spTgt spid="5334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3348"/>
                                        </p:tgtEl>
                                        <p:attrNameLst>
                                          <p:attrName>style.visibility</p:attrName>
                                        </p:attrNameLst>
                                      </p:cBhvr>
                                      <p:to>
                                        <p:strVal val="visible"/>
                                      </p:to>
                                    </p:set>
                                    <p:animEffect transition="in" filter="box(in)">
                                      <p:cBhvr>
                                        <p:cTn id="38" dur="500"/>
                                        <p:tgtEl>
                                          <p:spTgt spid="533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3342"/>
                                        </p:tgtEl>
                                        <p:attrNameLst>
                                          <p:attrName>style.visibility</p:attrName>
                                        </p:attrNameLst>
                                      </p:cBhvr>
                                      <p:to>
                                        <p:strVal val="visible"/>
                                      </p:to>
                                    </p:set>
                                    <p:animEffect transition="in" filter="box(in)">
                                      <p:cBhvr>
                                        <p:cTn id="43" dur="500"/>
                                        <p:tgtEl>
                                          <p:spTgt spid="5334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53341"/>
                                        </p:tgtEl>
                                      </p:cBhvr>
                                    </p:animEffect>
                                    <p:set>
                                      <p:cBhvr>
                                        <p:cTn id="48" dur="1" fill="hold">
                                          <p:stCondLst>
                                            <p:cond delay="499"/>
                                          </p:stCondLst>
                                        </p:cTn>
                                        <p:tgtEl>
                                          <p:spTgt spid="53341"/>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53337"/>
                                        </p:tgtEl>
                                      </p:cBhvr>
                                    </p:animEffect>
                                    <p:set>
                                      <p:cBhvr>
                                        <p:cTn id="51" dur="1" fill="hold">
                                          <p:stCondLst>
                                            <p:cond delay="499"/>
                                          </p:stCondLst>
                                        </p:cTn>
                                        <p:tgtEl>
                                          <p:spTgt spid="53337"/>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53336"/>
                                        </p:tgtEl>
                                      </p:cBhvr>
                                    </p:animEffect>
                                    <p:set>
                                      <p:cBhvr>
                                        <p:cTn id="54" dur="1" fill="hold">
                                          <p:stCondLst>
                                            <p:cond delay="499"/>
                                          </p:stCondLst>
                                        </p:cTn>
                                        <p:tgtEl>
                                          <p:spTgt spid="53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53360"/>
                                        </p:tgtEl>
                                        <p:attrNameLst>
                                          <p:attrName>style.visibility</p:attrName>
                                        </p:attrNameLst>
                                      </p:cBhvr>
                                      <p:to>
                                        <p:strVal val="visible"/>
                                      </p:to>
                                    </p:set>
                                    <p:animEffect transition="in" filter="blinds(horizontal)">
                                      <p:cBhvr>
                                        <p:cTn id="59" dur="500"/>
                                        <p:tgtEl>
                                          <p:spTgt spid="5336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53358"/>
                                        </p:tgtEl>
                                        <p:attrNameLst>
                                          <p:attrName>style.visibility</p:attrName>
                                        </p:attrNameLst>
                                      </p:cBhvr>
                                      <p:to>
                                        <p:strVal val="visible"/>
                                      </p:to>
                                    </p:set>
                                    <p:animEffect transition="in" filter="box(in)">
                                      <p:cBhvr>
                                        <p:cTn id="64" dur="500"/>
                                        <p:tgtEl>
                                          <p:spTgt spid="53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335" grpId="0" autoUpdateAnimBg="0"/>
      <p:bldP spid="53336" grpId="0" autoUpdateAnimBg="0"/>
      <p:bldP spid="53336" grpId="1"/>
      <p:bldP spid="53337" grpId="0" animBg="1" autoUpdateAnimBg="0"/>
      <p:bldP spid="53337" grpId="1" animBg="1"/>
      <p:bldP spid="53341" grpId="0"/>
      <p:bldP spid="53342" grpId="0" animBg="1" autoUpdateAnimBg="0"/>
      <p:bldP spid="53343" grpId="0" autoUpdateAnimBg="0"/>
      <p:bldP spid="53348" grpId="0" autoUpdateAnimBg="0"/>
      <p:bldP spid="5335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400550" y="1314451"/>
            <a:ext cx="3371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endParaRPr lang="en-US" altLang="en-US" sz="1200" b="1">
              <a:latin typeface="VNI-Centur" pitchFamily="2" charset="0"/>
            </a:endParaRPr>
          </a:p>
        </p:txBody>
      </p:sp>
      <p:pic>
        <p:nvPicPr>
          <p:cNvPr id="9219" name="Picture 3"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685" y="2171701"/>
            <a:ext cx="146447" cy="33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lo 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587" y="256460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4857750" y="3071813"/>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rgbClr val="FF0000"/>
                </a:solidFill>
              </a:rPr>
              <a:t>l</a:t>
            </a:r>
            <a:r>
              <a:rPr lang="en-US" altLang="en-US" sz="1800" b="1" baseline="-25000">
                <a:solidFill>
                  <a:srgbClr val="FF0000"/>
                </a:solidFill>
              </a:rPr>
              <a:t>2</a:t>
            </a:r>
            <a:r>
              <a:rPr lang="en-US" altLang="en-US" b="1">
                <a:solidFill>
                  <a:srgbClr val="990000"/>
                </a:solidFill>
                <a:latin typeface=".VnKoala" pitchFamily="34" charset="0"/>
              </a:rPr>
              <a:t> </a:t>
            </a:r>
            <a:endParaRPr lang="en-US" altLang="en-US" sz="2100" b="1">
              <a:solidFill>
                <a:srgbClr val="990000"/>
              </a:solidFill>
              <a:latin typeface="VNI-Times" panose="020B0604020202020204" pitchFamily="2" charset="0"/>
            </a:endParaRPr>
          </a:p>
        </p:txBody>
      </p:sp>
      <p:sp>
        <p:nvSpPr>
          <p:cNvPr id="9222" name="Rectangle 6"/>
          <p:cNvSpPr>
            <a:spLocks noChangeArrowheads="1"/>
          </p:cNvSpPr>
          <p:nvPr/>
        </p:nvSpPr>
        <p:spPr bwMode="auto">
          <a:xfrm>
            <a:off x="5086350" y="548640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pic>
        <p:nvPicPr>
          <p:cNvPr id="9223" name="Picture 7"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136356"/>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375672"/>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9"/>
          <p:cNvSpPr>
            <a:spLocks/>
          </p:cNvSpPr>
          <p:nvPr/>
        </p:nvSpPr>
        <p:spPr bwMode="auto">
          <a:xfrm>
            <a:off x="5329238" y="2486025"/>
            <a:ext cx="171450" cy="1771650"/>
          </a:xfrm>
          <a:prstGeom prst="leftBrace">
            <a:avLst>
              <a:gd name="adj1" fmla="val 86111"/>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9226" name="AutoShape 10"/>
          <p:cNvSpPr>
            <a:spLocks/>
          </p:cNvSpPr>
          <p:nvPr/>
        </p:nvSpPr>
        <p:spPr bwMode="auto">
          <a:xfrm>
            <a:off x="6629400" y="2514600"/>
            <a:ext cx="171450" cy="1428750"/>
          </a:xfrm>
          <a:prstGeom prst="leftBrace">
            <a:avLst>
              <a:gd name="adj1" fmla="val 69444"/>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6331" name="Rectangle 11"/>
          <p:cNvSpPr>
            <a:spLocks noChangeArrowheads="1"/>
          </p:cNvSpPr>
          <p:nvPr/>
        </p:nvSpPr>
        <p:spPr bwMode="auto">
          <a:xfrm>
            <a:off x="6286501" y="3002757"/>
            <a:ext cx="359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l</a:t>
            </a:r>
            <a:r>
              <a:rPr lang="en-US" altLang="en-US" sz="2100" b="1" baseline="-25000">
                <a:solidFill>
                  <a:srgbClr val="FF0000"/>
                </a:solidFill>
              </a:rPr>
              <a:t>0</a:t>
            </a:r>
          </a:p>
        </p:txBody>
      </p:sp>
      <p:pic>
        <p:nvPicPr>
          <p:cNvPr id="9228" name="Picture 12" descr="¸ds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2402682"/>
            <a:ext cx="2914650" cy="1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thuoc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983" y="2511028"/>
            <a:ext cx="535781" cy="228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4" name="Text Box 14"/>
          <p:cNvSpPr txBox="1">
            <a:spLocks noChangeArrowheads="1"/>
          </p:cNvSpPr>
          <p:nvPr/>
        </p:nvSpPr>
        <p:spPr bwMode="auto">
          <a:xfrm>
            <a:off x="6286500" y="3028951"/>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100" b="1">
                <a:solidFill>
                  <a:srgbClr val="FF0000"/>
                </a:solidFill>
              </a:rPr>
              <a:t>?</a:t>
            </a:r>
          </a:p>
        </p:txBody>
      </p:sp>
      <p:pic>
        <p:nvPicPr>
          <p:cNvPr id="56335" name="Picture 15"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2300" y="2457450"/>
            <a:ext cx="4714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Rectangle 16"/>
          <p:cNvSpPr>
            <a:spLocks noChangeArrowheads="1"/>
          </p:cNvSpPr>
          <p:nvPr/>
        </p:nvSpPr>
        <p:spPr bwMode="auto">
          <a:xfrm>
            <a:off x="5429250" y="234315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6337" name="Text Box 17"/>
          <p:cNvSpPr txBox="1">
            <a:spLocks noChangeArrowheads="1"/>
          </p:cNvSpPr>
          <p:nvPr/>
        </p:nvSpPr>
        <p:spPr bwMode="auto">
          <a:xfrm>
            <a:off x="5900737" y="4111228"/>
            <a:ext cx="187166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latin typeface="Verdana" panose="020B0604030504040204" pitchFamily="34" charset="0"/>
              </a:rPr>
              <a:t>  </a:t>
            </a:r>
            <a:r>
              <a:rPr lang="en-US" altLang="en-US" sz="1350">
                <a:solidFill>
                  <a:srgbClr val="0000FF"/>
                </a:solidFill>
                <a:latin typeface="Verdana" panose="020B0604030504040204" pitchFamily="34" charset="0"/>
              </a:rPr>
              <a:t>-------------------</a:t>
            </a:r>
          </a:p>
        </p:txBody>
      </p:sp>
      <p:sp>
        <p:nvSpPr>
          <p:cNvPr id="56338" name="Text Box 18"/>
          <p:cNvSpPr txBox="1">
            <a:spLocks noChangeArrowheads="1"/>
          </p:cNvSpPr>
          <p:nvPr/>
        </p:nvSpPr>
        <p:spPr bwMode="auto">
          <a:xfrm>
            <a:off x="6858000" y="3943351"/>
            <a:ext cx="685800" cy="123495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p:txBody>
      </p:sp>
      <p:pic>
        <p:nvPicPr>
          <p:cNvPr id="56339" name="Picture 19" descr="lo 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303" y="256460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Text Box 20"/>
          <p:cNvSpPr txBox="1">
            <a:spLocks noChangeArrowheads="1"/>
          </p:cNvSpPr>
          <p:nvPr/>
        </p:nvSpPr>
        <p:spPr bwMode="auto">
          <a:xfrm>
            <a:off x="4972050" y="3799879"/>
            <a:ext cx="3486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dirty="0">
                <a:latin typeface="Verdana" panose="020B0604030504040204" pitchFamily="34" charset="0"/>
              </a:rPr>
              <a:t>             --------------------------</a:t>
            </a:r>
          </a:p>
        </p:txBody>
      </p:sp>
      <p:graphicFrame>
        <p:nvGraphicFramePr>
          <p:cNvPr id="56426" name="Group 106"/>
          <p:cNvGraphicFramePr>
            <a:graphicFrameLocks noGrp="1"/>
          </p:cNvGraphicFramePr>
          <p:nvPr>
            <p:ph/>
          </p:nvPr>
        </p:nvGraphicFramePr>
        <p:xfrm>
          <a:off x="1257300" y="2080022"/>
          <a:ext cx="3543300" cy="3292081"/>
        </p:xfrm>
        <a:graphic>
          <a:graphicData uri="http://schemas.openxmlformats.org/drawingml/2006/table">
            <a:tbl>
              <a:tblPr/>
              <a:tblGrid>
                <a:gridCol w="716756">
                  <a:extLst>
                    <a:ext uri="{9D8B030D-6E8A-4147-A177-3AD203B41FA5}">
                      <a16:colId xmlns:a16="http://schemas.microsoft.com/office/drawing/2014/main" val="20000"/>
                    </a:ext>
                  </a:extLst>
                </a:gridCol>
                <a:gridCol w="925116">
                  <a:extLst>
                    <a:ext uri="{9D8B030D-6E8A-4147-A177-3AD203B41FA5}">
                      <a16:colId xmlns:a16="http://schemas.microsoft.com/office/drawing/2014/main" val="20001"/>
                    </a:ext>
                  </a:extLst>
                </a:gridCol>
                <a:gridCol w="795338">
                  <a:extLst>
                    <a:ext uri="{9D8B030D-6E8A-4147-A177-3AD203B41FA5}">
                      <a16:colId xmlns:a16="http://schemas.microsoft.com/office/drawing/2014/main" val="20002"/>
                    </a:ext>
                  </a:extLst>
                </a:gridCol>
                <a:gridCol w="1106090">
                  <a:extLst>
                    <a:ext uri="{9D8B030D-6E8A-4147-A177-3AD203B41FA5}">
                      <a16:colId xmlns:a16="http://schemas.microsoft.com/office/drawing/2014/main" val="20003"/>
                    </a:ext>
                  </a:extLst>
                </a:gridCol>
              </a:tblGrid>
              <a:tr h="9858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Số quả nặng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tx1"/>
                          </a:solidFill>
                          <a:effectLst/>
                          <a:latin typeface="Times New Roman" pitchFamily="18" charset="0"/>
                        </a:rPr>
                        <a:t>Tổng</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khối</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lượng</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quả</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nặng</a:t>
                      </a:r>
                      <a:endParaRPr kumimoji="0" lang="en-US" sz="15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Chiều dài lò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Độ biến dạng lò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 0</a:t>
                      </a: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0000FF"/>
                          </a:solidFill>
                          <a:effectLst/>
                          <a:latin typeface="Times New Roman" pitchFamily="18" charset="0"/>
                        </a:rPr>
                        <a:t>   0</a:t>
                      </a:r>
                      <a:r>
                        <a:rPr kumimoji="0" lang="en-US" sz="1500" b="1" i="0" u="none" strike="noStrike" cap="none" normalizeH="0" baseline="0" dirty="0" smtClean="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0066"/>
                          </a:solidFill>
                          <a:effectLst/>
                          <a:latin typeface="Times New Roman" pitchFamily="18" charset="0"/>
                        </a:rPr>
                        <a:t>0</a:t>
                      </a:r>
                      <a:r>
                        <a:rPr kumimoji="0" lang="en-US" sz="1500" b="0" i="0" u="none" strike="noStrike" cap="none" normalizeH="0" baseline="0" smtClean="0">
                          <a:ln>
                            <a:noFill/>
                          </a:ln>
                          <a:solidFill>
                            <a:srgbClr val="000066"/>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 (cm)</a:t>
                      </a:r>
                      <a:r>
                        <a:rPr kumimoji="0" lang="en-US" sz="15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745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FF0000"/>
                          </a:solidFill>
                          <a:effectLst/>
                          <a:latin typeface="Times New Roman" pitchFamily="18" charset="0"/>
                        </a:rPr>
                        <a:t>?</a:t>
                      </a:r>
                      <a:r>
                        <a:rPr kumimoji="0" lang="en-US" sz="1500" b="1" i="0" u="none" strike="noStrike" cap="none" normalizeH="0" baseline="0" dirty="0" smtClean="0">
                          <a:ln>
                            <a:noFill/>
                          </a:ln>
                          <a:solidFill>
                            <a:schemeClr val="tx1"/>
                          </a:solidFill>
                          <a:effectLst/>
                          <a:latin typeface="Times New Roman" pitchFamily="18" charset="0"/>
                        </a:rPr>
                        <a:t> (g)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1</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a:t>
                      </a:r>
                      <a:r>
                        <a:rPr kumimoji="0" lang="en-US" sz="1500" b="1" i="0" u="none" strike="noStrike" cap="none" normalizeH="0" baseline="0" smtClean="0">
                          <a:ln>
                            <a:noFill/>
                          </a:ln>
                          <a:solidFill>
                            <a:schemeClr val="tx1"/>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1</a:t>
                      </a: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 . . .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2</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2 </a:t>
                      </a: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 . .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3</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l</a:t>
                      </a:r>
                      <a:r>
                        <a:rPr kumimoji="0" lang="en-US" sz="1500" b="0" i="0" u="none" strike="noStrike" cap="none" normalizeH="0" baseline="-25000" dirty="0" smtClean="0">
                          <a:ln>
                            <a:noFill/>
                          </a:ln>
                          <a:solidFill>
                            <a:schemeClr val="tx1"/>
                          </a:solidFill>
                          <a:effectLst/>
                          <a:latin typeface="Times New Roman" pitchFamily="18" charset="0"/>
                        </a:rPr>
                        <a:t>3 </a:t>
                      </a:r>
                      <a:r>
                        <a:rPr kumimoji="0" lang="en-US" sz="1500" b="0" i="0" u="none" strike="noStrike" cap="none" normalizeH="0" baseline="0" dirty="0" smtClean="0">
                          <a:ln>
                            <a:noFill/>
                          </a:ln>
                          <a:solidFill>
                            <a:schemeClr val="tx1"/>
                          </a:solidFill>
                          <a:effectLst/>
                          <a:latin typeface="Times New Roman" pitchFamily="18" charset="0"/>
                        </a:rPr>
                        <a:t>- l</a:t>
                      </a:r>
                      <a:r>
                        <a:rPr kumimoji="0" lang="en-US" sz="1500" b="0" i="0" u="none" strike="noStrike" cap="none" normalizeH="0" baseline="-25000" dirty="0" smtClean="0">
                          <a:ln>
                            <a:noFill/>
                          </a:ln>
                          <a:solidFill>
                            <a:schemeClr val="tx1"/>
                          </a:solidFill>
                          <a:effectLst/>
                          <a:latin typeface="Times New Roman" pitchFamily="18" charset="0"/>
                        </a:rPr>
                        <a:t>0</a:t>
                      </a:r>
                      <a:r>
                        <a:rPr kumimoji="0" lang="en-US" sz="1500" b="1" i="0" u="none" strike="noStrike" cap="none" normalizeH="0" baseline="0" dirty="0" smtClean="0">
                          <a:ln>
                            <a:noFill/>
                          </a:ln>
                          <a:solidFill>
                            <a:schemeClr val="tx1"/>
                          </a:solidFill>
                          <a:effectLst/>
                          <a:latin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6425" name="Text Box 105"/>
          <p:cNvSpPr txBox="1">
            <a:spLocks noChangeArrowheads="1"/>
          </p:cNvSpPr>
          <p:nvPr/>
        </p:nvSpPr>
        <p:spPr bwMode="auto">
          <a:xfrm>
            <a:off x="1143000" y="1085851"/>
            <a:ext cx="6572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B3. Móc hai quả nặng 50 g vào đầu dưới của lò xo. Đo chiều dài của lò xo lúc đó </a:t>
            </a:r>
            <a:r>
              <a:rPr lang="en-US" altLang="en-US" sz="1800" b="1">
                <a:solidFill>
                  <a:srgbClr val="FF0000"/>
                </a:solidFill>
              </a:rPr>
              <a:t>(l</a:t>
            </a:r>
            <a:r>
              <a:rPr lang="en-US" altLang="en-US" sz="1800" b="1" baseline="-25000">
                <a:solidFill>
                  <a:srgbClr val="FF0000"/>
                </a:solidFill>
              </a:rPr>
              <a:t>2</a:t>
            </a:r>
            <a:r>
              <a:rPr lang="en-US" altLang="en-US" sz="1800" b="1">
                <a:solidFill>
                  <a:srgbClr val="FF0000"/>
                </a:solidFill>
              </a:rPr>
              <a:t>).</a:t>
            </a:r>
            <a:r>
              <a:rPr lang="en-US" altLang="en-US" sz="1800" b="1"/>
              <a:t> Ghi kết quả vào bảng 9.1…</a:t>
            </a:r>
          </a:p>
        </p:txBody>
      </p:sp>
      <p:sp>
        <p:nvSpPr>
          <p:cNvPr id="56427" name="Text Box 107"/>
          <p:cNvSpPr txBox="1">
            <a:spLocks noChangeArrowheads="1"/>
          </p:cNvSpPr>
          <p:nvPr/>
        </p:nvSpPr>
        <p:spPr bwMode="auto">
          <a:xfrm>
            <a:off x="1257300" y="1714500"/>
            <a:ext cx="245745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i="1"/>
              <a:t>Bảng 9.1. Bảng kết quả</a:t>
            </a:r>
          </a:p>
        </p:txBody>
      </p:sp>
      <p:sp>
        <p:nvSpPr>
          <p:cNvPr id="56428" name="Text Box 108"/>
          <p:cNvSpPr txBox="1">
            <a:spLocks noChangeArrowheads="1"/>
          </p:cNvSpPr>
          <p:nvPr/>
        </p:nvSpPr>
        <p:spPr bwMode="auto">
          <a:xfrm>
            <a:off x="3200400" y="4171951"/>
            <a:ext cx="4000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6429" name="Text Box 109"/>
          <p:cNvSpPr txBox="1">
            <a:spLocks noChangeArrowheads="1"/>
          </p:cNvSpPr>
          <p:nvPr/>
        </p:nvSpPr>
        <p:spPr bwMode="auto">
          <a:xfrm>
            <a:off x="2171700" y="4171951"/>
            <a:ext cx="4000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Tree>
    <p:extLst>
      <p:ext uri="{BB962C8B-B14F-4D97-AF65-F5344CB8AC3E}">
        <p14:creationId xmlns:p14="http://schemas.microsoft.com/office/powerpoint/2010/main" val="950419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425"/>
                                        </p:tgtEl>
                                        <p:attrNameLst>
                                          <p:attrName>style.visibility</p:attrName>
                                        </p:attrNameLst>
                                      </p:cBhvr>
                                      <p:to>
                                        <p:strVal val="visible"/>
                                      </p:to>
                                    </p:set>
                                    <p:animEffect transition="in" filter="blinds(horizontal)">
                                      <p:cBhvr>
                                        <p:cTn id="7" dur="500"/>
                                        <p:tgtEl>
                                          <p:spTgt spid="56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nodePh="1">
                                  <p:stCondLst>
                                    <p:cond delay="0"/>
                                  </p:stCondLst>
                                  <p:endCondLst>
                                    <p:cond evt="begin" delay="0">
                                      <p:tn val="10"/>
                                    </p:cond>
                                  </p:endCondLst>
                                  <p:iterate type="lt">
                                    <p:tmAbs val="75"/>
                                  </p:iterate>
                                  <p:childTnLst>
                                    <p:set>
                                      <p:cBhvr>
                                        <p:cTn id="11" dur="1" fill="hold">
                                          <p:stCondLst>
                                            <p:cond delay="74"/>
                                          </p:stCondLst>
                                        </p:cTn>
                                        <p:tgtEl>
                                          <p:spTgt spid="56322"/>
                                        </p:tgtEl>
                                        <p:attrNameLst>
                                          <p:attrName>style.visibility</p:attrName>
                                        </p:attrNameLst>
                                      </p:cBhvr>
                                      <p:to>
                                        <p:strVal val="visible"/>
                                      </p:to>
                                    </p:set>
                                  </p:childTnLst>
                                </p:cTn>
                              </p:par>
                            </p:childTnLst>
                          </p:cTn>
                        </p:par>
                        <p:par>
                          <p:cTn id="12" fill="hold" nodeType="afterGroup">
                            <p:stCondLst>
                              <p:cond delay="0"/>
                            </p:stCondLst>
                            <p:childTnLst>
                              <p:par>
                                <p:cTn id="13" presetID="18" presetClass="entr" presetSubtype="12" fill="hold" nodeType="afterEffect">
                                  <p:stCondLst>
                                    <p:cond delay="0"/>
                                  </p:stCondLst>
                                  <p:childTnLst>
                                    <p:set>
                                      <p:cBhvr>
                                        <p:cTn id="14" dur="1" fill="hold">
                                          <p:stCondLst>
                                            <p:cond delay="0"/>
                                          </p:stCondLst>
                                        </p:cTn>
                                        <p:tgtEl>
                                          <p:spTgt spid="56335"/>
                                        </p:tgtEl>
                                        <p:attrNameLst>
                                          <p:attrName>style.visibility</p:attrName>
                                        </p:attrNameLst>
                                      </p:cBhvr>
                                      <p:to>
                                        <p:strVal val="visible"/>
                                      </p:to>
                                    </p:set>
                                    <p:animEffect transition="in" filter="strips(downLeft)">
                                      <p:cBhvr>
                                        <p:cTn id="15" dur="500"/>
                                        <p:tgtEl>
                                          <p:spTgt spid="56335"/>
                                        </p:tgtEl>
                                      </p:cBhvr>
                                    </p:animEffect>
                                  </p:childTnLst>
                                </p:cTn>
                              </p:par>
                            </p:childTnLst>
                          </p:cTn>
                        </p:par>
                        <p:par>
                          <p:cTn id="16" fill="hold" nodeType="afterGroup">
                            <p:stCondLst>
                              <p:cond delay="500"/>
                            </p:stCondLst>
                            <p:childTnLst>
                              <p:par>
                                <p:cTn id="17" presetID="21" presetClass="entr" presetSubtype="4" fill="hold" grpId="0" nodeType="afterEffect">
                                  <p:stCondLst>
                                    <p:cond delay="0"/>
                                  </p:stCondLst>
                                  <p:childTnLst>
                                    <p:set>
                                      <p:cBhvr>
                                        <p:cTn id="18" dur="1" fill="hold">
                                          <p:stCondLst>
                                            <p:cond delay="0"/>
                                          </p:stCondLst>
                                        </p:cTn>
                                        <p:tgtEl>
                                          <p:spTgt spid="56337"/>
                                        </p:tgtEl>
                                        <p:attrNameLst>
                                          <p:attrName>style.visibility</p:attrName>
                                        </p:attrNameLst>
                                      </p:cBhvr>
                                      <p:to>
                                        <p:strVal val="visible"/>
                                      </p:to>
                                    </p:set>
                                    <p:animEffect transition="in" filter="wheel(4)">
                                      <p:cBhvr>
                                        <p:cTn id="19" dur="500"/>
                                        <p:tgtEl>
                                          <p:spTgt spid="56337"/>
                                        </p:tgtEl>
                                      </p:cBhvr>
                                    </p:animEffect>
                                  </p:childTnLst>
                                </p:cTn>
                              </p:par>
                            </p:childTnLst>
                          </p:cTn>
                        </p:par>
                        <p:par>
                          <p:cTn id="20" fill="hold" nodeType="afterGroup">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56329"/>
                                        </p:tgtEl>
                                        <p:attrNameLst>
                                          <p:attrName>style.visibility</p:attrName>
                                        </p:attrNameLst>
                                      </p:cBhvr>
                                      <p:to>
                                        <p:strVal val="visible"/>
                                      </p:to>
                                    </p:set>
                                    <p:animEffect transition="in" filter="randombar(horizontal)">
                                      <p:cBhvr>
                                        <p:cTn id="23" dur="500"/>
                                        <p:tgtEl>
                                          <p:spTgt spid="56329"/>
                                        </p:tgtEl>
                                      </p:cBhvr>
                                    </p:animEffect>
                                  </p:childTnLst>
                                </p:cTn>
                              </p:par>
                            </p:childTnLst>
                          </p:cTn>
                        </p:par>
                        <p:par>
                          <p:cTn id="24" fill="hold" nodeType="afterGroup">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6325"/>
                                        </p:tgtEl>
                                        <p:attrNameLst>
                                          <p:attrName>style.visibility</p:attrName>
                                        </p:attrNameLst>
                                      </p:cBhvr>
                                      <p:to>
                                        <p:strVal val="visible"/>
                                      </p:to>
                                    </p:set>
                                    <p:anim calcmode="lin" valueType="num">
                                      <p:cBhvr additive="base">
                                        <p:cTn id="27" dur="500" fill="hold"/>
                                        <p:tgtEl>
                                          <p:spTgt spid="56325"/>
                                        </p:tgtEl>
                                        <p:attrNameLst>
                                          <p:attrName>ppt_x</p:attrName>
                                        </p:attrNameLst>
                                      </p:cBhvr>
                                      <p:tavLst>
                                        <p:tav tm="0">
                                          <p:val>
                                            <p:strVal val="#ppt_x"/>
                                          </p:val>
                                        </p:tav>
                                        <p:tav tm="100000">
                                          <p:val>
                                            <p:strVal val="#ppt_x"/>
                                          </p:val>
                                        </p:tav>
                                      </p:tavLst>
                                    </p:anim>
                                    <p:anim calcmode="lin" valueType="num">
                                      <p:cBhvr additive="base">
                                        <p:cTn id="28"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56426"/>
                                        </p:tgtEl>
                                        <p:attrNameLst>
                                          <p:attrName>style.visibility</p:attrName>
                                        </p:attrNameLst>
                                      </p:cBhvr>
                                      <p:to>
                                        <p:strVal val="visible"/>
                                      </p:to>
                                    </p:set>
                                    <p:animEffect transition="in" filter="box(in)">
                                      <p:cBhvr>
                                        <p:cTn id="33" dur="500"/>
                                        <p:tgtEl>
                                          <p:spTgt spid="5642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6427"/>
                                        </p:tgtEl>
                                        <p:attrNameLst>
                                          <p:attrName>style.visibility</p:attrName>
                                        </p:attrNameLst>
                                      </p:cBhvr>
                                      <p:to>
                                        <p:strVal val="visible"/>
                                      </p:to>
                                    </p:set>
                                    <p:animEffect transition="in" filter="blinds(horizontal)">
                                      <p:cBhvr>
                                        <p:cTn id="36" dur="500"/>
                                        <p:tgtEl>
                                          <p:spTgt spid="564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56428"/>
                                        </p:tgtEl>
                                        <p:attrNameLst>
                                          <p:attrName>style.visibility</p:attrName>
                                        </p:attrNameLst>
                                      </p:cBhvr>
                                      <p:to>
                                        <p:strVal val="visible"/>
                                      </p:to>
                                    </p:set>
                                    <p:animEffect transition="in" filter="box(in)">
                                      <p:cBhvr>
                                        <p:cTn id="41" dur="500"/>
                                        <p:tgtEl>
                                          <p:spTgt spid="564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6429"/>
                                        </p:tgtEl>
                                        <p:attrNameLst>
                                          <p:attrName>style.visibility</p:attrName>
                                        </p:attrNameLst>
                                      </p:cBhvr>
                                      <p:to>
                                        <p:strVal val="visible"/>
                                      </p:to>
                                    </p:set>
                                    <p:animEffect transition="in" filter="box(in)">
                                      <p:cBhvr>
                                        <p:cTn id="46" dur="500"/>
                                        <p:tgtEl>
                                          <p:spTgt spid="564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6338"/>
                                        </p:tgtEl>
                                        <p:attrNameLst>
                                          <p:attrName>style.visibility</p:attrName>
                                        </p:attrNameLst>
                                      </p:cBhvr>
                                      <p:to>
                                        <p:strVal val="visible"/>
                                      </p:to>
                                    </p:set>
                                    <p:animEffect transition="in" filter="box(in)">
                                      <p:cBhvr>
                                        <p:cTn id="51" dur="500"/>
                                        <p:tgtEl>
                                          <p:spTgt spid="5633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56339"/>
                                        </p:tgtEl>
                                        <p:attrNameLst>
                                          <p:attrName>style.visibility</p:attrName>
                                        </p:attrNameLst>
                                      </p:cBhvr>
                                      <p:to>
                                        <p:strVal val="visible"/>
                                      </p:to>
                                    </p:set>
                                    <p:animEffect transition="in" filter="box(in)">
                                      <p:cBhvr>
                                        <p:cTn id="56" dur="500"/>
                                        <p:tgtEl>
                                          <p:spTgt spid="5633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56325"/>
                                        </p:tgtEl>
                                      </p:cBhvr>
                                    </p:animEffect>
                                    <p:set>
                                      <p:cBhvr>
                                        <p:cTn id="61" dur="1" fill="hold">
                                          <p:stCondLst>
                                            <p:cond delay="499"/>
                                          </p:stCondLst>
                                        </p:cTn>
                                        <p:tgtEl>
                                          <p:spTgt spid="56325"/>
                                        </p:tgtEl>
                                        <p:attrNameLst>
                                          <p:attrName>style.visibility</p:attrName>
                                        </p:attrNameLst>
                                      </p:cBhvr>
                                      <p:to>
                                        <p:strVal val="hidden"/>
                                      </p:to>
                                    </p:set>
                                  </p:childTnLst>
                                </p:cTn>
                              </p:par>
                              <p:par>
                                <p:cTn id="62" presetID="3" presetClass="exit" presetSubtype="10" fill="hold" grpId="0" nodeType="withEffect">
                                  <p:stCondLst>
                                    <p:cond delay="0"/>
                                  </p:stCondLst>
                                  <p:childTnLst>
                                    <p:animEffect transition="out" filter="blinds(horizontal)">
                                      <p:cBhvr>
                                        <p:cTn id="63" dur="500"/>
                                        <p:tgtEl>
                                          <p:spTgt spid="56331"/>
                                        </p:tgtEl>
                                      </p:cBhvr>
                                    </p:animEffect>
                                    <p:set>
                                      <p:cBhvr>
                                        <p:cTn id="64" dur="1" fill="hold">
                                          <p:stCondLst>
                                            <p:cond delay="499"/>
                                          </p:stCondLst>
                                        </p:cTn>
                                        <p:tgtEl>
                                          <p:spTgt spid="56331"/>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6334"/>
                                        </p:tgtEl>
                                        <p:attrNameLst>
                                          <p:attrName>style.visibility</p:attrName>
                                        </p:attrNameLst>
                                      </p:cBhvr>
                                      <p:to>
                                        <p:strVal val="visible"/>
                                      </p:to>
                                    </p:set>
                                    <p:animEffect transition="in" filter="blinds(horizontal)">
                                      <p:cBhvr>
                                        <p:cTn id="69" dur="5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5" grpId="0" autoUpdateAnimBg="0"/>
      <p:bldP spid="56325" grpId="1"/>
      <p:bldP spid="56329" grpId="0" animBg="1"/>
      <p:bldP spid="56331" grpId="0"/>
      <p:bldP spid="56334" grpId="0"/>
      <p:bldP spid="56337" grpId="0" autoUpdateAnimBg="0"/>
      <p:bldP spid="56338" grpId="0" animBg="1" autoUpdateAnimBg="0"/>
      <p:bldP spid="56425" grpId="0"/>
      <p:bldP spid="56427" grpId="0" animBg="1"/>
      <p:bldP spid="56428" grpId="0" autoUpdateAnimBg="0"/>
      <p:bldP spid="5642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487" y="2057400"/>
            <a:ext cx="44291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943100"/>
            <a:ext cx="2743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441" y="1714501"/>
            <a:ext cx="146447"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4793456"/>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thuoc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2068117"/>
            <a:ext cx="535781"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5032772"/>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52863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9"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9488" y="2057400"/>
            <a:ext cx="4000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10"/>
          <p:cNvSpPr txBox="1">
            <a:spLocks noChangeArrowheads="1"/>
          </p:cNvSpPr>
          <p:nvPr/>
        </p:nvSpPr>
        <p:spPr bwMode="auto">
          <a:xfrm>
            <a:off x="6129338" y="3850482"/>
            <a:ext cx="16002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solidFill>
                  <a:srgbClr val="0000FF"/>
                </a:solidFill>
                <a:latin typeface="Verdana" panose="020B0604030504040204" pitchFamily="34" charset="0"/>
              </a:rPr>
              <a:t>   --------------</a:t>
            </a:r>
          </a:p>
        </p:txBody>
      </p:sp>
      <p:sp>
        <p:nvSpPr>
          <p:cNvPr id="61451" name="Text Box 11"/>
          <p:cNvSpPr txBox="1">
            <a:spLocks noChangeArrowheads="1"/>
          </p:cNvSpPr>
          <p:nvPr/>
        </p:nvSpPr>
        <p:spPr bwMode="auto">
          <a:xfrm>
            <a:off x="4972050" y="2800350"/>
            <a:ext cx="742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rgbClr val="FF0000"/>
                </a:solidFill>
              </a:rPr>
              <a:t>l</a:t>
            </a:r>
            <a:r>
              <a:rPr lang="en-US" altLang="en-US" sz="1800" b="1" baseline="-25000">
                <a:solidFill>
                  <a:srgbClr val="FF0000"/>
                </a:solidFill>
              </a:rPr>
              <a:t>3</a:t>
            </a:r>
            <a:endParaRPr lang="en-US" altLang="en-US" sz="1800" b="1">
              <a:solidFill>
                <a:srgbClr val="FF0000"/>
              </a:solidFill>
            </a:endParaRPr>
          </a:p>
        </p:txBody>
      </p:sp>
      <p:sp>
        <p:nvSpPr>
          <p:cNvPr id="61452" name="AutoShape 12"/>
          <p:cNvSpPr>
            <a:spLocks/>
          </p:cNvSpPr>
          <p:nvPr/>
        </p:nvSpPr>
        <p:spPr bwMode="auto">
          <a:xfrm>
            <a:off x="5614988" y="2057400"/>
            <a:ext cx="228600" cy="1943100"/>
          </a:xfrm>
          <a:prstGeom prst="leftBrace">
            <a:avLst>
              <a:gd name="adj1" fmla="val 70833"/>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10253" name="Rectangle 13"/>
          <p:cNvSpPr>
            <a:spLocks noChangeArrowheads="1"/>
          </p:cNvSpPr>
          <p:nvPr/>
        </p:nvSpPr>
        <p:spPr bwMode="auto">
          <a:xfrm>
            <a:off x="5786438" y="1828800"/>
            <a:ext cx="228600" cy="2857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10254" name="Rectangle 14"/>
          <p:cNvSpPr>
            <a:spLocks noChangeArrowheads="1"/>
          </p:cNvSpPr>
          <p:nvPr/>
        </p:nvSpPr>
        <p:spPr bwMode="auto">
          <a:xfrm>
            <a:off x="5214938" y="5029200"/>
            <a:ext cx="154305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1455" name="Text Box 15"/>
          <p:cNvSpPr txBox="1">
            <a:spLocks noChangeArrowheads="1"/>
          </p:cNvSpPr>
          <p:nvPr/>
        </p:nvSpPr>
        <p:spPr bwMode="auto">
          <a:xfrm>
            <a:off x="5329238" y="3339704"/>
            <a:ext cx="3371850" cy="3000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latin typeface="Verdana" panose="020B0604030504040204" pitchFamily="34" charset="0"/>
              </a:rPr>
              <a:t>               -</a:t>
            </a:r>
            <a:r>
              <a:rPr lang="en-US" altLang="en-US" sz="1350">
                <a:solidFill>
                  <a:srgbClr val="0000FF"/>
                </a:solidFill>
                <a:latin typeface="Verdana" panose="020B0604030504040204" pitchFamily="34" charset="0"/>
              </a:rPr>
              <a:t>---------------------------</a:t>
            </a:r>
          </a:p>
        </p:txBody>
      </p:sp>
      <p:sp>
        <p:nvSpPr>
          <p:cNvPr id="61456" name="Text Box 16"/>
          <p:cNvSpPr txBox="1">
            <a:spLocks noChangeArrowheads="1"/>
          </p:cNvSpPr>
          <p:nvPr/>
        </p:nvSpPr>
        <p:spPr bwMode="auto">
          <a:xfrm>
            <a:off x="7158038" y="3657601"/>
            <a:ext cx="628650" cy="15465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p:txBody>
      </p:sp>
      <p:sp>
        <p:nvSpPr>
          <p:cNvPr id="10257" name="AutoShape 17"/>
          <p:cNvSpPr>
            <a:spLocks/>
          </p:cNvSpPr>
          <p:nvPr/>
        </p:nvSpPr>
        <p:spPr bwMode="auto">
          <a:xfrm>
            <a:off x="7100887" y="2114550"/>
            <a:ext cx="214313" cy="1371600"/>
          </a:xfrm>
          <a:prstGeom prst="leftBrace">
            <a:avLst>
              <a:gd name="adj1" fmla="val 53333"/>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1458" name="Text Box 18"/>
          <p:cNvSpPr txBox="1">
            <a:spLocks noChangeArrowheads="1"/>
          </p:cNvSpPr>
          <p:nvPr/>
        </p:nvSpPr>
        <p:spPr bwMode="auto">
          <a:xfrm>
            <a:off x="6815138" y="2628900"/>
            <a:ext cx="34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0000"/>
                </a:solidFill>
              </a:rPr>
              <a:t>?</a:t>
            </a:r>
          </a:p>
        </p:txBody>
      </p:sp>
      <p:graphicFrame>
        <p:nvGraphicFramePr>
          <p:cNvPr id="61536" name="Group 96"/>
          <p:cNvGraphicFramePr>
            <a:graphicFrameLocks noGrp="1"/>
          </p:cNvGraphicFramePr>
          <p:nvPr/>
        </p:nvGraphicFramePr>
        <p:xfrm>
          <a:off x="1257300" y="2228850"/>
          <a:ext cx="3829050" cy="3333750"/>
        </p:xfrm>
        <a:graphic>
          <a:graphicData uri="http://schemas.openxmlformats.org/drawingml/2006/table">
            <a:tbl>
              <a:tblPr/>
              <a:tblGrid>
                <a:gridCol w="775097">
                  <a:extLst>
                    <a:ext uri="{9D8B030D-6E8A-4147-A177-3AD203B41FA5}">
                      <a16:colId xmlns:a16="http://schemas.microsoft.com/office/drawing/2014/main" val="20000"/>
                    </a:ext>
                  </a:extLst>
                </a:gridCol>
                <a:gridCol w="998934">
                  <a:extLst>
                    <a:ext uri="{9D8B030D-6E8A-4147-A177-3AD203B41FA5}">
                      <a16:colId xmlns:a16="http://schemas.microsoft.com/office/drawing/2014/main" val="20001"/>
                    </a:ext>
                  </a:extLst>
                </a:gridCol>
                <a:gridCol w="859631">
                  <a:extLst>
                    <a:ext uri="{9D8B030D-6E8A-4147-A177-3AD203B41FA5}">
                      <a16:colId xmlns:a16="http://schemas.microsoft.com/office/drawing/2014/main" val="20002"/>
                    </a:ext>
                  </a:extLst>
                </a:gridCol>
                <a:gridCol w="1195388">
                  <a:extLst>
                    <a:ext uri="{9D8B030D-6E8A-4147-A177-3AD203B41FA5}">
                      <a16:colId xmlns:a16="http://schemas.microsoft.com/office/drawing/2014/main" val="20003"/>
                    </a:ext>
                  </a:extLst>
                </a:gridCol>
              </a:tblGrid>
              <a:tr h="10477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Số quả nặng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Tổng trọng lượng quả nặng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Chiều dài lò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Độ biến dạng lò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0099"/>
                          </a:solidFill>
                          <a:effectLst/>
                          <a:latin typeface="Times New Roman" pitchFamily="18" charset="0"/>
                        </a:rPr>
                        <a:t> 0</a:t>
                      </a:r>
                      <a:endParaRPr kumimoji="0" lang="en-US" sz="1500" b="0" i="0" u="none" strike="noStrike" cap="none" normalizeH="0" baseline="0" smtClean="0">
                        <a:ln>
                          <a:noFill/>
                        </a:ln>
                        <a:solidFill>
                          <a:srgbClr val="000099"/>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0000FF"/>
                          </a:solidFill>
                          <a:effectLst/>
                          <a:latin typeface="Times New Roman" pitchFamily="18" charset="0"/>
                        </a:rPr>
                        <a:t>   0</a:t>
                      </a:r>
                      <a:r>
                        <a:rPr kumimoji="0" lang="en-US" sz="1500" b="1" i="0" u="none" strike="noStrike" cap="none" normalizeH="0" baseline="0" dirty="0" smtClean="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a:t>
                      </a:r>
                      <a:r>
                        <a:rPr kumimoji="0" lang="en-US" sz="1500" b="1" i="0" u="none" strike="noStrike" cap="none" normalizeH="0" baseline="0" smtClean="0">
                          <a:ln>
                            <a:noFill/>
                          </a:ln>
                          <a:solidFill>
                            <a:schemeClr val="tx1"/>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0066"/>
                          </a:solidFill>
                          <a:effectLst/>
                          <a:latin typeface="Times New Roman" pitchFamily="18" charset="0"/>
                        </a:rPr>
                        <a:t>0</a:t>
                      </a:r>
                      <a:r>
                        <a:rPr kumimoji="0" lang="en-US" sz="1500" b="0" i="0" u="none" strike="noStrike" cap="none" normalizeH="0" baseline="0" smtClean="0">
                          <a:ln>
                            <a:noFill/>
                          </a:ln>
                          <a:solidFill>
                            <a:srgbClr val="000066"/>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 (cm)</a:t>
                      </a:r>
                      <a:r>
                        <a:rPr kumimoji="0" lang="en-US" sz="15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FF0000"/>
                          </a:solidFill>
                          <a:effectLst/>
                          <a:latin typeface="Times New Roman" pitchFamily="18" charset="0"/>
                        </a:rPr>
                        <a:t>?</a:t>
                      </a:r>
                      <a:r>
                        <a:rPr kumimoji="0" lang="en-US" sz="1500" b="0" i="0" u="none" strike="noStrike" cap="none" normalizeH="0" baseline="0" dirty="0" smtClean="0">
                          <a:ln>
                            <a:noFill/>
                          </a:ln>
                          <a:solidFill>
                            <a:srgbClr val="FF0000"/>
                          </a:solidFill>
                          <a:effectLst/>
                          <a:latin typeface="Times New Roman" pitchFamily="18" charset="0"/>
                        </a:rPr>
                        <a:t>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1</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a:t>
                      </a:r>
                      <a:r>
                        <a:rPr kumimoji="0" lang="en-US" sz="1500" b="1" i="0" u="none" strike="noStrike" cap="none" normalizeH="0" baseline="0" smtClean="0">
                          <a:ln>
                            <a:noFill/>
                          </a:ln>
                          <a:solidFill>
                            <a:schemeClr val="tx1"/>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1</a:t>
                      </a: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FF0000"/>
                          </a:solidFill>
                          <a:effectLst/>
                          <a:latin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2</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a:t>
                      </a:r>
                      <a:r>
                        <a:rPr kumimoji="0" lang="en-US" sz="1500" b="1" i="0" u="none" strike="noStrike" cap="none" normalizeH="0" baseline="0" smtClean="0">
                          <a:ln>
                            <a:noFill/>
                          </a:ln>
                          <a:solidFill>
                            <a:schemeClr val="tx1"/>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2 </a:t>
                      </a: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 . .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3</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l</a:t>
                      </a:r>
                      <a:r>
                        <a:rPr kumimoji="0" lang="en-US" sz="1500" b="0" i="0" u="none" strike="noStrike" cap="none" normalizeH="0" baseline="-25000" dirty="0" smtClean="0">
                          <a:ln>
                            <a:noFill/>
                          </a:ln>
                          <a:solidFill>
                            <a:schemeClr val="tx1"/>
                          </a:solidFill>
                          <a:effectLst/>
                          <a:latin typeface="Times New Roman" pitchFamily="18" charset="0"/>
                        </a:rPr>
                        <a:t>3 </a:t>
                      </a:r>
                      <a:r>
                        <a:rPr kumimoji="0" lang="en-US" sz="1500" b="0" i="0" u="none" strike="noStrike" cap="none" normalizeH="0" baseline="0" dirty="0" smtClean="0">
                          <a:ln>
                            <a:noFill/>
                          </a:ln>
                          <a:solidFill>
                            <a:schemeClr val="tx1"/>
                          </a:solidFill>
                          <a:effectLst/>
                          <a:latin typeface="Times New Roman" pitchFamily="18" charset="0"/>
                        </a:rPr>
                        <a:t>- l</a:t>
                      </a:r>
                      <a:r>
                        <a:rPr kumimoji="0" lang="en-US" sz="1500" b="0" i="0" u="none" strike="noStrike" cap="none" normalizeH="0" baseline="-25000" dirty="0" smtClean="0">
                          <a:ln>
                            <a:noFill/>
                          </a:ln>
                          <a:solidFill>
                            <a:schemeClr val="tx1"/>
                          </a:solidFill>
                          <a:effectLst/>
                          <a:latin typeface="Times New Roman" pitchFamily="18" charset="0"/>
                        </a:rPr>
                        <a:t>0</a:t>
                      </a:r>
                      <a:r>
                        <a:rPr kumimoji="0" lang="en-US" sz="1500" b="1" i="0" u="none" strike="noStrike" cap="none" normalizeH="0" baseline="0" dirty="0" smtClean="0">
                          <a:ln>
                            <a:noFill/>
                          </a:ln>
                          <a:solidFill>
                            <a:schemeClr val="tx1"/>
                          </a:solidFill>
                          <a:effectLst/>
                          <a:latin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1530" name="Text Box 90"/>
          <p:cNvSpPr txBox="1">
            <a:spLocks noChangeArrowheads="1"/>
          </p:cNvSpPr>
          <p:nvPr/>
        </p:nvSpPr>
        <p:spPr bwMode="auto">
          <a:xfrm>
            <a:off x="1085850" y="914401"/>
            <a:ext cx="6572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B4. Móc ba quả nặng 50 g vào đầu dưới của lò xo. Đo chiều dài của lò xo lúc đó (</a:t>
            </a:r>
            <a:r>
              <a:rPr lang="en-US" altLang="en-US" sz="1800" b="1">
                <a:solidFill>
                  <a:srgbClr val="FF0000"/>
                </a:solidFill>
              </a:rPr>
              <a:t>l</a:t>
            </a:r>
            <a:r>
              <a:rPr lang="en-US" altLang="en-US" sz="1800" b="1" baseline="-25000">
                <a:solidFill>
                  <a:srgbClr val="FF0000"/>
                </a:solidFill>
              </a:rPr>
              <a:t>3</a:t>
            </a:r>
            <a:r>
              <a:rPr lang="en-US" altLang="en-US" sz="1800" b="1"/>
              <a:t>). Ghi kết quả vào bảng 9.1…</a:t>
            </a:r>
          </a:p>
        </p:txBody>
      </p:sp>
      <p:sp>
        <p:nvSpPr>
          <p:cNvPr id="61533" name="Rectangle 93"/>
          <p:cNvSpPr>
            <a:spLocks noChangeArrowheads="1"/>
          </p:cNvSpPr>
          <p:nvPr/>
        </p:nvSpPr>
        <p:spPr bwMode="auto">
          <a:xfrm>
            <a:off x="6800850" y="257175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rPr>
              <a:t>l</a:t>
            </a:r>
            <a:r>
              <a:rPr lang="en-US" altLang="en-US" sz="1800" b="1" baseline="-25000">
                <a:solidFill>
                  <a:srgbClr val="FF0000"/>
                </a:solidFill>
              </a:rPr>
              <a:t>0</a:t>
            </a:r>
          </a:p>
        </p:txBody>
      </p:sp>
      <p:sp>
        <p:nvSpPr>
          <p:cNvPr id="10294" name="Text Box 95"/>
          <p:cNvSpPr txBox="1">
            <a:spLocks noChangeArrowheads="1"/>
          </p:cNvSpPr>
          <p:nvPr/>
        </p:nvSpPr>
        <p:spPr bwMode="auto">
          <a:xfrm>
            <a:off x="1257300" y="1828800"/>
            <a:ext cx="245745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i="1"/>
              <a:t>Bảng 9.1. Bảng kết quả</a:t>
            </a:r>
          </a:p>
        </p:txBody>
      </p:sp>
      <p:sp>
        <p:nvSpPr>
          <p:cNvPr id="61537" name="Text Box 97"/>
          <p:cNvSpPr txBox="1">
            <a:spLocks noChangeArrowheads="1"/>
          </p:cNvSpPr>
          <p:nvPr/>
        </p:nvSpPr>
        <p:spPr bwMode="auto">
          <a:xfrm>
            <a:off x="3314700" y="497205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3300"/>
                </a:solidFill>
              </a:rPr>
              <a:t>?</a:t>
            </a:r>
          </a:p>
        </p:txBody>
      </p:sp>
      <p:sp>
        <p:nvSpPr>
          <p:cNvPr id="61538" name="Text Box 98"/>
          <p:cNvSpPr txBox="1">
            <a:spLocks noChangeArrowheads="1"/>
          </p:cNvSpPr>
          <p:nvPr/>
        </p:nvSpPr>
        <p:spPr bwMode="auto">
          <a:xfrm>
            <a:off x="2207419" y="4999436"/>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a:solidFill>
                  <a:srgbClr val="FF3300"/>
                </a:solidFill>
              </a:rPr>
              <a:t>?</a:t>
            </a:r>
          </a:p>
        </p:txBody>
      </p:sp>
    </p:spTree>
    <p:extLst>
      <p:ext uri="{BB962C8B-B14F-4D97-AF65-F5344CB8AC3E}">
        <p14:creationId xmlns:p14="http://schemas.microsoft.com/office/powerpoint/2010/main" val="255250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30"/>
                                        </p:tgtEl>
                                        <p:attrNameLst>
                                          <p:attrName>style.visibility</p:attrName>
                                        </p:attrNameLst>
                                      </p:cBhvr>
                                      <p:to>
                                        <p:strVal val="visible"/>
                                      </p:to>
                                    </p:set>
                                    <p:animEffect transition="in" filter="blinds(horizontal)">
                                      <p:cBhvr>
                                        <p:cTn id="7" dur="500"/>
                                        <p:tgtEl>
                                          <p:spTgt spid="61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path" presetSubtype="0" accel="50000" decel="50000" fill="hold" nodeType="clickEffect">
                                  <p:stCondLst>
                                    <p:cond delay="0"/>
                                  </p:stCondLst>
                                  <p:childTnLst>
                                    <p:animMotion origin="layout" path="M 5E-6 4.16185E-6 L -0.19063 -0.20463 " pathEditMode="relative" rAng="0" ptsTypes="AA">
                                      <p:cBhvr>
                                        <p:cTn id="11" dur="2000" fill="hold"/>
                                        <p:tgtEl>
                                          <p:spTgt spid="61445"/>
                                        </p:tgtEl>
                                        <p:attrNameLst>
                                          <p:attrName>ppt_x</p:attrName>
                                          <p:attrName>ppt_y</p:attrName>
                                        </p:attrNameLst>
                                      </p:cBhvr>
                                      <p:rCtr x="-9531" y="-10243"/>
                                    </p:animMotion>
                                  </p:childTnLst>
                                </p:cTn>
                              </p:par>
                              <p:par>
                                <p:cTn id="12" presetID="49" presetClass="path" presetSubtype="0" accel="50000" decel="50000" fill="hold" nodeType="withEffect">
                                  <p:stCondLst>
                                    <p:cond delay="0"/>
                                  </p:stCondLst>
                                  <p:childTnLst>
                                    <p:animMotion origin="layout" path="M 5E-6 1.09827E-6 L -0.19063 -0.20463 " pathEditMode="relative" rAng="0" ptsTypes="AA">
                                      <p:cBhvr>
                                        <p:cTn id="13" dur="2000" fill="hold"/>
                                        <p:tgtEl>
                                          <p:spTgt spid="61447"/>
                                        </p:tgtEl>
                                        <p:attrNameLst>
                                          <p:attrName>ppt_x</p:attrName>
                                          <p:attrName>ppt_y</p:attrName>
                                        </p:attrNameLst>
                                      </p:cBhvr>
                                      <p:rCtr x="-9531" y="-10243"/>
                                    </p:animMotion>
                                  </p:childTnLst>
                                </p:cTn>
                              </p:par>
                              <p:par>
                                <p:cTn id="14" presetID="49" presetClass="path" presetSubtype="0" accel="50000" decel="50000" fill="hold" nodeType="withEffect">
                                  <p:stCondLst>
                                    <p:cond delay="0"/>
                                  </p:stCondLst>
                                  <p:childTnLst>
                                    <p:animMotion origin="layout" path="M 5E-6 1.09827E-6 L -0.19063 -0.20463 " pathEditMode="relative" rAng="0" ptsTypes="AA">
                                      <p:cBhvr>
                                        <p:cTn id="15" dur="2000" fill="hold"/>
                                        <p:tgtEl>
                                          <p:spTgt spid="61448"/>
                                        </p:tgtEl>
                                        <p:attrNameLst>
                                          <p:attrName>ppt_x</p:attrName>
                                          <p:attrName>ppt_y</p:attrName>
                                        </p:attrNameLst>
                                      </p:cBhvr>
                                      <p:rCtr x="-9531" y="-10243"/>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61449"/>
                                        </p:tgtEl>
                                        <p:attrNameLst>
                                          <p:attrName>style.visibility</p:attrName>
                                        </p:attrNameLst>
                                      </p:cBhvr>
                                      <p:to>
                                        <p:strVal val="visible"/>
                                      </p:to>
                                    </p:set>
                                    <p:animEffect transition="in" filter="strips(downLeft)">
                                      <p:cBhvr>
                                        <p:cTn id="20" dur="500"/>
                                        <p:tgtEl>
                                          <p:spTgt spid="61449"/>
                                        </p:tgtEl>
                                      </p:cBhvr>
                                    </p:animEffect>
                                  </p:childTnLst>
                                </p:cTn>
                              </p:par>
                            </p:childTnLst>
                          </p:cTn>
                        </p:par>
                        <p:par>
                          <p:cTn id="21" fill="hold" nodeType="afterGroup">
                            <p:stCondLst>
                              <p:cond delay="500"/>
                            </p:stCondLst>
                            <p:childTnLst>
                              <p:par>
                                <p:cTn id="22" presetID="18" presetClass="entr" presetSubtype="12" fill="hold" nodeType="afterEffect">
                                  <p:stCondLst>
                                    <p:cond delay="0"/>
                                  </p:stCondLst>
                                  <p:childTnLst>
                                    <p:set>
                                      <p:cBhvr>
                                        <p:cTn id="23" dur="1" fill="hold">
                                          <p:stCondLst>
                                            <p:cond delay="0"/>
                                          </p:stCondLst>
                                        </p:cTn>
                                        <p:tgtEl>
                                          <p:spTgt spid="61450">
                                            <p:txEl>
                                              <p:pRg st="0" end="0"/>
                                            </p:txEl>
                                          </p:spTgt>
                                        </p:tgtEl>
                                        <p:attrNameLst>
                                          <p:attrName>style.visibility</p:attrName>
                                        </p:attrNameLst>
                                      </p:cBhvr>
                                      <p:to>
                                        <p:strVal val="visible"/>
                                      </p:to>
                                    </p:set>
                                    <p:animEffect transition="in" filter="strips(downLeft)">
                                      <p:cBhvr>
                                        <p:cTn id="24" dur="1000"/>
                                        <p:tgtEl>
                                          <p:spTgt spid="61450">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1452"/>
                                        </p:tgtEl>
                                        <p:attrNameLst>
                                          <p:attrName>style.visibility</p:attrName>
                                        </p:attrNameLst>
                                      </p:cBhvr>
                                      <p:to>
                                        <p:strVal val="visible"/>
                                      </p:to>
                                    </p:set>
                                    <p:animEffect transition="in" filter="dissolve">
                                      <p:cBhvr>
                                        <p:cTn id="29" dur="1000"/>
                                        <p:tgtEl>
                                          <p:spTgt spid="61452"/>
                                        </p:tgtEl>
                                      </p:cBhvr>
                                    </p:animEffect>
                                  </p:childTnLst>
                                </p:cTn>
                              </p:par>
                            </p:childTnLst>
                          </p:cTn>
                        </p:par>
                        <p:par>
                          <p:cTn id="30" fill="hold" nodeType="afterGroup">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61451"/>
                                        </p:tgtEl>
                                        <p:attrNameLst>
                                          <p:attrName>style.visibility</p:attrName>
                                        </p:attrNameLst>
                                      </p:cBhvr>
                                      <p:to>
                                        <p:strVal val="visible"/>
                                      </p:to>
                                    </p:set>
                                    <p:anim calcmode="lin" valueType="num">
                                      <p:cBhvr additive="base">
                                        <p:cTn id="33" dur="1000" fill="hold"/>
                                        <p:tgtEl>
                                          <p:spTgt spid="61451"/>
                                        </p:tgtEl>
                                        <p:attrNameLst>
                                          <p:attrName>ppt_x</p:attrName>
                                        </p:attrNameLst>
                                      </p:cBhvr>
                                      <p:tavLst>
                                        <p:tav tm="0">
                                          <p:val>
                                            <p:strVal val="#ppt_x"/>
                                          </p:val>
                                        </p:tav>
                                        <p:tav tm="100000">
                                          <p:val>
                                            <p:strVal val="#ppt_x"/>
                                          </p:val>
                                        </p:tav>
                                      </p:tavLst>
                                    </p:anim>
                                    <p:anim calcmode="lin" valueType="num">
                                      <p:cBhvr additive="base">
                                        <p:cTn id="34" dur="1000" fill="hold"/>
                                        <p:tgtEl>
                                          <p:spTgt spid="6145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61536"/>
                                        </p:tgtEl>
                                        <p:attrNameLst>
                                          <p:attrName>style.visibility</p:attrName>
                                        </p:attrNameLst>
                                      </p:cBhvr>
                                      <p:to>
                                        <p:strVal val="visible"/>
                                      </p:to>
                                    </p:set>
                                    <p:animEffect transition="in" filter="box(in)">
                                      <p:cBhvr>
                                        <p:cTn id="39" dur="500"/>
                                        <p:tgtEl>
                                          <p:spTgt spid="615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1537"/>
                                        </p:tgtEl>
                                        <p:attrNameLst>
                                          <p:attrName>style.visibility</p:attrName>
                                        </p:attrNameLst>
                                      </p:cBhvr>
                                      <p:to>
                                        <p:strVal val="visible"/>
                                      </p:to>
                                    </p:set>
                                    <p:animEffect transition="in" filter="box(in)">
                                      <p:cBhvr>
                                        <p:cTn id="44" dur="500"/>
                                        <p:tgtEl>
                                          <p:spTgt spid="6153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1538"/>
                                        </p:tgtEl>
                                        <p:attrNameLst>
                                          <p:attrName>style.visibility</p:attrName>
                                        </p:attrNameLst>
                                      </p:cBhvr>
                                      <p:to>
                                        <p:strVal val="visible"/>
                                      </p:to>
                                    </p:set>
                                    <p:animEffect transition="in" filter="box(in)">
                                      <p:cBhvr>
                                        <p:cTn id="49" dur="500"/>
                                        <p:tgtEl>
                                          <p:spTgt spid="615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61456"/>
                                        </p:tgtEl>
                                        <p:attrNameLst>
                                          <p:attrName>style.visibility</p:attrName>
                                        </p:attrNameLst>
                                      </p:cBhvr>
                                      <p:to>
                                        <p:strVal val="visible"/>
                                      </p:to>
                                    </p:set>
                                    <p:animEffect transition="in" filter="box(in)">
                                      <p:cBhvr>
                                        <p:cTn id="54" dur="500"/>
                                        <p:tgtEl>
                                          <p:spTgt spid="614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p:stCondLst>
                                    <p:cond delay="0"/>
                                  </p:stCondLst>
                                  <p:childTnLst>
                                    <p:animEffect transition="out" filter="box(in)">
                                      <p:cBhvr>
                                        <p:cTn id="58" dur="500"/>
                                        <p:tgtEl>
                                          <p:spTgt spid="61449"/>
                                        </p:tgtEl>
                                      </p:cBhvr>
                                    </p:animEffect>
                                    <p:set>
                                      <p:cBhvr>
                                        <p:cTn id="59" dur="1" fill="hold">
                                          <p:stCondLst>
                                            <p:cond delay="499"/>
                                          </p:stCondLst>
                                        </p:cTn>
                                        <p:tgtEl>
                                          <p:spTgt spid="61449"/>
                                        </p:tgtEl>
                                        <p:attrNameLst>
                                          <p:attrName>style.visibility</p:attrName>
                                        </p:attrNameLst>
                                      </p:cBhvr>
                                      <p:to>
                                        <p:strVal val="hidden"/>
                                      </p:to>
                                    </p:set>
                                  </p:childTnLst>
                                </p:cTn>
                              </p:par>
                              <p:par>
                                <p:cTn id="60" presetID="4" presetClass="exit" presetSubtype="16" fill="hold" grpId="0" nodeType="withEffect">
                                  <p:stCondLst>
                                    <p:cond delay="0"/>
                                  </p:stCondLst>
                                  <p:childTnLst>
                                    <p:animEffect transition="out" filter="box(in)">
                                      <p:cBhvr>
                                        <p:cTn id="61" dur="500"/>
                                        <p:tgtEl>
                                          <p:spTgt spid="61450">
                                            <p:txEl>
                                              <p:pRg st="0" end="0"/>
                                            </p:txEl>
                                          </p:spTgt>
                                        </p:tgtEl>
                                      </p:cBhvr>
                                    </p:animEffect>
                                    <p:set>
                                      <p:cBhvr>
                                        <p:cTn id="62" dur="1" fill="hold">
                                          <p:stCondLst>
                                            <p:cond delay="499"/>
                                          </p:stCondLst>
                                        </p:cTn>
                                        <p:tgtEl>
                                          <p:spTgt spid="61450">
                                            <p:txEl>
                                              <p:pRg st="0" end="0"/>
                                            </p:txEl>
                                          </p:spTgt>
                                        </p:tgtEl>
                                        <p:attrNameLst>
                                          <p:attrName>style.visibility</p:attrName>
                                        </p:attrNameLst>
                                      </p:cBhvr>
                                      <p:to>
                                        <p:strVal val="hidden"/>
                                      </p:to>
                                    </p:set>
                                  </p:childTnLst>
                                </p:cTn>
                              </p:par>
                              <p:par>
                                <p:cTn id="63" presetID="4" presetClass="exit" presetSubtype="16" fill="hold" grpId="0" nodeType="withEffect">
                                  <p:stCondLst>
                                    <p:cond delay="0"/>
                                  </p:stCondLst>
                                  <p:childTnLst>
                                    <p:animEffect transition="out" filter="box(in)">
                                      <p:cBhvr>
                                        <p:cTn id="64" dur="500"/>
                                        <p:tgtEl>
                                          <p:spTgt spid="61455"/>
                                        </p:tgtEl>
                                      </p:cBhvr>
                                    </p:animEffect>
                                    <p:set>
                                      <p:cBhvr>
                                        <p:cTn id="65" dur="1" fill="hold">
                                          <p:stCondLst>
                                            <p:cond delay="499"/>
                                          </p:stCondLst>
                                        </p:cTn>
                                        <p:tgtEl>
                                          <p:spTgt spid="61455"/>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61452"/>
                                        </p:tgtEl>
                                      </p:cBhvr>
                                    </p:animEffect>
                                    <p:set>
                                      <p:cBhvr>
                                        <p:cTn id="68" dur="1" fill="hold">
                                          <p:stCondLst>
                                            <p:cond delay="499"/>
                                          </p:stCondLst>
                                        </p:cTn>
                                        <p:tgtEl>
                                          <p:spTgt spid="61452"/>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61451"/>
                                        </p:tgtEl>
                                      </p:cBhvr>
                                    </p:animEffect>
                                    <p:set>
                                      <p:cBhvr>
                                        <p:cTn id="71" dur="1" fill="hold">
                                          <p:stCondLst>
                                            <p:cond delay="499"/>
                                          </p:stCondLst>
                                        </p:cTn>
                                        <p:tgtEl>
                                          <p:spTgt spid="61451"/>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1" nodeType="clickEffect">
                                  <p:stCondLst>
                                    <p:cond delay="0"/>
                                  </p:stCondLst>
                                  <p:childTnLst>
                                    <p:set>
                                      <p:cBhvr>
                                        <p:cTn id="75" dur="1" fill="hold">
                                          <p:stCondLst>
                                            <p:cond delay="0"/>
                                          </p:stCondLst>
                                        </p:cTn>
                                        <p:tgtEl>
                                          <p:spTgt spid="61455"/>
                                        </p:tgtEl>
                                        <p:attrNameLst>
                                          <p:attrName>style.visibility</p:attrName>
                                        </p:attrNameLst>
                                      </p:cBhvr>
                                      <p:to>
                                        <p:strVal val="visible"/>
                                      </p:to>
                                    </p:set>
                                    <p:animEffect transition="in" filter="box(in)">
                                      <p:cBhvr>
                                        <p:cTn id="76" dur="500"/>
                                        <p:tgtEl>
                                          <p:spTgt spid="6145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xit" presetSubtype="16" fill="hold" grpId="0" nodeType="clickEffect">
                                  <p:stCondLst>
                                    <p:cond delay="0"/>
                                  </p:stCondLst>
                                  <p:childTnLst>
                                    <p:animEffect transition="out" filter="box(in)">
                                      <p:cBhvr>
                                        <p:cTn id="80" dur="500"/>
                                        <p:tgtEl>
                                          <p:spTgt spid="61533"/>
                                        </p:tgtEl>
                                      </p:cBhvr>
                                    </p:animEffect>
                                    <p:set>
                                      <p:cBhvr>
                                        <p:cTn id="81" dur="1" fill="hold">
                                          <p:stCondLst>
                                            <p:cond delay="499"/>
                                          </p:stCondLst>
                                        </p:cTn>
                                        <p:tgtEl>
                                          <p:spTgt spid="61533"/>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61458"/>
                                        </p:tgtEl>
                                        <p:attrNameLst>
                                          <p:attrName>style.visibility</p:attrName>
                                        </p:attrNameLst>
                                      </p:cBhvr>
                                      <p:to>
                                        <p:strVal val="visible"/>
                                      </p:to>
                                    </p:set>
                                    <p:animEffect transition="in" filter="box(in)">
                                      <p:cBhvr>
                                        <p:cTn id="86" dur="500"/>
                                        <p:tgtEl>
                                          <p:spTgt spid="61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build="allAtOnce"/>
      <p:bldP spid="61451" grpId="0"/>
      <p:bldP spid="61451" grpId="1"/>
      <p:bldP spid="61452" grpId="0" animBg="1"/>
      <p:bldP spid="61452" grpId="1" animBg="1"/>
      <p:bldP spid="61455" grpId="0" animBg="1"/>
      <p:bldP spid="61455" grpId="1" animBg="1"/>
      <p:bldP spid="61456" grpId="0" animBg="1"/>
      <p:bldP spid="61458" grpId="0"/>
      <p:bldP spid="61530" grpId="0"/>
      <p:bldP spid="61533" grpId="0"/>
      <p:bldP spid="61537" grpId="0"/>
      <p:bldP spid="615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152400"/>
            <a:ext cx="5486400" cy="4648199"/>
          </a:xfrm>
        </p:spPr>
        <p:txBody>
          <a:bodyPr>
            <a:noAutofit/>
          </a:bodyPr>
          <a:lstStyle/>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B4:</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Xác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định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khối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lượng</a:t>
            </a:r>
            <a:r>
              <a:rPr lang="en-US" altLang="en-US" sz="3600" dirty="0" smtClean="0">
                <a:latin typeface="Times New Roman" pitchFamily="18" charset="0"/>
                <a:cs typeface="Times New Roman" pitchFamily="18" charset="0"/>
              </a:rPr>
              <a:t> m </a:t>
            </a:r>
            <a:r>
              <a:rPr lang="en-US" altLang="en-US" sz="3600" dirty="0" err="1" smtClean="0">
                <a:latin typeface="Times New Roman" pitchFamily="18" charset="0"/>
                <a:cs typeface="Times New Roman" pitchFamily="18" charset="0"/>
              </a:rPr>
              <a:t>của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ghi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vào</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phiếu học tập</a:t>
            </a:r>
            <a:endParaRPr lang="en-US"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B5:</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Bỏ</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ra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chiều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dài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và</a:t>
            </a:r>
            <a:r>
              <a:rPr lang="en-US" altLang="en-US" sz="3600" dirty="0" smtClean="0">
                <a:latin typeface="Times New Roman" pitchFamily="18" charset="0"/>
                <a:cs typeface="Times New Roman" pitchFamily="18" charset="0"/>
              </a:rPr>
              <a:t> so </a:t>
            </a:r>
            <a:r>
              <a:rPr lang="en-US" altLang="en-US" sz="3600" dirty="0" err="1" smtClean="0">
                <a:latin typeface="Times New Roman" pitchFamily="18" charset="0"/>
                <a:cs typeface="Times New Roman" pitchFamily="18" charset="0"/>
              </a:rPr>
              <a:t>sánh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với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chiều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dài</a:t>
            </a:r>
            <a:r>
              <a:rPr lang="en-US" altLang="en-US" sz="3600" dirty="0" smtClean="0">
                <a:latin typeface="Times New Roman" pitchFamily="18" charset="0"/>
                <a:cs typeface="Times New Roman" pitchFamily="18" charset="0"/>
              </a:rPr>
              <a:t> ban </a:t>
            </a:r>
            <a:r>
              <a:rPr lang="en-US" altLang="en-US" sz="3600" dirty="0" err="1" smtClean="0">
                <a:latin typeface="Times New Roman" pitchFamily="18" charset="0"/>
                <a:cs typeface="Times New Roman" pitchFamily="18" charset="0"/>
              </a:rPr>
              <a:t>đầu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của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nó</a:t>
            </a:r>
            <a:endParaRPr lang="en-US"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B6:</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Làm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tương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tự</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bước</a:t>
            </a:r>
            <a:r>
              <a:rPr lang="en-US" altLang="en-US" sz="3600" dirty="0" smtClean="0">
                <a:latin typeface="Times New Roman" pitchFamily="18" charset="0"/>
                <a:cs typeface="Times New Roman" pitchFamily="18" charset="0"/>
              </a:rPr>
              <a:t> 3,</a:t>
            </a:r>
            <a:endParaRPr lang="vi-VN"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dirty="0" smtClean="0">
                <a:latin typeface="Times New Roman" pitchFamily="18" charset="0"/>
                <a:cs typeface="Times New Roman" pitchFamily="18" charset="0"/>
              </a:rPr>
              <a:t>4,5 </a:t>
            </a:r>
            <a:r>
              <a:rPr lang="en-US" altLang="en-US" sz="3600" dirty="0" err="1" smtClean="0">
                <a:latin typeface="Times New Roman" pitchFamily="18" charset="0"/>
                <a:cs typeface="Times New Roman" pitchFamily="18" charset="0"/>
              </a:rPr>
              <a:t>nhưng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thay</a:t>
            </a:r>
            <a:r>
              <a:rPr lang="en-US" altLang="en-US" sz="3600" dirty="0" smtClean="0">
                <a:latin typeface="Times New Roman" pitchFamily="18" charset="0"/>
                <a:cs typeface="Times New Roman" pitchFamily="18" charset="0"/>
              </a:rPr>
              <a:t> 1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bằng</a:t>
            </a:r>
            <a:r>
              <a:rPr lang="en-US" altLang="en-US" sz="3600" dirty="0" smtClean="0">
                <a:latin typeface="Times New Roman" pitchFamily="18" charset="0"/>
                <a:cs typeface="Times New Roman" pitchFamily="18" charset="0"/>
              </a:rPr>
              <a:t> 2,3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giống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nhau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loại</a:t>
            </a:r>
            <a:r>
              <a:rPr lang="en-US" altLang="en-US" sz="3600" dirty="0" smtClean="0">
                <a:latin typeface="Times New Roman" pitchFamily="18" charset="0"/>
                <a:cs typeface="Times New Roman" pitchFamily="18" charset="0"/>
              </a:rPr>
              <a:t> 50g</a:t>
            </a:r>
          </a:p>
        </p:txBody>
      </p:sp>
      <p:pic>
        <p:nvPicPr>
          <p:cNvPr id="14340" name="Picture 8"/>
          <p:cNvPicPr>
            <a:picLocks noChangeAspect="1"/>
          </p:cNvPicPr>
          <p:nvPr/>
        </p:nvPicPr>
        <p:blipFill>
          <a:blip r:embed="rId2"/>
          <a:srcRect/>
          <a:stretch>
            <a:fillRect/>
          </a:stretch>
        </p:blipFill>
        <p:spPr bwMode="auto">
          <a:xfrm>
            <a:off x="5410200" y="862013"/>
            <a:ext cx="3599260" cy="5510212"/>
          </a:xfrm>
          <a:prstGeom prst="rect">
            <a:avLst/>
          </a:prstGeom>
          <a:noFill/>
          <a:ln w="9525">
            <a:noFill/>
            <a:miter lim="800000"/>
            <a:headEnd/>
            <a:tailEnd/>
          </a:ln>
        </p:spPr>
      </p:pic>
    </p:spTree>
    <p:extLst>
      <p:ext uri="{BB962C8B-B14F-4D97-AF65-F5344CB8AC3E}">
        <p14:creationId xmlns:p14="http://schemas.microsoft.com/office/powerpoint/2010/main" val="2338863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263361" y="3138785"/>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2400" b="0" i="1" baseline="-25000" dirty="0">
                <a:solidFill>
                  <a:srgbClr val="CC0000"/>
                </a:solidFill>
                <a:latin typeface="VNI-Times" panose="020B0604020202020204" pitchFamily="2" charset="0"/>
              </a:rPr>
              <a:t>o</a:t>
            </a:r>
            <a:r>
              <a:rPr lang="en-US" altLang="en-US" sz="2400" b="0" i="1" dirty="0">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335881" y="3543300"/>
            <a:ext cx="1521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   =  ?</a:t>
            </a:r>
          </a:p>
        </p:txBody>
      </p:sp>
      <p:sp>
        <p:nvSpPr>
          <p:cNvPr id="41004" name="Text Box 44"/>
          <p:cNvSpPr txBox="1">
            <a:spLocks noChangeArrowheads="1"/>
          </p:cNvSpPr>
          <p:nvPr/>
        </p:nvSpPr>
        <p:spPr bwMode="auto">
          <a:xfrm>
            <a:off x="2514600" y="3257550"/>
            <a:ext cx="742950" cy="40011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8cm</a:t>
            </a:r>
            <a:endParaRPr lang="en-US" altLang="en-US" sz="2000" dirty="0">
              <a:latin typeface="Times New Roman" panose="02020603050405020304" pitchFamily="18" charset="0"/>
              <a:cs typeface="Times New Roman" panose="02020603050405020304" pitchFamily="18" charset="0"/>
            </a:endParaRPr>
          </a:p>
        </p:txBody>
      </p:sp>
      <p:sp>
        <p:nvSpPr>
          <p:cNvPr id="41005" name="Text Box 45"/>
          <p:cNvSpPr txBox="1">
            <a:spLocks noChangeArrowheads="1"/>
          </p:cNvSpPr>
          <p:nvPr/>
        </p:nvSpPr>
        <p:spPr bwMode="auto">
          <a:xfrm>
            <a:off x="2561035" y="3600450"/>
            <a:ext cx="685800" cy="40011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9cm</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74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Times New Roman" panose="02020603050405020304" pitchFamily="18" charset="0"/>
                <a:cs typeface="Times New Roman" panose="02020603050405020304" pitchFamily="18" charset="0"/>
              </a:rPr>
              <a:t>l =   ?</a:t>
            </a:r>
          </a:p>
        </p:txBody>
      </p:sp>
      <p:sp>
        <p:nvSpPr>
          <p:cNvPr id="45073" name="Text Box 17"/>
          <p:cNvSpPr txBox="1">
            <a:spLocks noChangeArrowheads="1"/>
          </p:cNvSpPr>
          <p:nvPr/>
        </p:nvSpPr>
        <p:spPr bwMode="auto">
          <a:xfrm>
            <a:off x="1943100" y="3600450"/>
            <a:ext cx="1221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Times New Roman" panose="02020603050405020304" pitchFamily="18" charset="0"/>
                <a:cs typeface="Times New Roman" panose="02020603050405020304" pitchFamily="18" charset="0"/>
              </a:rPr>
              <a:t>l =   ?</a:t>
            </a:r>
            <a:r>
              <a:rPr lang="en-US" altLang="en-US" sz="2400" i="1" dirty="0">
                <a:latin typeface="Times New Roman" panose="02020603050405020304" pitchFamily="18" charset="0"/>
                <a:cs typeface="Times New Roman" panose="02020603050405020304" pitchFamily="18"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418346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70160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1"/>
            <a:ext cx="4352770" cy="41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 y="2286001"/>
            <a:ext cx="4336474" cy="41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lòxo</a:t>
            </a:r>
            <a:r>
              <a:rPr lang="en-US" altLang="en-US" sz="4000" i="1" dirty="0"/>
              <a:t>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Tree>
    <p:extLst>
      <p:ext uri="{BB962C8B-B14F-4D97-AF65-F5344CB8AC3E}">
        <p14:creationId xmlns:p14="http://schemas.microsoft.com/office/powerpoint/2010/main" val="1357076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lo </a:t>
            </a:r>
            <a:r>
              <a:rPr lang="en-US" altLang="en-US" sz="2400" b="0" i="1" dirty="0">
                <a:solidFill>
                  <a:srgbClr val="CC0000"/>
                </a:solidFill>
                <a:latin typeface="Times New Roman" panose="02020603050405020304" pitchFamily="18" charset="0"/>
                <a:cs typeface="Times New Roman" panose="02020603050405020304" pitchFamily="18" charset="0"/>
              </a:rPr>
              <a:t>=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87930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524403383"/>
              </p:ext>
            </p:extLst>
          </p:nvPr>
        </p:nvGraphicFramePr>
        <p:xfrm>
          <a:off x="100853" y="114063"/>
          <a:ext cx="8966947" cy="6591536"/>
        </p:xfrm>
        <a:graphic>
          <a:graphicData uri="http://schemas.openxmlformats.org/drawingml/2006/table">
            <a:tbl>
              <a:tblPr/>
              <a:tblGrid>
                <a:gridCol w="1387073">
                  <a:extLst>
                    <a:ext uri="{9D8B030D-6E8A-4147-A177-3AD203B41FA5}">
                      <a16:colId xmlns:a16="http://schemas.microsoft.com/office/drawing/2014/main" val="20000"/>
                    </a:ext>
                  </a:extLst>
                </a:gridCol>
                <a:gridCol w="1786130">
                  <a:extLst>
                    <a:ext uri="{9D8B030D-6E8A-4147-A177-3AD203B41FA5}">
                      <a16:colId xmlns:a16="http://schemas.microsoft.com/office/drawing/2014/main" val="20001"/>
                    </a:ext>
                  </a:extLst>
                </a:gridCol>
                <a:gridCol w="1786130">
                  <a:extLst>
                    <a:ext uri="{9D8B030D-6E8A-4147-A177-3AD203B41FA5}">
                      <a16:colId xmlns:a16="http://schemas.microsoft.com/office/drawing/2014/main" val="648997971"/>
                    </a:ext>
                  </a:extLst>
                </a:gridCol>
                <a:gridCol w="1538438">
                  <a:extLst>
                    <a:ext uri="{9D8B030D-6E8A-4147-A177-3AD203B41FA5}">
                      <a16:colId xmlns:a16="http://schemas.microsoft.com/office/drawing/2014/main" val="20002"/>
                    </a:ext>
                  </a:extLst>
                </a:gridCol>
                <a:gridCol w="2469176">
                  <a:extLst>
                    <a:ext uri="{9D8B030D-6E8A-4147-A177-3AD203B41FA5}">
                      <a16:colId xmlns:a16="http://schemas.microsoft.com/office/drawing/2014/main" val="20003"/>
                    </a:ext>
                  </a:extLst>
                </a:gridCol>
              </a:tblGrid>
              <a:tr h="142347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Số</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nặng</a:t>
                      </a:r>
                      <a:endParaRPr kumimoji="0" lang="en-US" sz="2400" b="1"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Tổng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khối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lượng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nặng</a:t>
                      </a:r>
                      <a:endParaRPr kumimoji="0" lang="en-US" sz="2400" b="1"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Chiêu</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dài</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ban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đầu</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lò</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Chiều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dài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lò</a:t>
                      </a:r>
                      <a:r>
                        <a:rPr kumimoji="0" lang="en-US" sz="2400" b="1" i="0" u="none" strike="noStrike" cap="none" normalizeH="0" baseline="0" dirty="0" smtClean="0">
                          <a:ln>
                            <a:noFill/>
                          </a:ln>
                          <a:solidFill>
                            <a:schemeClr val="tx1"/>
                          </a:solidFill>
                          <a:effectLst/>
                          <a:latin typeface="Times New Roman" pitchFamily="18" charset="0"/>
                        </a:rPr>
                        <a:t>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biến</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dạng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lò</a:t>
                      </a:r>
                      <a:r>
                        <a:rPr kumimoji="0" lang="en-US" sz="2400" b="1" i="0" u="none" strike="noStrike" cap="none" normalizeH="0" baseline="0" dirty="0" smtClean="0">
                          <a:ln>
                            <a:noFill/>
                          </a:ln>
                          <a:solidFill>
                            <a:schemeClr val="tx1"/>
                          </a:solidFill>
                          <a:effectLst/>
                          <a:latin typeface="Times New Roman" pitchFamily="18" charset="0"/>
                        </a:rPr>
                        <a:t>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07308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 0</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FF0000"/>
                          </a:solidFill>
                          <a:effectLst/>
                          <a:latin typeface="Times New Roman" pitchFamily="18" charset="0"/>
                        </a:rPr>
                        <a:t>   0   </a:t>
                      </a:r>
                      <a:r>
                        <a:rPr kumimoji="0" lang="en-US" sz="2400" b="1" i="0" u="none" strike="noStrike" cap="none" normalizeH="0" baseline="0" dirty="0" smtClean="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1" i="0" u="none" strike="noStrike" cap="none" normalizeH="0" baseline="-25000" dirty="0" smtClean="0">
                          <a:ln>
                            <a:noFill/>
                          </a:ln>
                          <a:solidFill>
                            <a:schemeClr val="tx1"/>
                          </a:solidFill>
                          <a:effectLst/>
                          <a:latin typeface="Times New Roman" pitchFamily="18" charset="0"/>
                        </a:rPr>
                        <a:t>0</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rgbClr val="000066"/>
                          </a:solidFill>
                          <a:effectLst/>
                          <a:latin typeface="Times New Roman" pitchFamily="18" charset="0"/>
                        </a:rPr>
                        <a:t>8 </a:t>
                      </a:r>
                      <a:r>
                        <a:rPr kumimoji="0" lang="en-US" sz="2400" b="0" i="0" u="none" strike="noStrike" cap="none" normalizeH="0" baseline="0" dirty="0" smtClean="0">
                          <a:ln>
                            <a:noFill/>
                          </a:ln>
                          <a:solidFill>
                            <a:schemeClr val="tx1"/>
                          </a:solidFill>
                          <a:effectLst/>
                          <a:latin typeface="Times New Roman" pitchFamily="18" charset="0"/>
                        </a:rPr>
                        <a:t>cm</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000066"/>
                          </a:solidFill>
                          <a:effectLst/>
                          <a:latin typeface="Times New Roman" pitchFamily="18" charset="0"/>
                        </a:rPr>
                        <a:t>0</a:t>
                      </a:r>
                      <a:r>
                        <a:rPr kumimoji="0" lang="en-US" sz="2400" b="0" i="0" u="none" strike="noStrike" cap="none" normalizeH="0" baseline="0" dirty="0" smtClean="0">
                          <a:ln>
                            <a:noFill/>
                          </a:ln>
                          <a:solidFill>
                            <a:srgbClr val="000066"/>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 (cm)</a:t>
                      </a:r>
                      <a:r>
                        <a:rPr kumimoji="0" lang="en-US" sz="24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7308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0066FF"/>
                          </a:solidFill>
                          <a:effectLst/>
                          <a:latin typeface="Times New Roman" pitchFamily="18" charset="0"/>
                        </a:rPr>
                        <a:t>1</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FF0000"/>
                          </a:solidFill>
                          <a:effectLst/>
                          <a:latin typeface="Times New Roman" pitchFamily="18" charset="0"/>
                        </a:rPr>
                        <a:t>50</a:t>
                      </a:r>
                      <a:r>
                        <a:rPr kumimoji="0" lang="en-US" sz="2400" b="0"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(g)</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1</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rgbClr val="000066"/>
                          </a:solidFill>
                          <a:effectLst/>
                          <a:latin typeface="Times New Roman" pitchFamily="18" charset="0"/>
                        </a:rPr>
                        <a:t>9 </a:t>
                      </a:r>
                      <a:r>
                        <a:rPr kumimoji="0" lang="en-US" sz="2400" b="0" i="0" u="none" strike="noStrike" cap="none" normalizeH="0" baseline="0" dirty="0" smtClean="0">
                          <a:ln>
                            <a:noFill/>
                          </a:ln>
                          <a:solidFill>
                            <a:schemeClr val="tx1"/>
                          </a:solidFill>
                          <a:effectLst/>
                          <a:latin typeface="Times New Roman" pitchFamily="18" charset="0"/>
                        </a:rPr>
                        <a:t>cm</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smtClean="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smtClean="0">
                          <a:ln>
                            <a:noFill/>
                          </a:ln>
                          <a:solidFill>
                            <a:schemeClr val="tx1"/>
                          </a:solidFill>
                          <a:effectLst/>
                          <a:latin typeface="VNI-Souvir" pitchFamily="2" charset="0"/>
                        </a:rPr>
                        <a:t>l</a:t>
                      </a:r>
                      <a:r>
                        <a:rPr kumimoji="0" lang="en-US" sz="2400" b="0" i="1" u="none" strike="noStrike" cap="none" normalizeH="0" baseline="-25000" dirty="0" smtClean="0">
                          <a:ln>
                            <a:noFill/>
                          </a:ln>
                          <a:solidFill>
                            <a:schemeClr val="tx1"/>
                          </a:solidFill>
                          <a:effectLst/>
                          <a:latin typeface="VNI-Souvir" pitchFamily="2" charset="0"/>
                        </a:rPr>
                        <a:t>1</a:t>
                      </a:r>
                      <a:r>
                        <a:rPr kumimoji="0" lang="en-US" sz="2400" b="0" i="1" u="none" strike="noStrike" cap="none" normalizeH="0" baseline="0" dirty="0" smtClean="0">
                          <a:ln>
                            <a:noFill/>
                          </a:ln>
                          <a:solidFill>
                            <a:schemeClr val="tx1"/>
                          </a:solidFill>
                          <a:effectLst/>
                          <a:latin typeface="VNI-Souvir" pitchFamily="2" charset="0"/>
                        </a:rPr>
                        <a:t> =</a:t>
                      </a:r>
                      <a:r>
                        <a:rPr lang="en-US" sz="2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0</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1094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0066FF"/>
                          </a:solidFill>
                          <a:effectLst/>
                          <a:latin typeface="Times New Roman" pitchFamily="18" charset="0"/>
                        </a:rPr>
                        <a:t>2</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smtClean="0">
                          <a:ln>
                            <a:noFill/>
                          </a:ln>
                          <a:solidFill>
                            <a:srgbClr val="FF0000"/>
                          </a:solidFill>
                          <a:effectLst/>
                          <a:latin typeface="Times New Roman" pitchFamily="18" charset="0"/>
                        </a:rPr>
                        <a:t>100</a:t>
                      </a:r>
                      <a:r>
                        <a:rPr kumimoji="0" lang="en-US" sz="2400" b="0"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(g)</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2</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rgbClr val="000066"/>
                          </a:solidFill>
                          <a:effectLst/>
                          <a:latin typeface="Times New Roman" pitchFamily="18" charset="0"/>
                        </a:rPr>
                        <a:t>10 </a:t>
                      </a:r>
                      <a:r>
                        <a:rPr kumimoji="0" lang="en-US" sz="2400" b="0" i="0" u="none" strike="noStrike" cap="none" normalizeH="0" baseline="0" dirty="0" smtClean="0">
                          <a:ln>
                            <a:noFill/>
                          </a:ln>
                          <a:solidFill>
                            <a:schemeClr val="tx1"/>
                          </a:solidFill>
                          <a:effectLst/>
                          <a:latin typeface="Times New Roman" pitchFamily="18" charset="0"/>
                        </a:rPr>
                        <a:t>cm</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smtClean="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smtClean="0">
                          <a:ln>
                            <a:noFill/>
                          </a:ln>
                          <a:solidFill>
                            <a:schemeClr val="tx1"/>
                          </a:solidFill>
                          <a:effectLst/>
                          <a:latin typeface="VNI-Souvir" pitchFamily="2" charset="0"/>
                        </a:rPr>
                        <a:t>l</a:t>
                      </a:r>
                      <a:r>
                        <a:rPr kumimoji="0" lang="en-US" sz="2400" b="0" i="1" u="none" strike="noStrike" cap="none" normalizeH="0" baseline="-25000" dirty="0" smtClean="0">
                          <a:ln>
                            <a:noFill/>
                          </a:ln>
                          <a:solidFill>
                            <a:schemeClr val="tx1"/>
                          </a:solidFill>
                          <a:effectLst/>
                          <a:latin typeface="VNI-Souvir" pitchFamily="2" charset="0"/>
                        </a:rPr>
                        <a:t>2</a:t>
                      </a:r>
                      <a:r>
                        <a:rPr kumimoji="0" lang="en-US" sz="2400" b="0" i="1" u="none" strike="noStrike" cap="none" normalizeH="0" baseline="0" dirty="0" smtClean="0">
                          <a:ln>
                            <a:noFill/>
                          </a:ln>
                          <a:solidFill>
                            <a:schemeClr val="tx1"/>
                          </a:solidFill>
                          <a:effectLst/>
                          <a:latin typeface="VNI-Souvir" pitchFamily="2" charset="0"/>
                        </a:rPr>
                        <a:t> =</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2 </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0</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51094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0066FF"/>
                          </a:solidFill>
                          <a:effectLst/>
                          <a:latin typeface="Times New Roman" pitchFamily="18" charset="0"/>
                        </a:rPr>
                        <a:t>3</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FF0000"/>
                          </a:solidFill>
                          <a:effectLst/>
                          <a:latin typeface="Times New Roman" pitchFamily="18" charset="0"/>
                        </a:rPr>
                        <a:t>150</a:t>
                      </a:r>
                      <a:r>
                        <a:rPr kumimoji="0" lang="en-US" sz="2400" b="0"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(g)</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3</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rgbClr val="000066"/>
                          </a:solidFill>
                          <a:effectLst/>
                          <a:latin typeface="Times New Roman" pitchFamily="18" charset="0"/>
                        </a:rPr>
                        <a:t>11 </a:t>
                      </a:r>
                      <a:r>
                        <a:rPr kumimoji="0" lang="en-US" sz="2400" b="0" i="0" u="none" strike="noStrike" cap="none" normalizeH="0" baseline="0" dirty="0" smtClean="0">
                          <a:ln>
                            <a:noFill/>
                          </a:ln>
                          <a:solidFill>
                            <a:schemeClr val="tx1"/>
                          </a:solidFill>
                          <a:effectLst/>
                          <a:latin typeface="Times New Roman" pitchFamily="18" charset="0"/>
                        </a:rPr>
                        <a:t>cm</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smtClean="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smtClean="0">
                          <a:ln>
                            <a:noFill/>
                          </a:ln>
                          <a:solidFill>
                            <a:schemeClr val="tx1"/>
                          </a:solidFill>
                          <a:effectLst/>
                          <a:latin typeface="VNI-Souvir" pitchFamily="2" charset="0"/>
                        </a:rPr>
                        <a:t>l</a:t>
                      </a:r>
                      <a:r>
                        <a:rPr kumimoji="0" lang="en-US" sz="2400" b="0" i="1" u="none" strike="noStrike" cap="none" normalizeH="0" baseline="-25000" dirty="0" smtClean="0">
                          <a:ln>
                            <a:noFill/>
                          </a:ln>
                          <a:solidFill>
                            <a:schemeClr val="tx1"/>
                          </a:solidFill>
                          <a:effectLst/>
                          <a:latin typeface="VNI-Souvir" pitchFamily="2" charset="0"/>
                        </a:rPr>
                        <a:t>3</a:t>
                      </a:r>
                      <a:r>
                        <a:rPr kumimoji="0" lang="en-US" sz="2400" b="0" i="1" u="none" strike="noStrike" cap="none" normalizeH="0" baseline="0" dirty="0" smtClean="0">
                          <a:ln>
                            <a:noFill/>
                          </a:ln>
                          <a:solidFill>
                            <a:schemeClr val="tx1"/>
                          </a:solidFill>
                          <a:effectLst/>
                          <a:latin typeface="VNI-Souvir" pitchFamily="2" charset="0"/>
                        </a:rPr>
                        <a:t> </a:t>
                      </a:r>
                      <a:r>
                        <a:rPr kumimoji="0" lang="en-US" sz="2400" b="0" i="1" u="none" strike="noStrike" cap="none" normalizeH="0" baseline="0" dirty="0" smtClean="0">
                          <a:ln>
                            <a:noFill/>
                          </a:ln>
                          <a:solidFill>
                            <a:schemeClr val="tx1"/>
                          </a:solidFill>
                          <a:effectLst/>
                          <a:latin typeface="VNI-Souvir" pitchFamily="2" charset="0"/>
                        </a:rPr>
                        <a:t>=</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3 </a:t>
                      </a:r>
                      <a:r>
                        <a:rPr kumimoji="0" lang="en-US" sz="2400" b="0" i="0" u="none" strike="noStrike" cap="none" normalizeH="0" baseline="0" dirty="0" smtClean="0">
                          <a:ln>
                            <a:noFill/>
                          </a:ln>
                          <a:solidFill>
                            <a:schemeClr val="tx1"/>
                          </a:solidFill>
                          <a:effectLst/>
                          <a:latin typeface="Times New Roman" pitchFamily="18" charset="0"/>
                        </a:rPr>
                        <a:t>- l</a:t>
                      </a:r>
                      <a:r>
                        <a:rPr kumimoji="0" lang="en-US" sz="2400" b="0" i="0" u="none" strike="noStrike" cap="none" normalizeH="0" baseline="-25000" dirty="0" smtClean="0">
                          <a:ln>
                            <a:noFill/>
                          </a:ln>
                          <a:solidFill>
                            <a:schemeClr val="tx1"/>
                          </a:solidFill>
                          <a:effectLst/>
                          <a:latin typeface="Times New Roman" pitchFamily="18" charset="0"/>
                        </a:rPr>
                        <a:t>0</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70697" name="Text Box 41"/>
          <p:cNvSpPr txBox="1">
            <a:spLocks noChangeArrowheads="1"/>
          </p:cNvSpPr>
          <p:nvPr/>
        </p:nvSpPr>
        <p:spPr bwMode="auto">
          <a:xfrm flipH="1">
            <a:off x="8193231" y="2514600"/>
            <a:ext cx="424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122990" y="3620975"/>
            <a:ext cx="223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flipH="1">
            <a:off x="8234692" y="5145969"/>
            <a:ext cx="341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600200"/>
            <a:ext cx="338554"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2791982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p14="http://schemas.microsoft.com/office/powerpoint/2010/main" val="341393361"/>
              </p:ext>
            </p:extLst>
          </p:nvPr>
        </p:nvGraphicFramePr>
        <p:xfrm>
          <a:off x="0" y="0"/>
          <a:ext cx="8991600" cy="3886200"/>
        </p:xfrm>
        <a:graphic>
          <a:graphicData uri="http://schemas.openxmlformats.org/drawingml/2006/table">
            <a:tbl>
              <a:tblPr/>
              <a:tblGrid>
                <a:gridCol w="1754940">
                  <a:extLst>
                    <a:ext uri="{9D8B030D-6E8A-4147-A177-3AD203B41FA5}">
                      <a16:colId xmlns:a16="http://schemas.microsoft.com/office/drawing/2014/main" val="20000"/>
                    </a:ext>
                  </a:extLst>
                </a:gridCol>
                <a:gridCol w="2261045">
                  <a:extLst>
                    <a:ext uri="{9D8B030D-6E8A-4147-A177-3AD203B41FA5}">
                      <a16:colId xmlns:a16="http://schemas.microsoft.com/office/drawing/2014/main" val="20001"/>
                    </a:ext>
                  </a:extLst>
                </a:gridCol>
                <a:gridCol w="1947194">
                  <a:extLst>
                    <a:ext uri="{9D8B030D-6E8A-4147-A177-3AD203B41FA5}">
                      <a16:colId xmlns:a16="http://schemas.microsoft.com/office/drawing/2014/main" val="20002"/>
                    </a:ext>
                  </a:extLst>
                </a:gridCol>
                <a:gridCol w="3028421">
                  <a:extLst>
                    <a:ext uri="{9D8B030D-6E8A-4147-A177-3AD203B41FA5}">
                      <a16:colId xmlns:a16="http://schemas.microsoft.com/office/drawing/2014/main"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Số</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nặng</a:t>
                      </a:r>
                      <a:endParaRPr kumimoji="0" lang="en-US" sz="2400" b="1"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Tổng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khối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lượng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nặng</a:t>
                      </a:r>
                      <a:endParaRPr kumimoji="0" lang="en-US" sz="2400" b="1"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Chiều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dài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lò</a:t>
                      </a:r>
                      <a:r>
                        <a:rPr kumimoji="0" lang="en-US" sz="2400" b="1" i="0" u="none" strike="noStrike" cap="none" normalizeH="0" baseline="0" dirty="0" smtClean="0">
                          <a:ln>
                            <a:noFill/>
                          </a:ln>
                          <a:solidFill>
                            <a:schemeClr val="tx1"/>
                          </a:solidFill>
                          <a:effectLst/>
                          <a:latin typeface="Times New Roman" pitchFamily="18" charset="0"/>
                        </a:rPr>
                        <a:t>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biến</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dạng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lò</a:t>
                      </a:r>
                      <a:r>
                        <a:rPr kumimoji="0" lang="en-US" sz="2400" b="1" i="0" u="none" strike="noStrike" cap="none" normalizeH="0" baseline="0" dirty="0" smtClean="0">
                          <a:ln>
                            <a:noFill/>
                          </a:ln>
                          <a:solidFill>
                            <a:schemeClr val="tx1"/>
                          </a:solidFill>
                          <a:effectLst/>
                          <a:latin typeface="Times New Roman" pitchFamily="18" charset="0"/>
                        </a:rPr>
                        <a:t>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0</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FF0000"/>
                          </a:solidFill>
                          <a:effectLst/>
                          <a:latin typeface="Times New Roman" pitchFamily="18" charset="0"/>
                        </a:rPr>
                        <a:t>   0   </a:t>
                      </a:r>
                      <a:r>
                        <a:rPr kumimoji="0" lang="en-US" sz="2000" b="1" i="0" u="none" strike="noStrike" cap="none" normalizeH="0" baseline="0" dirty="0" smtClean="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rgbClr val="000066"/>
                          </a:solidFill>
                          <a:effectLst/>
                          <a:latin typeface="Times New Roman" pitchFamily="18" charset="0"/>
                        </a:rPr>
                        <a:t>8 </a:t>
                      </a:r>
                      <a:r>
                        <a:rPr kumimoji="0" lang="en-US" sz="2000" b="0" i="0" u="none" strike="noStrike" cap="none" normalizeH="0" baseline="0" dirty="0" smtClean="0">
                          <a:ln>
                            <a:noFill/>
                          </a:ln>
                          <a:solidFill>
                            <a:schemeClr val="tx1"/>
                          </a:solidFill>
                          <a:effectLst/>
                          <a:latin typeface="Times New Roman" pitchFamily="18" charset="0"/>
                        </a:rPr>
                        <a:t>cm</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66"/>
                          </a:solidFill>
                          <a:effectLst/>
                          <a:latin typeface="Times New Roman" pitchFamily="18" charset="0"/>
                        </a:rPr>
                        <a:t>0</a:t>
                      </a:r>
                      <a:r>
                        <a:rPr kumimoji="0" lang="en-US" sz="2000" b="0" i="0" u="none" strike="noStrike" cap="none" normalizeH="0" baseline="0" smtClean="0">
                          <a:ln>
                            <a:noFill/>
                          </a:ln>
                          <a:solidFill>
                            <a:srgbClr val="000066"/>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 (cm)</a:t>
                      </a:r>
                      <a:r>
                        <a:rPr kumimoji="0" lang="en-US" sz="20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FF0000"/>
                          </a:solidFill>
                          <a:effectLst/>
                          <a:latin typeface="Times New Roman" pitchFamily="18" charset="0"/>
                        </a:rPr>
                        <a:t>50</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(g)</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1</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rgbClr val="000066"/>
                          </a:solidFill>
                          <a:effectLst/>
                          <a:latin typeface="Times New Roman" pitchFamily="18" charset="0"/>
                        </a:rPr>
                        <a:t>9 </a:t>
                      </a:r>
                      <a:r>
                        <a:rPr kumimoji="0" lang="en-US" sz="2000" b="0" i="0" u="none" strike="noStrike" cap="none" normalizeH="0" baseline="0" dirty="0" smtClean="0">
                          <a:ln>
                            <a:noFill/>
                          </a:ln>
                          <a:solidFill>
                            <a:schemeClr val="tx1"/>
                          </a:solidFill>
                          <a:effectLst/>
                          <a:latin typeface="Times New Roman" pitchFamily="18" charset="0"/>
                        </a:rPr>
                        <a:t>cm</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rgbClr val="FF0000"/>
                          </a:solidFill>
                          <a:effectLst/>
                          <a:latin typeface="Times New Roman" pitchFamily="18" charset="0"/>
                        </a:rPr>
                        <a:t>100</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(g)</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rgbClr val="000066"/>
                          </a:solidFill>
                          <a:effectLst/>
                          <a:latin typeface="Times New Roman" pitchFamily="18" charset="0"/>
                        </a:rPr>
                        <a:t>10 </a:t>
                      </a:r>
                      <a:r>
                        <a:rPr kumimoji="0" lang="en-US" sz="2000" b="0" i="0" u="none" strike="noStrike" cap="none" normalizeH="0" baseline="0" dirty="0" smtClean="0">
                          <a:ln>
                            <a:noFill/>
                          </a:ln>
                          <a:solidFill>
                            <a:schemeClr val="tx1"/>
                          </a:solidFill>
                          <a:effectLst/>
                          <a:latin typeface="Times New Roman" pitchFamily="18" charset="0"/>
                        </a:rPr>
                        <a:t>cm</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2 </a:t>
                      </a: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7719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FF0000"/>
                          </a:solidFill>
                          <a:effectLst/>
                          <a:latin typeface="Times New Roman" pitchFamily="18" charset="0"/>
                        </a:rPr>
                        <a:t>150</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(g)</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rgbClr val="000066"/>
                          </a:solidFill>
                          <a:effectLst/>
                          <a:latin typeface="Times New Roman" pitchFamily="18" charset="0"/>
                        </a:rPr>
                        <a:t>11 </a:t>
                      </a:r>
                      <a:r>
                        <a:rPr kumimoji="0" lang="en-US" sz="2000" b="0" i="0" u="none" strike="noStrike" cap="none" normalizeH="0" baseline="0" dirty="0" smtClean="0">
                          <a:ln>
                            <a:noFill/>
                          </a:ln>
                          <a:solidFill>
                            <a:schemeClr val="tx1"/>
                          </a:solidFill>
                          <a:effectLst/>
                          <a:latin typeface="Times New Roman" pitchFamily="18" charset="0"/>
                        </a:rPr>
                        <a:t>cm</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3 </a:t>
                      </a:r>
                      <a:r>
                        <a:rPr kumimoji="0" lang="en-US" sz="2000" b="0" i="0" u="none" strike="noStrike" cap="none" normalizeH="0" baseline="0" dirty="0" smtClean="0">
                          <a:ln>
                            <a:noFill/>
                          </a:ln>
                          <a:solidFill>
                            <a:schemeClr val="tx1"/>
                          </a:solidFill>
                          <a:effectLst/>
                          <a:latin typeface="Times New Roman" pitchFamily="18" charset="0"/>
                        </a:rPr>
                        <a:t>- l</a:t>
                      </a:r>
                      <a:r>
                        <a:rPr kumimoji="0" lang="en-US" sz="2000" b="0"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38" name="Text Box 54"/>
          <p:cNvSpPr txBox="1">
            <a:spLocks noChangeArrowheads="1"/>
          </p:cNvSpPr>
          <p:nvPr/>
        </p:nvSpPr>
        <p:spPr bwMode="auto">
          <a:xfrm>
            <a:off x="18183" y="3938155"/>
            <a:ext cx="7437294" cy="24929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000066"/>
                </a:solidFill>
              </a:rPr>
              <a:t>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spcBef>
                <a:spcPct val="50000"/>
              </a:spcBef>
            </a:pP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608743" y="3938155"/>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759412" y="4069780"/>
            <a:ext cx="857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608743" y="4537148"/>
            <a:ext cx="13508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741227" y="5144872"/>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p14="http://schemas.microsoft.com/office/powerpoint/2010/main" val="139106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09 0.04143 L -0.27257 -0.19167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2.77778E-6 1.11111E-6 L -0.61423 -0.03449 " pathEditMode="relative" rAng="0" ptsTypes="AA">
                                      <p:cBhvr>
                                        <p:cTn id="27" dur="2000" fill="hold"/>
                                        <p:tgtEl>
                                          <p:spTgt spid="67644"/>
                                        </p:tgtEl>
                                        <p:attrNameLst>
                                          <p:attrName>ppt_x</p:attrName>
                                          <p:attrName>ppt_y</p:attrName>
                                        </p:attrNameLst>
                                      </p:cBhvr>
                                      <p:rCtr x="-30712" y="-1736"/>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4914 -0.00347 L -0.53716 0.08311 " pathEditMode="relative" rAng="0" ptsTypes="AA">
                                      <p:cBhvr>
                                        <p:cTn id="31" dur="2000" fill="hold"/>
                                        <p:tgtEl>
                                          <p:spTgt spid="67643"/>
                                        </p:tgtEl>
                                        <p:attrNameLst>
                                          <p:attrName>ppt_x</p:attrName>
                                          <p:attrName>ppt_y</p:attrName>
                                        </p:attrNameLst>
                                      </p:cBhvr>
                                      <p:rCtr x="-24410" y="4329"/>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4822825"/>
          </a:xfrm>
        </p:spPr>
        <p:txBody>
          <a:bodyPr rtlCol="0">
            <a:normAutofit/>
          </a:bodyPr>
          <a:lstStyle/>
          <a:p>
            <a:pPr marL="0" indent="0" algn="just" eaLnBrk="1" fontAlgn="auto" hangingPunct="1">
              <a:spcAft>
                <a:spcPts val="0"/>
              </a:spcAft>
              <a:buFont typeface="Arial" pitchFamily="34" charset="0"/>
              <a:buNone/>
              <a:defRPr/>
            </a:pP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a:t>
            </a: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vi-VN" sz="3200"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a:p>
            <a:pPr marL="0" indent="0" algn="just" eaLnBrk="1" fontAlgn="auto" hangingPunct="1">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lo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p:txBody>
      </p:sp>
      <p:graphicFrame>
        <p:nvGraphicFramePr>
          <p:cNvPr id="16387" name="Object 3"/>
          <p:cNvGraphicFramePr>
            <a:graphicFrameLocks noChangeAspect="1"/>
          </p:cNvGraphicFramePr>
          <p:nvPr/>
        </p:nvGraphicFramePr>
        <p:xfrm>
          <a:off x="3200400" y="2667000"/>
          <a:ext cx="1549003" cy="652463"/>
        </p:xfrm>
        <a:graphic>
          <a:graphicData uri="http://schemas.openxmlformats.org/presentationml/2006/ole">
            <mc:AlternateContent xmlns:mc="http://schemas.openxmlformats.org/markup-compatibility/2006">
              <mc:Choice xmlns:v="urn:schemas-microsoft-com:vml" Requires="v">
                <p:oleObj spid="_x0000_s2122" name="Equation" r:id="rId3" imgW="723586" imgH="228501" progId="">
                  <p:embed/>
                </p:oleObj>
              </mc:Choice>
              <mc:Fallback>
                <p:oleObj name="Equation" r:id="rId3" imgW="723586" imgH="228501"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67000"/>
                        <a:ext cx="1549003"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4"/>
          <p:cNvGraphicFramePr>
            <a:graphicFrameLocks noChangeAspect="1"/>
          </p:cNvGraphicFramePr>
          <p:nvPr/>
        </p:nvGraphicFramePr>
        <p:xfrm>
          <a:off x="2286000" y="3581400"/>
          <a:ext cx="208360" cy="574675"/>
        </p:xfrm>
        <a:graphic>
          <a:graphicData uri="http://schemas.openxmlformats.org/presentationml/2006/ole">
            <mc:AlternateContent xmlns:mc="http://schemas.openxmlformats.org/markup-compatibility/2006">
              <mc:Choice xmlns:v="urn:schemas-microsoft-com:vml" Requires="v">
                <p:oleObj spid="_x0000_s2123" name="Equation" r:id="rId5" imgW="126890" imgH="228402" progId="">
                  <p:embed/>
                </p:oleObj>
              </mc:Choice>
              <mc:Fallback>
                <p:oleObj name="Equation" r:id="rId5" imgW="126890" imgH="228402"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81400"/>
                        <a:ext cx="20836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5"/>
          <p:cNvGraphicFramePr>
            <a:graphicFrameLocks noChangeAspect="1"/>
          </p:cNvGraphicFramePr>
          <p:nvPr/>
        </p:nvGraphicFramePr>
        <p:xfrm>
          <a:off x="2286000" y="4267200"/>
          <a:ext cx="235744" cy="547687"/>
        </p:xfrm>
        <a:graphic>
          <a:graphicData uri="http://schemas.openxmlformats.org/presentationml/2006/ole">
            <mc:AlternateContent xmlns:mc="http://schemas.openxmlformats.org/markup-compatibility/2006">
              <mc:Choice xmlns:v="urn:schemas-microsoft-com:vml" Requires="v">
                <p:oleObj spid="_x0000_s2124" name="Equation" r:id="rId7" imgW="114250" imgH="228501" progId="">
                  <p:embed/>
                </p:oleObj>
              </mc:Choice>
              <mc:Fallback>
                <p:oleObj name="Equation" r:id="rId7" imgW="114250" imgH="228501"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267200"/>
                        <a:ext cx="235744"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325" y="1357313"/>
            <a:ext cx="6054329" cy="3816350"/>
          </a:xfrm>
        </p:spPr>
        <p:txBody>
          <a:bodyPr rtlCol="0">
            <a:normAutofit lnSpcReduction="10000"/>
          </a:bodyPr>
          <a:lstStyle/>
          <a:p>
            <a:pPr marL="0" indent="0" algn="just" eaLnBrk="1" fontAlgn="auto" hangingPunct="1">
              <a:spcAft>
                <a:spcPts val="0"/>
              </a:spcAft>
              <a:buFont typeface="Arial" pitchFamily="34" charset="0"/>
              <a:buNone/>
              <a:defRPr/>
            </a:pPr>
            <a:r>
              <a:rPr lang="en-US" sz="3200" i="1" dirty="0" smtClean="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cặp</a:t>
            </a:r>
            <a:r>
              <a:rPr lang="en-US" sz="3200" i="1" dirty="0">
                <a:latin typeface="Times New Roman" panose="02020603050405020304" pitchFamily="18" charset="0"/>
                <a:cs typeface="Times New Roman" panose="02020603050405020304" pitchFamily="18" charset="0"/>
              </a:rPr>
              <a:t> </a:t>
            </a:r>
          </a:p>
          <a:p>
            <a:pPr marL="0" indent="0" algn="just" eaLnBrk="1" fontAlgn="auto" hangingPunct="1">
              <a:spcAft>
                <a:spcPts val="0"/>
              </a:spcAft>
              <a:buFont typeface="Arial" pitchFamily="34" charset="0"/>
              <a:buNone/>
              <a:defRPr/>
            </a:pPr>
            <a:r>
              <a:rPr lang="en-US" sz="3200" u="sng" dirty="0" err="1">
                <a:latin typeface="Times New Roman" panose="02020603050405020304" pitchFamily="18" charset="0"/>
                <a:cs typeface="Times New Roman" panose="02020603050405020304" pitchFamily="18" charset="0"/>
              </a:rPr>
              <a:t>Bước</a:t>
            </a:r>
            <a:r>
              <a:rPr lang="en-US" sz="3200" u="sng"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bi</a:t>
            </a:r>
          </a:p>
          <a:p>
            <a:pPr marL="0" indent="0" eaLnBrk="1" fontAlgn="auto" hangingPunct="1">
              <a:spcAft>
                <a:spcPts val="0"/>
              </a:spcAft>
              <a:buFont typeface="Arial" pitchFamily="34" charset="0"/>
              <a:buNone/>
              <a:defRPr/>
            </a:pPr>
            <a:r>
              <a:rPr lang="en-US" sz="3200" u="sng" dirty="0" err="1">
                <a:latin typeface="Times New Roman" panose="02020603050405020304" pitchFamily="18" charset="0"/>
                <a:cs typeface="Times New Roman" panose="02020603050405020304" pitchFamily="18" charset="0"/>
              </a:rPr>
              <a:t>Bước</a:t>
            </a:r>
            <a:r>
              <a:rPr lang="en-US" sz="3200" u="sng" dirty="0">
                <a:latin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52400" y="117475"/>
            <a:ext cx="8654654" cy="784225"/>
          </a:xfrm>
        </p:spPr>
        <p:txBody>
          <a:bodyPr/>
          <a:lstStyle/>
          <a:p>
            <a:pPr algn="l" eaLnBrk="1" hangingPunct="1"/>
            <a:r>
              <a:rPr lang="en-US" altLang="en-US" sz="3600" b="1" dirty="0" smtClean="0">
                <a:solidFill>
                  <a:srgbClr val="0070C0"/>
                </a:solidFill>
                <a:latin typeface="Times New Roman" pitchFamily="18" charset="0"/>
                <a:cs typeface="Times New Roman" pitchFamily="18" charset="0"/>
              </a:rPr>
              <a:t>III. NHẬN BIẾT LỰC ĐÀN HỒI</a:t>
            </a:r>
          </a:p>
        </p:txBody>
      </p:sp>
      <p:pic>
        <p:nvPicPr>
          <p:cNvPr id="6" name="Picture 10" descr="Digit 180"/>
          <p:cNvPicPr>
            <a:picLocks noChangeAspect="1" noChangeArrowheads="1" noCrop="1"/>
          </p:cNvPicPr>
          <p:nvPr/>
        </p:nvPicPr>
        <p:blipFill>
          <a:blip r:embed="rId2"/>
          <a:srcRect/>
          <a:stretch>
            <a:fillRect/>
          </a:stretch>
        </p:blipFill>
        <p:spPr bwMode="auto">
          <a:xfrm>
            <a:off x="164307" y="4237039"/>
            <a:ext cx="2294335" cy="1379537"/>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234553" y="1149350"/>
            <a:ext cx="2224088" cy="296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0" y="1189038"/>
            <a:ext cx="8915399" cy="4832350"/>
          </a:xfrm>
        </p:spPr>
        <p:txBody>
          <a:bodyPr>
            <a:normAutofit fontScale="92500" lnSpcReduction="20000"/>
          </a:bodyPr>
          <a:lstStyle/>
          <a:p>
            <a:pPr marL="0" indent="0" eaLnBrk="1" hangingPunct="1">
              <a:buFont typeface="Arial" pitchFamily="34" charset="0"/>
              <a:buNone/>
            </a:pPr>
            <a:r>
              <a:rPr lang="en-US" altLang="en-US" dirty="0" err="1" smtClean="0">
                <a:latin typeface="Times New Roman" pitchFamily="18" charset="0"/>
                <a:cs typeface="Times New Roman" pitchFamily="18" charset="0"/>
              </a:rPr>
              <a:t>Yêu</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cầu</a:t>
            </a:r>
            <a:r>
              <a:rPr lang="en-US" altLang="en-US" dirty="0" smtClean="0">
                <a:latin typeface="Times New Roman" pitchFamily="18" charset="0"/>
                <a:cs typeface="Times New Roman" pitchFamily="18" charset="0"/>
              </a:rPr>
              <a:t> HS </a:t>
            </a:r>
            <a:r>
              <a:rPr lang="en-US" altLang="en-US" dirty="0" err="1" smtClean="0">
                <a:latin typeface="Times New Roman" pitchFamily="18" charset="0"/>
                <a:cs typeface="Times New Roman" pitchFamily="18" charset="0"/>
              </a:rPr>
              <a:t>làm</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việc</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cá</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nhân</a:t>
            </a:r>
            <a:r>
              <a:rPr lang="en-US" altLang="en-US" dirty="0" smtClean="0">
                <a:latin typeface="Times New Roman" pitchFamily="18" charset="0"/>
                <a:cs typeface="Times New Roman" pitchFamily="18" charset="0"/>
              </a:rPr>
              <a:t> (3 </a:t>
            </a:r>
            <a:r>
              <a:rPr lang="en-US" altLang="en-US" dirty="0" err="1" smtClean="0">
                <a:latin typeface="Times New Roman" pitchFamily="18" charset="0"/>
                <a:cs typeface="Times New Roman" pitchFamily="18" charset="0"/>
              </a:rPr>
              <a:t>phút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trả</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lời</a:t>
            </a:r>
            <a:r>
              <a:rPr lang="en-US" altLang="en-US" dirty="0" smtClean="0">
                <a:latin typeface="Times New Roman" pitchFamily="18" charset="0"/>
                <a:cs typeface="Times New Roman" pitchFamily="18" charset="0"/>
              </a:rPr>
              <a:t> C1, C2 </a:t>
            </a:r>
            <a:r>
              <a:rPr lang="en-US" altLang="en-US" dirty="0" err="1" smtClean="0">
                <a:latin typeface="Times New Roman" pitchFamily="18" charset="0"/>
                <a:cs typeface="Times New Roman" pitchFamily="18" charset="0"/>
              </a:rPr>
              <a:t>trong</a:t>
            </a:r>
            <a:r>
              <a:rPr lang="en-US" altLang="en-US" dirty="0" smtClean="0">
                <a:latin typeface="Times New Roman" pitchFamily="18" charset="0"/>
                <a:cs typeface="Times New Roman" pitchFamily="18" charset="0"/>
              </a:rPr>
              <a:t> SGK</a:t>
            </a:r>
          </a:p>
          <a:p>
            <a:pPr marL="0" indent="0" algn="just" eaLnBrk="1" hangingPunct="1">
              <a:buFont typeface="Arial" pitchFamily="34" charset="0"/>
              <a:buNone/>
            </a:pPr>
            <a:r>
              <a:rPr lang="en-US" altLang="en-US" b="1" dirty="0" smtClean="0">
                <a:latin typeface="Times New Roman" pitchFamily="18" charset="0"/>
                <a:cs typeface="Times New Roman" pitchFamily="18" charset="0"/>
              </a:rPr>
              <a:t>C1:</a:t>
            </a: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r>
              <a:rPr lang="en-US" altLang="en-US" b="1" dirty="0" smtClean="0">
                <a:latin typeface="Times New Roman" pitchFamily="18" charset="0"/>
                <a:cs typeface="Times New Roman" pitchFamily="18" charset="0"/>
              </a:rPr>
              <a:t>C2:</a:t>
            </a:r>
            <a:r>
              <a:rPr lang="en-US" altLang="en-US" dirty="0" smtClean="0">
                <a:latin typeface="Times New Roman" pitchFamily="18" charset="0"/>
                <a:cs typeface="Times New Roman" pitchFamily="18" charset="0"/>
              </a:rPr>
              <a:t> </a:t>
            </a: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Mặt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trước</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là</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đồng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hồ</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có</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vạch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số</a:t>
            </a:r>
            <a:endParaRPr lang="en-US" altLang="en-US" dirty="0" smtClean="0">
              <a:latin typeface="Times New Roman" pitchFamily="18" charset="0"/>
              <a:cs typeface="Times New Roman" pitchFamily="18" charset="0"/>
            </a:endParaRP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Bên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trong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có</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lò</a:t>
            </a:r>
            <a:r>
              <a:rPr lang="en-US" altLang="en-US" dirty="0" smtClean="0">
                <a:latin typeface="Times New Roman" pitchFamily="18" charset="0"/>
                <a:cs typeface="Times New Roman" pitchFamily="18" charset="0"/>
              </a:rPr>
              <a:t> xo</a:t>
            </a: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Hoạt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động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dựa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tính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chất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biến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dạng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của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lò</a:t>
            </a:r>
            <a:r>
              <a:rPr lang="en-US" altLang="en-US" dirty="0" smtClean="0">
                <a:latin typeface="Times New Roman" pitchFamily="18" charset="0"/>
                <a:cs typeface="Times New Roman" pitchFamily="18" charset="0"/>
              </a:rPr>
              <a:t> xo </a:t>
            </a:r>
            <a:endParaRPr lang="en-US" altLang="en-US" b="1" dirty="0" smtClean="0">
              <a:latin typeface="Times New Roman" pitchFamily="18" charset="0"/>
              <a:cs typeface="Times New Roman" pitchFamily="18" charset="0"/>
            </a:endParaRPr>
          </a:p>
        </p:txBody>
      </p:sp>
      <p:sp>
        <p:nvSpPr>
          <p:cNvPr id="4" name="Title 1"/>
          <p:cNvSpPr>
            <a:spLocks noGrp="1"/>
          </p:cNvSpPr>
          <p:nvPr>
            <p:ph type="title"/>
          </p:nvPr>
        </p:nvSpPr>
        <p:spPr>
          <a:xfrm>
            <a:off x="2312194" y="182564"/>
            <a:ext cx="4202906" cy="784225"/>
          </a:xfrm>
        </p:spPr>
        <p:txBody>
          <a:bodyPr/>
          <a:lstStyle/>
          <a:p>
            <a:pPr algn="ctr" eaLnBrk="1" hangingPunct="1"/>
            <a:r>
              <a:rPr lang="en-US" altLang="en-US" sz="3600" b="1" dirty="0" smtClean="0">
                <a:solidFill>
                  <a:srgbClr val="0070C0"/>
                </a:solidFill>
                <a:latin typeface="Times New Roman" pitchFamily="18" charset="0"/>
                <a:cs typeface="Times New Roman" pitchFamily="18" charset="0"/>
              </a:rPr>
              <a:t>VẬN DỤNG</a:t>
            </a:r>
          </a:p>
        </p:txBody>
      </p:sp>
      <p:graphicFrame>
        <p:nvGraphicFramePr>
          <p:cNvPr id="2" name="Table 1"/>
          <p:cNvGraphicFramePr>
            <a:graphicFrameLocks noGrp="1"/>
          </p:cNvGraphicFramePr>
          <p:nvPr/>
        </p:nvGraphicFramePr>
        <p:xfrm>
          <a:off x="1318023" y="2574925"/>
          <a:ext cx="6095999" cy="1463227"/>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5183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m(g)</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60</a:t>
                      </a:r>
                    </a:p>
                  </a:txBody>
                  <a:tcPr marL="68580" marR="68580" marT="45734" marB="45734" anchor="ctr"/>
                </a:tc>
                <a:extLst>
                  <a:ext uri="{0D108BD9-81ED-4DB2-BD59-A6C34878D82A}">
                    <a16:rowId xmlns:a16="http://schemas.microsoft.com/office/drawing/2014/main" val="10000"/>
                  </a:ext>
                </a:extLst>
              </a:tr>
              <a:tr h="5183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l (cm)</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25,5</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26</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26,5</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27</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27,5</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28</a:t>
                      </a:r>
                    </a:p>
                  </a:txBody>
                  <a:tcPr marL="68580" marR="68580" marT="45734" marB="45734" anchor="ct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smtClean="0">
                <a:latin typeface="Times New Roman" pitchFamily="18" charset="0"/>
                <a:cs typeface="Times New Roman" pitchFamily="18" charset="0"/>
              </a:rPr>
              <a:t>Câu 3:Trong các phát biểu sau đây ,phát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smtClean="0">
                <a:latin typeface="Times New Roman" pitchFamily="18" charset="0"/>
                <a:cs typeface="Times New Roman" pitchFamily="18" charset="0"/>
              </a:rPr>
              <a:t>A .Lực kế là dụng cụ đo khối lượng </a:t>
            </a:r>
          </a:p>
          <a:p>
            <a:pPr>
              <a:buNone/>
            </a:pPr>
            <a:r>
              <a:rPr lang="vi-VN" sz="3600" dirty="0" smtClean="0">
                <a:latin typeface="Times New Roman" pitchFamily="18" charset="0"/>
                <a:cs typeface="Times New Roman" pitchFamily="18" charset="0"/>
              </a:rPr>
              <a:t>B. Lực kế là dụng cụ để đo lực</a:t>
            </a:r>
          </a:p>
          <a:p>
            <a:pPr>
              <a:buNone/>
            </a:pPr>
            <a:r>
              <a:rPr lang="vi-VN" sz="3600" dirty="0" smtClean="0">
                <a:latin typeface="Times New Roman" pitchFamily="18" charset="0"/>
                <a:cs typeface="Times New Roman" pitchFamily="18" charset="0"/>
              </a:rPr>
              <a:t>C. Lực kế là dụng cụ để đo trọng lượng</a:t>
            </a:r>
          </a:p>
          <a:p>
            <a:pPr>
              <a:buNone/>
            </a:pPr>
            <a:r>
              <a:rPr lang="vi-VN" sz="3600" dirty="0" smtClean="0">
                <a:latin typeface="Times New Roman" pitchFamily="18" charset="0"/>
                <a:cs typeface="Times New Roman" pitchFamily="18" charset="0"/>
              </a:rPr>
              <a:t>D. Lực kế là dụng cụ để đo trọng lượng và khối lượng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smtClean="0"/>
              <a:t>Câu 4:Độ 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smtClean="0">
                <a:latin typeface="Times New Roman" pitchFamily="18" charset="0"/>
                <a:cs typeface="Times New Roman" pitchFamily="18" charset="0"/>
              </a:rPr>
              <a:t>A.Khối </a:t>
            </a:r>
            <a:r>
              <a:rPr lang="vi-VN" sz="4400" dirty="0" smtClean="0">
                <a:latin typeface="Times New Roman" pitchFamily="18" charset="0"/>
                <a:cs typeface="Times New Roman" pitchFamily="18" charset="0"/>
              </a:rPr>
              <a:t>lượng</a:t>
            </a:r>
            <a:r>
              <a:rPr lang="vi-VN" sz="4000" dirty="0" smtClean="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smtClean="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smtClean="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smtClean="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smtClean="0"/>
              <a:t>Câu 5:Biến 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smtClean="0"/>
              <a:t>Câu 6. Trong đời sống vật nào </a:t>
            </a:r>
            <a:r>
              <a:rPr lang="vi-VN" b="1" dirty="0" smtClean="0"/>
              <a:t>KHÔNG</a:t>
            </a:r>
            <a:r>
              <a:rPr lang="vi-VN" dirty="0" smtClean="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smtClean="0">
                <a:ln>
                  <a:noFill/>
                </a:ln>
                <a:solidFill>
                  <a:schemeClr val="tx1"/>
                </a:solidFill>
                <a:effectLst/>
                <a:uLnTx/>
                <a:uFillTx/>
                <a:latin typeface="+mj-lt"/>
                <a:ea typeface="+mj-ea"/>
                <a:cs typeface="+mj-cs"/>
              </a:rPr>
              <a:t>Vật</a:t>
            </a:r>
            <a:r>
              <a:rPr kumimoji="0" lang="vi-VN" sz="4000" b="0" i="0" u="none" strike="noStrike" kern="1200" cap="none" spc="0" normalizeH="0" noProof="0" dirty="0" smtClean="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8915400" cy="1143000"/>
          </a:xfrm>
        </p:spPr>
        <p:txBody>
          <a:bodyPr>
            <a:normAutofit fontScale="90000"/>
          </a:bodyPr>
          <a:lstStyle/>
          <a:p>
            <a:pPr algn="l"/>
            <a:r>
              <a:rPr lang="vi-VN" dirty="0" smtClean="0"/>
              <a:t>Các vật trong hình: a) kẹp quần áo; b) giảm sóc xe máy; c) bạt nhún, đều có cấu tạo và hoạt động dựa trên sự biến dạng của lò xo.Em có biết biến dạng này được sử dụng trong dụng cụ, thiết bị, máy móc nào khác không?</a:t>
            </a:r>
            <a:br>
              <a:rPr lang="vi-VN" dirty="0" smtClean="0"/>
            </a:br>
            <a:r>
              <a:rPr lang="vi-VN" dirty="0" smtClean="0"/>
              <a:t/>
            </a:r>
            <a:br>
              <a:rPr lang="vi-VN" dirty="0" smtClean="0"/>
            </a:br>
            <a:r>
              <a:rPr lang="vi-VN" dirty="0" smtClean="0"/>
              <a:t/>
            </a:r>
            <a:br>
              <a:rPr lang="vi-VN" dirty="0" smtClean="0"/>
            </a:br>
            <a:r>
              <a:rPr lang="vi-VN" dirty="0" smtClean="0"/>
              <a:t/>
            </a:r>
            <a:br>
              <a:rPr lang="vi-VN" dirty="0" smtClean="0"/>
            </a:br>
            <a:endParaRPr lang="en-US" dirty="0"/>
          </a:p>
        </p:txBody>
      </p:sp>
      <p:pic>
        <p:nvPicPr>
          <p:cNvPr id="3074" name="Picture 2" descr="https://tech12h.com/sites/default/files/styles/inbody400/public/screenshot_67_23.png?itok=mMKxyRr2"/>
          <p:cNvPicPr>
            <a:picLocks noChangeAspect="1" noChangeArrowheads="1"/>
          </p:cNvPicPr>
          <p:nvPr/>
        </p:nvPicPr>
        <p:blipFill>
          <a:blip r:embed="rId2"/>
          <a:srcRect/>
          <a:stretch>
            <a:fillRect/>
          </a:stretch>
        </p:blipFill>
        <p:spPr bwMode="auto">
          <a:xfrm>
            <a:off x="304800" y="3962400"/>
            <a:ext cx="8382000" cy="2711622"/>
          </a:xfrm>
          <a:prstGeom prst="rect">
            <a:avLst/>
          </a:prstGeom>
          <a:noFill/>
        </p:spPr>
      </p:pic>
    </p:spTree>
    <p:extLst>
      <p:ext uri="{BB962C8B-B14F-4D97-AF65-F5344CB8AC3E}">
        <p14:creationId xmlns:p14="http://schemas.microsoft.com/office/powerpoint/2010/main" val="2459520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l"/>
            <a:r>
              <a:rPr lang="vi-VN" sz="3600" dirty="0" smtClean="0"/>
              <a:t>Câu 7.Treo 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smtClean="0">
                <a:ln>
                  <a:noFill/>
                </a:ln>
                <a:solidFill>
                  <a:schemeClr val="tx1"/>
                </a:solidFill>
                <a:effectLst/>
                <a:uLnTx/>
                <a:uFillTx/>
                <a:latin typeface="+mj-lt"/>
                <a:ea typeface="+mj-ea"/>
                <a:cs typeface="+mj-cs"/>
              </a:rPr>
              <a:t>Treo</a:t>
            </a:r>
            <a:r>
              <a:rPr kumimoji="0" lang="vi-VN" sz="2800" b="0" i="0" u="none" strike="noStrike" kern="1200" cap="none" spc="0" normalizeH="0" noProof="0" dirty="0" smtClean="0">
                <a:ln>
                  <a:noFill/>
                </a:ln>
                <a:solidFill>
                  <a:schemeClr val="tx1"/>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sym typeface="Symbol"/>
              </a:rPr>
              <a:t>Chiều dài ban đầu của lò xo là</a:t>
            </a:r>
            <a:r>
              <a:rPr kumimoji="0" lang="vi-VN" sz="2800" b="0" i="0" u="none" strike="noStrike" kern="1200" cap="none" spc="0" normalizeH="0" noProof="0" dirty="0" smtClean="0">
                <a:ln>
                  <a:noFill/>
                </a:ln>
                <a:solidFill>
                  <a:schemeClr val="tx1"/>
                </a:solidFill>
                <a:effectLst/>
                <a:uLnTx/>
                <a:uFillTx/>
                <a:latin typeface="+mj-lt"/>
                <a:ea typeface="+mj-ea"/>
                <a:cs typeface="+mj-cs"/>
              </a:rPr>
              <a:t>: 11 – 0,5 = 10,5cm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Cứ t</a:t>
            </a:r>
            <a:r>
              <a:rPr kumimoji="0" lang="vi-VN" sz="2800" b="0" i="0" u="none" strike="noStrike" kern="1200" cap="none" spc="0" normalizeH="0" baseline="0" noProof="0" dirty="0" smtClean="0">
                <a:ln>
                  <a:noFill/>
                </a:ln>
                <a:solidFill>
                  <a:schemeClr val="tx1"/>
                </a:solidFill>
                <a:effectLst/>
                <a:uLnTx/>
                <a:uFillTx/>
                <a:latin typeface="+mj-lt"/>
                <a:ea typeface="+mj-ea"/>
                <a:cs typeface="+mj-cs"/>
              </a:rPr>
              <a:t>reo</a:t>
            </a:r>
            <a:r>
              <a:rPr kumimoji="0" lang="vi-VN" sz="2800" b="0" i="0" u="none" strike="noStrike" kern="1200" cap="none" spc="0" normalizeH="0" noProof="0" dirty="0" smtClean="0">
                <a:ln>
                  <a:noFill/>
                </a:ln>
                <a:solidFill>
                  <a:schemeClr val="tx1"/>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Vậy khi treo quả cân 5</a:t>
            </a:r>
            <a:r>
              <a:rPr kumimoji="0" lang="vi-VN" sz="2800" b="0" i="0" u="none" strike="noStrike" kern="1200" cap="none" spc="0" normalizeH="0" noProof="0" dirty="0" smtClean="0">
                <a:ln>
                  <a:noFill/>
                </a:ln>
                <a:solidFill>
                  <a:schemeClr val="tx1"/>
                </a:solidFill>
                <a:effectLst/>
                <a:uLnTx/>
                <a:uFillTx/>
                <a:latin typeface="+mj-lt"/>
                <a:ea typeface="+mj-ea"/>
                <a:cs typeface="+mj-cs"/>
              </a:rPr>
              <a:t>00g thì độ dài của lò so là: 10,5 + 2,5 =  13cm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1">
                                            <p:txEl>
                                              <p:pRg st="0" end="0"/>
                                            </p:txEl>
                                          </p:spTgt>
                                        </p:tgtEl>
                                        <p:attrNameLst>
                                          <p:attrName>style.visibility</p:attrName>
                                        </p:attrNameLst>
                                      </p:cBhvr>
                                      <p:to>
                                        <p:strVal val="visible"/>
                                      </p:to>
                                    </p:set>
                                    <p:animEffect transition="in" filter="blinds(horizontal)">
                                      <p:cBhvr>
                                        <p:cTn id="8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chemeClr val="tx1"/>
                </a:solidFill>
                <a:effectLst/>
                <a:uLnTx/>
                <a:uFillTx/>
                <a:latin typeface="+mj-lt"/>
                <a:ea typeface="+mj-ea"/>
                <a:cs typeface="+mj-cs"/>
              </a:rPr>
              <a:t>Câu</a:t>
            </a:r>
            <a:r>
              <a:rPr kumimoji="0" lang="vi-VN" sz="3600" b="0" i="0" u="none" strike="noStrike" kern="1200" cap="none" spc="0" normalizeH="0" noProof="0" dirty="0" smtClean="0">
                <a:ln>
                  <a:noFill/>
                </a:ln>
                <a:solidFill>
                  <a:schemeClr val="tx1"/>
                </a:solidFill>
                <a:effectLst/>
                <a:uLnTx/>
                <a:uFillTx/>
                <a:latin typeface="+mj-lt"/>
                <a:ea typeface="+mj-ea"/>
                <a:cs typeface="+mj-cs"/>
              </a:rPr>
              <a:t> 8.</a:t>
            </a:r>
            <a:r>
              <a:rPr kumimoji="0" lang="vi-VN" sz="3600" b="0" i="0" u="none" strike="noStrike" kern="1200" cap="none" spc="0" normalizeH="0" baseline="0" noProof="0" dirty="0" smtClean="0">
                <a:ln>
                  <a:noFill/>
                </a:ln>
                <a:solidFill>
                  <a:schemeClr val="tx1"/>
                </a:solidFill>
                <a:effectLst/>
                <a:uLnTx/>
                <a:uFillTx/>
                <a:latin typeface="+mj-lt"/>
                <a:ea typeface="+mj-ea"/>
                <a:cs typeface="+mj-cs"/>
              </a:rPr>
              <a:t>Trong</a:t>
            </a:r>
            <a:r>
              <a:rPr kumimoji="0" lang="vi-VN" sz="3600" b="0" i="0" u="none" strike="noStrike" kern="1200" cap="none" spc="0" normalizeH="0" noProof="0" dirty="0" smtClean="0">
                <a:ln>
                  <a:noFill/>
                </a:ln>
                <a:solidFill>
                  <a:schemeClr val="tx1"/>
                </a:solidFill>
                <a:effectLst/>
                <a:uLnTx/>
                <a:uFillTx/>
                <a:latin typeface="+mj-lt"/>
                <a:ea typeface="+mj-ea"/>
                <a:cs typeface="+mj-cs"/>
              </a:rPr>
              <a:t> 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chemeClr val="tx1"/>
                </a:solidFill>
                <a:effectLst/>
                <a:uLnTx/>
                <a:uFillTx/>
                <a:latin typeface="+mj-lt"/>
                <a:ea typeface="+mj-ea"/>
                <a:cs typeface="+mj-cs"/>
              </a:rPr>
              <a:t>Vật</a:t>
            </a:r>
            <a:r>
              <a:rPr kumimoji="0" lang="vi-VN" sz="3600" b="0" i="0" u="none" strike="noStrike" kern="1200" cap="none" spc="0" normalizeH="0" noProof="0" dirty="0" smtClean="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l"/>
            <a:r>
              <a:rPr lang="vi-VN" dirty="0" smtClean="0"/>
              <a:t>Câu 9.Hai 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i="1" dirty="0" smtClean="0">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img.loigiaihay.com/picture/2021/0930/do-bien-dang-cua-lo-xo-chinh-thuc.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743200"/>
            <a:ext cx="8305800" cy="2308324"/>
          </a:xfrm>
          <a:prstGeom prst="rect">
            <a:avLst/>
          </a:prstGeom>
          <a:noFill/>
        </p:spPr>
        <p:txBody>
          <a:bodyPr wrap="square" lIns="91440" tIns="45720" rIns="91440" bIns="45720">
            <a:spAutoFit/>
          </a:bodyPr>
          <a:lstStyle/>
          <a:p>
            <a:pPr algn="ctr"/>
            <a:r>
              <a:rPr lang="en-US" sz="7200" b="1" cap="none" spc="0" dirty="0" smtClean="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BIẾN DẠNG CỦA LÒ XO </a:t>
            </a:r>
            <a:endParaRPr lang="en-US" sz="72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90108" y="1371600"/>
            <a:ext cx="7632988" cy="1107996"/>
          </a:xfrm>
          <a:prstGeom prst="rect">
            <a:avLst/>
          </a:prstGeom>
          <a:noFill/>
        </p:spPr>
        <p:txBody>
          <a:bodyPr wrap="none" lIns="91440" tIns="45720" rIns="91440" bIns="45720">
            <a:spAutoFit/>
          </a:bodyPr>
          <a:lstStyle/>
          <a:p>
            <a:pPr algn="ctr"/>
            <a:r>
              <a:rPr lang="en-US"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TIẾT 64+68- BÀI 42</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4819650" cy="974725"/>
          </a:xfrm>
        </p:spPr>
        <p:txBody>
          <a:bodyPr/>
          <a:lstStyle/>
          <a:p>
            <a:pPr algn="ctr" eaLnBrk="1" hangingPunct="1"/>
            <a:r>
              <a:rPr lang="en-US" altLang="en-US" b="1" dirty="0" smtClean="0">
                <a:solidFill>
                  <a:srgbClr val="00B050"/>
                </a:solidFill>
                <a:latin typeface="Times New Roman" pitchFamily="18" charset="0"/>
                <a:cs typeface="Times New Roman" pitchFamily="18" charset="0"/>
              </a:rPr>
              <a:t>AI NHANH HƠN</a:t>
            </a:r>
          </a:p>
        </p:txBody>
      </p:sp>
      <p:sp>
        <p:nvSpPr>
          <p:cNvPr id="3" name="Content Placeholder 2"/>
          <p:cNvSpPr>
            <a:spLocks noGrp="1"/>
          </p:cNvSpPr>
          <p:nvPr>
            <p:ph idx="1"/>
          </p:nvPr>
        </p:nvSpPr>
        <p:spPr>
          <a:xfrm>
            <a:off x="0" y="838200"/>
            <a:ext cx="9144000" cy="4724400"/>
          </a:xfrm>
        </p:spPr>
        <p:txBody>
          <a:bodyPr rtlCol="0">
            <a:noAutofit/>
          </a:bodyPr>
          <a:lstStyle/>
          <a:p>
            <a:pPr marL="0" indent="0" algn="ctr" eaLnBrk="1" fontAlgn="auto" hangingPunct="1">
              <a:spcAft>
                <a:spcPts val="0"/>
              </a:spcAft>
              <a:buFont typeface="Arial" pitchFamily="34" charset="0"/>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endParaRPr lang="en-US" b="1" dirty="0">
              <a:latin typeface="Times New Roman" panose="02020603050405020304" pitchFamily="18" charset="0"/>
              <a:cs typeface="Times New Roman" panose="02020603050405020304" pitchFamily="18" charset="0"/>
            </a:endParaRPr>
          </a:p>
          <a:p>
            <a:pPr marL="0" indent="0" algn="ctr" eaLnBrk="1" fontAlgn="auto" hangingPunct="1">
              <a:spcAft>
                <a:spcPts val="0"/>
              </a:spcAft>
              <a:buFont typeface="Arial" pitchFamily="34" charset="0"/>
              <a:buNone/>
              <a:defRPr/>
            </a:pPr>
            <a:r>
              <a:rPr lang="en-US" b="1" i="1" dirty="0" err="1">
                <a:latin typeface="Times New Roman" panose="02020603050405020304" pitchFamily="18" charset="0"/>
                <a:cs typeface="Times New Roman" panose="02020603050405020304" pitchFamily="18" charset="0"/>
              </a:rPr>
              <a:t>Thời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gian</a:t>
            </a:r>
            <a:r>
              <a:rPr lang="en-US" b="1" i="1" dirty="0">
                <a:latin typeface="Times New Roman" panose="02020603050405020304" pitchFamily="18" charset="0"/>
                <a:cs typeface="Times New Roman" panose="02020603050405020304" pitchFamily="18" charset="0"/>
              </a:rPr>
              <a:t>: 2 </a:t>
            </a:r>
            <a:r>
              <a:rPr lang="en-US" b="1" i="1" dirty="0" err="1">
                <a:latin typeface="Times New Roman" panose="02020603050405020304" pitchFamily="18" charset="0"/>
                <a:cs typeface="Times New Roman" panose="02020603050405020304" pitchFamily="18" charset="0"/>
              </a:rPr>
              <a:t>phút</a:t>
            </a:r>
            <a:endParaRPr lang="en-US" b="1" i="1"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en-US" u="sng" dirty="0" err="1">
                <a:latin typeface="Times New Roman" panose="02020603050405020304" pitchFamily="18" charset="0"/>
                <a:cs typeface="Times New Roman" panose="02020603050405020304" pitchFamily="18" charset="0"/>
              </a:rPr>
              <a:t>Bước</a:t>
            </a:r>
            <a:r>
              <a:rPr lang="en-US" u="sng"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2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tính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chất</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đàn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dirty="0">
              <a:latin typeface="Times New Roman" panose="02020603050405020304" pitchFamily="18" charset="0"/>
              <a:cs typeface="Times New Roman" panose="02020603050405020304" pitchFamily="18" charset="0"/>
            </a:endParaRPr>
          </a:p>
          <a:p>
            <a:pPr marL="0" indent="0" eaLnBrk="1" fontAlgn="auto" hangingPunct="1">
              <a:spcBef>
                <a:spcPts val="0"/>
              </a:spcBef>
              <a:spcAft>
                <a:spcPts val="0"/>
              </a:spcAft>
              <a:buFont typeface="Arial" pitchFamily="34" charset="0"/>
              <a:buNone/>
              <a:defRPr/>
            </a:pPr>
            <a:r>
              <a:rPr lang="en-US" u="sng" dirty="0" err="1">
                <a:latin typeface="Times New Roman" panose="02020603050405020304" pitchFamily="18" charset="0"/>
                <a:cs typeface="Times New Roman" panose="02020603050405020304" pitchFamily="18" charset="0"/>
              </a:rPr>
              <a:t>Bước</a:t>
            </a:r>
            <a:r>
              <a:rPr lang="en-US"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GV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1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không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được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trùng</a:t>
            </a:r>
            <a:r>
              <a:rPr lang="en-US" i="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HS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bị</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1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dirty="0">
              <a:latin typeface="Times New Roman" panose="02020603050405020304" pitchFamily="18" charset="0"/>
              <a:cs typeface="Times New Roman" panose="02020603050405020304" pitchFamily="18" charset="0"/>
            </a:endParaRPr>
          </a:p>
        </p:txBody>
      </p:sp>
      <p:pic>
        <p:nvPicPr>
          <p:cNvPr id="5" name="Picture 8" descr="Digit 120"/>
          <p:cNvPicPr>
            <a:picLocks noChangeAspect="1" noChangeArrowheads="1" noCrop="1"/>
          </p:cNvPicPr>
          <p:nvPr/>
        </p:nvPicPr>
        <p:blipFill>
          <a:blip r:embed="rId2"/>
          <a:srcRect/>
          <a:stretch>
            <a:fillRect/>
          </a:stretch>
        </p:blipFill>
        <p:spPr bwMode="auto">
          <a:xfrm>
            <a:off x="7600950" y="5727700"/>
            <a:ext cx="1543050" cy="113030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7619999" y="0"/>
            <a:ext cx="1524001" cy="19263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554;p80"/>
          <p:cNvGrpSpPr/>
          <p:nvPr/>
        </p:nvGrpSpPr>
        <p:grpSpPr>
          <a:xfrm>
            <a:off x="0" y="609600"/>
            <a:ext cx="9144000" cy="6248400"/>
            <a:chOff x="2496269" y="1171698"/>
            <a:chExt cx="761953" cy="773284"/>
          </a:xfrm>
        </p:grpSpPr>
        <p:grpSp>
          <p:nvGrpSpPr>
            <p:cNvPr id="5" name="Google Shape;5555;p80"/>
            <p:cNvGrpSpPr/>
            <p:nvPr/>
          </p:nvGrpSpPr>
          <p:grpSpPr>
            <a:xfrm>
              <a:off x="2496269" y="1171698"/>
              <a:ext cx="761953" cy="735563"/>
              <a:chOff x="2496269" y="1171698"/>
              <a:chExt cx="761953" cy="735563"/>
            </a:xfrm>
          </p:grpSpPr>
          <p:sp>
            <p:nvSpPr>
              <p:cNvPr id="11" name="Google Shape;5556;p80"/>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2" name="Google Shape;5557;p80"/>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nvGrpSpPr>
              <p:cNvPr id="13" name="Google Shape;5558;p80"/>
              <p:cNvGrpSpPr/>
              <p:nvPr/>
            </p:nvGrpSpPr>
            <p:grpSpPr>
              <a:xfrm>
                <a:off x="2496269" y="1171698"/>
                <a:ext cx="761953" cy="735563"/>
                <a:chOff x="2496269" y="1120652"/>
                <a:chExt cx="761953" cy="735563"/>
              </a:xfrm>
            </p:grpSpPr>
            <p:grpSp>
              <p:nvGrpSpPr>
                <p:cNvPr id="14" name="Google Shape;5559;p80"/>
                <p:cNvGrpSpPr/>
                <p:nvPr/>
              </p:nvGrpSpPr>
              <p:grpSpPr>
                <a:xfrm>
                  <a:off x="2496269" y="1120652"/>
                  <a:ext cx="761953" cy="735563"/>
                  <a:chOff x="2496269" y="1120652"/>
                  <a:chExt cx="761953" cy="735563"/>
                </a:xfrm>
              </p:grpSpPr>
              <p:grpSp>
                <p:nvGrpSpPr>
                  <p:cNvPr id="23" name="Google Shape;5560;p80"/>
                  <p:cNvGrpSpPr/>
                  <p:nvPr/>
                </p:nvGrpSpPr>
                <p:grpSpPr>
                  <a:xfrm>
                    <a:off x="2496269" y="1304589"/>
                    <a:ext cx="407089" cy="305057"/>
                    <a:chOff x="2496269" y="1304589"/>
                    <a:chExt cx="407089" cy="305057"/>
                  </a:xfrm>
                </p:grpSpPr>
                <p:sp>
                  <p:nvSpPr>
                    <p:cNvPr id="36" name="Google Shape;5561;p80"/>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7" name="Google Shape;5562;p80"/>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4" name="Google Shape;5563;p80"/>
                  <p:cNvGrpSpPr/>
                  <p:nvPr/>
                </p:nvGrpSpPr>
                <p:grpSpPr>
                  <a:xfrm>
                    <a:off x="2586468" y="1493376"/>
                    <a:ext cx="358850" cy="349656"/>
                    <a:chOff x="2586468" y="1493376"/>
                    <a:chExt cx="358850" cy="349656"/>
                  </a:xfrm>
                </p:grpSpPr>
                <p:sp>
                  <p:nvSpPr>
                    <p:cNvPr id="34" name="Google Shape;5564;p80"/>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5" name="Google Shape;5565;p80"/>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5" name="Google Shape;5566;p80"/>
                  <p:cNvGrpSpPr/>
                  <p:nvPr/>
                </p:nvGrpSpPr>
                <p:grpSpPr>
                  <a:xfrm>
                    <a:off x="2838370" y="1506565"/>
                    <a:ext cx="358857" cy="349650"/>
                    <a:chOff x="2838370" y="1506565"/>
                    <a:chExt cx="358857" cy="349650"/>
                  </a:xfrm>
                </p:grpSpPr>
                <p:sp>
                  <p:nvSpPr>
                    <p:cNvPr id="32" name="Google Shape;5567;p80"/>
                    <p:cNvSpPr/>
                    <p:nvPr/>
                  </p:nvSpPr>
                  <p:spPr>
                    <a:xfrm>
                      <a:off x="2838370" y="1506565"/>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3" name="Google Shape;5568;p80"/>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6" name="Google Shape;5569;p80"/>
                  <p:cNvGrpSpPr/>
                  <p:nvPr/>
                </p:nvGrpSpPr>
                <p:grpSpPr>
                  <a:xfrm>
                    <a:off x="2851133" y="1305635"/>
                    <a:ext cx="407089" cy="305057"/>
                    <a:chOff x="2851133" y="1305635"/>
                    <a:chExt cx="407089" cy="305057"/>
                  </a:xfrm>
                </p:grpSpPr>
                <p:sp>
                  <p:nvSpPr>
                    <p:cNvPr id="30" name="Google Shape;5570;p80"/>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1" name="Google Shape;5571;p80"/>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7" name="Google Shape;5572;p80"/>
                  <p:cNvGrpSpPr/>
                  <p:nvPr/>
                </p:nvGrpSpPr>
                <p:grpSpPr>
                  <a:xfrm>
                    <a:off x="2727495" y="1120652"/>
                    <a:ext cx="300271" cy="396358"/>
                    <a:chOff x="2727495" y="1120652"/>
                    <a:chExt cx="300271" cy="396358"/>
                  </a:xfrm>
                </p:grpSpPr>
                <p:sp>
                  <p:nvSpPr>
                    <p:cNvPr id="28" name="Google Shape;5573;p80"/>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9" name="Google Shape;5574;p80"/>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grpSp>
              <p:nvGrpSpPr>
                <p:cNvPr id="15" name="Google Shape;5575;p80"/>
                <p:cNvGrpSpPr/>
                <p:nvPr/>
              </p:nvGrpSpPr>
              <p:grpSpPr>
                <a:xfrm>
                  <a:off x="2722305" y="1350460"/>
                  <a:ext cx="308357" cy="308344"/>
                  <a:chOff x="2722305" y="1350460"/>
                  <a:chExt cx="308357" cy="308344"/>
                </a:xfrm>
              </p:grpSpPr>
              <p:sp>
                <p:nvSpPr>
                  <p:cNvPr id="16" name="Google Shape;5576;p80"/>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nvGrpSpPr>
                  <p:cNvPr id="17" name="Google Shape;5577;p80"/>
                  <p:cNvGrpSpPr/>
                  <p:nvPr/>
                </p:nvGrpSpPr>
                <p:grpSpPr>
                  <a:xfrm>
                    <a:off x="2725064" y="1364529"/>
                    <a:ext cx="297953" cy="280182"/>
                    <a:chOff x="2725064" y="1364529"/>
                    <a:chExt cx="297953" cy="280182"/>
                  </a:xfrm>
                </p:grpSpPr>
                <p:sp>
                  <p:nvSpPr>
                    <p:cNvPr id="18" name="Google Shape;5578;p80"/>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9" name="Google Shape;5579;p80"/>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0" name="Google Shape;5580;p80"/>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1" name="Google Shape;5581;p80"/>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2" name="Google Shape;5582;p80"/>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grpSp>
        </p:grpSp>
        <p:sp>
          <p:nvSpPr>
            <p:cNvPr id="6" name="Google Shape;5583;p80"/>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7" name="Google Shape;5584;p80"/>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8" name="Google Shape;5585;p80"/>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9" name="Google Shape;5586;p80"/>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0" name="Google Shape;5587;p80"/>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sp>
        <p:nvSpPr>
          <p:cNvPr id="40" name="Rectangle 39"/>
          <p:cNvSpPr/>
          <p:nvPr/>
        </p:nvSpPr>
        <p:spPr>
          <a:xfrm>
            <a:off x="1219200" y="2133600"/>
            <a:ext cx="6858000" cy="3416320"/>
          </a:xfrm>
          <a:prstGeom prst="rect">
            <a:avLst/>
          </a:prstGeom>
        </p:spPr>
        <p:txBody>
          <a:bodyPr wrap="square">
            <a:spAutoFit/>
          </a:bodyPr>
          <a:lstStyle/>
          <a:p>
            <a:r>
              <a:rPr lang="vi-VN" sz="5400" dirty="0" smtClean="0">
                <a:solidFill>
                  <a:srgbClr val="C00000"/>
                </a:solidFill>
                <a:latin typeface="+mj-lt"/>
              </a:rPr>
              <a:t>Những đồ vật, dụng cụ sử dụng biến dạng của lò xo: bút bi, đệm lò xo, lực kế, ...</a:t>
            </a:r>
            <a:endParaRPr lang="en-US" sz="54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7476727"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I. </a:t>
            </a:r>
            <a:r>
              <a:rPr lang="en-US" sz="4000" b="1" dirty="0" err="1">
                <a:solidFill>
                  <a:srgbClr val="FF0000"/>
                </a:solidFill>
                <a:latin typeface="Times New Roman" panose="02020603050405020304" pitchFamily="18" charset="0"/>
                <a:cs typeface="Times New Roman" panose="02020603050405020304" pitchFamily="18" charset="0"/>
              </a:rPr>
              <a:t>Hiện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lò</a:t>
            </a:r>
            <a:r>
              <a:rPr lang="en-US" sz="4000" b="1" dirty="0">
                <a:solidFill>
                  <a:srgbClr val="FF0000"/>
                </a:solidFill>
                <a:latin typeface="Times New Roman" panose="02020603050405020304" pitchFamily="18" charset="0"/>
                <a:cs typeface="Times New Roman" panose="02020603050405020304" pitchFamily="18" charset="0"/>
              </a:rPr>
              <a:t> xo</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12717" y="1392483"/>
            <a:ext cx="3011315" cy="2512350"/>
          </a:xfrm>
          <a:prstGeom prst="rect">
            <a:avLst/>
          </a:prstGeom>
        </p:spPr>
      </p:pic>
    </p:spTree>
    <p:extLst>
      <p:ext uri="{BB962C8B-B14F-4D97-AF65-F5344CB8AC3E}">
        <p14:creationId xmlns:p14="http://schemas.microsoft.com/office/powerpoint/2010/main" val="348023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013200"/>
          </a:xfrm>
        </p:spPr>
        <p:txBody>
          <a:bodyPr rtlCol="0">
            <a:normAutofit fontScale="77500" lnSpcReduction="20000"/>
          </a:bodyPr>
          <a:lstStyle/>
          <a:p>
            <a:pPr marL="0" indent="0" eaLnBrk="1" fontAlgn="auto" hangingPunct="1">
              <a:spcAft>
                <a:spcPts val="0"/>
              </a:spcAft>
              <a:buFont typeface="Arial" pitchFamily="34" charset="0"/>
              <a:buNone/>
              <a:defRPr/>
            </a:pPr>
            <a:r>
              <a:rPr lang="en-US" sz="5200" b="1" dirty="0" err="1">
                <a:latin typeface="Times New Roman" panose="02020603050405020304" pitchFamily="18" charset="0"/>
                <a:cs typeface="Times New Roman" panose="02020603050405020304" pitchFamily="18" charset="0"/>
              </a:rPr>
              <a:t>Kết</a:t>
            </a:r>
            <a:r>
              <a:rPr lang="en-US" sz="5200" b="1" dirty="0">
                <a:latin typeface="Times New Roman" panose="02020603050405020304" pitchFamily="18" charset="0"/>
                <a:cs typeface="Times New Roman" panose="02020603050405020304" pitchFamily="18" charset="0"/>
              </a:rPr>
              <a:t> </a:t>
            </a:r>
            <a:r>
              <a:rPr lang="en-US" sz="5200" b="1" dirty="0" err="1">
                <a:latin typeface="Times New Roman" panose="02020603050405020304" pitchFamily="18" charset="0"/>
                <a:cs typeface="Times New Roman" panose="02020603050405020304" pitchFamily="18" charset="0"/>
              </a:rPr>
              <a:t>luận</a:t>
            </a:r>
            <a:r>
              <a:rPr lang="en-US" sz="5200" b="1" dirty="0">
                <a:latin typeface="Times New Roman" panose="02020603050405020304" pitchFamily="18" charset="0"/>
                <a:cs typeface="Times New Roman" panose="02020603050405020304" pitchFamily="18" charset="0"/>
              </a:rPr>
              <a:t>:</a:t>
            </a:r>
          </a:p>
          <a:p>
            <a:pPr eaLnBrk="1" fontAlgn="auto" hangingPunct="1">
              <a:spcAft>
                <a:spcPts val="0"/>
              </a:spcAft>
              <a:buNone/>
              <a:defRPr/>
            </a:pPr>
            <a:r>
              <a:rPr lang="vi-VN" sz="5200" dirty="0" smtClean="0">
                <a:latin typeface="Times New Roman" panose="02020603050405020304" pitchFamily="18" charset="0"/>
                <a:cs typeface="Times New Roman" panose="02020603050405020304" pitchFamily="18" charset="0"/>
              </a:rPr>
              <a:t>-</a:t>
            </a:r>
            <a:r>
              <a:rPr lang="en-US" sz="5200" dirty="0" err="1" smtClean="0">
                <a:latin typeface="Times New Roman" panose="02020603050405020304" pitchFamily="18" charset="0"/>
                <a:cs typeface="Times New Roman" panose="02020603050405020304" pitchFamily="18" charset="0"/>
              </a:rPr>
              <a:t>Khi</a:t>
            </a:r>
            <a:r>
              <a:rPr lang="en-US" sz="5200" dirty="0" smtClean="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có</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lực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tác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dụng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lên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thì</a:t>
            </a:r>
            <a:r>
              <a:rPr lang="en-US" sz="5200" dirty="0">
                <a:latin typeface="Times New Roman" panose="02020603050405020304" pitchFamily="18" charset="0"/>
                <a:cs typeface="Times New Roman" panose="02020603050405020304" pitchFamily="18" charset="0"/>
              </a:rPr>
              <a:t> lo xo </a:t>
            </a:r>
            <a:r>
              <a:rPr lang="en-US" sz="5200" dirty="0" err="1">
                <a:latin typeface="Times New Roman" panose="02020603050405020304" pitchFamily="18" charset="0"/>
                <a:cs typeface="Times New Roman" panose="02020603050405020304" pitchFamily="18" charset="0"/>
              </a:rPr>
              <a:t>bị</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biến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dạng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Khi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thôi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không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tác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dụng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thì</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tự</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trở</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về</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hình</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dạng</a:t>
            </a:r>
            <a:r>
              <a:rPr lang="en-US" sz="5200" dirty="0">
                <a:latin typeface="Times New Roman" panose="02020603050405020304" pitchFamily="18" charset="0"/>
                <a:cs typeface="Times New Roman" panose="02020603050405020304" pitchFamily="18" charset="0"/>
              </a:rPr>
              <a:t> ban </a:t>
            </a:r>
            <a:r>
              <a:rPr lang="en-US" sz="5200" dirty="0" err="1">
                <a:latin typeface="Times New Roman" panose="02020603050405020304" pitchFamily="18" charset="0"/>
                <a:cs typeface="Times New Roman" panose="02020603050405020304" pitchFamily="18" charset="0"/>
              </a:rPr>
              <a:t>đầu</a:t>
            </a:r>
            <a:r>
              <a:rPr lang="en-US" sz="5200" dirty="0">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en-US" sz="5200" dirty="0">
                <a:latin typeface="Times New Roman" panose="02020603050405020304" pitchFamily="18" charset="0"/>
                <a:cs typeface="Times New Roman" panose="02020603050405020304" pitchFamily="18" charset="0"/>
              </a:rPr>
              <a:t> 	</a:t>
            </a:r>
            <a:r>
              <a:rPr lang="en-US" sz="5200" dirty="0">
                <a:solidFill>
                  <a:srgbClr val="FF0000"/>
                </a:solidFill>
                <a:latin typeface="Times New Roman" panose="02020603050405020304" pitchFamily="18" charset="0"/>
                <a:cs typeface="Times New Roman" panose="02020603050405020304" pitchFamily="18" charset="0"/>
              </a:rPr>
              <a:t>=&gt; </a:t>
            </a:r>
            <a:r>
              <a:rPr lang="en-US" sz="5200" dirty="0" err="1">
                <a:solidFill>
                  <a:srgbClr val="FF0000"/>
                </a:solidFill>
                <a:latin typeface="Times New Roman" panose="02020603050405020304" pitchFamily="18" charset="0"/>
                <a:cs typeface="Times New Roman" panose="02020603050405020304" pitchFamily="18" charset="0"/>
              </a:rPr>
              <a:t>biến</a:t>
            </a:r>
            <a:r>
              <a:rPr lang="en-US" sz="5200" dirty="0">
                <a:solidFill>
                  <a:srgbClr val="FF0000"/>
                </a:solidFill>
                <a:latin typeface="Times New Roman" panose="02020603050405020304" pitchFamily="18" charset="0"/>
                <a:cs typeface="Times New Roman" panose="02020603050405020304" pitchFamily="18" charset="0"/>
              </a:rPr>
              <a:t> </a:t>
            </a:r>
            <a:r>
              <a:rPr lang="en-US" sz="5200" dirty="0" err="1">
                <a:solidFill>
                  <a:srgbClr val="FF0000"/>
                </a:solidFill>
                <a:latin typeface="Times New Roman" panose="02020603050405020304" pitchFamily="18" charset="0"/>
                <a:cs typeface="Times New Roman" panose="02020603050405020304" pitchFamily="18" charset="0"/>
              </a:rPr>
              <a:t>dạng</a:t>
            </a:r>
            <a:r>
              <a:rPr lang="en-US" sz="5200" dirty="0">
                <a:solidFill>
                  <a:srgbClr val="FF0000"/>
                </a:solidFill>
                <a:latin typeface="Times New Roman" panose="02020603050405020304" pitchFamily="18" charset="0"/>
                <a:cs typeface="Times New Roman" panose="02020603050405020304" pitchFamily="18" charset="0"/>
              </a:rPr>
              <a:t> </a:t>
            </a:r>
            <a:r>
              <a:rPr lang="en-US" sz="5200" dirty="0" err="1">
                <a:solidFill>
                  <a:srgbClr val="FF0000"/>
                </a:solidFill>
                <a:latin typeface="Times New Roman" panose="02020603050405020304" pitchFamily="18" charset="0"/>
                <a:cs typeface="Times New Roman" panose="02020603050405020304" pitchFamily="18" charset="0"/>
              </a:rPr>
              <a:t>lò</a:t>
            </a:r>
            <a:r>
              <a:rPr lang="en-US" sz="5200" dirty="0">
                <a:solidFill>
                  <a:srgbClr val="FF0000"/>
                </a:solidFill>
                <a:latin typeface="Times New Roman" panose="02020603050405020304" pitchFamily="18" charset="0"/>
                <a:cs typeface="Times New Roman" panose="02020603050405020304" pitchFamily="18" charset="0"/>
              </a:rPr>
              <a:t> xo</a:t>
            </a:r>
          </a:p>
          <a:p>
            <a:pPr marL="0" indent="0" eaLnBrk="1" fontAlgn="auto" hangingPunct="1">
              <a:spcAft>
                <a:spcPts val="0"/>
              </a:spcAft>
              <a:buFont typeface="Arial" pitchFamily="34" charset="0"/>
              <a:buNone/>
              <a:defRPr/>
            </a:pP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Trong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thực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tế</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thường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được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làm</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từ</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thép</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hoặc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đồng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thau</a:t>
            </a:r>
            <a:endParaRPr lang="en-US" sz="5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2245</Words>
  <Application>Microsoft Office PowerPoint</Application>
  <PresentationFormat>On-screen Show (4:3)</PresentationFormat>
  <Paragraphs>335</Paragraphs>
  <Slides>43</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8" baseType="lpstr">
      <vt:lpstr>.VnKoala</vt:lpstr>
      <vt:lpstr>Arial</vt:lpstr>
      <vt:lpstr>Calibri</vt:lpstr>
      <vt:lpstr>Symbol</vt:lpstr>
      <vt:lpstr>Tahoma</vt:lpstr>
      <vt:lpstr>Times New Roman</vt:lpstr>
      <vt:lpstr>Verdana</vt:lpstr>
      <vt:lpstr>VNI-Centur</vt:lpstr>
      <vt:lpstr>VNI-Garam</vt:lpstr>
      <vt:lpstr>VNI-Souvir</vt:lpstr>
      <vt:lpstr>VNI-Times</vt:lpstr>
      <vt:lpstr>Wingdings</vt:lpstr>
      <vt:lpstr>Wingdings 2</vt:lpstr>
      <vt:lpstr>Office Theme</vt:lpstr>
      <vt:lpstr>Equation</vt:lpstr>
      <vt:lpstr>PowerPoint Presentation</vt:lpstr>
      <vt:lpstr>PowerPoint Presentation</vt:lpstr>
      <vt:lpstr>PowerPoint Presentation</vt:lpstr>
      <vt:lpstr>Các vật trong hình: a) kẹp quần áo; b) giảm sóc xe máy; c) bạt nhún, đều có cấu tạo và hoạt động dựa trên sự biến dạng của lò xo.Em có biết biến dạng này được sử dụng trong dụng cụ, thiết bị, máy móc nào khác không?    </vt:lpstr>
      <vt:lpstr>PowerPoint Presentation</vt:lpstr>
      <vt:lpstr>AI NHANH HƠN</vt:lpstr>
      <vt:lpstr>PowerPoint Presentation</vt:lpstr>
      <vt:lpstr>PowerPoint Presentation</vt:lpstr>
      <vt:lpstr>PowerPoint Presentation</vt:lpstr>
      <vt:lpstr>VẬT CÓ SỰ BIẾN DẠNG LÒ XO</vt:lpstr>
      <vt:lpstr>VẬT CÓ SỰ BIẾN DẠNG LÒ XO</vt:lpstr>
      <vt:lpstr>ỨNG DỤNG TRONG CUỘC SỐNG</vt:lpstr>
      <vt:lpstr>ỨNG DỤNG TRONG CUỘC SỐNG</vt:lpstr>
      <vt:lpstr>ỨNG DỤNG TRONG CUỘC SỐNG</vt:lpstr>
      <vt:lpstr>PowerPoint Presentation</vt:lpstr>
      <vt:lpstr>PowerPoint Presentation</vt:lpstr>
      <vt:lpstr>PowerPoint Presentation</vt:lpstr>
      <vt:lpstr>II. ĐẶC ĐIỂM CỦA BIẾN DẠNG CỦA LÒ XO</vt:lpstr>
      <vt:lpstr>PowerPoint Presentation</vt:lpstr>
      <vt:lpstr>Các bước tiến hành thí nghiệm</vt:lpstr>
      <vt:lpstr>TIẾN HÀNH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NHẬN BIẾT LỰC ĐÀN HỒI</vt:lpstr>
      <vt:lpstr>VẬN DỤNG</vt:lpstr>
      <vt:lpstr>Câu 3:Trong các phát biểu sau đây ,phát biểu nào là đúng </vt:lpstr>
      <vt:lpstr>Câu 4:Độ dãn của lò xo treo theo phương thẳng đứng tỉ lệ với  </vt:lpstr>
      <vt:lpstr>Câu 5:Biến dạng của lò xo là</vt:lpstr>
      <vt:lpstr>Câu 6. Trong đời sống vật nào KHÔNG phải vật đàn hồi</vt:lpstr>
      <vt:lpstr>Câu 7.Treo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9.Hai lò xo có chiều dài ban đầu như nhau.Treo hai vật có cùng khối lượng vào hai lò xo. Hỏi độ dãn của hai lò xo có bằng nhau hay không?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68</cp:revision>
  <dcterms:created xsi:type="dcterms:W3CDTF">2021-10-16T08:15:08Z</dcterms:created>
  <dcterms:modified xsi:type="dcterms:W3CDTF">2021-12-08T03:34:45Z</dcterms:modified>
</cp:coreProperties>
</file>