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2"/>
  </p:notesMasterIdLst>
  <p:sldIdLst>
    <p:sldId id="256" r:id="rId3"/>
    <p:sldId id="257" r:id="rId4"/>
    <p:sldId id="284" r:id="rId5"/>
    <p:sldId id="259" r:id="rId6"/>
    <p:sldId id="258" r:id="rId7"/>
    <p:sldId id="261" r:id="rId8"/>
    <p:sldId id="264" r:id="rId9"/>
    <p:sldId id="260" r:id="rId10"/>
    <p:sldId id="265" r:id="rId11"/>
    <p:sldId id="267" r:id="rId12"/>
    <p:sldId id="266" r:id="rId13"/>
    <p:sldId id="274" r:id="rId14"/>
    <p:sldId id="268" r:id="rId15"/>
    <p:sldId id="262" r:id="rId16"/>
    <p:sldId id="273" r:id="rId17"/>
    <p:sldId id="286" r:id="rId18"/>
    <p:sldId id="308" r:id="rId19"/>
    <p:sldId id="270" r:id="rId20"/>
    <p:sldId id="310" r:id="rId21"/>
    <p:sldId id="275" r:id="rId22"/>
    <p:sldId id="278" r:id="rId23"/>
    <p:sldId id="309" r:id="rId24"/>
    <p:sldId id="272" r:id="rId25"/>
    <p:sldId id="277" r:id="rId26"/>
    <p:sldId id="276" r:id="rId27"/>
    <p:sldId id="279" r:id="rId28"/>
    <p:sldId id="281" r:id="rId29"/>
    <p:sldId id="263" r:id="rId30"/>
    <p:sldId id="280" r:id="rId31"/>
    <p:sldId id="283" r:id="rId32"/>
    <p:sldId id="311" r:id="rId33"/>
    <p:sldId id="312" r:id="rId34"/>
    <p:sldId id="313" r:id="rId35"/>
    <p:sldId id="314" r:id="rId36"/>
    <p:sldId id="316" r:id="rId37"/>
    <p:sldId id="317" r:id="rId38"/>
    <p:sldId id="315" r:id="rId39"/>
    <p:sldId id="271" r:id="rId40"/>
    <p:sldId id="287" r:id="rId41"/>
  </p:sldIdLst>
  <p:sldSz cx="9144000" cy="5143500" type="screen16x9"/>
  <p:notesSz cx="6858000" cy="9144000"/>
  <p:embeddedFontLst>
    <p:embeddedFont>
      <p:font typeface="Cambria Math" pitchFamily="18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Barriecito" charset="0"/>
      <p:regular r:id="rId48"/>
    </p:embeddedFont>
    <p:embeddedFont>
      <p:font typeface="Antic" charset="0"/>
      <p:regular r:id="rId49"/>
    </p:embeddedFont>
    <p:embeddedFont>
      <p:font typeface="Calibri Light" charset="0"/>
      <p:regular r:id="rId50"/>
      <p:italic r:id="rId51"/>
    </p:embeddedFont>
    <p:embeddedFont>
      <p:font typeface="Bebas Neue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E034EB-0408-42A7-8B23-D226596F6CD5}">
  <a:tblStyle styleId="{32E034EB-0408-42A7-8B23-D226596F6C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82" autoAdjust="0"/>
  </p:normalViewPr>
  <p:slideViewPr>
    <p:cSldViewPr snapToGrid="0">
      <p:cViewPr varScale="1">
        <p:scale>
          <a:sx n="90" d="100"/>
          <a:sy n="90" d="100"/>
        </p:scale>
        <p:origin x="-84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9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882cbaad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882cbaad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28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b2233bc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b2233bc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4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b2233bc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b2233bc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8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eb2233bc1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eb2233bc1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67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b2233bc1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b2233bc1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3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3974c8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aa3974c8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3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b2233bc1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b2233bc1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50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eb2233bc12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eb2233bc12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49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eb2233bc1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eb2233bc1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31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b2233bc1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b2233bc1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8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aa397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aa397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7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5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b2233bc1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b2233bc1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31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b2233bc1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b2233bc1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116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2233bc1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2233bc1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63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b2233bc1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b2233bc1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0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b2233bc1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b2233bc1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89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aa3974c8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aa3974c8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080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eb2233bc1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eb2233bc1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14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eb2233bc12_0_19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eb2233bc12_0_19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4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vừa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chọn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NEXT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slide </a:t>
            </a:r>
            <a:r>
              <a:rPr lang="en-US" b="1" baseline="0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nhà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2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eb2233bc12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eb2233bc12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05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đáp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án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nút</a:t>
            </a:r>
            <a:r>
              <a:rPr lang="en-US" b="1" baseline="0" dirty="0" smtClean="0"/>
              <a:t> 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chọn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8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b2233bc1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b2233bc1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752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882cbaa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882cbaa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a3974c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aa3974c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a3974c8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a3974c8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aa3974c8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aa3974c8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9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aa3974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aa3974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9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b2233b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b2233b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25152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7626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15100" y="2758050"/>
            <a:ext cx="27393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5100" y="1502975"/>
            <a:ext cx="3082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705838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360663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1705838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360663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00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7200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2"/>
          </p:nvPr>
        </p:nvSpPr>
        <p:spPr>
          <a:xfrm>
            <a:off x="34038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3"/>
          </p:nvPr>
        </p:nvSpPr>
        <p:spPr>
          <a:xfrm>
            <a:off x="34038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"/>
          </p:nvPr>
        </p:nvSpPr>
        <p:spPr>
          <a:xfrm>
            <a:off x="60876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5"/>
          </p:nvPr>
        </p:nvSpPr>
        <p:spPr>
          <a:xfrm>
            <a:off x="60876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99263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899263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583050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83050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266838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266838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35387" y="255967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3869438" y="159791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1738325" y="159792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3869363" y="255966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/>
          </p:nvPr>
        </p:nvSpPr>
        <p:spPr>
          <a:xfrm>
            <a:off x="1738225" y="3614327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3869438" y="3602481"/>
            <a:ext cx="42489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71510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1510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/>
          </p:nvPr>
        </p:nvSpPr>
        <p:spPr>
          <a:xfrm>
            <a:off x="459296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3"/>
          </p:nvPr>
        </p:nvSpPr>
        <p:spPr>
          <a:xfrm>
            <a:off x="459296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4"/>
          </p:nvPr>
        </p:nvSpPr>
        <p:spPr>
          <a:xfrm>
            <a:off x="2654030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5"/>
          </p:nvPr>
        </p:nvSpPr>
        <p:spPr>
          <a:xfrm>
            <a:off x="2654030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6"/>
          </p:nvPr>
        </p:nvSpPr>
        <p:spPr>
          <a:xfrm>
            <a:off x="6531889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7"/>
          </p:nvPr>
        </p:nvSpPr>
        <p:spPr>
          <a:xfrm>
            <a:off x="6531889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33175" y="2321951"/>
            <a:ext cx="66777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08550" y="1337825"/>
            <a:ext cx="132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25" y="2960275"/>
            <a:ext cx="43602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39251">
            <a:off x="6914351" y="3174401"/>
            <a:ext cx="2449151" cy="25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1521">
            <a:off x="-407314" y="-345625"/>
            <a:ext cx="2964408" cy="193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28348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71755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469667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469421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4"/>
          </p:nvPr>
        </p:nvSpPr>
        <p:spPr>
          <a:xfrm>
            <a:off x="2613775" y="2834188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2611314" y="33986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6"/>
          </p:nvPr>
        </p:nvSpPr>
        <p:spPr>
          <a:xfrm>
            <a:off x="668500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7"/>
          </p:nvPr>
        </p:nvSpPr>
        <p:spPr>
          <a:xfrm>
            <a:off x="668254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96750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996750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3696024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36960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996750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996738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3696015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7"/>
          </p:nvPr>
        </p:nvSpPr>
        <p:spPr>
          <a:xfrm>
            <a:off x="36960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6395325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9"/>
          </p:nvPr>
        </p:nvSpPr>
        <p:spPr>
          <a:xfrm>
            <a:off x="63953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13"/>
          </p:nvPr>
        </p:nvSpPr>
        <p:spPr>
          <a:xfrm>
            <a:off x="6395306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4"/>
          </p:nvPr>
        </p:nvSpPr>
        <p:spPr>
          <a:xfrm>
            <a:off x="63953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 hasCustomPrompt="1"/>
          </p:nvPr>
        </p:nvSpPr>
        <p:spPr>
          <a:xfrm>
            <a:off x="715100" y="539988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715100" y="1246015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29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715100" y="2702157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284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715100" y="4158311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715100" y="1569725"/>
            <a:ext cx="42939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715100" y="3585150"/>
            <a:ext cx="484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/>
              </a:rPr>
              <a:t>Slidesgo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, and includes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Flaticon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,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/>
              </a:rPr>
              <a:t>Freepik</a:t>
            </a:r>
            <a:endParaRPr sz="1200">
              <a:solidFill>
                <a:schemeClr val="lt2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4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2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7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4625"/>
            <a:ext cx="77040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5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6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10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9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15100" y="3018682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715100" y="1603175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5100" y="3411972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5100" y="1996476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5100" y="1567050"/>
            <a:ext cx="57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5100" y="2408850"/>
            <a:ext cx="57471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29488" y="-1534511"/>
            <a:ext cx="2307901" cy="33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541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0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9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6.svg"/><Relationship Id="rId12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3.png"/><Relationship Id="rId11" Type="http://schemas.openxmlformats.org/officeDocument/2006/relationships/image" Target="../media/image10.sv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6.svg"/><Relationship Id="rId26" Type="http://schemas.openxmlformats.org/officeDocument/2006/relationships/image" Target="../media/image117.png"/><Relationship Id="rId3" Type="http://schemas.openxmlformats.org/officeDocument/2006/relationships/audio" Target="../media/audio1.wav"/><Relationship Id="rId21" Type="http://schemas.openxmlformats.org/officeDocument/2006/relationships/image" Target="../media/image105.png"/><Relationship Id="rId34" Type="http://schemas.openxmlformats.org/officeDocument/2006/relationships/image" Target="../media/image119.png"/><Relationship Id="rId7" Type="http://schemas.openxmlformats.org/officeDocument/2006/relationships/image" Target="../media/image15.svg"/><Relationship Id="rId12" Type="http://schemas.openxmlformats.org/officeDocument/2006/relationships/image" Target="../media/image112.png"/><Relationship Id="rId17" Type="http://schemas.openxmlformats.org/officeDocument/2006/relationships/image" Target="../media/image103.png"/><Relationship Id="rId25" Type="http://schemas.openxmlformats.org/officeDocument/2006/relationships/image" Target="../media/image116.png"/><Relationship Id="rId33" Type="http://schemas.openxmlformats.org/officeDocument/2006/relationships/slide" Target="slide38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2.png"/><Relationship Id="rId20" Type="http://schemas.openxmlformats.org/officeDocument/2006/relationships/image" Target="../media/image19.svg"/><Relationship Id="rId29" Type="http://schemas.openxmlformats.org/officeDocument/2006/relationships/slide" Target="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8.png"/><Relationship Id="rId11" Type="http://schemas.openxmlformats.org/officeDocument/2006/relationships/image" Target="../media/image17.svg"/><Relationship Id="rId24" Type="http://schemas.openxmlformats.org/officeDocument/2006/relationships/image" Target="../media/image115.png"/><Relationship Id="rId32" Type="http://schemas.openxmlformats.org/officeDocument/2006/relationships/slide" Target="slide37.xml"/><Relationship Id="rId5" Type="http://schemas.openxmlformats.org/officeDocument/2006/relationships/image" Target="../media/image13.svg"/><Relationship Id="rId15" Type="http://schemas.openxmlformats.org/officeDocument/2006/relationships/image" Target="../media/image3.svg"/><Relationship Id="rId23" Type="http://schemas.openxmlformats.org/officeDocument/2006/relationships/image" Target="../media/image114.png"/><Relationship Id="rId28" Type="http://schemas.openxmlformats.org/officeDocument/2006/relationships/slide" Target="slide33.xml"/><Relationship Id="rId10" Type="http://schemas.openxmlformats.org/officeDocument/2006/relationships/image" Target="../media/image111.png"/><Relationship Id="rId19" Type="http://schemas.openxmlformats.org/officeDocument/2006/relationships/image" Target="../media/image113.png"/><Relationship Id="rId31" Type="http://schemas.openxmlformats.org/officeDocument/2006/relationships/slide" Target="slide36.xml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01.png"/><Relationship Id="rId22" Type="http://schemas.openxmlformats.org/officeDocument/2006/relationships/image" Target="../media/image10.svg"/><Relationship Id="rId27" Type="http://schemas.openxmlformats.org/officeDocument/2006/relationships/image" Target="../media/image118.png"/><Relationship Id="rId30" Type="http://schemas.openxmlformats.org/officeDocument/2006/relationships/slide" Target="slide35.xml"/><Relationship Id="rId8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3.png"/><Relationship Id="rId3" Type="http://schemas.microsoft.com/office/2007/relationships/media" Target="../media/media2.mp3"/><Relationship Id="rId7" Type="http://schemas.openxmlformats.org/officeDocument/2006/relationships/image" Target="../media/image1180.png"/><Relationship Id="rId12" Type="http://schemas.openxmlformats.org/officeDocument/2006/relationships/image" Target="../media/image1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4.png"/><Relationship Id="rId10" Type="http://schemas.openxmlformats.org/officeDocument/2006/relationships/image" Target="../media/image120.png"/><Relationship Id="rId4" Type="http://schemas.openxmlformats.org/officeDocument/2006/relationships/audio" Target="../media/media2.mp3"/><Relationship Id="rId9" Type="http://schemas.openxmlformats.org/officeDocument/2006/relationships/image" Target="../media/image1190.png"/><Relationship Id="rId1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5.png"/><Relationship Id="rId11" Type="http://schemas.openxmlformats.org/officeDocument/2006/relationships/image" Target="../media/image12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80.png"/><Relationship Id="rId4" Type="http://schemas.openxmlformats.org/officeDocument/2006/relationships/audio" Target="../media/media2.mp3"/><Relationship Id="rId9" Type="http://schemas.openxmlformats.org/officeDocument/2006/relationships/image" Target="../media/image128.png"/><Relationship Id="rId1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microsoft.com/office/2007/relationships/media" Target="../media/media2.mp3"/><Relationship Id="rId7" Type="http://schemas.openxmlformats.org/officeDocument/2006/relationships/image" Target="../media/image1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0.png"/><Relationship Id="rId11" Type="http://schemas.openxmlformats.org/officeDocument/2006/relationships/image" Target="../media/image124.png"/><Relationship Id="rId5" Type="http://schemas.openxmlformats.org/officeDocument/2006/relationships/slideLayout" Target="../slideLayouts/slideLayout25.xml"/><Relationship Id="rId10" Type="http://schemas.openxmlformats.org/officeDocument/2006/relationships/slide" Target="slide32.xml"/><Relationship Id="rId4" Type="http://schemas.openxmlformats.org/officeDocument/2006/relationships/audio" Target="../media/media2.mp3"/><Relationship Id="rId9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3.png"/><Relationship Id="rId11" Type="http://schemas.openxmlformats.org/officeDocument/2006/relationships/image" Target="../media/image12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7.png"/><Relationship Id="rId4" Type="http://schemas.openxmlformats.org/officeDocument/2006/relationships/audio" Target="../media/media2.mp3"/><Relationship Id="rId9" Type="http://schemas.openxmlformats.org/officeDocument/2006/relationships/image" Target="../media/image136.png"/><Relationship Id="rId1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9.png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2.mp3"/><Relationship Id="rId9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ctrTitle"/>
          </p:nvPr>
        </p:nvSpPr>
        <p:spPr>
          <a:xfrm>
            <a:off x="709503" y="1001561"/>
            <a:ext cx="7617243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CHÀO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MỪNG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EM</a:t>
            </a:r>
            <a:r>
              <a:rPr lang="en-US" sz="4000" b="1" dirty="0" smtClean="0">
                <a:latin typeface="+mn-lt"/>
              </a:rPr>
              <a:t>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ĐẾN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VỚI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BÀI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HÔM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NAY!</a:t>
            </a:r>
            <a:endParaRPr sz="4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287" y="2939753"/>
            <a:ext cx="2905054" cy="256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06575" y="713760"/>
            <a:ext cx="4140486" cy="1222625"/>
          </a:xfrm>
          <a:prstGeom prst="wedgeRoundRectCallout">
            <a:avLst>
              <a:gd name="adj1" fmla="val -56990"/>
              <a:gd name="adj2" fmla="val 39811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Vậy muốn cộng trừ hai số hữu tỉ, ta làm như thế nào?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11658" y="2511200"/>
            <a:ext cx="5702158" cy="1623316"/>
          </a:xfrm>
          <a:prstGeom prst="wedgeRoundRectCallout">
            <a:avLst>
              <a:gd name="adj1" fmla="val 56464"/>
              <a:gd name="adj2" fmla="val 3598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472" y="2584194"/>
            <a:ext cx="5116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cộng, trừ hai số hữu tỉ bằng cách viết chúng dưới dạng phân số rồi áp dụng quy tắc cộng, trừ phân số.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104" y="986320"/>
            <a:ext cx="1236109" cy="1236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45222" y="595901"/>
            <a:ext cx="1890445" cy="616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Tính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+ 2,5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blipFill rotWithShape="0">
                <a:blip r:embed="rId3"/>
                <a:stretch>
                  <a:fillRect l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blipFill rotWithShape="0">
                <a:blip r:embed="rId5"/>
                <a:stretch>
                  <a:fillRect l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blipFill rotWithShape="0">
                <a:blip r:embed="rId6"/>
                <a:stretch>
                  <a:fillRect l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blipFill rotWithShape="0">
                <a:blip r:embed="rId7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46342" y="1313263"/>
            <a:ext cx="29486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Viết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hữu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tỉ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dưới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dạng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phân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mẫu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dương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1710" y="1792593"/>
            <a:ext cx="454632" cy="53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72000" y="2443087"/>
            <a:ext cx="2460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giao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hoán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076273" y="2730056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3222692"/>
            <a:ext cx="2257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kết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hợp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4076273" y="3509661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oogle Shape;609;p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878522" y="3110802"/>
            <a:ext cx="2342207" cy="18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35" y="26640"/>
            <a:ext cx="1053460" cy="113852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94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13" y="2438916"/>
            <a:ext cx="2548349" cy="2895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b) - 0,5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blipFill rotWithShape="0">
                <a:blip r:embed="rId5"/>
                <a:stretch>
                  <a:fillRect l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83577" y="4191856"/>
            <a:ext cx="21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c) (-9,15) + 8,09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064" y="1669899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Viết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hữu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tỉ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dưới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dạng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phân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133618" y="1869954"/>
            <a:ext cx="125344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02387" y="2438916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Tính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chất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giao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hoán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kết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hợp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27" idx="1"/>
          </p:cNvCxnSpPr>
          <p:nvPr/>
        </p:nvCxnSpPr>
        <p:spPr>
          <a:xfrm flipH="1" flipV="1">
            <a:off x="3426431" y="2638562"/>
            <a:ext cx="975956" cy="4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2387" y="3207523"/>
            <a:ext cx="2162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Cộng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với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r>
              <a:rPr lang="en-US" sz="2000" dirty="0" smtClean="0">
                <a:solidFill>
                  <a:srgbClr val="7030A0"/>
                </a:solidFill>
              </a:rPr>
              <a:t> 0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>
            <a:stCxn id="31" idx="1"/>
          </p:cNvCxnSpPr>
          <p:nvPr/>
        </p:nvCxnSpPr>
        <p:spPr>
          <a:xfrm flipH="1">
            <a:off x="3215811" y="3407578"/>
            <a:ext cx="118657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1" y="3607633"/>
            <a:ext cx="556003" cy="137677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3914409" y="270875"/>
            <a:ext cx="4453803" cy="1114748"/>
          </a:xfrm>
          <a:prstGeom prst="wedgeRoundRectCallout">
            <a:avLst>
              <a:gd name="adj1" fmla="val -56891"/>
              <a:gd name="adj2" fmla="val 42387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Hai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số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đối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luôn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tổng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</a:rPr>
              <a:t> 0: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a + (-a) = 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590" y="4191856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- (9,15 - 8,09) = - 1,06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  <p:bldP spid="31" grpId="0"/>
      <p:bldP spid="2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025" y="567800"/>
            <a:ext cx="3508851" cy="435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282" y="3070069"/>
            <a:ext cx="4572000" cy="13849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282" y="1407212"/>
            <a:ext cx="4572000" cy="1335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17" y="290121"/>
            <a:ext cx="1794393" cy="901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337" y="444510"/>
            <a:ext cx="1212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Chú</a:t>
            </a:r>
            <a:r>
              <a:rPr lang="en-US" sz="2200" b="1" dirty="0" smtClean="0">
                <a:solidFill>
                  <a:srgbClr val="C00000"/>
                </a:solidFill>
              </a:rPr>
              <a:t> ý: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720000" y="4963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384" y="1273996"/>
            <a:ext cx="7622616" cy="19109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- 7 -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55495" y="2492992"/>
            <a:ext cx="24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 - 21,25 + 13,3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:r>
                  <a:rPr lang="en-US" sz="28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blipFill rotWithShape="0">
                <a:blip r:embed="rId4"/>
                <a:stretch>
                  <a:fillRect l="-2364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43892" y="2492992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- (21,25 - 13, 3) = - 7,95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21" y="801384"/>
            <a:ext cx="2893779" cy="2893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C00000"/>
                    </a:solidFill>
                  </a:rPr>
                  <a:t>Nhận xét: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Trong tập các số hữu tỉ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 smtClean="0"/>
                  <a:t>, </a:t>
                </a:r>
                <a:r>
                  <a:rPr lang="vi-VN" sz="2000" dirty="0"/>
                  <a:t>ta cũng có quy tắc dấu ngoặc tương tự như trong tập các số nguyên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791" r="-870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11" grpId="0" animBg="1"/>
      <p:bldP spid="12" grpId="0"/>
      <p:bldP spid="4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0014" y="791111"/>
            <a:ext cx="7510409" cy="377061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4859" y="319081"/>
            <a:ext cx="173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r>
              <a:rPr lang="en-US" sz="2000" b="1" dirty="0" smtClean="0"/>
              <a:t> 2: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blipFill rotWithShape="0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blipFill rotWithShape="0">
                <a:blip r:embed="rId5"/>
                <a:stretch>
                  <a:fillRect l="-336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- 1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blipFill rotWithShape="0">
                <a:blip r:embed="rId7"/>
                <a:stretch>
                  <a:fillRect l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52812" y="1464303"/>
            <a:ext cx="426377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vuông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2445" y="2025810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2812" y="2479966"/>
            <a:ext cx="44076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“+”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412445" y="2774111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38782" y="3074746"/>
            <a:ext cx="305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Đặt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801440" y="3441843"/>
            <a:ext cx="837342" cy="110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92" y="3973588"/>
            <a:ext cx="1142638" cy="1051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537">
            <a:off x="272934" y="3149320"/>
            <a:ext cx="715312" cy="1127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33026" y="1269149"/>
            <a:ext cx="2884199" cy="40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65079" y="3544584"/>
            <a:ext cx="4756934" cy="75001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 rot="21337935">
            <a:off x="662663" y="1265322"/>
            <a:ext cx="5013788" cy="2490145"/>
          </a:xfrm>
          <a:prstGeom prst="wedgeRoundRectCallout">
            <a:avLst>
              <a:gd name="adj1" fmla="val 37364"/>
              <a:gd name="adj2" fmla="val 61306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Đối với một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 smtClean="0"/>
                  <a:t>, </a:t>
                </a:r>
                <a:r>
                  <a:rPr lang="vi-VN" sz="2000" dirty="0"/>
                  <a:t>ta có thể đổi chỗ các số hạng, đặt dấu ngoặc để nhóm các số hạng một cách tùy ý như các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163" r="-517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entagon 6"/>
          <p:cNvSpPr/>
          <p:nvPr/>
        </p:nvSpPr>
        <p:spPr>
          <a:xfrm>
            <a:off x="0" y="726191"/>
            <a:ext cx="1387011" cy="421241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Chú</a:t>
            </a:r>
            <a:r>
              <a:rPr lang="en-US" sz="2000" b="1" dirty="0" smtClean="0">
                <a:solidFill>
                  <a:schemeClr val="accent4"/>
                </a:solidFill>
              </a:rPr>
              <a:t> ý: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0" y="691604"/>
            <a:ext cx="9144000" cy="57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blipFill rotWithShape="0">
                <a:blip r:embed="rId2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30184" y="3480170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 6,5 + [0,75 - (8,25 - 1,75)]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+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blipFill rotWithShape="0">
                <a:blip r:embed="rId3"/>
                <a:stretch>
                  <a:fillRect l="-130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630184" y="4111957"/>
            <a:ext cx="42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6,5 + 0,75 - 8,25 + 1,75 = 0,75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8" y="1411386"/>
            <a:ext cx="1762038" cy="34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335" y="462918"/>
            <a:ext cx="171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Vận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</a:rPr>
              <a:t> 1: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335" y="969918"/>
            <a:ext cx="6924782" cy="21698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2148" y="969918"/>
            <a:ext cx="63391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thức</a:t>
            </a:r>
            <a:r>
              <a:rPr lang="en-US" sz="1800" dirty="0" smtClean="0"/>
              <a:t> </a:t>
            </a:r>
            <a:r>
              <a:rPr lang="en-US" sz="1800" dirty="0" err="1" smtClean="0"/>
              <a:t>ăn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châu</a:t>
            </a:r>
            <a:r>
              <a:rPr lang="en-US" sz="1800" dirty="0" smtClean="0"/>
              <a:t> </a:t>
            </a:r>
            <a:r>
              <a:rPr lang="en-US" sz="1800" dirty="0" err="1" smtClean="0"/>
              <a:t>Âu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món</a:t>
            </a:r>
            <a:r>
              <a:rPr lang="en-US" sz="1800" dirty="0" smtClean="0"/>
              <a:t> </a:t>
            </a:r>
            <a:r>
              <a:rPr lang="en-US" sz="1800" dirty="0" err="1" smtClean="0"/>
              <a:t>ăn</a:t>
            </a:r>
            <a:r>
              <a:rPr lang="en-US" sz="1800" dirty="0" smtClean="0"/>
              <a:t> </a:t>
            </a:r>
            <a:r>
              <a:rPr lang="en-US" sz="1800" dirty="0" err="1" smtClean="0"/>
              <a:t>ưa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Nam. </a:t>
            </a:r>
            <a:r>
              <a:rPr lang="en-US" sz="1800" dirty="0" err="1" smtClean="0"/>
              <a:t>Trong</a:t>
            </a:r>
            <a:r>
              <a:rPr lang="en-US" sz="1800" dirty="0" smtClean="0"/>
              <a:t> 100 gam </a:t>
            </a: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11 gam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; 6,6 gam protein; 0,3 gam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béo</a:t>
            </a:r>
            <a:r>
              <a:rPr lang="en-US" sz="1800" dirty="0" smtClean="0"/>
              <a:t>; 75,1 gam </a:t>
            </a:r>
            <a:r>
              <a:rPr lang="en-US" sz="1800" dirty="0" err="1" smtClean="0"/>
              <a:t>glucid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khác</a:t>
            </a:r>
            <a:r>
              <a:rPr lang="en-US" sz="1800" dirty="0" smtClean="0"/>
              <a:t>.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khối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khác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100 gam </a:t>
            </a: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86" y="-152842"/>
            <a:ext cx="1683691" cy="1683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9208" y="3700674"/>
            <a:ext cx="632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Khối lượng các chất khác trong 100g khoai tây khô </a:t>
            </a:r>
            <a:r>
              <a:rPr lang="vi-VN" sz="2000" dirty="0" smtClean="0"/>
              <a:t>là: </a:t>
            </a:r>
            <a:endParaRPr lang="vi-VN" sz="2000" dirty="0"/>
          </a:p>
          <a:p>
            <a:pPr algn="ctr">
              <a:lnSpc>
                <a:spcPct val="150000"/>
              </a:lnSpc>
            </a:pPr>
            <a:r>
              <a:rPr lang="vi-VN" sz="2000" dirty="0"/>
              <a:t>100 – (11 + 6,6 + 0,3 + 75,1) = 7 (g)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25" y="3139743"/>
            <a:ext cx="805648" cy="641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2" y="2884247"/>
            <a:ext cx="2150090" cy="21500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4890498" y="359596"/>
            <a:ext cx="4253501" cy="58562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2. </a:t>
            </a:r>
            <a:r>
              <a:rPr lang="en-US" sz="2200" b="1" dirty="0" err="1" smtClean="0">
                <a:solidFill>
                  <a:schemeClr val="accent2"/>
                </a:solidFill>
              </a:rPr>
              <a:t>Nhân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và</a:t>
            </a:r>
            <a:r>
              <a:rPr lang="en-US" sz="2200" b="1" dirty="0" smtClean="0">
                <a:solidFill>
                  <a:schemeClr val="accent2"/>
                </a:solidFill>
              </a:rPr>
              <a:t> chia </a:t>
            </a:r>
            <a:r>
              <a:rPr lang="en-US" sz="2200" b="1" dirty="0" err="1" smtClean="0">
                <a:solidFill>
                  <a:schemeClr val="accent2"/>
                </a:solidFill>
              </a:rPr>
              <a:t>hai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số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hữu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tỉ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708" y="452354"/>
            <a:ext cx="409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Cách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chia </a:t>
            </a:r>
            <a:r>
              <a:rPr lang="en-US" sz="2000" b="1" dirty="0" err="1" smtClean="0">
                <a:solidFill>
                  <a:srgbClr val="002060"/>
                </a:solidFill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tỉ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013" y="1057655"/>
            <a:ext cx="3874779" cy="400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b="1" dirty="0"/>
              <a:t>HĐ3.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013" y="1767155"/>
            <a:ext cx="904836" cy="544530"/>
          </a:xfrm>
          <a:prstGeom prst="round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HĐ3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1469" y="1662956"/>
            <a:ext cx="62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blipFill rotWithShape="0">
                <a:blip r:embed="rId2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000" dirty="0" smtClean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blipFill rotWithShape="0">
                <a:blip r:embed="rId3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blipFill rotWithShape="0">
                <a:blip r:embed="rId4"/>
                <a:stretch>
                  <a:fillRect l="-2792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17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32"/>
          <p:cNvSpPr/>
          <p:nvPr/>
        </p:nvSpPr>
        <p:spPr>
          <a:xfrm>
            <a:off x="1191802" y="488940"/>
            <a:ext cx="6575461" cy="3844766"/>
          </a:xfrm>
          <a:prstGeom prst="roundRect">
            <a:avLst>
              <a:gd name="adj" fmla="val 3145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Giả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bay </a:t>
                </a:r>
                <a:r>
                  <a:rPr lang="en-US" sz="2000" dirty="0" err="1"/>
                  <a:t>lên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0,8 m/s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50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m/s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27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  <a:blipFill rotWithShape="0">
                <a:blip r:embed="rId3"/>
                <a:stretch>
                  <a:fillRect l="-1196" r="-1087" b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25" y="1598211"/>
            <a:ext cx="2735495" cy="2735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5455" y="58379"/>
            <a:ext cx="2520379" cy="2520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318" y="485279"/>
            <a:ext cx="5530059" cy="14203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nhân, chia hai số hữu tỉ bằng cách viết chúng dưới dạng phân số rồi áp dụng quy tắc nhân, chia phân số.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8837" y="2126750"/>
            <a:ext cx="3016749" cy="3016749"/>
          </a:xfrm>
          <a:prstGeom prst="rect">
            <a:avLst/>
          </a:prstGeom>
        </p:spPr>
      </p:pic>
      <p:pic>
        <p:nvPicPr>
          <p:cNvPr id="16" name="Google Shape;591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845" y="485279"/>
            <a:ext cx="1487463" cy="15331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37318" y="2126750"/>
            <a:ext cx="121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C00000"/>
                </a:solidFill>
              </a:rPr>
              <a:t>Ví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dụ</a:t>
            </a:r>
            <a:r>
              <a:rPr lang="en-US" sz="2000" b="1" u="sng" dirty="0" smtClean="0">
                <a:solidFill>
                  <a:srgbClr val="C00000"/>
                </a:solidFill>
              </a:rPr>
              <a:t> 3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. 0,25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- 2,4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blipFill rotWithShape="0">
                <a:blip r:embed="rId7"/>
                <a:stretch>
                  <a:fillRect l="-305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= - 2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blipFill rotWithShape="0">
                <a:blip r:embed="rId8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0"/>
          <p:cNvSpPr/>
          <p:nvPr/>
        </p:nvSpPr>
        <p:spPr>
          <a:xfrm>
            <a:off x="6051478" y="426928"/>
            <a:ext cx="2640459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Luyện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tập</a:t>
            </a:r>
            <a:r>
              <a:rPr lang="en-US" sz="2000" b="1" dirty="0" smtClean="0">
                <a:solidFill>
                  <a:schemeClr val="accent2"/>
                </a:solidFill>
              </a:rPr>
              <a:t> 3: </a:t>
            </a:r>
            <a:r>
              <a:rPr lang="en-US" sz="2000" dirty="0" err="1" smtClean="0">
                <a:solidFill>
                  <a:schemeClr val="accent2"/>
                </a:solidFill>
              </a:rPr>
              <a:t>Tính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blipFill rotWithShape="0">
                <a:blip r:embed="rId4"/>
                <a:stretch>
                  <a:fillRect l="-780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- 0,7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blipFill rotWithShape="0">
                <a:blip r:embed="rId5"/>
                <a:stretch>
                  <a:fillRect l="-4386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blipFill rotWithShape="0">
                <a:blip r:embed="rId6"/>
                <a:stretch>
                  <a:fillRect l="-229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638;p50"/>
          <p:cNvSpPr/>
          <p:nvPr/>
        </p:nvSpPr>
        <p:spPr>
          <a:xfrm>
            <a:off x="732033" y="2151274"/>
            <a:ext cx="4271482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Luyện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tập</a:t>
            </a:r>
            <a:r>
              <a:rPr lang="en-US" sz="2000" b="1" dirty="0" smtClean="0">
                <a:solidFill>
                  <a:schemeClr val="accent2"/>
                </a:solidFill>
              </a:rPr>
              <a:t> 4: </a:t>
            </a:r>
            <a:r>
              <a:rPr lang="en-US" sz="2000" dirty="0" err="1" smtClean="0">
                <a:solidFill>
                  <a:schemeClr val="accent2"/>
                </a:solidFill>
              </a:rPr>
              <a:t>Tính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một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cách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hợp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lí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(- 0,25)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blipFill rotWithShape="0">
                <a:blip r:embed="rId8"/>
                <a:stretch>
                  <a:fillRect l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.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  <p:bldP spid="6" grpId="0"/>
      <p:bldP spid="7" grpId="0"/>
      <p:bldP spid="8" grpId="0"/>
      <p:bldP spid="9" grpId="0"/>
      <p:bldP spid="19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18" y="2393879"/>
            <a:ext cx="2839627" cy="29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4542" y="606175"/>
            <a:ext cx="605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Chú</a:t>
            </a:r>
            <a:r>
              <a:rPr lang="en-US" sz="2000" b="1" dirty="0">
                <a:solidFill>
                  <a:srgbClr val="C00000"/>
                </a:solidFill>
              </a:rPr>
              <a:t> ý: </a:t>
            </a:r>
            <a:endParaRPr lang="en-US" sz="20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chia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8253" y="2681555"/>
            <a:ext cx="4150760" cy="13234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1,25. (- 4,6) = - (1,25. 4,6) = - 5,75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7,8 : (- 0,13) = - (7,8 : 0,13) = - 60.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298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845942" y="246580"/>
            <a:ext cx="5804899" cy="1551398"/>
          </a:xfrm>
          <a:prstGeom prst="wedgeRoundRectCallout">
            <a:avLst>
              <a:gd name="adj1" fmla="val -58361"/>
              <a:gd name="adj2" fmla="val 36673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1251" y="320650"/>
            <a:ext cx="5594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Trong 50s </a:t>
                </a:r>
                <a:r>
                  <a:rPr lang="en-US" sz="1800" dirty="0" err="1" smtClean="0"/>
                  <a:t>đầu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bay </a:t>
                </a:r>
                <a:r>
                  <a:rPr lang="en-US" sz="1800" dirty="0" err="1" smtClean="0"/>
                  <a:t>lên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mặt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0,8. 50 = 40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 27s,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giảm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 smtClean="0"/>
                  <a:t>. 27 = 15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 smtClean="0"/>
                  <a:t>Vậy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 27s,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mặt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40 - 15 = 25 (m)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blipFill rotWithShape="0">
                <a:blip r:embed="rId3"/>
                <a:stretch>
                  <a:fillRect l="-663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36" y="3793692"/>
            <a:ext cx="1465352" cy="14653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3902" y="447576"/>
            <a:ext cx="1988289" cy="5417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Vận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dụng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159" y="1010596"/>
            <a:ext cx="611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Cho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tấm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10 cm x 15 cm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21,6 cm x 27,9 cm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1.8.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879" y="203026"/>
            <a:ext cx="2296632" cy="2561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10.15 </a:t>
                </a:r>
                <a:r>
                  <a:rPr lang="en-US" sz="2000" dirty="0"/>
                  <a:t>= 150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21,6 </a:t>
                </a:r>
                <a:r>
                  <a:rPr lang="en-US" sz="2000" dirty="0"/>
                  <a:t>. 27,9 = 602,64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602,64 </a:t>
                </a:r>
                <a:r>
                  <a:rPr lang="en-US" sz="2000" dirty="0"/>
                  <a:t>– 2.150 = 302,64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807" r="-2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Right Arrow 9"/>
          <p:cNvSpPr/>
          <p:nvPr/>
        </p:nvSpPr>
        <p:spPr>
          <a:xfrm>
            <a:off x="478465" y="2970852"/>
            <a:ext cx="536944" cy="803705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368572" y="2701625"/>
            <a:ext cx="2887614" cy="22286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74158"/>
            <a:ext cx="91440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257" y="1302493"/>
            <a:ext cx="286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1.7 (SGK - tr13)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blipFill rotWithShape="0">
                <a:blip r:embed="rId4"/>
                <a:stretch>
                  <a:fillRect l="-406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2,5 -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blipFill rotWithShape="0">
                <a:blip r:embed="rId5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68573" y="3514870"/>
            <a:ext cx="267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c) - 0,32. (- 0,875)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d) (- 5)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blipFill rotWithShape="0">
                <a:blip r:embed="rId6"/>
                <a:stretch>
                  <a:fillRect l="-3344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blipFill rotWithShape="0">
                <a:blip r:embed="rId7"/>
                <a:stretch>
                  <a:fillRect l="-314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blipFill rotWithShape="0">
                <a:blip r:embed="rId8"/>
                <a:stretch>
                  <a:fillRect l="-173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68649" y="3514870"/>
            <a:ext cx="12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0,28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(- 5)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blipFill rotWithShape="0">
                <a:blip r:embed="rId9"/>
                <a:stretch>
                  <a:fillRect l="-2809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8;p50"/>
          <p:cNvSpPr/>
          <p:nvPr/>
        </p:nvSpPr>
        <p:spPr>
          <a:xfrm>
            <a:off x="797442" y="575784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1.8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442" y="1318437"/>
            <a:ext cx="421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- (5 + 0,4)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- 5 -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+ 2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blipFill rotWithShape="0">
                <a:blip r:embed="rId5"/>
                <a:stretch>
                  <a:fillRect l="-203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(8 - 5 + 2)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43748" y="3843609"/>
            <a:ext cx="216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5 - 1 - 1 = 3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18" y="265346"/>
            <a:ext cx="2506888" cy="2254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1237" y="776177"/>
            <a:ext cx="7378996" cy="35087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blipFill rotWithShape="0">
                <a:blip r:embed="rId4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925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66" y="1853603"/>
            <a:ext cx="2096749" cy="2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9;p5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89" y="301402"/>
            <a:ext cx="1192849" cy="9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924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58564">
            <a:off x="71020" y="-112173"/>
            <a:ext cx="1692050" cy="1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26;p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783">
            <a:off x="7330684" y="43024"/>
            <a:ext cx="2162257" cy="20280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38;p50"/>
          <p:cNvSpPr/>
          <p:nvPr/>
        </p:nvSpPr>
        <p:spPr>
          <a:xfrm>
            <a:off x="1871331" y="470260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755" y="605589"/>
            <a:ext cx="258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0,65. 78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. 2 020 + 0,35. 78 - 2,2. 2 020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blipFill rotWithShape="0">
                <a:blip r:embed="rId5"/>
                <a:stretch>
                  <a:fillRect l="-1403" r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93696" y="2433422"/>
            <a:ext cx="635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= 0,65. 78 + 2,2. 2 020 + 0,35. 78 - 2,2. 2020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= 78. (0,65 + 0,35) + 2 020.(2,2 - 2,2)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= 78. 1 + 2 020. 0 = 78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V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Ậ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Ụ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N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G</a:t>
            </a:r>
            <a:endParaRPr sz="32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Google Shape;638;p50"/>
          <p:cNvSpPr/>
          <p:nvPr/>
        </p:nvSpPr>
        <p:spPr>
          <a:xfrm>
            <a:off x="5823628" y="1017725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1.9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204" y="1701209"/>
            <a:ext cx="640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“</a:t>
            </a:r>
            <a:r>
              <a:rPr lang="en-US" sz="2000" dirty="0" err="1" smtClean="0"/>
              <a:t>nối</a:t>
            </a:r>
            <a:r>
              <a:rPr lang="en-US" sz="2000" dirty="0" smtClean="0"/>
              <a:t>”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1.9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, </a:t>
            </a:r>
            <a:r>
              <a:rPr lang="en-US" sz="2000" dirty="0" err="1" smtClean="0"/>
              <a:t>trừ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, chia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ngoặc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6" y="1604525"/>
            <a:ext cx="1233590" cy="19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66" y="3581155"/>
            <a:ext cx="841321" cy="957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2109" y="4018986"/>
            <a:ext cx="38250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(-25 . 4) + [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(-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2)]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-105</a:t>
            </a:r>
          </a:p>
        </p:txBody>
      </p:sp>
      <p:pic>
        <p:nvPicPr>
          <p:cNvPr id="33" name="Google Shape;923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925" y="3262253"/>
            <a:ext cx="1643075" cy="188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5" name="Google Shape;875;p56"/>
          <p:cNvCxnSpPr/>
          <p:nvPr/>
        </p:nvCxnSpPr>
        <p:spPr>
          <a:xfrm>
            <a:off x="2311785" y="1810403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56"/>
          <p:cNvCxnSpPr/>
          <p:nvPr/>
        </p:nvCxnSpPr>
        <p:spPr>
          <a:xfrm>
            <a:off x="2308847" y="2772153"/>
            <a:ext cx="780900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2311685" y="3826805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Oval Callout 6"/>
          <p:cNvSpPr/>
          <p:nvPr/>
        </p:nvSpPr>
        <p:spPr>
          <a:xfrm>
            <a:off x="6164523" y="307311"/>
            <a:ext cx="1310901" cy="728144"/>
          </a:xfrm>
          <a:prstGeom prst="wedgeEllipseCallout">
            <a:avLst>
              <a:gd name="adj1" fmla="val -32151"/>
              <a:gd name="adj2" fmla="val 54823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/>
                </a:solidFill>
              </a:rPr>
              <a:t>Gợi</a:t>
            </a:r>
            <a:r>
              <a:rPr lang="en-US" sz="2000" b="1" dirty="0" smtClean="0">
                <a:solidFill>
                  <a:schemeClr val="accent1"/>
                </a:solidFill>
              </a:rPr>
              <a:t> ý: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922162"/>
            <a:ext cx="2147299" cy="37616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508" y="1322505"/>
            <a:ext cx="574325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Trong 50s đầu, với vận tốc 0,8 m/s, khinh khí cầu bay lên một quãng đường cách mặt đất bao xa?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C00000"/>
                    </a:solidFill>
                  </a:rPr>
                  <a:t>Sau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27s,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với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vận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tốc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m/s,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khinh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khí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cầu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giảm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độ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nhiêu</a:t>
                </a:r>
                <a:r>
                  <a:rPr lang="en-US" sz="20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  <a:blipFill rotWithShape="0">
                <a:blip r:embed="rId4"/>
                <a:stretch>
                  <a:fillRect l="-1078" r="-11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244119" y="3626750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27s, </a:t>
            </a:r>
            <a:r>
              <a:rPr lang="en-US" sz="2000" dirty="0" err="1">
                <a:solidFill>
                  <a:srgbClr val="002060"/>
                </a:solidFill>
              </a:rPr>
              <a:t>khinh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mặt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đất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xa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345728" y="2736200"/>
            <a:ext cx="2306303" cy="237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38;p50"/>
          <p:cNvSpPr/>
          <p:nvPr/>
        </p:nvSpPr>
        <p:spPr>
          <a:xfrm>
            <a:off x="1017711" y="858236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144276" y="155060"/>
            <a:ext cx="2619375" cy="140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711" y="1555235"/>
            <a:ext cx="713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đựng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viện</a:t>
            </a:r>
            <a:r>
              <a:rPr lang="en-US" sz="2000" dirty="0" smtClean="0"/>
              <a:t> </a:t>
            </a:r>
            <a:r>
              <a:rPr lang="en-US" sz="2000" dirty="0" err="1" smtClean="0"/>
              <a:t>dài</a:t>
            </a:r>
            <a:r>
              <a:rPr lang="en-US" sz="2000" dirty="0" smtClean="0"/>
              <a:t> 120 cm.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cuốn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dày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2,4 cm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cuốn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96632" y="3689486"/>
            <a:ext cx="51886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Ngăn sách đó có thể để được nhiều nhất số cuốn sách </a:t>
            </a:r>
            <a:r>
              <a:rPr lang="vi-VN" sz="2000" dirty="0" smtClean="0"/>
              <a:t>là:</a:t>
            </a:r>
            <a:r>
              <a:rPr lang="en-US" sz="2000" dirty="0" smtClean="0"/>
              <a:t> </a:t>
            </a:r>
            <a:r>
              <a:rPr lang="vi-VN" sz="2000" dirty="0" smtClean="0"/>
              <a:t>120 </a:t>
            </a:r>
            <a:r>
              <a:rPr lang="vi-VN" sz="2000" dirty="0"/>
              <a:t>: </a:t>
            </a:r>
            <a:r>
              <a:rPr lang="vi-VN" sz="2000" dirty="0" smtClean="0"/>
              <a:t>2,4</a:t>
            </a:r>
            <a:r>
              <a:rPr lang="en-US" sz="2000" dirty="0" smtClean="0"/>
              <a:t> </a:t>
            </a:r>
            <a:r>
              <a:rPr lang="vi-VN" sz="2000" dirty="0" smtClean="0"/>
              <a:t>= </a:t>
            </a:r>
            <a:r>
              <a:rPr lang="vi-VN" sz="2000" dirty="0"/>
              <a:t>50 (cuốn sách)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1749" y="3621692"/>
            <a:ext cx="1244009" cy="754923"/>
          </a:xfrm>
          <a:prstGeom prst="wedgeEllipseCallout">
            <a:avLst>
              <a:gd name="adj1" fmla="val 39823"/>
              <a:gd name="adj2" fmla="val 48416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Giải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1791" y="1319236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75202" y="144341"/>
            <a:ext cx="4687152" cy="4933844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78673" y="3685750"/>
            <a:ext cx="1265799" cy="131341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926" y="3104211"/>
            <a:ext cx="2898899" cy="20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4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=""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12037" y="467418"/>
            <a:ext cx="967205" cy="9958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9429759" y="143869"/>
            <a:ext cx="4276732" cy="1947740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=""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=""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=""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1746898" y="461696"/>
            <a:ext cx="1678887" cy="1130172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=""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=""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384492" y="271332"/>
            <a:ext cx="4212772" cy="4780451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=""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553221" y="3768134"/>
            <a:ext cx="1265799" cy="131341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79145"/>
            <a:ext cx="833642" cy="91864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108" y="1889352"/>
            <a:ext cx="804194" cy="9186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86816"/>
            <a:ext cx="866074" cy="85625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50" y="1643392"/>
            <a:ext cx="978459" cy="87314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445" y="2488586"/>
            <a:ext cx="804194" cy="947985"/>
          </a:xfrm>
          <a:prstGeom prst="rect">
            <a:avLst/>
          </a:prstGeom>
        </p:spPr>
      </p:pic>
      <p:pic>
        <p:nvPicPr>
          <p:cNvPr id="90" name="Picture 8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81962"/>
            <a:ext cx="833642" cy="918641"/>
          </a:xfrm>
          <a:prstGeom prst="rect">
            <a:avLst/>
          </a:prstGeom>
        </p:spPr>
      </p:pic>
      <p:pic>
        <p:nvPicPr>
          <p:cNvPr id="91" name="Picture 9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29" y="1889352"/>
            <a:ext cx="804194" cy="918642"/>
          </a:xfrm>
          <a:prstGeom prst="rect">
            <a:avLst/>
          </a:prstGeom>
        </p:spPr>
      </p:pic>
      <p:pic>
        <p:nvPicPr>
          <p:cNvPr id="92" name="Picture 9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79145"/>
            <a:ext cx="866074" cy="856253"/>
          </a:xfrm>
          <a:prstGeom prst="rect">
            <a:avLst/>
          </a:prstGeom>
        </p:spPr>
      </p:pic>
      <p:pic>
        <p:nvPicPr>
          <p:cNvPr id="93" name="Picture 9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088" y="1629364"/>
            <a:ext cx="978459" cy="873144"/>
          </a:xfrm>
          <a:prstGeom prst="rect">
            <a:avLst/>
          </a:prstGeom>
        </p:spPr>
      </p:pic>
      <p:pic>
        <p:nvPicPr>
          <p:cNvPr id="94" name="Picture 9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334" y="2485617"/>
            <a:ext cx="804194" cy="947985"/>
          </a:xfrm>
          <a:prstGeom prst="rect">
            <a:avLst/>
          </a:prstGeom>
        </p:spPr>
      </p:pic>
      <p:pic>
        <p:nvPicPr>
          <p:cNvPr id="105" name="Picture 104">
            <a:hlinkClick r:id="rId33" action="ppaction://hlinksldjump"/>
            <a:extLst>
              <a:ext uri="{FF2B5EF4-FFF2-40B4-BE49-F238E27FC236}">
                <a16:creationId xmlns=""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14" y="3631641"/>
            <a:ext cx="1600339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1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 x.y bằng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6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x thỏa mãn x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  <m:f>
                          <m:fPr>
                            <m:ctrlP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2423627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giá trị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đáp án đúng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A và B biết: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31773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31772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≥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3674098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/>
          <p:nvPr/>
        </p:nvSpPr>
        <p:spPr>
          <a:xfrm>
            <a:off x="6266838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03</a:t>
            </a:r>
            <a:endParaRPr sz="2400" b="1" dirty="0"/>
          </a:p>
        </p:txBody>
      </p:sp>
      <p:sp>
        <p:nvSpPr>
          <p:cNvPr id="502" name="Google Shape;502;p43"/>
          <p:cNvSpPr/>
          <p:nvPr/>
        </p:nvSpPr>
        <p:spPr>
          <a:xfrm>
            <a:off x="3583050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02</a:t>
            </a:r>
            <a:endParaRPr sz="2400" b="1" dirty="0"/>
          </a:p>
        </p:txBody>
      </p:sp>
      <p:sp>
        <p:nvSpPr>
          <p:cNvPr id="503" name="Google Shape;503;p43"/>
          <p:cNvSpPr/>
          <p:nvPr/>
        </p:nvSpPr>
        <p:spPr>
          <a:xfrm>
            <a:off x="899263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01</a:t>
            </a:r>
            <a:endParaRPr sz="2400" b="1" dirty="0"/>
          </a:p>
        </p:txBody>
      </p:sp>
      <p:sp>
        <p:nvSpPr>
          <p:cNvPr id="504" name="Google Shape;504;p43"/>
          <p:cNvSpPr txBox="1">
            <a:spLocks noGrp="1"/>
          </p:cNvSpPr>
          <p:nvPr>
            <p:ph type="title" idx="6"/>
          </p:nvPr>
        </p:nvSpPr>
        <p:spPr>
          <a:xfrm>
            <a:off x="692830" y="5832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Ư</a:t>
            </a:r>
            <a:r>
              <a:rPr lang="en-US" sz="3200" b="1" dirty="0" smtClean="0">
                <a:latin typeface="+mn-lt"/>
              </a:rPr>
              <a:t>Ớ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Ẫ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V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Ề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H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À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15" name="Google Shape;515;p43"/>
          <p:cNvGrpSpPr/>
          <p:nvPr/>
        </p:nvGrpSpPr>
        <p:grpSpPr>
          <a:xfrm>
            <a:off x="1743002" y="1852402"/>
            <a:ext cx="290421" cy="381279"/>
            <a:chOff x="7823150" y="1665950"/>
            <a:chExt cx="265225" cy="348200"/>
          </a:xfrm>
        </p:grpSpPr>
        <p:sp>
          <p:nvSpPr>
            <p:cNvPr id="516" name="Google Shape;516;p43"/>
            <p:cNvSpPr/>
            <p:nvPr/>
          </p:nvSpPr>
          <p:spPr>
            <a:xfrm>
              <a:off x="7944125" y="1911000"/>
              <a:ext cx="23275" cy="10875"/>
            </a:xfrm>
            <a:custGeom>
              <a:avLst/>
              <a:gdLst/>
              <a:ahLst/>
              <a:cxnLst/>
              <a:rect l="l" t="t" r="r" b="b"/>
              <a:pathLst>
                <a:path w="931" h="435" extrusionOk="0">
                  <a:moveTo>
                    <a:pt x="0" y="0"/>
                  </a:moveTo>
                  <a:lnTo>
                    <a:pt x="465" y="434"/>
                  </a:lnTo>
                  <a:lnTo>
                    <a:pt x="931" y="0"/>
                  </a:lnTo>
                  <a:cubicBezTo>
                    <a:pt x="776" y="0"/>
                    <a:pt x="620" y="31"/>
                    <a:pt x="465" y="31"/>
                  </a:cubicBezTo>
                  <a:cubicBezTo>
                    <a:pt x="310" y="31"/>
                    <a:pt x="15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7965825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4250" y="1"/>
                  </a:moveTo>
                  <a:lnTo>
                    <a:pt x="1" y="4033"/>
                  </a:lnTo>
                  <a:lnTo>
                    <a:pt x="1" y="4747"/>
                  </a:lnTo>
                  <a:lnTo>
                    <a:pt x="2451" y="4747"/>
                  </a:lnTo>
                  <a:lnTo>
                    <a:pt x="2451" y="3072"/>
                  </a:lnTo>
                  <a:lnTo>
                    <a:pt x="3258" y="3072"/>
                  </a:lnTo>
                  <a:lnTo>
                    <a:pt x="3258" y="4747"/>
                  </a:lnTo>
                  <a:lnTo>
                    <a:pt x="4902" y="4747"/>
                  </a:lnTo>
                  <a:lnTo>
                    <a:pt x="4902" y="1769"/>
                  </a:lnTo>
                  <a:cubicBezTo>
                    <a:pt x="4902" y="1117"/>
                    <a:pt x="4654" y="497"/>
                    <a:pt x="4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7965825" y="1873000"/>
              <a:ext cx="90750" cy="95400"/>
            </a:xfrm>
            <a:custGeom>
              <a:avLst/>
              <a:gdLst/>
              <a:ahLst/>
              <a:cxnLst/>
              <a:rect l="l" t="t" r="r" b="b"/>
              <a:pathLst>
                <a:path w="3630" h="3816" extrusionOk="0">
                  <a:moveTo>
                    <a:pt x="2823" y="0"/>
                  </a:moveTo>
                  <a:lnTo>
                    <a:pt x="1" y="2699"/>
                  </a:lnTo>
                  <a:lnTo>
                    <a:pt x="1" y="3815"/>
                  </a:lnTo>
                  <a:lnTo>
                    <a:pt x="3630" y="372"/>
                  </a:lnTo>
                  <a:cubicBezTo>
                    <a:pt x="3382" y="217"/>
                    <a:pt x="3103" y="93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7854925" y="1873000"/>
              <a:ext cx="90775" cy="95400"/>
            </a:xfrm>
            <a:custGeom>
              <a:avLst/>
              <a:gdLst/>
              <a:ahLst/>
              <a:cxnLst/>
              <a:rect l="l" t="t" r="r" b="b"/>
              <a:pathLst>
                <a:path w="3631" h="3816" extrusionOk="0">
                  <a:moveTo>
                    <a:pt x="807" y="0"/>
                  </a:moveTo>
                  <a:cubicBezTo>
                    <a:pt x="528" y="93"/>
                    <a:pt x="249" y="217"/>
                    <a:pt x="1" y="372"/>
                  </a:cubicBezTo>
                  <a:lnTo>
                    <a:pt x="3630" y="3815"/>
                  </a:lnTo>
                  <a:lnTo>
                    <a:pt x="3630" y="2699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7823150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651" y="1"/>
                  </a:moveTo>
                  <a:cubicBezTo>
                    <a:pt x="248" y="497"/>
                    <a:pt x="0" y="1117"/>
                    <a:pt x="0" y="1800"/>
                  </a:cubicBezTo>
                  <a:lnTo>
                    <a:pt x="0" y="4747"/>
                  </a:lnTo>
                  <a:lnTo>
                    <a:pt x="1644" y="4747"/>
                  </a:lnTo>
                  <a:lnTo>
                    <a:pt x="1644" y="3072"/>
                  </a:lnTo>
                  <a:lnTo>
                    <a:pt x="2451" y="3072"/>
                  </a:lnTo>
                  <a:lnTo>
                    <a:pt x="2451" y="4747"/>
                  </a:lnTo>
                  <a:lnTo>
                    <a:pt x="4901" y="4747"/>
                  </a:lnTo>
                  <a:lnTo>
                    <a:pt x="4901" y="403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7823150" y="1665950"/>
              <a:ext cx="265225" cy="153550"/>
            </a:xfrm>
            <a:custGeom>
              <a:avLst/>
              <a:gdLst/>
              <a:ahLst/>
              <a:cxnLst/>
              <a:rect l="l" t="t" r="r" b="b"/>
              <a:pathLst>
                <a:path w="10609" h="6142" extrusionOk="0">
                  <a:moveTo>
                    <a:pt x="5304" y="0"/>
                  </a:moveTo>
                  <a:lnTo>
                    <a:pt x="0" y="2885"/>
                  </a:lnTo>
                  <a:lnTo>
                    <a:pt x="2264" y="4126"/>
                  </a:lnTo>
                  <a:lnTo>
                    <a:pt x="2482" y="4126"/>
                  </a:lnTo>
                  <a:cubicBezTo>
                    <a:pt x="2699" y="3164"/>
                    <a:pt x="3536" y="2482"/>
                    <a:pt x="4498" y="2482"/>
                  </a:cubicBezTo>
                  <a:lnTo>
                    <a:pt x="6111" y="2482"/>
                  </a:lnTo>
                  <a:cubicBezTo>
                    <a:pt x="7072" y="2482"/>
                    <a:pt x="7910" y="3164"/>
                    <a:pt x="8127" y="4126"/>
                  </a:cubicBezTo>
                  <a:lnTo>
                    <a:pt x="8344" y="4126"/>
                  </a:lnTo>
                  <a:lnTo>
                    <a:pt x="8965" y="3784"/>
                  </a:lnTo>
                  <a:lnTo>
                    <a:pt x="8965" y="6142"/>
                  </a:lnTo>
                  <a:lnTo>
                    <a:pt x="9771" y="6142"/>
                  </a:lnTo>
                  <a:lnTo>
                    <a:pt x="9771" y="3319"/>
                  </a:lnTo>
                  <a:lnTo>
                    <a:pt x="10609" y="2885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7884400" y="1789250"/>
              <a:ext cx="142725" cy="101600"/>
            </a:xfrm>
            <a:custGeom>
              <a:avLst/>
              <a:gdLst/>
              <a:ahLst/>
              <a:cxnLst/>
              <a:rect l="l" t="t" r="r" b="b"/>
              <a:pathLst>
                <a:path w="5709" h="4064" extrusionOk="0">
                  <a:moveTo>
                    <a:pt x="4095" y="1210"/>
                  </a:moveTo>
                  <a:cubicBezTo>
                    <a:pt x="4064" y="1892"/>
                    <a:pt x="3537" y="2451"/>
                    <a:pt x="2854" y="2451"/>
                  </a:cubicBezTo>
                  <a:cubicBezTo>
                    <a:pt x="2172" y="2451"/>
                    <a:pt x="1645" y="1892"/>
                    <a:pt x="1645" y="1210"/>
                  </a:cubicBezTo>
                  <a:lnTo>
                    <a:pt x="2451" y="1210"/>
                  </a:lnTo>
                  <a:cubicBezTo>
                    <a:pt x="2451" y="1489"/>
                    <a:pt x="2653" y="1629"/>
                    <a:pt x="2854" y="1629"/>
                  </a:cubicBezTo>
                  <a:cubicBezTo>
                    <a:pt x="3056" y="1629"/>
                    <a:pt x="3258" y="1489"/>
                    <a:pt x="3258" y="1210"/>
                  </a:cubicBezTo>
                  <a:close/>
                  <a:moveTo>
                    <a:pt x="1" y="0"/>
                  </a:moveTo>
                  <a:lnTo>
                    <a:pt x="1" y="1210"/>
                  </a:lnTo>
                  <a:cubicBezTo>
                    <a:pt x="1" y="2792"/>
                    <a:pt x="1272" y="4064"/>
                    <a:pt x="2854" y="4064"/>
                  </a:cubicBezTo>
                  <a:cubicBezTo>
                    <a:pt x="4436" y="4064"/>
                    <a:pt x="5708" y="2792"/>
                    <a:pt x="5708" y="1210"/>
                  </a:cubicBezTo>
                  <a:lnTo>
                    <a:pt x="57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7906125" y="1748150"/>
              <a:ext cx="98500" cy="20950"/>
            </a:xfrm>
            <a:custGeom>
              <a:avLst/>
              <a:gdLst/>
              <a:ahLst/>
              <a:cxnLst/>
              <a:rect l="l" t="t" r="r" b="b"/>
              <a:pathLst>
                <a:path w="3940" h="838" extrusionOk="0">
                  <a:moveTo>
                    <a:pt x="1179" y="0"/>
                  </a:moveTo>
                  <a:cubicBezTo>
                    <a:pt x="652" y="0"/>
                    <a:pt x="186" y="341"/>
                    <a:pt x="0" y="838"/>
                  </a:cubicBezTo>
                  <a:lnTo>
                    <a:pt x="3940" y="838"/>
                  </a:lnTo>
                  <a:cubicBezTo>
                    <a:pt x="3753" y="341"/>
                    <a:pt x="328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43"/>
          <p:cNvGrpSpPr/>
          <p:nvPr/>
        </p:nvGrpSpPr>
        <p:grpSpPr>
          <a:xfrm>
            <a:off x="4381361" y="1852401"/>
            <a:ext cx="381279" cy="381279"/>
            <a:chOff x="7028275" y="1665950"/>
            <a:chExt cx="348200" cy="348200"/>
          </a:xfrm>
        </p:grpSpPr>
        <p:sp>
          <p:nvSpPr>
            <p:cNvPr id="525" name="Google Shape;525;p43"/>
            <p:cNvSpPr/>
            <p:nvPr/>
          </p:nvSpPr>
          <p:spPr>
            <a:xfrm>
              <a:off x="7160875" y="1665950"/>
              <a:ext cx="215600" cy="347425"/>
            </a:xfrm>
            <a:custGeom>
              <a:avLst/>
              <a:gdLst/>
              <a:ahLst/>
              <a:cxnLst/>
              <a:rect l="l" t="t" r="r" b="b"/>
              <a:pathLst>
                <a:path w="8624" h="13897" extrusionOk="0">
                  <a:moveTo>
                    <a:pt x="7383" y="0"/>
                  </a:moveTo>
                  <a:cubicBezTo>
                    <a:pt x="6701" y="0"/>
                    <a:pt x="6142" y="558"/>
                    <a:pt x="6173" y="1241"/>
                  </a:cubicBezTo>
                  <a:lnTo>
                    <a:pt x="6173" y="1613"/>
                  </a:lnTo>
                  <a:lnTo>
                    <a:pt x="5026" y="1613"/>
                  </a:lnTo>
                  <a:cubicBezTo>
                    <a:pt x="4855" y="1210"/>
                    <a:pt x="4475" y="1008"/>
                    <a:pt x="4095" y="1008"/>
                  </a:cubicBezTo>
                  <a:cubicBezTo>
                    <a:pt x="3715" y="1008"/>
                    <a:pt x="3335" y="1210"/>
                    <a:pt x="3165" y="1613"/>
                  </a:cubicBezTo>
                  <a:lnTo>
                    <a:pt x="1955" y="1613"/>
                  </a:lnTo>
                  <a:cubicBezTo>
                    <a:pt x="1774" y="1200"/>
                    <a:pt x="1406" y="1013"/>
                    <a:pt x="1037" y="1013"/>
                  </a:cubicBezTo>
                  <a:cubicBezTo>
                    <a:pt x="519" y="1013"/>
                    <a:pt x="1" y="1382"/>
                    <a:pt x="1" y="2016"/>
                  </a:cubicBezTo>
                  <a:cubicBezTo>
                    <a:pt x="1" y="2671"/>
                    <a:pt x="523" y="3049"/>
                    <a:pt x="1043" y="3049"/>
                  </a:cubicBezTo>
                  <a:cubicBezTo>
                    <a:pt x="1410" y="3049"/>
                    <a:pt x="1775" y="2861"/>
                    <a:pt x="1955" y="2451"/>
                  </a:cubicBezTo>
                  <a:lnTo>
                    <a:pt x="3165" y="2451"/>
                  </a:lnTo>
                  <a:cubicBezTo>
                    <a:pt x="3335" y="2854"/>
                    <a:pt x="3715" y="3055"/>
                    <a:pt x="4095" y="3055"/>
                  </a:cubicBezTo>
                  <a:cubicBezTo>
                    <a:pt x="4475" y="3055"/>
                    <a:pt x="4855" y="2854"/>
                    <a:pt x="5026" y="2451"/>
                  </a:cubicBezTo>
                  <a:lnTo>
                    <a:pt x="6173" y="2451"/>
                  </a:lnTo>
                  <a:lnTo>
                    <a:pt x="6173" y="4901"/>
                  </a:lnTo>
                  <a:lnTo>
                    <a:pt x="5429" y="4901"/>
                  </a:lnTo>
                  <a:cubicBezTo>
                    <a:pt x="5248" y="4488"/>
                    <a:pt x="4880" y="4301"/>
                    <a:pt x="4511" y="4301"/>
                  </a:cubicBezTo>
                  <a:cubicBezTo>
                    <a:pt x="3993" y="4301"/>
                    <a:pt x="3475" y="4670"/>
                    <a:pt x="3475" y="5304"/>
                  </a:cubicBezTo>
                  <a:cubicBezTo>
                    <a:pt x="3475" y="5959"/>
                    <a:pt x="3998" y="6337"/>
                    <a:pt x="4517" y="6337"/>
                  </a:cubicBezTo>
                  <a:cubicBezTo>
                    <a:pt x="4884" y="6337"/>
                    <a:pt x="5249" y="6149"/>
                    <a:pt x="5429" y="5739"/>
                  </a:cubicBezTo>
                  <a:lnTo>
                    <a:pt x="6173" y="5739"/>
                  </a:lnTo>
                  <a:lnTo>
                    <a:pt x="6173" y="8158"/>
                  </a:lnTo>
                  <a:lnTo>
                    <a:pt x="5243" y="8158"/>
                  </a:lnTo>
                  <a:cubicBezTo>
                    <a:pt x="5050" y="7748"/>
                    <a:pt x="4678" y="7560"/>
                    <a:pt x="4307" y="7560"/>
                  </a:cubicBezTo>
                  <a:cubicBezTo>
                    <a:pt x="3780" y="7560"/>
                    <a:pt x="3258" y="7937"/>
                    <a:pt x="3258" y="8592"/>
                  </a:cubicBezTo>
                  <a:cubicBezTo>
                    <a:pt x="3258" y="9226"/>
                    <a:pt x="3776" y="9596"/>
                    <a:pt x="4300" y="9596"/>
                  </a:cubicBezTo>
                  <a:cubicBezTo>
                    <a:pt x="4673" y="9596"/>
                    <a:pt x="5049" y="9408"/>
                    <a:pt x="5243" y="8996"/>
                  </a:cubicBezTo>
                  <a:lnTo>
                    <a:pt x="6173" y="8996"/>
                  </a:lnTo>
                  <a:lnTo>
                    <a:pt x="6173" y="11446"/>
                  </a:lnTo>
                  <a:lnTo>
                    <a:pt x="3785" y="11446"/>
                  </a:lnTo>
                  <a:cubicBezTo>
                    <a:pt x="3605" y="11036"/>
                    <a:pt x="3240" y="10848"/>
                    <a:pt x="2873" y="10848"/>
                  </a:cubicBezTo>
                  <a:cubicBezTo>
                    <a:pt x="2353" y="10848"/>
                    <a:pt x="1831" y="11225"/>
                    <a:pt x="1831" y="11880"/>
                  </a:cubicBezTo>
                  <a:cubicBezTo>
                    <a:pt x="1831" y="12514"/>
                    <a:pt x="2349" y="12884"/>
                    <a:pt x="2867" y="12884"/>
                  </a:cubicBezTo>
                  <a:cubicBezTo>
                    <a:pt x="3236" y="12884"/>
                    <a:pt x="3604" y="12696"/>
                    <a:pt x="3785" y="12284"/>
                  </a:cubicBezTo>
                  <a:lnTo>
                    <a:pt x="6173" y="12284"/>
                  </a:lnTo>
                  <a:lnTo>
                    <a:pt x="6173" y="12687"/>
                  </a:lnTo>
                  <a:cubicBezTo>
                    <a:pt x="6142" y="13369"/>
                    <a:pt x="6701" y="13897"/>
                    <a:pt x="7383" y="13897"/>
                  </a:cubicBezTo>
                  <a:lnTo>
                    <a:pt x="8624" y="13897"/>
                  </a:lnTo>
                  <a:lnTo>
                    <a:pt x="86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7188025" y="1773725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66" y="1"/>
                    <a:pt x="0" y="1117"/>
                    <a:pt x="652" y="1738"/>
                  </a:cubicBezTo>
                  <a:cubicBezTo>
                    <a:pt x="862" y="1949"/>
                    <a:pt x="1119" y="2042"/>
                    <a:pt x="1369" y="2042"/>
                  </a:cubicBezTo>
                  <a:cubicBezTo>
                    <a:pt x="1892" y="2042"/>
                    <a:pt x="2389" y="1633"/>
                    <a:pt x="2389" y="1024"/>
                  </a:cubicBezTo>
                  <a:cubicBezTo>
                    <a:pt x="2389" y="466"/>
                    <a:pt x="1954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7028275" y="1665950"/>
              <a:ext cx="221800" cy="348200"/>
            </a:xfrm>
            <a:custGeom>
              <a:avLst/>
              <a:gdLst/>
              <a:ahLst/>
              <a:cxnLst/>
              <a:rect l="l" t="t" r="r" b="b"/>
              <a:pathLst>
                <a:path w="8872" h="13928" extrusionOk="0">
                  <a:moveTo>
                    <a:pt x="0" y="0"/>
                  </a:moveTo>
                  <a:lnTo>
                    <a:pt x="0" y="13928"/>
                  </a:lnTo>
                  <a:lnTo>
                    <a:pt x="1210" y="13928"/>
                  </a:lnTo>
                  <a:cubicBezTo>
                    <a:pt x="1892" y="13928"/>
                    <a:pt x="2451" y="13369"/>
                    <a:pt x="2451" y="12687"/>
                  </a:cubicBezTo>
                  <a:lnTo>
                    <a:pt x="2451" y="12284"/>
                  </a:lnTo>
                  <a:lnTo>
                    <a:pt x="3164" y="12284"/>
                  </a:lnTo>
                  <a:cubicBezTo>
                    <a:pt x="3346" y="12712"/>
                    <a:pt x="3718" y="12907"/>
                    <a:pt x="4088" y="12907"/>
                  </a:cubicBezTo>
                  <a:cubicBezTo>
                    <a:pt x="4604" y="12907"/>
                    <a:pt x="5118" y="12530"/>
                    <a:pt x="5118" y="11880"/>
                  </a:cubicBezTo>
                  <a:cubicBezTo>
                    <a:pt x="5118" y="11231"/>
                    <a:pt x="4604" y="10854"/>
                    <a:pt x="4088" y="10854"/>
                  </a:cubicBezTo>
                  <a:cubicBezTo>
                    <a:pt x="3718" y="10854"/>
                    <a:pt x="3346" y="11049"/>
                    <a:pt x="3164" y="11477"/>
                  </a:cubicBezTo>
                  <a:lnTo>
                    <a:pt x="2451" y="11477"/>
                  </a:lnTo>
                  <a:lnTo>
                    <a:pt x="2451" y="8996"/>
                  </a:lnTo>
                  <a:lnTo>
                    <a:pt x="3567" y="8996"/>
                  </a:lnTo>
                  <a:cubicBezTo>
                    <a:pt x="3754" y="9414"/>
                    <a:pt x="4134" y="9624"/>
                    <a:pt x="4510" y="9624"/>
                  </a:cubicBezTo>
                  <a:cubicBezTo>
                    <a:pt x="4886" y="9624"/>
                    <a:pt x="5258" y="9414"/>
                    <a:pt x="5429" y="8996"/>
                  </a:cubicBezTo>
                  <a:lnTo>
                    <a:pt x="6638" y="8996"/>
                  </a:lnTo>
                  <a:cubicBezTo>
                    <a:pt x="6807" y="9400"/>
                    <a:pt x="7186" y="9612"/>
                    <a:pt x="7567" y="9612"/>
                  </a:cubicBezTo>
                  <a:cubicBezTo>
                    <a:pt x="7887" y="9612"/>
                    <a:pt x="8208" y="9462"/>
                    <a:pt x="8406" y="9151"/>
                  </a:cubicBezTo>
                  <a:cubicBezTo>
                    <a:pt x="8872" y="8468"/>
                    <a:pt x="8375" y="7569"/>
                    <a:pt x="7569" y="7569"/>
                  </a:cubicBezTo>
                  <a:cubicBezTo>
                    <a:pt x="7166" y="7569"/>
                    <a:pt x="6793" y="7817"/>
                    <a:pt x="6638" y="8189"/>
                  </a:cubicBezTo>
                  <a:lnTo>
                    <a:pt x="5429" y="8189"/>
                  </a:lnTo>
                  <a:cubicBezTo>
                    <a:pt x="5258" y="7786"/>
                    <a:pt x="4886" y="7584"/>
                    <a:pt x="4510" y="7584"/>
                  </a:cubicBezTo>
                  <a:cubicBezTo>
                    <a:pt x="4134" y="7584"/>
                    <a:pt x="3754" y="7786"/>
                    <a:pt x="3567" y="8189"/>
                  </a:cubicBezTo>
                  <a:lnTo>
                    <a:pt x="2451" y="8189"/>
                  </a:lnTo>
                  <a:lnTo>
                    <a:pt x="2451" y="5739"/>
                  </a:lnTo>
                  <a:lnTo>
                    <a:pt x="4808" y="5739"/>
                  </a:lnTo>
                  <a:cubicBezTo>
                    <a:pt x="4990" y="6167"/>
                    <a:pt x="5362" y="6362"/>
                    <a:pt x="5732" y="6362"/>
                  </a:cubicBezTo>
                  <a:cubicBezTo>
                    <a:pt x="6248" y="6362"/>
                    <a:pt x="6762" y="5985"/>
                    <a:pt x="6762" y="5335"/>
                  </a:cubicBezTo>
                  <a:cubicBezTo>
                    <a:pt x="6762" y="4686"/>
                    <a:pt x="6248" y="4309"/>
                    <a:pt x="5732" y="4309"/>
                  </a:cubicBezTo>
                  <a:cubicBezTo>
                    <a:pt x="5362" y="4309"/>
                    <a:pt x="4990" y="4504"/>
                    <a:pt x="4808" y="4932"/>
                  </a:cubicBezTo>
                  <a:lnTo>
                    <a:pt x="2451" y="4932"/>
                  </a:lnTo>
                  <a:lnTo>
                    <a:pt x="2451" y="2451"/>
                  </a:lnTo>
                  <a:lnTo>
                    <a:pt x="3381" y="2451"/>
                  </a:lnTo>
                  <a:cubicBezTo>
                    <a:pt x="3563" y="2879"/>
                    <a:pt x="3935" y="3074"/>
                    <a:pt x="4306" y="3074"/>
                  </a:cubicBezTo>
                  <a:cubicBezTo>
                    <a:pt x="4821" y="3074"/>
                    <a:pt x="5336" y="2697"/>
                    <a:pt x="5336" y="2047"/>
                  </a:cubicBezTo>
                  <a:cubicBezTo>
                    <a:pt x="5336" y="1398"/>
                    <a:pt x="4821" y="1021"/>
                    <a:pt x="4306" y="1021"/>
                  </a:cubicBezTo>
                  <a:cubicBezTo>
                    <a:pt x="3935" y="1021"/>
                    <a:pt x="3563" y="1216"/>
                    <a:pt x="3381" y="1644"/>
                  </a:cubicBezTo>
                  <a:lnTo>
                    <a:pt x="2451" y="1644"/>
                  </a:lnTo>
                  <a:lnTo>
                    <a:pt x="2451" y="1241"/>
                  </a:lnTo>
                  <a:cubicBezTo>
                    <a:pt x="2451" y="558"/>
                    <a:pt x="1892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7147700" y="1937350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35" y="1"/>
                    <a:pt x="0" y="1117"/>
                    <a:pt x="652" y="1738"/>
                  </a:cubicBezTo>
                  <a:cubicBezTo>
                    <a:pt x="852" y="1949"/>
                    <a:pt x="1105" y="2042"/>
                    <a:pt x="1355" y="2042"/>
                  </a:cubicBezTo>
                  <a:cubicBezTo>
                    <a:pt x="1878" y="2042"/>
                    <a:pt x="2389" y="1633"/>
                    <a:pt x="2389" y="1024"/>
                  </a:cubicBezTo>
                  <a:cubicBezTo>
                    <a:pt x="2389" y="466"/>
                    <a:pt x="1923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3"/>
          <p:cNvGrpSpPr/>
          <p:nvPr/>
        </p:nvGrpSpPr>
        <p:grpSpPr>
          <a:xfrm>
            <a:off x="7072772" y="1853249"/>
            <a:ext cx="366031" cy="379582"/>
            <a:chOff x="6285350" y="1666725"/>
            <a:chExt cx="334275" cy="346650"/>
          </a:xfrm>
        </p:grpSpPr>
        <p:sp>
          <p:nvSpPr>
            <p:cNvPr id="530" name="Google Shape;530;p43"/>
            <p:cNvSpPr/>
            <p:nvPr/>
          </p:nvSpPr>
          <p:spPr>
            <a:xfrm>
              <a:off x="6325675" y="1666725"/>
              <a:ext cx="293950" cy="346650"/>
            </a:xfrm>
            <a:custGeom>
              <a:avLst/>
              <a:gdLst/>
              <a:ahLst/>
              <a:cxnLst/>
              <a:rect l="l" t="t" r="r" b="b"/>
              <a:pathLst>
                <a:path w="11758" h="13866" extrusionOk="0">
                  <a:moveTo>
                    <a:pt x="1211" y="0"/>
                  </a:moveTo>
                  <a:cubicBezTo>
                    <a:pt x="559" y="0"/>
                    <a:pt x="1" y="558"/>
                    <a:pt x="1" y="1210"/>
                  </a:cubicBezTo>
                  <a:lnTo>
                    <a:pt x="1" y="2420"/>
                  </a:lnTo>
                  <a:lnTo>
                    <a:pt x="3258" y="2420"/>
                  </a:lnTo>
                  <a:lnTo>
                    <a:pt x="3258" y="1613"/>
                  </a:lnTo>
                  <a:lnTo>
                    <a:pt x="4964" y="1613"/>
                  </a:lnTo>
                  <a:cubicBezTo>
                    <a:pt x="5150" y="2109"/>
                    <a:pt x="5615" y="2420"/>
                    <a:pt x="6143" y="2420"/>
                  </a:cubicBezTo>
                  <a:cubicBezTo>
                    <a:pt x="6298" y="2420"/>
                    <a:pt x="6453" y="2388"/>
                    <a:pt x="6608" y="2326"/>
                  </a:cubicBezTo>
                  <a:lnTo>
                    <a:pt x="9151" y="4715"/>
                  </a:lnTo>
                  <a:cubicBezTo>
                    <a:pt x="9027" y="4870"/>
                    <a:pt x="8996" y="5087"/>
                    <a:pt x="8996" y="5273"/>
                  </a:cubicBezTo>
                  <a:cubicBezTo>
                    <a:pt x="8965" y="5459"/>
                    <a:pt x="8996" y="5614"/>
                    <a:pt x="9089" y="5770"/>
                  </a:cubicBezTo>
                  <a:lnTo>
                    <a:pt x="6639" y="9089"/>
                  </a:lnTo>
                  <a:cubicBezTo>
                    <a:pt x="6484" y="9027"/>
                    <a:pt x="6298" y="8965"/>
                    <a:pt x="6112" y="8965"/>
                  </a:cubicBezTo>
                  <a:cubicBezTo>
                    <a:pt x="5429" y="8965"/>
                    <a:pt x="4902" y="9523"/>
                    <a:pt x="4902" y="10205"/>
                  </a:cubicBezTo>
                  <a:lnTo>
                    <a:pt x="4902" y="11415"/>
                  </a:lnTo>
                  <a:lnTo>
                    <a:pt x="4064" y="11415"/>
                  </a:lnTo>
                  <a:lnTo>
                    <a:pt x="4064" y="10609"/>
                  </a:lnTo>
                  <a:lnTo>
                    <a:pt x="3258" y="10609"/>
                  </a:lnTo>
                  <a:lnTo>
                    <a:pt x="3258" y="11446"/>
                  </a:lnTo>
                  <a:cubicBezTo>
                    <a:pt x="2296" y="11663"/>
                    <a:pt x="1614" y="12501"/>
                    <a:pt x="1614" y="13493"/>
                  </a:cubicBezTo>
                  <a:lnTo>
                    <a:pt x="1614" y="13866"/>
                  </a:lnTo>
                  <a:lnTo>
                    <a:pt x="10640" y="13866"/>
                  </a:lnTo>
                  <a:lnTo>
                    <a:pt x="10640" y="13493"/>
                  </a:lnTo>
                  <a:cubicBezTo>
                    <a:pt x="10640" y="12346"/>
                    <a:pt x="9710" y="11415"/>
                    <a:pt x="8593" y="11415"/>
                  </a:cubicBezTo>
                  <a:lnTo>
                    <a:pt x="7352" y="11415"/>
                  </a:lnTo>
                  <a:lnTo>
                    <a:pt x="7352" y="10205"/>
                  </a:lnTo>
                  <a:cubicBezTo>
                    <a:pt x="7352" y="10019"/>
                    <a:pt x="7321" y="9864"/>
                    <a:pt x="7259" y="9709"/>
                  </a:cubicBezTo>
                  <a:lnTo>
                    <a:pt x="9679" y="6359"/>
                  </a:lnTo>
                  <a:cubicBezTo>
                    <a:pt x="9834" y="6452"/>
                    <a:pt x="10020" y="6514"/>
                    <a:pt x="10206" y="6514"/>
                  </a:cubicBezTo>
                  <a:cubicBezTo>
                    <a:pt x="11757" y="6421"/>
                    <a:pt x="11757" y="4157"/>
                    <a:pt x="10206" y="4064"/>
                  </a:cubicBezTo>
                  <a:cubicBezTo>
                    <a:pt x="10051" y="4064"/>
                    <a:pt x="9896" y="4095"/>
                    <a:pt x="9741" y="4157"/>
                  </a:cubicBezTo>
                  <a:lnTo>
                    <a:pt x="7197" y="1768"/>
                  </a:lnTo>
                  <a:cubicBezTo>
                    <a:pt x="7290" y="1613"/>
                    <a:pt x="7352" y="1396"/>
                    <a:pt x="7352" y="1210"/>
                  </a:cubicBezTo>
                  <a:cubicBezTo>
                    <a:pt x="7335" y="436"/>
                    <a:pt x="6719" y="1"/>
                    <a:pt x="6105" y="1"/>
                  </a:cubicBezTo>
                  <a:cubicBezTo>
                    <a:pt x="5635" y="1"/>
                    <a:pt x="5165" y="256"/>
                    <a:pt x="4964" y="807"/>
                  </a:cubicBezTo>
                  <a:lnTo>
                    <a:pt x="3196" y="807"/>
                  </a:lnTo>
                  <a:cubicBezTo>
                    <a:pt x="3041" y="310"/>
                    <a:pt x="2544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6285350" y="1748125"/>
              <a:ext cx="162875" cy="102400"/>
            </a:xfrm>
            <a:custGeom>
              <a:avLst/>
              <a:gdLst/>
              <a:ahLst/>
              <a:cxnLst/>
              <a:rect l="l" t="t" r="r" b="b"/>
              <a:pathLst>
                <a:path w="6515" h="4096" extrusionOk="0">
                  <a:moveTo>
                    <a:pt x="2799" y="0"/>
                  </a:moveTo>
                  <a:cubicBezTo>
                    <a:pt x="1243" y="0"/>
                    <a:pt x="1" y="1291"/>
                    <a:pt x="1" y="2824"/>
                  </a:cubicBezTo>
                  <a:lnTo>
                    <a:pt x="1" y="4096"/>
                  </a:lnTo>
                  <a:lnTo>
                    <a:pt x="6515" y="4096"/>
                  </a:lnTo>
                  <a:lnTo>
                    <a:pt x="6515" y="2824"/>
                  </a:lnTo>
                  <a:cubicBezTo>
                    <a:pt x="6515" y="1291"/>
                    <a:pt x="5273" y="0"/>
                    <a:pt x="3716" y="0"/>
                  </a:cubicBezTo>
                  <a:cubicBezTo>
                    <a:pt x="3698" y="0"/>
                    <a:pt x="3680" y="1"/>
                    <a:pt x="3661" y="1"/>
                  </a:cubicBezTo>
                  <a:lnTo>
                    <a:pt x="2855" y="1"/>
                  </a:lnTo>
                  <a:cubicBezTo>
                    <a:pt x="2836" y="1"/>
                    <a:pt x="2818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294650" y="1868325"/>
              <a:ext cx="43475" cy="44250"/>
            </a:xfrm>
            <a:custGeom>
              <a:avLst/>
              <a:gdLst/>
              <a:ahLst/>
              <a:cxnLst/>
              <a:rect l="l" t="t" r="r" b="b"/>
              <a:pathLst>
                <a:path w="1739" h="1770" extrusionOk="0">
                  <a:moveTo>
                    <a:pt x="1180" y="1"/>
                  </a:moveTo>
                  <a:lnTo>
                    <a:pt x="1" y="1180"/>
                  </a:lnTo>
                  <a:lnTo>
                    <a:pt x="590" y="1769"/>
                  </a:lnTo>
                  <a:lnTo>
                    <a:pt x="1738" y="59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6356700" y="1890825"/>
              <a:ext cx="20200" cy="41125"/>
            </a:xfrm>
            <a:custGeom>
              <a:avLst/>
              <a:gdLst/>
              <a:ahLst/>
              <a:cxnLst/>
              <a:rect l="l" t="t" r="r" b="b"/>
              <a:pathLst>
                <a:path w="808" h="1645" extrusionOk="0">
                  <a:moveTo>
                    <a:pt x="1" y="1"/>
                  </a:moveTo>
                  <a:lnTo>
                    <a:pt x="1" y="1645"/>
                  </a:lnTo>
                  <a:lnTo>
                    <a:pt x="807" y="1645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6395475" y="1869125"/>
              <a:ext cx="43450" cy="43450"/>
            </a:xfrm>
            <a:custGeom>
              <a:avLst/>
              <a:gdLst/>
              <a:ahLst/>
              <a:cxnLst/>
              <a:rect l="l" t="t" r="r" b="b"/>
              <a:pathLst>
                <a:path w="1738" h="1738" extrusionOk="0">
                  <a:moveTo>
                    <a:pt x="590" y="0"/>
                  </a:moveTo>
                  <a:lnTo>
                    <a:pt x="0" y="558"/>
                  </a:lnTo>
                  <a:lnTo>
                    <a:pt x="1179" y="1737"/>
                  </a:lnTo>
                  <a:lnTo>
                    <a:pt x="1738" y="117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1144" y="3140669"/>
            <a:ext cx="207785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10646" y="3140669"/>
            <a:ext cx="2802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876380" y="3140669"/>
            <a:ext cx="280296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chung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02" grpId="0" animBg="1"/>
      <p:bldP spid="503" grpId="0" animBg="1"/>
      <p:bldP spid="11" grpId="0"/>
      <p:bldP spid="47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36" y="-168387"/>
            <a:ext cx="1643075" cy="18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871" y="535677"/>
            <a:ext cx="1706129" cy="235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8781">
            <a:off x="204480" y="3602555"/>
            <a:ext cx="999097" cy="166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140" y="423995"/>
            <a:ext cx="791731" cy="630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8456" y="1414129"/>
            <a:ext cx="7432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CẢM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ƠN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CÁC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4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ĐÃ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LẮNG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NGHE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GIẢNG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1095404" y="1751986"/>
            <a:ext cx="68055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BÀI 2: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CỘNG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TRỪ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NHÂN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CHIA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SỐ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HỮU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TỈ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2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599997" flipH="1">
            <a:off x="6248955" y="2142529"/>
            <a:ext cx="3468449" cy="335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720000" y="1626236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720000" y="1626236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1775186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36" y="1758900"/>
            <a:ext cx="3015501" cy="3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NỘI DUNG BÀI HỌC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715100" y="1626287"/>
            <a:ext cx="635100" cy="5778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97;p30"/>
          <p:cNvSpPr/>
          <p:nvPr/>
        </p:nvSpPr>
        <p:spPr>
          <a:xfrm>
            <a:off x="720000" y="2929341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8;p30"/>
          <p:cNvSpPr/>
          <p:nvPr/>
        </p:nvSpPr>
        <p:spPr>
          <a:xfrm>
            <a:off x="720000" y="2929341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3078291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3"/>
          <p:cNvSpPr>
            <a:spLocks noGrp="1"/>
          </p:cNvSpPr>
          <p:nvPr>
            <p:ph type="title" idx="2"/>
          </p:nvPr>
        </p:nvSpPr>
        <p:spPr>
          <a:xfrm>
            <a:off x="715100" y="2929392"/>
            <a:ext cx="635100" cy="5778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4890498" y="482886"/>
            <a:ext cx="4253501" cy="565079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</a:rPr>
              <a:t>1. </a:t>
            </a:r>
            <a:r>
              <a:rPr lang="en-US" sz="2200" b="1" dirty="0" err="1" smtClean="0">
                <a:solidFill>
                  <a:schemeClr val="accent1"/>
                </a:solidFill>
              </a:rPr>
              <a:t>Cộng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và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trừ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hai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số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hữu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tỉ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229" y="1191874"/>
            <a:ext cx="658059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b="1" i="1" dirty="0"/>
              <a:t>HĐ1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b="1" i="1" dirty="0"/>
              <a:t>HĐ2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ôn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tắc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, 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(</a:t>
            </a:r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, </a:t>
            </a:r>
            <a:r>
              <a:rPr lang="en-US" sz="2000" i="1" dirty="0" err="1"/>
              <a:t>khác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192" y="2502113"/>
            <a:ext cx="996592" cy="67260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HĐ1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328999"/>
            <a:ext cx="628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Nhắc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tắc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blipFill rotWithShape="0">
                <a:blip r:embed="rId3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/>
          <p:nvPr/>
        </p:nvSpPr>
        <p:spPr>
          <a:xfrm>
            <a:off x="584963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Khác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550937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Cùng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3" name="Google Shape;348;p36"/>
          <p:cNvSpPr/>
          <p:nvPr/>
        </p:nvSpPr>
        <p:spPr>
          <a:xfrm>
            <a:off x="550937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Quy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:</a:t>
            </a:r>
            <a:endParaRPr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0937" y="1665659"/>
            <a:ext cx="40621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63" y="3568400"/>
            <a:ext cx="402813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chúng</a:t>
            </a:r>
            <a:r>
              <a:rPr lang="en-US" sz="1800" dirty="0"/>
              <a:t>,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36" name="Google Shape;345;p36"/>
          <p:cNvSpPr/>
          <p:nvPr/>
        </p:nvSpPr>
        <p:spPr>
          <a:xfrm>
            <a:off x="4970316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Khác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7" name="Google Shape;348;p36"/>
          <p:cNvSpPr/>
          <p:nvPr/>
        </p:nvSpPr>
        <p:spPr>
          <a:xfrm>
            <a:off x="4936290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Cùng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8" name="Google Shape;348;p36"/>
          <p:cNvSpPr/>
          <p:nvPr/>
        </p:nvSpPr>
        <p:spPr>
          <a:xfrm>
            <a:off x="4936290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Quy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trừ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:</a:t>
            </a:r>
            <a:endParaRPr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936290" y="1665659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6290" y="3568400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8" grpId="0" animBg="1"/>
      <p:bldP spid="33" grpId="0" animBg="1"/>
      <p:bldP spid="4" grpId="0"/>
      <p:bldP spid="5" grpId="0"/>
      <p:bldP spid="36" grpId="0" animBg="1"/>
      <p:bldP spid="37" grpId="0" animBg="1"/>
      <p:bldP spid="38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879487" y="1446426"/>
            <a:ext cx="5396938" cy="2817350"/>
          </a:xfrm>
          <a:prstGeom prst="roundRect">
            <a:avLst>
              <a:gd name="adj" fmla="val 30139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25" y="714850"/>
            <a:ext cx="2815226" cy="50842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blipFill rotWithShape="0">
                <a:blip r:embed="rId5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blipFill rotWithShape="0">
                <a:blip r:embed="rId7"/>
                <a:stretch>
                  <a:fillRect l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73453" y="880583"/>
            <a:ext cx="31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Thực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hiện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phép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216" y="1723616"/>
            <a:ext cx="2693448" cy="353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976046" y="1032908"/>
            <a:ext cx="996592" cy="6907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HĐ2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476" y="792168"/>
            <a:ext cx="6195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0,25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blipFill rotWithShape="0"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-1,4 -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blipFill rotWithShape="0">
                <a:blip r:embed="rId6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-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-2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blipFill rotWithShape="0">
                <a:blip r:embed="rId7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3071</Words>
  <PresentationFormat>On-screen Show (16:9)</PresentationFormat>
  <Paragraphs>206</Paragraphs>
  <Slides>39</Slides>
  <Notes>32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Cambria Math</vt:lpstr>
      <vt:lpstr>Calibri</vt:lpstr>
      <vt:lpstr>Barriecito</vt:lpstr>
      <vt:lpstr>Antic</vt:lpstr>
      <vt:lpstr>Roboto Condensed Light</vt:lpstr>
      <vt:lpstr>Calibri Light</vt:lpstr>
      <vt:lpstr>Bebas Neue</vt:lpstr>
      <vt:lpstr>Times New Roman</vt:lpstr>
      <vt:lpstr>Anaheim</vt:lpstr>
      <vt:lpstr>Watercolor Preschool Center by Slidesgo</vt:lpstr>
      <vt:lpstr>Office Theme</vt:lpstr>
      <vt:lpstr>CHÀO MỪNG CÁC EM  ĐẾN VỚI BÀI HỌC HÔM NAY!</vt:lpstr>
      <vt:lpstr>PowerPoint Presentation</vt:lpstr>
      <vt:lpstr>PowerPoint Presentation</vt:lpstr>
      <vt:lpstr>BÀI 2: CỘNG, TRỪ, NHÂN, CHIA SỐ HỮU TỈ (2 Tiết)</vt:lpstr>
      <vt:lpstr>Cộng và trừ hai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1: Tính</vt:lpstr>
      <vt:lpstr>PowerPoint Presentation</vt:lpstr>
      <vt:lpstr>PowerPoint Presentation</vt:lpstr>
      <vt:lpstr>Luyện tập 2: Bỏ dấu ngoặc rồi tính các tổng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2022-09-23T05:34:21Z</dcterms:modified>
</cp:coreProperties>
</file>