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mbria Math" pitchFamily="18" charset="0"/>
      <p:regular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p:scale>
          <a:sx n="46" d="100"/>
          <a:sy n="46" d="100"/>
        </p:scale>
        <p:origin x="-7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13" Type="http://schemas.openxmlformats.org/officeDocument/2006/relationships/image" Target="../media/image16.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2.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4.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60.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70.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 Id="rId10" Type="http://schemas.openxmlformats.org/officeDocument/2006/relationships/image" Target="../media/image70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39.svg"/><Relationship Id="rId10" Type="http://schemas.openxmlformats.org/officeDocument/2006/relationships/image" Target="../media/image72.png"/><Relationship Id="rId19" Type="http://schemas.openxmlformats.org/officeDocument/2006/relationships/image" Target="../media/image51.svg"/><Relationship Id="rId9"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50.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7.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5.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1" Type="http://schemas.openxmlformats.org/officeDocument/2006/relationships/image" Target="../media/image39.svg"/><Relationship Id="rId2"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3.png"/><Relationship Id="rId19" Type="http://schemas.openxmlformats.org/officeDocument/2006/relationships/image" Target="../media/image51.svg"/><Relationship Id="rId4" Type="http://schemas.openxmlformats.org/officeDocument/2006/relationships/image" Target="../media/image22.png"/><Relationship Id="rId22"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smtClean="0">
                <a:solidFill>
                  <a:srgbClr val="FFFFFF"/>
                </a:solidFill>
                <a:latin typeface="Arial" panose="020B0604020202020204" pitchFamily="34" charset="0"/>
                <a:cs typeface="Arial" panose="020B0604020202020204" pitchFamily="34" charset="0"/>
              </a:rPr>
              <a:t>THAM DỰ BUỔI HỌC HÔM NAY!</a:t>
            </a:r>
            <a:endParaRPr lang="en-US" sz="7200" b="1" spc="229" dirty="0">
              <a:solidFill>
                <a:srgbClr val="FFFFF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Ví</a:t>
            </a:r>
            <a:r>
              <a:rPr lang="en-US" sz="4000" b="1" i="1" dirty="0" smtClean="0">
                <a:latin typeface="Arial" panose="020B0604020202020204" pitchFamily="34" charset="0"/>
                <a:cs typeface="Arial" panose="020B0604020202020204" pitchFamily="34" charset="0"/>
              </a:rPr>
              <a:t> </a:t>
            </a:r>
            <a:r>
              <a:rPr lang="en-US" sz="4000" b="1" i="1" dirty="0" err="1" smtClean="0">
                <a:latin typeface="Arial" panose="020B0604020202020204" pitchFamily="34" charset="0"/>
                <a:cs typeface="Arial" panose="020B0604020202020204" pitchFamily="34" charset="0"/>
              </a:rPr>
              <a:t>dụ</a:t>
            </a:r>
            <a:r>
              <a:rPr lang="en-US" sz="4000" b="1" i="1" dirty="0" smtClean="0">
                <a:latin typeface="Arial" panose="020B0604020202020204" pitchFamily="34" charset="0"/>
                <a:cs typeface="Arial" panose="020B0604020202020204" pitchFamily="34" charset="0"/>
              </a:rPr>
              <a:t> 2</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cách</a:t>
            </a:r>
            <a:r>
              <a:rPr lang="en-US" sz="4000" i="1" dirty="0" smtClean="0">
                <a:latin typeface="Arial" panose="020B0604020202020204" pitchFamily="34" charset="0"/>
                <a:cs typeface="Arial" panose="020B0604020202020204" pitchFamily="34" charset="0"/>
              </a:rPr>
              <a:t> so </a:t>
            </a:r>
            <a:r>
              <a:rPr lang="en-US" sz="4000" i="1" dirty="0" err="1" smtClean="0">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Tính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so </a:t>
                </a:r>
                <a:r>
                  <a:rPr lang="en-US" sz="4000" dirty="0" err="1" smtClean="0">
                    <a:latin typeface="Arial" panose="020B0604020202020204" pitchFamily="34" charset="0"/>
                    <a:cs typeface="Arial" panose="020B0604020202020204" pitchFamily="34" charset="0"/>
                  </a:rPr>
                  <a:t>sánh</a:t>
                </a:r>
                <a:r>
                  <a:rPr lang="en-US" sz="4000" dirty="0" smtClean="0">
                    <a:latin typeface="Arial" panose="020B0604020202020204" pitchFamily="34" charset="0"/>
                    <a:cs typeface="Arial" panose="020B0604020202020204" pitchFamily="34" charset="0"/>
                  </a:rPr>
                  <a:t>: </a:t>
                </a:r>
              </a:p>
              <a:p>
                <a:pPr marL="742950" indent="-742950">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a:cs typeface="Arial" panose="020B0604020202020204" pitchFamily="34" charset="0"/>
                          </a:rPr>
                        </m:ctrlPr>
                      </m:fPr>
                      <m:num>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smtClean="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4. 9 = 36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6</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36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(2. </a:t>
            </a: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b="1" dirty="0" smtClean="0">
                <a:latin typeface="Arial" panose="020B0604020202020204" pitchFamily="34" charset="0"/>
                <a:cs typeface="Arial" panose="020B0604020202020204" pitchFamily="34" charset="0"/>
              </a:rPr>
              <a:t>(x. y)</a:t>
            </a:r>
            <a:r>
              <a:rPr lang="en-US" sz="4000" b="1" baseline="30000" dirty="0"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y</a:t>
            </a:r>
            <a:r>
              <a:rPr lang="en-US" sz="4000" b="1" baseline="30000" dirty="0" err="1" smtClean="0">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Lũy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endParaRPr lang="en-US" sz="4000" dirty="0" smtClean="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a:cs typeface="Arial" panose="020B0604020202020204" pitchFamily="34" charset="0"/>
                          </a:rPr>
                        </m:ctrlPr>
                      </m:sSupPr>
                      <m:e>
                        <m:d>
                          <m:dPr>
                            <m:ctrlPr>
                              <a:rPr lang="en-US" sz="4800" b="1" i="1" smtClean="0">
                                <a:latin typeface="Cambria Math"/>
                                <a:cs typeface="Arial" panose="020B0604020202020204" pitchFamily="34" charset="0"/>
                              </a:rPr>
                            </m:ctrlPr>
                          </m:dPr>
                          <m:e>
                            <m:f>
                              <m:fPr>
                                <m:ctrlPr>
                                  <a:rPr lang="en-US" sz="4800" b="1" i="1" smtClean="0">
                                    <a:latin typeface="Cambria Math"/>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smtClean="0">
                    <a:latin typeface="Arial" panose="020B0604020202020204" pitchFamily="34" charset="0"/>
                    <a:cs typeface="Arial" panose="020B0604020202020204" pitchFamily="34" charset="0"/>
                  </a:rPr>
                  <a:t>=</a:t>
                </a:r>
                <a:r>
                  <a:rPr lang="en-US" sz="4800" b="1" dirty="0" smtClean="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a:cs typeface="Arial" panose="020B0604020202020204" pitchFamily="34" charset="0"/>
                          </a:rPr>
                        </m:ctrlPr>
                      </m:fPr>
                      <m:num>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smtClean="0">
                    <a:solidFill>
                      <a:srgbClr val="1A3259"/>
                    </a:solidFill>
                    <a:latin typeface="Arial" panose="020B0604020202020204" pitchFamily="34" charset="0"/>
                    <a:cs typeface="Arial" panose="020B0604020202020204" pitchFamily="34" charset="0"/>
                  </a:rPr>
                  <a:t>Luyện </a:t>
                </a:r>
                <a:r>
                  <a:rPr lang="en-US" sz="4400" b="1" u="none" dirty="0" err="1" smtClean="0">
                    <a:solidFill>
                      <a:srgbClr val="1A3259"/>
                    </a:solidFill>
                    <a:latin typeface="Arial" panose="020B0604020202020204" pitchFamily="34" charset="0"/>
                    <a:cs typeface="Arial" panose="020B0604020202020204" pitchFamily="34" charset="0"/>
                  </a:rPr>
                  <a:t>tập</a:t>
                </a:r>
                <a:r>
                  <a:rPr lang="en-US" sz="4400" b="1" u="none" dirty="0" smtClean="0">
                    <a:solidFill>
                      <a:srgbClr val="1A3259"/>
                    </a:solidFill>
                    <a:latin typeface="Arial" panose="020B0604020202020204" pitchFamily="34" charset="0"/>
                    <a:cs typeface="Arial" panose="020B0604020202020204" pitchFamily="34" charset="0"/>
                  </a:rPr>
                  <a:t> 2: </a:t>
                </a:r>
                <a:r>
                  <a:rPr lang="en-US" sz="4400" u="none" dirty="0" err="1" smtClean="0">
                    <a:solidFill>
                      <a:srgbClr val="1A3259"/>
                    </a:solidFill>
                    <a:latin typeface="Arial" panose="020B0604020202020204" pitchFamily="34" charset="0"/>
                    <a:cs typeface="Arial" panose="020B0604020202020204" pitchFamily="34" charset="0"/>
                  </a:rPr>
                  <a:t>Tính</a:t>
                </a:r>
                <a:endParaRPr lang="en-US" sz="4400" u="none" dirty="0" smtClean="0">
                  <a:solidFill>
                    <a:srgbClr val="1A3259"/>
                  </a:solidFill>
                  <a:latin typeface="Arial" panose="020B0604020202020204" pitchFamily="34" charset="0"/>
                  <a:cs typeface="Arial" panose="020B0604020202020204" pitchFamily="34" charset="0"/>
                </a:endParaRPr>
              </a:p>
              <a:p>
                <a:pPr>
                  <a:lnSpc>
                    <a:spcPct val="13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smtClean="0">
                    <a:latin typeface="Arial" panose="020B0604020202020204" pitchFamily="34" charset="0"/>
                    <a:cs typeface="Arial" panose="020B0604020202020204" pitchFamily="34" charset="0"/>
                  </a:rPr>
                  <a:t>. 3</a:t>
                </a:r>
                <a:r>
                  <a:rPr lang="en-US" sz="4000" u="none" baseline="30000" dirty="0" smtClean="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b) (-125)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25</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c) (0,08)</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10</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endParaRPr lang="en-US" sz="4000" u="none" dirty="0" smtClean="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smtClean="0">
                    <a:solidFill>
                      <a:srgbClr val="C00000"/>
                    </a:solidFill>
                    <a:latin typeface="Arial" panose="020B0604020202020204" pitchFamily="34" charset="0"/>
                    <a:cs typeface="Arial" panose="020B0604020202020204" pitchFamily="34" charset="0"/>
                  </a:rPr>
                  <a:t> . 3</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smtClean="0">
                  <a:solidFill>
                    <a:srgbClr val="C00000"/>
                  </a:solidFill>
                  <a:latin typeface="Arial" panose="020B0604020202020204" pitchFamily="34" charset="0"/>
                  <a:cs typeface="Arial" panose="020B0604020202020204" pitchFamily="34" charset="0"/>
                </a:endParaRPr>
              </a:p>
              <a:p>
                <a:pPr>
                  <a:lnSpc>
                    <a:spcPct val="150000"/>
                  </a:lnSpc>
                </a:pPr>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smtClean="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(-125 : 25)</a:t>
            </a:r>
            <a:r>
              <a:rPr lang="en-US" sz="4000" baseline="30000" dirty="0" smtClean="0">
                <a:solidFill>
                  <a:srgbClr val="C00000"/>
                </a:solidFill>
                <a:latin typeface="Arial" panose="020B0604020202020204" pitchFamily="34" charset="0"/>
                <a:cs typeface="Arial" panose="020B0604020202020204" pitchFamily="34" charset="0"/>
              </a:rPr>
              <a:t>3</a:t>
            </a:r>
            <a:endParaRPr lang="en-US" sz="4000" dirty="0" smtClean="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smtClean="0">
                <a:solidFill>
                  <a:srgbClr val="C00000"/>
                </a:solidFill>
                <a:latin typeface="Arial" panose="020B0604020202020204" pitchFamily="34" charset="0"/>
                <a:cs typeface="Arial" panose="020B0604020202020204" pitchFamily="34" charset="0"/>
              </a:rPr>
              <a:t>3</a:t>
            </a:r>
            <a:r>
              <a:rPr lang="en-US" sz="4000" dirty="0" smtClean="0">
                <a:solidFill>
                  <a:srgbClr val="C00000"/>
                </a:solidFill>
                <a:latin typeface="Arial" panose="020B0604020202020204" pitchFamily="34" charset="0"/>
                <a:cs typeface="Arial" panose="020B0604020202020204" pitchFamily="34" charset="0"/>
              </a:rPr>
              <a:t> = -125</a:t>
            </a:r>
            <a:endParaRPr lang="en-US" sz="4000"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20" name="Picture 2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smtClean="0">
                <a:solidFill>
                  <a:schemeClr val="tx2">
                    <a:lumMod val="75000"/>
                  </a:schemeClr>
                </a:solidFill>
                <a:latin typeface="Arial" panose="020B0604020202020204" pitchFamily="34" charset="0"/>
                <a:cs typeface="Arial" panose="020B0604020202020204" pitchFamily="34" charset="0"/>
              </a:rPr>
              <a:t>Vận</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nước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bài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toán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mở</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đầu</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khối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smtClean="0">
                <a:solidFill>
                  <a:srgbClr val="002060"/>
                </a:solidFill>
                <a:latin typeface="Arial" panose="020B0604020202020204" pitchFamily="34" charset="0"/>
                <a:cs typeface="Arial" panose="020B0604020202020204" pitchFamily="34" charset="0"/>
              </a:rPr>
              <a:t>1111,34</a:t>
            </a:r>
            <a:r>
              <a:rPr lang="en-US" sz="4000" baseline="30000" dirty="0" smtClean="0">
                <a:solidFill>
                  <a:srgbClr val="002060"/>
                </a:solidFill>
                <a:latin typeface="Arial" panose="020B0604020202020204" pitchFamily="34" charset="0"/>
                <a:cs typeface="Arial" panose="020B0604020202020204" pitchFamily="34" charset="0"/>
              </a:rPr>
              <a:t>3</a:t>
            </a:r>
            <a:r>
              <a:rPr lang="vi-VN" sz="4000" dirty="0" smtClean="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 1 372 590 024 </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km</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a:t>
            </a:r>
            <a:r>
              <a:rPr lang="vi-VN" sz="4000" dirty="0" smtClean="0">
                <a:solidFill>
                  <a:srgbClr val="002060"/>
                </a:solidFill>
                <a:latin typeface="Arial" panose="020B0604020202020204" pitchFamily="34" charset="0"/>
                <a:cs typeface="Arial" panose="020B0604020202020204" pitchFamily="34" charset="0"/>
              </a:rPr>
              <a:t>.</a:t>
            </a:r>
            <a:endParaRPr lang="vi-VN" sz="4000" dirty="0">
              <a:solidFill>
                <a:srgbClr val="00206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smtClean="0">
                <a:solidFill>
                  <a:srgbClr val="C00000"/>
                </a:solidFill>
                <a:latin typeface="Arial" panose="020B0604020202020204" pitchFamily="34" charset="0"/>
                <a:cs typeface="Arial" panose="020B0604020202020204" pitchFamily="34" charset="0"/>
              </a:rPr>
              <a:t>Nhân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và</a:t>
            </a:r>
            <a:r>
              <a:rPr lang="en-US" sz="4400" b="1" dirty="0" smtClean="0">
                <a:solidFill>
                  <a:srgbClr val="C00000"/>
                </a:solidFill>
                <a:latin typeface="Arial" panose="020B0604020202020204" pitchFamily="34" charset="0"/>
                <a:cs typeface="Arial" panose="020B0604020202020204" pitchFamily="34" charset="0"/>
              </a:rPr>
              <a:t> chia </a:t>
            </a:r>
            <a:r>
              <a:rPr lang="en-US" sz="4400" b="1" dirty="0" err="1" smtClean="0">
                <a:solidFill>
                  <a:srgbClr val="C00000"/>
                </a:solidFill>
                <a:latin typeface="Arial" panose="020B0604020202020204" pitchFamily="34" charset="0"/>
                <a:cs typeface="Arial" panose="020B0604020202020204" pitchFamily="34" charset="0"/>
              </a:rPr>
              <a:t>hai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lũy</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thừa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cùng</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smtClean="0">
                <a:solidFill>
                  <a:srgbClr val="FFFFFF"/>
                </a:solidFill>
                <a:latin typeface="Arial" panose="020B0604020202020204" pitchFamily="34" charset="0"/>
                <a:cs typeface="Arial" panose="020B0604020202020204" pitchFamily="34" charset="0"/>
              </a:rPr>
              <a:t>2</a:t>
            </a:r>
            <a:endParaRPr lang="en-US" sz="6000" b="1" spc="94"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HĐ4</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smtClean="0">
                <a:solidFill>
                  <a:srgbClr val="002060"/>
                </a:solidFill>
                <a:latin typeface="Arial" panose="020B0604020202020204" pitchFamily="34" charset="0"/>
                <a:cs typeface="Arial" panose="020B0604020202020204" pitchFamily="34" charset="0"/>
              </a:rPr>
              <a:t>Tính</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so </a:t>
            </a:r>
            <a:r>
              <a:rPr lang="en-US" sz="4000" dirty="0" err="1" smtClean="0">
                <a:solidFill>
                  <a:srgbClr val="002060"/>
                </a:solidFill>
                <a:latin typeface="Arial" panose="020B0604020202020204" pitchFamily="34" charset="0"/>
                <a:cs typeface="Arial" panose="020B0604020202020204" pitchFamily="34" charset="0"/>
              </a:rPr>
              <a:t>sánh</a:t>
            </a:r>
            <a:r>
              <a:rPr lang="en-US" sz="4000" dirty="0" smtClean="0">
                <a:solidFill>
                  <a:srgbClr val="002060"/>
                </a:solidFill>
                <a:latin typeface="Arial" panose="020B0604020202020204" pitchFamily="34" charset="0"/>
                <a:cs typeface="Arial" panose="020B0604020202020204" pitchFamily="34" charset="0"/>
              </a:rPr>
              <a:t>:</a:t>
            </a:r>
          </a:p>
          <a:p>
            <a:pPr>
              <a:lnSpc>
                <a:spcPct val="150000"/>
              </a:lnSpc>
            </a:pPr>
            <a:r>
              <a:rPr lang="en-US" sz="4000" dirty="0" smtClean="0">
                <a:solidFill>
                  <a:srgbClr val="002060"/>
                </a:solidFill>
                <a:latin typeface="Arial" panose="020B0604020202020204" pitchFamily="34" charset="0"/>
                <a:cs typeface="Arial" panose="020B0604020202020204" pitchFamily="34" charset="0"/>
              </a:rPr>
              <a:t>a) (-3)</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4</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(-3)</a:t>
            </a:r>
            <a:r>
              <a:rPr lang="en-US" sz="4000" baseline="30000" dirty="0" smtClean="0">
                <a:solidFill>
                  <a:srgbClr val="002060"/>
                </a:solidFill>
                <a:latin typeface="Arial" panose="020B0604020202020204" pitchFamily="34" charset="0"/>
                <a:cs typeface="Arial" panose="020B0604020202020204" pitchFamily="34" charset="0"/>
              </a:rPr>
              <a:t>6</a:t>
            </a:r>
            <a:r>
              <a:rPr lang="en-US" sz="4000" dirty="0" smtClean="0">
                <a:solidFill>
                  <a:srgbClr val="002060"/>
                </a:solidFill>
                <a:latin typeface="Arial" panose="020B0604020202020204" pitchFamily="34" charset="0"/>
                <a:cs typeface="Arial" panose="020B0604020202020204" pitchFamily="34" charset="0"/>
              </a:rPr>
              <a:t>            b) 0,6</a:t>
            </a:r>
            <a:r>
              <a:rPr lang="en-US" sz="4000" baseline="30000" dirty="0" smtClean="0">
                <a:solidFill>
                  <a:srgbClr val="002060"/>
                </a:solidFill>
                <a:latin typeface="Arial" panose="020B0604020202020204" pitchFamily="34" charset="0"/>
                <a:cs typeface="Arial" panose="020B0604020202020204" pitchFamily="34" charset="0"/>
              </a:rPr>
              <a:t>3</a:t>
            </a:r>
            <a:r>
              <a:rPr lang="en-US" sz="4000" dirty="0" smtClean="0">
                <a:solidFill>
                  <a:srgbClr val="002060"/>
                </a:solidFill>
                <a:latin typeface="Arial" panose="020B0604020202020204" pitchFamily="34" charset="0"/>
                <a:cs typeface="Arial" panose="020B0604020202020204" pitchFamily="34" charset="0"/>
              </a:rPr>
              <a:t> : 0,6</a:t>
            </a:r>
            <a:r>
              <a:rPr lang="en-US" sz="4000" baseline="30000" dirty="0" smtClean="0">
                <a:solidFill>
                  <a:srgbClr val="002060"/>
                </a:solidFill>
                <a:latin typeface="Arial" panose="020B0604020202020204" pitchFamily="34" charset="0"/>
                <a:cs typeface="Arial" panose="020B0604020202020204" pitchFamily="34" charset="0"/>
              </a:rPr>
              <a:t>2</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và</a:t>
            </a:r>
            <a:r>
              <a:rPr lang="en-US" sz="4000" dirty="0" smtClean="0">
                <a:solidFill>
                  <a:srgbClr val="002060"/>
                </a:solidFill>
                <a:latin typeface="Arial" panose="020B0604020202020204" pitchFamily="34" charset="0"/>
                <a:cs typeface="Arial" panose="020B0604020202020204" pitchFamily="34" charset="0"/>
              </a:rPr>
              <a:t> 0,6.</a:t>
            </a:r>
            <a:endParaRPr lang="en-US" sz="4000"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a:t>
            </a:r>
            <a:r>
              <a:rPr lang="nl-NL" sz="4000" dirty="0" smtClean="0">
                <a:latin typeface="Arial" panose="020B0604020202020204" pitchFamily="34" charset="0"/>
                <a:ea typeface="Calibri" panose="020F0502020204030204" pitchFamily="34" charset="0"/>
                <a:cs typeface="Arial" panose="020B0604020202020204" pitchFamily="34" charset="0"/>
              </a:rPr>
              <a:t>729</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smtClean="0">
                <a:solidFill>
                  <a:srgbClr val="B64208"/>
                </a:solidFill>
                <a:latin typeface="Arial" panose="020B0604020202020204" pitchFamily="34" charset="0"/>
                <a:cs typeface="Arial" panose="020B0604020202020204" pitchFamily="34" charset="0"/>
              </a:rPr>
              <a:t>Tính</a:t>
            </a:r>
            <a:r>
              <a:rPr lang="en-US" sz="4400" b="1" u="none" dirty="0" smtClean="0">
                <a:solidFill>
                  <a:srgbClr val="B64208"/>
                </a:solidFill>
                <a:latin typeface="Arial" panose="020B0604020202020204" pitchFamily="34" charset="0"/>
                <a:cs typeface="Arial" panose="020B0604020202020204" pitchFamily="34" charset="0"/>
              </a:rPr>
              <a:t> </a:t>
            </a:r>
            <a:r>
              <a:rPr lang="en-US" sz="4400" b="1" u="none" dirty="0" err="1" smtClean="0">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endParaRPr lang="en-US" sz="4000" b="1" dirty="0" smtClean="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a:t>
                </a:r>
                <a:r>
                  <a:rPr lang="en-US" sz="4000" dirty="0" smtClean="0">
                    <a:latin typeface="Arial" panose="020B0604020202020204" pitchFamily="34" charset="0"/>
                    <a:cs typeface="Arial" panose="020B0604020202020204" pitchFamily="34" charset="0"/>
                  </a:rPr>
                  <a:t> 0, ta </a:t>
                </a:r>
                <a:r>
                  <a:rPr lang="en-US" sz="4000" dirty="0" err="1" smtClean="0">
                    <a:latin typeface="Arial" panose="020B0604020202020204" pitchFamily="34" charset="0"/>
                    <a:cs typeface="Arial" panose="020B0604020202020204" pitchFamily="34" charset="0"/>
                  </a:rPr>
                  <a:t>giữ</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chia </a:t>
                </a:r>
                <a:r>
                  <a:rPr lang="en-US" sz="4000" dirty="0" err="1" smtClean="0">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chia.</a:t>
                </a:r>
              </a:p>
              <a:p>
                <a:pPr algn="ctr">
                  <a:lnSpc>
                    <a:spcPct val="150000"/>
                  </a:lnSpc>
                </a:pP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n</a:t>
                </a:r>
                <a:r>
                  <a:rPr lang="en-US" sz="4000" b="1" dirty="0" smtClean="0">
                    <a:latin typeface="Arial" panose="020B0604020202020204" pitchFamily="34" charset="0"/>
                    <a:cs typeface="Arial" panose="020B0604020202020204" pitchFamily="34" charset="0"/>
                  </a:rPr>
                  <a:t> = </a:t>
                </a:r>
                <a:r>
                  <a:rPr lang="en-US" sz="4000" b="1" dirty="0" err="1" smtClean="0">
                    <a:latin typeface="Arial" panose="020B0604020202020204" pitchFamily="34" charset="0"/>
                    <a:cs typeface="Arial" panose="020B0604020202020204" pitchFamily="34" charset="0"/>
                  </a:rPr>
                  <a:t>x</a:t>
                </a:r>
                <a:r>
                  <a:rPr lang="en-US" sz="4000" b="1" baseline="30000" dirty="0" err="1" smtClean="0">
                    <a:latin typeface="Arial" panose="020B0604020202020204" pitchFamily="34" charset="0"/>
                    <a:cs typeface="Arial" panose="020B0604020202020204" pitchFamily="34" charset="0"/>
                  </a:rPr>
                  <a:t>m</a:t>
                </a:r>
                <a:r>
                  <a:rPr lang="en-US" sz="4000" b="1" baseline="30000" dirty="0" smtClean="0">
                    <a:latin typeface="Arial" panose="020B0604020202020204" pitchFamily="34" charset="0"/>
                    <a:cs typeface="Arial" panose="020B0604020202020204" pitchFamily="34" charset="0"/>
                  </a:rPr>
                  <a:t> - n</a:t>
                </a:r>
                <a:r>
                  <a:rPr lang="en-US" sz="4000" b="1" dirty="0" smtClean="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smtClean="0">
                    <a:latin typeface="Arial" panose="020B0604020202020204" pitchFamily="34" charset="0"/>
                    <a:cs typeface="Arial" panose="020B0604020202020204" pitchFamily="34" charset="0"/>
                  </a:rPr>
                  <a:t> 0; m ≥ 0)</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smtClean="0">
                <a:solidFill>
                  <a:schemeClr val="accent4">
                    <a:lumMod val="50000"/>
                  </a:schemeClr>
                </a:solidFill>
                <a:latin typeface="Arial" panose="020B0604020202020204" pitchFamily="34" charset="0"/>
                <a:cs typeface="Arial" panose="020B0604020202020204" pitchFamily="34" charset="0"/>
              </a:rPr>
              <a:t>Ví</a:t>
            </a:r>
            <a:r>
              <a:rPr lang="en-US" sz="4000" b="1" dirty="0" smtClean="0">
                <a:solidFill>
                  <a:schemeClr val="accent4">
                    <a:lumMod val="50000"/>
                  </a:schemeClr>
                </a:solidFill>
                <a:latin typeface="Arial" panose="020B0604020202020204" pitchFamily="34" charset="0"/>
                <a:cs typeface="Arial" panose="020B0604020202020204" pitchFamily="34" charset="0"/>
              </a:rPr>
              <a:t> </a:t>
            </a:r>
            <a:r>
              <a:rPr lang="en-US" sz="4000" b="1" dirty="0" err="1" smtClean="0">
                <a:solidFill>
                  <a:schemeClr val="accent4">
                    <a:lumMod val="50000"/>
                  </a:schemeClr>
                </a:solidFill>
                <a:latin typeface="Arial" panose="020B0604020202020204" pitchFamily="34" charset="0"/>
                <a:cs typeface="Arial" panose="020B0604020202020204" pitchFamily="34" charset="0"/>
              </a:rPr>
              <a:t>dụ</a:t>
            </a:r>
            <a:r>
              <a:rPr lang="en-US" sz="4000" b="1" dirty="0" smtClean="0">
                <a:solidFill>
                  <a:schemeClr val="accent4">
                    <a:lumMod val="50000"/>
                  </a:schemeClr>
                </a:solidFill>
                <a:latin typeface="Arial" panose="020B0604020202020204" pitchFamily="34" charset="0"/>
                <a:cs typeface="Arial" panose="020B0604020202020204" pitchFamily="34" charset="0"/>
              </a:rPr>
              <a:t> 3</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smtClean="0">
                <a:solidFill>
                  <a:srgbClr val="C00000"/>
                </a:solidFill>
                <a:latin typeface="Arial" panose="020B0604020202020204" pitchFamily="34" charset="0"/>
                <a:cs typeface="Arial" panose="020B0604020202020204" pitchFamily="34" charset="0"/>
              </a:rPr>
              <a:t>Giải</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smtClean="0">
                <a:latin typeface="Arial" panose="020B0604020202020204" pitchFamily="34" charset="0"/>
                <a:cs typeface="Arial" panose="020B0604020202020204" pitchFamily="34" charset="0"/>
              </a:rPr>
              <a:t>b)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5-5</a:t>
            </a:r>
            <a:r>
              <a:rPr lang="en-US" sz="4000" dirty="0" smtClean="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 (-5)</a:t>
            </a:r>
            <a:r>
              <a:rPr lang="en-US" sz="4000" baseline="30000" dirty="0" smtClean="0">
                <a:latin typeface="Arial" panose="020B0604020202020204" pitchFamily="34" charset="0"/>
                <a:cs typeface="Arial" panose="020B0604020202020204" pitchFamily="34" charset="0"/>
              </a:rPr>
              <a:t>0</a:t>
            </a:r>
            <a:r>
              <a:rPr lang="en-US" sz="4000" dirty="0" smtClean="0">
                <a:latin typeface="Arial" panose="020B0604020202020204" pitchFamily="34" charset="0"/>
                <a:cs typeface="Arial" panose="020B0604020202020204" pitchFamily="34" charset="0"/>
              </a:rPr>
              <a:t> = 1.</a:t>
            </a:r>
            <a:endParaRPr lang="en-US" sz="4000" dirty="0">
              <a:latin typeface="Arial" panose="020B0604020202020204" pitchFamily="34" charset="0"/>
              <a:cs typeface="Arial" panose="020B0604020202020204" pitchFamily="34" charset="0"/>
            </a:endParaRP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smtClean="0">
                <a:solidFill>
                  <a:schemeClr val="tx2">
                    <a:lumMod val="75000"/>
                  </a:schemeClr>
                </a:solidFill>
                <a:latin typeface="Arial" panose="020B0604020202020204" pitchFamily="34" charset="0"/>
                <a:cs typeface="Arial" panose="020B0604020202020204" pitchFamily="34" charset="0"/>
              </a:rPr>
              <a:t>Luyện</a:t>
            </a:r>
            <a:r>
              <a:rPr lang="en-US" sz="4000" b="1" dirty="0" smtClean="0">
                <a:solidFill>
                  <a:schemeClr val="tx2">
                    <a:lumMod val="75000"/>
                  </a:schemeClr>
                </a:solidFill>
                <a:latin typeface="Arial" panose="020B0604020202020204" pitchFamily="34" charset="0"/>
                <a:cs typeface="Arial" panose="020B0604020202020204" pitchFamily="34" charset="0"/>
              </a:rPr>
              <a:t> </a:t>
            </a:r>
            <a:r>
              <a:rPr lang="en-US" sz="4000" b="1" dirty="0" err="1" smtClean="0">
                <a:solidFill>
                  <a:schemeClr val="tx2">
                    <a:lumMod val="75000"/>
                  </a:schemeClr>
                </a:solidFill>
                <a:latin typeface="Arial" panose="020B0604020202020204" pitchFamily="34" charset="0"/>
                <a:cs typeface="Arial" panose="020B0604020202020204" pitchFamily="34" charset="0"/>
              </a:rPr>
              <a:t>tập</a:t>
            </a:r>
            <a:r>
              <a:rPr lang="en-US" sz="4000" b="1" dirty="0" smtClean="0">
                <a:solidFill>
                  <a:schemeClr val="tx2">
                    <a:lumMod val="75000"/>
                  </a:schemeClr>
                </a:solidFill>
                <a:latin typeface="Arial" panose="020B0604020202020204" pitchFamily="34" charset="0"/>
                <a:cs typeface="Arial" panose="020B0604020202020204" pitchFamily="34" charset="0"/>
              </a:rPr>
              <a:t> 3</a:t>
            </a:r>
            <a:endParaRPr lang="en-US" sz="4000" b="1" dirty="0">
              <a:solidFill>
                <a:schemeClr val="tx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(0,25)</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(0,25)</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3+4</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 (0,25)</a:t>
            </a:r>
            <a:r>
              <a:rPr lang="en-US" sz="4000" baseline="30000" dirty="0" smtClean="0">
                <a:latin typeface="Arial" panose="020B0604020202020204" pitchFamily="34" charset="0"/>
                <a:cs typeface="Arial" panose="020B0604020202020204" pitchFamily="34" charset="0"/>
              </a:rPr>
              <a:t>7-3</a:t>
            </a:r>
            <a:r>
              <a:rPr lang="en-US" sz="4000" dirty="0" smtClean="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23" name="Picture 12"/>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19"/>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của</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lũy</a:t>
            </a:r>
            <a:r>
              <a:rPr lang="en-US" sz="4400" b="1" u="none" spc="43" dirty="0" smtClean="0">
                <a:solidFill>
                  <a:schemeClr val="bg1"/>
                </a:solidFill>
                <a:latin typeface="Arial" panose="020B0604020202020204" pitchFamily="34" charset="0"/>
                <a:cs typeface="Arial" panose="020B0604020202020204" pitchFamily="34" charset="0"/>
              </a:rPr>
              <a:t> </a:t>
            </a:r>
            <a:r>
              <a:rPr lang="en-US" sz="4400" b="1" u="none" spc="43" dirty="0" err="1" smtClean="0">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smtClean="0">
                <a:solidFill>
                  <a:srgbClr val="FFFFFF"/>
                </a:solidFill>
                <a:latin typeface="Arial" panose="020B0604020202020204" pitchFamily="34" charset="0"/>
                <a:cs typeface="Arial" panose="020B0604020202020204" pitchFamily="34" charset="0"/>
              </a:rPr>
              <a:t>3</a:t>
            </a:r>
            <a:endParaRPr lang="en-US" sz="5232" b="1" spc="78"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HĐ5</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HĐ5</a:t>
            </a:r>
            <a:endParaRPr lang="en-US" sz="40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a:t>
            </a:r>
            <a:endParaRPr lang="en-US" sz="40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2+2+2</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6</a:t>
            </a:r>
            <a:r>
              <a:rPr lang="en-US" sz="4000" dirty="0" smtClean="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2+2</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smtClean="0">
                <a:solidFill>
                  <a:srgbClr val="C00000"/>
                </a:solidFill>
                <a:latin typeface="Arial" panose="020B0604020202020204" pitchFamily="34" charset="0"/>
                <a:cs typeface="Arial" panose="020B0604020202020204" pitchFamily="34" charset="0"/>
              </a:rPr>
              <a:t>KẾT LUẬN</a:t>
            </a:r>
            <a:endParaRPr lang="en-US" sz="5400" b="1" spc="82" dirty="0">
              <a:solidFill>
                <a:srgbClr val="C00000"/>
              </a:solidFill>
              <a:latin typeface="Arial" panose="020B0604020202020204" pitchFamily="34" charset="0"/>
              <a:cs typeface="Arial" panose="020B0604020202020204" pitchFamily="34" charset="0"/>
            </a:endParaRP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Khi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lũy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thừa</a:t>
            </a:r>
            <a:r>
              <a:rPr lang="en-US" sz="4400" dirty="0" smtClean="0">
                <a:latin typeface="Arial" panose="020B0604020202020204" pitchFamily="34" charset="0"/>
                <a:cs typeface="Arial" panose="020B0604020202020204" pitchFamily="34" charset="0"/>
              </a:rPr>
              <a:t>, ta </a:t>
            </a:r>
            <a:r>
              <a:rPr lang="en-US" sz="4400" dirty="0" err="1" smtClean="0">
                <a:latin typeface="Arial" panose="020B0604020202020204" pitchFamily="34" charset="0"/>
                <a:cs typeface="Arial" panose="020B0604020202020204" pitchFamily="34" charset="0"/>
              </a:rPr>
              <a:t>giữ</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mũ</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a:t>
            </a:r>
            <a:r>
              <a:rPr lang="en-US" sz="5400" b="1" baseline="30000" dirty="0" smtClean="0">
                <a:latin typeface="Arial" panose="020B0604020202020204" pitchFamily="34" charset="0"/>
                <a:cs typeface="Arial" panose="020B0604020202020204" pitchFamily="34" charset="0"/>
              </a:rPr>
              <a:t>n</a:t>
            </a:r>
            <a:r>
              <a:rPr lang="en-US" sz="5400" b="1" dirty="0" smtClean="0">
                <a:latin typeface="Arial" panose="020B0604020202020204" pitchFamily="34" charset="0"/>
                <a:cs typeface="Arial" panose="020B0604020202020204" pitchFamily="34" charset="0"/>
              </a:rPr>
              <a:t> =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m</a:t>
            </a:r>
            <a:r>
              <a:rPr lang="en-US" sz="5400" b="1" dirty="0" smtClean="0">
                <a:latin typeface="Arial" panose="020B0604020202020204" pitchFamily="34" charset="0"/>
                <a:cs typeface="Arial" panose="020B0604020202020204" pitchFamily="34" charset="0"/>
              </a:rPr>
              <a:t>. </a:t>
            </a:r>
            <a:r>
              <a:rPr lang="en-US" sz="5400" b="1" dirty="0" err="1" smtClean="0">
                <a:latin typeface="Arial" panose="020B0604020202020204" pitchFamily="34" charset="0"/>
                <a:cs typeface="Arial" panose="020B0604020202020204" pitchFamily="34" charset="0"/>
              </a:rPr>
              <a:t>x</a:t>
            </a:r>
            <a:r>
              <a:rPr lang="en-US" sz="5400" b="1" baseline="30000" dirty="0" err="1" smtClean="0">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Ví</a:t>
            </a:r>
            <a:r>
              <a:rPr lang="en-US" sz="4400" b="1" dirty="0" smtClean="0">
                <a:solidFill>
                  <a:srgbClr val="1B3679"/>
                </a:solidFill>
                <a:latin typeface="Arial" panose="020B0604020202020204" pitchFamily="34" charset="0"/>
                <a:cs typeface="Arial" panose="020B0604020202020204" pitchFamily="34" charset="0"/>
              </a:rPr>
              <a:t> </a:t>
            </a:r>
            <a:r>
              <a:rPr lang="en-US" sz="4400" b="1" dirty="0" err="1" smtClean="0">
                <a:solidFill>
                  <a:srgbClr val="1B3679"/>
                </a:solidFill>
                <a:latin typeface="Arial" panose="020B0604020202020204" pitchFamily="34" charset="0"/>
                <a:cs typeface="Arial" panose="020B0604020202020204" pitchFamily="34" charset="0"/>
              </a:rPr>
              <a:t>dụ</a:t>
            </a:r>
            <a:r>
              <a:rPr lang="en-US" sz="4400" b="1" dirty="0" smtClean="0">
                <a:solidFill>
                  <a:srgbClr val="1B3679"/>
                </a:solidFill>
                <a:latin typeface="Arial" panose="020B0604020202020204" pitchFamily="34" charset="0"/>
                <a:cs typeface="Arial" panose="020B0604020202020204" pitchFamily="34" charset="0"/>
              </a:rPr>
              <a:t> 4: </a:t>
            </a:r>
            <a:r>
              <a:rPr lang="en-US" sz="4400" dirty="0" err="1" smtClean="0">
                <a:solidFill>
                  <a:srgbClr val="1B3679"/>
                </a:solidFill>
                <a:latin typeface="Arial" panose="020B0604020202020204" pitchFamily="34" charset="0"/>
                <a:cs typeface="Arial" panose="020B0604020202020204" pitchFamily="34" charset="0"/>
              </a:rPr>
              <a:t>Tính</a:t>
            </a:r>
            <a:r>
              <a:rPr lang="en-US" sz="4400" dirty="0" smtClean="0">
                <a:solidFill>
                  <a:srgbClr val="1B3679"/>
                </a:solidFill>
                <a:latin typeface="Arial" panose="020B0604020202020204" pitchFamily="34" charset="0"/>
                <a:cs typeface="Arial" panose="020B0604020202020204" pitchFamily="34" charset="0"/>
              </a:rPr>
              <a:t> [(-5)</a:t>
            </a:r>
            <a:r>
              <a:rPr lang="en-US" sz="4400" baseline="30000" dirty="0" smtClean="0">
                <a:solidFill>
                  <a:srgbClr val="1B3679"/>
                </a:solidFill>
                <a:latin typeface="Arial" panose="020B0604020202020204" pitchFamily="34" charset="0"/>
                <a:cs typeface="Arial" panose="020B0604020202020204" pitchFamily="34" charset="0"/>
              </a:rPr>
              <a:t>3</a:t>
            </a:r>
            <a:r>
              <a:rPr lang="en-US" sz="4400" dirty="0" smtClean="0">
                <a:solidFill>
                  <a:srgbClr val="1B3679"/>
                </a:solidFill>
                <a:latin typeface="Arial" panose="020B0604020202020204" pitchFamily="34" charset="0"/>
                <a:cs typeface="Arial" panose="020B0604020202020204" pitchFamily="34" charset="0"/>
              </a:rPr>
              <a:t>]</a:t>
            </a:r>
            <a:r>
              <a:rPr lang="en-US" sz="4400" baseline="30000" dirty="0" smtClean="0">
                <a:solidFill>
                  <a:srgbClr val="1B3679"/>
                </a:solidFill>
                <a:latin typeface="Arial" panose="020B0604020202020204" pitchFamily="34" charset="0"/>
                <a:cs typeface="Arial" panose="020B0604020202020204" pitchFamily="34" charset="0"/>
              </a:rPr>
              <a:t>7</a:t>
            </a:r>
            <a:r>
              <a:rPr lang="en-US" sz="4400" b="1" dirty="0" smtClean="0">
                <a:solidFill>
                  <a:srgbClr val="1B3679"/>
                </a:solidFill>
                <a:latin typeface="Arial" panose="020B0604020202020204" pitchFamily="34" charset="0"/>
                <a:cs typeface="Arial" panose="020B0604020202020204" pitchFamily="34" charset="0"/>
              </a:rPr>
              <a:t> </a:t>
            </a:r>
            <a:endParaRPr lang="en-US" sz="4400" b="1" dirty="0">
              <a:solidFill>
                <a:srgbClr val="1B3679"/>
              </a:solidFill>
              <a:latin typeface="Arial" panose="020B0604020202020204" pitchFamily="34" charset="0"/>
              <a:cs typeface="Arial" panose="020B0604020202020204" pitchFamily="34" charset="0"/>
            </a:endParaRP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[(-5)</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3.7</a:t>
            </a:r>
            <a:r>
              <a:rPr lang="en-US" sz="4400" dirty="0" smtClean="0">
                <a:latin typeface="Arial" panose="020B0604020202020204" pitchFamily="34" charset="0"/>
                <a:cs typeface="Arial" panose="020B0604020202020204" pitchFamily="34" charset="0"/>
              </a:rPr>
              <a:t> = (-5)</a:t>
            </a:r>
            <a:r>
              <a:rPr lang="en-US" sz="4400" baseline="30000" dirty="0" smtClean="0">
                <a:latin typeface="Arial" panose="020B0604020202020204" pitchFamily="34" charset="0"/>
                <a:cs typeface="Arial" panose="020B0604020202020204" pitchFamily="34" charset="0"/>
              </a:rPr>
              <a:t>21</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Luyện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4:</a:t>
                </a:r>
                <a:r>
                  <a:rPr lang="en-US" sz="44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smtClean="0">
                <a:solidFill>
                  <a:srgbClr val="FFFFFF"/>
                </a:solidFill>
                <a:latin typeface="Arial" panose="020B0604020202020204" pitchFamily="34" charset="0"/>
                <a:cs typeface="Arial" panose="020B0604020202020204" pitchFamily="34" charset="0"/>
              </a:rPr>
              <a:t>TRÁI ĐẤT</a:t>
            </a:r>
            <a:endParaRPr lang="en-US" sz="7200" b="1" dirty="0">
              <a:solidFill>
                <a:srgbClr val="FFFFFF"/>
              </a:solidFill>
              <a:latin typeface="Arial" panose="020B0604020202020204" pitchFamily="34" charset="0"/>
              <a:cs typeface="Arial" panose="020B0604020202020204" pitchFamily="34" charset="0"/>
            </a:endParaRP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pic>
        <p:nvPicPr>
          <p:cNvPr id="7" name="Picture 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0" name="Picture 1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pic>
        <p:nvPicPr>
          <p:cNvPr id="15" name="Picture 1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smtClean="0">
                <a:solidFill>
                  <a:srgbClr val="1B3679"/>
                </a:solidFill>
                <a:latin typeface="Arial" panose="020B0604020202020204" pitchFamily="34" charset="0"/>
                <a:cs typeface="Arial" panose="020B0604020202020204" pitchFamily="34" charset="0"/>
              </a:rPr>
              <a:t>Thử</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thách</a:t>
            </a:r>
            <a:r>
              <a:rPr lang="en-US" sz="4400" b="1" spc="82" dirty="0" smtClean="0">
                <a:solidFill>
                  <a:srgbClr val="1B3679"/>
                </a:solidFill>
                <a:latin typeface="Arial" panose="020B0604020202020204" pitchFamily="34" charset="0"/>
                <a:cs typeface="Arial" panose="020B0604020202020204" pitchFamily="34" charset="0"/>
              </a:rPr>
              <a:t> </a:t>
            </a:r>
            <a:r>
              <a:rPr lang="en-US" sz="4400" b="1" spc="82" dirty="0" err="1" smtClean="0">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1.12.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chéo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gridCol w="1728357"/>
                <a:gridCol w="1728357"/>
              </a:tblGrid>
              <a:tr h="1557867">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57867">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gridCol w="1752600"/>
                <a:gridCol w="1752600"/>
              </a:tblGrid>
              <a:tr h="1566016">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r h="1566016">
                <a:tc>
                  <a:txBody>
                    <a:bodyPr/>
                    <a:lstStyle/>
                    <a:p>
                      <a:pPr algn="ctr"/>
                      <a:r>
                        <a:rPr lang="en-US" sz="4400" dirty="0" smtClean="0">
                          <a:solidFill>
                            <a:srgbClr val="0070C0"/>
                          </a:solidFill>
                          <a:latin typeface="Arial" panose="020B0604020202020204" pitchFamily="34" charset="0"/>
                          <a:cs typeface="Arial" panose="020B0604020202020204" pitchFamily="34" charset="0"/>
                        </a:rPr>
                        <a:t>?</a:t>
                      </a:r>
                      <a:endParaRPr lang="en-US" sz="4400" dirty="0">
                        <a:solidFill>
                          <a:srgbClr val="0070C0"/>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smtClean="0">
                          <a:solidFill>
                            <a:schemeClr val="bg1"/>
                          </a:solidFill>
                          <a:latin typeface="Arial" panose="020B0604020202020204" pitchFamily="34" charset="0"/>
                          <a:cs typeface="Arial" panose="020B0604020202020204" pitchFamily="34" charset="0"/>
                        </a:rPr>
                        <a:t>2</a:t>
                      </a:r>
                      <a:r>
                        <a:rPr lang="en-US" sz="4400" baseline="30000" dirty="0" smtClean="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smtClean="0">
                <a:solidFill>
                  <a:srgbClr val="0070C0"/>
                </a:solidFill>
                <a:latin typeface="Arial" panose="020B0604020202020204" pitchFamily="34" charset="0"/>
                <a:cs typeface="Arial" panose="020B0604020202020204" pitchFamily="34" charset="0"/>
              </a:rPr>
              <a:t>2</a:t>
            </a:r>
            <a:r>
              <a:rPr lang="en-US" sz="4400" baseline="30000" dirty="0" smtClean="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LUYỆN TẬP</a:t>
            </a:r>
            <a:endParaRPr lang="en-US" sz="6600" b="1"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1.19 (SGK - tr18)</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Viết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smtClean="0">
                    <a:latin typeface="Arial" panose="020B0604020202020204" pitchFamily="34" charset="0"/>
                    <a:cs typeface="Arial" panose="020B0604020202020204" pitchFamily="34" charset="0"/>
                  </a:rPr>
                  <a:t>.</a:t>
                </a:r>
                <a:endParaRPr lang="en-US" sz="54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smtClean="0">
                <a:solidFill>
                  <a:srgbClr val="1B3679"/>
                </a:solidFill>
                <a:latin typeface="Arial" panose="020B0604020202020204" pitchFamily="34" charset="0"/>
                <a:cs typeface="Arial" panose="020B0604020202020204" pitchFamily="34" charset="0"/>
              </a:rPr>
              <a:t>Bài</a:t>
            </a:r>
            <a:r>
              <a:rPr lang="en-US" sz="4400" b="1" dirty="0" smtClean="0">
                <a:solidFill>
                  <a:srgbClr val="1B3679"/>
                </a:solidFill>
                <a:latin typeface="Arial" panose="020B0604020202020204" pitchFamily="34" charset="0"/>
                <a:cs typeface="Arial" panose="020B0604020202020204" pitchFamily="34" charset="0"/>
              </a:rPr>
              <a:t> 1.21 (SGK - tr19) </a:t>
            </a:r>
            <a:endParaRPr lang="en-US" sz="4400" b="1" dirty="0">
              <a:solidFill>
                <a:srgbClr val="1B3679"/>
              </a:solidFill>
              <a:latin typeface="Arial" panose="020B0604020202020204" pitchFamily="34" charset="0"/>
              <a:cs typeface="Arial" panose="020B0604020202020204" pitchFamily="34" charset="0"/>
            </a:endParaRP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Không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7</a:t>
            </a:r>
            <a:r>
              <a:rPr lang="en-US" sz="4000" dirty="0" smtClean="0">
                <a:latin typeface="Arial" panose="020B0604020202020204" pitchFamily="34" charset="0"/>
                <a:cs typeface="Arial" panose="020B0604020202020204" pitchFamily="34" charset="0"/>
              </a:rPr>
              <a:t>. (-3) = -2 187. (-3) = 6 561</a:t>
            </a:r>
            <a:endParaRPr lang="en-US" sz="40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7" name="Picture 7"/>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smtClean="0">
                <a:solidFill>
                  <a:srgbClr val="002060"/>
                </a:solidFill>
                <a:latin typeface="Arial" panose="020B0604020202020204" pitchFamily="34" charset="0"/>
                <a:cs typeface="Arial" panose="020B0604020202020204" pitchFamily="34" charset="0"/>
              </a:rPr>
              <a:t>Bài</a:t>
            </a:r>
            <a:r>
              <a:rPr lang="en-US" sz="4000" b="1" dirty="0" smtClean="0">
                <a:solidFill>
                  <a:srgbClr val="002060"/>
                </a:solidFill>
                <a:latin typeface="Arial" panose="020B0604020202020204" pitchFamily="34" charset="0"/>
                <a:cs typeface="Arial" panose="020B0604020202020204" pitchFamily="34" charset="0"/>
              </a:rPr>
              <a:t> 1.22 (SGK - tr19</a:t>
            </a:r>
            <a:endParaRPr lang="en-US" sz="40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         a) 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b) 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smtClean="0">
                    <a:latin typeface="Arial" panose="020B0604020202020204" pitchFamily="34" charset="0"/>
                    <a:cs typeface="Arial" panose="020B0604020202020204" pitchFamily="34" charset="0"/>
                  </a:rPr>
                  <a:t>15</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(15</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2)</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450</a:t>
                </a:r>
                <a:r>
                  <a:rPr lang="en-US" sz="4000" baseline="30000" dirty="0" smtClean="0">
                    <a:latin typeface="Arial" panose="020B0604020202020204" pitchFamily="34" charset="0"/>
                    <a:cs typeface="Arial" panose="020B0604020202020204" pitchFamily="34" charset="0"/>
                  </a:rPr>
                  <a:t>4</a:t>
                </a:r>
              </a:p>
              <a:p>
                <a:pPr marL="742950" indent="-742950" algn="just">
                  <a:buAutoNum type="alphaLcParenR"/>
                </a:pPr>
                <a:r>
                  <a:rPr lang="en-US" sz="4000" dirty="0" smtClean="0">
                    <a:latin typeface="Arial" panose="020B0604020202020204" pitchFamily="34" charset="0"/>
                    <a:cs typeface="Arial" panose="020B0604020202020204" pitchFamily="34" charset="0"/>
                  </a:rPr>
                  <a:t>27</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32</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5</a:t>
                </a:r>
                <a:r>
                  <a:rPr lang="en-US" sz="4000" dirty="0" smtClean="0">
                    <a:latin typeface="Arial" panose="020B0604020202020204" pitchFamily="34" charset="0"/>
                    <a:cs typeface="Arial" panose="020B0604020202020204" pitchFamily="34" charset="0"/>
                  </a:rPr>
                  <a:t>)</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3</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2</a:t>
                </a:r>
                <a:r>
                  <a:rPr lang="en-US" sz="4000" baseline="30000" dirty="0" smtClean="0">
                    <a:latin typeface="Arial" panose="020B0604020202020204" pitchFamily="34" charset="0"/>
                    <a:cs typeface="Arial" panose="020B0604020202020204" pitchFamily="34" charset="0"/>
                  </a:rPr>
                  <a:t>15</a:t>
                </a:r>
                <a:r>
                  <a:rPr lang="en-US" sz="4000" dirty="0" smtClean="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5" name="Picture 5"/>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9"/>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smtClean="0">
                <a:solidFill>
                  <a:srgbClr val="1B3679"/>
                </a:solidFill>
                <a:latin typeface="Arial" panose="020B0604020202020204" pitchFamily="34" charset="0"/>
                <a:cs typeface="Arial" panose="020B0604020202020204" pitchFamily="34" charset="0"/>
              </a:rPr>
              <a:t>VẬN DỤNG</a:t>
            </a:r>
            <a:endParaRPr lang="en-US" sz="6600" b="1" dirty="0">
              <a:solidFill>
                <a:srgbClr val="1B3679"/>
              </a:solidFill>
              <a:latin typeface="Arial" panose="020B0604020202020204" pitchFamily="34" charset="0"/>
              <a:cs typeface="Arial" panose="020B0604020202020204" pitchFamily="34" charset="0"/>
            </a:endParaRP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1.24 (SGK - tr19)</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1,5. 10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km. </a:t>
            </a:r>
            <a:r>
              <a:rPr lang="en-US" sz="4000" dirty="0" err="1" smtClean="0">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sp>
      </p:gr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7,78. 10</a:t>
                </a:r>
                <a:r>
                  <a:rPr lang="en-US" sz="4000" baseline="30000" dirty="0" smtClean="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(1,5 . 10</a:t>
                </a:r>
                <a:r>
                  <a:rPr lang="en-US" sz="4000" baseline="30000" dirty="0" smtClean="0">
                    <a:latin typeface="Arial" panose="020B0604020202020204" pitchFamily="34" charset="0"/>
                    <a:cs typeface="Arial" panose="020B0604020202020204" pitchFamily="34" charset="0"/>
                  </a:rPr>
                  <a:t>8</a:t>
                </a:r>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Vậy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gấp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Trời</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smtClean="0">
                <a:solidFill>
                  <a:schemeClr val="bg1"/>
                </a:solidFill>
                <a:latin typeface="Arial" panose="020B0604020202020204" pitchFamily="34" charset="0"/>
                <a:cs typeface="Arial" panose="020B0604020202020204" pitchFamily="34" charset="0"/>
              </a:rPr>
              <a:t>Một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hình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ảnh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về</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Mặt</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Trời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các</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hành</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smtClean="0">
                <a:solidFill>
                  <a:srgbClr val="1B3679"/>
                </a:solidFill>
                <a:latin typeface="Arial" panose="020B0604020202020204" pitchFamily="34" charset="0"/>
                <a:cs typeface="Arial" panose="020B0604020202020204" pitchFamily="34" charset="0"/>
              </a:rPr>
              <a:t>Bài</a:t>
            </a:r>
            <a:r>
              <a:rPr lang="en-US" sz="4400" b="1" u="none" dirty="0" smtClean="0">
                <a:solidFill>
                  <a:srgbClr val="1B3679"/>
                </a:solidFill>
                <a:latin typeface="Arial" panose="020B0604020202020204" pitchFamily="34" charset="0"/>
                <a:cs typeface="Arial" panose="020B0604020202020204" pitchFamily="34" charset="0"/>
              </a:rPr>
              <a:t> 1. 25 (SGK - tr19)</a:t>
            </a:r>
            <a:endParaRPr lang="en-US" sz="4400" b="1" u="none" dirty="0">
              <a:solidFill>
                <a:srgbClr val="1B3679"/>
              </a:solidFill>
              <a:latin typeface="Arial" panose="020B0604020202020204" pitchFamily="34" charset="0"/>
              <a:cs typeface="Arial" panose="020B0604020202020204" pitchFamily="34" charset="0"/>
            </a:endParaRP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tế</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gridCol w="5143500"/>
              </a:tblGrid>
              <a:tr h="663192">
                <a:tc>
                  <a:txBody>
                    <a:bodyPr/>
                    <a:lstStyle/>
                    <a:p>
                      <a:pPr algn="ctr"/>
                      <a:r>
                        <a:rPr lang="en-US" sz="360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lượt</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khách</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đến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672403">
                <a:tc>
                  <a:txBody>
                    <a:bodyPr/>
                    <a:lstStyle/>
                    <a:p>
                      <a:r>
                        <a:rPr lang="en-US" sz="3600" dirty="0" err="1" smtClean="0">
                          <a:latin typeface="Arial" panose="020B0604020202020204" pitchFamily="34" charset="0"/>
                          <a:cs typeface="Arial" panose="020B0604020202020204" pitchFamily="34" charset="0"/>
                        </a:rPr>
                        <a:t>Hàn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Quốc</a:t>
                      </a:r>
                      <a:r>
                        <a:rPr lang="en-US" sz="3600" baseline="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4,3. 10</a:t>
                      </a:r>
                      <a:r>
                        <a:rPr lang="en-US" sz="3600" baseline="30000" dirty="0" smtClean="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Hoa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7,4. 10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err="1" smtClean="0">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2,9. 10</a:t>
                      </a:r>
                      <a:r>
                        <a:rPr lang="en-US" sz="3600" baseline="30000" dirty="0" smtClean="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r h="672403">
                <a:tc>
                  <a:txBody>
                    <a:bodyPr/>
                    <a:lstStyle/>
                    <a:p>
                      <a:r>
                        <a:rPr lang="en-US" sz="3600" dirty="0" smtClean="0">
                          <a:latin typeface="Arial" panose="020B0604020202020204" pitchFamily="34" charset="0"/>
                          <a:cs typeface="Arial" panose="020B0604020202020204" pitchFamily="34" charset="0"/>
                        </a:rPr>
                        <a:t>Ý</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smtClean="0">
                          <a:latin typeface="Arial" panose="020B0604020202020204" pitchFamily="34" charset="0"/>
                          <a:cs typeface="Arial" panose="020B0604020202020204" pitchFamily="34" charset="0"/>
                        </a:rPr>
                        <a:t>7. 10</a:t>
                      </a:r>
                      <a:r>
                        <a:rPr lang="en-US" sz="3600" baseline="30000"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sắp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xếp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lượng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nhỏ</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smtClean="0">
                <a:solidFill>
                  <a:srgbClr val="1B3679"/>
                </a:solidFill>
                <a:latin typeface="Arial" panose="020B0604020202020204" pitchFamily="34" charset="0"/>
                <a:cs typeface="Arial" panose="020B0604020202020204" pitchFamily="34" charset="0"/>
              </a:rPr>
              <a:t>HƯỚNG DẪN VỀ NHÀ</a:t>
            </a:r>
            <a:endParaRPr lang="en-US" sz="6600" b="1" u="none" spc="94" dirty="0">
              <a:solidFill>
                <a:srgbClr val="1B3679"/>
              </a:solidFill>
              <a:latin typeface="Arial" panose="020B0604020202020204" pitchFamily="34" charset="0"/>
              <a:cs typeface="Arial" panose="020B0604020202020204" pitchFamily="34" charset="0"/>
            </a:endParaRP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01</a:t>
            </a:r>
            <a:endParaRPr lang="en-US" sz="4800" b="1" spc="58"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02</a:t>
            </a:r>
            <a:endParaRPr lang="en-US" sz="4800" b="1" spc="58" dirty="0">
              <a:solidFill>
                <a:srgbClr val="FFFFFF"/>
              </a:solidFill>
              <a:latin typeface="Arial" panose="020B0604020202020204" pitchFamily="34" charset="0"/>
              <a:cs typeface="Arial" panose="020B0604020202020204" pitchFamily="34" charset="0"/>
            </a:endParaRP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smtClean="0">
                <a:solidFill>
                  <a:srgbClr val="FFFFFF"/>
                </a:solidFill>
                <a:latin typeface="Arial" panose="020B0604020202020204" pitchFamily="34" charset="0"/>
                <a:cs typeface="Arial" panose="020B0604020202020204" pitchFamily="34" charset="0"/>
              </a:rPr>
              <a:t>03 </a:t>
            </a:r>
            <a:endParaRPr lang="en-US" sz="4800" b="1" spc="58" dirty="0">
              <a:solidFill>
                <a:srgbClr val="FFFFFF"/>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Ghi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nhớ</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kiến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thức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Hoàn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thành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SGK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làm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tập</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trong</a:t>
            </a:r>
            <a:r>
              <a:rPr lang="en-US" sz="4000" dirty="0" smtClean="0">
                <a:solidFill>
                  <a:schemeClr val="bg1"/>
                </a:solidFill>
                <a:latin typeface="Arial" panose="020B0604020202020204" pitchFamily="34" charset="0"/>
                <a:cs typeface="Arial" panose="020B0604020202020204" pitchFamily="34" charset="0"/>
              </a:rPr>
              <a:t> SBT</a:t>
            </a:r>
            <a:endParaRPr lang="en-US" sz="40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smtClean="0">
                <a:solidFill>
                  <a:schemeClr val="bg1"/>
                </a:solidFill>
                <a:latin typeface="Arial" panose="020B0604020202020204" pitchFamily="34" charset="0"/>
                <a:cs typeface="Arial" panose="020B0604020202020204" pitchFamily="34" charset="0"/>
              </a:rPr>
              <a:t>Chuẩn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bị</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sau</a:t>
            </a:r>
            <a:r>
              <a:rPr lang="en-US" sz="4000" dirty="0" smtClean="0">
                <a:solidFill>
                  <a:schemeClr val="bg1"/>
                </a:solidFill>
                <a:latin typeface="Arial" panose="020B0604020202020204" pitchFamily="34" charset="0"/>
                <a:cs typeface="Arial" panose="020B0604020202020204" pitchFamily="34" charset="0"/>
              </a:rPr>
              <a:t> - </a:t>
            </a: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4</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sp>
      </p:grpSp>
      <p:pic>
        <p:nvPicPr>
          <p:cNvPr id="4" name="Picture 4"/>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smtClean="0">
                <a:solidFill>
                  <a:srgbClr val="FFFFFF"/>
                </a:solidFill>
                <a:latin typeface="Arial" panose="020B0604020202020204" pitchFamily="34" charset="0"/>
                <a:cs typeface="Arial" panose="020B0604020202020204" pitchFamily="34" charset="0"/>
              </a:rPr>
              <a:t>CẢM ƠN SỰ QUAN TÂM VÀ THEO DÕI CỦA CÁC EM!</a:t>
            </a:r>
            <a:endParaRPr lang="en-US" sz="7200" b="1" spc="237"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pic>
        <p:nvPicPr>
          <p:cNvPr id="8" name="Picture 8"/>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smtClean="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smtClean="0">
                <a:solidFill>
                  <a:srgbClr val="C00000"/>
                </a:solidFill>
                <a:latin typeface="Arial" panose="020B0604020202020204" pitchFamily="34" charset="0"/>
                <a:cs typeface="Arial" panose="020B0604020202020204" pitchFamily="34" charset="0"/>
              </a:rPr>
              <a:t>(3 </a:t>
            </a:r>
            <a:r>
              <a:rPr lang="en-US" sz="6400" b="1" spc="96" dirty="0" err="1" smtClean="0">
                <a:solidFill>
                  <a:srgbClr val="C00000"/>
                </a:solidFill>
                <a:latin typeface="Arial" panose="020B0604020202020204" pitchFamily="34" charset="0"/>
                <a:cs typeface="Arial" panose="020B0604020202020204" pitchFamily="34" charset="0"/>
              </a:rPr>
              <a:t>Tiết</a:t>
            </a:r>
            <a:r>
              <a:rPr lang="en-US" sz="6400" b="1" spc="96" dirty="0" smtClean="0">
                <a:solidFill>
                  <a:srgbClr val="C00000"/>
                </a:solidFill>
                <a:latin typeface="Arial" panose="020B0604020202020204" pitchFamily="34" charset="0"/>
                <a:cs typeface="Arial" panose="020B0604020202020204" pitchFamily="34" charset="0"/>
              </a:rPr>
              <a:t>)</a:t>
            </a:r>
            <a:endParaRPr lang="en-US" sz="6400" b="1" spc="96"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13930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pic>
        <p:nvPicPr>
          <p:cNvPr id="16" name="Picture 16"/>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smtClean="0">
                <a:solidFill>
                  <a:srgbClr val="1B3679"/>
                </a:solidFill>
                <a:latin typeface="Arial" panose="020B0604020202020204" pitchFamily="34" charset="0"/>
                <a:cs typeface="Arial" panose="020B0604020202020204" pitchFamily="34" charset="0"/>
              </a:rPr>
              <a:t>NỘI DUNG BÀI HỌC</a:t>
            </a:r>
            <a:endParaRPr lang="en-US" sz="6281" b="1" spc="94" dirty="0">
              <a:solidFill>
                <a:srgbClr val="1B3679"/>
              </a:solidFill>
              <a:latin typeface="Arial" panose="020B0604020202020204" pitchFamily="34" charset="0"/>
              <a:cs typeface="Arial" panose="020B0604020202020204" pitchFamily="34" charset="0"/>
            </a:endParaRP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với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mũ</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tự</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Nhân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và</a:t>
            </a:r>
            <a:r>
              <a:rPr lang="en-US" sz="4000" b="1" dirty="0" smtClean="0">
                <a:solidFill>
                  <a:schemeClr val="bg1"/>
                </a:solidFill>
                <a:latin typeface="Arial" panose="020B0604020202020204" pitchFamily="34" charset="0"/>
                <a:cs typeface="Arial" panose="020B0604020202020204" pitchFamily="34" charset="0"/>
              </a:rPr>
              <a:t> chia </a:t>
            </a:r>
            <a:r>
              <a:rPr lang="en-US" sz="4000" b="1" dirty="0" err="1" smtClean="0">
                <a:solidFill>
                  <a:schemeClr val="bg1"/>
                </a:solidFill>
                <a:latin typeface="Arial" panose="020B0604020202020204" pitchFamily="34" charset="0"/>
                <a:cs typeface="Arial" panose="020B0604020202020204" pitchFamily="34" charset="0"/>
              </a:rPr>
              <a:t>hai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cùng</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cơ</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của</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lũy</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sp>
      </p:grpSp>
      <p:pic>
        <p:nvPicPr>
          <p:cNvPr id="6" name="Picture 6"/>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smtClean="0">
                <a:solidFill>
                  <a:srgbClr val="002060"/>
                </a:solidFill>
                <a:latin typeface="Arial" panose="020B0604020202020204" pitchFamily="34" charset="0"/>
                <a:cs typeface="Arial" panose="020B0604020202020204" pitchFamily="34" charset="0"/>
              </a:rPr>
              <a:t>Lũy</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thừa</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mũ</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tự</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Arial" panose="020B0604020202020204" pitchFamily="34" charset="0"/>
                <a:cs typeface="Arial" panose="020B0604020202020204" pitchFamily="34" charset="0"/>
              </a:rPr>
              <a:t>HĐ1</a:t>
            </a:r>
            <a:endParaRPr lang="en-US" sz="4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smtClean="0">
                <a:latin typeface="Arial" panose="020B0604020202020204" pitchFamily="34" charset="0"/>
                <a:cs typeface="Arial" panose="020B0604020202020204" pitchFamily="34" charset="0"/>
              </a:rPr>
              <a:t>5. 5. 5</a:t>
            </a:r>
            <a:endParaRPr lang="en-US" sz="4000" dirty="0">
              <a:latin typeface="Arial" panose="020B0604020202020204" pitchFamily="34" charset="0"/>
              <a:cs typeface="Arial" panose="020B0604020202020204" pitchFamily="34" charset="0"/>
            </a:endParaRP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2</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4</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smtClean="0">
                <a:solidFill>
                  <a:schemeClr val="accent2">
                    <a:lumMod val="75000"/>
                  </a:schemeClr>
                </a:solidFill>
                <a:latin typeface="Arial" panose="020B0604020202020204" pitchFamily="34" charset="0"/>
                <a:cs typeface="Arial" panose="020B0604020202020204" pitchFamily="34" charset="0"/>
              </a:rPr>
              <a:t>Cơ</a:t>
            </a:r>
            <a:r>
              <a:rPr lang="en-US" sz="3600" dirty="0" smtClean="0">
                <a:solidFill>
                  <a:schemeClr val="accent2">
                    <a:lumMod val="75000"/>
                  </a:schemeClr>
                </a:solidFill>
                <a:latin typeface="Arial" panose="020B0604020202020204" pitchFamily="34" charset="0"/>
                <a:cs typeface="Arial" panose="020B0604020202020204" pitchFamily="34" charset="0"/>
              </a:rPr>
              <a:t> </a:t>
            </a:r>
            <a:r>
              <a:rPr lang="en-US" sz="3600" dirty="0" err="1" smtClean="0">
                <a:solidFill>
                  <a:schemeClr val="accent2">
                    <a:lumMod val="75000"/>
                  </a:schemeClr>
                </a:solidFill>
                <a:latin typeface="Arial" panose="020B0604020202020204" pitchFamily="34" charset="0"/>
                <a:cs typeface="Arial" panose="020B0604020202020204" pitchFamily="34" charset="0"/>
              </a:rPr>
              <a:t>số</a:t>
            </a:r>
            <a:r>
              <a:rPr lang="en-US" sz="3600" dirty="0" smtClean="0">
                <a:solidFill>
                  <a:schemeClr val="accent2">
                    <a:lumMod val="75000"/>
                  </a:schemeClr>
                </a:solidFill>
                <a:latin typeface="Arial" panose="020B0604020202020204" pitchFamily="34" charset="0"/>
                <a:cs typeface="Arial" panose="020B0604020202020204" pitchFamily="34" charset="0"/>
              </a:rPr>
              <a:t> 5</a:t>
            </a:r>
            <a:endParaRPr lang="en-US" sz="3600" dirty="0">
              <a:solidFill>
                <a:schemeClr val="accent2">
                  <a:lumMod val="75000"/>
                </a:schemeClr>
              </a:solidFill>
              <a:latin typeface="Arial" panose="020B0604020202020204" pitchFamily="34" charset="0"/>
              <a:cs typeface="Arial" panose="020B0604020202020204" pitchFamily="34" charset="0"/>
            </a:endParaRP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smtClean="0">
                <a:solidFill>
                  <a:schemeClr val="accent5">
                    <a:lumMod val="50000"/>
                  </a:schemeClr>
                </a:solidFill>
                <a:latin typeface="Arial" panose="020B0604020202020204" pitchFamily="34" charset="0"/>
                <a:cs typeface="Arial" panose="020B0604020202020204" pitchFamily="34" charset="0"/>
              </a:rPr>
              <a:t>Số</a:t>
            </a:r>
            <a:r>
              <a:rPr lang="en-US" sz="3600" dirty="0" smtClean="0">
                <a:solidFill>
                  <a:schemeClr val="accent5">
                    <a:lumMod val="50000"/>
                  </a:schemeClr>
                </a:solidFill>
                <a:latin typeface="Arial" panose="020B0604020202020204" pitchFamily="34" charset="0"/>
                <a:cs typeface="Arial" panose="020B0604020202020204" pitchFamily="34" charset="0"/>
              </a:rPr>
              <a:t> </a:t>
            </a:r>
            <a:r>
              <a:rPr lang="en-US" sz="3600" dirty="0" err="1" smtClean="0">
                <a:solidFill>
                  <a:schemeClr val="accent5">
                    <a:lumMod val="50000"/>
                  </a:schemeClr>
                </a:solidFill>
                <a:latin typeface="Arial" panose="020B0604020202020204" pitchFamily="34" charset="0"/>
                <a:cs typeface="Arial" panose="020B0604020202020204" pitchFamily="34" charset="0"/>
              </a:rPr>
              <a:t>mũ</a:t>
            </a:r>
            <a:r>
              <a:rPr lang="en-US" sz="3600" dirty="0" smtClean="0">
                <a:solidFill>
                  <a:schemeClr val="accent5">
                    <a:lumMod val="50000"/>
                  </a:schemeClr>
                </a:solidFill>
                <a:latin typeface="Arial" panose="020B0604020202020204" pitchFamily="34" charset="0"/>
                <a:cs typeface="Arial" panose="020B0604020202020204" pitchFamily="34" charset="0"/>
              </a:rPr>
              <a:t> 3</a:t>
            </a:r>
            <a:endParaRPr lang="en-US" sz="3600" dirty="0">
              <a:solidFill>
                <a:schemeClr val="accent5">
                  <a:lumMod val="50000"/>
                </a:schemeClr>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HĐ2:</a:t>
            </a:r>
            <a:endParaRPr lang="en-US" sz="4400" b="1" u="sng" spc="138" dirty="0">
              <a:solidFill>
                <a:srgbClr val="1B3679"/>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smtClean="0">
                    <a:latin typeface="Arial" panose="020B0604020202020204" pitchFamily="34" charset="0"/>
                    <a:cs typeface="Arial" panose="020B0604020202020204" pitchFamily="34" charset="0"/>
                  </a:rPr>
                  <a:t>Thực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phép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a:t>
                </a:r>
              </a:p>
              <a:p>
                <a:pPr algn="just"/>
                <a:r>
                  <a:rPr lang="en-US" sz="4000" dirty="0" smtClean="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-8</a:t>
            </a:r>
            <a:endParaRPr lang="en-US" sz="4000"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0,25</a:t>
            </a:r>
            <a:endParaRPr lang="en-US" sz="4000"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smtClean="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smtClean="0">
                <a:solidFill>
                  <a:srgbClr val="1B3679"/>
                </a:solidFill>
                <a:latin typeface="Arial" panose="020B0604020202020204" pitchFamily="34" charset="0"/>
                <a:cs typeface="Arial" panose="020B0604020202020204" pitchFamily="34" charset="0"/>
              </a:rPr>
              <a:t>HĐ3:</a:t>
            </a:r>
            <a:endParaRPr lang="en-US" sz="4400" b="1" u="sng" spc="138" dirty="0">
              <a:solidFill>
                <a:srgbClr val="1B3679"/>
              </a:solidFill>
              <a:latin typeface="Arial" panose="020B0604020202020204" pitchFamily="34" charset="0"/>
              <a:cs typeface="Arial" panose="020B0604020202020204" pitchFamily="34" charset="0"/>
            </a:endParaRP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HĐ2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lũy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thừa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a:t>
            </a:r>
            <a:r>
              <a:rPr lang="en-US" sz="4000" dirty="0" smtClean="0">
                <a:effectLst/>
                <a:latin typeface="Arial" panose="020B0604020202020204" pitchFamily="34" charset="0"/>
                <a:ea typeface="Calibri" panose="020F0502020204030204" pitchFamily="34" charset="0"/>
                <a:cs typeface="Arial" panose="020B0604020202020204" pitchFamily="34" charset="0"/>
              </a:rPr>
              <a:t>2)</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(-0,5).(-0,5) = (-</a:t>
            </a:r>
            <a:r>
              <a:rPr lang="en-US" sz="4000" dirty="0" smtClean="0">
                <a:effectLst/>
                <a:latin typeface="Arial" panose="020B0604020202020204" pitchFamily="34" charset="0"/>
                <a:ea typeface="Calibri" panose="020F0502020204030204" pitchFamily="34" charset="0"/>
                <a:cs typeface="Arial" panose="020B0604020202020204" pitchFamily="34" charset="0"/>
              </a:rPr>
              <a:t>0,5)</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smtClean="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smtClean="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smtClean="0">
                    <a:solidFill>
                      <a:srgbClr val="002060"/>
                    </a:solidFill>
                    <a:latin typeface="Arial" panose="020B0604020202020204" pitchFamily="34" charset="0"/>
                    <a:cs typeface="Arial" panose="020B0604020202020204" pitchFamily="34" charset="0"/>
                  </a:rPr>
                  <a:t>, n &gt; 1)</a:t>
                </a:r>
                <a:endParaRPr lang="en-US" sz="3600" dirty="0">
                  <a:solidFill>
                    <a:srgbClr val="002060"/>
                  </a:solidFill>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smtClean="0">
                <a:solidFill>
                  <a:srgbClr val="002060"/>
                </a:solidFill>
                <a:latin typeface="Arial" panose="020B0604020202020204" pitchFamily="34" charset="0"/>
                <a:cs typeface="Arial" panose="020B0604020202020204" pitchFamily="34" charset="0"/>
              </a:rPr>
              <a:t>n </a:t>
            </a:r>
            <a:r>
              <a:rPr lang="en-US" sz="3600" dirty="0" err="1" smtClean="0">
                <a:solidFill>
                  <a:srgbClr val="002060"/>
                </a:solidFill>
                <a:latin typeface="Arial" panose="020B0604020202020204" pitchFamily="34" charset="0"/>
                <a:cs typeface="Arial" panose="020B0604020202020204" pitchFamily="34" charset="0"/>
              </a:rPr>
              <a:t>thừa</a:t>
            </a:r>
            <a:r>
              <a:rPr lang="en-US" sz="3600" dirty="0" smtClean="0">
                <a:solidFill>
                  <a:srgbClr val="002060"/>
                </a:solidFill>
                <a:latin typeface="Arial" panose="020B0604020202020204" pitchFamily="34" charset="0"/>
                <a:cs typeface="Arial" panose="020B0604020202020204" pitchFamily="34" charset="0"/>
              </a:rPr>
              <a:t> </a:t>
            </a:r>
            <a:r>
              <a:rPr lang="en-US" sz="3600" dirty="0" err="1" smtClean="0">
                <a:solidFill>
                  <a:srgbClr val="002060"/>
                </a:solidFill>
                <a:latin typeface="Arial" panose="020B0604020202020204" pitchFamily="34" charset="0"/>
                <a:cs typeface="Arial" panose="020B0604020202020204" pitchFamily="34" charset="0"/>
              </a:rPr>
              <a:t>số</a:t>
            </a:r>
            <a:r>
              <a:rPr lang="en-US" sz="3600" dirty="0" smtClean="0">
                <a:solidFill>
                  <a:srgbClr val="002060"/>
                </a:solidFill>
                <a:latin typeface="Arial" panose="020B0604020202020204" pitchFamily="34" charset="0"/>
                <a:cs typeface="Arial" panose="020B0604020202020204" pitchFamily="34" charset="0"/>
              </a:rPr>
              <a:t> x</a:t>
            </a:r>
            <a:endParaRPr lang="en-US" sz="36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Cách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x</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pt-B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19"/>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 xmlns:asvg="http://schemas.microsoft.com/office/drawing/2016/SVG/main" r:embed="rId21"/>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Định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Ví</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dụ</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(-3)</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smtClean="0">
                    <a:latin typeface="Arial" panose="020B0604020202020204" pitchFamily="34" charset="0"/>
                    <a:cs typeface="Arial" panose="020B0604020202020204" pitchFamily="34" charset="0"/>
                  </a:rPr>
                  <a:t>(-3)</a:t>
                </a:r>
                <a:r>
                  <a:rPr lang="en-US" sz="4000" baseline="30000" dirty="0" smtClean="0">
                    <a:latin typeface="Arial" panose="020B0604020202020204" pitchFamily="34" charset="0"/>
                    <a:cs typeface="Arial" panose="020B0604020202020204" pitchFamily="34" charset="0"/>
                  </a:rPr>
                  <a:t>3 </a:t>
                </a:r>
                <a:r>
                  <a:rPr lang="en-US" sz="4000" dirty="0" smtClean="0">
                    <a:latin typeface="Arial" panose="020B0604020202020204" pitchFamily="34" charset="0"/>
                    <a:cs typeface="Arial" panose="020B0604020202020204" pitchFamily="34" charset="0"/>
                  </a:rPr>
                  <a:t>= (-3). (-3). (-3) = -27           </a:t>
                </a:r>
              </a:p>
              <a:p>
                <a:pPr>
                  <a:lnSpc>
                    <a:spcPct val="150000"/>
                  </a:lnSpc>
                </a:pPr>
                <a:r>
                  <a:rPr lang="en-US" sz="4000" dirty="0" smtClean="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smtClean="0">
                <a:solidFill>
                  <a:srgbClr val="1B3679"/>
                </a:solidFill>
                <a:latin typeface="Arial" panose="020B0604020202020204" pitchFamily="34" charset="0"/>
                <a:cs typeface="Arial" panose="020B0604020202020204" pitchFamily="34" charset="0"/>
              </a:rPr>
              <a:t>Luyện</a:t>
            </a:r>
            <a:r>
              <a:rPr lang="en-US" sz="4000" b="1" spc="82" dirty="0" smtClean="0">
                <a:solidFill>
                  <a:srgbClr val="1B3679"/>
                </a:solidFill>
                <a:latin typeface="Arial" panose="020B0604020202020204" pitchFamily="34" charset="0"/>
                <a:cs typeface="Arial" panose="020B0604020202020204" pitchFamily="34" charset="0"/>
              </a:rPr>
              <a:t> </a:t>
            </a:r>
            <a:r>
              <a:rPr lang="en-US" sz="4000" b="1" spc="82" dirty="0" err="1" smtClean="0">
                <a:solidFill>
                  <a:srgbClr val="1B3679"/>
                </a:solidFill>
                <a:latin typeface="Arial" panose="020B0604020202020204" pitchFamily="34" charset="0"/>
                <a:cs typeface="Arial" panose="020B0604020202020204" pitchFamily="34" charset="0"/>
              </a:rPr>
              <a:t>tập</a:t>
            </a:r>
            <a:r>
              <a:rPr lang="en-US" sz="4000" b="1" spc="82" dirty="0" smtClean="0">
                <a:solidFill>
                  <a:srgbClr val="1B3679"/>
                </a:solidFill>
                <a:latin typeface="Arial" panose="020B0604020202020204" pitchFamily="34" charset="0"/>
                <a:cs typeface="Arial" panose="020B0604020202020204" pitchFamily="34" charset="0"/>
              </a:rPr>
              <a:t> 1: </a:t>
            </a:r>
            <a:r>
              <a:rPr lang="en-US" sz="4000" spc="82" dirty="0" err="1" smtClean="0">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a:cs typeface="Arial" panose="020B0604020202020204" pitchFamily="34" charset="0"/>
                          </a:rPr>
                        </m:ctrlPr>
                      </m:sSupPr>
                      <m:e>
                        <m:d>
                          <m:dPr>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smtClean="0">
                    <a:latin typeface="Arial" panose="020B0604020202020204" pitchFamily="34" charset="0"/>
                    <a:cs typeface="Arial" panose="020B0604020202020204" pitchFamily="34" charset="0"/>
                  </a:rPr>
                  <a:t>             b) (0,7)</a:t>
                </a:r>
                <a:r>
                  <a:rPr lang="en-US" sz="4000" baseline="300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a:t>
            </a:r>
            <a:r>
              <a:rPr lang="en-US" sz="4000" dirty="0" smtClean="0">
                <a:latin typeface="Arial" panose="020B0604020202020204" pitchFamily="34" charset="0"/>
                <a:ea typeface="Times New Roman" panose="02020603050405020304" pitchFamily="18" charset="0"/>
                <a:cs typeface="Arial" panose="020B0604020202020204" pitchFamily="34" charset="0"/>
              </a:rPr>
              <a:t>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1689</Words>
  <PresentationFormat>Custom</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Cambria Math</vt:lpstr>
      <vt:lpstr>Calibri</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2022-09-23T05:34:35Z</dcterms:created>
  <dcterms:modified xsi:type="dcterms:W3CDTF">2022-09-23T05:34:46Z</dcterms:modified>
  <dc:identifier/>
</cp:coreProperties>
</file>