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6d55e8e9481a421e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31"/>
  </p:notesMasterIdLst>
  <p:sldIdLst>
    <p:sldId id="311" r:id="rId3"/>
    <p:sldId id="319" r:id="rId4"/>
    <p:sldId id="320" r:id="rId5"/>
    <p:sldId id="321" r:id="rId6"/>
    <p:sldId id="337" r:id="rId7"/>
    <p:sldId id="338" r:id="rId8"/>
    <p:sldId id="322" r:id="rId9"/>
    <p:sldId id="339" r:id="rId10"/>
    <p:sldId id="340" r:id="rId11"/>
    <p:sldId id="358" r:id="rId12"/>
    <p:sldId id="324" r:id="rId13"/>
    <p:sldId id="343" r:id="rId14"/>
    <p:sldId id="342" r:id="rId15"/>
    <p:sldId id="344" r:id="rId16"/>
    <p:sldId id="345" r:id="rId17"/>
    <p:sldId id="346" r:id="rId18"/>
    <p:sldId id="347" r:id="rId19"/>
    <p:sldId id="348" r:id="rId20"/>
    <p:sldId id="349" r:id="rId21"/>
    <p:sldId id="351" r:id="rId22"/>
    <p:sldId id="352" r:id="rId23"/>
    <p:sldId id="353" r:id="rId24"/>
    <p:sldId id="354" r:id="rId25"/>
    <p:sldId id="355" r:id="rId26"/>
    <p:sldId id="357" r:id="rId27"/>
    <p:sldId id="356" r:id="rId28"/>
    <p:sldId id="334" r:id="rId29"/>
    <p:sldId id="335" r:id="rId30"/>
  </p:sldIdLst>
  <p:sldSz cx="9144000" cy="5145088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FB1"/>
    <a:srgbClr val="FF00FF"/>
    <a:srgbClr val="003366"/>
    <a:srgbClr val="DDEAD6"/>
    <a:srgbClr val="96BE80"/>
    <a:srgbClr val="C6DCBA"/>
    <a:srgbClr val="123E61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1" autoAdjust="0"/>
    <p:restoredTop sz="94660"/>
  </p:normalViewPr>
  <p:slideViewPr>
    <p:cSldViewPr>
      <p:cViewPr varScale="1">
        <p:scale>
          <a:sx n="86" d="100"/>
          <a:sy n="86" d="100"/>
        </p:scale>
        <p:origin x="460" y="5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197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1404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70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7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329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35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634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24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301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629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04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2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/>
            </a:lvl1pPr>
            <a:lvl2pPr marL="342991" indent="0">
              <a:buNone/>
              <a:defRPr sz="1500"/>
            </a:lvl2pPr>
            <a:lvl3pPr marL="685983" indent="0">
              <a:buNone/>
              <a:defRPr sz="1350"/>
            </a:lvl3pPr>
            <a:lvl4pPr marL="1028974" indent="0">
              <a:buNone/>
              <a:defRPr sz="1200"/>
            </a:lvl4pPr>
            <a:lvl5pPr marL="1371966" indent="0">
              <a:buNone/>
              <a:defRPr sz="1200"/>
            </a:lvl5pPr>
            <a:lvl6pPr marL="1714957" indent="0">
              <a:buNone/>
              <a:defRPr sz="1200"/>
            </a:lvl6pPr>
            <a:lvl7pPr marL="2057949" indent="0">
              <a:buNone/>
              <a:defRPr sz="1200"/>
            </a:lvl7pPr>
            <a:lvl8pPr marL="2400940" indent="0">
              <a:buNone/>
              <a:defRPr sz="1200"/>
            </a:lvl8pPr>
            <a:lvl9pPr marL="2743932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929"/>
            <a:ext cx="788670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1261"/>
            <a:ext cx="3868737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9386"/>
            <a:ext cx="3868737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788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788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9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1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3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3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81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427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006366" y="500751"/>
            <a:ext cx="729107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8427406" y="344680"/>
            <a:ext cx="193989" cy="175003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431078" y="156138"/>
            <a:ext cx="474113" cy="427710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536470" y="259077"/>
            <a:ext cx="256877" cy="21846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68571" tIns="34285" rIns="68571" bIns="34285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9ED60E-3B8D-47C1-9682-1C12509BF99F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18" Type="http://schemas.microsoft.com/office/2007/relationships/hdphoto" Target="../media/hdphoto6.wdp"/><Relationship Id="rId26" Type="http://schemas.openxmlformats.org/officeDocument/2006/relationships/image" Target="../media/image5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48.png"/><Relationship Id="rId12" Type="http://schemas.microsoft.com/office/2007/relationships/hdphoto" Target="../media/hdphoto3.wdp"/><Relationship Id="rId17" Type="http://schemas.openxmlformats.org/officeDocument/2006/relationships/image" Target="../media/image54.png"/><Relationship Id="rId25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24" Type="http://schemas.openxmlformats.org/officeDocument/2006/relationships/image" Target="../media/image58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slide" Target="slide1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4" Type="http://schemas.microsoft.com/office/2007/relationships/hdphoto" Target="../media/hdphoto9.wdp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microsoft.com/office/2007/relationships/hdphoto" Target="../media/hdphoto6.wdp"/><Relationship Id="rId26" Type="http://schemas.openxmlformats.org/officeDocument/2006/relationships/image" Target="../media/image65.png"/><Relationship Id="rId39" Type="http://schemas.openxmlformats.org/officeDocument/2006/relationships/slide" Target="slide24.xml"/><Relationship Id="rId21" Type="http://schemas.openxmlformats.org/officeDocument/2006/relationships/image" Target="../media/image56.png"/><Relationship Id="rId34" Type="http://schemas.openxmlformats.org/officeDocument/2006/relationships/slide" Target="slide22.xml"/><Relationship Id="rId42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68.png"/><Relationship Id="rId41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24" Type="http://schemas.microsoft.com/office/2007/relationships/hdphoto" Target="../media/hdphoto10.wdp"/><Relationship Id="rId32" Type="http://schemas.openxmlformats.org/officeDocument/2006/relationships/image" Target="../media/image71.png"/><Relationship Id="rId37" Type="http://schemas.openxmlformats.org/officeDocument/2006/relationships/slide" Target="slide20.xml"/><Relationship Id="rId40" Type="http://schemas.openxmlformats.org/officeDocument/2006/relationships/slide" Target="slide25.xml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slide" Target="slide23.xml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31" Type="http://schemas.openxmlformats.org/officeDocument/2006/relationships/image" Target="../media/image70.png"/><Relationship Id="rId44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slide" Target="slide19.xml"/><Relationship Id="rId43" Type="http://schemas.openxmlformats.org/officeDocument/2006/relationships/slide" Target="slide26.xml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54.png"/><Relationship Id="rId25" Type="http://schemas.openxmlformats.org/officeDocument/2006/relationships/image" Target="../media/image64.png"/><Relationship Id="rId33" Type="http://schemas.openxmlformats.org/officeDocument/2006/relationships/slide" Target="slide18.xml"/><Relationship Id="rId38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3.png"/><Relationship Id="rId7" Type="http://schemas.openxmlformats.org/officeDocument/2006/relationships/image" Target="../media/image74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png"/><Relationship Id="rId7" Type="http://schemas.openxmlformats.org/officeDocument/2006/relationships/image" Target="../media/image76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3.png"/><Relationship Id="rId7" Type="http://schemas.openxmlformats.org/officeDocument/2006/relationships/image" Target="../media/image80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3.png"/><Relationship Id="rId7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88.png"/><Relationship Id="rId5" Type="http://schemas.openxmlformats.org/officeDocument/2006/relationships/slide" Target="slide17.xml"/><Relationship Id="rId10" Type="http://schemas.openxmlformats.org/officeDocument/2006/relationships/image" Target="../media/image87.png"/><Relationship Id="rId4" Type="http://schemas.microsoft.com/office/2007/relationships/hdphoto" Target="../media/hdphoto11.wdp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emf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29428" y="4516244"/>
            <a:ext cx="2543960" cy="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0382" y="2572544"/>
            <a:ext cx="371590" cy="21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1480" y="343007"/>
            <a:ext cx="4230405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690" y="343006"/>
            <a:ext cx="8509778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4468" y="343007"/>
            <a:ext cx="0" cy="45697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524" y="343007"/>
            <a:ext cx="0" cy="45734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524" y="4912804"/>
            <a:ext cx="849694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1942" y="3830232"/>
            <a:ext cx="1143353" cy="1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299586" y="3123890"/>
            <a:ext cx="4487660" cy="138550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101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4" y="-127756"/>
            <a:ext cx="2054462" cy="24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6450" y="2217629"/>
            <a:ext cx="5773932" cy="6407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101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</a:t>
            </a:r>
            <a:r>
              <a:rPr lang="en-US" sz="2101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LỚP 6A…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12" y="391771"/>
            <a:ext cx="928974" cy="9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50" y="399579"/>
            <a:ext cx="1943700" cy="15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" y="5555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15" name="Rectangle 14"/>
          <p:cNvSpPr/>
          <p:nvPr/>
        </p:nvSpPr>
        <p:spPr>
          <a:xfrm>
            <a:off x="198796" y="1060376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98796" y="3779066"/>
            <a:ext cx="6031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endParaRPr lang="en-US" sz="3200" dirty="0"/>
          </a:p>
        </p:txBody>
      </p:sp>
      <p:sp>
        <p:nvSpPr>
          <p:cNvPr id="10" name="Rounded Rectangle 9"/>
          <p:cNvSpPr/>
          <p:nvPr/>
        </p:nvSpPr>
        <p:spPr bwMode="auto">
          <a:xfrm>
            <a:off x="204372" y="1719280"/>
            <a:ext cx="8711028" cy="1717638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smtClean="0">
                <a:solidFill>
                  <a:srgbClr val="0000FF"/>
                </a:solidFill>
              </a:rPr>
              <a:t>Chú ý:</a:t>
            </a:r>
            <a:r>
              <a:rPr lang="en-US" sz="2800" smtClean="0">
                <a:solidFill>
                  <a:srgbClr val="0000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/>
              <a:t>- Hai điểm A và B đối xứng với nhau qua tâm O khi O là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/>
              <a:t>trung điểm của đoạn thẳng AB.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/>
              <a:t>- Hình có tâm đối xứng còn được gọi là hình đối xứng tâm.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899592" y="268288"/>
            <a:ext cx="7614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TIẾT 13. §6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HÌNH CÓ TÂM 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ĐỐI XỨNG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4" y="-1423900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366022" y="37811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01" y="187113"/>
            <a:ext cx="4524194" cy="415833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46155" y="1252620"/>
            <a:ext cx="30525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C:\Users\ADMIN\Desktop\unnamed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10714" y="1250400"/>
            <a:ext cx="4748379" cy="148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646155" y="1133698"/>
            <a:ext cx="3408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83822" y="12695"/>
            <a:ext cx="21771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Đoạn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thẳng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81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95" y="1023675"/>
            <a:ext cx="3181533" cy="330485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 bwMode="auto">
          <a:xfrm>
            <a:off x="517283" y="1528428"/>
            <a:ext cx="3733205" cy="2056349"/>
          </a:xfrm>
          <a:prstGeom prst="roundRect">
            <a:avLst/>
          </a:prstGeom>
          <a:solidFill>
            <a:srgbClr val="F8FFB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O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/>
              <a:t> </a:t>
            </a:r>
            <a:r>
              <a:rPr lang="en-US" sz="2800" dirty="0" smtClean="0"/>
              <a:t>O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4" name="Rectangle 43"/>
          <p:cNvSpPr/>
          <p:nvPr/>
        </p:nvSpPr>
        <p:spPr>
          <a:xfrm>
            <a:off x="821215" y="124272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2.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tròn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889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410985" y="43853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45" y="151778"/>
            <a:ext cx="4524194" cy="4514370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28176" y="1558630"/>
            <a:ext cx="305253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8165" y="1291895"/>
            <a:ext cx="340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 (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29706" y="23005"/>
            <a:ext cx="48029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3.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thoi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lục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giác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đều</a:t>
            </a:r>
            <a:endParaRPr lang="en-US" sz="2600" dirty="0"/>
          </a:p>
        </p:txBody>
      </p:sp>
      <p:pic>
        <p:nvPicPr>
          <p:cNvPr id="49" name="Picture 48" descr="C:\Users\ADMIN\Downloads\IMG_032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8220" y="624502"/>
            <a:ext cx="2681709" cy="209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C:\Users\ADMIN\Desktop\unnamed (1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2549" y="2033369"/>
            <a:ext cx="2161750" cy="224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399127" y="2543002"/>
            <a:ext cx="3596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6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410985" y="43853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04" y="262464"/>
            <a:ext cx="4524194" cy="415833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43066" y="1341818"/>
            <a:ext cx="30525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29706" y="23005"/>
            <a:ext cx="48029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3.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thoi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lục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giác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đều</a:t>
            </a:r>
            <a:endParaRPr lang="en-US" sz="2600" dirty="0"/>
          </a:p>
        </p:txBody>
      </p:sp>
      <p:sp>
        <p:nvSpPr>
          <p:cNvPr id="52" name="Rectangle 51"/>
          <p:cNvSpPr/>
          <p:nvPr/>
        </p:nvSpPr>
        <p:spPr>
          <a:xfrm>
            <a:off x="468271" y="1456420"/>
            <a:ext cx="3596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090" y="1133332"/>
            <a:ext cx="2688904" cy="26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6" y="613567"/>
            <a:ext cx="4050860" cy="356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7" y="392449"/>
            <a:ext cx="4486299" cy="213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7" y="-28888"/>
            <a:ext cx="519808" cy="80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277974"/>
            <a:ext cx="838055" cy="1604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137537"/>
            <a:ext cx="971671" cy="443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92" y="2387985"/>
            <a:ext cx="921058" cy="10664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03" y="2465428"/>
            <a:ext cx="581575" cy="9577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59" y="2465428"/>
            <a:ext cx="411945" cy="771360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491205" y="-315166"/>
            <a:ext cx="4180252" cy="49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7" y="3080348"/>
            <a:ext cx="2729333" cy="16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1" y="3448004"/>
            <a:ext cx="3012122" cy="185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44" y="3343483"/>
            <a:ext cx="942204" cy="1994180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276064"/>
            <a:ext cx="6593979" cy="25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49982" y="340299"/>
            <a:ext cx="548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43" y="3929758"/>
            <a:ext cx="949720" cy="5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9376459" y="2623007"/>
            <a:ext cx="457341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01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2" y="81070"/>
            <a:ext cx="8228725" cy="55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19" y="3604659"/>
            <a:ext cx="942382" cy="1992784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50" y="4545156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-3152092"/>
            <a:ext cx="9541060" cy="56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9592" y="203314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664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6" y="613567"/>
            <a:ext cx="4050860" cy="356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7" y="392449"/>
            <a:ext cx="4486299" cy="213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7" y="-28888"/>
            <a:ext cx="519808" cy="80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277974"/>
            <a:ext cx="838055" cy="1604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137537"/>
            <a:ext cx="971671" cy="443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92" y="2387985"/>
            <a:ext cx="921058" cy="10664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03" y="2465428"/>
            <a:ext cx="581575" cy="9577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59" y="2465428"/>
            <a:ext cx="411945" cy="771360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491205" y="-315166"/>
            <a:ext cx="4180252" cy="49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7" y="3080348"/>
            <a:ext cx="2729333" cy="16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92" y="3713549"/>
            <a:ext cx="942382" cy="1992784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1" y="3448004"/>
            <a:ext cx="3012122" cy="185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31" y="2998261"/>
            <a:ext cx="676515" cy="308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4" y="125487"/>
            <a:ext cx="747718" cy="355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9" y="979174"/>
            <a:ext cx="419346" cy="48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34" y="969258"/>
            <a:ext cx="589714" cy="5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86" y="2867027"/>
            <a:ext cx="812636" cy="49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9" y="1864625"/>
            <a:ext cx="347536" cy="666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26" y="-64691"/>
            <a:ext cx="393792" cy="609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32" y="1920458"/>
            <a:ext cx="576540" cy="666632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334477" y="523385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735427" y="563487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317884" y="1454062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727628" y="1528902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308315" y="2572256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276794" y="3317764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718667" y="2618635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722511" y="3317923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3" y="3708350"/>
            <a:ext cx="942204" cy="1994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134419" y="3173444"/>
            <a:ext cx="3681860" cy="1701350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Cảm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cháu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giúp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ngôi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21713" y="1924295"/>
            <a:ext cx="457341" cy="457341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16383" y="2484435"/>
            <a:ext cx="457341" cy="457341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68341" y="3008117"/>
            <a:ext cx="457341" cy="457341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81889" y="3574108"/>
            <a:ext cx="457341" cy="457341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187658" y="1939311"/>
            <a:ext cx="457341" cy="457341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187658" y="2522949"/>
            <a:ext cx="457341" cy="457341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187658" y="3180129"/>
            <a:ext cx="457341" cy="457341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187658" y="3709265"/>
            <a:ext cx="457341" cy="4573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9612" y="0"/>
            <a:ext cx="2340260" cy="37303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 descr="C:\Users\ADMIN\Desktop\Tai nguyen thiet ke tro choi\Bảng gỗ\Picture1 (2)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48" y="466285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703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7967" y="979350"/>
            <a:ext cx="5348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Cho </a:t>
            </a:r>
            <a:r>
              <a:rPr lang="en-US" sz="2800" dirty="0" err="1" smtClean="0">
                <a:solidFill>
                  <a:srgbClr val="0000FF"/>
                </a:solidFill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</a:rPr>
              <a:t> MN. </a:t>
            </a:r>
            <a:r>
              <a:rPr lang="en-US" sz="2800" dirty="0" err="1" smtClean="0">
                <a:solidFill>
                  <a:srgbClr val="0000FF"/>
                </a:solidFill>
              </a:rPr>
              <a:t>Hãy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tìm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đó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1988509" y="3421512"/>
            <a:ext cx="5257524" cy="92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dirty="0" err="1" smtClean="0"/>
              <a:t>Tâm</a:t>
            </a:r>
            <a:r>
              <a:rPr lang="en-US" sz="2701" dirty="0" smtClean="0"/>
              <a:t> </a:t>
            </a:r>
            <a:r>
              <a:rPr lang="en-US" sz="2701" dirty="0" err="1" smtClean="0"/>
              <a:t>đối</a:t>
            </a:r>
            <a:r>
              <a:rPr lang="en-US" sz="2701" dirty="0" smtClean="0"/>
              <a:t> </a:t>
            </a:r>
            <a:r>
              <a:rPr lang="en-US" sz="2701" dirty="0" err="1" smtClean="0"/>
              <a:t>xứng</a:t>
            </a:r>
            <a:r>
              <a:rPr lang="en-US" sz="2701" dirty="0" smtClean="0"/>
              <a:t>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đoạn</a:t>
            </a:r>
            <a:r>
              <a:rPr lang="en-US" sz="2701" dirty="0" smtClean="0"/>
              <a:t> </a:t>
            </a:r>
            <a:r>
              <a:rPr lang="en-US" sz="2701" dirty="0" err="1" smtClean="0"/>
              <a:t>thẳng</a:t>
            </a:r>
            <a:r>
              <a:rPr lang="en-US" sz="2701" dirty="0" smtClean="0"/>
              <a:t> MN </a:t>
            </a:r>
            <a:r>
              <a:rPr lang="en-US" sz="2701" dirty="0" err="1" smtClean="0"/>
              <a:t>là</a:t>
            </a:r>
            <a:r>
              <a:rPr lang="en-US" sz="2701" dirty="0" smtClean="0"/>
              <a:t> </a:t>
            </a:r>
            <a:r>
              <a:rPr lang="en-US" sz="2701" dirty="0" err="1" smtClean="0"/>
              <a:t>trung</a:t>
            </a:r>
            <a:r>
              <a:rPr lang="en-US" sz="2701" dirty="0" smtClean="0"/>
              <a:t> </a:t>
            </a:r>
            <a:r>
              <a:rPr lang="en-US" sz="2701" dirty="0" err="1" smtClean="0"/>
              <a:t>điểm</a:t>
            </a:r>
            <a:r>
              <a:rPr lang="en-US" sz="2701" dirty="0" smtClean="0"/>
              <a:t> I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đoạn</a:t>
            </a:r>
            <a:r>
              <a:rPr lang="en-US" sz="2701" dirty="0" smtClean="0"/>
              <a:t> </a:t>
            </a:r>
            <a:r>
              <a:rPr lang="en-US" sz="2701" dirty="0" err="1" smtClean="0"/>
              <a:t>thẳng</a:t>
            </a:r>
            <a:r>
              <a:rPr lang="en-US" sz="2701" dirty="0" smtClean="0"/>
              <a:t> </a:t>
            </a:r>
            <a:r>
              <a:rPr lang="en-US" sz="2701" dirty="0" err="1" smtClean="0"/>
              <a:t>đó</a:t>
            </a:r>
            <a:r>
              <a:rPr lang="en-US" sz="2701" dirty="0" smtClean="0"/>
              <a:t>.</a:t>
            </a:r>
            <a:endParaRPr lang="en-US" sz="2701" dirty="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2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229" y="2300081"/>
            <a:ext cx="3229541" cy="54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812" y="4294595"/>
            <a:ext cx="3229541" cy="7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95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1" y="38304"/>
            <a:ext cx="6860117" cy="32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034" y="876831"/>
            <a:ext cx="5724636" cy="133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dirty="0" err="1" smtClean="0">
                <a:solidFill>
                  <a:srgbClr val="0000FF"/>
                </a:solidFill>
              </a:rPr>
              <a:t>Hình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chữ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nhật</a:t>
            </a:r>
            <a:r>
              <a:rPr lang="en-US" sz="2701" dirty="0" smtClean="0">
                <a:solidFill>
                  <a:srgbClr val="0000FF"/>
                </a:solidFill>
              </a:rPr>
              <a:t> ABCD </a:t>
            </a:r>
            <a:r>
              <a:rPr lang="en-US" sz="2701" dirty="0" err="1" smtClean="0">
                <a:solidFill>
                  <a:srgbClr val="0000FF"/>
                </a:solidFill>
              </a:rPr>
              <a:t>có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tâm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đối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xứng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không</a:t>
            </a:r>
            <a:r>
              <a:rPr lang="en-US" sz="2701" dirty="0" smtClean="0">
                <a:solidFill>
                  <a:srgbClr val="0000FF"/>
                </a:solidFill>
              </a:rPr>
              <a:t>? </a:t>
            </a:r>
            <a:r>
              <a:rPr lang="en-US" sz="2701" dirty="0" err="1" smtClean="0">
                <a:solidFill>
                  <a:srgbClr val="0000FF"/>
                </a:solidFill>
              </a:rPr>
              <a:t>Nếu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có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hãy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chỉ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ra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tâm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đối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xứng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của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hình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đó</a:t>
            </a:r>
            <a:r>
              <a:rPr lang="en-US" sz="2701" dirty="0" smtClean="0">
                <a:solidFill>
                  <a:srgbClr val="0000FF"/>
                </a:solidFill>
              </a:rPr>
              <a:t>.</a:t>
            </a:r>
            <a:endParaRPr lang="en-US" sz="2701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487330" y="3364173"/>
            <a:ext cx="6217018" cy="1692648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1554476" y="3364172"/>
            <a:ext cx="3041228" cy="175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1" dirty="0" err="1"/>
              <a:t>Hình</a:t>
            </a:r>
            <a:r>
              <a:rPr lang="en-US" sz="2701" dirty="0"/>
              <a:t> </a:t>
            </a:r>
            <a:r>
              <a:rPr lang="en-US" sz="2701" dirty="0" err="1"/>
              <a:t>chữ</a:t>
            </a:r>
            <a:r>
              <a:rPr lang="en-US" sz="2701" dirty="0"/>
              <a:t> </a:t>
            </a:r>
            <a:r>
              <a:rPr lang="en-US" sz="2701" dirty="0" err="1"/>
              <a:t>nhật</a:t>
            </a:r>
            <a:r>
              <a:rPr lang="en-US" sz="2701" dirty="0"/>
              <a:t> ABCD </a:t>
            </a:r>
            <a:r>
              <a:rPr lang="en-US" sz="2701" dirty="0" err="1"/>
              <a:t>có</a:t>
            </a:r>
            <a:r>
              <a:rPr lang="en-US" sz="2701" dirty="0"/>
              <a:t> </a:t>
            </a:r>
            <a:r>
              <a:rPr lang="en-US" sz="2701" dirty="0" err="1"/>
              <a:t>tâm</a:t>
            </a:r>
            <a:r>
              <a:rPr lang="en-US" sz="2701" dirty="0"/>
              <a:t> </a:t>
            </a:r>
            <a:r>
              <a:rPr lang="en-US" sz="2701" dirty="0" err="1"/>
              <a:t>đối</a:t>
            </a:r>
            <a:r>
              <a:rPr lang="en-US" sz="2701" dirty="0"/>
              <a:t> </a:t>
            </a:r>
            <a:r>
              <a:rPr lang="en-US" sz="2701" dirty="0" err="1"/>
              <a:t>xứng</a:t>
            </a:r>
            <a:r>
              <a:rPr lang="en-US" sz="2701" dirty="0"/>
              <a:t> </a:t>
            </a:r>
            <a:r>
              <a:rPr lang="en-US" sz="2701" dirty="0" err="1" smtClean="0"/>
              <a:t>là</a:t>
            </a:r>
            <a:r>
              <a:rPr lang="en-US" sz="2701" dirty="0" smtClean="0"/>
              <a:t> </a:t>
            </a:r>
            <a:r>
              <a:rPr lang="en-US" sz="2701" dirty="0" err="1" smtClean="0"/>
              <a:t>giao</a:t>
            </a:r>
            <a:r>
              <a:rPr lang="en-US" sz="2701" dirty="0" smtClean="0"/>
              <a:t> </a:t>
            </a:r>
            <a:r>
              <a:rPr lang="en-US" sz="2701" dirty="0" err="1" smtClean="0"/>
              <a:t>điểm</a:t>
            </a:r>
            <a:r>
              <a:rPr lang="en-US" sz="2701" dirty="0" smtClean="0"/>
              <a:t> O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hai</a:t>
            </a:r>
            <a:r>
              <a:rPr lang="en-US" sz="2701" dirty="0" smtClean="0"/>
              <a:t> </a:t>
            </a:r>
            <a:r>
              <a:rPr lang="en-US" sz="2701" dirty="0" err="1" smtClean="0"/>
              <a:t>đường</a:t>
            </a:r>
            <a:r>
              <a:rPr lang="en-US" sz="2701" dirty="0" smtClean="0"/>
              <a:t> </a:t>
            </a:r>
            <a:r>
              <a:rPr lang="en-US" sz="2701" dirty="0" err="1" smtClean="0"/>
              <a:t>chéo</a:t>
            </a:r>
            <a:r>
              <a:rPr lang="en-US" sz="2701" dirty="0" smtClean="0"/>
              <a:t>.</a:t>
            </a:r>
            <a:endParaRPr lang="en-US" sz="2701" dirty="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95" y="38304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341" y="1635532"/>
            <a:ext cx="2599145" cy="172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6179" y="3279785"/>
            <a:ext cx="2742860" cy="18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057400" y="45430"/>
            <a:ext cx="7086600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433954" y="2843247"/>
            <a:ext cx="8711132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350163"/>
            <a:ext cx="6518033" cy="17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676" y="3250635"/>
            <a:ext cx="7065290" cy="160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  <a:p>
            <a:pPr algn="just">
              <a:lnSpc>
                <a:spcPct val="115000"/>
              </a:lnSpc>
              <a:spcAft>
                <a:spcPts val="450"/>
              </a:spcAft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7019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358679" y="856762"/>
            <a:ext cx="2914977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0058" y="1240396"/>
            <a:ext cx="5508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tròn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nào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068874" y="3686352"/>
            <a:ext cx="504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Tâm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tròn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chính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tròn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3" y="92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844" y="664332"/>
            <a:ext cx="2850244" cy="25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49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410" y="1096125"/>
            <a:ext cx="560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“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thoi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giao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hai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chéo</a:t>
            </a:r>
            <a:r>
              <a:rPr lang="en-US" sz="3200" dirty="0" smtClean="0">
                <a:solidFill>
                  <a:srgbClr val="0000FF"/>
                </a:solidFill>
              </a:rPr>
              <a:t>”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hay </a:t>
            </a:r>
            <a:r>
              <a:rPr lang="en-US" sz="3200" dirty="0" err="1" smtClean="0"/>
              <a:t>sai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807804" y="3868688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ĐÚNG.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71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ownloads\IMG_032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7969" y="3508648"/>
            <a:ext cx="1673597" cy="14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67299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9692" y="1100545"/>
            <a:ext cx="310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Ngôi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sao</a:t>
            </a:r>
            <a:r>
              <a:rPr lang="en-US" sz="3200" dirty="0" smtClean="0">
                <a:solidFill>
                  <a:srgbClr val="0000FF"/>
                </a:solidFill>
              </a:rPr>
              <a:t> ở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427739" y="3639427"/>
            <a:ext cx="4513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Ngôi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ở </a:t>
            </a:r>
            <a:r>
              <a:rPr lang="en-US" sz="3200" dirty="0" err="1">
                <a:solidFill>
                  <a:srgbClr val="0000FF"/>
                </a:solidFill>
              </a:rPr>
              <a:t>hình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tâm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2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660" y="1072091"/>
            <a:ext cx="2348825" cy="21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880356"/>
            <a:ext cx="553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Tìm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hành</a:t>
            </a:r>
            <a:r>
              <a:rPr lang="en-US" sz="3200" dirty="0" smtClean="0">
                <a:solidFill>
                  <a:srgbClr val="0000FF"/>
                </a:solidFill>
              </a:rPr>
              <a:t> ABCD.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051720" y="3532463"/>
            <a:ext cx="515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hành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ABCD </a:t>
            </a:r>
            <a:r>
              <a:rPr lang="en-US" sz="2800" dirty="0" err="1" smtClean="0">
                <a:solidFill>
                  <a:srgbClr val="0000FF"/>
                </a:solidFill>
              </a:rPr>
              <a:t>là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giao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</a:rPr>
              <a:t> O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hai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chéo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701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59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282" y="1319887"/>
            <a:ext cx="2591250" cy="2053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282" y="1317135"/>
            <a:ext cx="2591250" cy="20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60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060"/>
            <a:ext cx="710246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321" y="880356"/>
            <a:ext cx="535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ảnh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sau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799692" y="3304836"/>
            <a:ext cx="5472608" cy="184025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59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940" y="1561645"/>
            <a:ext cx="1584176" cy="165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060" y="3344641"/>
            <a:ext cx="1937857" cy="1742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6891" y="3418190"/>
            <a:ext cx="3117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ảnh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chính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O.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6019655" y="4192724"/>
            <a:ext cx="108012" cy="1080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5052" y="4146590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540270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97345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cái</a:t>
            </a:r>
            <a:r>
              <a:rPr lang="en-US" sz="2800" dirty="0" smtClean="0">
                <a:solidFill>
                  <a:srgbClr val="0000FF"/>
                </a:solidFill>
              </a:rPr>
              <a:t> in </a:t>
            </a:r>
            <a:r>
              <a:rPr lang="en-US" sz="2800" dirty="0" err="1" smtClean="0">
                <a:solidFill>
                  <a:srgbClr val="0000FF"/>
                </a:solidFill>
              </a:rPr>
              <a:t>hoa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sau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nào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64" y="3426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304845" y="2031622"/>
            <a:ext cx="4534309" cy="1127944"/>
            <a:chOff x="2305943" y="2133473"/>
            <a:chExt cx="4534309" cy="1127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5943" y="2133473"/>
              <a:ext cx="1083184" cy="11279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8667" y="2133473"/>
              <a:ext cx="1055880" cy="11279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4547" y="2133473"/>
              <a:ext cx="990180" cy="11279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9466" y="2133473"/>
              <a:ext cx="1050681" cy="11279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0147" y="2143953"/>
              <a:ext cx="370105" cy="11174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447764" y="3651501"/>
            <a:ext cx="4155528" cy="1144896"/>
            <a:chOff x="2447764" y="3651501"/>
            <a:chExt cx="4155528" cy="11448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7764" y="3668453"/>
              <a:ext cx="1083184" cy="11279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3908" y="3668453"/>
              <a:ext cx="990180" cy="11279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47048" y="3660989"/>
              <a:ext cx="1050681" cy="11279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187" y="3651501"/>
              <a:ext cx="370105" cy="111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6421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 bwMode="auto">
          <a:xfrm>
            <a:off x="3738787" y="1204916"/>
            <a:ext cx="2050554" cy="1947788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Kiến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thức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nhớ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936236" y="1500548"/>
            <a:ext cx="2073170" cy="849371"/>
          </a:xfrm>
          <a:prstGeom prst="roundRect">
            <a:avLst/>
          </a:prstGeom>
          <a:solidFill>
            <a:srgbClr val="123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7090" y="817134"/>
            <a:ext cx="3242802" cy="2403481"/>
            <a:chOff x="4304043" y="1286668"/>
            <a:chExt cx="3837944" cy="2757793"/>
          </a:xfr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386279" y="1396488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Hai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B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với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nhau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qua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khi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trung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của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đoạn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thẳng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AB.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83297" y="2035689"/>
            <a:ext cx="2073170" cy="849371"/>
            <a:chOff x="4304043" y="1286668"/>
            <a:chExt cx="3837944" cy="2757793"/>
          </a:xfrm>
          <a:solidFill>
            <a:schemeClr val="bg1">
              <a:lumMod val="65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12160" y="1600436"/>
            <a:ext cx="2889858" cy="2073294"/>
            <a:chOff x="4304043" y="1286668"/>
            <a:chExt cx="3837944" cy="2757793"/>
          </a:xfrm>
          <a:solidFill>
            <a:srgbClr val="123E61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9" name="圆角矩形 2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có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còn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được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gọi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50699" y="125535"/>
            <a:ext cx="46803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13. §6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68" y="3940696"/>
            <a:ext cx="4231676" cy="6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8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98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0" y="707566"/>
            <a:ext cx="5545261" cy="6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</a:t>
            </a:r>
            <a:r>
              <a:rPr lang="nl-NL" sz="3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335" y="1320811"/>
            <a:ext cx="7668852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Ghi nhớ các đặc điểm hình có tâm  đối xứng và tâm đối xứng của một số hình em đã học.</a:t>
            </a:r>
            <a:endParaRPr lang="en-US" sz="20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Nhận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SGK/112 và bài 37, 38 – SBT/116, 117</a:t>
            </a: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BT bổ sung: Vẽ và chỉ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 tâm đối xứng của hình thoi, hình lục giác đều, hình bình hành, hình chữ nhật, hình vuông, đoạn thẳng, đường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US" sz="2000" b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NỘP BÀI ĐÚNG HẠN 7/12 TRÊN AZOTA.</a:t>
            </a:r>
            <a:endParaRPr lang="en-US" sz="2000" b="1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0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740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</a:t>
            </a:r>
            <a:r>
              <a:rPr lang="en-US" sz="2701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KHỎE! </a:t>
            </a:r>
            <a:endParaRPr lang="en-US" sz="2701" b="1" kern="10" dirty="0">
              <a:ln w="19050">
                <a:solidFill>
                  <a:srgbClr val="00FFFF"/>
                </a:solidFill>
                <a:round/>
                <a:headEnd/>
                <a:tailEnd/>
              </a:ln>
              <a:solidFill>
                <a:srgbClr val="9ED3D7"/>
              </a:solidFill>
              <a:latin typeface="Times New Roman"/>
              <a:cs typeface="Times New Roman"/>
            </a:endParaRP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pt-BR" sz="2701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pt-BR" sz="2701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TỐT!</a:t>
            </a:r>
            <a:endParaRPr lang="en-US" sz="2701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59552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865220" y="2089290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14295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5670374" y="1839562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2652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2277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8349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9439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238560" y="569340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363" y="627271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5973" y="61649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82769"/>
            <a:ext cx="2176461" cy="1385436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625876" y="14295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70" y="1532652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73" y="2447018"/>
            <a:ext cx="58459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3455614" y="1934669"/>
            <a:ext cx="4728318" cy="155837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2858849" y="545123"/>
            <a:ext cx="3981222" cy="1853044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3311860" y="2497986"/>
            <a:ext cx="4778804" cy="2054534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72" y="1700103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450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1" y="-2066823"/>
            <a:ext cx="10716497" cy="750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8" y="894559"/>
            <a:ext cx="2230535" cy="223092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7842947" y="4725536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9487965" y="4855786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3969799" y="5027124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758054" y="4291284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9900705" y="378836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3270003" y="3503512"/>
            <a:ext cx="441143" cy="441133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779289" y="1455512"/>
            <a:ext cx="1399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椭圆 64"/>
          <p:cNvSpPr/>
          <p:nvPr/>
        </p:nvSpPr>
        <p:spPr>
          <a:xfrm>
            <a:off x="2031404" y="74239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5" name="椭圆 64"/>
          <p:cNvSpPr/>
          <p:nvPr/>
        </p:nvSpPr>
        <p:spPr>
          <a:xfrm>
            <a:off x="2636728" y="1403937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6" name="椭圆 64"/>
          <p:cNvSpPr/>
          <p:nvPr/>
        </p:nvSpPr>
        <p:spPr>
          <a:xfrm>
            <a:off x="3341265" y="2841914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7" y="322919"/>
            <a:ext cx="1440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6" y="31973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937" y="2860457"/>
            <a:ext cx="3369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4970648" y="-45760"/>
            <a:ext cx="2908369" cy="1068978"/>
          </a:xfrm>
          <a:prstGeom prst="cloudCallout">
            <a:avLst>
              <a:gd name="adj1" fmla="val -61829"/>
              <a:gd name="adj2" fmla="val 16812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Cloud Callout 70"/>
          <p:cNvSpPr/>
          <p:nvPr/>
        </p:nvSpPr>
        <p:spPr>
          <a:xfrm>
            <a:off x="5517888" y="1107345"/>
            <a:ext cx="2774475" cy="1092777"/>
          </a:xfrm>
          <a:prstGeom prst="cloudCallout">
            <a:avLst>
              <a:gd name="adj1" fmla="val -61829"/>
              <a:gd name="adj2" fmla="val 3753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Cloud Callout 72"/>
          <p:cNvSpPr/>
          <p:nvPr/>
        </p:nvSpPr>
        <p:spPr>
          <a:xfrm>
            <a:off x="6089299" y="2460223"/>
            <a:ext cx="2774475" cy="983958"/>
          </a:xfrm>
          <a:prstGeom prst="cloudCallout">
            <a:avLst>
              <a:gd name="adj1" fmla="val -58201"/>
              <a:gd name="adj2" fmla="val 39831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 descr="99+ Mẫu gạch bông Prime lát nền, ốp tường trang trí Giá Rẻ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415" y="-69903"/>
            <a:ext cx="1638791" cy="121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Hình đối xứng - Hànộimới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5163" y="1259602"/>
            <a:ext cx="1488927" cy="134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Image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414" y="2700469"/>
            <a:ext cx="1468640" cy="1274081"/>
          </a:xfrm>
          <a:prstGeom prst="rect">
            <a:avLst/>
          </a:prstGeom>
        </p:spPr>
      </p:pic>
      <p:sp>
        <p:nvSpPr>
          <p:cNvPr id="74" name="椭圆 64"/>
          <p:cNvSpPr/>
          <p:nvPr/>
        </p:nvSpPr>
        <p:spPr>
          <a:xfrm>
            <a:off x="4339414" y="4163325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5" name="Image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3473" y="4068385"/>
            <a:ext cx="1631653" cy="1189579"/>
          </a:xfrm>
          <a:prstGeom prst="rect">
            <a:avLst/>
          </a:prstGeom>
        </p:spPr>
      </p:pic>
      <p:sp>
        <p:nvSpPr>
          <p:cNvPr id="76" name="Cloud Callout 75"/>
          <p:cNvSpPr/>
          <p:nvPr/>
        </p:nvSpPr>
        <p:spPr>
          <a:xfrm>
            <a:off x="6993586" y="3588521"/>
            <a:ext cx="2774475" cy="1149931"/>
          </a:xfrm>
          <a:prstGeom prst="cloudCallout">
            <a:avLst>
              <a:gd name="adj1" fmla="val -50944"/>
              <a:gd name="adj2" fmla="val 44534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-22740" y="3902573"/>
            <a:ext cx="4273694" cy="1057137"/>
          </a:xfrm>
          <a:prstGeom prst="round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29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1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81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81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1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2" grpId="0" animBg="1"/>
      <p:bldP spid="85" grpId="0" animBg="1"/>
      <p:bldP spid="86" grpId="0" animBg="1"/>
      <p:bldP spid="31" grpId="0"/>
      <p:bldP spid="23" grpId="0" animBg="1"/>
      <p:bldP spid="71" grpId="0" animBg="1"/>
      <p:bldP spid="73" grpId="0" animBg="1"/>
      <p:bldP spid="74" grpId="0" animBg="1"/>
      <p:bldP spid="7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899592" y="268288"/>
            <a:ext cx="7614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TIẾT 13. §6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HÌNH CÓ TÂM 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ĐỐI XỨNG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98796" y="1060376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23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" y="667908"/>
            <a:ext cx="3808284" cy="3808946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53361" y="1730356"/>
            <a:ext cx="27827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O,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AB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61).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2" y="1276400"/>
            <a:ext cx="3181533" cy="3304850"/>
          </a:xfrm>
          <a:prstGeom prst="rect">
            <a:avLst/>
          </a:prstGeom>
        </p:spPr>
      </p:pic>
      <p:sp>
        <p:nvSpPr>
          <p:cNvPr id="53" name="Cloud Callout 52"/>
          <p:cNvSpPr/>
          <p:nvPr/>
        </p:nvSpPr>
        <p:spPr>
          <a:xfrm>
            <a:off x="5965830" y="893433"/>
            <a:ext cx="3270027" cy="1823127"/>
          </a:xfrm>
          <a:prstGeom prst="cloudCallout">
            <a:avLst>
              <a:gd name="adj1" fmla="val -61829"/>
              <a:gd name="adj2" fmla="val 3753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1831669" y="152427"/>
            <a:ext cx="6172136" cy="718609"/>
          </a:xfrm>
          <a:prstGeom prst="round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Điểm</a:t>
            </a:r>
            <a:r>
              <a:rPr lang="en-US" sz="2800" dirty="0" smtClean="0"/>
              <a:t> 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 smtClean="0"/>
              <a:t> AB.</a:t>
            </a:r>
            <a:endParaRPr lang="en-US" sz="2800" dirty="0"/>
          </a:p>
        </p:txBody>
      </p:sp>
      <p:sp>
        <p:nvSpPr>
          <p:cNvPr id="62" name="Rectangle 61"/>
          <p:cNvSpPr/>
          <p:nvPr/>
        </p:nvSpPr>
        <p:spPr>
          <a:xfrm>
            <a:off x="573955" y="1821373"/>
            <a:ext cx="2782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O.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3" y="266986"/>
            <a:ext cx="1348504" cy="7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3" grpId="0" animBg="1"/>
      <p:bldP spid="53" grpId="1" animBg="1"/>
      <p:bldP spid="54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95" y="1023675"/>
            <a:ext cx="3181533" cy="330485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 bwMode="auto">
          <a:xfrm>
            <a:off x="517283" y="1528428"/>
            <a:ext cx="3835493" cy="2056349"/>
          </a:xfrm>
          <a:prstGeom prst="roundRect">
            <a:avLst/>
          </a:prstGeom>
          <a:solidFill>
            <a:srgbClr val="F8FFB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O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/>
              <a:t> </a:t>
            </a:r>
            <a:r>
              <a:rPr lang="en-US" sz="2800" dirty="0" smtClean="0"/>
              <a:t>O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899592" y="484312"/>
            <a:ext cx="1692188" cy="86409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Ghi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nhớ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47936"/>
            <a:ext cx="9396536" cy="72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79" y="688520"/>
            <a:ext cx="4062313" cy="3808946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739440" y="1625267"/>
            <a:ext cx="264912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êke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vi-VN" sz="2800" i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8" y="276296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117" y="213796"/>
            <a:ext cx="1285875" cy="63817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27" y="282429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83185" y="2428528"/>
            <a:ext cx="3743534" cy="2252087"/>
            <a:chOff x="4183185" y="2428528"/>
            <a:chExt cx="3743534" cy="225208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63019" y="3138526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6394046" y="2053285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560741" y="2050972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4046" y="3147942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26" y="282294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25" y="271923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3556860" y="4206789"/>
            <a:ext cx="264912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vi-VN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75436" y="3525498"/>
            <a:ext cx="3743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047203" y="2472281"/>
            <a:ext cx="0" cy="21644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5998256" y="3460451"/>
            <a:ext cx="91733" cy="1154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26690" y="3034232"/>
            <a:ext cx="264912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46861" y="1580925"/>
            <a:ext cx="278274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62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O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2355436" y="239671"/>
            <a:ext cx="5833127" cy="897699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 err="1" smtClean="0">
                <a:solidFill>
                  <a:srgbClr val="0000FF"/>
                </a:solidFill>
              </a:rPr>
              <a:t>Chú</a:t>
            </a:r>
            <a:r>
              <a:rPr lang="en-US" sz="2800" u="sng" dirty="0" smtClean="0">
                <a:solidFill>
                  <a:srgbClr val="0000FF"/>
                </a:solidFill>
              </a:rPr>
              <a:t> ý: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gọi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rcRect l="17382" r="20120" b="2"/>
          <a:stretch/>
        </p:blipFill>
        <p:spPr>
          <a:xfrm>
            <a:off x="132298" y="-12371"/>
            <a:ext cx="1000676" cy="100067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" y="-70835"/>
            <a:ext cx="888959" cy="888959"/>
          </a:xfrm>
          <a:prstGeom prst="rect">
            <a:avLst/>
          </a:prstGeom>
        </p:spPr>
      </p:pic>
      <p:pic>
        <p:nvPicPr>
          <p:cNvPr id="28" name="Picture 27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3010" y="972344"/>
            <a:ext cx="85807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2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9" grpId="0"/>
      <p:bldP spid="49" grpId="1"/>
      <p:bldP spid="65" grpId="0"/>
      <p:bldP spid="24" grpId="0" animBg="1"/>
      <p:bldP spid="72" grpId="0"/>
      <p:bldP spid="73" grpId="0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PPTCD77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1123</Words>
  <Application>Microsoft Office PowerPoint</Application>
  <PresentationFormat>Custom</PresentationFormat>
  <Paragraphs>136</Paragraphs>
  <Slides>28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宋体</vt:lpstr>
      <vt:lpstr>.VnTime</vt:lpstr>
      <vt:lpstr>Arial</vt:lpstr>
      <vt:lpstr>Calibri</vt:lpstr>
      <vt:lpstr>Times New Roman</vt:lpstr>
      <vt:lpstr>方正兰亭黑简体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T460</cp:lastModifiedBy>
  <cp:revision>443</cp:revision>
  <dcterms:created xsi:type="dcterms:W3CDTF">2017-04-06T01:11:23Z</dcterms:created>
  <dcterms:modified xsi:type="dcterms:W3CDTF">2021-12-02T03:41:11Z</dcterms:modified>
</cp:coreProperties>
</file>