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7" r:id="rId3"/>
    <p:sldId id="256" r:id="rId4"/>
    <p:sldId id="272" r:id="rId5"/>
    <p:sldId id="273" r:id="rId6"/>
    <p:sldId id="274" r:id="rId7"/>
    <p:sldId id="259" r:id="rId8"/>
    <p:sldId id="276" r:id="rId9"/>
    <p:sldId id="277" r:id="rId10"/>
    <p:sldId id="258" r:id="rId11"/>
    <p:sldId id="278" r:id="rId12"/>
    <p:sldId id="279" r:id="rId13"/>
    <p:sldId id="260" r:id="rId14"/>
    <p:sldId id="280" r:id="rId15"/>
    <p:sldId id="281" r:id="rId16"/>
    <p:sldId id="282" r:id="rId17"/>
    <p:sldId id="283" r:id="rId18"/>
    <p:sldId id="264" r:id="rId19"/>
    <p:sldId id="275" r:id="rId20"/>
    <p:sldId id="261" r:id="rId21"/>
    <p:sldId id="285" r:id="rId22"/>
    <p:sldId id="286" r:id="rId23"/>
    <p:sldId id="287" r:id="rId24"/>
    <p:sldId id="288" r:id="rId25"/>
    <p:sldId id="289" r:id="rId26"/>
    <p:sldId id="290" r:id="rId27"/>
    <p:sldId id="263" r:id="rId28"/>
    <p:sldId id="265" r:id="rId29"/>
    <p:sldId id="266" r:id="rId30"/>
    <p:sldId id="267" r:id="rId31"/>
    <p:sldId id="291" r:id="rId32"/>
    <p:sldId id="292" r:id="rId33"/>
    <p:sldId id="293" r:id="rId34"/>
    <p:sldId id="294" r:id="rId35"/>
    <p:sldId id="295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96" r:id="rId44"/>
    <p:sldId id="297" r:id="rId45"/>
    <p:sldId id="270" r:id="rId46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Kollektif Bold" panose="020B0604020202020204" charset="0"/>
      <p:regular r:id="rId52"/>
    </p:embeddedFont>
    <p:embeddedFont>
      <p:font typeface="Cambria Math" panose="02040503050406030204" pitchFamily="18" charset="0"/>
      <p:regular r:id="rId53"/>
    </p:embeddedFont>
    <p:embeddedFont>
      <p:font typeface=".VnBlack" panose="020B7200000000000000" pitchFamily="34" charset="0"/>
      <p:regular r:id="rId54"/>
    </p:embeddedFont>
    <p:embeddedFont>
      <p:font typeface="Calibri Light" panose="020F0302020204030204" pitchFamily="34" charset="0"/>
      <p:regular r:id="rId55"/>
      <p: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35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36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37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4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38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00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39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63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40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41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25.svg"/><Relationship Id="rId10" Type="http://schemas.openxmlformats.org/officeDocument/2006/relationships/image" Target="../media/image260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3.gif"/><Relationship Id="rId14" Type="http://schemas.openxmlformats.org/officeDocument/2006/relationships/audio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audio" Target="../media/audio5.wav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58.wmf"/><Relationship Id="rId4" Type="http://schemas.openxmlformats.org/officeDocument/2006/relationships/audio" Target="../media/audio6.wav"/><Relationship Id="rId9" Type="http://schemas.openxmlformats.org/officeDocument/2006/relationships/image" Target="../media/image5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audio" Target="../media/audio5.wav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58.wmf"/><Relationship Id="rId4" Type="http://schemas.openxmlformats.org/officeDocument/2006/relationships/audio" Target="../media/audio6.wav"/><Relationship Id="rId9" Type="http://schemas.openxmlformats.org/officeDocument/2006/relationships/image" Target="../media/image57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audio" Target="../media/audio5.wav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58.wmf"/><Relationship Id="rId4" Type="http://schemas.openxmlformats.org/officeDocument/2006/relationships/audio" Target="../media/audio6.wav"/><Relationship Id="rId9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audio" Target="../media/audio5.wav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58.wmf"/><Relationship Id="rId4" Type="http://schemas.openxmlformats.org/officeDocument/2006/relationships/audio" Target="../media/audio6.wav"/><Relationship Id="rId9" Type="http://schemas.openxmlformats.org/officeDocument/2006/relationships/image" Target="../media/image5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audio" Target="../media/audio5.wav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58.wmf"/><Relationship Id="rId4" Type="http://schemas.openxmlformats.org/officeDocument/2006/relationships/audio" Target="../media/audio6.wav"/><Relationship Id="rId9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082199" y="2625993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8724900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2140279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167894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1524" y="2319582"/>
            <a:ext cx="6555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x ≠ 0.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6992" y="3257693"/>
            <a:ext cx="8806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Với điều kiện nào (của hai số mũ) thì thương hai luỹ thừa của x cũng là một luỹ thừa của x với số mũ nguyên dương?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4363" y="7104027"/>
            <a:ext cx="87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b) Thương hai luỹ thừa của x cùng bậc bằng bao nhiêu?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7055" y="4850418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20600" y="4035115"/>
            <a:ext cx="4712277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mũ của số bị chia lớn hơn số mũ của số chia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277054" y="7871349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13734" y="7436314"/>
            <a:ext cx="2750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933628" y="408486"/>
            <a:ext cx="5343554" cy="3583694"/>
            <a:chOff x="11945891" y="0"/>
            <a:chExt cx="5343554" cy="3583694"/>
          </a:xfrm>
        </p:grpSpPr>
        <p:sp>
          <p:nvSpPr>
            <p:cNvPr id="7" name="Cloud Callout 6"/>
            <p:cNvSpPr/>
            <p:nvPr/>
          </p:nvSpPr>
          <p:spPr>
            <a:xfrm>
              <a:off x="11945891" y="0"/>
              <a:ext cx="5343554" cy="3583694"/>
            </a:xfrm>
            <a:prstGeom prst="cloudCallout">
              <a:avLst>
                <a:gd name="adj1" fmla="val 58644"/>
                <a:gd name="adj2" fmla="val 547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3811" y="531179"/>
              <a:ext cx="4962259" cy="261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chia x</a:t>
              </a:r>
              <a:r>
                <a:rPr lang="en-US" sz="4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4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90600" y="3162301"/>
            <a:ext cx="16459200" cy="533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m,n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a,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0).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≥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chia.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635" r="-1635" b="-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02627" y="6038568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x</a:t>
                </a:r>
                <a:r>
                  <a:rPr lang="en-US" sz="44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1).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  <a:blipFill rotWithShape="0">
                <a:blip r:embed="rId3"/>
                <a:stretch>
                  <a:fillRect l="-2692" r="-1707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2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383000" y="-1682311"/>
            <a:ext cx="3364622" cy="3364622"/>
            <a:chOff x="14004114" y="1639604"/>
            <a:chExt cx="3364622" cy="3364622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14004114" y="1639604"/>
              <a:ext cx="3364622" cy="3364622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4317488" y="1952978"/>
              <a:ext cx="2737874" cy="27378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0000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39628" y="8549387"/>
            <a:ext cx="2721014" cy="30359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50635" y="-1243645"/>
            <a:ext cx="2036589" cy="22723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4200" y="726536"/>
            <a:ext cx="1264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vận dụng kiến thức chia đơn thức cho đơn thức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vở cá nhân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42900"/>
            <a:ext cx="3726973" cy="372697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47800" y="3059821"/>
            <a:ext cx="3657600" cy="12454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06463" y="3338189"/>
            <a:ext cx="7252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3x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(-2x) : x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c)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(-5x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  <a:blipFill rotWithShape="0">
                <a:blip r:embed="rId8"/>
                <a:stretch>
                  <a:fillRect l="-4333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7 - 4</a:t>
                </a:r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6x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blipFill rotWithShape="0">
                <a:blip r:embed="rId9"/>
                <a:stretch>
                  <a:fillRect l="-4828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24400" y="6642409"/>
            <a:ext cx="479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(-2) x</a:t>
            </a:r>
            <a:r>
              <a:rPr lang="en-US" sz="4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0,25 : (-5)x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5 - 2</a:t>
                </a:r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  <a:blipFill rotWithShape="0">
                <a:blip r:embed="rId10"/>
                <a:stretch>
                  <a:fillRect l="-3789" r="-1097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4507813" y="6642409"/>
            <a:ext cx="2445237" cy="28186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685800" y="846804"/>
            <a:ext cx="17221199" cy="1278436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0" y="1409940"/>
              <a:ext cx="9012374" cy="707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vi-VN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Chia đa thức cho đa thức, trường hợp chia hết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0516" y="467526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55276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1545" y="4363169"/>
            <a:ext cx="15150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4x − 3,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196" y="6433941"/>
            <a:ext cx="14962971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8599734"/>
            <a:ext cx="321113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x² = 2x²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9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- 8x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3218982"/>
            <a:chOff x="1517427" y="0"/>
            <a:chExt cx="411674" cy="511445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517427" y="0"/>
              <a:ext cx="0" cy="51144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0981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23093" y="4862681"/>
            <a:ext cx="5415280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863854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2"/>
              <p:cNvSpPr txBox="1"/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–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blipFill rotWithShape="0">
                <a:blip r:embed="rId4"/>
                <a:stretch>
                  <a:fillRect l="-5855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2"/>
              <p:cNvSpPr txBox="1"/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blipFill rotWithShape="0">
                <a:blip r:embed="rId6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2259501" y="6802189"/>
            <a:ext cx="135521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84280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1" grpId="0"/>
      <p:bldP spid="62" grpId="0"/>
      <p:bldP spid="63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- 8x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6257361"/>
            <a:chOff x="1517427" y="0"/>
            <a:chExt cx="411674" cy="99419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517427" y="0"/>
              <a:ext cx="0" cy="9941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3561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63083" y="4825971"/>
            <a:ext cx="5252797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768181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200" baseline="300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2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blipFill rotWithShape="0">
                <a:blip r:embed="rId4"/>
                <a:stretch>
                  <a:fillRect r="-4803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4"/>
          <p:cNvSpPr txBox="1"/>
          <p:nvPr/>
        </p:nvSpPr>
        <p:spPr>
          <a:xfrm>
            <a:off x="4958175" y="5745431"/>
            <a:ext cx="4666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-5x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+ 20x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5664" y="5511570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054748" y="6807260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14"/>
          <p:cNvSpPr txBox="1"/>
          <p:nvPr/>
        </p:nvSpPr>
        <p:spPr>
          <a:xfrm>
            <a:off x="7109841" y="6827760"/>
            <a:ext cx="314660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- 4x  -  3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2"/>
              <p:cNvSpPr txBox="1"/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–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blipFill rotWithShape="0">
                <a:blip r:embed="rId6"/>
                <a:stretch>
                  <a:fillRect l="-3528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926165" y="3944943"/>
            <a:ext cx="108234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endParaRPr lang="en-US" sz="420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3" grpId="0"/>
      <p:bldP spid="23" grpId="0"/>
      <p:bldP spid="3" grpId="0"/>
      <p:bldP spid="25" grpId="0"/>
      <p:bldP spid="27" grpId="0"/>
      <p:bldP spid="28" grpId="0"/>
      <p:bldP spid="2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59501" y="415246"/>
            <a:ext cx="135815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88767" y="1437021"/>
            <a:ext cx="12088717" cy="6862757"/>
            <a:chOff x="3388767" y="1437021"/>
            <a:chExt cx="12088717" cy="6862757"/>
          </a:xfrm>
        </p:grpSpPr>
        <p:sp>
          <p:nvSpPr>
            <p:cNvPr id="68" name="TextBox 4"/>
            <p:cNvSpPr txBox="1"/>
            <p:nvPr/>
          </p:nvSpPr>
          <p:spPr>
            <a:xfrm>
              <a:off x="10833825" y="1437021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- 4x - 3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88767" y="1477075"/>
              <a:ext cx="12088717" cy="6822703"/>
              <a:chOff x="3388767" y="1477075"/>
              <a:chExt cx="12088717" cy="6822703"/>
            </a:xfrm>
          </p:grpSpPr>
          <p:sp>
            <p:nvSpPr>
              <p:cNvPr id="59" name="TextBox 12"/>
              <p:cNvSpPr txBox="1"/>
              <p:nvPr/>
            </p:nvSpPr>
            <p:spPr>
              <a:xfrm>
                <a:off x="3898399" y="2403426"/>
                <a:ext cx="471387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- 8x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- 6x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0363200" y="1477075"/>
                <a:ext cx="5114284" cy="6705675"/>
                <a:chOff x="1517427" y="0"/>
                <a:chExt cx="411674" cy="1065425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17427" y="0"/>
                  <a:ext cx="0" cy="106542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7427" y="170332"/>
                  <a:ext cx="41167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0" name="TextBox 6"/>
              <p:cNvSpPr txBox="1"/>
              <p:nvPr/>
            </p:nvSpPr>
            <p:spPr>
              <a:xfrm>
                <a:off x="3898400" y="1500027"/>
                <a:ext cx="649528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9"/>
              <p:cNvSpPr txBox="1"/>
              <p:nvPr/>
            </p:nvSpPr>
            <p:spPr>
              <a:xfrm>
                <a:off x="10757964" y="2603938"/>
                <a:ext cx="2923537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42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- 5x 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14"/>
              <p:cNvSpPr txBox="1"/>
              <p:nvPr/>
            </p:nvSpPr>
            <p:spPr>
              <a:xfrm>
                <a:off x="4852384" y="3484966"/>
                <a:ext cx="5252797" cy="898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+ 21x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903480" y="3427176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TextBox 14"/>
              <p:cNvSpPr txBox="1"/>
              <p:nvPr/>
            </p:nvSpPr>
            <p:spPr>
              <a:xfrm>
                <a:off x="4847476" y="4404426"/>
                <a:ext cx="466661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-5x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+ 20x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+ 15x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388767" y="2129518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14965" y="417056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944049" y="5466255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14"/>
              <p:cNvSpPr txBox="1"/>
              <p:nvPr/>
            </p:nvSpPr>
            <p:spPr>
              <a:xfrm>
                <a:off x="6999142" y="5486755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- 4x 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7038970" y="6331576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- 4x 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0686" y="607997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52774" y="7368489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" name="TextBox 3"/>
              <p:cNvSpPr txBox="1"/>
              <p:nvPr/>
            </p:nvSpPr>
            <p:spPr>
              <a:xfrm>
                <a:off x="8594279" y="7561114"/>
                <a:ext cx="13561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</p:grpSp>
      <p:cxnSp>
        <p:nvCxnSpPr>
          <p:cNvPr id="6" name="Straight Arrow Connector 5"/>
          <p:cNvCxnSpPr>
            <a:stCxn id="65" idx="2"/>
          </p:cNvCxnSpPr>
          <p:nvPr/>
        </p:nvCxnSpPr>
        <p:spPr>
          <a:xfrm>
            <a:off x="12219733" y="3665767"/>
            <a:ext cx="886667" cy="12434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12310" y="4935340"/>
            <a:ext cx="521715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2x</a:t>
            </a:r>
            <a:r>
              <a:rPr lang="fr-FR" sz="42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- 5x + 1</a:t>
            </a:r>
            <a:endParaRPr lang="en-US" sz="4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21" y="7876059"/>
            <a:ext cx="1262356" cy="1766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4035" y="8084709"/>
            <a:ext cx="1358700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: B = 2x</a:t>
            </a:r>
            <a:r>
              <a:rPr lang="fr-FR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+ 1,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ra: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B . (2x</a:t>
            </a:r>
            <a:r>
              <a:rPr lang="fr-FR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 + 1)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6475527" y="9190839"/>
            <a:ext cx="2465952" cy="24659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7553721" y="8602935"/>
            <a:ext cx="2259501" cy="2259501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-1267625" y="-939024"/>
            <a:ext cx="2465952" cy="24659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89431" y="-1526928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176191" y="-939024"/>
            <a:ext cx="5639759" cy="1543050"/>
            <a:chOff x="0" y="0"/>
            <a:chExt cx="1485369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60687" y="-1283938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8856" y="165507"/>
            <a:ext cx="3551804" cy="2862644"/>
            <a:chOff x="1611123" y="317200"/>
            <a:chExt cx="3551804" cy="28626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123" y="317200"/>
              <a:ext cx="3551804" cy="286264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14600" y="1295745"/>
              <a:ext cx="19636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927187" y="691043"/>
            <a:ext cx="11683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chia đa thức cho một đơn thức thì ta có thể không cần đặt tính chia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(7x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- 2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  <a:blipFill rotWithShape="0">
                <a:blip r:embed="rId3"/>
                <a:stretch>
                  <a:fillRect l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1676400" y="6722741"/>
            <a:ext cx="3657600" cy="12454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26266" y="6467810"/>
            <a:ext cx="70529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chia: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(-x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(9x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- 4) : (3x + 2)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389" y="6683027"/>
            <a:ext cx="2785604" cy="278560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1132694" y="9098559"/>
            <a:ext cx="3086100" cy="30861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10356" y="9426077"/>
            <a:ext cx="2259501" cy="2259501"/>
            <a:chOff x="0" y="0"/>
            <a:chExt cx="6355080" cy="6355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159528" y="-2033611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5443076" y="-1525226"/>
            <a:ext cx="2259501" cy="2259501"/>
            <a:chOff x="0" y="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4" name="Pentagon 33"/>
          <p:cNvSpPr/>
          <p:nvPr/>
        </p:nvSpPr>
        <p:spPr>
          <a:xfrm>
            <a:off x="0" y="1052489"/>
            <a:ext cx="3276600" cy="1119211"/>
          </a:xfrm>
          <a:prstGeom prst="homePlate">
            <a:avLst/>
          </a:prstGeom>
          <a:solidFill>
            <a:srgbClr val="036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66719" y="758666"/>
            <a:ext cx="11097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(-x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(-x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+ (5x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+ (-2x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-2x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+ 10x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- 4x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066719" y="4040484"/>
            <a:ext cx="500649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(9x</a:t>
            </a:r>
            <a:r>
              <a:rPr lang="en-US" sz="4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- 4) : (3x + 2)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754241" y="5102313"/>
            <a:ext cx="6447139" cy="5025833"/>
            <a:chOff x="6314069" y="4891686"/>
            <a:chExt cx="6447139" cy="5025833"/>
          </a:xfrm>
        </p:grpSpPr>
        <p:sp>
          <p:nvSpPr>
            <p:cNvPr id="47" name="TextBox 4"/>
            <p:cNvSpPr txBox="1"/>
            <p:nvPr/>
          </p:nvSpPr>
          <p:spPr>
            <a:xfrm>
              <a:off x="9559539" y="4891686"/>
              <a:ext cx="32016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 + 2</a:t>
              </a:r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6314069" y="4980332"/>
              <a:ext cx="2959284" cy="8526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9x</a:t>
              </a:r>
              <a:r>
                <a:rPr kumimoji="0" lang="en-US" sz="42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- 4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14069" y="5102313"/>
              <a:ext cx="6407804" cy="4815206"/>
              <a:chOff x="6314069" y="5102313"/>
              <a:chExt cx="6407804" cy="4815206"/>
            </a:xfrm>
          </p:grpSpPr>
          <p:sp>
            <p:nvSpPr>
              <p:cNvPr id="38" name="TextBox 12"/>
              <p:cNvSpPr txBox="1"/>
              <p:nvPr/>
            </p:nvSpPr>
            <p:spPr>
              <a:xfrm>
                <a:off x="6368995" y="5976737"/>
                <a:ext cx="2816747" cy="10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kumimoji="0" lang="en-US" sz="4200" b="0" i="0" u="none" strike="noStrike" kern="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+ 6x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9225362" y="5102313"/>
                <a:ext cx="0" cy="47133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225362" y="5877701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TextBox 9"/>
              <p:cNvSpPr txBox="1"/>
              <p:nvPr/>
            </p:nvSpPr>
            <p:spPr>
              <a:xfrm>
                <a:off x="9591261" y="6006454"/>
                <a:ext cx="313061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 - 2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14"/>
              <p:cNvSpPr txBox="1"/>
              <p:nvPr/>
            </p:nvSpPr>
            <p:spPr>
              <a:xfrm>
                <a:off x="7332339" y="6959096"/>
                <a:ext cx="198827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- 4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314069" y="7038565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TextBox 22"/>
              <p:cNvSpPr txBox="1"/>
              <p:nvPr/>
            </p:nvSpPr>
            <p:spPr>
              <a:xfrm>
                <a:off x="7291657" y="7745647"/>
                <a:ext cx="2054296" cy="213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- 4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5" name="TextBox 23"/>
              <p:cNvSpPr txBox="1"/>
              <p:nvPr/>
            </p:nvSpPr>
            <p:spPr>
              <a:xfrm>
                <a:off x="8594088" y="8855690"/>
                <a:ext cx="88245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6314069" y="8812606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9" name="Speech Bubble: Rectangle with Corners Rounded 46"/>
          <p:cNvSpPr/>
          <p:nvPr/>
        </p:nvSpPr>
        <p:spPr>
          <a:xfrm>
            <a:off x="11001843" y="3479407"/>
            <a:ext cx="6626704" cy="3705892"/>
          </a:xfrm>
          <a:prstGeom prst="wedgeRoundRectCallout">
            <a:avLst>
              <a:gd name="adj1" fmla="val -1093"/>
              <a:gd name="adj2" fmla="val 91359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 (hay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57782" y="7272462"/>
            <a:ext cx="2644145" cy="2753836"/>
            <a:chOff x="14557782" y="7272462"/>
            <a:chExt cx="2644145" cy="275383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9548" y="7697424"/>
              <a:ext cx="1792379" cy="232887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7782" y="7272462"/>
              <a:ext cx="826423" cy="849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7296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16612" y="8414165"/>
            <a:ext cx="4438319" cy="4438319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16612" y="8804910"/>
            <a:ext cx="4047574" cy="40475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192825" y="-876603"/>
            <a:ext cx="1571312" cy="17532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78487" y="779163"/>
            <a:ext cx="3574513" cy="124547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1028700"/>
            <a:ext cx="11670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78487" y="2506450"/>
            <a:ext cx="2125232" cy="1564915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38600" y="2324100"/>
            <a:ext cx="10086135" cy="7339776"/>
            <a:chOff x="5647017" y="2856659"/>
            <a:chExt cx="10086135" cy="7339776"/>
          </a:xfrm>
        </p:grpSpPr>
        <p:sp>
          <p:nvSpPr>
            <p:cNvPr id="32" name="TextBox 12"/>
            <p:cNvSpPr txBox="1"/>
            <p:nvPr/>
          </p:nvSpPr>
          <p:spPr>
            <a:xfrm>
              <a:off x="5647017" y="3934313"/>
              <a:ext cx="59353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- 4x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"/>
            <p:cNvSpPr txBox="1"/>
            <p:nvPr/>
          </p:nvSpPr>
          <p:spPr>
            <a:xfrm>
              <a:off x="12859419" y="2856659"/>
              <a:ext cx="19958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272006" y="3191555"/>
              <a:ext cx="0" cy="6752545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12272006" y="3918488"/>
              <a:ext cx="3272794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6" name="TextBox 6"/>
            <p:cNvSpPr txBox="1"/>
            <p:nvPr/>
          </p:nvSpPr>
          <p:spPr>
            <a:xfrm>
              <a:off x="5674164" y="2889048"/>
              <a:ext cx="63697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-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12588196" y="4072126"/>
              <a:ext cx="31449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 + 1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6686599" y="5195176"/>
              <a:ext cx="53572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–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70925" y="528612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8" name="TextBox 14"/>
            <p:cNvSpPr txBox="1"/>
            <p:nvPr/>
          </p:nvSpPr>
          <p:spPr>
            <a:xfrm>
              <a:off x="6686599" y="6225589"/>
              <a:ext cx="48958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+ 6x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70925" y="913460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0" name="TextBox 14"/>
            <p:cNvSpPr txBox="1"/>
            <p:nvPr/>
          </p:nvSpPr>
          <p:spPr>
            <a:xfrm>
              <a:off x="8278399" y="8072778"/>
              <a:ext cx="37654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8278399" y="7287418"/>
              <a:ext cx="284999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10495644" y="9134606"/>
              <a:ext cx="12655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70925" y="7287418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32" y="7628350"/>
            <a:ext cx="2512899" cy="2401607"/>
          </a:xfrm>
          <a:prstGeom prst="rect">
            <a:avLst/>
          </a:prstGeom>
        </p:spPr>
      </p:pic>
      <p:sp>
        <p:nvSpPr>
          <p:cNvPr id="56" name="Speech Bubble: Rectangle with Corners Rounded 46"/>
          <p:cNvSpPr/>
          <p:nvPr/>
        </p:nvSpPr>
        <p:spPr>
          <a:xfrm>
            <a:off x="11371472" y="5046392"/>
            <a:ext cx="6244875" cy="2239381"/>
          </a:xfrm>
          <a:prstGeom prst="wedgeRoundRectCallout">
            <a:avLst>
              <a:gd name="adj1" fmla="val -2720"/>
              <a:gd name="adj2" fmla="val 81378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= BP,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 = A : 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63452" y="1033263"/>
            <a:ext cx="8842318" cy="1543050"/>
            <a:chOff x="0" y="0"/>
            <a:chExt cx="2169402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1763002" cy="407051"/>
            </a:xfrm>
            <a:custGeom>
              <a:avLst/>
              <a:gdLst/>
              <a:ahLst/>
              <a:cxnLst/>
              <a:rect l="l" t="t" r="r" b="b"/>
              <a:pathLst>
                <a:path w="1763002" h="407051">
                  <a:moveTo>
                    <a:pt x="1763002" y="326"/>
                  </a:moveTo>
                  <a:cubicBezTo>
                    <a:pt x="1690189" y="0"/>
                    <a:pt x="1622767" y="38659"/>
                    <a:pt x="1586267" y="101663"/>
                  </a:cubicBezTo>
                  <a:cubicBezTo>
                    <a:pt x="1549766" y="164667"/>
                    <a:pt x="1549766" y="242385"/>
                    <a:pt x="1586267" y="305389"/>
                  </a:cubicBezTo>
                  <a:cubicBezTo>
                    <a:pt x="1622767" y="368393"/>
                    <a:pt x="1690189" y="407052"/>
                    <a:pt x="176300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42900"/>
            <a:ext cx="2923776" cy="2923776"/>
            <a:chOff x="4114800" y="342900"/>
            <a:chExt cx="2923776" cy="292377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4114800" y="342900"/>
              <a:ext cx="2923776" cy="2923776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90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494266" y="722367"/>
              <a:ext cx="2164842" cy="216484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250" y="1092066"/>
              <a:ext cx="1386028" cy="14254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048000" y="3489281"/>
            <a:ext cx="1165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đa thức P sao cho A = B.P, trong đó: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2x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+ 6x - 2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 = x</a:t>
            </a:r>
            <a:r>
              <a:rPr lang="nl-NL" sz="4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42" y="7537713"/>
            <a:ext cx="2255716" cy="1804572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4936632" y="7629511"/>
            <a:ext cx="10584077" cy="1620977"/>
          </a:xfrm>
          <a:prstGeom prst="wedgeRoundRectCallout">
            <a:avLst>
              <a:gd name="adj1" fmla="val -55690"/>
              <a:gd name="adj2" fmla="val -156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0761" y="1225832"/>
            <a:ext cx="510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0714" y="886310"/>
            <a:ext cx="17221199" cy="1278436"/>
            <a:chOff x="280714" y="886310"/>
            <a:chExt cx="17221199" cy="1278436"/>
          </a:xfrm>
        </p:grpSpPr>
        <p:sp>
          <p:nvSpPr>
            <p:cNvPr id="22" name="Rectangle 21"/>
            <p:cNvSpPr/>
            <p:nvPr/>
          </p:nvSpPr>
          <p:spPr>
            <a:xfrm>
              <a:off x="2189771" y="998827"/>
              <a:ext cx="15232153" cy="1107996"/>
            </a:xfrm>
            <a:prstGeom prst="rect">
              <a:avLst/>
            </a:prstGeom>
            <a:solidFill>
              <a:srgbClr val="0366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0714" y="886310"/>
              <a:ext cx="17221199" cy="1278436"/>
              <a:chOff x="1664084" y="1086525"/>
              <a:chExt cx="11278486" cy="1278436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664084" y="1086525"/>
                <a:ext cx="11278486" cy="1278436"/>
                <a:chOff x="0" y="-38100"/>
                <a:chExt cx="3995570" cy="452905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203200" y="-19870"/>
                  <a:ext cx="3792370" cy="4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734" h="434675">
                      <a:moveTo>
                        <a:pt x="3447734" y="19870"/>
                      </a:moveTo>
                      <a:cubicBezTo>
                        <a:pt x="3365862" y="0"/>
                        <a:pt x="3280219" y="32714"/>
                        <a:pt x="3232443" y="102106"/>
                      </a:cubicBezTo>
                      <a:cubicBezTo>
                        <a:pt x="3184666" y="171499"/>
                        <a:pt x="3184666" y="263177"/>
                        <a:pt x="3232443" y="332569"/>
                      </a:cubicBezTo>
                      <a:cubicBezTo>
                        <a:pt x="3280219" y="401962"/>
                        <a:pt x="3365862" y="434675"/>
                        <a:pt x="3447734" y="414806"/>
                      </a:cubicBezTo>
                      <a:lnTo>
                        <a:pt x="0" y="414806"/>
                      </a:lnTo>
                      <a:cubicBezTo>
                        <a:pt x="81873" y="434675"/>
                        <a:pt x="167515" y="401962"/>
                        <a:pt x="215291" y="332569"/>
                      </a:cubicBezTo>
                      <a:cubicBezTo>
                        <a:pt x="263068" y="263177"/>
                        <a:pt x="263068" y="171499"/>
                        <a:pt x="215291" y="102106"/>
                      </a:cubicBezTo>
                      <a:cubicBezTo>
                        <a:pt x="167515" y="32714"/>
                        <a:pt x="81873" y="0"/>
                        <a:pt x="0" y="1987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812800" cy="444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3106853" y="1409782"/>
                <a:ext cx="9599912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880"/>
                  </a:lnSpc>
                  <a:spcBef>
                    <a:spcPct val="0"/>
                  </a:spcBef>
                </a:pPr>
                <a:r>
                  <a:rPr lang="vi-VN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đa thức cho đa thức, trường hợp chia</a:t>
                </a:r>
                <a:r>
                  <a:rPr lang="en-US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endPara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45430" y="507032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4890655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4798" y="2994236"/>
            <a:ext cx="8164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12622" y="4647807"/>
            <a:ext cx="10989446" cy="5089359"/>
            <a:chOff x="512622" y="4647807"/>
            <a:chExt cx="10989446" cy="5089359"/>
          </a:xfrm>
        </p:grpSpPr>
        <p:grpSp>
          <p:nvGrpSpPr>
            <p:cNvPr id="57" name="Group 56"/>
            <p:cNvGrpSpPr/>
            <p:nvPr/>
          </p:nvGrpSpPr>
          <p:grpSpPr>
            <a:xfrm>
              <a:off x="2916114" y="4647807"/>
              <a:ext cx="8585954" cy="5089359"/>
              <a:chOff x="4992018" y="4582634"/>
              <a:chExt cx="8585954" cy="5089359"/>
            </a:xfrm>
          </p:grpSpPr>
          <p:sp>
            <p:nvSpPr>
              <p:cNvPr id="30" name="TextBox 12"/>
              <p:cNvSpPr txBox="1"/>
              <p:nvPr/>
            </p:nvSpPr>
            <p:spPr>
              <a:xfrm>
                <a:off x="5326201" y="5876520"/>
                <a:ext cx="4944482" cy="747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+ 5x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"/>
              <p:cNvSpPr txBox="1"/>
              <p:nvPr/>
            </p:nvSpPr>
            <p:spPr>
              <a:xfrm>
                <a:off x="10479193" y="4639025"/>
                <a:ext cx="2849537" cy="729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0049659" y="4631635"/>
                <a:ext cx="3528313" cy="4989533"/>
                <a:chOff x="1568024" y="-6350"/>
                <a:chExt cx="553045" cy="77290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70531" y="-6350"/>
                  <a:ext cx="296" cy="77290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68024" y="185085"/>
                  <a:ext cx="55304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0" name="TextBox 6"/>
              <p:cNvSpPr txBox="1"/>
              <p:nvPr/>
            </p:nvSpPr>
            <p:spPr>
              <a:xfrm>
                <a:off x="5296830" y="4582634"/>
                <a:ext cx="4515944" cy="84558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x 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            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9"/>
              <p:cNvSpPr txBox="1"/>
              <p:nvPr/>
            </p:nvSpPr>
            <p:spPr>
              <a:xfrm>
                <a:off x="10624449" y="5969164"/>
                <a:ext cx="2296273" cy="8248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14"/>
              <p:cNvSpPr txBox="1"/>
              <p:nvPr/>
            </p:nvSpPr>
            <p:spPr>
              <a:xfrm>
                <a:off x="6150828" y="6725498"/>
                <a:ext cx="3776392" cy="7776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- 6x 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047275" y="6843448"/>
                <a:ext cx="48799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14"/>
              <p:cNvSpPr txBox="1"/>
              <p:nvPr/>
            </p:nvSpPr>
            <p:spPr>
              <a:xfrm>
                <a:off x="6160098" y="7583172"/>
                <a:ext cx="4050704" cy="106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992018" y="8610164"/>
                <a:ext cx="4935202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14"/>
              <p:cNvSpPr txBox="1"/>
              <p:nvPr/>
            </p:nvSpPr>
            <p:spPr>
              <a:xfrm>
                <a:off x="7072151" y="8610164"/>
                <a:ext cx="34672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 6x + 10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12622" y="6961443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8782" y="8788894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35250" y="3422557"/>
            <a:ext cx="6647499" cy="5783694"/>
            <a:chOff x="11535250" y="3422557"/>
            <a:chExt cx="6647499" cy="5783694"/>
          </a:xfrm>
        </p:grpSpPr>
        <p:grpSp>
          <p:nvGrpSpPr>
            <p:cNvPr id="70" name="Group 69"/>
            <p:cNvGrpSpPr/>
            <p:nvPr/>
          </p:nvGrpSpPr>
          <p:grpSpPr>
            <a:xfrm>
              <a:off x="11535250" y="4451949"/>
              <a:ext cx="6647499" cy="4754302"/>
              <a:chOff x="11640500" y="4503998"/>
              <a:chExt cx="6647499" cy="4754302"/>
            </a:xfrm>
          </p:grpSpPr>
          <p:sp>
            <p:nvSpPr>
              <p:cNvPr id="68" name="Cloud Callout 67"/>
              <p:cNvSpPr/>
              <p:nvPr/>
            </p:nvSpPr>
            <p:spPr>
              <a:xfrm>
                <a:off x="11640500" y="4503998"/>
                <a:ext cx="6647499" cy="4754302"/>
              </a:xfrm>
              <a:prstGeom prst="cloudCallout">
                <a:avLst>
                  <a:gd name="adj1" fmla="val -61820"/>
                  <a:gd name="adj2" fmla="val 4040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213238" y="5222084"/>
                <a:ext cx="5814677" cy="345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vi-VN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Hãy mô tả lại các bước đã thực hiện trong phép chia đa thức D cho đa thức E.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0" y="3422557"/>
              <a:ext cx="578252" cy="89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4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536163" y="3244832"/>
            <a:ext cx="152867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E.(5x),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- 6x + 7: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1706" y="5384196"/>
            <a:ext cx="16337453" cy="3259036"/>
            <a:chOff x="361706" y="5384196"/>
            <a:chExt cx="16337453" cy="3259036"/>
          </a:xfrm>
        </p:grpSpPr>
        <p:sp>
          <p:nvSpPr>
            <p:cNvPr id="59" name="TextBox 12"/>
            <p:cNvSpPr txBox="1"/>
            <p:nvPr/>
          </p:nvSpPr>
          <p:spPr>
            <a:xfrm>
              <a:off x="4279399" y="635060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4"/>
            <p:cNvSpPr txBox="1"/>
            <p:nvPr/>
          </p:nvSpPr>
          <p:spPr>
            <a:xfrm>
              <a:off x="11214825" y="538419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744200" y="5424250"/>
              <a:ext cx="5114284" cy="3218982"/>
              <a:chOff x="1517427" y="0"/>
              <a:chExt cx="411674" cy="51144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H="1">
                <a:off x="1517427" y="0"/>
                <a:ext cx="0" cy="51144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TextBox 6"/>
            <p:cNvSpPr txBox="1"/>
            <p:nvPr/>
          </p:nvSpPr>
          <p:spPr>
            <a:xfrm>
              <a:off x="4285338" y="540567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</a:p>
          </p:txBody>
        </p:sp>
        <p:sp>
          <p:nvSpPr>
            <p:cNvPr id="65" name="TextBox 9"/>
            <p:cNvSpPr txBox="1"/>
            <p:nvPr/>
          </p:nvSpPr>
          <p:spPr>
            <a:xfrm>
              <a:off x="11138964" y="6551113"/>
              <a:ext cx="10981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5014471" y="7487767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+ 7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84480" y="7470024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12"/>
                <p:cNvSpPr txBox="1"/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– 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12"/>
                <p:cNvSpPr txBox="1"/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12"/>
                <p:cNvSpPr txBox="1"/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5x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5x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3769767" y="607669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6163" y="431696"/>
            <a:ext cx="152867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Đặt tính chia tương tự chia hai số tự nhiên. Lấy hạng tử bậc cao nhất của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chia cho hạng tử bậc cao nhất của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: x² = 5x.</a:t>
            </a:r>
          </a:p>
        </p:txBody>
      </p:sp>
    </p:spTree>
    <p:extLst>
      <p:ext uri="{BB962C8B-B14F-4D97-AF65-F5344CB8AC3E}">
        <p14:creationId xmlns:p14="http://schemas.microsoft.com/office/powerpoint/2010/main" val="35680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813281" y="3048088"/>
            <a:ext cx="14443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E. (-3) 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(-6x + 10):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521" y="471490"/>
            <a:ext cx="14443539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857" y="5019616"/>
            <a:ext cx="17069150" cy="5047972"/>
            <a:chOff x="536857" y="5019616"/>
            <a:chExt cx="17069150" cy="5047972"/>
          </a:xfrm>
        </p:grpSpPr>
        <p:sp>
          <p:nvSpPr>
            <p:cNvPr id="30" name="TextBox 12"/>
            <p:cNvSpPr txBox="1"/>
            <p:nvPr/>
          </p:nvSpPr>
          <p:spPr>
            <a:xfrm>
              <a:off x="4431799" y="598602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1367225" y="501961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896600" y="5059670"/>
              <a:ext cx="5114284" cy="4808229"/>
              <a:chOff x="1517427" y="0"/>
              <a:chExt cx="411674" cy="76395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17427" y="0"/>
                <a:ext cx="0" cy="76395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" name="TextBox 6"/>
            <p:cNvSpPr txBox="1"/>
            <p:nvPr/>
          </p:nvSpPr>
          <p:spPr>
            <a:xfrm>
              <a:off x="4437738" y="504109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</a:p>
          </p:txBody>
        </p:sp>
        <p:sp>
          <p:nvSpPr>
            <p:cNvPr id="36" name="TextBox 9"/>
            <p:cNvSpPr txBox="1"/>
            <p:nvPr/>
          </p:nvSpPr>
          <p:spPr>
            <a:xfrm>
              <a:off x="11291364" y="6186533"/>
              <a:ext cx="19115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 - 3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5132631" y="7000605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+ 7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39258" y="705903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2"/>
                <p:cNvSpPr txBox="1"/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– 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12"/>
                <p:cNvSpPr txBox="1"/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2"/>
                <p:cNvSpPr txBox="1"/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-3x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-3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3922167" y="571211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5132631" y="7890741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- 3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226967" y="897261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523031" y="767468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6637077" y="9005759"/>
              <a:ext cx="2701004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- 6x + 10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6248400" y="9075443"/>
            <a:ext cx="3089681" cy="9921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9338081" y="9569689"/>
            <a:ext cx="2281857" cy="18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784386" y="9158916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496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2027137" y="-514350"/>
            <a:ext cx="5639759" cy="1543050"/>
            <a:chOff x="0" y="0"/>
            <a:chExt cx="1485369" cy="406400"/>
          </a:xfrm>
        </p:grpSpPr>
        <p:sp>
          <p:nvSpPr>
            <p:cNvPr id="24" name="Freeform 24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4876498" y="-1005145"/>
            <a:ext cx="10816142" cy="1543050"/>
            <a:chOff x="0" y="0"/>
            <a:chExt cx="2848696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322544" y="9258300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73956" y="9785691"/>
            <a:ext cx="10816142" cy="1543050"/>
            <a:chOff x="0" y="0"/>
            <a:chExt cx="2848696" cy="406400"/>
          </a:xfrm>
        </p:grpSpPr>
        <p:sp>
          <p:nvSpPr>
            <p:cNvPr id="33" name="Freeform 3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84252" y="831704"/>
            <a:ext cx="8585954" cy="5089359"/>
            <a:chOff x="4992018" y="4582634"/>
            <a:chExt cx="8585954" cy="5089359"/>
          </a:xfrm>
        </p:grpSpPr>
        <p:sp>
          <p:nvSpPr>
            <p:cNvPr id="36" name="TextBox 12"/>
            <p:cNvSpPr txBox="1"/>
            <p:nvPr/>
          </p:nvSpPr>
          <p:spPr>
            <a:xfrm>
              <a:off x="5326201" y="5876520"/>
              <a:ext cx="4944482" cy="7476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+ 5x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10479193" y="4639025"/>
              <a:ext cx="2849537" cy="729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049659" y="4631635"/>
              <a:ext cx="3528313" cy="4989533"/>
              <a:chOff x="1568024" y="-6350"/>
              <a:chExt cx="553045" cy="77290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570531" y="-6350"/>
                <a:ext cx="296" cy="77290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68024" y="185085"/>
                <a:ext cx="5530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" name="TextBox 6"/>
            <p:cNvSpPr txBox="1"/>
            <p:nvPr/>
          </p:nvSpPr>
          <p:spPr>
            <a:xfrm>
              <a:off x="5296830" y="4582634"/>
              <a:ext cx="4515944" cy="8455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x 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             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9"/>
            <p:cNvSpPr txBox="1"/>
            <p:nvPr/>
          </p:nvSpPr>
          <p:spPr>
            <a:xfrm>
              <a:off x="10624449" y="5969164"/>
              <a:ext cx="2296273" cy="8248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 - 3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6150828" y="6725498"/>
              <a:ext cx="3776392" cy="777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047275" y="6843448"/>
              <a:ext cx="48799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TextBox 14"/>
            <p:cNvSpPr txBox="1"/>
            <p:nvPr/>
          </p:nvSpPr>
          <p:spPr>
            <a:xfrm>
              <a:off x="6160098" y="7583172"/>
              <a:ext cx="4050704" cy="106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- 3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92018" y="8610164"/>
              <a:ext cx="4935202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14"/>
            <p:cNvSpPr txBox="1"/>
            <p:nvPr/>
          </p:nvSpPr>
          <p:spPr>
            <a:xfrm>
              <a:off x="7072151" y="8610164"/>
              <a:ext cx="34672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 6x + 10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447800" y="6113047"/>
            <a:ext cx="154588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Dư cuối cùng có bậc nhỏ hơn đa thức chia nên quá trình chia kết thúc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Ta được thương là đa thức 5x – 3 và đa thức dư là -6x + 10.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11298367" y="3969598"/>
            <a:ext cx="5035684" cy="1616058"/>
          </a:xfrm>
          <a:prstGeom prst="wedgeRoundRectCallout">
            <a:avLst>
              <a:gd name="adj1" fmla="val -66159"/>
              <a:gd name="adj2" fmla="val 448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= -6x + 10 </a:t>
            </a:r>
          </a:p>
        </p:txBody>
      </p:sp>
    </p:spTree>
    <p:extLst>
      <p:ext uri="{BB962C8B-B14F-4D97-AF65-F5344CB8AC3E}">
        <p14:creationId xmlns:p14="http://schemas.microsoft.com/office/powerpoint/2010/main" val="20522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1657106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90502" y="4266669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HĐ5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01060" y="1277747"/>
            <a:ext cx="13192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kiểm tra lại đẳng thức: D = E - (5x - 3) + G.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D cho đa thức E trong trường hợp này được gọi là phép chia có dư với đa thức thương là 5x – 3 và đa thức dư là G.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2241340" y="5351355"/>
            <a:ext cx="1999638" cy="1453180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5137" y="5648265"/>
            <a:ext cx="9144000" cy="4074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E.(5x − 3) + G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+ 1)(5x – 3) + (−6x + 10)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x + 7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D (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090" y="6817235"/>
            <a:ext cx="3646411" cy="34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89430" y="2710282"/>
            <a:ext cx="16154400" cy="5761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3933" y="3214266"/>
            <a:ext cx="155301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 B.Q + R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87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468120" y="-634131"/>
            <a:ext cx="5639759" cy="1543050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39673" y="-1095073"/>
            <a:ext cx="5639759" cy="1543050"/>
            <a:chOff x="0" y="0"/>
            <a:chExt cx="1485369" cy="406400"/>
          </a:xfrm>
        </p:grpSpPr>
        <p:sp>
          <p:nvSpPr>
            <p:cNvPr id="11" name="Freeform 11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197873" y="-1887859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654823" y="-1560341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1" name="Rounded Rectangle 30"/>
          <p:cNvSpPr/>
          <p:nvPr/>
        </p:nvSpPr>
        <p:spPr>
          <a:xfrm>
            <a:off x="1400322" y="259350"/>
            <a:ext cx="3657600" cy="10719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70430" y="1330313"/>
            <a:ext cx="15163800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- 6x -5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 – 1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B. Q + R.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289311" y="3271658"/>
            <a:ext cx="1797260" cy="1306108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733800" y="2976423"/>
            <a:ext cx="9927203" cy="5989248"/>
            <a:chOff x="3988728" y="3278267"/>
            <a:chExt cx="9927203" cy="5989248"/>
          </a:xfrm>
        </p:grpSpPr>
        <p:sp>
          <p:nvSpPr>
            <p:cNvPr id="47" name="TextBox 4"/>
            <p:cNvSpPr txBox="1"/>
            <p:nvPr/>
          </p:nvSpPr>
          <p:spPr>
            <a:xfrm>
              <a:off x="10566411" y="3286618"/>
              <a:ext cx="279828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+ 3x – 1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12"/>
            <p:cNvSpPr txBox="1"/>
            <p:nvPr/>
          </p:nvSpPr>
          <p:spPr>
            <a:xfrm>
              <a:off x="3988728" y="4117645"/>
              <a:ext cx="4188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144904" y="3562851"/>
              <a:ext cx="3771027" cy="5704664"/>
              <a:chOff x="985749" y="0"/>
              <a:chExt cx="823696" cy="102581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985749" y="0"/>
                <a:ext cx="0" cy="102581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85749" y="146349"/>
                <a:ext cx="82369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" name="TextBox 6"/>
            <p:cNvSpPr txBox="1"/>
            <p:nvPr/>
          </p:nvSpPr>
          <p:spPr>
            <a:xfrm>
              <a:off x="3988730" y="3278267"/>
              <a:ext cx="5283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                      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- 6x - 5 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9"/>
            <p:cNvSpPr txBox="1"/>
            <p:nvPr/>
          </p:nvSpPr>
          <p:spPr>
            <a:xfrm>
              <a:off x="10346831" y="4371779"/>
              <a:ext cx="33138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- 9x + 30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4920131" y="5091531"/>
              <a:ext cx="4286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- 6x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88728" y="5133308"/>
              <a:ext cx="588440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1" name="TextBox 14"/>
            <p:cNvSpPr txBox="1"/>
            <p:nvPr/>
          </p:nvSpPr>
          <p:spPr>
            <a:xfrm>
              <a:off x="4937908" y="5887082"/>
              <a:ext cx="4275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- 27x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+ 9x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6096712" y="6764290"/>
              <a:ext cx="3569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- 15x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6088198" y="7461200"/>
              <a:ext cx="378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+ 90x - 30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7299605" y="8473895"/>
              <a:ext cx="3420536" cy="7241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-105x + 25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021418" y="6902745"/>
              <a:ext cx="585171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4125422" y="8473894"/>
              <a:ext cx="5747708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7" name="Rectangle 66"/>
          <p:cNvSpPr/>
          <p:nvPr/>
        </p:nvSpPr>
        <p:spPr>
          <a:xfrm>
            <a:off x="2862186" y="9247545"/>
            <a:ext cx="13654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+ 3x - 1 = (x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+ 3x - 1).(3x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- 9x + 30) + (-105x + 25)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2230861" y="9417904"/>
            <a:ext cx="5639759" cy="1543050"/>
            <a:chOff x="0" y="0"/>
            <a:chExt cx="1485369" cy="406400"/>
          </a:xfrm>
        </p:grpSpPr>
        <p:sp>
          <p:nvSpPr>
            <p:cNvPr id="20" name="Freeform 2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4619042" y="9807423"/>
            <a:ext cx="10816142" cy="1543050"/>
            <a:chOff x="0" y="0"/>
            <a:chExt cx="2848696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49962" y="1842948"/>
            <a:ext cx="4512838" cy="1219200"/>
          </a:xfrm>
          <a:prstGeom prst="roundRect">
            <a:avLst/>
          </a:prstGeom>
          <a:solidFill>
            <a:srgbClr val="0366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21878"/>
            <a:ext cx="16029270" cy="4901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5744"/>
            <a:ext cx="1328385" cy="14694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71600" y="641088"/>
            <a:ext cx="11915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7906" y="7649567"/>
            <a:ext cx="15296009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3x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 – 1 = (x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- 3x).x + (x - 1)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– 1 là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57200" y="7277100"/>
            <a:ext cx="1854130" cy="1130156"/>
          </a:xfrm>
          <a:prstGeom prst="wedgeRoundRectCallout">
            <a:avLst>
              <a:gd name="adj1" fmla="val 66256"/>
              <a:gd name="adj2" fmla="val 40404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8200" y="81167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43721" y="114203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1600" y="2789755"/>
            <a:ext cx="1554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7.31 (SGK-tr43).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0462" y="6884615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4x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(-5x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: (-5x) + 15x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(-5x) + 18x : (-5x)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- 3x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  <a:blipFill rotWithShape="0">
                <a:blip r:embed="rId2"/>
                <a:stretch>
                  <a:fillRect l="-2134" t="-300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690674" y="3818706"/>
            <a:ext cx="653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(-5x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+ 18x) : (-5x)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-x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  <a:blipFill rotWithShape="0">
                <a:blip r:embed="rId3"/>
                <a:stretch>
                  <a:fillRect l="-2096" t="-286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121" y="7147737"/>
            <a:ext cx="5347879" cy="3063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518610" y="-2004055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336237" y="-1990065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7898" y="467526"/>
            <a:ext cx="16361562" cy="2862322"/>
            <a:chOff x="972818" y="756053"/>
            <a:chExt cx="16361562" cy="2862322"/>
          </a:xfrm>
        </p:grpSpPr>
        <p:sp>
          <p:nvSpPr>
            <p:cNvPr id="2" name="Rectangle 1"/>
            <p:cNvSpPr/>
            <p:nvPr/>
          </p:nvSpPr>
          <p:spPr>
            <a:xfrm>
              <a:off x="972818" y="756053"/>
              <a:ext cx="1601978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7.32 (SGK-tr43).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chia: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a) (6x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– 9x + 3) : (3x – 1);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15463" y="2749975"/>
              <a:ext cx="821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(4x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21x –  9) : (2x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3)</a:t>
              </a:r>
              <a:endParaRPr lang="en-US" sz="1600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8069503" y="3300431"/>
            <a:ext cx="1696569" cy="1060806"/>
          </a:xfrm>
          <a:prstGeom prst="wedgeEllipseCallout">
            <a:avLst>
              <a:gd name="adj1" fmla="val -34855"/>
              <a:gd name="adj2" fmla="val 62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4027" y="4590659"/>
            <a:ext cx="6515813" cy="5095485"/>
            <a:chOff x="864027" y="4590659"/>
            <a:chExt cx="6515813" cy="5095485"/>
          </a:xfrm>
        </p:grpSpPr>
        <p:sp>
          <p:nvSpPr>
            <p:cNvPr id="5" name="Rectangle 4"/>
            <p:cNvSpPr/>
            <p:nvPr/>
          </p:nvSpPr>
          <p:spPr>
            <a:xfrm>
              <a:off x="864027" y="4590659"/>
              <a:ext cx="4203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9x + 3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4929" y="4590659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 – 1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69848" y="4590659"/>
              <a:ext cx="0" cy="5095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69848" y="5571344"/>
              <a:ext cx="21099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68776" y="5571344"/>
              <a:ext cx="16594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3582" y="5386141"/>
              <a:ext cx="23920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898" y="6401804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51607" y="636865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64868" y="729344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985106" y="8309105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455032" y="8487574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17788" y="4590659"/>
            <a:ext cx="8567924" cy="5603316"/>
            <a:chOff x="8917788" y="4590659"/>
            <a:chExt cx="8567924" cy="560331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4361512" y="4590659"/>
              <a:ext cx="0" cy="535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1512" y="5571344"/>
              <a:ext cx="3124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943166" y="6206218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714760" y="9178312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7789" y="4678255"/>
              <a:ext cx="5259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- 21x - 9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634461" y="4628874"/>
              <a:ext cx="17732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573287" y="5656743"/>
              <a:ext cx="28184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+ 7x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7788" y="5301678"/>
              <a:ext cx="339067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- 6x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68194" y="6130893"/>
              <a:ext cx="426110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-21x - 9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068194" y="6875208"/>
              <a:ext cx="3613490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+ 21x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9050542" y="78458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4"/>
            <p:cNvSpPr txBox="1"/>
            <p:nvPr/>
          </p:nvSpPr>
          <p:spPr>
            <a:xfrm>
              <a:off x="11547675" y="7914874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4"/>
            <p:cNvSpPr txBox="1"/>
            <p:nvPr/>
          </p:nvSpPr>
          <p:spPr>
            <a:xfrm>
              <a:off x="11567994" y="8571651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55242" y="92795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581" y="6074827"/>
            <a:ext cx="3447435" cy="32947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492" y="1215635"/>
            <a:ext cx="6246568" cy="3555379"/>
            <a:chOff x="713492" y="1215635"/>
            <a:chExt cx="6246568" cy="3555379"/>
          </a:xfrm>
        </p:grpSpPr>
        <p:sp>
          <p:nvSpPr>
            <p:cNvPr id="49" name="Speech Bubble: Rectangle with Corners Rounded 38"/>
            <p:cNvSpPr/>
            <p:nvPr/>
          </p:nvSpPr>
          <p:spPr>
            <a:xfrm>
              <a:off x="713492" y="1215635"/>
              <a:ext cx="6246568" cy="3555379"/>
            </a:xfrm>
            <a:prstGeom prst="wedgeRoundRectCallout">
              <a:avLst>
                <a:gd name="adj1" fmla="val 4925"/>
                <a:gd name="adj2" fmla="val 85717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889525" y="1653269"/>
              <a:ext cx="5894499" cy="258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6411" y="1212265"/>
            <a:ext cx="5781260" cy="3570858"/>
            <a:chOff x="2520895" y="86711"/>
            <a:chExt cx="2364022" cy="1496251"/>
          </a:xfrm>
        </p:grpSpPr>
        <p:sp>
          <p:nvSpPr>
            <p:cNvPr id="46" name="Speech Bubble: Rectangle with Corners Rounded 41"/>
            <p:cNvSpPr/>
            <p:nvPr/>
          </p:nvSpPr>
          <p:spPr>
            <a:xfrm>
              <a:off x="2520895" y="86711"/>
              <a:ext cx="2364022" cy="1496251"/>
            </a:xfrm>
            <a:prstGeom prst="wedgeRoundRectCallout">
              <a:avLst>
                <a:gd name="adj1" fmla="val 2895"/>
                <a:gd name="adj2" fmla="val 86880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2583543" y="144178"/>
              <a:ext cx="2238725" cy="1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Ừ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18781" y="1199509"/>
            <a:ext cx="4931608" cy="3596771"/>
            <a:chOff x="4958975" y="81366"/>
            <a:chExt cx="2016590" cy="1507109"/>
          </a:xfrm>
        </p:grpSpPr>
        <p:sp>
          <p:nvSpPr>
            <p:cNvPr id="44" name="Speech Bubble: Rectangle with Corners Rounded 46"/>
            <p:cNvSpPr/>
            <p:nvPr/>
          </p:nvSpPr>
          <p:spPr>
            <a:xfrm>
              <a:off x="4958975" y="81366"/>
              <a:ext cx="2016590" cy="1507109"/>
            </a:xfrm>
            <a:prstGeom prst="wedgeRoundRectCallout">
              <a:avLst>
                <a:gd name="adj1" fmla="val -33796"/>
                <a:gd name="adj2" fmla="val 85582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9"/>
            <p:cNvSpPr txBox="1"/>
            <p:nvPr/>
          </p:nvSpPr>
          <p:spPr>
            <a:xfrm>
              <a:off x="5005219" y="124861"/>
              <a:ext cx="1924102" cy="141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ạ.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>
            <a:off x="8095559" y="6188496"/>
            <a:ext cx="2245233" cy="2917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89" y="5318431"/>
            <a:ext cx="4843638" cy="38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64080" y="0"/>
            <a:ext cx="16761920" cy="354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-745826" y="9023223"/>
            <a:ext cx="3019816" cy="301981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5147" y="9230865"/>
            <a:ext cx="1711643" cy="171164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19647" y="419100"/>
            <a:ext cx="1573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7.33 (SGK-tr43).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Thực hiện phép chia (0,5x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3,2x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cho 0,25x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trong mỗi trường hợp sau: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b) n = 3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7988874" y="322190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5850" y="4506619"/>
            <a:ext cx="838155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(0,5x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+ 3,2x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 : 0,25x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(0,5x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 + (3,2x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 + (–2x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+ 12,8x - 8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n = 3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(0,5x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+ 3,2x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= (0,5x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(3,2x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(–2x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=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+ 12,8 -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  <a:blipFill rotWithShape="0">
                <a:blip r:embed="rId2"/>
                <a:stretch>
                  <a:fillRect l="-2764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27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39" grpId="0" animBg="1"/>
      <p:bldP spid="40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86000" y="1204054"/>
            <a:ext cx="14020800" cy="699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7.34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(SGK-tr43)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 đây, tìm thương Q(x) và dư R(x) trong phép chia F(x) cho G(x) rồi biểu diễn F(x) dưới dạng:</a:t>
            </a:r>
          </a:p>
          <a:p>
            <a:pPr algn="ctr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F(x)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G(x).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Q(x)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R(x)</a:t>
            </a: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(6x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(12x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– x – 3)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1).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2200" y="5998692"/>
            <a:ext cx="3737995" cy="40576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3" y="1028700"/>
            <a:ext cx="91142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6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32642" y="92183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465538"/>
            <a:ext cx="1402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Cách 1: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(2x – 1) có bậc nhỏ hơn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nên (2x – 1) là số dư R(x) của đa thức trên.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5863743"/>
            <a:ext cx="1043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 – 1)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(–3x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x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5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884396"/>
            <a:ext cx="4822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114800" y="1967013"/>
            <a:ext cx="10591800" cy="5683752"/>
            <a:chOff x="4114800" y="1967013"/>
            <a:chExt cx="10591800" cy="5683752"/>
          </a:xfrm>
        </p:grpSpPr>
        <p:sp>
          <p:nvSpPr>
            <p:cNvPr id="7" name="Rectangle 6"/>
            <p:cNvSpPr/>
            <p:nvPr/>
          </p:nvSpPr>
          <p:spPr>
            <a:xfrm>
              <a:off x="4114800" y="1967013"/>
              <a:ext cx="58416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27776" y="1967013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820400" y="1967013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820400" y="2705677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224968" y="2844554"/>
              <a:ext cx="2513830" cy="942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+ 5</a:t>
              </a:r>
              <a:endParaRPr lang="en-US" sz="4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2844554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14800" y="358321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68907" y="3719380"/>
              <a:ext cx="492314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68907" y="4594205"/>
              <a:ext cx="14318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4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114800" y="5332869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54217" y="5393930"/>
              <a:ext cx="321273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64839" y="6188534"/>
              <a:ext cx="125386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114800" y="692719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581837" y="6912101"/>
              <a:ext cx="15311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R(x) = 2x – 1; Q(x) =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– x + 5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       F(x) = 3x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. (2x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– x + 5) + 2x – 1 </a:t>
            </a:r>
          </a:p>
        </p:txBody>
      </p:sp>
    </p:spTree>
    <p:extLst>
      <p:ext uri="{BB962C8B-B14F-4D97-AF65-F5344CB8AC3E}">
        <p14:creationId xmlns:p14="http://schemas.microsoft.com/office/powerpoint/2010/main" val="14043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R(x) = -x – 1; Q(x) = 4x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+ 2x - 2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       F(x) = (3x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+ x + 1).(4x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+ 2x - 2) - x - 1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9361" y="895991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b) (12x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 – x 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:(3x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4926" y="1826863"/>
            <a:ext cx="23679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00616" y="1663934"/>
            <a:ext cx="10591800" cy="6127582"/>
            <a:chOff x="4600616" y="1663934"/>
            <a:chExt cx="10591800" cy="612758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06216" y="1926967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06216" y="2665631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00616" y="354317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00616" y="5292823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600616" y="688715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919028" y="1663934"/>
              <a:ext cx="568777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+ 10x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87217" y="1857641"/>
              <a:ext cx="26292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92297" y="2751769"/>
              <a:ext cx="29754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9689" y="2478300"/>
              <a:ext cx="38379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16691" y="3479996"/>
              <a:ext cx="356219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6691" y="4215627"/>
              <a:ext cx="32191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05633" y="5159513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5108" y="5860455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08230" y="6775853"/>
              <a:ext cx="13548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- 1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14123" y="1141433"/>
            <a:ext cx="12418260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12) : (x – 12) = …</a:t>
            </a:r>
          </a:p>
          <a:p>
            <a:pPr>
              <a:lnSpc>
                <a:spcPct val="14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A. x + 3      </a:t>
            </a:r>
          </a:p>
          <a:p>
            <a:pPr>
              <a:lnSpc>
                <a:spcPct val="14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B. x – 3      </a:t>
            </a:r>
          </a:p>
          <a:p>
            <a:pPr>
              <a:lnSpc>
                <a:spcPct val="14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+ 3x + 6</a:t>
            </a:r>
          </a:p>
          <a:p>
            <a:pPr>
              <a:lnSpc>
                <a:spcPct val="14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+ 6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611127" y="1065373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7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(4x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+ 5x − 6) cho đa thức 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(x + 2) được đa thức thương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4x − 3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4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4x + 3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3x + 2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75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3" y="1126559"/>
            <a:ext cx="12048392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(6x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+ 5x + 3) cho đa thức (2x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+ 1) được đa thức dư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2x - 3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2x + 3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x - 3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343429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132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6051" y="8486775"/>
            <a:ext cx="8124423" cy="1543050"/>
            <a:chOff x="0" y="0"/>
            <a:chExt cx="2139766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50477" y="9258300"/>
            <a:ext cx="10816142" cy="1543050"/>
            <a:chOff x="0" y="0"/>
            <a:chExt cx="284869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85732" y="-74417"/>
            <a:ext cx="7913991" cy="1503083"/>
            <a:chOff x="0" y="0"/>
            <a:chExt cx="2139766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67634" y="9766168"/>
            <a:ext cx="14301574" cy="1543050"/>
            <a:chOff x="0" y="0"/>
            <a:chExt cx="3766670" cy="406400"/>
          </a:xfrm>
        </p:grpSpPr>
        <p:sp>
          <p:nvSpPr>
            <p:cNvPr id="13" name="Freeform 13"/>
            <p:cNvSpPr/>
            <p:nvPr/>
          </p:nvSpPr>
          <p:spPr>
            <a:xfrm>
              <a:off x="203200" y="-326"/>
              <a:ext cx="3360270" cy="407051"/>
            </a:xfrm>
            <a:custGeom>
              <a:avLst/>
              <a:gdLst/>
              <a:ahLst/>
              <a:cxnLst/>
              <a:rect l="l" t="t" r="r" b="b"/>
              <a:pathLst>
                <a:path w="3360270" h="407051">
                  <a:moveTo>
                    <a:pt x="3360270" y="326"/>
                  </a:moveTo>
                  <a:cubicBezTo>
                    <a:pt x="3287457" y="0"/>
                    <a:pt x="3220035" y="38659"/>
                    <a:pt x="3183534" y="101663"/>
                  </a:cubicBezTo>
                  <a:cubicBezTo>
                    <a:pt x="3147034" y="164667"/>
                    <a:pt x="3147034" y="242385"/>
                    <a:pt x="3183534" y="305389"/>
                  </a:cubicBezTo>
                  <a:cubicBezTo>
                    <a:pt x="3220035" y="368393"/>
                    <a:pt x="3287457" y="407052"/>
                    <a:pt x="336027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3732" y="-583206"/>
            <a:ext cx="10535992" cy="1503083"/>
            <a:chOff x="0" y="0"/>
            <a:chExt cx="2848696" cy="406400"/>
          </a:xfrm>
        </p:grpSpPr>
        <p:sp>
          <p:nvSpPr>
            <p:cNvPr id="16" name="Freeform 16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89450" y="-1111491"/>
            <a:ext cx="14216877" cy="1503083"/>
            <a:chOff x="0" y="0"/>
            <a:chExt cx="38439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3437525" cy="407051"/>
            </a:xfrm>
            <a:custGeom>
              <a:avLst/>
              <a:gdLst/>
              <a:ahLst/>
              <a:cxnLst/>
              <a:rect l="l" t="t" r="r" b="b"/>
              <a:pathLst>
                <a:path w="3437525" h="407051">
                  <a:moveTo>
                    <a:pt x="3437525" y="326"/>
                  </a:moveTo>
                  <a:cubicBezTo>
                    <a:pt x="3364712" y="0"/>
                    <a:pt x="3297290" y="38659"/>
                    <a:pt x="3260789" y="101663"/>
                  </a:cubicBezTo>
                  <a:cubicBezTo>
                    <a:pt x="3224289" y="164667"/>
                    <a:pt x="3224289" y="242385"/>
                    <a:pt x="3260789" y="305389"/>
                  </a:cubicBezTo>
                  <a:cubicBezTo>
                    <a:pt x="3297290" y="368393"/>
                    <a:pt x="3364712" y="407052"/>
                    <a:pt x="34375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6182" y="9185969"/>
            <a:ext cx="2913554" cy="3086100"/>
            <a:chOff x="0" y="0"/>
            <a:chExt cx="767356" cy="812800"/>
          </a:xfrm>
        </p:grpSpPr>
        <p:sp>
          <p:nvSpPr>
            <p:cNvPr id="31" name="Freeform 31"/>
            <p:cNvSpPr/>
            <p:nvPr/>
          </p:nvSpPr>
          <p:spPr>
            <a:xfrm>
              <a:off x="-2090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7092959" y="8655189"/>
            <a:ext cx="2390082" cy="2390082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110163" y="2620503"/>
            <a:ext cx="1470450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PHÉP CHIA ĐA THỨC MỘT BIẾN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623" y="5274942"/>
            <a:ext cx="3350956" cy="3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15"/>
      </p:ext>
    </p:extLst>
  </p:cSld>
  <p:clrMapOvr>
    <a:masterClrMapping/>
  </p:clrMapOvr>
  <p:transition spd="slow"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là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A. 2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            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C. 1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89A0EA39-193C-783B-D520-E1F9AE9BDAB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9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2" y="1126559"/>
            <a:ext cx="1290970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(−2x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+ 13x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− 27x + 18)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− 5x + 6) .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A. 3x + 3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3x - 3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C. 2x + 2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-2x + 3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204742" y="947197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vi-VN" sz="30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vi-VN" sz="3000" b="1" noProof="1">
                    <a:solidFill>
                      <a:srgbClr val="FF0000"/>
                    </a:solidFill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vi-VN" sz="2700" noProof="1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  <a:endParaRPr lang="vi-VN" sz="9900" b="1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18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92065" y="48024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87586" y="81060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018" y="2307621"/>
            <a:ext cx="1676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7.35.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21x – 4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5771" y="4488584"/>
            <a:ext cx="1293321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(21x – 4) có bậc nhỏ hơn 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nên (21x 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của đa phép chia đa thức 21x – 4 cho 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Vậy phép chia đa thức 21x – 4 cho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có: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Thương là 0.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Số dư là (21x – 4).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1584970" y="4596739"/>
            <a:ext cx="1801958" cy="1391969"/>
          </a:xfrm>
          <a:prstGeom prst="wedgeEllipseCallout">
            <a:avLst>
              <a:gd name="adj1" fmla="val 36785"/>
              <a:gd name="adj2" fmla="val 519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903436"/>
            <a:ext cx="3572590" cy="33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103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980087"/>
            <a:ext cx="11425663" cy="1429494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37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Chia đa thức cho đa thức, trường hợp chia hết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Chia đa thức cho đa thức, trường hợp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76400" y="768753"/>
            <a:ext cx="12254613" cy="1307030"/>
            <a:chOff x="1664084" y="1086525"/>
            <a:chExt cx="10113405" cy="1307030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0113405" cy="1307030"/>
              <a:chOff x="0" y="-38100"/>
              <a:chExt cx="3582823" cy="4630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5089" y="-9740"/>
                <a:ext cx="3447734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9922" y="1391548"/>
              <a:ext cx="8496762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516" y="416503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406563" y="2892594"/>
            <a:ext cx="49942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3175"/>
            <a:ext cx="1652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.(-3x).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(-2x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- 3x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  <a:blipFill rotWithShape="0">
                <a:blip r:embed="rId2"/>
                <a:stretch>
                  <a:fillRect l="-3651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766590" y="8458803"/>
            <a:ext cx="658866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3761" flipH="1">
            <a:off x="4517696" y="8185984"/>
            <a:ext cx="590738" cy="13835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≠ 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= B.Q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: B = Q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  <a:blipFill rotWithShape="0">
                <a:blip r:embed="rId2"/>
                <a:stretch>
                  <a:fillRect l="-1555" r="-15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478671" y="4714964"/>
            <a:ext cx="7084257" cy="3276600"/>
            <a:chOff x="10478671" y="4533260"/>
            <a:chExt cx="7084257" cy="3276600"/>
          </a:xfrm>
        </p:grpSpPr>
        <p:sp>
          <p:nvSpPr>
            <p:cNvPr id="26" name="Cloud 25"/>
            <p:cNvSpPr/>
            <p:nvPr/>
          </p:nvSpPr>
          <p:spPr>
            <a:xfrm>
              <a:off x="10478671" y="4533260"/>
              <a:ext cx="7084257" cy="3276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12511" y="5099921"/>
              <a:ext cx="6307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487400" y="952500"/>
            <a:ext cx="1815854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3194739" y="2921561"/>
            <a:ext cx="2743200" cy="109107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42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57469" y="513344"/>
            <a:ext cx="1554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6x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 : (2) =  -3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luỹ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x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67629" y="5457322"/>
            <a:ext cx="11881115" cy="1418980"/>
          </a:xfrm>
          <a:prstGeom prst="wedgeRoundRectCallout">
            <a:avLst>
              <a:gd name="adj1" fmla="val 57177"/>
              <a:gd name="adj2" fmla="val 33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6x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 flipH="1">
            <a:off x="14554200" y="5282884"/>
            <a:ext cx="1792655" cy="2329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641" y="7380309"/>
            <a:ext cx="2766141" cy="2643633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341722" y="7705083"/>
            <a:ext cx="11241713" cy="1418980"/>
          </a:xfrm>
          <a:prstGeom prst="wedgeRoundRectCallout">
            <a:avLst>
              <a:gd name="adj1" fmla="val -57412"/>
              <a:gd name="adj2" fmla="val 291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2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4318955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34" y="2169731"/>
            <a:ext cx="2362200" cy="2257582"/>
          </a:xfrm>
          <a:prstGeom prst="rect">
            <a:avLst/>
          </a:prstGeom>
        </p:spPr>
      </p:pic>
      <p:sp>
        <p:nvSpPr>
          <p:cNvPr id="47" name="Speech Bubble: Rectangle with Corners Rounded 46"/>
          <p:cNvSpPr/>
          <p:nvPr/>
        </p:nvSpPr>
        <p:spPr>
          <a:xfrm>
            <a:off x="11075855" y="1656042"/>
            <a:ext cx="4404642" cy="2292492"/>
          </a:xfrm>
          <a:prstGeom prst="wedgeRoundRectCallout">
            <a:avLst>
              <a:gd name="adj1" fmla="val 67441"/>
              <a:gd name="adj2" fmla="val 24104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68871" y="1743511"/>
            <a:ext cx="8806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90900" y="4057450"/>
            <a:ext cx="10886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Tìm thương của mỗi phép chia hết sau: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12x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9024" y="5649154"/>
            <a:ext cx="14782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</a:t>
            </a:r>
            <a:r>
              <a:rPr lang="en-US" sz="4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9024" y="6991162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  <a:blipFill rotWithShape="0">
                <a:blip r:embed="rId4"/>
                <a:stretch>
                  <a:fillRect l="-13576" r="-99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/>
      <p:bldP spid="52" grpId="0"/>
      <p:bldP spid="53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3200</Words>
  <Application>Microsoft Office PowerPoint</Application>
  <PresentationFormat>Custom</PresentationFormat>
  <Paragraphs>450</Paragraphs>
  <Slides>44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Calibri</vt:lpstr>
      <vt:lpstr>Wingdings</vt:lpstr>
      <vt:lpstr>Kollektif Bold</vt:lpstr>
      <vt:lpstr>Cambria Math</vt:lpstr>
      <vt:lpstr>Arial</vt:lpstr>
      <vt:lpstr>Times New Roman</vt:lpstr>
      <vt:lpstr>.VnBlack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Bài 28_</dc:title>
  <dc:creator>Xinh Đẹp Dịu Hiền Huế Thị</dc:creator>
  <cp:lastModifiedBy>hnc1706</cp:lastModifiedBy>
  <cp:revision>56</cp:revision>
  <dcterms:created xsi:type="dcterms:W3CDTF">2006-08-16T00:00:00Z</dcterms:created>
  <dcterms:modified xsi:type="dcterms:W3CDTF">2024-03-16T15:44:31Z</dcterms:modified>
  <dc:identifier>DAFVRjI8d4g</dc:identifier>
</cp:coreProperties>
</file>