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337"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55" d="100"/>
          <a:sy n="55" d="100"/>
        </p:scale>
        <p:origin x="55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3.svg"/><Relationship Id="rId7" Type="http://schemas.openxmlformats.org/officeDocument/2006/relationships/image" Target="../media/image4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3.png"/><Relationship Id="rId5" Type="http://schemas.microsoft.com/office/2007/relationships/hdphoto" Target="../media/hdphoto2.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0.png"/><Relationship Id="rId5" Type="http://schemas.openxmlformats.org/officeDocument/2006/relationships/image" Target="../media/image31.png"/><Relationship Id="rId10" Type="http://schemas.openxmlformats.org/officeDocument/2006/relationships/image" Target="../media/image49.svg"/><Relationship Id="rId4" Type="http://schemas.openxmlformats.org/officeDocument/2006/relationships/image" Target="../media/image33.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2.wdp"/><Relationship Id="rId10" Type="http://schemas.openxmlformats.org/officeDocument/2006/relationships/image" Target="../media/image50.png"/><Relationship Id="rId4" Type="http://schemas.openxmlformats.org/officeDocument/2006/relationships/image" Target="../media/image31.png"/><Relationship Id="rId9" Type="http://schemas.openxmlformats.org/officeDocument/2006/relationships/image" Target="../media/image380.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svg"/><Relationship Id="rId7" Type="http://schemas.openxmlformats.org/officeDocument/2006/relationships/image" Target="../media/image31.png"/><Relationship Id="rId12" Type="http://schemas.openxmlformats.org/officeDocument/2006/relationships/image" Target="../media/image2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0.png"/><Relationship Id="rId5" Type="http://schemas.openxmlformats.org/officeDocument/2006/relationships/image" Target="../media/image29.png"/><Relationship Id="rId10" Type="http://schemas.openxmlformats.org/officeDocument/2006/relationships/image" Target="../media/image33.svg"/><Relationship Id="rId4" Type="http://schemas.openxmlformats.org/officeDocument/2006/relationships/image" Target="../media/image42.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3.sv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6.png"/><Relationship Id="rId5" Type="http://schemas.microsoft.com/office/2007/relationships/hdphoto" Target="../media/hdphoto5.wdp"/><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2.wdp"/><Relationship Id="rId7" Type="http://schemas.openxmlformats.org/officeDocument/2006/relationships/image" Target="../media/image57.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23.sv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47.sv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svg"/><Relationship Id="rId7" Type="http://schemas.openxmlformats.org/officeDocument/2006/relationships/image" Target="../media/image5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svg"/><Relationship Id="rId7" Type="http://schemas.openxmlformats.org/officeDocument/2006/relationships/image" Target="../media/image5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svg"/><Relationship Id="rId7" Type="http://schemas.openxmlformats.org/officeDocument/2006/relationships/image" Target="../media/image5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svg"/><Relationship Id="rId7" Type="http://schemas.openxmlformats.org/officeDocument/2006/relationships/image" Target="../media/image5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svg"/><Relationship Id="rId7" Type="http://schemas.openxmlformats.org/officeDocument/2006/relationships/image" Target="../media/image5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2.wdp"/><Relationship Id="rId7" Type="http://schemas.openxmlformats.org/officeDocument/2006/relationships/image" Target="../media/image2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65.svg"/></Relationships>
</file>

<file path=ppt/slides/_rels/slide29.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5.svg"/><Relationship Id="rId3" Type="http://schemas.openxmlformats.org/officeDocument/2006/relationships/image" Target="../media/image20.png"/><Relationship Id="rId7" Type="http://schemas.openxmlformats.org/officeDocument/2006/relationships/image" Target="../media/image56.png"/><Relationship Id="rId12"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66.png"/><Relationship Id="rId5" Type="http://schemas.openxmlformats.org/officeDocument/2006/relationships/image" Target="../media/image22.png"/><Relationship Id="rId10" Type="http://schemas.openxmlformats.org/officeDocument/2006/relationships/image" Target="../media/image47.svg"/><Relationship Id="rId4" Type="http://schemas.openxmlformats.org/officeDocument/2006/relationships/image" Target="../media/image21.sv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22.png"/><Relationship Id="rId7" Type="http://schemas.openxmlformats.org/officeDocument/2006/relationships/image" Target="../media/image66.png"/><Relationship Id="rId17" Type="http://schemas.openxmlformats.org/officeDocument/2006/relationships/image" Target="../media/image55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19" Type="http://schemas.openxmlformats.org/officeDocument/2006/relationships/image" Target="../media/image67.png"/><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8" Type="http://schemas.openxmlformats.org/officeDocument/2006/relationships/image" Target="../media/image57.svg"/><Relationship Id="rId18" Type="http://schemas.openxmlformats.org/officeDocument/2006/relationships/image" Target="../media/image67.png"/><Relationship Id="rId3" Type="http://schemas.openxmlformats.org/officeDocument/2006/relationships/image" Target="../media/image20.png"/><Relationship Id="rId7" Type="http://schemas.openxmlformats.org/officeDocument/2006/relationships/image" Target="../media/image56.png"/><Relationship Id="rId17" Type="http://schemas.openxmlformats.org/officeDocument/2006/relationships/image" Target="../media/image58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7.svg"/><Relationship Id="rId15" Type="http://schemas.openxmlformats.org/officeDocument/2006/relationships/image" Target="../media/image600.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17" Type="http://schemas.openxmlformats.org/officeDocument/2006/relationships/image" Target="../media/image71.png"/><Relationship Id="rId2" Type="http://schemas.openxmlformats.org/officeDocument/2006/relationships/image" Target="../media/image20.png"/><Relationship Id="rId16" Type="http://schemas.openxmlformats.org/officeDocument/2006/relationships/image" Target="../media/image70.svg"/><Relationship Id="rId1" Type="http://schemas.openxmlformats.org/officeDocument/2006/relationships/slideLayout" Target="../slideLayouts/slideLayout7.xml"/><Relationship Id="rId5" Type="http://schemas.openxmlformats.org/officeDocument/2006/relationships/image" Target="../media/image57.svg"/><Relationship Id="rId15" Type="http://schemas.openxmlformats.org/officeDocument/2006/relationships/image" Target="../media/image69.png"/><Relationship Id="rId4" Type="http://schemas.openxmlformats.org/officeDocument/2006/relationships/image" Target="../media/image56.png"/><Relationship Id="rId14" Type="http://schemas.openxmlformats.org/officeDocument/2006/relationships/image" Target="../media/image620.png"/></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11.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5.sv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3.sv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3.sv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10"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24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3.svg"/><Relationship Id="rId7" Type="http://schemas.openxmlformats.org/officeDocument/2006/relationships/image" Target="../media/image21.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39.png"/><Relationship Id="rId31" Type="http://schemas.openxmlformats.org/officeDocument/2006/relationships/image" Target="../media/image28.png"/><Relationship Id="rId4" Type="http://schemas.openxmlformats.org/officeDocument/2006/relationships/image" Target="../media/image31.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svg"/><Relationship Id="rId7" Type="http://schemas.openxmlformats.org/officeDocument/2006/relationships/image" Target="../media/image31.png"/><Relationship Id="rId12" Type="http://schemas.openxmlformats.org/officeDocument/2006/relationships/image" Target="../media/image2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0.png"/><Relationship Id="rId5" Type="http://schemas.openxmlformats.org/officeDocument/2006/relationships/image" Target="../media/image29.png"/><Relationship Id="rId10" Type="http://schemas.openxmlformats.org/officeDocument/2006/relationships/image" Target="../media/image33.svg"/><Relationship Id="rId4" Type="http://schemas.openxmlformats.org/officeDocument/2006/relationships/image" Target="../media/image42.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6"/>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txBody>
                  <a:bodyPr/>
                  <a:lstStyle/>
                  <a:p>
                    <a:endParaRPr lang="en-US"/>
                  </a:p>
                </p:txBody>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8"/>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8"/>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8"/>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txBody>
              <a:bodyPr/>
              <a:lstStyle/>
              <a:p>
                <a:endParaRPr lang="en-US"/>
              </a:p>
            </p:txBody>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TÍNH CHẤT</a:t>
              </a: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a:solidFill>
                  <a:srgbClr val="FFFF00"/>
                </a:solidFill>
                <a:latin typeface="Arial" panose="020B0604020202020204" pitchFamily="34" charset="0"/>
                <a:cs typeface="Arial" panose="020B0604020202020204" pitchFamily="34" charset="0"/>
              </a:rPr>
              <a:t>TRAO ĐỔI CẶP ĐÔI</a:t>
            </a:r>
          </a:p>
        </p:txBody>
      </p:sp>
      <p:pic>
        <p:nvPicPr>
          <p:cNvPr id="28"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pic>
        <p:nvPicPr>
          <p:cNvPr id="38" name="Picture 5"/>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solidFill>
                  <a:prstClr val="black"/>
                </a:solidFill>
                <a:latin typeface="Arial" panose="020B0604020202020204" pitchFamily="34" charset="0"/>
                <a:cs typeface="Arial" panose="020B0604020202020204" pitchFamily="34" charset="0"/>
              </a:rPr>
              <a:t>Trả</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259577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pic>
        <p:nvPicPr>
          <p:cNvPr id="19"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p>
          <a:p>
            <a:pPr marL="742950" indent="-742950" algn="just">
              <a:lnSpc>
                <a:spcPct val="150000"/>
              </a:lnSpc>
              <a:spcAft>
                <a:spcPts val="800"/>
              </a:spcAft>
              <a:buAutoNum type="alphaLcParenR"/>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1</a:t>
            </a:r>
            <a:endParaRPr lang="en-US" sz="4000" dirty="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a:solidFill>
                  <a:prstClr val="white"/>
                </a:solidFill>
                <a:ea typeface="Calibri" panose="020F0502020204030204" pitchFamily="34" charset="0"/>
                <a:cs typeface="Arial" panose="020B0604020202020204" pitchFamily="34" charset="0"/>
              </a:rPr>
              <a:t>a độ dài 2 cm, 3 cm, 4 cm thoả mãn điều kiện trong chú ý trên nên đây có thể là độ dài ba cạnh của một tam giác. </a:t>
            </a:r>
            <a:endParaRPr lang="en-US" sz="4000" dirty="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a:solidFill>
                  <a:schemeClr val="bg1"/>
                </a:solidFill>
              </a:rPr>
              <a:t>	  		</a:t>
            </a:r>
            <a:r>
              <a:rPr lang="vi-VN" sz="4000" dirty="0">
                <a:solidFill>
                  <a:schemeClr val="bg1"/>
                </a:solidFill>
              </a:rPr>
              <a:t>a) 5 cm, 4 cm, 6 cm</a:t>
            </a:r>
            <a:r>
              <a:rPr lang="en-US" sz="4000" dirty="0">
                <a:solidFill>
                  <a:schemeClr val="bg1"/>
                </a:solidFill>
              </a:rPr>
              <a:t>			   	</a:t>
            </a:r>
            <a:r>
              <a:rPr lang="vi-VN" sz="4000" dirty="0">
                <a:solidFill>
                  <a:schemeClr val="bg1"/>
                </a:solidFill>
              </a:rPr>
              <a:t>b)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6 &lt; 5 + 4 = 9</a:t>
            </a:r>
          </a:p>
          <a:p>
            <a:pPr algn="just">
              <a:lnSpc>
                <a:spcPct val="150000"/>
              </a:lnSpc>
              <a:spcAft>
                <a:spcPts val="6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 5 cm, 4 cm, 6 cm</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dirty="0"/>
            </a:p>
          </p:txBody>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 </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Trở</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huống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đầu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hãy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giải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nếu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dựng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ở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thì</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tổng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dây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dẫn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cần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ngắn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34132" y="4471877"/>
              <a:ext cx="2625831" cy="1598475"/>
            </a:xfrm>
            <a:prstGeom prst="rect">
              <a:avLst/>
            </a:prstGeom>
          </p:spPr>
        </p:pic>
      </p:grpSp>
      <p:sp>
        <p:nvSpPr>
          <p:cNvPr id="11" name="TextBox 10">
            <a:extLst>
              <a:ext uri="{FF2B5EF4-FFF2-40B4-BE49-F238E27FC236}">
                <a16:creationId xmlns:a16="http://schemas.microsoft.com/office/drawing/2014/main" id="{E223AAE1-6B8F-4B93-5717-22E345C8605A}"/>
              </a:ext>
            </a:extLst>
          </p:cNvPr>
          <p:cNvSpPr txBox="1"/>
          <p:nvPr/>
        </p:nvSpPr>
        <p:spPr>
          <a:xfrm>
            <a:off x="1923230" y="6187855"/>
            <a:ext cx="13667752" cy="3970318"/>
          </a:xfrm>
          <a:prstGeom prst="rect">
            <a:avLst/>
          </a:prstGeom>
          <a:noFill/>
        </p:spPr>
        <p:txBody>
          <a:bodyPr wrap="square">
            <a:spAutoFit/>
          </a:bodyPr>
          <a:lstStyle/>
          <a:p>
            <a:pPr algn="l"/>
            <a:r>
              <a:rPr lang="en-US" sz="3600" b="0" i="0" dirty="0" err="1">
                <a:effectLst/>
                <a:latin typeface="Times New Roman" panose="02020603050405020304" pitchFamily="18" charset="0"/>
                <a:cs typeface="Times New Roman" panose="02020603050405020304" pitchFamily="18" charset="0"/>
              </a:rPr>
              <a:t>Tổng</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độ</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dài</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dây</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dẫn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điện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cần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sử</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dụng</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để</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kéo</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điện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từ</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cột</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điện</a:t>
            </a:r>
            <a:r>
              <a:rPr lang="en-US" sz="3600" b="0" i="0" dirty="0">
                <a:effectLst/>
                <a:latin typeface="Times New Roman" panose="02020603050405020304" pitchFamily="18" charset="0"/>
                <a:cs typeface="Times New Roman" panose="02020603050405020304" pitchFamily="18" charset="0"/>
              </a:rPr>
              <a:t> A </a:t>
            </a:r>
            <a:r>
              <a:rPr lang="en-US" sz="3600" b="0" i="0" dirty="0" err="1">
                <a:effectLst/>
                <a:latin typeface="Times New Roman" panose="02020603050405020304" pitchFamily="18" charset="0"/>
                <a:cs typeface="Times New Roman" panose="02020603050405020304" pitchFamily="18" charset="0"/>
              </a:rPr>
              <a:t>đến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cột</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điện</a:t>
            </a:r>
            <a:r>
              <a:rPr lang="en-US" sz="3600" b="0" i="0" dirty="0">
                <a:effectLst/>
                <a:latin typeface="Times New Roman" panose="02020603050405020304" pitchFamily="18" charset="0"/>
                <a:cs typeface="Times New Roman" panose="02020603050405020304" pitchFamily="18" charset="0"/>
              </a:rPr>
              <a:t> B </a:t>
            </a:r>
            <a:r>
              <a:rPr lang="en-US" sz="3600" b="0" i="0" dirty="0" err="1">
                <a:effectLst/>
                <a:latin typeface="Times New Roman" panose="02020603050405020304" pitchFamily="18" charset="0"/>
                <a:cs typeface="Times New Roman" panose="02020603050405020304" pitchFamily="18" charset="0"/>
              </a:rPr>
              <a:t>thông</a:t>
            </a:r>
            <a:r>
              <a:rPr lang="en-US" sz="3600" b="0" i="0" dirty="0">
                <a:effectLst/>
                <a:latin typeface="Times New Roman" panose="02020603050405020304" pitchFamily="18" charset="0"/>
                <a:cs typeface="Times New Roman" panose="02020603050405020304" pitchFamily="18" charset="0"/>
              </a:rPr>
              <a:t> qua </a:t>
            </a:r>
            <a:r>
              <a:rPr lang="en-US" sz="3600" b="0" i="0" dirty="0" err="1">
                <a:effectLst/>
                <a:latin typeface="Times New Roman" panose="02020603050405020304" pitchFamily="18" charset="0"/>
                <a:cs typeface="Times New Roman" panose="02020603050405020304" pitchFamily="18" charset="0"/>
              </a:rPr>
              <a:t>cột</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điện</a:t>
            </a:r>
            <a:r>
              <a:rPr lang="en-US" sz="3600" b="0" i="0" dirty="0">
                <a:effectLst/>
                <a:latin typeface="Times New Roman" panose="02020603050405020304" pitchFamily="18" charset="0"/>
                <a:cs typeface="Times New Roman" panose="02020603050405020304" pitchFamily="18" charset="0"/>
              </a:rPr>
              <a:t> C </a:t>
            </a:r>
            <a:r>
              <a:rPr lang="en-US" sz="3600" b="0" i="0" dirty="0" err="1">
                <a:effectLst/>
                <a:latin typeface="Times New Roman" panose="02020603050405020304" pitchFamily="18" charset="0"/>
                <a:cs typeface="Times New Roman" panose="02020603050405020304" pitchFamily="18" charset="0"/>
              </a:rPr>
              <a:t>là</a:t>
            </a:r>
            <a:r>
              <a:rPr lang="en-US" sz="3600" b="0" i="0" dirty="0">
                <a:effectLst/>
                <a:latin typeface="Times New Roman" panose="02020603050405020304" pitchFamily="18" charset="0"/>
                <a:cs typeface="Times New Roman" panose="02020603050405020304" pitchFamily="18" charset="0"/>
              </a:rPr>
              <a:t> AC + CB</a:t>
            </a:r>
          </a:p>
          <a:p>
            <a:pPr algn="l"/>
            <a:r>
              <a:rPr lang="en-US" sz="3600" b="0" i="0" dirty="0" err="1">
                <a:effectLst/>
                <a:latin typeface="Times New Roman" panose="02020603050405020304" pitchFamily="18" charset="0"/>
                <a:cs typeface="Times New Roman" panose="02020603050405020304" pitchFamily="18" charset="0"/>
              </a:rPr>
              <a:t>Với</a:t>
            </a:r>
            <a:r>
              <a:rPr lang="en-US" sz="3600" b="0" i="0" dirty="0">
                <a:effectLst/>
                <a:latin typeface="Times New Roman" panose="02020603050405020304" pitchFamily="18" charset="0"/>
                <a:cs typeface="Times New Roman" panose="02020603050405020304" pitchFamily="18" charset="0"/>
              </a:rPr>
              <a:t> C </a:t>
            </a:r>
            <a:r>
              <a:rPr lang="en-US" sz="3600" b="0" i="0" dirty="0" err="1">
                <a:effectLst/>
                <a:latin typeface="Times New Roman" panose="02020603050405020304" pitchFamily="18" charset="0"/>
                <a:cs typeface="Times New Roman" panose="02020603050405020304" pitchFamily="18" charset="0"/>
              </a:rPr>
              <a:t>bất</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kỳ</a:t>
            </a:r>
            <a:r>
              <a:rPr lang="en-US" sz="3600" b="0" i="0" dirty="0">
                <a:effectLst/>
                <a:latin typeface="Times New Roman" panose="02020603050405020304" pitchFamily="18" charset="0"/>
                <a:cs typeface="Times New Roman" panose="02020603050405020304" pitchFamily="18" charset="0"/>
              </a:rPr>
              <a:t> ta </a:t>
            </a:r>
            <a:r>
              <a:rPr lang="en-US" sz="3600" b="0" i="0" dirty="0" err="1">
                <a:effectLst/>
                <a:latin typeface="Times New Roman" panose="02020603050405020304" pitchFamily="18" charset="0"/>
                <a:cs typeface="Times New Roman" panose="02020603050405020304" pitchFamily="18" charset="0"/>
              </a:rPr>
              <a:t>có</a:t>
            </a:r>
            <a:r>
              <a:rPr lang="en-US" sz="3600" b="0" i="0" dirty="0">
                <a:effectLst/>
                <a:latin typeface="Times New Roman" panose="02020603050405020304" pitchFamily="18" charset="0"/>
                <a:cs typeface="Times New Roman" panose="02020603050405020304" pitchFamily="18" charset="0"/>
              </a:rPr>
              <a:t>: AB ≤ AC + CB</a:t>
            </a:r>
          </a:p>
          <a:p>
            <a:pPr algn="l"/>
            <a:r>
              <a:rPr lang="en-US" sz="3600" b="0" i="0" dirty="0">
                <a:effectLst/>
                <a:latin typeface="Times New Roman" panose="02020603050405020304" pitchFamily="18" charset="0"/>
                <a:cs typeface="Times New Roman" panose="02020603050405020304" pitchFamily="18" charset="0"/>
              </a:rPr>
              <a:t>=&gt; AC + CB </a:t>
            </a:r>
            <a:r>
              <a:rPr lang="en-US" sz="3600" b="0" i="0" dirty="0" err="1">
                <a:effectLst/>
                <a:latin typeface="Times New Roman" panose="02020603050405020304" pitchFamily="18" charset="0"/>
                <a:cs typeface="Times New Roman" panose="02020603050405020304" pitchFamily="18" charset="0"/>
              </a:rPr>
              <a:t>nhỏ</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nhất</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khi</a:t>
            </a:r>
            <a:r>
              <a:rPr lang="en-US" sz="3600" b="0" i="0" dirty="0">
                <a:effectLst/>
                <a:latin typeface="Times New Roman" panose="02020603050405020304" pitchFamily="18" charset="0"/>
                <a:cs typeface="Times New Roman" panose="02020603050405020304" pitchFamily="18" charset="0"/>
              </a:rPr>
              <a:t> AC + CB = AB</a:t>
            </a:r>
          </a:p>
          <a:p>
            <a:pPr algn="l"/>
            <a:r>
              <a:rPr lang="en-US" sz="3600" b="0" i="0" dirty="0">
                <a:effectLst/>
                <a:latin typeface="Times New Roman" panose="02020603050405020304" pitchFamily="18" charset="0"/>
                <a:cs typeface="Times New Roman" panose="02020603050405020304" pitchFamily="18" charset="0"/>
              </a:rPr>
              <a:t>AC + CB = AB </a:t>
            </a:r>
            <a:r>
              <a:rPr lang="en-US" sz="3600" b="0" i="0" dirty="0" err="1">
                <a:effectLst/>
                <a:latin typeface="Times New Roman" panose="02020603050405020304" pitchFamily="18" charset="0"/>
                <a:cs typeface="Times New Roman" panose="02020603050405020304" pitchFamily="18" charset="0"/>
              </a:rPr>
              <a:t>khi</a:t>
            </a:r>
            <a:r>
              <a:rPr lang="en-US" sz="3600" b="0" i="0" dirty="0">
                <a:effectLst/>
                <a:latin typeface="Times New Roman" panose="02020603050405020304" pitchFamily="18" charset="0"/>
                <a:cs typeface="Times New Roman" panose="02020603050405020304" pitchFamily="18" charset="0"/>
              </a:rPr>
              <a:t> C </a:t>
            </a:r>
            <a:r>
              <a:rPr lang="en-US" sz="3600" b="0" i="0" dirty="0" err="1">
                <a:effectLst/>
                <a:latin typeface="Times New Roman" panose="02020603050405020304" pitchFamily="18" charset="0"/>
                <a:cs typeface="Times New Roman" panose="02020603050405020304" pitchFamily="18" charset="0"/>
              </a:rPr>
              <a:t>nằm</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giữa</a:t>
            </a:r>
            <a:r>
              <a:rPr lang="en-US" sz="3600" b="0" i="0" dirty="0">
                <a:effectLst/>
                <a:latin typeface="Times New Roman" panose="02020603050405020304" pitchFamily="18" charset="0"/>
                <a:cs typeface="Times New Roman" panose="02020603050405020304" pitchFamily="18" charset="0"/>
              </a:rPr>
              <a:t> A </a:t>
            </a:r>
            <a:r>
              <a:rPr lang="en-US" sz="3600" b="0" i="0" dirty="0" err="1">
                <a:effectLst/>
                <a:latin typeface="Times New Roman" panose="02020603050405020304" pitchFamily="18" charset="0"/>
                <a:cs typeface="Times New Roman" panose="02020603050405020304" pitchFamily="18" charset="0"/>
              </a:rPr>
              <a:t>và</a:t>
            </a:r>
            <a:r>
              <a:rPr lang="en-US" sz="3600" b="0" i="0" dirty="0">
                <a:effectLst/>
                <a:latin typeface="Times New Roman" panose="02020603050405020304" pitchFamily="18" charset="0"/>
                <a:cs typeface="Times New Roman" panose="02020603050405020304" pitchFamily="18" charset="0"/>
              </a:rPr>
              <a:t> B</a:t>
            </a:r>
          </a:p>
          <a:p>
            <a:pPr algn="l"/>
            <a:r>
              <a:rPr lang="en-US" sz="3600" b="0" i="0" dirty="0" err="1">
                <a:effectLst/>
                <a:latin typeface="Times New Roman" panose="02020603050405020304" pitchFamily="18" charset="0"/>
                <a:cs typeface="Times New Roman" panose="02020603050405020304" pitchFamily="18" charset="0"/>
              </a:rPr>
              <a:t>Vậy</a:t>
            </a:r>
            <a:r>
              <a:rPr lang="en-US" sz="3600" b="0" i="0" dirty="0">
                <a:effectLst/>
                <a:latin typeface="Times New Roman" panose="02020603050405020304" pitchFamily="18" charset="0"/>
                <a:cs typeface="Times New Roman" panose="02020603050405020304" pitchFamily="18" charset="0"/>
              </a:rPr>
              <a:t> C </a:t>
            </a:r>
            <a:r>
              <a:rPr lang="en-US" sz="3600" b="0" i="0" dirty="0" err="1">
                <a:effectLst/>
                <a:latin typeface="Times New Roman" panose="02020603050405020304" pitchFamily="18" charset="0"/>
                <a:cs typeface="Times New Roman" panose="02020603050405020304" pitchFamily="18" charset="0"/>
              </a:rPr>
              <a:t>nằm</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giữa</a:t>
            </a:r>
            <a:r>
              <a:rPr lang="en-US" sz="3600" b="0" i="0" dirty="0">
                <a:effectLst/>
                <a:latin typeface="Times New Roman" panose="02020603050405020304" pitchFamily="18" charset="0"/>
                <a:cs typeface="Times New Roman" panose="02020603050405020304" pitchFamily="18" charset="0"/>
              </a:rPr>
              <a:t> A </a:t>
            </a:r>
            <a:r>
              <a:rPr lang="en-US" sz="3600" b="0" i="0" dirty="0" err="1">
                <a:effectLst/>
                <a:latin typeface="Times New Roman" panose="02020603050405020304" pitchFamily="18" charset="0"/>
                <a:cs typeface="Times New Roman" panose="02020603050405020304" pitchFamily="18" charset="0"/>
              </a:rPr>
              <a:t>và</a:t>
            </a:r>
            <a:r>
              <a:rPr lang="en-US" sz="3600" b="0" i="0" dirty="0">
                <a:effectLst/>
                <a:latin typeface="Times New Roman" panose="02020603050405020304" pitchFamily="18" charset="0"/>
                <a:cs typeface="Times New Roman" panose="02020603050405020304" pitchFamily="18" charset="0"/>
              </a:rPr>
              <a:t> B </a:t>
            </a:r>
            <a:r>
              <a:rPr lang="en-US" sz="3600" b="0" i="0" dirty="0" err="1">
                <a:effectLst/>
                <a:latin typeface="Times New Roman" panose="02020603050405020304" pitchFamily="18" charset="0"/>
                <a:cs typeface="Times New Roman" panose="02020603050405020304" pitchFamily="18" charset="0"/>
              </a:rPr>
              <a:t>thì</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tổng</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độ</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dài</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dây</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dẫn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điện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cần</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sử</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dụng</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là</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nhỏ</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nhất</a:t>
            </a:r>
            <a:r>
              <a:rPr lang="en-US" sz="36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472151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8"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04596F"/>
                </a:solidFill>
                <a:latin typeface="Arial" panose="020B0604020202020204" pitchFamily="34" charset="0"/>
              </a:rPr>
              <a:t>KHỞI ĐỘNG</a:t>
            </a: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0"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336708" y="62487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7982131" y="8106648"/>
            <a:ext cx="184731" cy="901593"/>
          </a:xfrm>
          <a:prstGeom prst="rect">
            <a:avLst/>
          </a:prstGeom>
        </p:spPr>
        <p:txBody>
          <a:bodyPr wrap="none">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841260" y="9080837"/>
            <a:ext cx="184731" cy="901593"/>
          </a:xfrm>
          <a:prstGeom prst="rect">
            <a:avLst/>
          </a:prstGeom>
        </p:spPr>
        <p:txBody>
          <a:bodyPr wrap="none">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0CD32BF-8EB2-8B0D-346D-57B1084FB404}"/>
              </a:ext>
            </a:extLst>
          </p:cNvPr>
          <p:cNvSpPr txBox="1"/>
          <p:nvPr/>
        </p:nvSpPr>
        <p:spPr>
          <a:xfrm>
            <a:off x="2240780" y="6450979"/>
            <a:ext cx="1330402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Áp</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bất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đẳng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ABC ta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BC - AB &lt; CA &lt; BC + 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hay 6 &lt; CA &lt; 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dài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 = 7 cm.</a:t>
            </a: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353098" y="438942"/>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4178" y="4054340"/>
              <a:ext cx="1134643" cy="2433550"/>
            </a:xfrm>
            <a:prstGeom prst="rect">
              <a:avLst/>
            </a:prstGeom>
          </p:spPr>
        </p:pic>
      </p:grpSp>
      <p:sp>
        <p:nvSpPr>
          <p:cNvPr id="20" name="Oval Callout 19"/>
          <p:cNvSpPr/>
          <p:nvPr/>
        </p:nvSpPr>
        <p:spPr>
          <a:xfrm>
            <a:off x="7924800" y="509307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2496C53-6B96-45E9-6B70-DA25A72E4A60}"/>
              </a:ext>
            </a:extLst>
          </p:cNvPr>
          <p:cNvSpPr txBox="1"/>
          <p:nvPr/>
        </p:nvSpPr>
        <p:spPr>
          <a:xfrm>
            <a:off x="2493330" y="6025213"/>
            <a:ext cx="13024763" cy="38882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Áp</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bất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đẳng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ABC ta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BC - AB &lt; CA &lt; BC + 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hay 4 &lt; CA &lt; 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 BC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 &lt; BC.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đó</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 &lt; CA &lt; 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dài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 = 5 cm.</a:t>
            </a:r>
            <a:endParaRPr lang="en-US" dirty="0"/>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a:solidFill>
                  <a:srgbClr val="FFFF00"/>
                </a:solidFill>
                <a:latin typeface="Arial" panose="020B0604020202020204" pitchFamily="34" charset="0"/>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B.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AB</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D.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cm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B.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cm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D.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17 cm						     B. 15 cm</a:t>
            </a: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19 cm						     D.  13 cm</a:t>
            </a: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17 cm						     B. 18</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19 cm						     D.  16</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4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40"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9"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NA &lt;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Hay NA + NB &lt; CB +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9"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9.13: (SGK – tr.69)</a:t>
            </a:r>
          </a:p>
        </p:txBody>
      </p:sp>
      <p:sp>
        <p:nvSpPr>
          <p:cNvPr id="4" name="Rectangle 3"/>
          <p:cNvSpPr/>
          <p:nvPr/>
        </p:nvSpPr>
        <p:spPr>
          <a:xfrm>
            <a:off x="1123864" y="1638300"/>
            <a:ext cx="15792536" cy="1824923"/>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vi-VN" sz="4000" dirty="0">
                <a:solidFill>
                  <a:srgbClr val="333333"/>
                </a:solidFill>
                <a:latin typeface="Arial" panose="020B0604020202020204" pitchFamily="34" charset="0"/>
                <a:ea typeface="Calibri" panose="020F0502020204030204" pitchFamily="34" charset="0"/>
                <a:cs typeface="Arial" panose="020B0604020202020204" pitchFamily="34" charset="0"/>
              </a:rPr>
              <a:t>nử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 chu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9.13: (SGK – tr.69)</a:t>
            </a: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73200" y="7353300"/>
            <a:ext cx="1967627" cy="2486732"/>
          </a:xfrm>
          <a:prstGeom prst="rect">
            <a:avLst/>
          </a:prstGeom>
        </p:spPr>
      </p:pic>
      <p:pic>
        <p:nvPicPr>
          <p:cNvPr id="6" name="Picture 5">
            <a:extLst>
              <a:ext uri="{FF2B5EF4-FFF2-40B4-BE49-F238E27FC236}">
                <a16:creationId xmlns:a16="http://schemas.microsoft.com/office/drawing/2014/main" id="{8BB7F093-C056-6D9D-8C0A-5E15612D2A1F}"/>
              </a:ext>
            </a:extLst>
          </p:cNvPr>
          <p:cNvPicPr>
            <a:picLocks noChangeAspect="1"/>
          </p:cNvPicPr>
          <p:nvPr/>
        </p:nvPicPr>
        <p:blipFill>
          <a:blip r:embed="rId17"/>
          <a:stretch>
            <a:fillRect/>
          </a:stretch>
        </p:blipFill>
        <p:spPr>
          <a:xfrm>
            <a:off x="11049000" y="2870665"/>
            <a:ext cx="4877223" cy="2962913"/>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a:t>
              </a:r>
              <a:r>
                <a:rPr lang="vi-VN" sz="4000" kern="0">
                  <a:latin typeface="Arial"/>
                  <a:ea typeface="Calibri" panose="020F0502020204030204" pitchFamily="34" charset="0"/>
                  <a:cs typeface="Times New Roman" panose="02020603050405020304" pitchFamily="18" charset="0"/>
                  <a:sym typeface="Arial"/>
                </a:rPr>
                <a:t>Chuẩn bị trước </a:t>
              </a:r>
              <a:endParaRPr lang="en-US" sz="4000" ker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4 – </a:t>
              </a:r>
              <a:r>
                <a:rPr lang="en-US" sz="4000" b="1" ker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7" cstate="print">
            <a:biLevel thresh="75000"/>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7" cstate="print">
            <a:biLevel thresh="75000"/>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50 &gt;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10 + 20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10 + 25 = 35 &gt; 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8"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4">
            <a:alphaModFix amt="40000"/>
            <a:duotone>
              <a:prstClr val="black"/>
              <a:srgbClr val="D9C3A5">
                <a:tint val="50000"/>
                <a:satMod val="180000"/>
              </a:srgbClr>
            </a:duotone>
            <a:extLst>
              <a:ext uri="{BEBA8EAE-BF5A-486C-A8C5-ECC9F3942E4B}">
                <a14:imgProps xmlns:a14="http://schemas.microsoft.com/office/drawing/2010/main">
                  <a14:imgLayer r:embed="rId5">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34"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10">
            <a:biLevel thresh="2500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727514"/>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pic>
        <p:nvPicPr>
          <p:cNvPr id="19"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2346</Words>
  <Application>Microsoft Office PowerPoint</Application>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Kavoon</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Cream Modern Minimalist Math Class Presentation</dc:title>
  <dc:creator>Mr CHU HONG VINH</dc:creator>
  <cp:lastModifiedBy>Tiến Đạt Đỗ</cp:lastModifiedBy>
  <cp:revision>195</cp:revision>
  <dcterms:created xsi:type="dcterms:W3CDTF">2006-08-16T00:00:00Z</dcterms:created>
  <dcterms:modified xsi:type="dcterms:W3CDTF">2024-03-12T13:23:51Z</dcterms:modified>
  <dc:identifier>DAFNsfnz78Y</dc:identifier>
</cp:coreProperties>
</file>