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45" r:id="rId5"/>
  </p:sldMasterIdLst>
  <p:sldIdLst>
    <p:sldId id="556" r:id="rId6"/>
    <p:sldId id="263" r:id="rId7"/>
    <p:sldId id="563" r:id="rId8"/>
    <p:sldId id="256" r:id="rId9"/>
    <p:sldId id="258" r:id="rId10"/>
    <p:sldId id="259" r:id="rId11"/>
    <p:sldId id="261" r:id="rId12"/>
    <p:sldId id="260" r:id="rId13"/>
    <p:sldId id="262" r:id="rId14"/>
    <p:sldId id="265" r:id="rId15"/>
    <p:sldId id="268" r:id="rId16"/>
    <p:sldId id="560" r:id="rId17"/>
    <p:sldId id="558" r:id="rId18"/>
    <p:sldId id="561" r:id="rId19"/>
    <p:sldId id="562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BA"/>
    <a:srgbClr val="00402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30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26" y="1597819"/>
            <a:ext cx="5843757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251" y="2914650"/>
            <a:ext cx="4812506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3D8348F-A11E-4549-A8EF-1F2611BB04C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6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207187E-030B-48FA-A2F4-32C044ACCC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8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4381" y="205979"/>
            <a:ext cx="154687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750" y="205979"/>
            <a:ext cx="4526047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4AE7FF-F22D-4101-B3AE-C52595D3554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8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3751" y="205979"/>
            <a:ext cx="6187507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A14535-604C-48BC-B5FB-BBADFE352BD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99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3751" y="205979"/>
            <a:ext cx="6187507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3750" y="1200150"/>
            <a:ext cx="3036462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94796" y="1200150"/>
            <a:ext cx="3036462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3750" y="2953942"/>
            <a:ext cx="3036462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4796" y="2953942"/>
            <a:ext cx="3036462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570B984-B76B-4CF6-8D51-A38666AF2F3D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6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205979"/>
            <a:ext cx="822971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40" y="1200151"/>
            <a:ext cx="4056971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5" y="1200151"/>
            <a:ext cx="4058165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41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787" y="4683919"/>
            <a:ext cx="289442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742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7D93696-14FC-45C8-A934-FBA2428A14B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26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205979"/>
            <a:ext cx="822971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40" y="1200151"/>
            <a:ext cx="4056971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8695" y="1200150"/>
            <a:ext cx="4058165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8695" y="2953942"/>
            <a:ext cx="4058165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41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787" y="4683919"/>
            <a:ext cx="289442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2742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47BBDBC-1739-4DB5-8257-B5D9F9CF712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39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26" y="1597819"/>
            <a:ext cx="5843757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251" y="2914650"/>
            <a:ext cx="4812506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3D8348F-A11E-4549-A8EF-1F2611BB04C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98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378A7DE-40A4-4588-8266-74AC824CFCB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3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78" y="3305176"/>
            <a:ext cx="5843757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078" y="2180035"/>
            <a:ext cx="5843757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F56100-8F64-43C6-82FB-AA04ADB86AA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4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750" y="1200151"/>
            <a:ext cx="3036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796" y="1200151"/>
            <a:ext cx="3036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68B77ED-95FC-4E88-A025-4B6CDAD94CF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77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378A7DE-40A4-4588-8266-74AC824CFCB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21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50" y="1151335"/>
            <a:ext cx="303765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750" y="1631156"/>
            <a:ext cx="303765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2409" y="1151335"/>
            <a:ext cx="303884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2409" y="1631156"/>
            <a:ext cx="303884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169396A-6F83-4E2E-8B1E-604537AB3D7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271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77F192F-11B4-4D4B-A763-02CD1430552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1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9F1578-3115-4508-8E99-E492551345F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1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1" y="204787"/>
            <a:ext cx="226183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937" y="204788"/>
            <a:ext cx="384332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51" y="1076326"/>
            <a:ext cx="2261830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7DA811-59F7-47C2-BC3B-EBDFBABADFE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50" y="3600450"/>
            <a:ext cx="4125005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7550" y="459581"/>
            <a:ext cx="4125005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550" y="4025503"/>
            <a:ext cx="4125005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AA1431C-BBA3-430B-A979-AB74877418E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53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207187E-030B-48FA-A2F4-32C044ACCC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49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4381" y="205979"/>
            <a:ext cx="154687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750" y="205979"/>
            <a:ext cx="4526047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4AE7FF-F22D-4101-B3AE-C52595D3554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5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3751" y="205979"/>
            <a:ext cx="6187507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A14535-604C-48BC-B5FB-BBADFE352BD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28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3751" y="205979"/>
            <a:ext cx="6187507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3750" y="1200150"/>
            <a:ext cx="3036462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94796" y="1200150"/>
            <a:ext cx="3036462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3750" y="2953942"/>
            <a:ext cx="3036462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4796" y="2953942"/>
            <a:ext cx="3036462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570B984-B76B-4CF6-8D51-A38666AF2F3D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73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205979"/>
            <a:ext cx="822971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40" y="1200151"/>
            <a:ext cx="4056971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5" y="1200151"/>
            <a:ext cx="4058165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41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787" y="4683919"/>
            <a:ext cx="289442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742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7D93696-14FC-45C8-A934-FBA2428A14B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78" y="3305176"/>
            <a:ext cx="5843757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078" y="2180035"/>
            <a:ext cx="5843757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F56100-8F64-43C6-82FB-AA04ADB86AA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0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205979"/>
            <a:ext cx="822971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40" y="1200151"/>
            <a:ext cx="4056971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8695" y="1200150"/>
            <a:ext cx="4058165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8695" y="2953942"/>
            <a:ext cx="4058165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41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787" y="4683919"/>
            <a:ext cx="289442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2742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47BBDBC-1739-4DB5-8257-B5D9F9CF712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26" y="1597819"/>
            <a:ext cx="5843757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251" y="2914650"/>
            <a:ext cx="4812506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3D8348F-A11E-4549-A8EF-1F2611BB04C8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378A7DE-40A4-4588-8266-74AC824CFCB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19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78" y="3305176"/>
            <a:ext cx="5843757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078" y="2180035"/>
            <a:ext cx="5843757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FDF56100-8F64-43C6-82FB-AA04ADB86AA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80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750" y="1200151"/>
            <a:ext cx="3036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796" y="1200151"/>
            <a:ext cx="3036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68B77ED-95FC-4E88-A025-4B6CDAD94CF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513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50" y="1151335"/>
            <a:ext cx="303765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750" y="1631156"/>
            <a:ext cx="303765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2409" y="1151335"/>
            <a:ext cx="303884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2409" y="1631156"/>
            <a:ext cx="303884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169396A-6F83-4E2E-8B1E-604537AB3D7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588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77F192F-11B4-4D4B-A763-02CD1430552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13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9F1578-3115-4508-8E99-E492551345F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0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1" y="204787"/>
            <a:ext cx="226183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937" y="204788"/>
            <a:ext cx="384332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51" y="1076326"/>
            <a:ext cx="2261830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7DA811-59F7-47C2-BC3B-EBDFBABADFE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0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50" y="3600450"/>
            <a:ext cx="4125005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7550" y="459581"/>
            <a:ext cx="4125005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550" y="4025503"/>
            <a:ext cx="4125005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AA1431C-BBA3-430B-A979-AB74877418E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7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3750" y="1200151"/>
            <a:ext cx="3036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796" y="1200151"/>
            <a:ext cx="303646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768B77ED-95FC-4E88-A025-4B6CDAD94CF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458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207187E-030B-48FA-A2F4-32C044ACCC5E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808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84381" y="205979"/>
            <a:ext cx="1546877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3750" y="205979"/>
            <a:ext cx="4526047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4AE7FF-F22D-4101-B3AE-C52595D3554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231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3751" y="205979"/>
            <a:ext cx="6187507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AA14535-604C-48BC-B5FB-BBADFE352BD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61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3751" y="205979"/>
            <a:ext cx="6187507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3750" y="1200150"/>
            <a:ext cx="3036462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94796" y="1200150"/>
            <a:ext cx="3036462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3750" y="2953942"/>
            <a:ext cx="3036462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4796" y="2953942"/>
            <a:ext cx="3036462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570B984-B76B-4CF6-8D51-A38666AF2F3D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67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205979"/>
            <a:ext cx="822971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40" y="1200151"/>
            <a:ext cx="4056971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695" y="1200151"/>
            <a:ext cx="4058165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41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787" y="4683919"/>
            <a:ext cx="289442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2742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7D93696-14FC-45C8-A934-FBA2428A14B3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36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41" y="205979"/>
            <a:ext cx="8229719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40" y="1200151"/>
            <a:ext cx="4056971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8695" y="1200150"/>
            <a:ext cx="4058165" cy="16394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8695" y="2953942"/>
            <a:ext cx="4058165" cy="16406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41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787" y="4683919"/>
            <a:ext cx="289442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2742" y="4683919"/>
            <a:ext cx="2134117" cy="357188"/>
          </a:xfrm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47BBDBC-1739-4DB5-8257-B5D9F9CF712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40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0FBED-5172-1CD5-FD19-F2DB8E104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DA5AC0-2FD3-31EB-64D0-FD36B40AA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72281-1594-EE2E-ACE3-398D57847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0A50E-F29F-4776-AD28-64DB02A0F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745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FE0F8-A828-AB0C-0991-A309F5690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1DF9A-BCEA-E4D2-62F1-F1117F776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2AC823-C2A8-87A3-1B12-F69C436AB7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A427C-02C0-468D-B35F-EBBEE3776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64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C8171-ACD3-9793-13A2-17B355E85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0E9C0-F007-BB7D-6EEA-F7DEFEC82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32BE5-DFAA-ED54-486A-C7D3636B2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9D42D-E72E-4FDA-AA84-0E9A0B540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426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DD265-1880-DFED-70C6-AD8B0E3B1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4F8C0-A08C-93FC-6CA6-1783B0E4D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00DCB3-C50F-E615-854C-CB075E746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FC751-902E-4448-BABE-1251A8BB4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01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50" y="1151335"/>
            <a:ext cx="3037656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3750" y="1631156"/>
            <a:ext cx="303765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2409" y="1151335"/>
            <a:ext cx="303884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2409" y="1631156"/>
            <a:ext cx="303884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8169396A-6F83-4E2E-8B1E-604537AB3D79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62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6438E7-1B01-F1B4-30E5-A996AA49E0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E08AE83-A78D-B128-D33B-4F7E21D9C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6D80CB-F9DE-79A5-5AD4-3DB3B081F6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8F93F-93B9-4EFE-A6FC-7CEBAA163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978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BFF3E5-6FB2-4C2F-B562-C0BFE967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8B9126-7A7F-44BD-F092-6636EA9E86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F80ACA4-CBAD-807B-6E25-8E0A89F02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664CB-8E9B-4D6B-9624-3FCA3DEF6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86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8553F2-52D3-8144-6910-EDD8A5A4CD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224024-0D93-6C75-5F36-0F2579A55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99D3769-FEBB-D250-B369-429A7C414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7B8DA-57C3-4E08-BBD8-29577411B0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591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9921C-5B9F-D918-2FB3-E867065FC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CF5AF-10D2-607D-E6D3-5C693AE4D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01ABE-65E1-1955-216A-CCB2DE1FF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CCBE2-6989-446E-A5CA-2E4596E577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286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D7AFF-2761-C9C3-48B1-098BDD80D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439B4-51EF-4CF1-B2F1-87C1C48D8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DC074-6706-2208-4DFF-B15AFF5036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386AD-2052-46AD-AEF5-DA031D4B30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667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DF10C-E532-DD32-8C99-B75D01881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A9F635-76BE-18D7-A32E-8101CF153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3977E-6185-E2AC-13E4-C7DC172CF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CE387-C222-4075-B9E6-863198B79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186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6E2B0A-7ED4-594C-1A71-40E3CF45D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60AF58-8E63-D704-041A-27D757D63F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E8683D-243C-5BD9-F67A-56A25A118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E0BD9-D196-4136-81CE-A73B52A65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59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22D79D-2F03-A0F3-4BB7-CA5B91E48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410B26-9934-AF5E-FFA7-2B68E479F3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C6D30D-2531-DA33-CAA4-F89612D29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F38D7-548D-4352-B039-45052E15D8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289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86FC-6CAE-A276-C969-483FC7A1A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FFF27-70FD-4D97-5EA5-AFB1A6BE5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86D2-965D-10A3-31BA-E2115973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1A0AD-75B5-6F45-B748-739F495D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B59-31C5-2801-4F4E-EBD3B7AE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34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1E81C-62B4-B1F6-56E9-DE348130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3DD9-5815-D741-BC91-DCBAE5003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F6E03-7605-7681-5470-777661F93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6415-9968-7530-E138-84E0D504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893B1-90A3-B3C5-C85E-69C35290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9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77F192F-11B4-4D4B-A763-02CD14305520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78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E69C-2441-1949-CAE6-4D9E7A3F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35EFA-F2A7-CF07-DCEA-C97342DA1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2060-2200-CC23-104A-3A215603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ED1-8F76-11D3-7A40-D116B4B2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1D06D-CD10-B44C-19A1-4B4E4BD4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1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44629-43F7-C414-B623-FEBE120C8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B301-38DE-48E1-8E0C-C6B5997BE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3162A-4984-0A4C-DAA3-62B761E03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CDA17-A6C0-6242-C715-10E91CB9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7FFCE-1543-6E9E-AD41-8A399CD1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E7172-465E-425A-20B9-F2D818B9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44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3D30-0872-F500-283C-0563351D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8B29A-5778-D949-40CA-8A54438D9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D4DDC-5247-8585-0D81-85612D189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1CF0E-4C5E-395B-6A52-55A99C5E5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BAAB3E-1E43-0FFA-FF29-0ADAEE82E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8A0B7-325D-E477-C125-1BAC9F9C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0FFFB-FF90-FC79-E195-415DDB8C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6886F6-2028-D323-EF67-C1AD81C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81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80C6-FD84-72FD-179A-65E0F692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11813-BC5A-7596-172B-B3BBFF97E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7EDC47-D414-6370-4127-AD1D651C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731EC-4918-6E56-1585-F1B998ED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270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4F5C6-EA39-823E-6AC8-143E0978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0910E-505C-F1C4-5B97-B5DD8E3C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10346-DF20-D58B-22CB-FB615C1C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13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543D-9B11-6931-119C-41B89F46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2ACB-578D-7A17-E751-FE13D87D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95A49-B898-A8C5-9051-E7F27DC27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80DE8-632C-8C74-C0F2-E2248D17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611BE-2805-F6A6-D747-B2CA0024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D9E54-5ECA-E162-BA78-D3CB4F99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0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6414-242B-0850-4F43-8D96B285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392FDA-FDA8-5ABF-0779-F4ED5CF5B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6A8F-0357-9D4B-EB70-5537EA634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8FBFB-F1A9-9C6A-3955-91ED70C6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945C2E-CA2D-DEA8-129A-4C44B3D5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43FE5-A764-4152-DE91-53691BBF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539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8E1D-442F-FC9F-6DDD-FAC8494C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D09B68-2B14-BFE9-3A45-4CD5D076D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BEF0C-F24C-09B1-325C-61FC0450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98336-7247-F297-BFB8-4206D68D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49805-F610-94B1-E079-BD894BDB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79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ECA36-5BD2-C49F-1098-9A8A22DF1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C1650-B478-C831-E8AF-A827D0F51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779D-E87B-CAAE-C6BC-D4D5D1FF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D93D9-95E8-8277-C57B-37C899A4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05FEF-57EA-B59D-BA32-C51CE82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4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0E9F1578-3115-4508-8E99-E492551345F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5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51" y="204787"/>
            <a:ext cx="2261830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937" y="204788"/>
            <a:ext cx="384332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751" y="1076326"/>
            <a:ext cx="2261830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27DA811-59F7-47C2-BC3B-EBDFBABADFE1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50" y="3600450"/>
            <a:ext cx="4125005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7550" y="459581"/>
            <a:ext cx="4125005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7550" y="4025503"/>
            <a:ext cx="4125005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3AA1431C-BBA3-430B-A979-AB74877418E7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9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41" y="205979"/>
            <a:ext cx="822971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41" y="1200151"/>
            <a:ext cx="8229719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41" y="4683919"/>
            <a:ext cx="213411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87" y="4683919"/>
            <a:ext cx="289442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742" y="4683919"/>
            <a:ext cx="213411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C172D89-CE03-42D1-8D9D-134A2E0CABA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41" y="205979"/>
            <a:ext cx="822971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41" y="1200151"/>
            <a:ext cx="8229719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41" y="4683919"/>
            <a:ext cx="213411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87" y="4683919"/>
            <a:ext cx="289442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742" y="4683919"/>
            <a:ext cx="213411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C172D89-CE03-42D1-8D9D-134A2E0CABA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141" y="205979"/>
            <a:ext cx="822971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41" y="1200151"/>
            <a:ext cx="8229719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141" y="4683919"/>
            <a:ext cx="213411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787" y="4683919"/>
            <a:ext cx="289442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742" y="4683919"/>
            <a:ext cx="213411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C172D89-CE03-42D1-8D9D-134A2E0CABA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917DD82-AEEC-D184-58FE-34C5D6272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0B69B1A-DA1F-D85B-357F-3BEE2AC10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538CB619-58DA-BBD8-B8C0-508963D765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8B762C2E-BF6C-3137-325C-D99E35C762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B0574C10-D89C-4F61-3C4B-06439B3388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5FD678E2-4C82-448B-8ED7-83B9ACBCA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6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32D930-EFDD-5D06-BE7F-3603A821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C0266-4515-D7CE-8A2A-9C616E5E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59320-01B5-C018-8D85-87E5BDF78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BF56-00B3-01FF-9A2E-7B673AECC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965D4-0357-9B9D-1571-49B1D833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C172D89-CE03-42D1-8D9D-134A2E0CABA5}" type="slidenum">
              <a:rPr lang="en-US" altLang="en-US" smtClean="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2.xml"/><Relationship Id="rId1" Type="http://schemas.openxmlformats.org/officeDocument/2006/relationships/audio" Target="file:///C:\Users\Administrator\Desktop\CHUYEN%20DE%20CHUAN%20TOAN%208\CHUYEN%20DE%20CHUAN%20TOAN%208\Somewhere-July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microsoft.com/office/2007/relationships/hdphoto" Target="../media/hdphoto3.wdp"/><Relationship Id="rId18" Type="http://schemas.openxmlformats.org/officeDocument/2006/relationships/slide" Target="slide5.xml"/><Relationship Id="rId3" Type="http://schemas.openxmlformats.org/officeDocument/2006/relationships/slideLayout" Target="../slideLayouts/slideLayout58.xml"/><Relationship Id="rId21" Type="http://schemas.openxmlformats.org/officeDocument/2006/relationships/slide" Target="slide2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audio" Target="../media/media2.mp3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png"/><Relationship Id="rId11" Type="http://schemas.openxmlformats.org/officeDocument/2006/relationships/image" Target="../media/image17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.bin"/><Relationship Id="rId4" Type="http://schemas.openxmlformats.org/officeDocument/2006/relationships/slide" Target="slide4.xml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png"/><Relationship Id="rId11" Type="http://schemas.openxmlformats.org/officeDocument/2006/relationships/image" Target="../media/image19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2.bin"/><Relationship Id="rId4" Type="http://schemas.openxmlformats.org/officeDocument/2006/relationships/slide" Target="slide4.xml"/><Relationship Id="rId9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9.xml"/><Relationship Id="rId6" Type="http://schemas.openxmlformats.org/officeDocument/2006/relationships/slide" Target="slide4.xml"/><Relationship Id="rId11" Type="http://schemas.openxmlformats.org/officeDocument/2006/relationships/slide" Target="slide7.xml"/><Relationship Id="rId5" Type="http://schemas.openxmlformats.org/officeDocument/2006/relationships/image" Target="../media/image160.png"/><Relationship Id="rId15" Type="http://schemas.openxmlformats.org/officeDocument/2006/relationships/image" Target="../media/image22.emf"/><Relationship Id="rId10" Type="http://schemas.openxmlformats.org/officeDocument/2006/relationships/image" Target="../media/image15.pn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9.wdp"/><Relationship Id="rId3" Type="http://schemas.openxmlformats.org/officeDocument/2006/relationships/audio" Target="../media/audio1.wav"/><Relationship Id="rId7" Type="http://schemas.openxmlformats.org/officeDocument/2006/relationships/image" Target="../media/image210.png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9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image" Target="../media/image200.png"/><Relationship Id="rId15" Type="http://schemas.openxmlformats.org/officeDocument/2006/relationships/image" Target="../media/image22.emf"/><Relationship Id="rId10" Type="http://schemas.openxmlformats.org/officeDocument/2006/relationships/image" Target="../media/image15.pn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microsoft.com/office/2007/relationships/hdphoto" Target="../media/hdphoto10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5.png"/><Relationship Id="rId11" Type="http://schemas.openxmlformats.org/officeDocument/2006/relationships/image" Target="../media/image27.png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24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[BlogCongDong.Com] Hình nền Powerpoint đẹp (7).jpg">
            <a:extLst>
              <a:ext uri="{FF2B5EF4-FFF2-40B4-BE49-F238E27FC236}">
                <a16:creationId xmlns:a16="http://schemas.microsoft.com/office/drawing/2014/main" id="{B9B2723B-33F4-1DAB-E638-41B24446C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44"/>
            <a:ext cx="9194388" cy="51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>
            <a:extLst>
              <a:ext uri="{FF2B5EF4-FFF2-40B4-BE49-F238E27FC236}">
                <a16:creationId xmlns:a16="http://schemas.microsoft.com/office/drawing/2014/main" id="{57F6650A-8A76-A7D4-5771-E5A569F4D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15" y="2660734"/>
            <a:ext cx="5486400" cy="507831"/>
          </a:xfrm>
          <a:prstGeom prst="rect">
            <a:avLst/>
          </a:prstGeom>
          <a:solidFill>
            <a:srgbClr val="FFFFFF">
              <a:alpha val="4196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7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Giáo</a:t>
            </a:r>
            <a:r>
              <a:rPr lang="en-US" sz="27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viên</a:t>
            </a:r>
            <a:r>
              <a:rPr lang="en-US" sz="27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:</a:t>
            </a:r>
            <a:r>
              <a:rPr lang="en-US" sz="27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Lê Thị Ngọc</a:t>
            </a:r>
            <a:endParaRPr lang="en-US" sz="2700" dirty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  <a:cs typeface="Arial" charset="0"/>
            </a:endParaRPr>
          </a:p>
        </p:txBody>
      </p:sp>
      <p:pic>
        <p:nvPicPr>
          <p:cNvPr id="3076" name="Picture 12" descr="blumen-pflanzen051">
            <a:extLst>
              <a:ext uri="{FF2B5EF4-FFF2-40B4-BE49-F238E27FC236}">
                <a16:creationId xmlns:a16="http://schemas.microsoft.com/office/drawing/2014/main" id="{AAE4129C-98A9-A1EB-2749-08380BBA7A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543300"/>
            <a:ext cx="742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blumen-pflanzen051">
            <a:extLst>
              <a:ext uri="{FF2B5EF4-FFF2-40B4-BE49-F238E27FC236}">
                <a16:creationId xmlns:a16="http://schemas.microsoft.com/office/drawing/2014/main" id="{08D7E183-696C-2C52-9E76-A5F8C0545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4329112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4" descr="blumen-pflanzen051">
            <a:extLst>
              <a:ext uri="{FF2B5EF4-FFF2-40B4-BE49-F238E27FC236}">
                <a16:creationId xmlns:a16="http://schemas.microsoft.com/office/drawing/2014/main" id="{2CC2A32F-2450-1099-2F95-4D778976E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329112"/>
            <a:ext cx="7429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5" descr="blumen-pflanzen051">
            <a:extLst>
              <a:ext uri="{FF2B5EF4-FFF2-40B4-BE49-F238E27FC236}">
                <a16:creationId xmlns:a16="http://schemas.microsoft.com/office/drawing/2014/main" id="{2CF9F60F-4B4C-D62E-57B6-181E440482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3486150"/>
            <a:ext cx="7429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7" descr="Butterfly-02-june">
            <a:extLst>
              <a:ext uri="{FF2B5EF4-FFF2-40B4-BE49-F238E27FC236}">
                <a16:creationId xmlns:a16="http://schemas.microsoft.com/office/drawing/2014/main" id="{B025F030-6092-6A49-AEFE-57C5F906C2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951685"/>
            <a:ext cx="75009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8" descr="Butterfly-02-june">
            <a:extLst>
              <a:ext uri="{FF2B5EF4-FFF2-40B4-BE49-F238E27FC236}">
                <a16:creationId xmlns:a16="http://schemas.microsoft.com/office/drawing/2014/main" id="{C3F7CAD2-7F8D-701C-E7A4-A7476DA774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800350"/>
            <a:ext cx="75009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Rectangle 23">
            <a:extLst>
              <a:ext uri="{FF2B5EF4-FFF2-40B4-BE49-F238E27FC236}">
                <a16:creationId xmlns:a16="http://schemas.microsoft.com/office/drawing/2014/main" id="{99C71476-9ADA-C1E6-C5A2-B637A7F86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514850"/>
            <a:ext cx="3171825" cy="400050"/>
          </a:xfrm>
          <a:prstGeom prst="rect">
            <a:avLst/>
          </a:prstGeom>
          <a:solidFill>
            <a:srgbClr val="FFFFFF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FF0000"/>
                </a:solidFill>
              </a:rPr>
              <a:t>NĂM HỌC: </a:t>
            </a:r>
            <a:r>
              <a:rPr lang="vi-VN" altLang="en-US" b="1" dirty="0">
                <a:solidFill>
                  <a:srgbClr val="FF0000"/>
                </a:solidFill>
              </a:rPr>
              <a:t>2023</a:t>
            </a:r>
            <a:r>
              <a:rPr lang="en-US" altLang="en-US" b="1" dirty="0">
                <a:solidFill>
                  <a:srgbClr val="FF0000"/>
                </a:solidFill>
              </a:rPr>
              <a:t> -</a:t>
            </a:r>
            <a:r>
              <a:rPr lang="vi-VN" altLang="en-US" b="1" dirty="0">
                <a:solidFill>
                  <a:srgbClr val="FF0000"/>
                </a:solidFill>
              </a:rPr>
              <a:t> 2024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A2BB34-7023-DAF2-1327-B97F6A5933EF}"/>
              </a:ext>
            </a:extLst>
          </p:cNvPr>
          <p:cNvSpPr/>
          <p:nvPr/>
        </p:nvSpPr>
        <p:spPr>
          <a:xfrm>
            <a:off x="1345028" y="342900"/>
            <a:ext cx="6272213" cy="3886200"/>
          </a:xfrm>
          <a:prstGeom prst="rect">
            <a:avLst/>
          </a:prstGeom>
        </p:spPr>
        <p:txBody>
          <a:bodyPr spcFirstLastPara="1" wrap="none">
            <a:prstTxWarp prst="textArchUp">
              <a:avLst>
                <a:gd name="adj" fmla="val 1073897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kern="10" spc="38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500" b="1" kern="10" spc="38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500" b="1" kern="10" spc="38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kern="10" spc="38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4500" b="1" kern="10" spc="38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kern="10" spc="38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500" b="1" kern="10" spc="38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kern="10" spc="38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endParaRPr lang="en-US" sz="4500" b="1" spc="38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F1C95D-A8D4-D9C8-76FA-0B1EC1DE4E52}"/>
              </a:ext>
            </a:extLst>
          </p:cNvPr>
          <p:cNvSpPr/>
          <p:nvPr/>
        </p:nvSpPr>
        <p:spPr>
          <a:xfrm>
            <a:off x="2482222" y="1371600"/>
            <a:ext cx="39978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 THẦY </a:t>
            </a:r>
            <a:r>
              <a:rPr lang="en-US" sz="3000" b="1" kern="10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kern="10" cap="all" dirty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kern="10" cap="all" dirty="0" err="1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000" b="1" kern="10" cap="all" dirty="0">
              <a:ln w="9000" cmpd="sng">
                <a:solidFill>
                  <a:srgbClr val="000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AD0B0A-3A4E-94E7-CFB9-B9A4C75E9C81}"/>
              </a:ext>
            </a:extLst>
          </p:cNvPr>
          <p:cNvSpPr/>
          <p:nvPr/>
        </p:nvSpPr>
        <p:spPr>
          <a:xfrm>
            <a:off x="1096465" y="1943100"/>
            <a:ext cx="6904535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10" dirty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000099"/>
                  </a:prstShdw>
                </a:effectLst>
                <a:latin typeface="Arial" charset="0"/>
              </a:rPr>
              <a:t>VỀ DỰ </a:t>
            </a:r>
            <a:r>
              <a:rPr lang="vi-VN" sz="2100" kern="10" dirty="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2700000">
                    <a:srgbClr val="000099"/>
                  </a:prstShdw>
                </a:effectLst>
                <a:latin typeface="Arial" charset="0"/>
              </a:rPr>
              <a:t>GIỜ MÔN TOÁN LỚP 9A2</a:t>
            </a:r>
            <a:endParaRPr lang="en-US" sz="2100" kern="10" dirty="0">
              <a:ln w="63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2700000">
                  <a:srgbClr val="000099"/>
                </a:prstShdw>
              </a:effectLst>
              <a:latin typeface="Arial" charset="0"/>
            </a:endParaRPr>
          </a:p>
        </p:txBody>
      </p:sp>
      <p:pic>
        <p:nvPicPr>
          <p:cNvPr id="2" name="Somewhere-July.mp3">
            <a:hlinkClick r:id="" action="ppaction://media"/>
            <a:extLst>
              <a:ext uri="{FF2B5EF4-FFF2-40B4-BE49-F238E27FC236}">
                <a16:creationId xmlns:a16="http://schemas.microsoft.com/office/drawing/2014/main" id="{9608C21D-7CD5-108D-A9FB-3692076CCF0B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8650" y="458033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909" y="1733550"/>
            <a:ext cx="6142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58: LUYỆN TẬP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44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8575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Giải phương trình bằng cách nhẩm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971550"/>
                <a:ext cx="8382000" cy="3649974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PP giải: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1</a:t>
                </a:r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Áp dụng định lý vi – ét: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 Tiger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 Tiger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−</m:t>
                        </m:r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𝑏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Nhẩm: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 Tiger" panose="05050102010706020507" pitchFamily="18" charset="2"/>
                      </a:rPr>
                      <m:t>+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Symbol Tiger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 Tiger" panose="05050102010706020507" pitchFamily="18" charset="2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 Tiger" panose="05050102010706020507" pitchFamily="18" charset="2"/>
                      </a:rPr>
                      <m:t>𝑚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 Tiger" panose="05050102010706020507" pitchFamily="18" charset="2"/>
                      </a:rPr>
                      <m:t>+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Symbol Tiger" panose="05050102010706020507" pitchFamily="18" charset="2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phương trình có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ngược lại.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u="sng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2</a:t>
                </a:r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Nếu a + b + c = 0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=1;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Nếu a – b + c = 0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=−1;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71550"/>
                <a:ext cx="8382000" cy="3649974"/>
              </a:xfrm>
              <a:prstGeom prst="rect">
                <a:avLst/>
              </a:prstGeom>
              <a:blipFill>
                <a:blip r:embed="rId2"/>
                <a:stretch>
                  <a:fillRect l="-724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5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321509"/>
            <a:ext cx="8229600" cy="260019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1: Giải các phương trình sau: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3BB95-BF26-6B45-846A-0FD2ED487216}"/>
              </a:ext>
            </a:extLst>
          </p:cNvPr>
          <p:cNvSpPr txBox="1"/>
          <p:nvPr/>
        </p:nvSpPr>
        <p:spPr>
          <a:xfrm>
            <a:off x="381000" y="43815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Giải phương trình bằng cách nhẩm nghiệm</a:t>
            </a: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6D3A077F-FCE6-16D5-AAB8-1EDD0F7F2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966538"/>
              </p:ext>
            </p:extLst>
          </p:nvPr>
        </p:nvGraphicFramePr>
        <p:xfrm>
          <a:off x="4703763" y="2108200"/>
          <a:ext cx="320112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266400" progId="Equation.DSMT4">
                  <p:embed/>
                </p:oleObj>
              </mc:Choice>
              <mc:Fallback>
                <p:oleObj name="Equation" r:id="rId2" imgW="1726920" imgH="266400" progId="Equation.DSMT4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6D3A077F-FCE6-16D5-AAB8-1EDD0F7F21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08200"/>
                        <a:ext cx="3201128" cy="615950"/>
                      </a:xfrm>
                      <a:prstGeom prst="rect">
                        <a:avLst/>
                      </a:prstGeom>
                      <a:solidFill>
                        <a:srgbClr val="FAF1BA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2CD4B7B-D66D-4F7C-F7BD-2C40332FA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10B8FC0-ADAC-2F3E-4F58-1540CAEBB3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449148"/>
              </p:ext>
            </p:extLst>
          </p:nvPr>
        </p:nvGraphicFramePr>
        <p:xfrm>
          <a:off x="511978" y="2121112"/>
          <a:ext cx="339564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800" imgH="254000" progId="Equation.DSMT4">
                  <p:embed/>
                </p:oleObj>
              </mc:Choice>
              <mc:Fallback>
                <p:oleObj name="Equation" r:id="rId4" imgW="1574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978" y="2121112"/>
                        <a:ext cx="3395643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9AC32A-3176-B0A8-366E-9D17E233BF87}"/>
                  </a:ext>
                </a:extLst>
              </p:cNvPr>
              <p:cNvSpPr txBox="1"/>
              <p:nvPr/>
            </p:nvSpPr>
            <p:spPr>
              <a:xfrm>
                <a:off x="-173037" y="3094335"/>
                <a:ext cx="4876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𝑚𝑥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9AC32A-3176-B0A8-366E-9D17E233B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037" y="3094335"/>
                <a:ext cx="4876800" cy="461665"/>
              </a:xfrm>
              <a:prstGeom prst="rect">
                <a:avLst/>
              </a:prstGeom>
              <a:blipFill>
                <a:blip r:embed="rId6"/>
                <a:stretch>
                  <a:fillRect t="-132000" b="-19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2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619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Sử dụng hệ thức Vi-et để làm các bài toán chứa tham số m trong đề thi vào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504950"/>
                <a:ext cx="8382000" cy="1754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kumimoji="0" lang="en-US" sz="25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25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sz="25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0" lang="vi-VN" sz="2500" b="0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vi-VN" sz="25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25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25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r>
                      <a:rPr lang="vi-VN" sz="25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   </m:t>
                    </m:r>
                    <m:d>
                      <m:d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5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 sz="25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vi-VN" sz="2500" b="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vi-VN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m để phương trình (1) có hai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thỏa mãn 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5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04950"/>
                <a:ext cx="8382000" cy="1754455"/>
              </a:xfrm>
              <a:prstGeom prst="rect">
                <a:avLst/>
              </a:prstGeom>
              <a:blipFill>
                <a:blip r:embed="rId2"/>
                <a:stretch>
                  <a:fillRect l="-1236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2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619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Sử dụng hệ thức Vi-et để làm các bài toán chứa tham số m trong đề thi vào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" y="1504950"/>
                <a:ext cx="8382000" cy="2331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</a:t>
                </a:r>
                <a:r>
                  <a:rPr kumimoji="0" lang="vi-VN" sz="25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r>
                  <a:rPr kumimoji="0" lang="vi-V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phương trình: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vi-VN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x</m:t>
                        </m:r>
                      </m:e>
                      <m:sup>
                        <m:r>
                          <a:rPr kumimoji="0" lang="vi-VN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vi-VN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m:rPr>
                        <m:sty m:val="p"/>
                      </m:rPr>
                      <a:rPr kumimoji="0" lang="vi-VN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</m:t>
                    </m:r>
                    <m:r>
                      <m:rPr>
                        <m:sty m:val="p"/>
                      </m:rPr>
                      <a:rPr kumimoji="0" lang="vi-VN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x</m:t>
                    </m:r>
                    <m:r>
                      <a:rPr kumimoji="0" lang="vi-VN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vi-VN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</m:t>
                    </m:r>
                    <m:r>
                      <a:rPr kumimoji="0" lang="vi-VN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−1</m:t>
                    </m:r>
                    <m:r>
                      <a:rPr kumimoji="0" lang="vi-VN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   </m:t>
                    </m:r>
                    <m:d>
                      <m:d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vi-VN" sz="25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vi-VN" sz="25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vi-V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Tìm m để phương trình (1) có hai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vi-VN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vi-V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thỏa mãn: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0" lang="vi-VN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vi-VN" sz="2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                   đạt giá trị nhỏ nhất</a:t>
                </a:r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04950"/>
                <a:ext cx="8382000" cy="2331536"/>
              </a:xfrm>
              <a:prstGeom prst="rect">
                <a:avLst/>
              </a:prstGeom>
              <a:blipFill>
                <a:blip r:embed="rId2"/>
                <a:stretch>
                  <a:fillRect l="-1236" b="-5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A5B32EC-D24E-95FF-0A82-2C0BE1325A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44630"/>
              </p:ext>
            </p:extLst>
          </p:nvPr>
        </p:nvGraphicFramePr>
        <p:xfrm>
          <a:off x="685800" y="3379288"/>
          <a:ext cx="1763988" cy="45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364" imgH="253890" progId="Equation.DSMT4">
                  <p:embed/>
                </p:oleObj>
              </mc:Choice>
              <mc:Fallback>
                <p:oleObj name="Equation" r:id="rId3" imgW="774364" imgH="25389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14BB064-64CF-2BF8-37C9-12AD8BA5A7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379288"/>
                        <a:ext cx="1763988" cy="457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619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Sử dụng hệ thức Vi-et để làm các bài toán chứa tham số m trong đề thi vào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1000" y="1504950"/>
                <a:ext cx="8382000" cy="1754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Bài </a:t>
                </a:r>
                <a:r>
                  <a:rPr lang="vi-VN" sz="2500" b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kumimoji="0" lang="en-US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  <a:r>
                  <a:rPr kumimoji="0" lang="vi-V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Cho phương trình: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Tìm m để phương trình (1) có hai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vi-VN" sz="25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vi-V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thỏa mãn 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5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5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04950"/>
                <a:ext cx="8382000" cy="1754455"/>
              </a:xfrm>
              <a:prstGeom prst="rect">
                <a:avLst/>
              </a:prstGeom>
              <a:blipFill>
                <a:blip r:embed="rId2"/>
                <a:stretch>
                  <a:fillRect l="-1236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>
            <a:extLst>
              <a:ext uri="{FF2B5EF4-FFF2-40B4-BE49-F238E27FC236}">
                <a16:creationId xmlns:a16="http://schemas.microsoft.com/office/drawing/2014/main" id="{6B598946-8EA2-4A84-3A7A-E0966910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F6B0647-16B0-4C9A-B870-AD1E751C0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32324"/>
              </p:ext>
            </p:extLst>
          </p:nvPr>
        </p:nvGraphicFramePr>
        <p:xfrm>
          <a:off x="3878261" y="1678006"/>
          <a:ext cx="3566059" cy="43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900" imgH="241300" progId="Equation.DSMT4">
                  <p:embed/>
                </p:oleObj>
              </mc:Choice>
              <mc:Fallback>
                <p:oleObj name="Equation" r:id="rId3" imgW="1993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1" y="1678006"/>
                        <a:ext cx="3566059" cy="436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19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35" y="4232672"/>
            <a:ext cx="4295775" cy="6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034" y="4019550"/>
            <a:ext cx="5797154" cy="3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91" y="3143250"/>
            <a:ext cx="5249466" cy="122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8" y="2571750"/>
            <a:ext cx="2413397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02" y="2108597"/>
            <a:ext cx="4410075" cy="99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65" y="1338857"/>
            <a:ext cx="4525565" cy="92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90687"/>
            <a:ext cx="3958829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9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95250"/>
            <a:ext cx="8250174" cy="34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1850"/>
            <a:ext cx="2270522" cy="9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5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229196" y="1257300"/>
            <a:ext cx="9121378" cy="9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50000">
                      <a:srgbClr val="D6FEA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056" tIns="34529" rIns="69056" bIns="34529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- Học thuộc định lí Vi-ét và cách tìm hai số biết tổng và tích.                                             </a:t>
            </a:r>
          </a:p>
          <a:p>
            <a:pPr marL="342900" indent="-342900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- Biết cách nhẩm nghiệm: a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+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b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+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c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=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0; a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-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b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+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c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=</a:t>
            </a:r>
            <a:r>
              <a:rPr lang="vi-VN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008585" y="438150"/>
            <a:ext cx="55626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 HỌC BÀI Ở NHÀ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229196" y="2414431"/>
            <a:ext cx="8665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800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b="1" dirty="0">
                <a:solidFill>
                  <a:srgbClr val="000000"/>
                </a:solidFill>
              </a:rPr>
              <a:t> Làm bài tập:  32, 33 (SGK – 54)</a:t>
            </a:r>
            <a:r>
              <a:rPr lang="vi-VN" altLang="en-US" sz="2400" b="1" dirty="0">
                <a:solidFill>
                  <a:srgbClr val="000000"/>
                </a:solidFill>
              </a:rPr>
              <a:t> và phiếu bài tập 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/>
      <p:bldP spid="1607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8499" y="0"/>
            <a:ext cx="9957197" cy="4457700"/>
          </a:xfrm>
        </p:spPr>
        <p:txBody>
          <a:bodyPr/>
          <a:lstStyle/>
          <a:p>
            <a:r>
              <a:rPr lang="en-US" altLang="en-US" sz="3000">
                <a:solidFill>
                  <a:srgbClr val="FF0000"/>
                </a:solidFill>
                <a:cs typeface="Arial" panose="020B0604020202020204" pitchFamily="34" charset="0"/>
              </a:rPr>
              <a:t>TIẾT DẠY ĐẾN ĐÂY LÀ HẾT</a:t>
            </a:r>
            <a:br>
              <a:rPr lang="en-US" altLang="en-US" sz="3000">
                <a:cs typeface="Arial" panose="020B0604020202020204" pitchFamily="34" charset="0"/>
              </a:rPr>
            </a:br>
            <a:r>
              <a:rPr lang="en-US" altLang="en-US" sz="3000">
                <a:cs typeface="Arial" panose="020B0604020202020204" pitchFamily="34" charset="0"/>
              </a:rPr>
              <a:t> </a:t>
            </a:r>
            <a:br>
              <a:rPr lang="en-US" altLang="en-US" sz="3000">
                <a:cs typeface="Arial" panose="020B0604020202020204" pitchFamily="34" charset="0"/>
              </a:rPr>
            </a:br>
            <a:r>
              <a:rPr lang="en-US" altLang="en-US" sz="3000">
                <a:solidFill>
                  <a:srgbClr val="6600CC"/>
                </a:solidFill>
                <a:cs typeface="Arial" panose="020B0604020202020204" pitchFamily="34" charset="0"/>
              </a:rPr>
              <a:t>KÍNH CHÚC SỨC KHỎE QUÝ THẦY CÔ </a:t>
            </a:r>
            <a:br>
              <a:rPr lang="en-US" altLang="en-US" sz="3000">
                <a:solidFill>
                  <a:srgbClr val="6600CC"/>
                </a:solidFill>
                <a:cs typeface="Arial" panose="020B0604020202020204" pitchFamily="34" charset="0"/>
              </a:rPr>
            </a:br>
            <a:br>
              <a:rPr lang="en-US" altLang="en-US" sz="3000">
                <a:cs typeface="Arial" panose="020B0604020202020204" pitchFamily="34" charset="0"/>
              </a:rPr>
            </a:br>
            <a:r>
              <a:rPr lang="en-US" altLang="en-US" sz="3000">
                <a:solidFill>
                  <a:srgbClr val="D60093"/>
                </a:solidFill>
                <a:cs typeface="Arial" panose="020B0604020202020204" pitchFamily="34" charset="0"/>
              </a:rPr>
              <a:t>CHÚC CÁC EM HỌC GIỎI.</a:t>
            </a:r>
          </a:p>
        </p:txBody>
      </p:sp>
      <p:pic>
        <p:nvPicPr>
          <p:cNvPr id="39939" name="Picture 2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1"/>
            <a:ext cx="2508647" cy="1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POINSE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252" y="3755231"/>
            <a:ext cx="19431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47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eo khẩu tran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499"/>
          </a:xfrm>
        </p:spPr>
      </p:pic>
    </p:spTree>
    <p:extLst>
      <p:ext uri="{BB962C8B-B14F-4D97-AF65-F5344CB8AC3E}">
        <p14:creationId xmlns:p14="http://schemas.microsoft.com/office/powerpoint/2010/main" val="34503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5735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 Trên màn hình có 5 câu hỏi, mỗi câu trả lời đúng sẽ tiêu diệt được 1 vi khuẩn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50642-BA66-4601-9A4E-7326F95BA149}"/>
              </a:ext>
            </a:extLst>
          </p:cNvPr>
          <p:cNvSpPr txBox="1"/>
          <p:nvPr/>
        </p:nvSpPr>
        <p:spPr>
          <a:xfrm>
            <a:off x="1295400" y="59055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“Tiêu diệt vi khuẩn”</a:t>
            </a:r>
          </a:p>
        </p:txBody>
      </p:sp>
    </p:spTree>
    <p:extLst>
      <p:ext uri="{BB962C8B-B14F-4D97-AF65-F5344CB8AC3E}">
        <p14:creationId xmlns:p14="http://schemas.microsoft.com/office/powerpoint/2010/main" val="416956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38" y="596558"/>
            <a:ext cx="1059805" cy="1144590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92" y="2449439"/>
            <a:ext cx="1676400" cy="1676400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15" y="761308"/>
            <a:ext cx="1404303" cy="1284060"/>
          </a:xfrm>
          <a:prstGeom prst="rect">
            <a:avLst/>
          </a:prstGeom>
        </p:spPr>
      </p:pic>
      <p:pic>
        <p:nvPicPr>
          <p:cNvPr id="9" name="Picture 8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25" y="3452037"/>
            <a:ext cx="1298493" cy="1402373"/>
          </a:xfrm>
          <a:prstGeom prst="rect">
            <a:avLst/>
          </a:prstGeom>
        </p:spPr>
      </p:pic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85800" y="3848425"/>
            <a:ext cx="609600" cy="6096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478574" y="805543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21240" y="149894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785737" y="4458025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39492" y="3727321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24" name="Picture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5572"/>
            <a:ext cx="1676400" cy="1676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23900" y="1759949"/>
            <a:ext cx="380999" cy="2422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Notched Right Arrow 17">
            <a:hlinkClick r:id="rId21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 numSld="6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8" y="2944883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5" y="4104502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8" y="1925370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7413" y1="49129" x2="63320" y2="4564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-104037"/>
            <a:ext cx="1833383" cy="16764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43593" y="86274"/>
            <a:ext cx="6553200" cy="1454834"/>
            <a:chOff x="1477189" y="301366"/>
            <a:chExt cx="6553200" cy="914400"/>
          </a:xfrm>
        </p:grpSpPr>
        <p:sp>
          <p:nvSpPr>
            <p:cNvPr id="5" name="Rounded Rectangle 4"/>
            <p:cNvSpPr/>
            <p:nvPr/>
          </p:nvSpPr>
          <p:spPr>
            <a:xfrm>
              <a:off x="1477189" y="301366"/>
              <a:ext cx="6553200" cy="914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14500" y="341385"/>
              <a:ext cx="6172200" cy="59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Không giải phương trình, tìm 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tích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 hai nghiệm (nếu có) của phương trình: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1762674"/>
            <a:ext cx="6553200" cy="1037676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78427" y="1907722"/>
              <a:ext cx="6418218" cy="38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50 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78428" y="2896033"/>
            <a:ext cx="6553200" cy="926341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33799" y="1911469"/>
              <a:ext cx="6418218" cy="43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- 50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88227" y="3946031"/>
            <a:ext cx="6553200" cy="1064119"/>
            <a:chOff x="1524000" y="1809750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78427" y="1907722"/>
              <a:ext cx="6418218" cy="374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49 </a:t>
              </a:r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06798"/>
              </p:ext>
            </p:extLst>
          </p:nvPr>
        </p:nvGraphicFramePr>
        <p:xfrm>
          <a:off x="3557451" y="1050293"/>
          <a:ext cx="2318999" cy="441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680" imgH="203040" progId="Equation.DSMT4">
                  <p:embed/>
                </p:oleObj>
              </mc:Choice>
              <mc:Fallback>
                <p:oleObj name="Equation" r:id="rId10" imgW="10666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57451" y="1050293"/>
                        <a:ext cx="2318999" cy="441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4534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78427" y="2920549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0608" y="1862544"/>
              <a:ext cx="6418218" cy="36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B. -6</a:t>
              </a:r>
            </a:p>
          </p:txBody>
        </p:sp>
      </p:grpSp>
      <p:sp>
        <p:nvSpPr>
          <p:cNvPr id="9" name="Notched Right Arrow 8">
            <a:hlinkClick r:id="rId4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01291" y="1829832"/>
              <a:ext cx="6418218" cy="329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A. 6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30981" y="4071366"/>
            <a:ext cx="6589763" cy="986862"/>
            <a:chOff x="1521482" y="1690472"/>
            <a:chExt cx="6589763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521482" y="1769919"/>
              <a:ext cx="6418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vantGarde" pitchFamily="2" charset="0"/>
                  <a:ea typeface="AvantGarde" pitchFamily="2" charset="0"/>
                  <a:cs typeface="AvantGarde" pitchFamily="2" charset="0"/>
                </a:rPr>
                <a:t>C. 7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74" y="1791380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1" y="420523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0" y="3041804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417" y="0"/>
            <a:ext cx="1534583" cy="165735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240334" y="41267"/>
            <a:ext cx="6708865" cy="1404800"/>
            <a:chOff x="1240334" y="41267"/>
            <a:chExt cx="6708865" cy="1404800"/>
          </a:xfrm>
        </p:grpSpPr>
        <p:grpSp>
          <p:nvGrpSpPr>
            <p:cNvPr id="11" name="Group 10"/>
            <p:cNvGrpSpPr/>
            <p:nvPr/>
          </p:nvGrpSpPr>
          <p:grpSpPr>
            <a:xfrm>
              <a:off x="1240334" y="41267"/>
              <a:ext cx="6708865" cy="1371381"/>
              <a:chOff x="1402079" y="257260"/>
              <a:chExt cx="6708865" cy="80009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57744" y="257260"/>
                <a:ext cx="6553200" cy="80009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402079" y="289998"/>
                <a:ext cx="6553200" cy="556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Không giải phương trình, tìm 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hai nghiệm (nếu có) của phương trình: </a:t>
                </a: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984793"/>
                </p:ext>
              </p:extLst>
            </p:nvPr>
          </p:nvGraphicFramePr>
          <p:xfrm>
            <a:off x="3598457" y="896784"/>
            <a:ext cx="2471774" cy="549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914400" imgH="203040" progId="Equation.DSMT4">
                    <p:embed/>
                  </p:oleObj>
                </mc:Choice>
                <mc:Fallback>
                  <p:oleObj name="Equation" r:id="rId10" imgW="91440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98457" y="896784"/>
                          <a:ext cx="2471774" cy="5492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082936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78427" y="2038350"/>
            <a:ext cx="6553200" cy="762000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78427" y="1907722"/>
                  <a:ext cx="6418218" cy="5831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400" b="1" dirty="0">
                      <a:latin typeface="Times New Roman" panose="02020603050405020304" pitchFamily="18" charset="0"/>
                      <a:ea typeface="AvantGarde" pitchFamily="2" charset="0"/>
                      <a:cs typeface="Times New Roman" panose="02020603050405020304" pitchFamily="18" charset="0"/>
                    </a:rPr>
                    <a:t>A. S={1;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b="1" dirty="0"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427" y="1907722"/>
                  <a:ext cx="6418218" cy="583173"/>
                </a:xfrm>
                <a:prstGeom prst="rect">
                  <a:avLst/>
                </a:prstGeom>
                <a:blipFill>
                  <a:blip r:embed="rId5"/>
                  <a:stretch>
                    <a:fillRect l="-1519" t="-1042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Notched Right Arrow 8">
            <a:hlinkClick r:id="rId6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78427" y="2952750"/>
            <a:ext cx="6553201" cy="762000"/>
            <a:chOff x="1523999" y="1809750"/>
            <a:chExt cx="6553201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523999" y="1944568"/>
                  <a:ext cx="6418218" cy="5831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400" b="1" dirty="0">
                      <a:latin typeface="Times New Roman" panose="02020603050405020304" pitchFamily="18" charset="0"/>
                      <a:ea typeface="AvantGarde" pitchFamily="2" charset="0"/>
                      <a:cs typeface="Times New Roman" panose="02020603050405020304" pitchFamily="18" charset="0"/>
                    </a:rPr>
                    <a:t>B. S = {-1;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400" b="1" dirty="0">
                      <a:latin typeface="Times New Roman" panose="02020603050405020304" pitchFamily="18" charset="0"/>
                      <a:ea typeface="AvantGarde" pitchFamily="2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999" y="1944568"/>
                  <a:ext cx="6418218" cy="583173"/>
                </a:xfrm>
                <a:prstGeom prst="rect">
                  <a:avLst/>
                </a:prstGeom>
                <a:blipFill>
                  <a:blip r:embed="rId7"/>
                  <a:stretch>
                    <a:fillRect l="-1519" t="-1042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1544899" y="3822298"/>
            <a:ext cx="6553200" cy="973364"/>
            <a:chOff x="1490471" y="1754012"/>
            <a:chExt cx="6553200" cy="973364"/>
          </a:xfrm>
        </p:grpSpPr>
        <p:sp>
          <p:nvSpPr>
            <p:cNvPr id="31" name="Rectangle 30"/>
            <p:cNvSpPr/>
            <p:nvPr/>
          </p:nvSpPr>
          <p:spPr>
            <a:xfrm>
              <a:off x="1490471" y="1754012"/>
              <a:ext cx="6553200" cy="973364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578426" y="1913604"/>
                  <a:ext cx="6418218" cy="5831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400" b="1" dirty="0">
                      <a:latin typeface="Times New Roman" panose="02020603050405020304" pitchFamily="18" charset="0"/>
                      <a:ea typeface="AvantGarde" pitchFamily="2" charset="0"/>
                      <a:cs typeface="Times New Roman" panose="02020603050405020304" pitchFamily="18" charset="0"/>
                    </a:rPr>
                    <a:t>C. S = {1;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400" b="1" dirty="0">
                    <a:latin typeface="AvantGarde" pitchFamily="2" charset="0"/>
                    <a:ea typeface="AvantGarde" pitchFamily="2" charset="0"/>
                    <a:cs typeface="AvantGarde" pitchFamily="2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426" y="1913604"/>
                  <a:ext cx="6418218" cy="583173"/>
                </a:xfrm>
                <a:prstGeom prst="rect">
                  <a:avLst/>
                </a:prstGeom>
                <a:blipFill>
                  <a:blip r:embed="rId8"/>
                  <a:stretch>
                    <a:fillRect l="-1519" t="-1042"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381272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2952751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0" y="2050107"/>
            <a:ext cx="751113" cy="722160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953" y="-97642"/>
            <a:ext cx="1624992" cy="17549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0" y="354914"/>
            <a:ext cx="6553200" cy="1468876"/>
            <a:chOff x="1524000" y="354914"/>
            <a:chExt cx="6553200" cy="1468876"/>
          </a:xfrm>
        </p:grpSpPr>
        <p:grpSp>
          <p:nvGrpSpPr>
            <p:cNvPr id="11" name="Group 10"/>
            <p:cNvGrpSpPr/>
            <p:nvPr/>
          </p:nvGrpSpPr>
          <p:grpSpPr>
            <a:xfrm>
              <a:off x="1524000" y="354914"/>
              <a:ext cx="6553200" cy="1468876"/>
              <a:chOff x="1524000" y="354915"/>
              <a:chExt cx="6553200" cy="92322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24000" y="354915"/>
                <a:ext cx="6553200" cy="914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32854" y="407636"/>
                <a:ext cx="6172200" cy="870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Phương trình                                        có a + b + c = 0. Khi đó, tập nghiệm của phương trình là: </a:t>
                </a:r>
              </a:p>
            </p:txBody>
          </p:sp>
        </p:grp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3798614"/>
                </p:ext>
              </p:extLst>
            </p:nvPr>
          </p:nvGraphicFramePr>
          <p:xfrm>
            <a:off x="3742510" y="434877"/>
            <a:ext cx="358140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581400" imgH="552549" progId="Equation.DSMT4">
                    <p:embed/>
                  </p:oleObj>
                </mc:Choice>
                <mc:Fallback>
                  <p:oleObj name="Equation" r:id="rId14" imgW="3581400" imgH="55254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3742510" y="434877"/>
                          <a:ext cx="3581400" cy="552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770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09799" y="0"/>
            <a:ext cx="6553200" cy="1343167"/>
            <a:chOff x="1524000" y="71976"/>
            <a:chExt cx="6553200" cy="742212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71976"/>
              <a:ext cx="6553200" cy="74221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6400" y="214508"/>
              <a:ext cx="6172200" cy="32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latin typeface="AvantGarde" pitchFamily="2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00891" y="2736086"/>
            <a:ext cx="6553200" cy="1042032"/>
            <a:chOff x="1524000" y="1613806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613806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78427" y="1711778"/>
                  <a:ext cx="6418218" cy="489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ea typeface="AvantGarde" pitchFamily="2" charset="0"/>
                      <a:cs typeface="Times New Roman" panose="02020603050405020304" pitchFamily="18" charset="0"/>
                    </a:rPr>
                    <a:t>B. S = {-1;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427" y="1711778"/>
                  <a:ext cx="6418218" cy="489096"/>
                </a:xfrm>
                <a:prstGeom prst="rect">
                  <a:avLst/>
                </a:prstGeom>
                <a:blipFill>
                  <a:blip r:embed="rId5"/>
                  <a:stretch>
                    <a:fillRect l="-1994" t="-272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Notched Right Arrow 8">
            <a:hlinkClick r:id="rId6" action="ppaction://hlinksldjump"/>
          </p:cNvPr>
          <p:cNvSpPr/>
          <p:nvPr/>
        </p:nvSpPr>
        <p:spPr>
          <a:xfrm>
            <a:off x="8241078" y="4787900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209800" y="1527220"/>
            <a:ext cx="6553200" cy="1041496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650073" y="2004769"/>
                  <a:ext cx="6418218" cy="4893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ea typeface="AvantGarde" pitchFamily="2" charset="0"/>
                      <a:cs typeface="Times New Roman" panose="02020603050405020304" pitchFamily="18" charset="0"/>
                    </a:rPr>
                    <a:t>A. S = {-1;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073" y="2004769"/>
                  <a:ext cx="6418218" cy="489348"/>
                </a:xfrm>
                <a:prstGeom prst="rect">
                  <a:avLst/>
                </a:prstGeom>
                <a:blipFill>
                  <a:blip r:embed="rId7"/>
                  <a:stretch>
                    <a:fillRect l="-1899" t="-1818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2209800" y="3943350"/>
            <a:ext cx="6553200" cy="1066800"/>
            <a:chOff x="1524000" y="2027464"/>
            <a:chExt cx="6553200" cy="762000"/>
          </a:xfrm>
        </p:grpSpPr>
        <p:sp>
          <p:nvSpPr>
            <p:cNvPr id="31" name="Rectangle 30"/>
            <p:cNvSpPr/>
            <p:nvPr/>
          </p:nvSpPr>
          <p:spPr>
            <a:xfrm>
              <a:off x="1524000" y="2027464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578427" y="2125436"/>
                  <a:ext cx="6418218" cy="477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Times New Roman" panose="02020603050405020304" pitchFamily="18" charset="0"/>
                      <a:ea typeface="AvantGarde" pitchFamily="2" charset="0"/>
                      <a:cs typeface="Times New Roman" panose="02020603050405020304" pitchFamily="18" charset="0"/>
                    </a:rPr>
                    <a:t>C. S = {1;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sz="2800" dirty="0"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427" y="2125436"/>
                  <a:ext cx="6418218" cy="477741"/>
                </a:xfrm>
                <a:prstGeom prst="rect">
                  <a:avLst/>
                </a:prstGeom>
                <a:blipFill>
                  <a:blip r:embed="rId8"/>
                  <a:stretch>
                    <a:fillRect l="-1899" t="-1818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1464055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65" y="396327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32" y="2840190"/>
            <a:ext cx="751113" cy="722160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31" y="-237461"/>
            <a:ext cx="1666211" cy="16662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38346" y="-24826"/>
            <a:ext cx="69300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Phương trình                                          có        a - b + c = 0. Khi đó, tập nghiệm của phương trình là: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659234"/>
              </p:ext>
            </p:extLst>
          </p:nvPr>
        </p:nvGraphicFramePr>
        <p:xfrm>
          <a:off x="4572000" y="-41739"/>
          <a:ext cx="3581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81400" imgH="552549" progId="Equation.DSMT4">
                  <p:embed/>
                </p:oleObj>
              </mc:Choice>
              <mc:Fallback>
                <p:oleObj name="Equation" r:id="rId14" imgW="3581400" imgH="552549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72000" y="-41739"/>
                        <a:ext cx="35814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95999" y="209551"/>
            <a:ext cx="6681201" cy="1066800"/>
            <a:chOff x="1395999" y="282064"/>
            <a:chExt cx="6681201" cy="800099"/>
          </a:xfrm>
        </p:grpSpPr>
        <p:sp>
          <p:nvSpPr>
            <p:cNvPr id="5" name="Rounded Rectangle 4"/>
            <p:cNvSpPr/>
            <p:nvPr/>
          </p:nvSpPr>
          <p:spPr>
            <a:xfrm>
              <a:off x="1524000" y="282064"/>
              <a:ext cx="6553200" cy="80009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5999" y="327310"/>
              <a:ext cx="6553200" cy="71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Hai số có tổng bằng 27, tích bằng 180 là nghiệm của phương trình: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78427" y="2920549"/>
            <a:ext cx="6553200" cy="964671"/>
            <a:chOff x="1524000" y="1809750"/>
            <a:chExt cx="65532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72491" y="2032583"/>
                  <a:ext cx="6418218" cy="37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antGarde" pitchFamily="2" charset="0"/>
                      <a:ea typeface="AvantGarde" pitchFamily="2" charset="0"/>
                      <a:cs typeface="AvantGarde" pitchFamily="2" charset="0"/>
                    </a:rPr>
                    <a:t>B.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𝟐𝟕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𝟏𝟖𝟎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𝟎</m:t>
                      </m:r>
                    </m:oMath>
                  </a14:m>
                  <a:r>
                    <a:rPr lang="en-US" sz="2400" b="1" dirty="0">
                      <a:latin typeface="AvantGarde" pitchFamily="2" charset="0"/>
                      <a:ea typeface="AvantGarde" pitchFamily="2" charset="0"/>
                      <a:cs typeface="AvantGarde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491" y="2032583"/>
                  <a:ext cx="6418218" cy="371256"/>
                </a:xfrm>
                <a:prstGeom prst="rect">
                  <a:avLst/>
                </a:prstGeom>
                <a:blipFill>
                  <a:blip r:embed="rId4"/>
                  <a:stretch>
                    <a:fillRect l="-1519" t="-7792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Notched Right Arrow 8">
            <a:hlinkClick r:id="rId5" action="ppaction://hlinksldjump"/>
          </p:cNvPr>
          <p:cNvSpPr/>
          <p:nvPr/>
        </p:nvSpPr>
        <p:spPr>
          <a:xfrm>
            <a:off x="8120744" y="4640036"/>
            <a:ext cx="838200" cy="42272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557744" y="1657350"/>
            <a:ext cx="6553200" cy="1066800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625238" y="2004251"/>
                  <a:ext cx="6418218" cy="3357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antGarde" pitchFamily="2" charset="0"/>
                      <a:ea typeface="AvantGarde" pitchFamily="2" charset="0"/>
                      <a:cs typeface="AvantGarde" pitchFamily="2" charset="0"/>
                    </a:rPr>
                    <a:t>A.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𝟐𝟕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𝟏𝟖𝟎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𝟎</m:t>
                      </m:r>
                    </m:oMath>
                  </a14:m>
                  <a:endParaRPr lang="en-US" sz="2400" b="1" dirty="0">
                    <a:latin typeface="AvantGarde" pitchFamily="2" charset="0"/>
                    <a:ea typeface="AvantGarde" pitchFamily="2" charset="0"/>
                    <a:cs typeface="AvantGarde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238" y="2004251"/>
                  <a:ext cx="6418218" cy="335714"/>
                </a:xfrm>
                <a:prstGeom prst="rect">
                  <a:avLst/>
                </a:prstGeom>
                <a:blipFill>
                  <a:blip r:embed="rId6"/>
                  <a:stretch>
                    <a:fillRect l="-1425" t="-7792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1567544" y="4071366"/>
            <a:ext cx="6553200" cy="986862"/>
            <a:chOff x="1558045" y="1690472"/>
            <a:chExt cx="6553200" cy="986862"/>
          </a:xfrm>
        </p:grpSpPr>
        <p:sp>
          <p:nvSpPr>
            <p:cNvPr id="31" name="Rectangle 30"/>
            <p:cNvSpPr/>
            <p:nvPr/>
          </p:nvSpPr>
          <p:spPr>
            <a:xfrm>
              <a:off x="1558045" y="1690472"/>
              <a:ext cx="6553200" cy="986862"/>
            </a:xfrm>
            <a:prstGeom prst="rect">
              <a:avLst/>
            </a:prstGeom>
            <a:solidFill>
              <a:srgbClr val="FF9933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578427" y="1995651"/>
                  <a:ext cx="6418218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antGarde" pitchFamily="2" charset="0"/>
                      <a:ea typeface="AvantGarde" pitchFamily="2" charset="0"/>
                      <a:cs typeface="AvantGarde" pitchFamily="2" charset="0"/>
                    </a:rPr>
                    <a:t>C.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AvantGarde" pitchFamily="2" charset="0"/>
                              <a:cs typeface="AvantGarde" pitchFamily="2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𝟐𝟕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𝟏𝟖𝟎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AvantGarde" pitchFamily="2" charset="0"/>
                          <a:cs typeface="AvantGarde" pitchFamily="2" charset="0"/>
                        </a:rPr>
                        <m:t>𝟎</m:t>
                      </m:r>
                    </m:oMath>
                  </a14:m>
                  <a:r>
                    <a:rPr lang="en-US" sz="2400" b="1" dirty="0">
                      <a:latin typeface="AvantGarde" pitchFamily="2" charset="0"/>
                      <a:ea typeface="AvantGarde" pitchFamily="2" charset="0"/>
                      <a:cs typeface="AvantGarde" pitchFamily="2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8427" y="1995651"/>
                  <a:ext cx="6418218" cy="470000"/>
                </a:xfrm>
                <a:prstGeom prst="rect">
                  <a:avLst/>
                </a:prstGeom>
                <a:blipFill>
                  <a:blip r:embed="rId7"/>
                  <a:stretch>
                    <a:fillRect l="-1425" t="-7792" b="-29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279" y="1777242"/>
            <a:ext cx="816428" cy="79874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31" y="4259650"/>
            <a:ext cx="751113" cy="7221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60" y="3064944"/>
            <a:ext cx="751113" cy="722160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826" y="146831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688</Words>
  <Application>Microsoft Office PowerPoint</Application>
  <PresentationFormat>On-screen Show (16:9)</PresentationFormat>
  <Paragraphs>63</Paragraphs>
  <Slides>18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.VnAristote</vt:lpstr>
      <vt:lpstr>Aptos</vt:lpstr>
      <vt:lpstr>Aptos Display</vt:lpstr>
      <vt:lpstr>Arial</vt:lpstr>
      <vt:lpstr>AvantGarde</vt:lpstr>
      <vt:lpstr>Cambria Math</vt:lpstr>
      <vt:lpstr>Times New Roman</vt:lpstr>
      <vt:lpstr>Default Design</vt:lpstr>
      <vt:lpstr>1_Default Design</vt:lpstr>
      <vt:lpstr>2_Default Design</vt:lpstr>
      <vt:lpstr>3_Default Design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DẠY ĐẾN ĐÂY LÀ HẾT   KÍNH CHÚC SỨC KHỎE QUÝ THẦY CÔ   CHÚC CÁC EM HỌC GIỎI.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nguyen hoa</cp:lastModifiedBy>
  <cp:revision>96</cp:revision>
  <cp:lastPrinted>2022-03-29T03:07:12Z</cp:lastPrinted>
  <dcterms:created xsi:type="dcterms:W3CDTF">2020-04-19T07:30:11Z</dcterms:created>
  <dcterms:modified xsi:type="dcterms:W3CDTF">2024-04-05T14:39:57Z</dcterms:modified>
</cp:coreProperties>
</file>