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8" autoAdjust="0"/>
    <p:restoredTop sz="94660"/>
  </p:normalViewPr>
  <p:slideViewPr>
    <p:cSldViewPr snapToGrid="0">
      <p:cViewPr varScale="1">
        <p:scale>
          <a:sx n="82" d="100"/>
          <a:sy n="82"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6A68B-C2E1-47DD-B7C3-6A30F852A965}"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B6959-287D-4E17-8B05-A064D05B1E04}" type="slidenum">
              <a:rPr lang="en-US" smtClean="0"/>
              <a:t>‹#›</a:t>
            </a:fld>
            <a:endParaRPr lang="en-US"/>
          </a:p>
        </p:txBody>
      </p:sp>
    </p:spTree>
    <p:extLst>
      <p:ext uri="{BB962C8B-B14F-4D97-AF65-F5344CB8AC3E}">
        <p14:creationId xmlns:p14="http://schemas.microsoft.com/office/powerpoint/2010/main" val="2969751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8</a:t>
            </a:fld>
            <a:endParaRPr lang="en-US"/>
          </a:p>
        </p:txBody>
      </p:sp>
    </p:spTree>
    <p:extLst>
      <p:ext uri="{BB962C8B-B14F-4D97-AF65-F5344CB8AC3E}">
        <p14:creationId xmlns:p14="http://schemas.microsoft.com/office/powerpoint/2010/main" val="1775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13</a:t>
            </a:fld>
            <a:endParaRPr lang="en-US"/>
          </a:p>
        </p:txBody>
      </p:sp>
    </p:spTree>
    <p:extLst>
      <p:ext uri="{BB962C8B-B14F-4D97-AF65-F5344CB8AC3E}">
        <p14:creationId xmlns:p14="http://schemas.microsoft.com/office/powerpoint/2010/main" val="359209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78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33</a:t>
            </a:fld>
            <a:endParaRPr lang="en-US"/>
          </a:p>
        </p:txBody>
      </p:sp>
    </p:spTree>
    <p:extLst>
      <p:ext uri="{BB962C8B-B14F-4D97-AF65-F5344CB8AC3E}">
        <p14:creationId xmlns:p14="http://schemas.microsoft.com/office/powerpoint/2010/main" val="101587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3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41</a:t>
            </a:fld>
            <a:endParaRPr lang="en-US"/>
          </a:p>
        </p:txBody>
      </p:sp>
    </p:spTree>
    <p:extLst>
      <p:ext uri="{BB962C8B-B14F-4D97-AF65-F5344CB8AC3E}">
        <p14:creationId xmlns:p14="http://schemas.microsoft.com/office/powerpoint/2010/main" val="49144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2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83D1AB-76EB-470E-BBA7-7510181CD6B0}"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97212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3D1AB-76EB-470E-BBA7-7510181CD6B0}"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386455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3D1AB-76EB-470E-BBA7-7510181CD6B0}"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9092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3D1AB-76EB-470E-BBA7-7510181CD6B0}"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400792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83D1AB-76EB-470E-BBA7-7510181CD6B0}"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41048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83D1AB-76EB-470E-BBA7-7510181CD6B0}"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234953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83D1AB-76EB-470E-BBA7-7510181CD6B0}"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284912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83D1AB-76EB-470E-BBA7-7510181CD6B0}"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185370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3D1AB-76EB-470E-BBA7-7510181CD6B0}"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77699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83D1AB-76EB-470E-BBA7-7510181CD6B0}"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1787355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83D1AB-76EB-470E-BBA7-7510181CD6B0}"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39BA1-885C-45B6-9422-7EFA60E0D024}" type="slidenum">
              <a:rPr lang="en-US" smtClean="0"/>
              <a:t>‹#›</a:t>
            </a:fld>
            <a:endParaRPr lang="en-US"/>
          </a:p>
        </p:txBody>
      </p:sp>
    </p:spTree>
    <p:extLst>
      <p:ext uri="{BB962C8B-B14F-4D97-AF65-F5344CB8AC3E}">
        <p14:creationId xmlns:p14="http://schemas.microsoft.com/office/powerpoint/2010/main" val="1138280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3D1AB-76EB-470E-BBA7-7510181CD6B0}"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39BA1-885C-45B6-9422-7EFA60E0D024}" type="slidenum">
              <a:rPr lang="en-US" smtClean="0"/>
              <a:t>‹#›</a:t>
            </a:fld>
            <a:endParaRPr lang="en-US"/>
          </a:p>
        </p:txBody>
      </p:sp>
    </p:spTree>
    <p:extLst>
      <p:ext uri="{BB962C8B-B14F-4D97-AF65-F5344CB8AC3E}">
        <p14:creationId xmlns:p14="http://schemas.microsoft.com/office/powerpoint/2010/main" val="310668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4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0.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5" Type="http://schemas.openxmlformats.org/officeDocument/2006/relationships/image" Target="../media/image65.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4.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8" Type="http://schemas.openxmlformats.org/officeDocument/2006/relationships/image" Target="../media/image78.png"/><Relationship Id="rId3" Type="http://schemas.microsoft.com/office/2007/relationships/hdphoto" Target="../media/hdphoto6.wdp"/><Relationship Id="rId17" Type="http://schemas.openxmlformats.org/officeDocument/2006/relationships/image" Target="../media/image77.png"/><Relationship Id="rId2" Type="http://schemas.openxmlformats.org/officeDocument/2006/relationships/image" Target="../media/image73.png"/><Relationship Id="rId16"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75.png"/><Relationship Id="rId19"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0.png"/><Relationship Id="rId7"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3.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17" Type="http://schemas.openxmlformats.org/officeDocument/2006/relationships/image" Target="../media/image64.png"/><Relationship Id="rId2" Type="http://schemas.openxmlformats.org/officeDocument/2006/relationships/image" Target="../media/image90.png"/><Relationship Id="rId16"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92.png"/><Relationship Id="rId4" Type="http://schemas.openxmlformats.org/officeDocument/2006/relationships/image" Target="../media/image41.png"/><Relationship Id="rId1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8.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8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30.png"/></Relationships>
</file>

<file path=ppt/slides/_rels/slide38.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0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78.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29.png"/><Relationship Id="rId5" Type="http://schemas.openxmlformats.org/officeDocument/2006/relationships/image" Target="../media/image113.png"/><Relationship Id="rId10" Type="http://schemas.openxmlformats.org/officeDocument/2006/relationships/image" Target="../media/image9.png"/><Relationship Id="rId4" Type="http://schemas.openxmlformats.org/officeDocument/2006/relationships/image" Target="../media/image112.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1.png"/><Relationship Id="rId7"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96.png"/><Relationship Id="rId4" Type="http://schemas.openxmlformats.org/officeDocument/2006/relationships/image" Target="../media/image112.pn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3.png"/><Relationship Id="rId7"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18" Type="http://schemas.openxmlformats.org/officeDocument/2006/relationships/image" Target="../media/image126.png"/><Relationship Id="rId3" Type="http://schemas.openxmlformats.org/officeDocument/2006/relationships/image" Target="../media/image41.png"/><Relationship Id="rId17" Type="http://schemas.openxmlformats.org/officeDocument/2006/relationships/image" Target="../media/image125.png"/><Relationship Id="rId2" Type="http://schemas.openxmlformats.org/officeDocument/2006/relationships/image" Target="../media/image38.png"/><Relationship Id="rId16"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png"/><Relationship Id="rId19" Type="http://schemas.openxmlformats.org/officeDocument/2006/relationships/image" Target="../media/image127.png"/><Relationship Id="rId4" Type="http://schemas.openxmlformats.org/officeDocument/2006/relationships/image" Target="../media/image42.sv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8.png"/><Relationship Id="rId7" Type="http://schemas.openxmlformats.org/officeDocument/2006/relationships/image" Target="../media/image131.png"/><Relationship Id="rId12"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2.png"/><Relationship Id="rId5" Type="http://schemas.openxmlformats.org/officeDocument/2006/relationships/image" Target="../media/image129.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microsoft.com/office/2007/relationships/hdphoto" Target="../media/hdphoto6.wdp"/><Relationship Id="rId7"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2.svg"/><Relationship Id="rId4" Type="http://schemas.openxmlformats.org/officeDocument/2006/relationships/image" Target="../media/image41.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8" Type="http://schemas.openxmlformats.org/officeDocument/2006/relationships/image" Target="../media/image133.png"/><Relationship Id="rId18" Type="http://schemas.openxmlformats.org/officeDocument/2006/relationships/image" Target="../media/image134.png"/><Relationship Id="rId3" Type="http://schemas.microsoft.com/office/2007/relationships/hdphoto" Target="../media/hdphoto6.wdp"/><Relationship Id="rId7"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2.svg"/><Relationship Id="rId4" Type="http://schemas.openxmlformats.org/officeDocument/2006/relationships/image" Target="../media/image41.png"/><Relationship Id="rId9"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32.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0.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1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grpSp>
        <p:nvGrpSpPr>
          <p:cNvPr id="13" name="Group 12"/>
          <p:cNvGrpSpPr/>
          <p:nvPr/>
        </p:nvGrpSpPr>
        <p:grpSpPr>
          <a:xfrm>
            <a:off x="956907" y="127184"/>
            <a:ext cx="10251306" cy="6299017"/>
            <a:chOff x="1491962" y="92656"/>
            <a:chExt cx="15376959" cy="9448525"/>
          </a:xfrm>
        </p:grpSpPr>
        <p:sp>
          <p:nvSpPr>
            <p:cNvPr id="6" name="Freeform 6"/>
            <p:cNvSpPr/>
            <p:nvPr/>
          </p:nvSpPr>
          <p:spPr>
            <a:xfrm rot="-269664">
              <a:off x="1491962" y="92656"/>
              <a:ext cx="15376959" cy="9448525"/>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ectangle 11"/>
            <p:cNvSpPr/>
            <p:nvPr/>
          </p:nvSpPr>
          <p:spPr>
            <a:xfrm>
              <a:off x="1961602" y="3366089"/>
              <a:ext cx="14859000" cy="3600985"/>
            </a:xfrm>
            <a:prstGeom prst="rect">
              <a:avLst/>
            </a:prstGeom>
          </p:spPr>
          <p:txBody>
            <a:bodyPr wrap="square">
              <a:spAutoFit/>
            </a:bodyPr>
            <a:lstStyle/>
            <a:p>
              <a:pPr lvl="0" algn="ctr">
                <a:lnSpc>
                  <a:spcPct val="150000"/>
                </a:lnSpc>
              </a:pPr>
              <a:r>
                <a:rPr lang="en-US" sz="5000" b="1">
                  <a:solidFill>
                    <a:srgbClr val="804B3B"/>
                  </a:solidFill>
                  <a:latin typeface="Arial" panose="020B0604020202020204" pitchFamily="34" charset="0"/>
                  <a:cs typeface="Arial" panose="020B0604020202020204" pitchFamily="34" charset="0"/>
                </a:rPr>
                <a:t>CHÀO MỪNG CÁC EM </a:t>
              </a:r>
              <a:br>
                <a:rPr lang="en-US" sz="5000" b="1">
                  <a:solidFill>
                    <a:srgbClr val="804B3B"/>
                  </a:solidFill>
                  <a:latin typeface="Arial" panose="020B0604020202020204" pitchFamily="34" charset="0"/>
                  <a:cs typeface="Arial" panose="020B0604020202020204" pitchFamily="34" charset="0"/>
                </a:rPr>
              </a:br>
              <a:r>
                <a:rPr lang="en-US" sz="5000" b="1">
                  <a:solidFill>
                    <a:srgbClr val="804B3B"/>
                  </a:solidFill>
                  <a:latin typeface="Arial" panose="020B0604020202020204" pitchFamily="34" charset="0"/>
                  <a:cs typeface="Arial" panose="020B0604020202020204" pitchFamily="34" charset="0"/>
                </a:rPr>
                <a:t>ĐẾN VỚI TIẾT HỌC HÔM NAY!</a:t>
              </a:r>
            </a:p>
          </p:txBody>
        </p:sp>
      </p:grpSp>
      <p:sp>
        <p:nvSpPr>
          <p:cNvPr id="14" name="Freeform 7"/>
          <p:cNvSpPr/>
          <p:nvPr/>
        </p:nvSpPr>
        <p:spPr>
          <a:xfrm rot="-1724739">
            <a:off x="746702" y="942008"/>
            <a:ext cx="1309306" cy="2384497"/>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8"/>
          <p:cNvSpPr/>
          <p:nvPr/>
        </p:nvSpPr>
        <p:spPr>
          <a:xfrm rot="535256">
            <a:off x="10490946" y="5060354"/>
            <a:ext cx="1523708" cy="1783584"/>
          </a:xfrm>
          <a:custGeom>
            <a:avLst/>
            <a:gdLst/>
            <a:ahLst/>
            <a:cxnLst/>
            <a:rect l="l" t="t" r="r" b="b"/>
            <a:pathLst>
              <a:path w="3161044" h="4392881">
                <a:moveTo>
                  <a:pt x="0" y="0"/>
                </a:moveTo>
                <a:lnTo>
                  <a:pt x="3161044" y="0"/>
                </a:lnTo>
                <a:lnTo>
                  <a:pt x="3161044" y="4392881"/>
                </a:lnTo>
                <a:lnTo>
                  <a:pt x="0" y="4392881"/>
                </a:lnTo>
                <a:lnTo>
                  <a:pt x="0" y="0"/>
                </a:lnTo>
                <a:close/>
              </a:path>
            </a:pathLst>
          </a:custGeom>
          <a:blipFill>
            <a:blip r:embed="rId7"/>
            <a:stretch>
              <a:fillRect/>
            </a:stretch>
          </a:blipFill>
        </p:spPr>
      </p:sp>
      <p:pic>
        <p:nvPicPr>
          <p:cNvPr id="3" name="Picture 2"/>
          <p:cNvPicPr>
            <a:picLocks noChangeAspect="1"/>
          </p:cNvPicPr>
          <p:nvPr/>
        </p:nvPicPr>
        <p:blipFill>
          <a:blip r:embed="rId8"/>
          <a:stretch>
            <a:fillRect/>
          </a:stretch>
        </p:blipFill>
        <p:spPr>
          <a:xfrm>
            <a:off x="8534400" y="416785"/>
            <a:ext cx="2467062" cy="1361558"/>
          </a:xfrm>
          <a:prstGeom prst="rect">
            <a:avLst/>
          </a:prstGeom>
        </p:spPr>
      </p:pic>
    </p:spTree>
    <p:extLst>
      <p:ext uri="{BB962C8B-B14F-4D97-AF65-F5344CB8AC3E}">
        <p14:creationId xmlns:p14="http://schemas.microsoft.com/office/powerpoint/2010/main" val="418497441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4" name="Freeform 4"/>
          <p:cNvSpPr/>
          <p:nvPr/>
        </p:nvSpPr>
        <p:spPr>
          <a:xfrm>
            <a:off x="660400" y="1701800"/>
            <a:ext cx="10769600" cy="3027389"/>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p:cNvSpPr/>
          <p:nvPr/>
        </p:nvSpPr>
        <p:spPr>
          <a:xfrm>
            <a:off x="-127001" y="-127000"/>
            <a:ext cx="12446000" cy="1498600"/>
          </a:xfrm>
          <a:prstGeom prst="rect">
            <a:avLst/>
          </a:prstGeom>
          <a:solidFill>
            <a:srgbClr val="FFD1D1"/>
          </a:solidFill>
          <a:ln>
            <a:solidFill>
              <a:srgbClr val="F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p:cNvSpPr/>
          <p:nvPr/>
        </p:nvSpPr>
        <p:spPr>
          <a:xfrm>
            <a:off x="4737615" y="415091"/>
            <a:ext cx="2775119" cy="707886"/>
          </a:xfrm>
          <a:prstGeom prst="rect">
            <a:avLst/>
          </a:prstGeom>
        </p:spPr>
        <p:txBody>
          <a:bodyPr wrap="none">
            <a:spAutoFit/>
          </a:bodyPr>
          <a:lstStyle/>
          <a:p>
            <a:pPr defTabSz="609630">
              <a:defRPr/>
            </a:pPr>
            <a:r>
              <a:rPr lang="en-US" sz="4000" b="1" dirty="0">
                <a:latin typeface="Arial" panose="020B0604020202020204" pitchFamily="34" charset="0"/>
                <a:cs typeface="Arial" panose="020B0604020202020204" pitchFamily="34" charset="0"/>
              </a:rPr>
              <a:t>KẾT LUẬN</a:t>
            </a:r>
          </a:p>
        </p:txBody>
      </p:sp>
      <p:sp>
        <p:nvSpPr>
          <p:cNvPr id="11" name="Rectangle 10"/>
          <p:cNvSpPr/>
          <p:nvPr/>
        </p:nvSpPr>
        <p:spPr>
          <a:xfrm>
            <a:off x="1301749" y="2323251"/>
            <a:ext cx="9588500" cy="1708160"/>
          </a:xfrm>
          <a:prstGeom prst="rect">
            <a:avLst/>
          </a:prstGeom>
        </p:spPr>
        <p:txBody>
          <a:bodyPr wrap="square">
            <a:spAutoFit/>
          </a:bodyPr>
          <a:lstStyle/>
          <a:p>
            <a:pPr algn="just">
              <a:lnSpc>
                <a:spcPct val="175000"/>
              </a:lnSpc>
              <a:spcBef>
                <a:spcPts val="800"/>
              </a:spcBef>
              <a:spcAft>
                <a:spcPts val="400"/>
              </a:spcAft>
              <a:defRPr/>
            </a:pPr>
            <a:r>
              <a:rPr lang="vi-VN" sz="3000" b="1">
                <a:solidFill>
                  <a:prstClr val="black"/>
                </a:solidFill>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biến.</a:t>
            </a:r>
            <a:endParaRPr lang="vi-VN" sz="3000" dirty="0">
              <a:solidFill>
                <a:prstClr val="black"/>
              </a:solidFill>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4569388" y="5054600"/>
            <a:ext cx="3053221" cy="1662065"/>
          </a:xfrm>
          <a:prstGeom prst="rect">
            <a:avLst/>
          </a:prstGeom>
        </p:spPr>
      </p:pic>
      <p:pic>
        <p:nvPicPr>
          <p:cNvPr id="14" name="Picture 13"/>
          <p:cNvPicPr>
            <a:picLocks noChangeAspect="1"/>
          </p:cNvPicPr>
          <p:nvPr/>
        </p:nvPicPr>
        <p:blipFill>
          <a:blip r:embed="rId6"/>
          <a:stretch>
            <a:fillRect/>
          </a:stretch>
        </p:blipFill>
        <p:spPr>
          <a:xfrm rot="20479476">
            <a:off x="181592" y="5653271"/>
            <a:ext cx="1629805" cy="1402201"/>
          </a:xfrm>
          <a:prstGeom prst="rect">
            <a:avLst/>
          </a:prstGeom>
        </p:spPr>
      </p:pic>
      <p:pic>
        <p:nvPicPr>
          <p:cNvPr id="15" name="Picture 14"/>
          <p:cNvPicPr>
            <a:picLocks noChangeAspect="1"/>
          </p:cNvPicPr>
          <p:nvPr/>
        </p:nvPicPr>
        <p:blipFill>
          <a:blip r:embed="rId6"/>
          <a:stretch>
            <a:fillRect/>
          </a:stretch>
        </p:blipFill>
        <p:spPr>
          <a:xfrm rot="20479476">
            <a:off x="10444104" y="-78801"/>
            <a:ext cx="1629805" cy="1402201"/>
          </a:xfrm>
          <a:prstGeom prst="rect">
            <a:avLst/>
          </a:prstGeom>
        </p:spPr>
      </p:pic>
      <p:pic>
        <p:nvPicPr>
          <p:cNvPr id="16" name="Picture 15"/>
          <p:cNvPicPr>
            <a:picLocks noChangeAspect="1"/>
          </p:cNvPicPr>
          <p:nvPr/>
        </p:nvPicPr>
        <p:blipFill>
          <a:blip r:embed="rId7"/>
          <a:stretch>
            <a:fillRect/>
          </a:stretch>
        </p:blipFill>
        <p:spPr>
          <a:xfrm rot="20085758">
            <a:off x="403664" y="1473937"/>
            <a:ext cx="1427829" cy="1077179"/>
          </a:xfrm>
          <a:prstGeom prst="rect">
            <a:avLst/>
          </a:prstGeom>
        </p:spPr>
      </p:pic>
    </p:spTree>
    <p:extLst>
      <p:ext uri="{BB962C8B-B14F-4D97-AF65-F5344CB8AC3E}">
        <p14:creationId xmlns:p14="http://schemas.microsoft.com/office/powerpoint/2010/main" val="22226089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184484" y="148389"/>
            <a:ext cx="11836400" cy="65532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4" name="Group 3"/>
          <p:cNvGrpSpPr/>
          <p:nvPr/>
        </p:nvGrpSpPr>
        <p:grpSpPr>
          <a:xfrm>
            <a:off x="609600" y="595596"/>
            <a:ext cx="1644109" cy="708014"/>
            <a:chOff x="609600" y="1498707"/>
            <a:chExt cx="2466164" cy="1062021"/>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200"/>
            </a:p>
          </p:txBody>
        </p:sp>
        <p:sp>
          <p:nvSpPr>
            <p:cNvPr id="12" name="Rectangle 11"/>
            <p:cNvSpPr/>
            <p:nvPr/>
          </p:nvSpPr>
          <p:spPr>
            <a:xfrm>
              <a:off x="838200" y="1498707"/>
              <a:ext cx="2126064" cy="1062021"/>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dụ 1:</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p:cNvSpPr txBox="1"/>
          <p:nvPr/>
        </p:nvSpPr>
        <p:spPr>
          <a:xfrm>
            <a:off x="2436028" y="604954"/>
            <a:ext cx="6809573" cy="708014"/>
          </a:xfrm>
          <a:prstGeom prst="rect">
            <a:avLst/>
          </a:prstGeom>
          <a:noFill/>
        </p:spPr>
        <p:txBody>
          <a:bodyPr wrap="square" rtlCol="0">
            <a:spAutoFit/>
          </a:bodyPr>
          <a:lstStyle/>
          <a:p>
            <a:pPr algn="just" defTabSz="609630">
              <a:lnSpc>
                <a:spcPct val="150000"/>
              </a:lnSpc>
              <a:defRPr/>
            </a:pPr>
            <a:r>
              <a:rPr lang="en-US" sz="2667">
                <a:solidFill>
                  <a:prstClr val="black"/>
                </a:solidFill>
                <a:latin typeface="Arial" panose="020B0604020202020204" pitchFamily="34" charset="0"/>
                <a:cs typeface="Arial" panose="020B0604020202020204" pitchFamily="34" charset="0"/>
              </a:rPr>
              <a:t>Tìm đơn thức trong các biểu thức sau:</a:t>
            </a:r>
          </a:p>
        </p:txBody>
      </p:sp>
      <mc:AlternateContent xmlns:mc="http://schemas.openxmlformats.org/markup-compatibility/2006" xmlns:a14="http://schemas.microsoft.com/office/drawing/2010/main">
        <mc:Choice Requires="a14">
          <p:sp>
            <p:nvSpPr>
              <p:cNvPr id="21" name="Rectangle 20"/>
              <p:cNvSpPr/>
              <p:nvPr/>
            </p:nvSpPr>
            <p:spPr>
              <a:xfrm>
                <a:off x="3224960" y="1552106"/>
                <a:ext cx="5945282" cy="786626"/>
              </a:xfrm>
              <a:prstGeom prst="rect">
                <a:avLst/>
              </a:prstGeom>
            </p:spPr>
            <p:txBody>
              <a:bodyPr wrap="none">
                <a:spAutoFit/>
              </a:bodyPr>
              <a:lstStyle/>
              <a:p>
                <a:pPr algn="just" fontAlgn="base">
                  <a:lnSpc>
                    <a:spcPct val="150000"/>
                  </a:lnSpc>
                  <a:spcAft>
                    <a:spcPts val="533"/>
                  </a:spcAft>
                </a:pPr>
                <a14:m>
                  <m:oMathPara xmlns:m="http://schemas.openxmlformats.org/officeDocument/2006/math">
                    <m:oMathParaPr>
                      <m:jc m:val="centerGroup"/>
                    </m:oMathParaPr>
                    <m:oMath xmlns:m="http://schemas.openxmlformats.org/officeDocument/2006/math">
                      <m:r>
                        <a:rPr lang="en-US" sz="2667">
                          <a:latin typeface="Cambria Math" panose="02040503050406030204" pitchFamily="18" charset="0"/>
                        </a:rPr>
                        <m:t>−</m:t>
                      </m:r>
                      <m:r>
                        <m:rPr>
                          <m:sty m:val="p"/>
                        </m:rPr>
                        <a:rPr lang="en-US" sz="2667">
                          <a:latin typeface="Cambria Math" panose="02040503050406030204" pitchFamily="18" charset="0"/>
                        </a:rPr>
                        <m:t>x</m:t>
                      </m:r>
                      <m:r>
                        <a:rPr lang="en-US" sz="2667">
                          <a:latin typeface="Cambria Math" panose="02040503050406030204" pitchFamily="18" charset="0"/>
                        </a:rPr>
                        <m:t>6</m:t>
                      </m:r>
                      <m:r>
                        <m:rPr>
                          <m:sty m:val="p"/>
                        </m:rPr>
                        <a:rPr lang="en-US" sz="2667">
                          <a:latin typeface="Cambria Math" panose="02040503050406030204" pitchFamily="18" charset="0"/>
                        </a:rPr>
                        <m:t>y</m:t>
                      </m:r>
                      <m:r>
                        <a:rPr lang="en-US" sz="2667">
                          <a:latin typeface="Cambria Math" panose="02040503050406030204" pitchFamily="18" charset="0"/>
                        </a:rPr>
                        <m:t>;       </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r>
                        <a:rPr lang="en-US" sz="2667">
                          <a:latin typeface="Cambria Math" panose="02040503050406030204" pitchFamily="18" charset="0"/>
                          <a:ea typeface="Arial" panose="020B0604020202020204" pitchFamily="34" charset="0"/>
                          <a:cs typeface="Times New Roman" panose="02020603050405020304" pitchFamily="18" charset="0"/>
                        </a:rPr>
                        <m:t>+2</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r>
                        <a:rPr lang="en-US" sz="2667">
                          <a:latin typeface="Cambria Math" panose="02040503050406030204" pitchFamily="18" charset="0"/>
                          <a:ea typeface="Arial" panose="020B0604020202020204" pitchFamily="34" charset="0"/>
                          <a:cs typeface="Times New Roman" panose="02020603050405020304" pitchFamily="18" charset="0"/>
                        </a:rPr>
                        <m:t>;       0,3</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xy</m:t>
                      </m:r>
                      <m:sSup>
                        <m:sSupPr>
                          <m:ctrlPr>
                            <a:rPr lang="en-US" sz="2667" i="1">
                              <a:solidFill>
                                <a:prstClr val="black"/>
                              </a:solidFill>
                              <a:latin typeface="Cambria Math" panose="02040503050406030204" pitchFamily="18" charset="0"/>
                            </a:rPr>
                          </m:ctrlPr>
                        </m:sSupPr>
                        <m:e>
                          <m:r>
                            <m:rPr>
                              <m:sty m:val="p"/>
                            </m:rPr>
                            <a:rPr lang="en-US" sz="2667">
                              <a:solidFill>
                                <a:prstClr val="black"/>
                              </a:solidFill>
                              <a:latin typeface="Cambria Math" panose="02040503050406030204" pitchFamily="18" charset="0"/>
                            </a:rPr>
                            <m:t>x</m:t>
                          </m:r>
                        </m:e>
                        <m:sup>
                          <m:r>
                            <a:rPr lang="en-US" sz="2667">
                              <a:solidFill>
                                <a:prstClr val="black"/>
                              </a:solidFill>
                              <a:latin typeface="Cambria Math" panose="02040503050406030204" pitchFamily="18" charset="0"/>
                            </a:rPr>
                            <m:t>2</m:t>
                          </m:r>
                        </m:sup>
                      </m:sSup>
                      <m:r>
                        <a:rPr lang="en-US" sz="2667" i="1">
                          <a:solidFill>
                            <a:prstClr val="black"/>
                          </a:solidFill>
                          <a:latin typeface="Cambria Math" panose="02040503050406030204" pitchFamily="18" charset="0"/>
                        </a:rPr>
                        <m:t>;       5</m:t>
                      </m:r>
                      <m:r>
                        <a:rPr lang="en-US" sz="2667" i="1">
                          <a:solidFill>
                            <a:prstClr val="black"/>
                          </a:solidFill>
                          <a:latin typeface="Cambria Math" panose="02040503050406030204" pitchFamily="18" charset="0"/>
                        </a:rPr>
                        <m:t>𝑥</m:t>
                      </m:r>
                      <m:rad>
                        <m:radPr>
                          <m:degHide m:val="on"/>
                          <m:ctrlPr>
                            <a:rPr lang="en-US" sz="2667" i="1">
                              <a:solidFill>
                                <a:prstClr val="black"/>
                              </a:solidFill>
                              <a:latin typeface="Cambria Math" panose="02040503050406030204" pitchFamily="18" charset="0"/>
                            </a:rPr>
                          </m:ctrlPr>
                        </m:radPr>
                        <m:deg/>
                        <m:e>
                          <m:r>
                            <a:rPr lang="en-US" sz="2667" i="1">
                              <a:solidFill>
                                <a:prstClr val="black"/>
                              </a:solidFill>
                              <a:latin typeface="Cambria Math" panose="02040503050406030204" pitchFamily="18" charset="0"/>
                            </a:rPr>
                            <m:t>𝑦</m:t>
                          </m:r>
                        </m:e>
                      </m:rad>
                    </m:oMath>
                  </m:oMathPara>
                </a14:m>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224960" y="1552106"/>
                <a:ext cx="5945282" cy="786626"/>
              </a:xfrm>
              <a:prstGeom prst="rect">
                <a:avLst/>
              </a:prstGeom>
              <a:blipFill>
                <a:blip r:embed="rId3"/>
                <a:stretch>
                  <a:fillRect/>
                </a:stretch>
              </a:blipFill>
            </p:spPr>
            <p:txBody>
              <a:bodyPr/>
              <a:lstStyle/>
              <a:p>
                <a:r>
                  <a:rPr lang="en-US">
                    <a:noFill/>
                  </a:rPr>
                  <a:t> </a:t>
                </a:r>
              </a:p>
            </p:txBody>
          </p:sp>
        </mc:Fallback>
      </mc:AlternateContent>
      <p:sp>
        <p:nvSpPr>
          <p:cNvPr id="22" name="Oval Callout 21"/>
          <p:cNvSpPr/>
          <p:nvPr/>
        </p:nvSpPr>
        <p:spPr>
          <a:xfrm>
            <a:off x="5563615" y="2617113"/>
            <a:ext cx="1192785" cy="659487"/>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xmlns:a14="http://schemas.microsoft.com/office/drawing/2010/main">
        <mc:Choice Requires="a14">
          <p:sp>
            <p:nvSpPr>
              <p:cNvPr id="6" name="Rectangle 5"/>
              <p:cNvSpPr/>
              <p:nvPr/>
            </p:nvSpPr>
            <p:spPr>
              <a:xfrm>
                <a:off x="508000" y="3531514"/>
                <a:ext cx="12192000" cy="2265044"/>
              </a:xfrm>
              <a:prstGeom prst="rect">
                <a:avLst/>
              </a:prstGeom>
            </p:spPr>
            <p:txBody>
              <a:bodyPr wrap="square">
                <a:spAutoFit/>
              </a:bodyPr>
              <a:lstStyle/>
              <a:p>
                <a:pPr algn="just" fontAlgn="base">
                  <a:lnSpc>
                    <a:spcPct val="150000"/>
                  </a:lnSpc>
                  <a:spcAft>
                    <a:spcPts val="1200"/>
                  </a:spcAft>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phép cộng.</a:t>
                </a:r>
              </a:p>
              <a:p>
                <a:pPr algn="just" fontAlgn="base">
                  <a:lnSpc>
                    <a:spcPct val="150000"/>
                  </a:lnSpc>
                  <a:spcAft>
                    <a:spcPts val="1200"/>
                  </a:spcAft>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a:rPr lang="en-US" sz="2667" i="1">
                        <a:solidFill>
                          <a:prstClr val="black"/>
                        </a:solidFill>
                        <a:latin typeface="Cambria Math" panose="02040503050406030204" pitchFamily="18" charset="0"/>
                      </a:rPr>
                      <m:t>5</m:t>
                    </m:r>
                    <m:r>
                      <a:rPr lang="en-US" sz="2667" i="1">
                        <a:solidFill>
                          <a:prstClr val="black"/>
                        </a:solidFill>
                        <a:latin typeface="Cambria Math" panose="02040503050406030204" pitchFamily="18" charset="0"/>
                      </a:rPr>
                      <m:t>𝑥</m:t>
                    </m:r>
                    <m:rad>
                      <m:radPr>
                        <m:degHide m:val="on"/>
                        <m:ctrlPr>
                          <a:rPr lang="en-US" sz="2667" i="1">
                            <a:solidFill>
                              <a:prstClr val="black"/>
                            </a:solidFill>
                            <a:latin typeface="Cambria Math" panose="02040503050406030204" pitchFamily="18" charset="0"/>
                          </a:rPr>
                        </m:ctrlPr>
                      </m:radPr>
                      <m:deg/>
                      <m:e>
                        <m:r>
                          <a:rPr lang="en-US" sz="2667" i="1">
                            <a:solidFill>
                              <a:prstClr val="black"/>
                            </a:solidFill>
                            <a:latin typeface="Cambria Math" panose="02040503050406030204" pitchFamily="18" charset="0"/>
                          </a:rPr>
                          <m:t>𝑦</m:t>
                        </m:r>
                      </m:e>
                    </m:rad>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căn bậc hai của biến.</a:t>
                </a:r>
              </a:p>
              <a:p>
                <a:pPr algn="just" fontAlgn="base">
                  <a:lnSpc>
                    <a:spcPct val="150000"/>
                  </a:lnSpc>
                  <a:spcAft>
                    <a:spcPts val="1200"/>
                  </a:spcAft>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Hai biểu thức </a:t>
                </a:r>
                <a14:m>
                  <m:oMath xmlns:m="http://schemas.openxmlformats.org/officeDocument/2006/math">
                    <m:r>
                      <a:rPr lang="en-US" sz="2667">
                        <a:solidFill>
                          <a:prstClr val="black"/>
                        </a:solidFill>
                        <a:latin typeface="Cambria Math" panose="02040503050406030204" pitchFamily="18" charset="0"/>
                      </a:rPr>
                      <m:t>−</m:t>
                    </m:r>
                    <m:r>
                      <m:rPr>
                        <m:sty m:val="p"/>
                      </m:rPr>
                      <a:rPr lang="en-US" sz="2667">
                        <a:solidFill>
                          <a:prstClr val="black"/>
                        </a:solidFill>
                        <a:latin typeface="Cambria Math" panose="02040503050406030204" pitchFamily="18" charset="0"/>
                      </a:rPr>
                      <m:t>x</m:t>
                    </m:r>
                    <m:r>
                      <a:rPr lang="en-US" sz="2667">
                        <a:solidFill>
                          <a:prstClr val="black"/>
                        </a:solidFill>
                        <a:latin typeface="Cambria Math" panose="02040503050406030204" pitchFamily="18" charset="0"/>
                      </a:rPr>
                      <m:t>6</m:t>
                    </m:r>
                    <m:r>
                      <m:rPr>
                        <m:sty m:val="p"/>
                      </m:rPr>
                      <a:rPr lang="en-US" sz="2667">
                        <a:solidFill>
                          <a:prstClr val="black"/>
                        </a:solidFill>
                        <a:latin typeface="Cambria Math" panose="02040503050406030204" pitchFamily="18" charset="0"/>
                      </a:rPr>
                      <m:t>y</m:t>
                    </m:r>
                    <m:r>
                      <a:rPr lang="en-US" sz="2667">
                        <a:solidFill>
                          <a:prstClr val="black"/>
                        </a:solidFill>
                        <a:latin typeface="Cambria Math" panose="02040503050406030204" pitchFamily="18" charset="0"/>
                      </a:rPr>
                      <m:t>;  0,3</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xy</m:t>
                    </m:r>
                    <m:sSup>
                      <m:sSupPr>
                        <m:ctrlPr>
                          <a:rPr lang="en-US" sz="2667" i="1">
                            <a:solidFill>
                              <a:prstClr val="black"/>
                            </a:solidFill>
                            <a:latin typeface="Cambria Math" panose="02040503050406030204" pitchFamily="18" charset="0"/>
                          </a:rPr>
                        </m:ctrlPr>
                      </m:sSupPr>
                      <m:e>
                        <m:r>
                          <m:rPr>
                            <m:sty m:val="p"/>
                          </m:rPr>
                          <a:rPr lang="en-US" sz="2667">
                            <a:solidFill>
                              <a:prstClr val="black"/>
                            </a:solidFill>
                            <a:latin typeface="Cambria Math" panose="02040503050406030204" pitchFamily="18" charset="0"/>
                          </a:rPr>
                          <m:t>x</m:t>
                        </m:r>
                      </m:e>
                      <m:sup>
                        <m:r>
                          <a:rPr lang="en-US" sz="2667">
                            <a:solidFill>
                              <a:prstClr val="black"/>
                            </a:solidFill>
                            <a:latin typeface="Cambria Math" panose="02040503050406030204" pitchFamily="18" charset="0"/>
                          </a:rPr>
                          <m:t>2</m:t>
                        </m:r>
                      </m:sup>
                    </m:sSup>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là đơn thức.</a:t>
                </a:r>
              </a:p>
            </p:txBody>
          </p:sp>
        </mc:Choice>
        <mc:Fallback xmlns="">
          <p:sp>
            <p:nvSpPr>
              <p:cNvPr id="6" name="Rectangle 5"/>
              <p:cNvSpPr>
                <a:spLocks noRot="1" noChangeAspect="1" noMove="1" noResize="1" noEditPoints="1" noAdjustHandles="1" noChangeArrowheads="1" noChangeShapeType="1" noTextEdit="1"/>
              </p:cNvSpPr>
              <p:nvPr/>
            </p:nvSpPr>
            <p:spPr>
              <a:xfrm>
                <a:off x="508000" y="3531514"/>
                <a:ext cx="12192000" cy="2265044"/>
              </a:xfrm>
              <a:prstGeom prst="rect">
                <a:avLst/>
              </a:prstGeom>
              <a:blipFill>
                <a:blip r:embed="rId4"/>
                <a:stretch>
                  <a:fillRect l="-950" b="-2957"/>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0511194" y="274836"/>
            <a:ext cx="1131607" cy="2007448"/>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184484" y="6117309"/>
            <a:ext cx="1385944" cy="308891"/>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tretch>
            <a:fillRect/>
          </a:stretch>
        </p:blipFill>
        <p:spPr>
          <a:xfrm>
            <a:off x="10972801" y="5751361"/>
            <a:ext cx="988775" cy="878353"/>
          </a:xfrm>
          <a:prstGeom prst="rect">
            <a:avLst/>
          </a:prstGeom>
        </p:spPr>
      </p:pic>
    </p:spTree>
    <p:extLst>
      <p:ext uri="{BB962C8B-B14F-4D97-AF65-F5344CB8AC3E}">
        <p14:creationId xmlns:p14="http://schemas.microsoft.com/office/powerpoint/2010/main" val="23996750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74800" y="1786692"/>
            <a:ext cx="10863179" cy="708014"/>
          </a:xfrm>
          <a:prstGeom prst="rect">
            <a:avLst/>
          </a:prstGeom>
        </p:spPr>
        <p:txBody>
          <a:bodyPr wrap="square">
            <a:spAutoFit/>
          </a:bodyPr>
          <a:lstStyle/>
          <a:p>
            <a:pPr algn="just">
              <a:lnSpc>
                <a:spcPct val="150000"/>
              </a:lnSpc>
              <a:spcAft>
                <a:spcPts val="800"/>
              </a:spcAft>
              <a:defRPr/>
            </a:pPr>
            <a:r>
              <a:rPr lang="en-US" sz="2667" dirty="0" err="1">
                <a:solidFill>
                  <a:prstClr val="black"/>
                </a:solidFill>
                <a:latin typeface="Arial" panose="020B0604020202020204" pitchFamily="34" charset="0"/>
                <a:ea typeface="Times New Roman" panose="02020603050405020304" pitchFamily="18" charset="0"/>
              </a:rPr>
              <a:t>Trong</a:t>
            </a:r>
            <a:r>
              <a:rPr lang="en-US" sz="2667" dirty="0">
                <a:solidFill>
                  <a:prstClr val="black"/>
                </a:solidFill>
                <a:latin typeface="Arial" panose="020B0604020202020204" pitchFamily="34" charset="0"/>
                <a:ea typeface="Times New Roman" panose="02020603050405020304" pitchFamily="18" charset="0"/>
              </a:rPr>
              <a:t> </a:t>
            </a:r>
            <a:r>
              <a:rPr lang="en-US" sz="2667" err="1">
                <a:solidFill>
                  <a:prstClr val="black"/>
                </a:solidFill>
                <a:latin typeface="Arial" panose="020B0604020202020204" pitchFamily="34" charset="0"/>
                <a:ea typeface="Times New Roman" panose="02020603050405020304" pitchFamily="18" charset="0"/>
              </a:rPr>
              <a:t>các</a:t>
            </a:r>
            <a:r>
              <a:rPr lang="en-US" sz="2667">
                <a:solidFill>
                  <a:prstClr val="black"/>
                </a:solidFill>
                <a:latin typeface="Arial" panose="020B0604020202020204" pitchFamily="34" charset="0"/>
                <a:ea typeface="Times New Roman" panose="02020603050405020304" pitchFamily="18" charset="0"/>
              </a:rPr>
              <a:t> biểu thức sau đây, </a:t>
            </a:r>
            <a:r>
              <a:rPr lang="en-US" sz="2667">
                <a:solidFill>
                  <a:prstClr val="black"/>
                </a:solidFill>
                <a:ea typeface="Times New Roman" panose="02020603050405020304" pitchFamily="18" charset="0"/>
              </a:rPr>
              <a:t>b</a:t>
            </a:r>
            <a:r>
              <a:rPr lang="vi-VN" sz="2667">
                <a:solidFill>
                  <a:prstClr val="black"/>
                </a:solidFill>
                <a:ea typeface="Times New Roman" panose="02020603050405020304" pitchFamily="18" charset="0"/>
              </a:rPr>
              <a:t>iểu thức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2667">
                <a:solidFill>
                  <a:prstClr val="black"/>
                </a:solidFill>
                <a:ea typeface="Times New Roman" panose="02020603050405020304" pitchFamily="18" charset="0"/>
              </a:rPr>
              <a:t> </a:t>
            </a:r>
            <a:r>
              <a:rPr lang="vi-VN" sz="2667">
                <a:solidFill>
                  <a:prstClr val="black"/>
                </a:solidFill>
                <a:ea typeface="Times New Roman" panose="02020603050405020304" pitchFamily="18" charset="0"/>
              </a:rPr>
              <a:t>là đơn thức</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2667">
                <a:solidFill>
                  <a:prstClr val="black"/>
                </a:solidFill>
                <a:ea typeface="Times New Roman" panose="02020603050405020304" pitchFamily="18" charset="0"/>
              </a:rPr>
              <a:t> </a:t>
            </a:r>
            <a:endParaRPr lang="en-US" sz="2667"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4495800" y="432692"/>
            <a:ext cx="3251200" cy="1016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200"/>
            </a:p>
          </p:txBody>
        </p:sp>
        <p:sp>
          <p:nvSpPr>
            <p:cNvPr id="10" name="Rectangle 9"/>
            <p:cNvSpPr/>
            <p:nvPr/>
          </p:nvSpPr>
          <p:spPr>
            <a:xfrm>
              <a:off x="1953581" y="559391"/>
              <a:ext cx="4017639" cy="1177245"/>
            </a:xfrm>
            <a:prstGeom prst="rect">
              <a:avLst/>
            </a:prstGeom>
            <a:solidFill>
              <a:srgbClr val="FFFF93"/>
            </a:solidFill>
          </p:spPr>
          <p:txBody>
            <a:bodyPr wrap="none">
              <a:spAutoFit/>
            </a:bodyPr>
            <a:lstStyle/>
            <a:p>
              <a:pPr algn="just">
                <a:lnSpc>
                  <a:spcPct val="150000"/>
                </a:lnSpc>
                <a:tabLst>
                  <a:tab pos="240042" algn="l"/>
                  <a:tab pos="480084" algn="l"/>
                </a:tabLst>
                <a:defRPr/>
              </a:pPr>
              <a:r>
                <a:rPr lang="nl-NL" sz="3000" b="1">
                  <a:solidFill>
                    <a:schemeClr val="tx2"/>
                  </a:solidFill>
                  <a:latin typeface="Arial" panose="020B0604020202020204" pitchFamily="34" charset="0"/>
                  <a:ea typeface="Calibri" panose="020F0502020204030204" pitchFamily="34" charset="0"/>
                  <a:cs typeface="Arial" panose="020B0604020202020204" pitchFamily="34" charset="0"/>
                </a:rPr>
                <a:t>LUYỆN TẬP 1</a:t>
              </a:r>
              <a:endParaRPr lang="en-US" sz="30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1168400" y="3073401"/>
                <a:ext cx="9448800" cy="22032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            </m:t>
                      </m:r>
                      <m:d>
                        <m:dPr>
                          <m:ctrlPr>
                            <a:rPr lang="en-US" sz="2733" i="1">
                              <a:solidFill>
                                <a:srgbClr val="000000"/>
                              </a:solidFill>
                              <a:latin typeface="Cambria Math" panose="02040503050406030204" pitchFamily="18" charset="0"/>
                              <a:cs typeface="Times New Roman" panose="02020603050405020304" pitchFamily="18" charset="0"/>
                            </a:rPr>
                          </m:ctrlPr>
                        </m:dPr>
                        <m:e>
                          <m:r>
                            <a:rPr lang="en-US" sz="2733" i="1">
                              <a:solidFill>
                                <a:srgbClr val="000000"/>
                              </a:solidFill>
                              <a:latin typeface="Cambria Math" panose="02040503050406030204" pitchFamily="18" charset="0"/>
                              <a:cs typeface="Times New Roman" panose="02020603050405020304" pitchFamily="18" charset="0"/>
                            </a:rPr>
                            <m:t>3−</m:t>
                          </m:r>
                          <m:r>
                            <a:rPr lang="en-US" sz="2733" i="1">
                              <a:solidFill>
                                <a:srgbClr val="000000"/>
                              </a:solidFill>
                              <a:latin typeface="Cambria Math" panose="02040503050406030204" pitchFamily="18" charset="0"/>
                              <a:cs typeface="Times New Roman" panose="02020603050405020304" pitchFamily="18" charset="0"/>
                            </a:rPr>
                            <m:t>𝑥</m:t>
                          </m:r>
                        </m:e>
                      </m:d>
                      <m:sSup>
                        <m:sSupPr>
                          <m:ctrlPr>
                            <a:rPr lang="en-US" sz="2733" i="1">
                              <a:solidFill>
                                <a:srgbClr val="000000"/>
                              </a:solidFill>
                              <a:latin typeface="Cambria Math" panose="02040503050406030204" pitchFamily="18" charset="0"/>
                              <a:cs typeface="Times New Roman" panose="02020603050405020304" pitchFamily="18" charset="0"/>
                            </a:rPr>
                          </m:ctrlPr>
                        </m:sSupPr>
                        <m:e>
                          <m:r>
                            <a:rPr lang="en-US" sz="2733" i="1">
                              <a:solidFill>
                                <a:srgbClr val="000000"/>
                              </a:solidFill>
                              <a:latin typeface="Cambria Math" panose="02040503050406030204" pitchFamily="18" charset="0"/>
                              <a:cs typeface="Times New Roman" panose="02020603050405020304" pitchFamily="18" charset="0"/>
                            </a:rPr>
                            <m:t>𝑥</m:t>
                          </m:r>
                        </m:e>
                        <m:sup>
                          <m:r>
                            <a:rPr lang="en-US" sz="2733" i="1">
                              <a:solidFill>
                                <a:srgbClr val="000000"/>
                              </a:solidFill>
                              <a:latin typeface="Cambria Math" panose="02040503050406030204" pitchFamily="18" charset="0"/>
                              <a:cs typeface="Times New Roman" panose="02020603050405020304" pitchFamily="18" charset="0"/>
                            </a:rPr>
                            <m:t>2</m:t>
                          </m:r>
                        </m:sup>
                      </m:sSup>
                      <m:sSup>
                        <m:sSupPr>
                          <m:ctrlPr>
                            <a:rPr lang="en-US" sz="2733" i="1">
                              <a:solidFill>
                                <a:srgbClr val="000000"/>
                              </a:solidFill>
                              <a:latin typeface="Cambria Math" panose="02040503050406030204" pitchFamily="18" charset="0"/>
                              <a:cs typeface="Times New Roman" panose="02020603050405020304" pitchFamily="18" charset="0"/>
                            </a:rPr>
                          </m:ctrlPr>
                        </m:sSupPr>
                        <m:e>
                          <m:r>
                            <a:rPr lang="en-US" sz="2733" i="1">
                              <a:solidFill>
                                <a:srgbClr val="000000"/>
                              </a:solidFill>
                              <a:latin typeface="Cambria Math" panose="02040503050406030204" pitchFamily="18" charset="0"/>
                              <a:cs typeface="Times New Roman" panose="02020603050405020304" pitchFamily="18" charset="0"/>
                            </a:rPr>
                            <m:t>𝑦</m:t>
                          </m:r>
                        </m:e>
                        <m:sup>
                          <m:r>
                            <a:rPr lang="en-US" sz="2733" i="1">
                              <a:solidFill>
                                <a:srgbClr val="000000"/>
                              </a:solidFill>
                              <a:latin typeface="Cambria Math" panose="02040503050406030204" pitchFamily="18" charset="0"/>
                              <a:cs typeface="Times New Roman" panose="02020603050405020304" pitchFamily="18" charset="0"/>
                            </a:rPr>
                            <m:t>2</m:t>
                          </m:r>
                        </m:sup>
                      </m:sSup>
                      <m:r>
                        <a:rPr lang="en-US" sz="2733" i="1">
                          <a:solidFill>
                            <a:srgbClr val="000000"/>
                          </a:solidFill>
                          <a:latin typeface="Cambria Math" panose="02040503050406030204" pitchFamily="18" charset="0"/>
                          <a:cs typeface="Times New Roman" panose="02020603050405020304" pitchFamily="18" charset="0"/>
                        </a:rPr>
                        <m:t>;</m:t>
                      </m:r>
                      <m:r>
                        <a:rPr lang="en-US" sz="2733">
                          <a:solidFill>
                            <a:srgbClr val="000000"/>
                          </a:solidFill>
                          <a:latin typeface="Cambria Math" panose="02040503050406030204" pitchFamily="18" charset="0"/>
                          <a:cs typeface="Times New Roman" panose="02020603050405020304" pitchFamily="18" charset="0"/>
                        </a:rPr>
                        <m:t>            </m:t>
                      </m:r>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up>
                      </m:sSup>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m:t>
                          </m:r>
                        </m:den>
                      </m:f>
                      <m:r>
                        <m:rPr>
                          <m:sty m:val="p"/>
                        </m:rP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7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en-US" sz="27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733" i="1">
                              <a:solidFill>
                                <a:srgbClr val="000000"/>
                              </a:solidFill>
                              <a:latin typeface="Cambria Math" panose="02040503050406030204" pitchFamily="18" charset="0"/>
                              <a:cs typeface="Times New Roman" panose="02020603050405020304" pitchFamily="18" charset="0"/>
                            </a:rPr>
                          </m:ctrlPr>
                        </m:fPr>
                        <m:num>
                          <m:r>
                            <a:rPr lang="en-US" sz="2733" i="1">
                              <a:solidFill>
                                <a:srgbClr val="000000"/>
                              </a:solidFill>
                              <a:latin typeface="Cambria Math" panose="02040503050406030204" pitchFamily="18" charset="0"/>
                              <a:cs typeface="Times New Roman" panose="02020603050405020304" pitchFamily="18" charset="0"/>
                            </a:rPr>
                            <m:t>3</m:t>
                          </m:r>
                        </m:num>
                        <m:den>
                          <m:r>
                            <a:rPr lang="en-US" sz="2733" i="1">
                              <a:solidFill>
                                <a:srgbClr val="000000"/>
                              </a:solidFill>
                              <a:latin typeface="Cambria Math" panose="02040503050406030204" pitchFamily="18" charset="0"/>
                              <a:cs typeface="Times New Roman" panose="02020603050405020304" pitchFamily="18" charset="0"/>
                            </a:rPr>
                            <m:t>𝑥</m:t>
                          </m:r>
                        </m:den>
                      </m:f>
                      <m:r>
                        <a:rPr lang="en-US" sz="2733" i="1">
                          <a:solidFill>
                            <a:srgbClr val="000000"/>
                          </a:solidFill>
                          <a:latin typeface="Cambria Math" panose="02040503050406030204" pitchFamily="18" charset="0"/>
                          <a:cs typeface="Times New Roman" panose="02020603050405020304" pitchFamily="18" charset="0"/>
                        </a:rPr>
                        <m:t>+</m:t>
                      </m:r>
                      <m:sSup>
                        <m:sSupPr>
                          <m:ctrlPr>
                            <a:rPr lang="en-US" sz="2733" i="1">
                              <a:solidFill>
                                <a:srgbClr val="000000"/>
                              </a:solidFill>
                              <a:latin typeface="Cambria Math" panose="02040503050406030204" pitchFamily="18" charset="0"/>
                              <a:cs typeface="Times New Roman" panose="02020603050405020304" pitchFamily="18" charset="0"/>
                            </a:rPr>
                          </m:ctrlPr>
                        </m:sSupPr>
                        <m:e>
                          <m:r>
                            <a:rPr lang="en-US" sz="2733" i="1">
                              <a:solidFill>
                                <a:srgbClr val="000000"/>
                              </a:solidFill>
                              <a:latin typeface="Cambria Math" panose="02040503050406030204" pitchFamily="18" charset="0"/>
                              <a:cs typeface="Times New Roman" panose="02020603050405020304" pitchFamily="18" charset="0"/>
                            </a:rPr>
                            <m:t>𝑦</m:t>
                          </m:r>
                        </m:e>
                        <m:sup>
                          <m:r>
                            <a:rPr lang="en-US" sz="2733" i="1">
                              <a:solidFill>
                                <a:srgbClr val="000000"/>
                              </a:solidFill>
                              <a:latin typeface="Cambria Math" panose="02040503050406030204" pitchFamily="18" charset="0"/>
                              <a:cs typeface="Times New Roman" panose="02020603050405020304" pitchFamily="18" charset="0"/>
                            </a:rPr>
                            <m:t>2</m:t>
                          </m:r>
                        </m:sup>
                      </m:sSup>
                    </m:oMath>
                  </m:oMathPara>
                </a14:m>
                <a:endParaRPr lang="en-US" sz="1200"/>
              </a:p>
            </p:txBody>
          </p:sp>
        </mc:Choice>
        <mc:Fallback xmlns="">
          <p:sp>
            <p:nvSpPr>
              <p:cNvPr id="26" name="Rectangle 25"/>
              <p:cNvSpPr>
                <a:spLocks noRot="1" noChangeAspect="1" noMove="1" noResize="1" noEditPoints="1" noAdjustHandles="1" noChangeArrowheads="1" noChangeShapeType="1" noTextEdit="1"/>
              </p:cNvSpPr>
              <p:nvPr/>
            </p:nvSpPr>
            <p:spPr>
              <a:xfrm>
                <a:off x="1168400" y="3073401"/>
                <a:ext cx="9448800" cy="2203295"/>
              </a:xfrm>
              <a:prstGeom prst="rect">
                <a:avLst/>
              </a:prstGeom>
              <a:blipFill>
                <a:blip r:embed="rId2"/>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10800000">
            <a:off x="-609600" y="6303364"/>
            <a:ext cx="13462000" cy="1752241"/>
          </a:xfrm>
          <a:prstGeom prst="rect">
            <a:avLst/>
          </a:prstGeom>
        </p:spPr>
      </p:pic>
      <p:sp>
        <p:nvSpPr>
          <p:cNvPr id="28" name="Oval 27"/>
          <p:cNvSpPr/>
          <p:nvPr/>
        </p:nvSpPr>
        <p:spPr>
          <a:xfrm>
            <a:off x="2082800" y="2829207"/>
            <a:ext cx="1219200" cy="1107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p:cNvSpPr/>
          <p:nvPr/>
        </p:nvSpPr>
        <p:spPr>
          <a:xfrm>
            <a:off x="8382000" y="2829207"/>
            <a:ext cx="1219200" cy="1107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p:cNvSpPr/>
          <p:nvPr/>
        </p:nvSpPr>
        <p:spPr>
          <a:xfrm>
            <a:off x="3860800" y="2829207"/>
            <a:ext cx="1219200" cy="1107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p:cNvSpPr/>
          <p:nvPr/>
        </p:nvSpPr>
        <p:spPr>
          <a:xfrm>
            <a:off x="3034631" y="4181194"/>
            <a:ext cx="1791369" cy="12290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Oval 32"/>
          <p:cNvSpPr/>
          <p:nvPr/>
        </p:nvSpPr>
        <p:spPr>
          <a:xfrm>
            <a:off x="5200670" y="4260764"/>
            <a:ext cx="1791369" cy="12290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6" name="Picture 35"/>
          <p:cNvPicPr>
            <a:picLocks noChangeAspect="1"/>
          </p:cNvPicPr>
          <p:nvPr/>
        </p:nvPicPr>
        <p:blipFill>
          <a:blip r:embed="rId4"/>
          <a:stretch>
            <a:fillRect/>
          </a:stretch>
        </p:blipFill>
        <p:spPr>
          <a:xfrm>
            <a:off x="10361116" y="3784600"/>
            <a:ext cx="1528170" cy="2487719"/>
          </a:xfrm>
          <a:prstGeom prst="rect">
            <a:avLst/>
          </a:prstGeom>
        </p:spPr>
      </p:pic>
      <p:pic>
        <p:nvPicPr>
          <p:cNvPr id="38" name="Picture 37"/>
          <p:cNvPicPr>
            <a:picLocks noChangeAspect="1"/>
          </p:cNvPicPr>
          <p:nvPr/>
        </p:nvPicPr>
        <p:blipFill>
          <a:blip r:embed="rId5"/>
          <a:stretch>
            <a:fillRect/>
          </a:stretch>
        </p:blipFill>
        <p:spPr>
          <a:xfrm>
            <a:off x="119771" y="224439"/>
            <a:ext cx="1353429" cy="1121761"/>
          </a:xfrm>
          <a:prstGeom prst="rect">
            <a:avLst/>
          </a:prstGeom>
        </p:spPr>
      </p:pic>
      <p:sp>
        <p:nvSpPr>
          <p:cNvPr id="39" name="Freeform 21"/>
          <p:cNvSpPr/>
          <p:nvPr/>
        </p:nvSpPr>
        <p:spPr>
          <a:xfrm rot="1594130">
            <a:off x="-135302" y="6160173"/>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34414997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759200" y="324615"/>
            <a:ext cx="4013200" cy="1986785"/>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20" name="Rectangle 19"/>
            <p:cNvSpPr/>
            <p:nvPr/>
          </p:nvSpPr>
          <p:spPr>
            <a:xfrm>
              <a:off x="7624872" y="440391"/>
              <a:ext cx="3811620" cy="1107996"/>
            </a:xfrm>
            <a:prstGeom prst="rect">
              <a:avLst/>
            </a:prstGeom>
          </p:spPr>
          <p:txBody>
            <a:bodyPr wrap="none">
              <a:spAutoFit/>
            </a:bodyPr>
            <a:lstStyle/>
            <a:p>
              <a:pPr algn="just" defTabSz="609630">
                <a:lnSpc>
                  <a:spcPct val="150000"/>
                </a:lnSpc>
                <a:spcAft>
                  <a:spcPts val="400"/>
                </a:spcAft>
                <a:defRPr/>
              </a:pPr>
              <a:r>
                <a:rPr lang="nl-NL"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TRANH LUẬN</a:t>
              </a:r>
              <a:endPar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6207" y="3632200"/>
            <a:ext cx="1823884" cy="21336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25087" y="3922823"/>
            <a:ext cx="1651000" cy="184297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862" y="2768600"/>
            <a:ext cx="2674363" cy="2881357"/>
          </a:xfrm>
          <a:prstGeom prst="rect">
            <a:avLst/>
          </a:prstGeom>
        </p:spPr>
      </p:pic>
      <p:grpSp>
        <p:nvGrpSpPr>
          <p:cNvPr id="7" name="Group 6"/>
          <p:cNvGrpSpPr/>
          <p:nvPr/>
        </p:nvGrpSpPr>
        <p:grpSpPr>
          <a:xfrm>
            <a:off x="254000" y="1651000"/>
            <a:ext cx="4303879" cy="1391495"/>
            <a:chOff x="7399511" y="6347795"/>
            <a:chExt cx="6455818" cy="2087242"/>
          </a:xfrm>
        </p:grpSpPr>
        <p:grpSp>
          <p:nvGrpSpPr>
            <p:cNvPr id="34" name="Group 33"/>
            <p:cNvGrpSpPr/>
            <p:nvPr/>
          </p:nvGrpSpPr>
          <p:grpSpPr>
            <a:xfrm>
              <a:off x="7399511" y="6347795"/>
              <a:ext cx="6455818" cy="2087242"/>
              <a:chOff x="1113200" y="1120231"/>
              <a:chExt cx="6455818" cy="2087242"/>
            </a:xfrm>
          </p:grpSpPr>
          <p:sp>
            <p:nvSpPr>
              <p:cNvPr id="35" name="Google Shape;136;p4"/>
              <p:cNvSpPr/>
              <p:nvPr/>
            </p:nvSpPr>
            <p:spPr>
              <a:xfrm>
                <a:off x="1113200" y="1120231"/>
                <a:ext cx="6455818" cy="2087242"/>
              </a:xfrm>
              <a:prstGeom prst="wedgeRoundRectCallout">
                <a:avLst>
                  <a:gd name="adj1" fmla="val -14001"/>
                  <a:gd name="adj2" fmla="val 7836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60950" tIns="30467" rIns="60950" bIns="30467" anchor="ctr" anchorCtr="0">
                <a:noAutofit/>
              </a:bodyPr>
              <a:lstStyle/>
              <a:p>
                <a:pPr algn="ctr" defTabSz="609630">
                  <a:lnSpc>
                    <a:spcPct val="150000"/>
                  </a:lnSpc>
                  <a:defRPr/>
                </a:pPr>
                <a:endParaRPr sz="2800" dirty="0">
                  <a:solidFill>
                    <a:prstClr val="black"/>
                  </a:solidFill>
                  <a:latin typeface="Calibri"/>
                  <a:ea typeface="Calibri"/>
                  <a:cs typeface="Calibri"/>
                  <a:sym typeface="Calibri"/>
                </a:endParaRPr>
              </a:p>
            </p:txBody>
          </p:sp>
          <p:sp>
            <p:nvSpPr>
              <p:cNvPr id="40" name="TextBox 39"/>
              <p:cNvSpPr txBox="1"/>
              <p:nvPr/>
            </p:nvSpPr>
            <p:spPr>
              <a:xfrm>
                <a:off x="1379778" y="1225640"/>
                <a:ext cx="6049468" cy="1892634"/>
              </a:xfrm>
              <a:prstGeom prst="rect">
                <a:avLst/>
              </a:prstGeom>
              <a:noFill/>
            </p:spPr>
            <p:txBody>
              <a:bodyPr wrap="square" rtlCol="0">
                <a:spAutoFit/>
              </a:bodyPr>
              <a:lstStyle/>
              <a:p>
                <a:pPr defTabSz="609630">
                  <a:lnSpc>
                    <a:spcPct val="150000"/>
                  </a:lnSpc>
                  <a:defRPr/>
                </a:pPr>
                <a:r>
                  <a:rPr lang="en-US" sz="2533">
                    <a:solidFill>
                      <a:prstClr val="black"/>
                    </a:solidFill>
                    <a:latin typeface="Arial" panose="020B0604020202020204" pitchFamily="34" charset="0"/>
                    <a:cs typeface="Arial" panose="020B0604020202020204" pitchFamily="34" charset="0"/>
                  </a:rPr>
                  <a:t>Biểu thức                       có phải là đơn thức không?</a:t>
                </a:r>
                <a:endParaRPr lang="en-US" sz="2533"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1" name="Rectangle 40"/>
                <p:cNvSpPr/>
                <p:nvPr/>
              </p:nvSpPr>
              <p:spPr>
                <a:xfrm>
                  <a:off x="9753600" y="6531282"/>
                  <a:ext cx="3280225" cy="876009"/>
                </a:xfrm>
                <a:prstGeom prst="rect">
                  <a:avLst/>
                </a:prstGeom>
              </p:spPr>
              <p:txBody>
                <a:bodyPr wrap="none">
                  <a:spAutoFit/>
                </a:bodyPr>
                <a:lstStyle/>
                <a:p>
                  <a:pPr defTabSz="609630">
                    <a:defRPr/>
                  </a:pPr>
                  <a14:m>
                    <m:oMathPara xmlns:m="http://schemas.openxmlformats.org/officeDocument/2006/math">
                      <m:oMathParaPr>
                        <m:jc m:val="centerGroup"/>
                      </m:oMathParaPr>
                      <m:oMath xmlns:m="http://schemas.openxmlformats.org/officeDocument/2006/math">
                        <m:d>
                          <m:dPr>
                            <m:ctrlPr>
                              <a:rPr lang="en-US" sz="2667" i="1">
                                <a:solidFill>
                                  <a:prstClr val="black"/>
                                </a:solidFill>
                                <a:latin typeface="Cambria Math" panose="02040503050406030204" pitchFamily="18" charset="0"/>
                              </a:rPr>
                            </m:ctrlPr>
                          </m:dPr>
                          <m:e>
                            <m:r>
                              <a:rPr lang="en-US" sz="2667" i="1">
                                <a:solidFill>
                                  <a:prstClr val="black"/>
                                </a:solidFill>
                                <a:latin typeface="Cambria Math" panose="02040503050406030204" pitchFamily="18" charset="0"/>
                              </a:rPr>
                              <m:t>1+</m:t>
                            </m:r>
                            <m:rad>
                              <m:radPr>
                                <m:degHide m:val="on"/>
                                <m:ctrlPr>
                                  <a:rPr lang="en-US" sz="2667" i="1">
                                    <a:solidFill>
                                      <a:prstClr val="black"/>
                                    </a:solidFill>
                                    <a:latin typeface="Cambria Math" panose="02040503050406030204" pitchFamily="18" charset="0"/>
                                  </a:rPr>
                                </m:ctrlPr>
                              </m:radPr>
                              <m:deg/>
                              <m:e>
                                <m:r>
                                  <a:rPr lang="en-US" sz="2667" i="1">
                                    <a:solidFill>
                                      <a:prstClr val="black"/>
                                    </a:solidFill>
                                    <a:latin typeface="Cambria Math" panose="02040503050406030204" pitchFamily="18" charset="0"/>
                                  </a:rPr>
                                  <m:t>2</m:t>
                                </m:r>
                              </m:e>
                            </m:rad>
                          </m:e>
                        </m:d>
                        <m:sSup>
                          <m:sSupPr>
                            <m:ctrlPr>
                              <a:rPr lang="en-US" sz="2667" i="1">
                                <a:solidFill>
                                  <a:prstClr val="black"/>
                                </a:solidFill>
                                <a:latin typeface="Cambria Math" panose="02040503050406030204" pitchFamily="18" charset="0"/>
                              </a:rPr>
                            </m:ctrlPr>
                          </m:sSupPr>
                          <m:e>
                            <m:r>
                              <a:rPr lang="en-US" sz="2667" i="1">
                                <a:solidFill>
                                  <a:prstClr val="black"/>
                                </a:solidFill>
                                <a:latin typeface="Cambria Math" panose="02040503050406030204" pitchFamily="18" charset="0"/>
                              </a:rPr>
                              <m:t>𝑥</m:t>
                            </m:r>
                          </m:e>
                          <m:sup>
                            <m:r>
                              <a:rPr lang="en-US" sz="2667" i="1">
                                <a:solidFill>
                                  <a:prstClr val="black"/>
                                </a:solidFill>
                                <a:latin typeface="Cambria Math" panose="02040503050406030204" pitchFamily="18" charset="0"/>
                              </a:rPr>
                              <m:t>2</m:t>
                            </m:r>
                          </m:sup>
                        </m:sSup>
                        <m:r>
                          <a:rPr lang="en-US" sz="2667" i="1">
                            <a:solidFill>
                              <a:prstClr val="black"/>
                            </a:solidFill>
                            <a:latin typeface="Cambria Math" panose="02040503050406030204" pitchFamily="18" charset="0"/>
                          </a:rPr>
                          <m:t>𝑦</m:t>
                        </m:r>
                        <m:r>
                          <m:rPr>
                            <m:nor/>
                          </m:rPr>
                          <a:rPr lang="en-US" sz="2667" i="1">
                            <a:solidFill>
                              <a:prstClr val="black"/>
                            </a:solidFill>
                            <a:latin typeface="Cambria Math" panose="02040503050406030204" pitchFamily="18" charset="0"/>
                          </a:rPr>
                          <m:t> </m:t>
                        </m:r>
                      </m:oMath>
                    </m:oMathPara>
                  </a14:m>
                  <a:endParaRPr lang="en-US" sz="2667" dirty="0">
                    <a:solidFill>
                      <a:prstClr val="black"/>
                    </a:solidFill>
                    <a:latin typeface="Calibri"/>
                  </a:endParaRPr>
                </a:p>
              </p:txBody>
            </p:sp>
          </mc:Choice>
          <mc:Fallback xmlns="">
            <p:sp>
              <p:nvSpPr>
                <p:cNvPr id="41" name="Rectangle 40"/>
                <p:cNvSpPr>
                  <a:spLocks noRot="1" noChangeAspect="1" noMove="1" noResize="1" noEditPoints="1" noAdjustHandles="1" noChangeArrowheads="1" noChangeShapeType="1" noTextEdit="1"/>
                </p:cNvSpPr>
                <p:nvPr/>
              </p:nvSpPr>
              <p:spPr>
                <a:xfrm>
                  <a:off x="9753600" y="6531282"/>
                  <a:ext cx="3280225" cy="876009"/>
                </a:xfrm>
                <a:prstGeom prst="rect">
                  <a:avLst/>
                </a:prstGeom>
                <a:blipFill>
                  <a:blip r:embed="rId6"/>
                  <a:stretch>
                    <a:fillRect/>
                  </a:stretch>
                </a:blipFill>
              </p:spPr>
              <p:txBody>
                <a:bodyPr/>
                <a:lstStyle/>
                <a:p>
                  <a:r>
                    <a:rPr lang="en-US">
                      <a:noFill/>
                    </a:rPr>
                    <a:t> </a:t>
                  </a:r>
                </a:p>
              </p:txBody>
            </p:sp>
          </mc:Fallback>
        </mc:AlternateContent>
      </p:grpSp>
      <p:grpSp>
        <p:nvGrpSpPr>
          <p:cNvPr id="44" name="Group 43"/>
          <p:cNvGrpSpPr/>
          <p:nvPr/>
        </p:nvGrpSpPr>
        <p:grpSpPr>
          <a:xfrm>
            <a:off x="4978400" y="2266116"/>
            <a:ext cx="3265801" cy="1355321"/>
            <a:chOff x="1134382" y="1139562"/>
            <a:chExt cx="4665128" cy="2032982"/>
          </a:xfrm>
        </p:grpSpPr>
        <p:sp>
          <p:nvSpPr>
            <p:cNvPr id="46" name="Google Shape;136;p4"/>
            <p:cNvSpPr/>
            <p:nvPr/>
          </p:nvSpPr>
          <p:spPr>
            <a:xfrm>
              <a:off x="1134382" y="1139562"/>
              <a:ext cx="4553805" cy="2032982"/>
            </a:xfrm>
            <a:prstGeom prst="wedgeRoundRectCallout">
              <a:avLst>
                <a:gd name="adj1" fmla="val -21953"/>
                <a:gd name="adj2" fmla="val 75212"/>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60950" tIns="30467" rIns="60950" bIns="30467" anchor="ctr" anchorCtr="0">
              <a:noAutofit/>
            </a:bodyPr>
            <a:lstStyle/>
            <a:p>
              <a:pPr algn="ctr" defTabSz="609630">
                <a:lnSpc>
                  <a:spcPct val="150000"/>
                </a:lnSpc>
                <a:defRPr/>
              </a:pPr>
              <a:endParaRPr sz="2800" dirty="0">
                <a:solidFill>
                  <a:prstClr val="black"/>
                </a:solidFill>
                <a:latin typeface="Calibri"/>
                <a:ea typeface="Calibri"/>
                <a:cs typeface="Calibri"/>
                <a:sym typeface="Calibri"/>
              </a:endParaRPr>
            </a:p>
          </p:txBody>
        </p:sp>
        <p:sp>
          <p:nvSpPr>
            <p:cNvPr id="47" name="TextBox 46"/>
            <p:cNvSpPr txBox="1"/>
            <p:nvPr/>
          </p:nvSpPr>
          <p:spPr>
            <a:xfrm>
              <a:off x="1379778" y="1225640"/>
              <a:ext cx="4419732" cy="1892634"/>
            </a:xfrm>
            <a:prstGeom prst="rect">
              <a:avLst/>
            </a:prstGeom>
            <a:noFill/>
          </p:spPr>
          <p:txBody>
            <a:bodyPr wrap="square" rtlCol="0">
              <a:spAutoFit/>
            </a:bodyPr>
            <a:lstStyle/>
            <a:p>
              <a:pPr defTabSz="609630">
                <a:lnSpc>
                  <a:spcPct val="150000"/>
                </a:lnSpc>
                <a:defRPr/>
              </a:pPr>
              <a:r>
                <a:rPr lang="en-US" sz="2533">
                  <a:solidFill>
                    <a:prstClr val="black"/>
                  </a:solidFill>
                  <a:latin typeface="Arial" panose="020B0604020202020204" pitchFamily="34" charset="0"/>
                  <a:cs typeface="Arial" panose="020B0604020202020204" pitchFamily="34" charset="0"/>
                </a:rPr>
                <a:t>Mình nghĩ là đúng, đó là một đơn thức.</a:t>
              </a:r>
              <a:endParaRPr lang="en-US" sz="2533" dirty="0">
                <a:solidFill>
                  <a:prstClr val="black"/>
                </a:solidFill>
                <a:latin typeface="Arial" panose="020B0604020202020204" pitchFamily="34" charset="0"/>
                <a:cs typeface="Arial" panose="020B0604020202020204" pitchFamily="34" charset="0"/>
              </a:endParaRPr>
            </a:p>
          </p:txBody>
        </p:sp>
      </p:grpSp>
      <p:grpSp>
        <p:nvGrpSpPr>
          <p:cNvPr id="48" name="Group 47"/>
          <p:cNvGrpSpPr/>
          <p:nvPr/>
        </p:nvGrpSpPr>
        <p:grpSpPr>
          <a:xfrm>
            <a:off x="8585201" y="1447800"/>
            <a:ext cx="3681663" cy="1959694"/>
            <a:chOff x="973584" y="1193381"/>
            <a:chExt cx="5259179" cy="2939541"/>
          </a:xfrm>
        </p:grpSpPr>
        <p:sp>
          <p:nvSpPr>
            <p:cNvPr id="49" name="Google Shape;136;p4"/>
            <p:cNvSpPr/>
            <p:nvPr/>
          </p:nvSpPr>
          <p:spPr>
            <a:xfrm>
              <a:off x="973584" y="1193381"/>
              <a:ext cx="4808114" cy="2939541"/>
            </a:xfrm>
            <a:prstGeom prst="wedgeRoundRectCallout">
              <a:avLst>
                <a:gd name="adj1" fmla="val -3206"/>
                <a:gd name="adj2" fmla="val 6975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60950" tIns="30467" rIns="60950" bIns="30467" anchor="ctr" anchorCtr="0">
              <a:noAutofit/>
            </a:bodyPr>
            <a:lstStyle/>
            <a:p>
              <a:pPr algn="ctr" defTabSz="609630">
                <a:lnSpc>
                  <a:spcPct val="150000"/>
                </a:lnSpc>
                <a:defRPr/>
              </a:pPr>
              <a:endParaRPr sz="2800" dirty="0">
                <a:solidFill>
                  <a:prstClr val="black"/>
                </a:solidFill>
                <a:latin typeface="Calibri"/>
                <a:ea typeface="Calibri"/>
                <a:cs typeface="Calibri"/>
                <a:sym typeface="Calibri"/>
              </a:endParaRPr>
            </a:p>
          </p:txBody>
        </p:sp>
        <p:sp>
          <p:nvSpPr>
            <p:cNvPr id="50" name="TextBox 49"/>
            <p:cNvSpPr txBox="1"/>
            <p:nvPr/>
          </p:nvSpPr>
          <p:spPr>
            <a:xfrm>
              <a:off x="1379778" y="1225640"/>
              <a:ext cx="4852985" cy="2769702"/>
            </a:xfrm>
            <a:prstGeom prst="rect">
              <a:avLst/>
            </a:prstGeom>
            <a:noFill/>
          </p:spPr>
          <p:txBody>
            <a:bodyPr wrap="square" rtlCol="0">
              <a:spAutoFit/>
            </a:bodyPr>
            <a:lstStyle/>
            <a:p>
              <a:pPr defTabSz="609630">
                <a:lnSpc>
                  <a:spcPct val="150000"/>
                </a:lnSpc>
                <a:defRPr/>
              </a:pPr>
              <a:r>
                <a:rPr lang="en-US" sz="2533">
                  <a:solidFill>
                    <a:prstClr val="black"/>
                  </a:solidFill>
                  <a:latin typeface="Arial" panose="020B0604020202020204" pitchFamily="34" charset="0"/>
                  <a:cs typeface="Arial" panose="020B0604020202020204" pitchFamily="34" charset="0"/>
                </a:rPr>
                <a:t>Mình nghĩ là không phải, bởi vì trong đó có phép cộng. </a:t>
              </a:r>
              <a:endParaRPr lang="en-US" sz="2533" dirty="0">
                <a:solidFill>
                  <a:prstClr val="black"/>
                </a:solidFill>
                <a:latin typeface="Arial" panose="020B0604020202020204" pitchFamily="34" charset="0"/>
                <a:cs typeface="Arial" panose="020B0604020202020204" pitchFamily="34" charset="0"/>
              </a:endParaRPr>
            </a:p>
          </p:txBody>
        </p:sp>
      </p:grpSp>
      <p:sp>
        <p:nvSpPr>
          <p:cNvPr id="51" name="Rectangle 50"/>
          <p:cNvSpPr/>
          <p:nvPr/>
        </p:nvSpPr>
        <p:spPr>
          <a:xfrm>
            <a:off x="1603205" y="5954276"/>
            <a:ext cx="2983509" cy="502766"/>
          </a:xfrm>
          <a:prstGeom prst="rect">
            <a:avLst/>
          </a:prstGeom>
        </p:spPr>
        <p:txBody>
          <a:bodyPr wrap="none">
            <a:spAutoFit/>
          </a:bodyPr>
          <a:lstStyle/>
          <a:p>
            <a:pPr defTabSz="609630">
              <a:defRPr/>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Còn em nghĩ sao?</a:t>
            </a:r>
            <a:endParaRPr lang="en-US" sz="2667" dirty="0">
              <a:solidFill>
                <a:prstClr val="black"/>
              </a:solidFill>
              <a:latin typeface="Arial" panose="020B0604020202020204" pitchFamily="34" charset="0"/>
              <a:cs typeface="Arial" panose="020B0604020202020204" pitchFamily="34" charset="0"/>
            </a:endParaRPr>
          </a:p>
        </p:txBody>
      </p:sp>
      <p:pic>
        <p:nvPicPr>
          <p:cNvPr id="52" name="Picture 51"/>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52146" y="5837482"/>
            <a:ext cx="951059" cy="540559"/>
          </a:xfrm>
          <a:prstGeom prst="rect">
            <a:avLst/>
          </a:prstGeom>
        </p:spPr>
      </p:pic>
      <p:pic>
        <p:nvPicPr>
          <p:cNvPr id="53" name="Picture 52"/>
          <p:cNvPicPr>
            <a:picLocks noChangeAspect="1"/>
          </p:cNvPicPr>
          <p:nvPr/>
        </p:nvPicPr>
        <p:blipFill>
          <a:blip r:embed="rId9"/>
          <a:stretch>
            <a:fillRect/>
          </a:stretch>
        </p:blipFill>
        <p:spPr>
          <a:xfrm>
            <a:off x="6813715" y="3453220"/>
            <a:ext cx="868639" cy="826065"/>
          </a:xfrm>
          <a:prstGeom prst="rect">
            <a:avLst/>
          </a:prstGeom>
        </p:spPr>
      </p:pic>
      <p:pic>
        <p:nvPicPr>
          <p:cNvPr id="54" name="Picture 53"/>
          <p:cNvPicPr>
            <a:picLocks noChangeAspect="1"/>
          </p:cNvPicPr>
          <p:nvPr/>
        </p:nvPicPr>
        <p:blipFill>
          <a:blip r:embed="rId10"/>
          <a:stretch>
            <a:fillRect/>
          </a:stretch>
        </p:blipFill>
        <p:spPr>
          <a:xfrm>
            <a:off x="11056577" y="3135983"/>
            <a:ext cx="817208" cy="747823"/>
          </a:xfrm>
          <a:prstGeom prst="rect">
            <a:avLst/>
          </a:prstGeom>
        </p:spPr>
      </p:pic>
      <p:pic>
        <p:nvPicPr>
          <p:cNvPr id="56" name="Picture 55"/>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7716020" y="6378041"/>
            <a:ext cx="1385944" cy="308891"/>
          </a:xfrm>
          <a:prstGeom prst="rect">
            <a:avLst/>
          </a:prstGeom>
        </p:spPr>
      </p:pic>
      <p:sp>
        <p:nvSpPr>
          <p:cNvPr id="57" name="Freeform 21"/>
          <p:cNvSpPr/>
          <p:nvPr/>
        </p:nvSpPr>
        <p:spPr>
          <a:xfrm rot="8503479">
            <a:off x="-317086" y="54940"/>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189290340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anim calcmode="lin" valueType="num">
                                      <p:cBhvr>
                                        <p:cTn id="22" dur="500" fill="hold"/>
                                        <p:tgtEl>
                                          <p:spTgt spid="52"/>
                                        </p:tgtEl>
                                        <p:attrNameLst>
                                          <p:attrName>ppt_x</p:attrName>
                                        </p:attrNameLst>
                                      </p:cBhvr>
                                      <p:tavLst>
                                        <p:tav tm="0">
                                          <p:val>
                                            <p:strVal val="#ppt_x"/>
                                          </p:val>
                                        </p:tav>
                                        <p:tav tm="100000">
                                          <p:val>
                                            <p:strVal val="#ppt_x"/>
                                          </p:val>
                                        </p:tav>
                                      </p:tavLst>
                                    </p:anim>
                                    <p:anim calcmode="lin" valueType="num">
                                      <p:cBhvr>
                                        <p:cTn id="23" dur="500" fill="hold"/>
                                        <p:tgtEl>
                                          <p:spTgt spid="5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anim calcmode="lin" valueType="num">
                                      <p:cBhvr>
                                        <p:cTn id="27" dur="500" fill="hold"/>
                                        <p:tgtEl>
                                          <p:spTgt spid="51"/>
                                        </p:tgtEl>
                                        <p:attrNameLst>
                                          <p:attrName>ppt_x</p:attrName>
                                        </p:attrNameLst>
                                      </p:cBhvr>
                                      <p:tavLst>
                                        <p:tav tm="0">
                                          <p:val>
                                            <p:strVal val="#ppt_x"/>
                                          </p:val>
                                        </p:tav>
                                        <p:tav tm="100000">
                                          <p:val>
                                            <p:strVal val="#ppt_x"/>
                                          </p:val>
                                        </p:tav>
                                      </p:tavLst>
                                    </p:anim>
                                    <p:anim calcmode="lin" valueType="num">
                                      <p:cBhvr>
                                        <p:cTn id="28" dur="500" fill="hold"/>
                                        <p:tgtEl>
                                          <p:spTgt spid="5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anim calcmode="lin" valueType="num">
                                      <p:cBhvr>
                                        <p:cTn id="42" dur="500" fill="hold"/>
                                        <p:tgtEl>
                                          <p:spTgt spid="44"/>
                                        </p:tgtEl>
                                        <p:attrNameLst>
                                          <p:attrName>ppt_x</p:attrName>
                                        </p:attrNameLst>
                                      </p:cBhvr>
                                      <p:tavLst>
                                        <p:tav tm="0">
                                          <p:val>
                                            <p:strVal val="#ppt_x"/>
                                          </p:val>
                                        </p:tav>
                                        <p:tav tm="100000">
                                          <p:val>
                                            <p:strVal val="#ppt_x"/>
                                          </p:val>
                                        </p:tav>
                                      </p:tavLst>
                                    </p:anim>
                                    <p:anim calcmode="lin" valueType="num">
                                      <p:cBhvr>
                                        <p:cTn id="43" dur="500" fill="hold"/>
                                        <p:tgtEl>
                                          <p:spTgt spid="4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anim calcmode="lin" valueType="num">
                                      <p:cBhvr>
                                        <p:cTn id="47" dur="500" fill="hold"/>
                                        <p:tgtEl>
                                          <p:spTgt spid="48"/>
                                        </p:tgtEl>
                                        <p:attrNameLst>
                                          <p:attrName>ppt_x</p:attrName>
                                        </p:attrNameLst>
                                      </p:cBhvr>
                                      <p:tavLst>
                                        <p:tav tm="0">
                                          <p:val>
                                            <p:strVal val="#ppt_x"/>
                                          </p:val>
                                        </p:tav>
                                        <p:tav tm="100000">
                                          <p:val>
                                            <p:strVal val="#ppt_x"/>
                                          </p:val>
                                        </p:tav>
                                      </p:tavLst>
                                    </p:anim>
                                    <p:anim calcmode="lin" valueType="num">
                                      <p:cBhvr>
                                        <p:cTn id="48"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p:cTn id="53" dur="500" fill="hold"/>
                                        <p:tgtEl>
                                          <p:spTgt spid="53"/>
                                        </p:tgtEl>
                                        <p:attrNameLst>
                                          <p:attrName>ppt_w</p:attrName>
                                        </p:attrNameLst>
                                      </p:cBhvr>
                                      <p:tavLst>
                                        <p:tav tm="0">
                                          <p:val>
                                            <p:fltVal val="0"/>
                                          </p:val>
                                        </p:tav>
                                        <p:tav tm="100000">
                                          <p:val>
                                            <p:strVal val="#ppt_w"/>
                                          </p:val>
                                        </p:tav>
                                      </p:tavLst>
                                    </p:anim>
                                    <p:anim calcmode="lin" valueType="num">
                                      <p:cBhvr>
                                        <p:cTn id="54" dur="500" fill="hold"/>
                                        <p:tgtEl>
                                          <p:spTgt spid="53"/>
                                        </p:tgtEl>
                                        <p:attrNameLst>
                                          <p:attrName>ppt_h</p:attrName>
                                        </p:attrNameLst>
                                      </p:cBhvr>
                                      <p:tavLst>
                                        <p:tav tm="0">
                                          <p:val>
                                            <p:fltVal val="0"/>
                                          </p:val>
                                        </p:tav>
                                        <p:tav tm="100000">
                                          <p:val>
                                            <p:strVal val="#ppt_h"/>
                                          </p:val>
                                        </p:tav>
                                      </p:tavLst>
                                    </p:anim>
                                    <p:animEffect transition="in" filter="fade">
                                      <p:cBhvr>
                                        <p:cTn id="55" dur="500"/>
                                        <p:tgtEl>
                                          <p:spTgt spid="53"/>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0" name="Group 9"/>
          <p:cNvGrpSpPr/>
          <p:nvPr/>
        </p:nvGrpSpPr>
        <p:grpSpPr>
          <a:xfrm>
            <a:off x="2721810" y="1086615"/>
            <a:ext cx="6807201" cy="1986785"/>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4680552" y="440391"/>
              <a:ext cx="9700253" cy="1107996"/>
            </a:xfrm>
            <a:prstGeom prst="rect">
              <a:avLst/>
            </a:prstGeom>
          </p:spPr>
          <p:txBody>
            <a:bodyPr wrap="none">
              <a:spAutoFit/>
            </a:bodyPr>
            <a:lstStyle/>
            <a:p>
              <a:pPr algn="just">
                <a:lnSpc>
                  <a:spcPct val="150000"/>
                </a:lnSpc>
                <a:spcAft>
                  <a:spcPts val="400"/>
                </a:spcAft>
              </a:pPr>
              <a:r>
                <a:rPr lang="vi-VN" sz="2800" b="1">
                  <a:solidFill>
                    <a:prstClr val="white"/>
                  </a:solidFill>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292500" y="2362200"/>
                <a:ext cx="9753600" cy="3139321"/>
              </a:xfrm>
              <a:prstGeom prst="rect">
                <a:avLst/>
              </a:prstGeom>
              <a:noFill/>
            </p:spPr>
            <p:txBody>
              <a:bodyPr wrap="square" rtlCol="0">
                <a:spAutoFit/>
              </a:bodyPr>
              <a:lstStyle/>
              <a:p>
                <a:pPr marL="381019" indent="-381019" algn="just">
                  <a:lnSpc>
                    <a:spcPct val="150000"/>
                  </a:lnSpc>
                  <a:spcBef>
                    <a:spcPts val="800"/>
                  </a:spcBef>
                  <a:spcAft>
                    <a:spcPts val="400"/>
                  </a:spcAft>
                  <a:buFont typeface="Arial" panose="020B0604020202020204" pitchFamily="34" charset="0"/>
                  <a:buChar char="•"/>
                </a:pPr>
                <a:r>
                  <a:rPr lang="en-US" sz="2800">
                    <a:latin typeface="Arial" panose="020B0604020202020204" pitchFamily="34" charset="0"/>
                    <a:ea typeface="Dotum" panose="020B0600000101010101" pitchFamily="34" charset="-127"/>
                    <a:cs typeface="Arial" panose="020B0604020202020204" pitchFamily="34" charset="0"/>
                  </a:rPr>
                  <a:t>Đơn thức thu gọn:</a:t>
                </a:r>
              </a:p>
              <a:p>
                <a:pPr marL="381019" indent="-381019" algn="just">
                  <a:lnSpc>
                    <a:spcPct val="150000"/>
                  </a:lnSpc>
                  <a:spcBef>
                    <a:spcPts val="800"/>
                  </a:spcBef>
                  <a:spcAft>
                    <a:spcPts val="400"/>
                  </a:spcAft>
                  <a:buFontTx/>
                  <a:buChar char="-"/>
                </a:pPr>
                <a:r>
                  <a:rPr lang="en-US" sz="2800">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2800">
                        <a:latin typeface="Cambria Math" panose="02040503050406030204" pitchFamily="18" charset="0"/>
                        <a:ea typeface="Dotum" panose="020B0600000101010101" pitchFamily="34" charset="-127"/>
                        <a:cs typeface="Times New Roman" panose="02020603050405020304" pitchFamily="18" charset="0"/>
                      </a:rPr>
                      <m:t>A</m:t>
                    </m:r>
                    <m:r>
                      <a:rPr lang="en-US" sz="2800">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2800">
                        <a:latin typeface="Cambria Math" panose="02040503050406030204" pitchFamily="18" charset="0"/>
                        <a:ea typeface="Dotum" panose="020B0600000101010101" pitchFamily="34" charset="-127"/>
                        <a:cs typeface="Times New Roman" panose="02020603050405020304" pitchFamily="18" charset="0"/>
                      </a:rPr>
                      <m:t>xy</m:t>
                    </m:r>
                    <m:d>
                      <m:dPr>
                        <m:ctrlPr>
                          <a:rPr lang="en-US" sz="2800" i="1">
                            <a:latin typeface="Cambria Math" panose="02040503050406030204" pitchFamily="18" charset="0"/>
                            <a:ea typeface="Dotum" panose="020B0600000101010101" pitchFamily="34" charset="-127"/>
                            <a:cs typeface="Times New Roman" panose="02020603050405020304" pitchFamily="18" charset="0"/>
                          </a:rPr>
                        </m:ctrlPr>
                      </m:dPr>
                      <m:e>
                        <m:r>
                          <a:rPr lang="en-US" sz="2800" i="1">
                            <a:latin typeface="Cambria Math" panose="02040503050406030204" pitchFamily="18" charset="0"/>
                            <a:ea typeface="Dotum" panose="020B0600000101010101" pitchFamily="34" charset="-127"/>
                            <a:cs typeface="Times New Roman" panose="02020603050405020304" pitchFamily="18" charset="0"/>
                          </a:rPr>
                          <m:t>−</m:t>
                        </m:r>
                        <m:r>
                          <a:rPr lang="en-US" sz="2800">
                            <a:latin typeface="Cambria Math" panose="02040503050406030204" pitchFamily="18" charset="0"/>
                            <a:ea typeface="Dotum" panose="020B0600000101010101" pitchFamily="34" charset="-127"/>
                            <a:cs typeface="Times New Roman" panose="02020603050405020304" pitchFamily="18" charset="0"/>
                          </a:rPr>
                          <m:t>3</m:t>
                        </m:r>
                      </m:e>
                    </m:d>
                    <m:sSup>
                      <m:sSupPr>
                        <m:ctrlPr>
                          <a:rPr lang="en-US" sz="28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800">
                            <a:latin typeface="Cambria Math" panose="02040503050406030204" pitchFamily="18" charset="0"/>
                            <a:ea typeface="Dotum" panose="020B0600000101010101" pitchFamily="34" charset="-127"/>
                            <a:cs typeface="Times New Roman" panose="02020603050405020304" pitchFamily="18" charset="0"/>
                          </a:rPr>
                          <m:t>x</m:t>
                        </m:r>
                      </m:e>
                      <m:sup>
                        <m:r>
                          <a:rPr lang="en-US" sz="2800">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2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spcAft>
                    <a:spcPts val="400"/>
                  </a:spcAft>
                </a:pPr>
                <a:r>
                  <a:rPr lang="en-US" sz="28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2800">
                        <a:latin typeface="Cambria Math" panose="02040503050406030204" pitchFamily="18" charset="0"/>
                        <a:ea typeface="Dotum" panose="020B0600000101010101" pitchFamily="34" charset="-127"/>
                        <a:cs typeface="Times New Roman" panose="02020603050405020304" pitchFamily="18" charset="0"/>
                      </a:rPr>
                      <m:t>A</m:t>
                    </m:r>
                    <m:r>
                      <a:rPr lang="en-US" sz="2800">
                        <a:latin typeface="Cambria Math" panose="02040503050406030204" pitchFamily="18" charset="0"/>
                        <a:ea typeface="Dotum" panose="020B0600000101010101" pitchFamily="34" charset="-127"/>
                        <a:cs typeface="Times New Roman" panose="02020603050405020304" pitchFamily="18" charset="0"/>
                      </a:rPr>
                      <m:t>=2.</m:t>
                    </m:r>
                    <m:d>
                      <m:dPr>
                        <m:ctrlPr>
                          <a:rPr lang="en-US" sz="2800" i="1">
                            <a:latin typeface="Cambria Math" panose="02040503050406030204" pitchFamily="18" charset="0"/>
                            <a:ea typeface="Dotum" panose="020B0600000101010101" pitchFamily="34" charset="-127"/>
                            <a:cs typeface="Times New Roman" panose="02020603050405020304" pitchFamily="18" charset="0"/>
                          </a:rPr>
                        </m:ctrlPr>
                      </m:dPr>
                      <m:e>
                        <m:r>
                          <a:rPr lang="en-US" sz="2800" i="1">
                            <a:latin typeface="Cambria Math" panose="02040503050406030204" pitchFamily="18" charset="0"/>
                            <a:ea typeface="Dotum" panose="020B0600000101010101" pitchFamily="34" charset="-127"/>
                            <a:cs typeface="Times New Roman" panose="02020603050405020304" pitchFamily="18" charset="0"/>
                          </a:rPr>
                          <m:t>−</m:t>
                        </m:r>
                        <m:r>
                          <a:rPr lang="en-US" sz="2800">
                            <a:latin typeface="Cambria Math" panose="02040503050406030204" pitchFamily="18" charset="0"/>
                            <a:ea typeface="Dotum" panose="020B0600000101010101" pitchFamily="34" charset="-127"/>
                            <a:cs typeface="Times New Roman" panose="02020603050405020304" pitchFamily="18" charset="0"/>
                          </a:rPr>
                          <m:t>3</m:t>
                        </m:r>
                      </m:e>
                    </m:d>
                    <m:r>
                      <a:rPr lang="en-US" sz="2800">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2800">
                        <a:latin typeface="Cambria Math" panose="02040503050406030204" pitchFamily="18" charset="0"/>
                        <a:ea typeface="Dotum" panose="020B0600000101010101" pitchFamily="34" charset="-127"/>
                        <a:cs typeface="Times New Roman" panose="02020603050405020304" pitchFamily="18" charset="0"/>
                      </a:rPr>
                      <m:t>x</m:t>
                    </m:r>
                    <m:r>
                      <a:rPr lang="en-US" sz="280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8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800">
                            <a:latin typeface="Cambria Math" panose="02040503050406030204" pitchFamily="18" charset="0"/>
                            <a:ea typeface="Dotum" panose="020B0600000101010101" pitchFamily="34" charset="-127"/>
                            <a:cs typeface="Times New Roman" panose="02020603050405020304" pitchFamily="18" charset="0"/>
                          </a:rPr>
                          <m:t>x</m:t>
                        </m:r>
                      </m:e>
                      <m:sup>
                        <m:r>
                          <a:rPr lang="en-US" sz="2800">
                            <a:latin typeface="Cambria Math" panose="02040503050406030204" pitchFamily="18" charset="0"/>
                            <a:ea typeface="Dotum" panose="020B0600000101010101" pitchFamily="34" charset="-127"/>
                            <a:cs typeface="Times New Roman" panose="02020603050405020304" pitchFamily="18" charset="0"/>
                          </a:rPr>
                          <m:t>2</m:t>
                        </m:r>
                      </m:sup>
                    </m:sSup>
                    <m:r>
                      <a:rPr lang="en-US" sz="2800">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2800">
                        <a:latin typeface="Cambria Math" panose="02040503050406030204" pitchFamily="18" charset="0"/>
                        <a:ea typeface="Dotum" panose="020B0600000101010101" pitchFamily="34" charset="-127"/>
                        <a:cs typeface="Times New Roman" panose="02020603050405020304" pitchFamily="18" charset="0"/>
                      </a:rPr>
                      <m:t>y</m:t>
                    </m:r>
                    <m:r>
                      <a:rPr lang="en-US" sz="2800">
                        <a:latin typeface="Cambria Math" panose="02040503050406030204" pitchFamily="18" charset="0"/>
                        <a:ea typeface="Dotum" panose="020B0600000101010101" pitchFamily="34" charset="-127"/>
                        <a:cs typeface="Times New Roman" panose="02020603050405020304" pitchFamily="18" charset="0"/>
                      </a:rPr>
                      <m:t>=</m:t>
                    </m:r>
                    <m:r>
                      <a:rPr lang="en-US" sz="2800" i="1">
                        <a:latin typeface="Cambria Math" panose="02040503050406030204" pitchFamily="18" charset="0"/>
                        <a:ea typeface="Dotum" panose="020B0600000101010101" pitchFamily="34" charset="-127"/>
                        <a:cs typeface="Times New Roman" panose="02020603050405020304" pitchFamily="18" charset="0"/>
                      </a:rPr>
                      <m:t>−</m:t>
                    </m:r>
                    <m:r>
                      <a:rPr lang="en-US" sz="2800">
                        <a:latin typeface="Cambria Math" panose="02040503050406030204" pitchFamily="18" charset="0"/>
                        <a:ea typeface="Dotum" panose="020B0600000101010101" pitchFamily="34" charset="-127"/>
                        <a:cs typeface="Times New Roman" panose="02020603050405020304" pitchFamily="18" charset="0"/>
                      </a:rPr>
                      <m:t>6</m:t>
                    </m:r>
                    <m:sSup>
                      <m:sSupPr>
                        <m:ctrlPr>
                          <a:rPr lang="en-US" sz="28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800">
                            <a:latin typeface="Cambria Math" panose="02040503050406030204" pitchFamily="18" charset="0"/>
                            <a:ea typeface="Dotum" panose="020B0600000101010101" pitchFamily="34" charset="-127"/>
                            <a:cs typeface="Times New Roman" panose="02020603050405020304" pitchFamily="18" charset="0"/>
                          </a:rPr>
                          <m:t>x</m:t>
                        </m:r>
                      </m:e>
                      <m:sup>
                        <m:r>
                          <a:rPr lang="en-US" sz="2800">
                            <a:latin typeface="Cambria Math" panose="02040503050406030204" pitchFamily="18" charset="0"/>
                            <a:ea typeface="Dotum" panose="020B0600000101010101" pitchFamily="34" charset="-127"/>
                            <a:cs typeface="Times New Roman" panose="02020603050405020304" pitchFamily="18" charset="0"/>
                          </a:rPr>
                          <m:t>3</m:t>
                        </m:r>
                      </m:sup>
                    </m:sSup>
                    <m:r>
                      <a:rPr lang="en-US" sz="2800">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2800">
                        <a:latin typeface="Cambria Math" panose="02040503050406030204" pitchFamily="18" charset="0"/>
                        <a:ea typeface="Dotum" panose="020B0600000101010101" pitchFamily="34" charset="-127"/>
                        <a:cs typeface="Times New Roman" panose="02020603050405020304" pitchFamily="18" charset="0"/>
                      </a:rPr>
                      <m:t>y</m:t>
                    </m:r>
                  </m:oMath>
                </a14:m>
                <a:r>
                  <a:rPr lang="en-US" sz="2800">
                    <a:latin typeface="Arial" panose="020B0604020202020204" pitchFamily="34" charset="0"/>
                    <a:ea typeface="Dotum" panose="020B0600000101010101" pitchFamily="34" charset="-127"/>
                    <a:cs typeface="Arial" panose="020B0604020202020204" pitchFamily="34" charset="0"/>
                  </a:rPr>
                  <a:t> </a:t>
                </a:r>
                <a:endParaRPr lang="en-US" sz="2800">
                  <a:latin typeface="Arial" panose="020B0604020202020204" pitchFamily="34" charset="0"/>
                  <a:ea typeface="Arial" panose="020B0604020202020204" pitchFamily="34" charset="0"/>
                  <a:cs typeface="Arial" panose="020B0604020202020204" pitchFamily="34" charset="0"/>
                </a:endParaRPr>
              </a:p>
              <a:p>
                <a:pPr marL="381019" indent="-381019" algn="just">
                  <a:lnSpc>
                    <a:spcPct val="150000"/>
                  </a:lnSpc>
                  <a:spcBef>
                    <a:spcPts val="800"/>
                  </a:spcBef>
                  <a:spcAft>
                    <a:spcPts val="400"/>
                  </a:spcAft>
                  <a:buFontTx/>
                  <a:buChar char="-"/>
                </a:pPr>
                <a:r>
                  <a:rPr lang="en-US" sz="2800">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2800">
                        <a:latin typeface="Cambria Math" panose="02040503050406030204" pitchFamily="18" charset="0"/>
                        <a:ea typeface="Dotum" panose="020B0600000101010101" pitchFamily="34" charset="-127"/>
                        <a:cs typeface="Times New Roman" panose="02020603050405020304" pitchFamily="18" charset="0"/>
                      </a:rPr>
                      <m:t>B</m:t>
                    </m:r>
                    <m:r>
                      <a:rPr lang="en-US" sz="2800">
                        <a:latin typeface="Cambria Math" panose="02040503050406030204" pitchFamily="18" charset="0"/>
                        <a:ea typeface="Dotum" panose="020B0600000101010101" pitchFamily="34" charset="-127"/>
                        <a:cs typeface="Times New Roman" panose="02020603050405020304" pitchFamily="18" charset="0"/>
                      </a:rPr>
                      <m:t>=5</m:t>
                    </m:r>
                    <m:sSup>
                      <m:sSupPr>
                        <m:ctrlPr>
                          <a:rPr lang="en-US" sz="28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800">
                            <a:latin typeface="Cambria Math" panose="02040503050406030204" pitchFamily="18" charset="0"/>
                            <a:ea typeface="Dotum" panose="020B0600000101010101" pitchFamily="34" charset="-127"/>
                            <a:cs typeface="Times New Roman" panose="02020603050405020304" pitchFamily="18" charset="0"/>
                          </a:rPr>
                          <m:t>x</m:t>
                        </m:r>
                      </m:e>
                      <m:sup>
                        <m:r>
                          <a:rPr lang="en-US" sz="2800">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28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800">
                            <a:latin typeface="Cambria Math" panose="02040503050406030204" pitchFamily="18" charset="0"/>
                            <a:ea typeface="Dotum" panose="020B0600000101010101" pitchFamily="34" charset="-127"/>
                            <a:cs typeface="Times New Roman" panose="02020603050405020304" pitchFamily="18" charset="0"/>
                          </a:rPr>
                          <m:t>y</m:t>
                        </m:r>
                      </m:e>
                      <m:sup>
                        <m:r>
                          <a:rPr lang="en-US" sz="2800">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2800">
                        <a:latin typeface="Cambria Math" panose="02040503050406030204" pitchFamily="18" charset="0"/>
                        <a:ea typeface="Dotum" panose="020B0600000101010101" pitchFamily="34" charset="-127"/>
                        <a:cs typeface="Times New Roman" panose="02020603050405020304" pitchFamily="18" charset="0"/>
                      </a:rPr>
                      <m:t>z</m:t>
                    </m:r>
                  </m:oMath>
                </a14:m>
                <a:endParaRPr lang="en-US" sz="28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92500" y="2362200"/>
                <a:ext cx="9753600" cy="3139321"/>
              </a:xfrm>
              <a:prstGeom prst="rect">
                <a:avLst/>
              </a:prstGeom>
              <a:blipFill>
                <a:blip r:embed="rId3"/>
                <a:stretch>
                  <a:fillRect l="-1125" b="-1946"/>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0007600" y="341634"/>
            <a:ext cx="1850449" cy="908279"/>
          </a:xfrm>
          <a:prstGeom prst="rect">
            <a:avLst/>
          </a:prstGeom>
        </p:spPr>
      </p:pic>
      <p:pic>
        <p:nvPicPr>
          <p:cNvPr id="9" name="Picture 8"/>
          <p:cNvPicPr>
            <a:picLocks noChangeAspect="1"/>
          </p:cNvPicPr>
          <p:nvPr/>
        </p:nvPicPr>
        <p:blipFill>
          <a:blip r:embed="rId5"/>
          <a:stretch>
            <a:fillRect/>
          </a:stretch>
        </p:blipFill>
        <p:spPr>
          <a:xfrm>
            <a:off x="9372211" y="4544170"/>
            <a:ext cx="1355764" cy="1780430"/>
          </a:xfrm>
          <a:prstGeom prst="rect">
            <a:avLst/>
          </a:prstGeom>
        </p:spPr>
      </p:pic>
    </p:spTree>
    <p:extLst>
      <p:ext uri="{BB962C8B-B14F-4D97-AF65-F5344CB8AC3E}">
        <p14:creationId xmlns:p14="http://schemas.microsoft.com/office/powerpoint/2010/main" val="42657132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2192000" cy="6858000"/>
          </a:xfrm>
          <a:prstGeom prst="rect">
            <a:avLst/>
          </a:prstGeom>
        </p:spPr>
      </p:pic>
      <p:sp>
        <p:nvSpPr>
          <p:cNvPr id="4" name="Freeform 4"/>
          <p:cNvSpPr/>
          <p:nvPr/>
        </p:nvSpPr>
        <p:spPr>
          <a:xfrm>
            <a:off x="660400" y="1752600"/>
            <a:ext cx="10769600" cy="40640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Rectangle 7"/>
          <p:cNvSpPr/>
          <p:nvPr/>
        </p:nvSpPr>
        <p:spPr>
          <a:xfrm>
            <a:off x="-127001" y="-127000"/>
            <a:ext cx="12446000" cy="14986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9" name="Rectangle 8"/>
          <p:cNvSpPr/>
          <p:nvPr/>
        </p:nvSpPr>
        <p:spPr>
          <a:xfrm>
            <a:off x="4737615" y="415091"/>
            <a:ext cx="2775119" cy="707886"/>
          </a:xfrm>
          <a:prstGeom prst="rect">
            <a:avLst/>
          </a:prstGeom>
        </p:spPr>
        <p:txBody>
          <a:bodyPr wrap="none">
            <a:spAutoFit/>
          </a:bodyPr>
          <a:lstStyle/>
          <a:p>
            <a:pPr defTabSz="609630">
              <a:defRPr/>
            </a:pPr>
            <a:r>
              <a:rPr lang="en-US" sz="4000" b="1" dirty="0">
                <a:solidFill>
                  <a:prstClr val="black"/>
                </a:solidFill>
                <a:latin typeface="Arial" panose="020B0604020202020204" pitchFamily="34" charset="0"/>
                <a:cs typeface="Arial" panose="020B0604020202020204" pitchFamily="34" charset="0"/>
              </a:rPr>
              <a:t>KẾT LUẬN</a:t>
            </a:r>
          </a:p>
        </p:txBody>
      </p:sp>
      <p:sp>
        <p:nvSpPr>
          <p:cNvPr id="11" name="Rectangle 10"/>
          <p:cNvSpPr/>
          <p:nvPr/>
        </p:nvSpPr>
        <p:spPr>
          <a:xfrm>
            <a:off x="1184275" y="2116991"/>
            <a:ext cx="9721850" cy="3323987"/>
          </a:xfrm>
          <a:prstGeom prst="rect">
            <a:avLst/>
          </a:prstGeom>
        </p:spPr>
        <p:txBody>
          <a:bodyPr wrap="square">
            <a:spAutoFit/>
          </a:bodyPr>
          <a:lstStyle/>
          <a:p>
            <a:pPr algn="just">
              <a:lnSpc>
                <a:spcPct val="175000"/>
              </a:lnSpc>
              <a:spcBef>
                <a:spcPts val="800"/>
              </a:spcBef>
              <a:spcAft>
                <a:spcPts val="400"/>
              </a:spcAft>
              <a:defRPr/>
            </a:pPr>
            <a:r>
              <a:rPr lang="vi-VN" sz="3000" b="1">
                <a:solidFill>
                  <a:prstClr val="black"/>
                </a:solidFill>
                <a:ea typeface="Times New Roman" panose="02020603050405020304" pitchFamily="18" charset="0"/>
                <a:cs typeface="Arial" panose="020B0604020202020204" pitchFamily="34" charset="0"/>
              </a:rPr>
              <a:t>Đơn thức thu gọn là đơn thức chỉ gồm một số, hoặc có dạng tích của một số với những biến, mỗi biến chỉ xuất hiện một lần và đã được nâng lên lũy thừa với số mũ nguyên dương.</a:t>
            </a:r>
            <a:endParaRPr lang="vi-VN" sz="3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181592" y="5653271"/>
            <a:ext cx="1629805" cy="1402201"/>
          </a:xfrm>
          <a:prstGeom prst="rect">
            <a:avLst/>
          </a:prstGeom>
        </p:spPr>
      </p:pic>
      <p:pic>
        <p:nvPicPr>
          <p:cNvPr id="15" name="Picture 14"/>
          <p:cNvPicPr>
            <a:picLocks noChangeAspect="1"/>
          </p:cNvPicPr>
          <p:nvPr/>
        </p:nvPicPr>
        <p:blipFill>
          <a:blip r:embed="rId6"/>
          <a:stretch>
            <a:fillRect/>
          </a:stretch>
        </p:blipFill>
        <p:spPr>
          <a:xfrm rot="20479476">
            <a:off x="10444104" y="-78801"/>
            <a:ext cx="1629805" cy="1402201"/>
          </a:xfrm>
          <a:prstGeom prst="rect">
            <a:avLst/>
          </a:prstGeom>
        </p:spPr>
      </p:pic>
    </p:spTree>
    <p:extLst>
      <p:ext uri="{BB962C8B-B14F-4D97-AF65-F5344CB8AC3E}">
        <p14:creationId xmlns:p14="http://schemas.microsoft.com/office/powerpoint/2010/main" val="40238818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0" name="Group 9"/>
          <p:cNvGrpSpPr/>
          <p:nvPr/>
        </p:nvGrpSpPr>
        <p:grpSpPr>
          <a:xfrm>
            <a:off x="2721810" y="1086615"/>
            <a:ext cx="6807201" cy="1986785"/>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4680552" y="440391"/>
              <a:ext cx="9700253" cy="1107996"/>
            </a:xfrm>
            <a:prstGeom prst="rect">
              <a:avLst/>
            </a:prstGeom>
          </p:spPr>
          <p:txBody>
            <a:bodyPr wrap="none">
              <a:spAutoFit/>
            </a:bodyPr>
            <a:lstStyle/>
            <a:p>
              <a:pPr algn="just" defTabSz="609630">
                <a:lnSpc>
                  <a:spcPct val="150000"/>
                </a:lnSpc>
                <a:spcAft>
                  <a:spcPts val="400"/>
                </a:spcAft>
                <a:defRPr/>
              </a:pPr>
              <a:r>
                <a:rPr lang="vi-VN" sz="2800" b="1">
                  <a:solidFill>
                    <a:prstClr val="white"/>
                  </a:solidFill>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292500" y="2362200"/>
                <a:ext cx="9753600" cy="3177793"/>
              </a:xfrm>
              <a:prstGeom prst="rect">
                <a:avLst/>
              </a:prstGeom>
              <a:noFill/>
            </p:spPr>
            <p:txBody>
              <a:bodyPr wrap="square" rtlCol="0">
                <a:spAutoFit/>
              </a:bodyPr>
              <a:lstStyle/>
              <a:p>
                <a:pPr marL="381019" indent="-381019" algn="just">
                  <a:lnSpc>
                    <a:spcPct val="150000"/>
                  </a:lnSpc>
                  <a:spcBef>
                    <a:spcPts val="800"/>
                  </a:spcBef>
                  <a:spcAft>
                    <a:spcPts val="533"/>
                  </a:spcAft>
                  <a:buFont typeface="Arial" panose="020B0604020202020204" pitchFamily="34" charset="0"/>
                  <a:buChar char="•"/>
                </a:pPr>
                <a:r>
                  <a:rPr lang="en-US" sz="2800">
                    <a:latin typeface="Arial" panose="020B0604020202020204" pitchFamily="34" charset="0"/>
                    <a:ea typeface="Dotum" panose="020B0600000101010101" pitchFamily="34" charset="-127"/>
                    <a:cs typeface="Arial" panose="020B0604020202020204" pitchFamily="34" charset="0"/>
                  </a:rPr>
                  <a:t>Bậc của một đơn thức:</a:t>
                </a:r>
                <a:endParaRPr lang="en-US" sz="2800">
                  <a:latin typeface="Arial" panose="020B0604020202020204" pitchFamily="34" charset="0"/>
                  <a:ea typeface="Arial" panose="020B0604020202020204" pitchFamily="34" charset="0"/>
                  <a:cs typeface="Arial" panose="020B0604020202020204" pitchFamily="34" charset="0"/>
                </a:endParaRPr>
              </a:p>
              <a:p>
                <a:pPr marL="381019" indent="-381019" algn="just">
                  <a:lnSpc>
                    <a:spcPct val="150000"/>
                  </a:lnSpc>
                  <a:spcBef>
                    <a:spcPts val="800"/>
                  </a:spcBef>
                  <a:spcAft>
                    <a:spcPts val="533"/>
                  </a:spcAft>
                  <a:buFontTx/>
                  <a:buChar char="-"/>
                </a:pPr>
                <a:r>
                  <a:rPr lang="en-US" sz="2800">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2800">
                        <a:latin typeface="Cambria Math" panose="02040503050406030204" pitchFamily="18" charset="0"/>
                        <a:ea typeface="Dotum" panose="020B0600000101010101" pitchFamily="34" charset="-127"/>
                        <a:cs typeface="Times New Roman" panose="02020603050405020304" pitchFamily="18" charset="0"/>
                      </a:rPr>
                      <m:t>B</m:t>
                    </m:r>
                    <m:r>
                      <a:rPr lang="en-US" sz="2800">
                        <a:latin typeface="Cambria Math" panose="02040503050406030204" pitchFamily="18" charset="0"/>
                        <a:ea typeface="Dotum" panose="020B0600000101010101" pitchFamily="34" charset="-127"/>
                        <a:cs typeface="Times New Roman" panose="02020603050405020304" pitchFamily="18" charset="0"/>
                      </a:rPr>
                      <m:t>=5</m:t>
                    </m:r>
                    <m:sSup>
                      <m:sSupPr>
                        <m:ctrlPr>
                          <a:rPr lang="en-US" sz="28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800">
                            <a:latin typeface="Cambria Math" panose="02040503050406030204" pitchFamily="18" charset="0"/>
                            <a:ea typeface="Dotum" panose="020B0600000101010101" pitchFamily="34" charset="-127"/>
                            <a:cs typeface="Times New Roman" panose="02020603050405020304" pitchFamily="18" charset="0"/>
                          </a:rPr>
                          <m:t>x</m:t>
                        </m:r>
                      </m:e>
                      <m:sup>
                        <m:r>
                          <a:rPr lang="en-US" sz="2800">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28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800">
                            <a:latin typeface="Cambria Math" panose="02040503050406030204" pitchFamily="18" charset="0"/>
                            <a:ea typeface="Dotum" panose="020B0600000101010101" pitchFamily="34" charset="-127"/>
                            <a:cs typeface="Times New Roman" panose="02020603050405020304" pitchFamily="18" charset="0"/>
                          </a:rPr>
                          <m:t>y</m:t>
                        </m:r>
                      </m:e>
                      <m:sup>
                        <m:r>
                          <a:rPr lang="en-US" sz="2800">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2800">
                        <a:latin typeface="Cambria Math" panose="02040503050406030204" pitchFamily="18" charset="0"/>
                        <a:ea typeface="Dotum" panose="020B0600000101010101" pitchFamily="34" charset="-127"/>
                        <a:cs typeface="Times New Roman" panose="02020603050405020304" pitchFamily="18" charset="0"/>
                      </a:rPr>
                      <m:t>z</m:t>
                    </m:r>
                  </m:oMath>
                </a14:m>
                <a:r>
                  <a:rPr lang="en-US" sz="2800">
                    <a:latin typeface="Arial" panose="020B0604020202020204" pitchFamily="34" charset="0"/>
                    <a:ea typeface="Dotum" panose="020B0600000101010101" pitchFamily="34" charset="-127"/>
                    <a:cs typeface="Arial" panose="020B0604020202020204" pitchFamily="34" charset="0"/>
                  </a:rPr>
                  <a:t> ta có:</a:t>
                </a:r>
              </a:p>
              <a:p>
                <a:pPr algn="just">
                  <a:lnSpc>
                    <a:spcPct val="150000"/>
                  </a:lnSpc>
                  <a:spcBef>
                    <a:spcPts val="800"/>
                  </a:spcBef>
                  <a:spcAft>
                    <a:spcPts val="533"/>
                  </a:spcAft>
                </a:pPr>
                <a:r>
                  <a:rPr lang="en-US" sz="2800">
                    <a:latin typeface="Arial" panose="020B0604020202020204" pitchFamily="34" charset="0"/>
                    <a:ea typeface="Dotum" panose="020B0600000101010101" pitchFamily="34" charset="-127"/>
                    <a:cs typeface="Arial" panose="020B0604020202020204" pitchFamily="34" charset="0"/>
                  </a:rPr>
                  <a:t>Tổng số mũ của x, y và z là </a:t>
                </a:r>
                <a14:m>
                  <m:oMath xmlns:m="http://schemas.openxmlformats.org/officeDocument/2006/math">
                    <m:r>
                      <a:rPr lang="en-US" sz="2800">
                        <a:latin typeface="Cambria Math" panose="02040503050406030204" pitchFamily="18" charset="0"/>
                        <a:ea typeface="Dotum" panose="020B0600000101010101" pitchFamily="34" charset="-127"/>
                        <a:cs typeface="Times New Roman" panose="02020603050405020304" pitchFamily="18" charset="0"/>
                      </a:rPr>
                      <m:t>2+3+1=6</m:t>
                    </m:r>
                  </m:oMath>
                </a14:m>
                <a:endParaRPr lang="en-US" sz="280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800"/>
                  </a:spcBef>
                  <a:spcAft>
                    <a:spcPts val="533"/>
                  </a:spcAft>
                </a:pPr>
                <a:r>
                  <a:rPr lang="en-US" sz="2800">
                    <a:latin typeface="Arial" panose="020B0604020202020204" pitchFamily="34" charset="0"/>
                    <a:ea typeface="Dotum" panose="020B0600000101010101" pitchFamily="34" charset="-127"/>
                    <a:cs typeface="Arial" panose="020B0604020202020204" pitchFamily="34" charset="0"/>
                  </a:rPr>
                  <a:t>nên B có bậc là 6.</a:t>
                </a:r>
                <a:endParaRPr lang="en-US" sz="28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92500" y="2362200"/>
                <a:ext cx="9753600" cy="3177793"/>
              </a:xfrm>
              <a:prstGeom prst="rect">
                <a:avLst/>
              </a:prstGeom>
              <a:blipFill>
                <a:blip r:embed="rId3"/>
                <a:stretch>
                  <a:fillRect l="-1250" b="-1727"/>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0007600" y="341634"/>
            <a:ext cx="1850449" cy="908279"/>
          </a:xfrm>
          <a:prstGeom prst="rect">
            <a:avLst/>
          </a:prstGeom>
        </p:spPr>
      </p:pic>
      <p:pic>
        <p:nvPicPr>
          <p:cNvPr id="9" name="Picture 8"/>
          <p:cNvPicPr>
            <a:picLocks noChangeAspect="1"/>
          </p:cNvPicPr>
          <p:nvPr/>
        </p:nvPicPr>
        <p:blipFill>
          <a:blip r:embed="rId5"/>
          <a:stretch>
            <a:fillRect/>
          </a:stretch>
        </p:blipFill>
        <p:spPr>
          <a:xfrm>
            <a:off x="9372211" y="4544170"/>
            <a:ext cx="1355764" cy="1780430"/>
          </a:xfrm>
          <a:prstGeom prst="rect">
            <a:avLst/>
          </a:prstGeom>
        </p:spPr>
      </p:pic>
    </p:spTree>
    <p:extLst>
      <p:ext uri="{BB962C8B-B14F-4D97-AF65-F5344CB8AC3E}">
        <p14:creationId xmlns:p14="http://schemas.microsoft.com/office/powerpoint/2010/main" val="19664651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2192000" cy="6858000"/>
          </a:xfrm>
          <a:prstGeom prst="rect">
            <a:avLst/>
          </a:prstGeom>
        </p:spPr>
      </p:pic>
      <p:sp>
        <p:nvSpPr>
          <p:cNvPr id="4" name="Freeform 4"/>
          <p:cNvSpPr/>
          <p:nvPr/>
        </p:nvSpPr>
        <p:spPr>
          <a:xfrm>
            <a:off x="660400" y="1701800"/>
            <a:ext cx="10769600" cy="3027389"/>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p:cNvSpPr/>
          <p:nvPr/>
        </p:nvSpPr>
        <p:spPr>
          <a:xfrm>
            <a:off x="-127001" y="-127000"/>
            <a:ext cx="12446000" cy="14986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9" name="Rectangle 8"/>
          <p:cNvSpPr/>
          <p:nvPr/>
        </p:nvSpPr>
        <p:spPr>
          <a:xfrm>
            <a:off x="4737615" y="415091"/>
            <a:ext cx="2775119" cy="707886"/>
          </a:xfrm>
          <a:prstGeom prst="rect">
            <a:avLst/>
          </a:prstGeom>
        </p:spPr>
        <p:txBody>
          <a:bodyPr wrap="none">
            <a:spAutoFit/>
          </a:bodyPr>
          <a:lstStyle/>
          <a:p>
            <a:pPr defTabSz="609630">
              <a:defRPr/>
            </a:pPr>
            <a:r>
              <a:rPr lang="en-US" sz="4000" b="1" dirty="0">
                <a:solidFill>
                  <a:prstClr val="black"/>
                </a:solidFill>
                <a:latin typeface="Arial" panose="020B0604020202020204" pitchFamily="34" charset="0"/>
                <a:cs typeface="Arial" panose="020B0604020202020204" pitchFamily="34" charset="0"/>
              </a:rPr>
              <a:t>KẾT LUẬN</a:t>
            </a:r>
          </a:p>
        </p:txBody>
      </p:sp>
      <p:sp>
        <p:nvSpPr>
          <p:cNvPr id="11" name="Rectangle 10"/>
          <p:cNvSpPr/>
          <p:nvPr/>
        </p:nvSpPr>
        <p:spPr>
          <a:xfrm>
            <a:off x="1301749" y="2323251"/>
            <a:ext cx="9588500" cy="1708160"/>
          </a:xfrm>
          <a:prstGeom prst="rect">
            <a:avLst/>
          </a:prstGeom>
        </p:spPr>
        <p:txBody>
          <a:bodyPr wrap="square">
            <a:spAutoFit/>
          </a:bodyPr>
          <a:lstStyle/>
          <a:p>
            <a:pPr algn="just">
              <a:lnSpc>
                <a:spcPct val="175000"/>
              </a:lnSpc>
              <a:spcBef>
                <a:spcPts val="800"/>
              </a:spcBef>
              <a:spcAft>
                <a:spcPts val="400"/>
              </a:spcAft>
              <a:defRPr/>
            </a:pPr>
            <a:r>
              <a:rPr lang="vi-VN" sz="3000" b="1">
                <a:solidFill>
                  <a:prstClr val="black"/>
                </a:solidFill>
                <a:ea typeface="Times New Roman" panose="02020603050405020304" pitchFamily="18" charset="0"/>
                <a:cs typeface="Arial" panose="020B0604020202020204" pitchFamily="34" charset="0"/>
              </a:rPr>
              <a:t>Bậc của đơn thức là tổng số mũ của các biến trong một đơn thức thu gọn với hệ số khác 0.</a:t>
            </a:r>
            <a:endParaRPr lang="vi-VN" sz="3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4569388" y="5054600"/>
            <a:ext cx="3053221" cy="1662065"/>
          </a:xfrm>
          <a:prstGeom prst="rect">
            <a:avLst/>
          </a:prstGeom>
        </p:spPr>
      </p:pic>
      <p:pic>
        <p:nvPicPr>
          <p:cNvPr id="14" name="Picture 13"/>
          <p:cNvPicPr>
            <a:picLocks noChangeAspect="1"/>
          </p:cNvPicPr>
          <p:nvPr/>
        </p:nvPicPr>
        <p:blipFill>
          <a:blip r:embed="rId6"/>
          <a:stretch>
            <a:fillRect/>
          </a:stretch>
        </p:blipFill>
        <p:spPr>
          <a:xfrm rot="20479476">
            <a:off x="181592" y="5653271"/>
            <a:ext cx="1629805" cy="1402201"/>
          </a:xfrm>
          <a:prstGeom prst="rect">
            <a:avLst/>
          </a:prstGeom>
        </p:spPr>
      </p:pic>
      <p:pic>
        <p:nvPicPr>
          <p:cNvPr id="15" name="Picture 14"/>
          <p:cNvPicPr>
            <a:picLocks noChangeAspect="1"/>
          </p:cNvPicPr>
          <p:nvPr/>
        </p:nvPicPr>
        <p:blipFill>
          <a:blip r:embed="rId6"/>
          <a:stretch>
            <a:fillRect/>
          </a:stretch>
        </p:blipFill>
        <p:spPr>
          <a:xfrm rot="20479476">
            <a:off x="10444104" y="-78801"/>
            <a:ext cx="1629805" cy="1402201"/>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403664" y="1473937"/>
            <a:ext cx="1427829" cy="1077179"/>
          </a:xfrm>
          <a:prstGeom prst="rect">
            <a:avLst/>
          </a:prstGeom>
        </p:spPr>
      </p:pic>
    </p:spTree>
    <p:extLst>
      <p:ext uri="{BB962C8B-B14F-4D97-AF65-F5344CB8AC3E}">
        <p14:creationId xmlns:p14="http://schemas.microsoft.com/office/powerpoint/2010/main" val="22982774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0" name="Group 9"/>
          <p:cNvGrpSpPr/>
          <p:nvPr/>
        </p:nvGrpSpPr>
        <p:grpSpPr>
          <a:xfrm>
            <a:off x="2673682" y="787400"/>
            <a:ext cx="6807201" cy="1986785"/>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4680552" y="440391"/>
              <a:ext cx="9700253" cy="1107996"/>
            </a:xfrm>
            <a:prstGeom prst="rect">
              <a:avLst/>
            </a:prstGeom>
          </p:spPr>
          <p:txBody>
            <a:bodyPr wrap="none">
              <a:spAutoFit/>
            </a:bodyPr>
            <a:lstStyle/>
            <a:p>
              <a:pPr algn="just" defTabSz="609630">
                <a:lnSpc>
                  <a:spcPct val="150000"/>
                </a:lnSpc>
                <a:spcAft>
                  <a:spcPts val="400"/>
                </a:spcAft>
                <a:defRPr/>
              </a:pPr>
              <a:r>
                <a:rPr lang="vi-VN" sz="2800" b="1">
                  <a:solidFill>
                    <a:prstClr val="white"/>
                  </a:solidFill>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2280733" y="2610548"/>
                <a:ext cx="3839151" cy="708014"/>
              </a:xfrm>
              <a:prstGeom prst="rect">
                <a:avLst/>
              </a:prstGeom>
              <a:noFill/>
            </p:spPr>
            <p:txBody>
              <a:bodyPr wrap="square" rtlCol="0">
                <a:spAutoFit/>
              </a:bodyPr>
              <a:lstStyle/>
              <a:p>
                <a:pPr marL="381019" indent="-381019" algn="just">
                  <a:lnSpc>
                    <a:spcPct val="150000"/>
                  </a:lnSpc>
                  <a:spcAft>
                    <a:spcPts val="533"/>
                  </a:spcAft>
                  <a:buFont typeface="Arial" panose="020B0604020202020204" pitchFamily="34" charset="0"/>
                  <a:buChar char="•"/>
                </a:pPr>
                <a:r>
                  <a:rPr lang="en-US" sz="2667">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2667">
                        <a:latin typeface="Cambria Math" panose="02040503050406030204" pitchFamily="18" charset="0"/>
                        <a:ea typeface="Dotum" panose="020B0600000101010101" pitchFamily="34" charset="-127"/>
                        <a:cs typeface="Times New Roman" panose="02020603050405020304" pitchFamily="18" charset="0"/>
                      </a:rPr>
                      <m:t>A</m:t>
                    </m:r>
                    <m:r>
                      <a:rPr lang="en-US" sz="2667">
                        <a:latin typeface="Cambria Math" panose="02040503050406030204" pitchFamily="18" charset="0"/>
                        <a:ea typeface="Dotum" panose="020B0600000101010101" pitchFamily="34" charset="-127"/>
                        <a:cs typeface="Times New Roman" panose="02020603050405020304" pitchFamily="18" charset="0"/>
                      </a:rPr>
                      <m:t>=</m:t>
                    </m:r>
                    <m:r>
                      <a:rPr lang="en-US" sz="2667" i="1">
                        <a:latin typeface="Cambria Math" panose="02040503050406030204" pitchFamily="18" charset="0"/>
                        <a:ea typeface="Dotum" panose="020B0600000101010101" pitchFamily="34" charset="-127"/>
                        <a:cs typeface="Times New Roman" panose="02020603050405020304" pitchFamily="18" charset="0"/>
                      </a:rPr>
                      <m:t>−</m:t>
                    </m:r>
                    <m:r>
                      <a:rPr lang="en-US" sz="2667">
                        <a:latin typeface="Cambria Math" panose="02040503050406030204" pitchFamily="18" charset="0"/>
                        <a:ea typeface="Dotum" panose="020B0600000101010101" pitchFamily="34" charset="-127"/>
                        <a:cs typeface="Times New Roman" panose="02020603050405020304" pitchFamily="18" charset="0"/>
                      </a:rPr>
                      <m:t>6</m:t>
                    </m:r>
                    <m:sSup>
                      <m:sSupPr>
                        <m:ctrlPr>
                          <a:rPr lang="en-US" sz="2667"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667">
                            <a:latin typeface="Cambria Math" panose="02040503050406030204" pitchFamily="18" charset="0"/>
                            <a:ea typeface="Dotum" panose="020B0600000101010101" pitchFamily="34" charset="-127"/>
                            <a:cs typeface="Times New Roman" panose="02020603050405020304" pitchFamily="18" charset="0"/>
                          </a:rPr>
                          <m:t>x</m:t>
                        </m:r>
                      </m:e>
                      <m:sup>
                        <m:r>
                          <a:rPr lang="en-US" sz="2667">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2667">
                        <a:latin typeface="Cambria Math" panose="02040503050406030204" pitchFamily="18" charset="0"/>
                        <a:ea typeface="Dotum" panose="020B0600000101010101" pitchFamily="34" charset="-127"/>
                        <a:cs typeface="Times New Roman" panose="02020603050405020304" pitchFamily="18" charset="0"/>
                      </a:rPr>
                      <m:t>y</m:t>
                    </m:r>
                  </m:oMath>
                </a14:m>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80733" y="2610548"/>
                <a:ext cx="3839151" cy="708014"/>
              </a:xfrm>
              <a:prstGeom prst="rect">
                <a:avLst/>
              </a:prstGeom>
              <a:blipFill>
                <a:blip r:embed="rId3"/>
                <a:stretch>
                  <a:fillRect l="-2698" b="-12069"/>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12164" y="127001"/>
            <a:ext cx="1850449" cy="908279"/>
          </a:xfrm>
          <a:prstGeom prst="rect">
            <a:avLst/>
          </a:prstGeom>
        </p:spPr>
      </p:pic>
      <p:pic>
        <p:nvPicPr>
          <p:cNvPr id="9" name="Picture 8"/>
          <p:cNvPicPr>
            <a:picLocks noChangeAspect="1"/>
          </p:cNvPicPr>
          <p:nvPr/>
        </p:nvPicPr>
        <p:blipFill>
          <a:blip r:embed="rId5"/>
          <a:stretch>
            <a:fillRect/>
          </a:stretch>
        </p:blipFill>
        <p:spPr>
          <a:xfrm>
            <a:off x="10922000" y="5308008"/>
            <a:ext cx="812800" cy="1067393"/>
          </a:xfrm>
          <a:prstGeom prst="rect">
            <a:avLst/>
          </a:prstGeom>
        </p:spPr>
      </p:pic>
      <p:cxnSp>
        <p:nvCxnSpPr>
          <p:cNvPr id="4" name="Straight Arrow Connector 3"/>
          <p:cNvCxnSpPr/>
          <p:nvPr/>
        </p:nvCxnSpPr>
        <p:spPr>
          <a:xfrm>
            <a:off x="6243133" y="2458286"/>
            <a:ext cx="711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243133" y="2458286"/>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0459" y="3819191"/>
            <a:ext cx="711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7182289" y="2104343"/>
                <a:ext cx="2550698" cy="708014"/>
              </a:xfrm>
              <a:prstGeom prst="rect">
                <a:avLst/>
              </a:prstGeom>
            </p:spPr>
            <p:txBody>
              <a:bodyPr wrap="none">
                <a:spAutoFit/>
              </a:bodyPr>
              <a:lstStyle/>
              <a:p>
                <a:pPr algn="just">
                  <a:lnSpc>
                    <a:spcPct val="150000"/>
                  </a:lnSpc>
                  <a:spcAft>
                    <a:spcPts val="533"/>
                  </a:spcAft>
                </a:pPr>
                <a:r>
                  <a:rPr lang="en-US" sz="2667">
                    <a:solidFill>
                      <a:prstClr val="black"/>
                    </a:solidFill>
                    <a:latin typeface="Arial" panose="020B0604020202020204" pitchFamily="34" charset="0"/>
                    <a:ea typeface="Dotum" panose="020B0600000101010101" pitchFamily="34" charset="-127"/>
                    <a:cs typeface="Arial" panose="020B0604020202020204" pitchFamily="34" charset="0"/>
                  </a:rPr>
                  <a:t>Phần hệ số: </a:t>
                </a:r>
                <a14:m>
                  <m:oMath xmlns:m="http://schemas.openxmlformats.org/officeDocument/2006/math">
                    <m:r>
                      <a:rPr lang="en-US" sz="2667"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2667">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oMath>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182289" y="2104343"/>
                <a:ext cx="2550698" cy="708014"/>
              </a:xfrm>
              <a:prstGeom prst="rect">
                <a:avLst/>
              </a:prstGeom>
              <a:blipFill>
                <a:blip r:embed="rId6"/>
                <a:stretch>
                  <a:fillRect l="-4535"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178996" y="3437666"/>
                <a:ext cx="2425921" cy="708014"/>
              </a:xfrm>
              <a:prstGeom prst="rect">
                <a:avLst/>
              </a:prstGeom>
            </p:spPr>
            <p:txBody>
              <a:bodyPr wrap="none">
                <a:spAutoFit/>
              </a:bodyPr>
              <a:lstStyle/>
              <a:p>
                <a:pPr algn="just">
                  <a:lnSpc>
                    <a:spcPct val="150000"/>
                  </a:lnSpc>
                  <a:spcAft>
                    <a:spcPts val="533"/>
                  </a:spcAft>
                </a:pPr>
                <a:r>
                  <a:rPr lang="en-US" sz="2667">
                    <a:solidFill>
                      <a:prstClr val="black"/>
                    </a:solidFill>
                    <a:latin typeface="Arial" panose="020B0604020202020204" pitchFamily="34" charset="0"/>
                    <a:ea typeface="Dotum" panose="020B0600000101010101" pitchFamily="34" charset="-127"/>
                    <a:cs typeface="Arial" panose="020B0604020202020204" pitchFamily="34" charset="0"/>
                  </a:rPr>
                  <a:t>Phần biến: </a:t>
                </a:r>
                <a14:m>
                  <m:oMath xmlns:m="http://schemas.openxmlformats.org/officeDocument/2006/math">
                    <m:sSup>
                      <m:sSupPr>
                        <m:ctrlPr>
                          <a:rPr lang="en-US" sz="2667"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667">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e>
                      <m:sup>
                        <m:r>
                          <a:rPr lang="en-US" sz="2667">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2667">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oMath>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7178996" y="3437666"/>
                <a:ext cx="2425921" cy="708014"/>
              </a:xfrm>
              <a:prstGeom prst="rect">
                <a:avLst/>
              </a:prstGeom>
              <a:blipFill>
                <a:blip r:embed="rId7"/>
                <a:stretch>
                  <a:fillRect l="-4774" b="-11207"/>
                </a:stretch>
              </a:blipFill>
            </p:spPr>
            <p:txBody>
              <a:bodyPr/>
              <a:lstStyle/>
              <a:p>
                <a:r>
                  <a:rPr lang="en-US">
                    <a:noFill/>
                  </a:rPr>
                  <a:t> </a:t>
                </a:r>
              </a:p>
            </p:txBody>
          </p:sp>
        </mc:Fallback>
      </mc:AlternateContent>
      <p:grpSp>
        <p:nvGrpSpPr>
          <p:cNvPr id="27" name="Group 26"/>
          <p:cNvGrpSpPr/>
          <p:nvPr/>
        </p:nvGrpSpPr>
        <p:grpSpPr>
          <a:xfrm>
            <a:off x="740578" y="4495801"/>
            <a:ext cx="9775022" cy="1549219"/>
            <a:chOff x="882267" y="6477270"/>
            <a:chExt cx="14662533" cy="2323829"/>
          </a:xfrm>
        </p:grpSpPr>
        <p:sp>
          <p:nvSpPr>
            <p:cNvPr id="23" name="Google Shape;136;p4"/>
            <p:cNvSpPr/>
            <p:nvPr/>
          </p:nvSpPr>
          <p:spPr>
            <a:xfrm>
              <a:off x="882267" y="6477270"/>
              <a:ext cx="14662533" cy="2323829"/>
            </a:xfrm>
            <a:prstGeom prst="wedgeRoundRectCallout">
              <a:avLst>
                <a:gd name="adj1" fmla="val -50183"/>
                <a:gd name="adj2" fmla="val -764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60950" tIns="30467" rIns="60950" bIns="30467" anchor="ctr" anchorCtr="0">
              <a:noAutofit/>
            </a:bodyPr>
            <a:lstStyle/>
            <a:p>
              <a:pPr lvl="0" algn="ctr">
                <a:lnSpc>
                  <a:spcPct val="150000"/>
                </a:lnSpc>
              </a:pPr>
              <a:endParaRPr sz="2800" dirty="0">
                <a:solidFill>
                  <a:schemeClr val="dk1"/>
                </a:solidFill>
                <a:ea typeface="Calibri"/>
                <a:cs typeface="Calibri"/>
                <a:sym typeface="Calibri"/>
              </a:endParaRPr>
            </a:p>
          </p:txBody>
        </p:sp>
        <p:sp>
          <p:nvSpPr>
            <p:cNvPr id="26" name="Rectangle 25"/>
            <p:cNvSpPr/>
            <p:nvPr/>
          </p:nvSpPr>
          <p:spPr>
            <a:xfrm>
              <a:off x="1187457" y="6571961"/>
              <a:ext cx="14032133" cy="2077493"/>
            </a:xfrm>
            <a:prstGeom prst="rect">
              <a:avLst/>
            </a:prstGeom>
          </p:spPr>
          <p:txBody>
            <a:bodyPr wrap="square">
              <a:spAutoFit/>
            </a:bodyPr>
            <a:lstStyle/>
            <a:p>
              <a:pPr algn="just">
                <a:lnSpc>
                  <a:spcPct val="150000"/>
                </a:lnSpc>
                <a:spcAft>
                  <a:spcPts val="533"/>
                </a:spcAft>
              </a:pPr>
              <a:r>
                <a:rPr lang="en-US" sz="2800" b="1" i="1" u="sng">
                  <a:solidFill>
                    <a:srgbClr val="C00000"/>
                  </a:solidFill>
                  <a:latin typeface="Arial" panose="020B0604020202020204" pitchFamily="34" charset="0"/>
                  <a:ea typeface="Dotum" panose="020B0600000101010101" pitchFamily="34" charset="-127"/>
                  <a:cs typeface="Arial" panose="020B0604020202020204" pitchFamily="34" charset="0"/>
                </a:rPr>
                <a:t>Kết luận:</a:t>
              </a:r>
              <a:r>
                <a:rPr lang="en-US" sz="2800" b="1" i="1">
                  <a:solidFill>
                    <a:srgbClr val="C00000"/>
                  </a:solidFill>
                  <a:latin typeface="Arial" panose="020B0604020202020204" pitchFamily="34" charset="0"/>
                  <a:ea typeface="Dotum" panose="020B0600000101010101" pitchFamily="34" charset="-127"/>
                  <a:cs typeface="Arial" panose="020B0604020202020204" pitchFamily="34" charset="0"/>
                </a:rPr>
                <a:t> </a:t>
              </a:r>
              <a:r>
                <a:rPr lang="en-US" sz="2800">
                  <a:latin typeface="Arial" panose="020B0604020202020204" pitchFamily="34" charset="0"/>
                  <a:ea typeface="Dotum" panose="020B0600000101010101" pitchFamily="34" charset="-127"/>
                  <a:cs typeface="Arial" panose="020B0604020202020204" pitchFamily="34" charset="0"/>
                </a:rPr>
                <a:t>Trong đơn thức thu gọn, phần số hay còn gọi là phần hệ số, phần còn lại gọi là phần biến.</a:t>
              </a:r>
              <a:endParaRPr lang="en-US" sz="2800">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98876288"/>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62000" y="317846"/>
            <a:ext cx="10555812" cy="622230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473200" y="1756430"/>
                <a:ext cx="9296400" cy="3824124"/>
              </a:xfrm>
              <a:prstGeom prst="rect">
                <a:avLst/>
              </a:prstGeom>
            </p:spPr>
            <p:txBody>
              <a:bodyPr wrap="square">
                <a:spAutoFit/>
              </a:bodyPr>
              <a:lstStyle/>
              <a:p>
                <a:pPr algn="just">
                  <a:lnSpc>
                    <a:spcPct val="150000"/>
                  </a:lnSpc>
                  <a:spcBef>
                    <a:spcPts val="800"/>
                  </a:spcBef>
                  <a:spcAft>
                    <a:spcPts val="533"/>
                  </a:spcAft>
                </a:pPr>
                <a:r>
                  <a:rPr lang="en-US" sz="2800" b="1" u="sng">
                    <a:solidFill>
                      <a:srgbClr val="C00000"/>
                    </a:solidFill>
                    <a:latin typeface="Arial" panose="020B0604020202020204" pitchFamily="34" charset="0"/>
                    <a:ea typeface="Dotum" panose="020B0600000101010101" pitchFamily="34" charset="-127"/>
                    <a:cs typeface="Arial" panose="020B0604020202020204" pitchFamily="34" charset="0"/>
                  </a:rPr>
                  <a:t>* Chú ý:</a:t>
                </a:r>
                <a:endParaRPr lang="en-US" sz="2800" b="1" u="sng">
                  <a:solidFill>
                    <a:srgbClr val="C00000"/>
                  </a:solidFill>
                  <a:latin typeface="Arial" panose="020B0604020202020204" pitchFamily="34" charset="0"/>
                  <a:ea typeface="Arial" panose="020B0604020202020204" pitchFamily="34" charset="0"/>
                  <a:cs typeface="Arial" panose="020B0604020202020204" pitchFamily="34" charset="0"/>
                </a:endParaRPr>
              </a:p>
              <a:p>
                <a:pPr marL="381019" indent="-381019" algn="just">
                  <a:lnSpc>
                    <a:spcPct val="150000"/>
                  </a:lnSpc>
                  <a:spcBef>
                    <a:spcPts val="800"/>
                  </a:spcBef>
                  <a:spcAft>
                    <a:spcPts val="533"/>
                  </a:spcAft>
                  <a:buFontTx/>
                  <a:buChar char="-"/>
                </a:pPr>
                <a:r>
                  <a:rPr lang="en-US" sz="2800">
                    <a:latin typeface="Arial" panose="020B0604020202020204" pitchFamily="34" charset="0"/>
                    <a:ea typeface="Dotum" panose="020B0600000101010101" pitchFamily="34" charset="-127"/>
                    <a:cs typeface="Arial" panose="020B0604020202020204" pitchFamily="34" charset="0"/>
                  </a:rPr>
                  <a:t>Với các đơn thức có hệ số là </a:t>
                </a:r>
                <a14:m>
                  <m:oMath xmlns:m="http://schemas.openxmlformats.org/officeDocument/2006/math">
                    <m:r>
                      <a:rPr lang="en-US" sz="2800" i="1">
                        <a:latin typeface="Cambria Math" panose="02040503050406030204" pitchFamily="18" charset="0"/>
                        <a:ea typeface="Dotum" panose="020B0600000101010101" pitchFamily="34" charset="-127"/>
                        <a:cs typeface="Times New Roman" panose="02020603050405020304" pitchFamily="18" charset="0"/>
                      </a:rPr>
                      <m:t>+1</m:t>
                    </m:r>
                  </m:oMath>
                </a14:m>
                <a:r>
                  <a:rPr lang="en-US" sz="2800">
                    <a:latin typeface="Arial" panose="020B0604020202020204" pitchFamily="34" charset="0"/>
                    <a:ea typeface="Dotum" panose="020B0600000101010101" pitchFamily="34" charset="-127"/>
                    <a:cs typeface="Arial" panose="020B0604020202020204" pitchFamily="34" charset="0"/>
                  </a:rPr>
                  <a:t> hay </a:t>
                </a:r>
                <a14:m>
                  <m:oMath xmlns:m="http://schemas.openxmlformats.org/officeDocument/2006/math">
                    <m:r>
                      <a:rPr lang="en-US" sz="2800" i="1">
                        <a:latin typeface="Cambria Math" panose="02040503050406030204" pitchFamily="18" charset="0"/>
                        <a:ea typeface="Dotum" panose="020B0600000101010101" pitchFamily="34" charset="-127"/>
                        <a:cs typeface="Times New Roman" panose="02020603050405020304" pitchFamily="18" charset="0"/>
                      </a:rPr>
                      <m:t>−1</m:t>
                    </m:r>
                  </m:oMath>
                </a14:m>
                <a:r>
                  <a:rPr lang="en-US" sz="2800">
                    <a:latin typeface="Arial" panose="020B0604020202020204" pitchFamily="34" charset="0"/>
                    <a:ea typeface="Dotum" panose="020B0600000101010101" pitchFamily="34" charset="-127"/>
                    <a:cs typeface="Arial" panose="020B0604020202020204" pitchFamily="34" charset="0"/>
                  </a:rPr>
                  <a:t>, ta không viết số 1.</a:t>
                </a:r>
              </a:p>
              <a:p>
                <a:pPr marL="381019" indent="-381019" algn="just">
                  <a:lnSpc>
                    <a:spcPct val="150000"/>
                  </a:lnSpc>
                  <a:spcBef>
                    <a:spcPts val="800"/>
                  </a:spcBef>
                  <a:spcAft>
                    <a:spcPts val="533"/>
                  </a:spcAft>
                  <a:buFontTx/>
                  <a:buChar char="-"/>
                </a:pPr>
                <a:r>
                  <a:rPr lang="en-US" sz="2800">
                    <a:latin typeface="Arial" panose="020B0604020202020204" pitchFamily="34" charset="0"/>
                    <a:ea typeface="Dotum" panose="020B0600000101010101" pitchFamily="34" charset="-127"/>
                    <a:cs typeface="Arial" panose="020B0604020202020204" pitchFamily="34" charset="0"/>
                  </a:rPr>
                  <a:t>Mỗi số khác 0 là một đơn thức thu gọn bậc 0.</a:t>
                </a:r>
              </a:p>
              <a:p>
                <a:pPr marL="381019" indent="-381019" algn="just">
                  <a:lnSpc>
                    <a:spcPct val="150000"/>
                  </a:lnSpc>
                  <a:spcBef>
                    <a:spcPts val="800"/>
                  </a:spcBef>
                  <a:spcAft>
                    <a:spcPts val="533"/>
                  </a:spcAft>
                  <a:buFontTx/>
                  <a:buChar char="-"/>
                </a:pPr>
                <a:r>
                  <a:rPr lang="en-US" sz="2800">
                    <a:latin typeface="Arial" panose="020B0604020202020204" pitchFamily="34" charset="0"/>
                    <a:ea typeface="Dotum" panose="020B0600000101010101" pitchFamily="34" charset="-127"/>
                    <a:cs typeface="Arial" panose="020B0604020202020204" pitchFamily="34" charset="0"/>
                  </a:rPr>
                  <a:t>Số 0 cũng được coi là một đơn thức. Nó không có bậc.</a:t>
                </a:r>
                <a:endParaRPr lang="en-US" sz="28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73200" y="1756430"/>
                <a:ext cx="9296400" cy="3824124"/>
              </a:xfrm>
              <a:prstGeom prst="rect">
                <a:avLst/>
              </a:prstGeom>
              <a:blipFill>
                <a:blip r:embed="rId5"/>
                <a:stretch>
                  <a:fillRect l="-1377" r="-1311" b="-1435"/>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10114702" y="617939"/>
            <a:ext cx="1477216" cy="1138491"/>
          </a:xfrm>
          <a:prstGeom prst="rect">
            <a:avLst/>
          </a:prstGeom>
        </p:spPr>
      </p:pic>
      <p:pic>
        <p:nvPicPr>
          <p:cNvPr id="16" name="Picture 15"/>
          <p:cNvPicPr>
            <a:picLocks noChangeAspect="1"/>
          </p:cNvPicPr>
          <p:nvPr/>
        </p:nvPicPr>
        <p:blipFill>
          <a:blip r:embed="rId7"/>
          <a:stretch>
            <a:fillRect/>
          </a:stretch>
        </p:blipFill>
        <p:spPr>
          <a:xfrm>
            <a:off x="288503" y="4749730"/>
            <a:ext cx="946994" cy="1625741"/>
          </a:xfrm>
          <a:prstGeom prst="rect">
            <a:avLst/>
          </a:prstGeom>
        </p:spPr>
      </p:pic>
    </p:spTree>
    <p:extLst>
      <p:ext uri="{BB962C8B-B14F-4D97-AF65-F5344CB8AC3E}">
        <p14:creationId xmlns:p14="http://schemas.microsoft.com/office/powerpoint/2010/main" val="416055971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wipe(up)">
                                      <p:cBhvr>
                                        <p:cTn id="14" dur="500"/>
                                        <p:tgtEl>
                                          <p:spTgt spid="13">
                                            <p:txEl>
                                              <p:pRg st="1" end="1"/>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8" dur="500"/>
                                        <p:tgtEl>
                                          <p:spTgt spid="13">
                                            <p:txEl>
                                              <p:pRg st="2" end="2"/>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184484" y="148389"/>
            <a:ext cx="11836400" cy="65532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514684" y="1210032"/>
            <a:ext cx="11176000" cy="2555058"/>
          </a:xfrm>
          <a:prstGeom prst="rect">
            <a:avLst/>
          </a:prstGeom>
        </p:spPr>
        <p:txBody>
          <a:bodyPr wrap="square">
            <a:spAutoFit/>
          </a:bodyPr>
          <a:lstStyle/>
          <a:p>
            <a:pPr algn="just">
              <a:lnSpc>
                <a:spcPct val="150000"/>
              </a:lnSpc>
            </a:pPr>
            <a:r>
              <a:rPr lang="vi-VN" sz="2667"/>
              <a:t>Một nhóm thiện nguyện chuẩn bị y phần quà giúp đỡ những gia đình có hoàn cảnh khó khăn. Mỗi phần quà gồm x kg bao gạo và x gói mì ăn liền. Viết biểu thức biểu thị giá trị bằng tiền (nghìn đồng) của toàn bộ số quà đó, biết 12 nghìn đồng/kg gạo; 4,5 nghìn đồng/gói mì ăn?</a:t>
            </a:r>
            <a:endParaRPr lang="en-US" sz="2667" dirty="0"/>
          </a:p>
        </p:txBody>
      </p:sp>
      <p:sp>
        <p:nvSpPr>
          <p:cNvPr id="15" name="Google Shape;7771;p33"/>
          <p:cNvSpPr txBox="1">
            <a:spLocks/>
          </p:cNvSpPr>
          <p:nvPr/>
        </p:nvSpPr>
        <p:spPr>
          <a:xfrm>
            <a:off x="2672000" y="532333"/>
            <a:ext cx="6848000" cy="509067"/>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4000" b="1" kern="0" dirty="0">
                <a:solidFill>
                  <a:schemeClr val="tx2"/>
                </a:solidFill>
                <a:latin typeface="Arial" panose="020B0604020202020204" pitchFamily="34" charset="0"/>
              </a:rPr>
              <a:t>KHỞI ĐỘNG</a:t>
            </a:r>
          </a:p>
        </p:txBody>
      </p:sp>
      <p:pic>
        <p:nvPicPr>
          <p:cNvPr id="16" name="Picture 15"/>
          <p:cNvPicPr>
            <a:picLocks noChangeAspect="1"/>
          </p:cNvPicPr>
          <p:nvPr/>
        </p:nvPicPr>
        <p:blipFill>
          <a:blip r:embed="rId3"/>
          <a:stretch>
            <a:fillRect/>
          </a:stretch>
        </p:blipFill>
        <p:spPr>
          <a:xfrm>
            <a:off x="1981200" y="4190762"/>
            <a:ext cx="4803704" cy="2387838"/>
          </a:xfrm>
          <a:prstGeom prst="rect">
            <a:avLst/>
          </a:prstGeom>
        </p:spPr>
      </p:pic>
      <p:pic>
        <p:nvPicPr>
          <p:cNvPr id="17" name="Picture 16"/>
          <p:cNvPicPr>
            <a:picLocks noChangeAspect="1"/>
          </p:cNvPicPr>
          <p:nvPr/>
        </p:nvPicPr>
        <p:blipFill>
          <a:blip r:embed="rId4"/>
          <a:stretch>
            <a:fillRect/>
          </a:stretch>
        </p:blipFill>
        <p:spPr>
          <a:xfrm>
            <a:off x="9520000" y="3882190"/>
            <a:ext cx="1617612" cy="2743438"/>
          </a:xfrm>
          <a:prstGeom prst="rect">
            <a:avLst/>
          </a:prstGeom>
        </p:spPr>
      </p:pic>
      <p:pic>
        <p:nvPicPr>
          <p:cNvPr id="18" name="Picture 17"/>
          <p:cNvPicPr>
            <a:picLocks noChangeAspect="1"/>
          </p:cNvPicPr>
          <p:nvPr/>
        </p:nvPicPr>
        <p:blipFill>
          <a:blip r:embed="rId5"/>
          <a:stretch>
            <a:fillRect/>
          </a:stretch>
        </p:blipFill>
        <p:spPr>
          <a:xfrm>
            <a:off x="10236249" y="411440"/>
            <a:ext cx="1475824" cy="724397"/>
          </a:xfrm>
          <a:prstGeom prst="rect">
            <a:avLst/>
          </a:prstGeom>
        </p:spPr>
      </p:pic>
      <p:pic>
        <p:nvPicPr>
          <p:cNvPr id="19" name="Picture 18"/>
          <p:cNvPicPr>
            <a:picLocks noChangeAspect="1"/>
          </p:cNvPicPr>
          <p:nvPr/>
        </p:nvPicPr>
        <p:blipFill>
          <a:blip r:embed="rId6"/>
          <a:stretch>
            <a:fillRect/>
          </a:stretch>
        </p:blipFill>
        <p:spPr>
          <a:xfrm>
            <a:off x="514684" y="532334"/>
            <a:ext cx="653716" cy="678337"/>
          </a:xfrm>
          <a:prstGeom prst="rect">
            <a:avLst/>
          </a:prstGeom>
        </p:spPr>
      </p:pic>
    </p:spTree>
    <p:extLst>
      <p:ext uri="{BB962C8B-B14F-4D97-AF65-F5344CB8AC3E}">
        <p14:creationId xmlns:p14="http://schemas.microsoft.com/office/powerpoint/2010/main" val="29947193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184484" y="148389"/>
            <a:ext cx="11836400" cy="65532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4" name="Group 3"/>
          <p:cNvGrpSpPr/>
          <p:nvPr/>
        </p:nvGrpSpPr>
        <p:grpSpPr>
          <a:xfrm>
            <a:off x="609600" y="595596"/>
            <a:ext cx="1644109" cy="708014"/>
            <a:chOff x="609600" y="1498707"/>
            <a:chExt cx="2466164" cy="1062021"/>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2" name="Rectangle 11"/>
            <p:cNvSpPr/>
            <p:nvPr/>
          </p:nvSpPr>
          <p:spPr>
            <a:xfrm>
              <a:off x="838200" y="1498707"/>
              <a:ext cx="2126064" cy="1062021"/>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a:t>
              </a:r>
              <a:r>
                <a:rPr lang="nl-NL" sz="2667" b="1">
                  <a:solidFill>
                    <a:srgbClr val="000000"/>
                  </a:solidFill>
                  <a:latin typeface="Arial" panose="020B0604020202020204" pitchFamily="34" charset="0"/>
                  <a:ea typeface="Calibri" panose="020F0502020204030204" pitchFamily="34" charset="0"/>
                  <a:cs typeface="Arial" panose="020B0604020202020204" pitchFamily="34" charset="0"/>
                </a:rPr>
                <a:t>dụ 2:</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1631098" y="1595852"/>
                <a:ext cx="8943173" cy="1323696"/>
              </a:xfrm>
              <a:prstGeom prst="rect">
                <a:avLst/>
              </a:prstGeom>
              <a:noFill/>
            </p:spPr>
            <p:txBody>
              <a:bodyPr wrap="square" rtlCol="0">
                <a:spAutoFit/>
              </a:bodyPr>
              <a:lstStyle/>
              <a:p>
                <a:pPr algn="just">
                  <a:lnSpc>
                    <a:spcPct val="150000"/>
                  </a:lnSpc>
                </a:pPr>
                <a:r>
                  <a:rPr lang="en-US" sz="2667">
                    <a:solidFill>
                      <a:prstClr val="black"/>
                    </a:solidFill>
                    <a:latin typeface="Arial" panose="020B0604020202020204" pitchFamily="34" charset="0"/>
                    <a:cs typeface="Arial" panose="020B0604020202020204" pitchFamily="34" charset="0"/>
                  </a:rPr>
                  <a:t>Xác định hệ số, phần biến và bậc của đơn thức </a:t>
                </a:r>
                <a14:m>
                  <m:oMath xmlns:m="http://schemas.openxmlformats.org/officeDocument/2006/math">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 0,5</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4</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m:t>
                        </m:r>
                      </m:e>
                      <m:sup>
                        <m:r>
                          <a:rPr lang="en-US" sz="2667" i="1">
                            <a:solidFill>
                              <a:prstClr val="black"/>
                            </a:solidFill>
                            <a:latin typeface="Cambria Math" panose="02040503050406030204" pitchFamily="18" charset="0"/>
                            <a:cs typeface="Times New Roman" panose="02020603050405020304" pitchFamily="18" charset="0"/>
                          </a:rPr>
                          <m:t>2</m:t>
                        </m:r>
                      </m:sup>
                    </m:sSup>
                  </m:oMath>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631098" y="1595852"/>
                <a:ext cx="8943173" cy="1323696"/>
              </a:xfrm>
              <a:prstGeom prst="rect">
                <a:avLst/>
              </a:prstGeom>
              <a:blipFill>
                <a:blip r:embed="rId3"/>
                <a:stretch>
                  <a:fillRect l="-1295" r="-1295"/>
                </a:stretch>
              </a:blipFill>
            </p:spPr>
            <p:txBody>
              <a:bodyPr/>
              <a:lstStyle/>
              <a:p>
                <a:r>
                  <a:rPr lang="en-US">
                    <a:noFill/>
                  </a:rPr>
                  <a:t> </a:t>
                </a:r>
              </a:p>
            </p:txBody>
          </p:sp>
        </mc:Fallback>
      </mc:AlternateContent>
      <p:sp>
        <p:nvSpPr>
          <p:cNvPr id="22" name="Oval Callout 21"/>
          <p:cNvSpPr/>
          <p:nvPr/>
        </p:nvSpPr>
        <p:spPr>
          <a:xfrm>
            <a:off x="5563615" y="2617113"/>
            <a:ext cx="1192785" cy="659487"/>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xmlns:a14="http://schemas.microsoft.com/office/drawing/2010/main">
        <mc:Choice Requires="a14">
          <p:sp>
            <p:nvSpPr>
              <p:cNvPr id="6" name="Rectangle 5"/>
              <p:cNvSpPr/>
              <p:nvPr/>
            </p:nvSpPr>
            <p:spPr>
              <a:xfrm>
                <a:off x="508000" y="3626480"/>
                <a:ext cx="12192000" cy="2195858"/>
              </a:xfrm>
              <a:prstGeom prst="rect">
                <a:avLst/>
              </a:prstGeom>
            </p:spPr>
            <p:txBody>
              <a:bodyPr wrap="square">
                <a:spAutoFit/>
              </a:bodyPr>
              <a:lstStyle/>
              <a:p>
                <a:pPr algn="just" defTabSz="609630" fontAlgn="base">
                  <a:lnSpc>
                    <a:spcPct val="150000"/>
                  </a:lnSpc>
                  <a:spcBef>
                    <a:spcPts val="800"/>
                  </a:spcBef>
                  <a:spcAft>
                    <a:spcPts val="1200"/>
                  </a:spcAft>
                  <a:defRPr/>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Trước hết ta thu gọn đơn thức đã cho:</a:t>
                </a:r>
              </a:p>
              <a:p>
                <a:pPr algn="just">
                  <a:lnSpc>
                    <a:spcPct val="150000"/>
                  </a:lnSpc>
                  <a:spcBef>
                    <a:spcPts val="800"/>
                  </a:spcBef>
                </a:pPr>
                <a14:m>
                  <m:oMathPara xmlns:m="http://schemas.openxmlformats.org/officeDocument/2006/math">
                    <m:oMathParaPr>
                      <m:jc m:val="centerGroup"/>
                    </m:oMathParaPr>
                    <m:oMath xmlns:m="http://schemas.openxmlformats.org/officeDocument/2006/math">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4</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d>
                        <m:dPr>
                          <m:ctrlPr>
                            <a:rPr lang="en-US" sz="2667" i="1">
                              <a:solidFill>
                                <a:prstClr val="black"/>
                              </a:solidFill>
                              <a:latin typeface="Cambria Math" panose="02040503050406030204" pitchFamily="18" charset="0"/>
                              <a:cs typeface="Times New Roman" panose="02020603050405020304" pitchFamily="18" charset="0"/>
                            </a:rPr>
                          </m:ctrlPr>
                        </m:dPr>
                        <m:e>
                          <m:r>
                            <a:rPr lang="en-US" sz="2667" i="1">
                              <a:solidFill>
                                <a:prstClr val="black"/>
                              </a:solidFill>
                              <a:latin typeface="Cambria Math" panose="02040503050406030204" pitchFamily="18" charset="0"/>
                              <a:cs typeface="Times New Roman" panose="02020603050405020304" pitchFamily="18" charset="0"/>
                            </a:rPr>
                            <m:t>0,5.4</m:t>
                          </m:r>
                        </m:e>
                      </m:d>
                      <m:d>
                        <m:dPr>
                          <m:ctrlPr>
                            <a:rPr lang="en-US" sz="2667" i="1">
                              <a:solidFill>
                                <a:prstClr val="black"/>
                              </a:solidFill>
                              <a:latin typeface="Cambria Math" panose="02040503050406030204" pitchFamily="18" charset="0"/>
                              <a:cs typeface="Times New Roman" panose="02020603050405020304" pitchFamily="18" charset="0"/>
                            </a:rPr>
                          </m:ctrlPr>
                        </m:dPr>
                        <m:e>
                          <m:r>
                            <a:rPr lang="en-US" sz="2667" i="1">
                              <a:solidFill>
                                <a:prstClr val="black"/>
                              </a:solidFill>
                              <a:latin typeface="Cambria Math" panose="02040503050406030204" pitchFamily="18" charset="0"/>
                              <a:cs typeface="Times New Roman" panose="02020603050405020304" pitchFamily="18" charset="0"/>
                            </a:rPr>
                            <m:t>𝑥</m:t>
                          </m:r>
                          <m:r>
                            <a:rPr lang="en-US" sz="2667" i="1">
                              <a:solidFill>
                                <a:prstClr val="black"/>
                              </a:solidFill>
                              <a:latin typeface="Cambria Math" panose="02040503050406030204" pitchFamily="18" charset="0"/>
                              <a:cs typeface="Times New Roman" panose="02020603050405020304" pitchFamily="18" charset="0"/>
                            </a:rPr>
                            <m:t>.</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m:t>
                              </m:r>
                            </m:e>
                            <m:sup>
                              <m:r>
                                <a:rPr lang="en-US" sz="2667" i="1">
                                  <a:solidFill>
                                    <a:prstClr val="black"/>
                                  </a:solidFill>
                                  <a:latin typeface="Cambria Math" panose="02040503050406030204" pitchFamily="18" charset="0"/>
                                  <a:cs typeface="Times New Roman" panose="02020603050405020304" pitchFamily="18" charset="0"/>
                                </a:rPr>
                                <m:t>2</m:t>
                              </m:r>
                            </m:sup>
                          </m:sSup>
                        </m:e>
                      </m:d>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=2</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m:t>
                          </m:r>
                        </m:e>
                        <m:sup>
                          <m:r>
                            <a:rPr lang="en-US" sz="2667" i="1">
                              <a:solidFill>
                                <a:prstClr val="black"/>
                              </a:solidFill>
                              <a:latin typeface="Cambria Math" panose="02040503050406030204" pitchFamily="18" charset="0"/>
                              <a:cs typeface="Times New Roman" panose="02020603050405020304" pitchFamily="18" charset="0"/>
                            </a:rPr>
                            <m:t>3</m:t>
                          </m:r>
                        </m:sup>
                      </m:sSup>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oMath>
                  </m:oMathPara>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pPr>
                <a:r>
                  <a:rPr lang="en-US" sz="2667">
                    <a:solidFill>
                      <a:prstClr val="black"/>
                    </a:solidFill>
                    <a:latin typeface="Arial" panose="020B0604020202020204" pitchFamily="34" charset="0"/>
                    <a:ea typeface="Arial" panose="020B0604020202020204" pitchFamily="34" charset="0"/>
                    <a:cs typeface="Arial" panose="020B0604020202020204" pitchFamily="34" charset="0"/>
                  </a:rPr>
                  <a:t>Vậy hệ số của đơn thức là 2, phần biến là </a:t>
                </a:r>
                <a14:m>
                  <m:oMath xmlns:m="http://schemas.openxmlformats.org/officeDocument/2006/math">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m:t>
                        </m:r>
                      </m:e>
                      <m:sup>
                        <m:r>
                          <a:rPr lang="en-US" sz="2667" i="1">
                            <a:solidFill>
                              <a:prstClr val="black"/>
                            </a:solidFill>
                            <a:latin typeface="Cambria Math" panose="02040503050406030204" pitchFamily="18" charset="0"/>
                            <a:cs typeface="Times New Roman" panose="02020603050405020304" pitchFamily="18" charset="0"/>
                          </a:rPr>
                          <m:t>3</m:t>
                        </m:r>
                      </m:sup>
                    </m:sSup>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oMath>
                </a14:m>
                <a:r>
                  <a:rPr lang="en-US" sz="2667">
                    <a:solidFill>
                      <a:prstClr val="black"/>
                    </a:solidFill>
                    <a:latin typeface="Arial" panose="020B0604020202020204" pitchFamily="34" charset="0"/>
                    <a:ea typeface="Arial" panose="020B0604020202020204" pitchFamily="34" charset="0"/>
                    <a:cs typeface="Arial" panose="020B0604020202020204" pitchFamily="34" charset="0"/>
                  </a:rPr>
                  <a:t> và bậc là 5.</a:t>
                </a:r>
              </a:p>
            </p:txBody>
          </p:sp>
        </mc:Choice>
        <mc:Fallback xmlns="">
          <p:sp>
            <p:nvSpPr>
              <p:cNvPr id="6" name="Rectangle 5"/>
              <p:cNvSpPr>
                <a:spLocks noRot="1" noChangeAspect="1" noMove="1" noResize="1" noEditPoints="1" noAdjustHandles="1" noChangeArrowheads="1" noChangeShapeType="1" noTextEdit="1"/>
              </p:cNvSpPr>
              <p:nvPr/>
            </p:nvSpPr>
            <p:spPr>
              <a:xfrm>
                <a:off x="508000" y="3626480"/>
                <a:ext cx="12192000" cy="2195858"/>
              </a:xfrm>
              <a:prstGeom prst="rect">
                <a:avLst/>
              </a:prstGeom>
              <a:blipFill>
                <a:blip r:embed="rId4"/>
                <a:stretch>
                  <a:fillRect l="-950" b="-3056"/>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0511194" y="274836"/>
            <a:ext cx="1131607" cy="2007448"/>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184484" y="6117309"/>
            <a:ext cx="1385944" cy="308891"/>
          </a:xfrm>
          <a:prstGeom prst="rect">
            <a:avLst/>
          </a:prstGeom>
        </p:spPr>
      </p:pic>
      <p:pic>
        <p:nvPicPr>
          <p:cNvPr id="10" name="Picture 9"/>
          <p:cNvPicPr>
            <a:picLocks noChangeAspect="1"/>
          </p:cNvPicPr>
          <p:nvPr/>
        </p:nvPicPr>
        <p:blipFill>
          <a:blip r:embed="rId7"/>
          <a:stretch>
            <a:fillRect/>
          </a:stretch>
        </p:blipFill>
        <p:spPr>
          <a:xfrm>
            <a:off x="10574270" y="5155757"/>
            <a:ext cx="1368063" cy="1470667"/>
          </a:xfrm>
          <a:prstGeom prst="rect">
            <a:avLst/>
          </a:prstGeom>
        </p:spPr>
      </p:pic>
    </p:spTree>
    <p:extLst>
      <p:ext uri="{BB962C8B-B14F-4D97-AF65-F5344CB8AC3E}">
        <p14:creationId xmlns:p14="http://schemas.microsoft.com/office/powerpoint/2010/main" val="28858016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1574801" y="1786692"/>
                <a:ext cx="8786315" cy="708014"/>
              </a:xfrm>
              <a:prstGeom prst="rect">
                <a:avLst/>
              </a:prstGeom>
            </p:spPr>
            <p:txBody>
              <a:bodyPr wrap="square">
                <a:spAutoFit/>
              </a:bodyPr>
              <a:lstStyle/>
              <a:p>
                <a:pPr algn="just">
                  <a:lnSpc>
                    <a:spcPct val="150000"/>
                  </a:lnSpc>
                  <a:spcAft>
                    <a:spcPts val="800"/>
                  </a:spcAft>
                  <a:defRPr/>
                </a:pPr>
                <a:r>
                  <a:rPr lang="en-US" sz="2667">
                    <a:solidFill>
                      <a:prstClr val="black"/>
                    </a:solidFill>
                    <a:latin typeface="Arial" panose="020B0604020202020204" pitchFamily="34" charset="0"/>
                    <a:ea typeface="Times New Roman" panose="02020603050405020304" pitchFamily="18" charset="0"/>
                  </a:rPr>
                  <a:t>Thu gọn và xác định bậc của đơn thức </a:t>
                </a:r>
                <a14:m>
                  <m:oMath xmlns:m="http://schemas.openxmlformats.org/officeDocument/2006/math">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4,5</m:t>
                        </m:r>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2</m:t>
                        </m:r>
                      </m:sup>
                    </m:sSup>
                    <m:r>
                      <a:rPr lang="en-US" sz="2667" i="1">
                        <a:solidFill>
                          <a:srgbClr val="000000"/>
                        </a:solidFill>
                        <a:latin typeface="Cambria Math" panose="02040503050406030204" pitchFamily="18" charset="0"/>
                        <a:cs typeface="Times New Roman" panose="02020603050405020304" pitchFamily="18" charset="0"/>
                      </a:rPr>
                      <m:t>𝑦</m:t>
                    </m:r>
                    <m:d>
                      <m:dPr>
                        <m:ctrlPr>
                          <a:rPr lang="en-US" sz="2667" i="1">
                            <a:solidFill>
                              <a:srgbClr val="000000"/>
                            </a:solidFill>
                            <a:latin typeface="Cambria Math" panose="02040503050406030204" pitchFamily="18" charset="0"/>
                            <a:cs typeface="Times New Roman" panose="02020603050405020304" pitchFamily="18" charset="0"/>
                          </a:rPr>
                        </m:ctrlPr>
                      </m:dPr>
                      <m:e>
                        <m:r>
                          <a:rPr lang="en-US" sz="2667" i="1">
                            <a:solidFill>
                              <a:srgbClr val="000000"/>
                            </a:solidFill>
                            <a:latin typeface="Cambria Math" panose="02040503050406030204" pitchFamily="18" charset="0"/>
                            <a:cs typeface="Times New Roman" panose="02020603050405020304" pitchFamily="18" charset="0"/>
                          </a:rPr>
                          <m:t>−2</m:t>
                        </m:r>
                      </m:e>
                    </m:d>
                    <m:r>
                      <a:rPr lang="en-US" sz="2667" i="1">
                        <a:solidFill>
                          <a:srgbClr val="000000"/>
                        </a:solidFill>
                        <a:latin typeface="Cambria Math" panose="02040503050406030204" pitchFamily="18" charset="0"/>
                        <a:cs typeface="Times New Roman" panose="02020603050405020304" pitchFamily="18" charset="0"/>
                      </a:rPr>
                      <m:t>𝑥𝑦𝑧</m:t>
                    </m:r>
                    <m:r>
                      <a:rPr lang="en-US" sz="2667" i="1">
                        <a:solidFill>
                          <a:srgbClr val="000000"/>
                        </a:solidFill>
                        <a:latin typeface="Cambria Math" panose="02040503050406030204" pitchFamily="18" charset="0"/>
                        <a:cs typeface="Times New Roman" panose="02020603050405020304" pitchFamily="18" charset="0"/>
                      </a:rPr>
                      <m:t> </m:t>
                    </m:r>
                  </m:oMath>
                </a14:m>
                <a:r>
                  <a:rPr lang="en-US" sz="2667">
                    <a:solidFill>
                      <a:prstClr val="black"/>
                    </a:solidFill>
                    <a:latin typeface="Arial" panose="020B0604020202020204" pitchFamily="34" charset="0"/>
                    <a:ea typeface="Times New Roman" panose="02020603050405020304" pitchFamily="18" charset="0"/>
                  </a:rPr>
                  <a:t> </a:t>
                </a:r>
                <a:endParaRPr lang="en-US" sz="2667"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574801" y="1786692"/>
                <a:ext cx="8786315" cy="708014"/>
              </a:xfrm>
              <a:prstGeom prst="rect">
                <a:avLst/>
              </a:prstGeom>
              <a:blipFill>
                <a:blip r:embed="rId2"/>
                <a:stretch>
                  <a:fillRect l="-1318" b="-12069"/>
                </a:stretch>
              </a:blipFill>
            </p:spPr>
            <p:txBody>
              <a:bodyPr/>
              <a:lstStyle/>
              <a:p>
                <a:r>
                  <a:rPr lang="en-US">
                    <a:noFill/>
                  </a:rPr>
                  <a:t> </a:t>
                </a:r>
              </a:p>
            </p:txBody>
          </p:sp>
        </mc:Fallback>
      </mc:AlternateContent>
      <p:grpSp>
        <p:nvGrpSpPr>
          <p:cNvPr id="18" name="Group 17"/>
          <p:cNvGrpSpPr/>
          <p:nvPr/>
        </p:nvGrpSpPr>
        <p:grpSpPr>
          <a:xfrm>
            <a:off x="4267200" y="405285"/>
            <a:ext cx="3251200" cy="1016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0" name="Rectangle 9"/>
            <p:cNvSpPr/>
            <p:nvPr/>
          </p:nvSpPr>
          <p:spPr>
            <a:xfrm>
              <a:off x="1953581" y="559391"/>
              <a:ext cx="4017639" cy="1177245"/>
            </a:xfrm>
            <a:prstGeom prst="rect">
              <a:avLst/>
            </a:prstGeom>
            <a:solidFill>
              <a:srgbClr val="FFFF93"/>
            </a:solidFill>
          </p:spPr>
          <p:txBody>
            <a:bodyPr wrap="none">
              <a:spAutoFit/>
            </a:bodyPr>
            <a:lstStyle/>
            <a:p>
              <a:pPr algn="just" defTabSz="609630">
                <a:lnSpc>
                  <a:spcPct val="150000"/>
                </a:lnSpc>
                <a:tabLst>
                  <a:tab pos="240042" algn="l"/>
                  <a:tab pos="480084" algn="l"/>
                </a:tabLst>
                <a:defRPr/>
              </a:pPr>
              <a:r>
                <a:rPr lang="nl-NL" sz="3000" b="1">
                  <a:solidFill>
                    <a:srgbClr val="1F497D"/>
                  </a:solidFill>
                  <a:latin typeface="Arial" panose="020B0604020202020204" pitchFamily="34" charset="0"/>
                  <a:ea typeface="Calibri" panose="020F0502020204030204" pitchFamily="34" charset="0"/>
                  <a:cs typeface="Arial" panose="020B0604020202020204" pitchFamily="34" charset="0"/>
                </a:rPr>
                <a:t>LUYỆN TẬP 2</a:t>
              </a:r>
              <a:endParaRPr lang="en-US" sz="30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rot="10800000">
            <a:off x="-609600" y="6303364"/>
            <a:ext cx="13462000" cy="1752241"/>
          </a:xfrm>
          <a:prstGeom prst="rect">
            <a:avLst/>
          </a:prstGeom>
        </p:spPr>
      </p:pic>
      <p:pic>
        <p:nvPicPr>
          <p:cNvPr id="36" name="Picture 35"/>
          <p:cNvPicPr>
            <a:picLocks noChangeAspect="1"/>
          </p:cNvPicPr>
          <p:nvPr/>
        </p:nvPicPr>
        <p:blipFill>
          <a:blip r:embed="rId4"/>
          <a:stretch>
            <a:fillRect/>
          </a:stretch>
        </p:blipFill>
        <p:spPr>
          <a:xfrm>
            <a:off x="10699691" y="228601"/>
            <a:ext cx="1085909" cy="1767759"/>
          </a:xfrm>
          <a:prstGeom prst="rect">
            <a:avLst/>
          </a:prstGeom>
        </p:spPr>
      </p:pic>
      <p:sp>
        <p:nvSpPr>
          <p:cNvPr id="39" name="Freeform 21"/>
          <p:cNvSpPr/>
          <p:nvPr/>
        </p:nvSpPr>
        <p:spPr>
          <a:xfrm rot="19435378">
            <a:off x="-252292" y="127545"/>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a:blipFill>
        </p:spPr>
      </p:sp>
      <p:pic>
        <p:nvPicPr>
          <p:cNvPr id="3" name="Picture 2"/>
          <p:cNvPicPr>
            <a:picLocks noChangeAspect="1"/>
          </p:cNvPicPr>
          <p:nvPr/>
        </p:nvPicPr>
        <p:blipFill>
          <a:blip r:embed="rId7"/>
          <a:stretch>
            <a:fillRect/>
          </a:stretch>
        </p:blipFill>
        <p:spPr>
          <a:xfrm>
            <a:off x="11176000" y="5559624"/>
            <a:ext cx="847427" cy="1077883"/>
          </a:xfrm>
          <a:prstGeom prst="rect">
            <a:avLst/>
          </a:prstGeom>
        </p:spPr>
      </p:pic>
      <p:sp>
        <p:nvSpPr>
          <p:cNvPr id="19" name="Oval Callout 18"/>
          <p:cNvSpPr/>
          <p:nvPr/>
        </p:nvSpPr>
        <p:spPr>
          <a:xfrm>
            <a:off x="5296408" y="2794457"/>
            <a:ext cx="1192785" cy="659487"/>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schemeClr val="tx2"/>
                </a:solidFill>
                <a:latin typeface="Arial" panose="020B0604020202020204" pitchFamily="34" charset="0"/>
              </a:rPr>
              <a:t>Giải</a:t>
            </a:r>
            <a:endParaRPr lang="en-US" sz="2667" b="1" dirty="0">
              <a:solidFill>
                <a:schemeClr val="tx2"/>
              </a:solidFill>
              <a:latin typeface="Calibri"/>
            </a:endParaRPr>
          </a:p>
        </p:txBody>
      </p:sp>
      <mc:AlternateContent xmlns:mc="http://schemas.openxmlformats.org/markup-compatibility/2006" xmlns:a14="http://schemas.microsoft.com/office/drawing/2010/main">
        <mc:Choice Requires="a14">
          <p:sp>
            <p:nvSpPr>
              <p:cNvPr id="20" name="Rectangle 19"/>
              <p:cNvSpPr/>
              <p:nvPr/>
            </p:nvSpPr>
            <p:spPr>
              <a:xfrm>
                <a:off x="812800" y="3650913"/>
                <a:ext cx="12192000" cy="2298450"/>
              </a:xfrm>
              <a:prstGeom prst="rect">
                <a:avLst/>
              </a:prstGeom>
            </p:spPr>
            <p:txBody>
              <a:bodyPr wrap="square">
                <a:spAutoFit/>
              </a:bodyPr>
              <a:lstStyle/>
              <a:p>
                <a:pPr algn="just" defTabSz="609630" fontAlgn="base">
                  <a:lnSpc>
                    <a:spcPct val="150000"/>
                  </a:lnSpc>
                  <a:spcBef>
                    <a:spcPts val="800"/>
                  </a:spcBef>
                  <a:spcAft>
                    <a:spcPts val="1200"/>
                  </a:spcAft>
                  <a:defRPr/>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Thu gọn đơn thức đã cho:</a:t>
                </a:r>
              </a:p>
              <a:p>
                <a:pPr algn="just">
                  <a:lnSpc>
                    <a:spcPct val="150000"/>
                  </a:lnSpc>
                  <a:spcAft>
                    <a:spcPts val="800"/>
                  </a:spcAft>
                  <a:defRPr/>
                </a:pPr>
                <a14:m>
                  <m:oMathPara xmlns:m="http://schemas.openxmlformats.org/officeDocument/2006/math">
                    <m:oMathParaPr>
                      <m:jc m:val="centerGroup"/>
                    </m:oMathParaPr>
                    <m:oMath xmlns:m="http://schemas.openxmlformats.org/officeDocument/2006/math">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4,5</m:t>
                          </m:r>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2</m:t>
                          </m:r>
                        </m:sup>
                      </m:sSup>
                      <m:r>
                        <a:rPr lang="en-US" sz="2667" i="1">
                          <a:solidFill>
                            <a:srgbClr val="000000"/>
                          </a:solidFill>
                          <a:latin typeface="Cambria Math" panose="02040503050406030204" pitchFamily="18" charset="0"/>
                          <a:cs typeface="Times New Roman" panose="02020603050405020304" pitchFamily="18" charset="0"/>
                        </a:rPr>
                        <m:t>𝑦</m:t>
                      </m:r>
                      <m:d>
                        <m:dPr>
                          <m:ctrlPr>
                            <a:rPr lang="en-US" sz="2667" i="1">
                              <a:solidFill>
                                <a:srgbClr val="000000"/>
                              </a:solidFill>
                              <a:latin typeface="Cambria Math" panose="02040503050406030204" pitchFamily="18" charset="0"/>
                              <a:cs typeface="Times New Roman" panose="02020603050405020304" pitchFamily="18" charset="0"/>
                            </a:rPr>
                          </m:ctrlPr>
                        </m:dPr>
                        <m:e>
                          <m:r>
                            <a:rPr lang="en-US" sz="2667" i="1">
                              <a:solidFill>
                                <a:srgbClr val="000000"/>
                              </a:solidFill>
                              <a:latin typeface="Cambria Math" panose="02040503050406030204" pitchFamily="18" charset="0"/>
                              <a:cs typeface="Times New Roman" panose="02020603050405020304" pitchFamily="18" charset="0"/>
                            </a:rPr>
                            <m:t>−2</m:t>
                          </m:r>
                        </m:e>
                      </m:d>
                      <m:r>
                        <a:rPr lang="en-US" sz="2667" i="1">
                          <a:solidFill>
                            <a:srgbClr val="000000"/>
                          </a:solidFill>
                          <a:latin typeface="Cambria Math" panose="02040503050406030204" pitchFamily="18" charset="0"/>
                          <a:cs typeface="Times New Roman" panose="02020603050405020304" pitchFamily="18" charset="0"/>
                        </a:rPr>
                        <m:t>𝑥𝑦𝑧</m:t>
                      </m:r>
                      <m:r>
                        <a:rPr lang="en-US" sz="2667" i="1">
                          <a:solidFill>
                            <a:srgbClr val="000000"/>
                          </a:solidFill>
                          <a:latin typeface="Cambria Math" panose="02040503050406030204" pitchFamily="18" charset="0"/>
                          <a:cs typeface="Times New Roman" panose="02020603050405020304" pitchFamily="18" charset="0"/>
                        </a:rPr>
                        <m:t> </m:t>
                      </m:r>
                      <m:r>
                        <m:rPr>
                          <m:nor/>
                        </m:rPr>
                        <a:rPr lang="en-US" sz="2667">
                          <a:solidFill>
                            <a:prstClr val="black"/>
                          </a:solidFill>
                          <a:latin typeface="Arial" panose="020B0604020202020204" pitchFamily="34" charset="0"/>
                          <a:ea typeface="Times New Roman" panose="02020603050405020304" pitchFamily="18" charset="0"/>
                        </a:rPr>
                        <m:t> </m:t>
                      </m:r>
                      <m:r>
                        <a:rPr lang="en-US" sz="2667" i="1">
                          <a:solidFill>
                            <a:prstClr val="black"/>
                          </a:solidFill>
                          <a:latin typeface="Cambria Math" panose="02040503050406030204" pitchFamily="18" charset="0"/>
                          <a:cs typeface="Times New Roman" panose="02020603050405020304" pitchFamily="18" charset="0"/>
                        </a:rPr>
                        <m:t>=</m:t>
                      </m:r>
                      <m:d>
                        <m:dPr>
                          <m:begChr m:val="["/>
                          <m:endChr m:val="]"/>
                          <m:ctrlPr>
                            <a:rPr lang="en-US" sz="2667" i="1">
                              <a:solidFill>
                                <a:prstClr val="black"/>
                              </a:solidFill>
                              <a:latin typeface="Cambria Math" panose="02040503050406030204" pitchFamily="18" charset="0"/>
                              <a:cs typeface="Times New Roman" panose="02020603050405020304" pitchFamily="18" charset="0"/>
                            </a:rPr>
                          </m:ctrlPr>
                        </m:dPr>
                        <m:e>
                          <m:r>
                            <a:rPr lang="en-US" sz="2667" i="1">
                              <a:solidFill>
                                <a:prstClr val="black"/>
                              </a:solidFill>
                              <a:latin typeface="Cambria Math" panose="02040503050406030204" pitchFamily="18" charset="0"/>
                              <a:cs typeface="Times New Roman" panose="02020603050405020304" pitchFamily="18" charset="0"/>
                            </a:rPr>
                            <m:t>4,5. </m:t>
                          </m:r>
                          <m:d>
                            <m:dPr>
                              <m:ctrlPr>
                                <a:rPr lang="en-US" sz="2667" i="1">
                                  <a:solidFill>
                                    <a:prstClr val="black"/>
                                  </a:solidFill>
                                  <a:latin typeface="Cambria Math" panose="02040503050406030204" pitchFamily="18" charset="0"/>
                                  <a:cs typeface="Times New Roman" panose="02020603050405020304" pitchFamily="18" charset="0"/>
                                </a:rPr>
                              </m:ctrlPr>
                            </m:dPr>
                            <m:e>
                              <m:r>
                                <a:rPr lang="en-US" sz="2667" i="1">
                                  <a:solidFill>
                                    <a:prstClr val="black"/>
                                  </a:solidFill>
                                  <a:latin typeface="Cambria Math" panose="02040503050406030204" pitchFamily="18" charset="0"/>
                                  <a:cs typeface="Times New Roman" panose="02020603050405020304" pitchFamily="18" charset="0"/>
                                </a:rPr>
                                <m:t>−2</m:t>
                              </m:r>
                            </m:e>
                          </m:d>
                        </m:e>
                      </m:d>
                      <m:d>
                        <m:dPr>
                          <m:ctrlPr>
                            <a:rPr lang="en-US" sz="2667" i="1">
                              <a:solidFill>
                                <a:prstClr val="black"/>
                              </a:solidFill>
                              <a:latin typeface="Cambria Math" panose="02040503050406030204" pitchFamily="18" charset="0"/>
                              <a:cs typeface="Times New Roman" panose="02020603050405020304" pitchFamily="18" charset="0"/>
                            </a:rPr>
                          </m:ctrlPr>
                        </m:dPr>
                        <m:e>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r>
                            <a:rPr lang="en-US" sz="2667" i="1">
                              <a:solidFill>
                                <a:prstClr val="black"/>
                              </a:solidFill>
                              <a:latin typeface="Cambria Math" panose="02040503050406030204" pitchFamily="18" charset="0"/>
                              <a:cs typeface="Times New Roman" panose="02020603050405020304" pitchFamily="18" charset="0"/>
                            </a:rPr>
                            <m:t>𝑥</m:t>
                          </m:r>
                          <m:r>
                            <a:rPr lang="en-US" sz="2667" i="1">
                              <a:solidFill>
                                <a:prstClr val="black"/>
                              </a:solidFill>
                              <a:latin typeface="Cambria Math" panose="02040503050406030204" pitchFamily="18" charset="0"/>
                              <a:cs typeface="Times New Roman" panose="02020603050405020304" pitchFamily="18" charset="0"/>
                            </a:rPr>
                            <m:t> </m:t>
                          </m:r>
                        </m:e>
                      </m:d>
                      <m:r>
                        <a:rPr lang="en-US" sz="2667" i="1">
                          <a:solidFill>
                            <a:prstClr val="black"/>
                          </a:solidFill>
                          <a:latin typeface="Cambria Math" panose="02040503050406030204" pitchFamily="18" charset="0"/>
                          <a:cs typeface="Times New Roman" panose="02020603050405020304" pitchFamily="18" charset="0"/>
                        </a:rPr>
                        <m:t> </m:t>
                      </m:r>
                      <m:d>
                        <m:dPr>
                          <m:ctrlPr>
                            <a:rPr lang="en-US" sz="2667" i="1">
                              <a:solidFill>
                                <a:prstClr val="black"/>
                              </a:solidFill>
                              <a:latin typeface="Cambria Math" panose="02040503050406030204" pitchFamily="18" charset="0"/>
                              <a:cs typeface="Times New Roman" panose="02020603050405020304" pitchFamily="18" charset="0"/>
                            </a:rPr>
                          </m:ctrlPr>
                        </m:dPr>
                        <m:e>
                          <m:r>
                            <a:rPr lang="en-US" sz="2667" i="1">
                              <a:solidFill>
                                <a:prstClr val="black"/>
                              </a:solidFill>
                              <a:latin typeface="Cambria Math" panose="02040503050406030204" pitchFamily="18" charset="0"/>
                              <a:cs typeface="Times New Roman" panose="02020603050405020304" pitchFamily="18" charset="0"/>
                            </a:rPr>
                            <m:t>𝑦</m:t>
                          </m:r>
                          <m:r>
                            <a:rPr lang="en-US" sz="2667" i="1">
                              <a:solidFill>
                                <a:prstClr val="black"/>
                              </a:solidFill>
                              <a:latin typeface="Cambria Math" panose="02040503050406030204" pitchFamily="18" charset="0"/>
                              <a:cs typeface="Times New Roman" panose="02020603050405020304" pitchFamily="18" charset="0"/>
                            </a:rPr>
                            <m:t>.</m:t>
                          </m:r>
                          <m:r>
                            <a:rPr lang="en-US" sz="2667" i="1">
                              <a:solidFill>
                                <a:prstClr val="black"/>
                              </a:solidFill>
                              <a:latin typeface="Cambria Math" panose="02040503050406030204" pitchFamily="18" charset="0"/>
                              <a:cs typeface="Times New Roman" panose="02020603050405020304" pitchFamily="18" charset="0"/>
                            </a:rPr>
                            <m:t>𝑦</m:t>
                          </m:r>
                        </m:e>
                      </m:d>
                      <m:r>
                        <a:rPr lang="en-US" sz="2667" i="1">
                          <a:solidFill>
                            <a:prstClr val="black"/>
                          </a:solidFill>
                          <a:latin typeface="Cambria Math" panose="02040503050406030204" pitchFamily="18" charset="0"/>
                          <a:cs typeface="Times New Roman" panose="02020603050405020304" pitchFamily="18" charset="0"/>
                        </a:rPr>
                        <m:t>𝑧</m:t>
                      </m:r>
                      <m:r>
                        <a:rPr lang="en-US" sz="2667" i="1">
                          <a:solidFill>
                            <a:prstClr val="black"/>
                          </a:solidFill>
                          <a:latin typeface="Cambria Math" panose="02040503050406030204" pitchFamily="18" charset="0"/>
                          <a:cs typeface="Times New Roman" panose="02020603050405020304" pitchFamily="18" charset="0"/>
                        </a:rPr>
                        <m:t>=−</m:t>
                      </m:r>
                      <m:r>
                        <a:rPr lang="en-US" sz="2667">
                          <a:latin typeface="Cambria Math" panose="02040503050406030204" pitchFamily="18" charset="0"/>
                          <a:ea typeface="Dotum" panose="020B0600000101010101" pitchFamily="34" charset="-127"/>
                          <a:cs typeface="Times New Roman" panose="02020603050405020304" pitchFamily="18" charset="0"/>
                        </a:rPr>
                        <m:t>9</m:t>
                      </m:r>
                      <m:sSup>
                        <m:sSupPr>
                          <m:ctrlPr>
                            <a:rPr lang="en-US" sz="2667"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667">
                              <a:latin typeface="Cambria Math" panose="02040503050406030204" pitchFamily="18" charset="0"/>
                              <a:ea typeface="Dotum" panose="020B0600000101010101" pitchFamily="34" charset="-127"/>
                              <a:cs typeface="Times New Roman" panose="02020603050405020304" pitchFamily="18" charset="0"/>
                            </a:rPr>
                            <m:t>x</m:t>
                          </m:r>
                        </m:e>
                        <m:sup>
                          <m:r>
                            <a:rPr lang="en-US" sz="2667">
                              <a:latin typeface="Cambria Math" panose="02040503050406030204" pitchFamily="18" charset="0"/>
                              <a:ea typeface="Dotum" panose="020B0600000101010101" pitchFamily="34" charset="-127"/>
                              <a:cs typeface="Times New Roman" panose="02020603050405020304" pitchFamily="18" charset="0"/>
                            </a:rPr>
                            <m:t>3</m:t>
                          </m:r>
                        </m:sup>
                      </m:sSup>
                      <m:sSup>
                        <m:sSupPr>
                          <m:ctrlPr>
                            <a:rPr lang="en-US" sz="2667"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667">
                              <a:latin typeface="Cambria Math" panose="02040503050406030204" pitchFamily="18" charset="0"/>
                              <a:ea typeface="Dotum" panose="020B0600000101010101" pitchFamily="34" charset="-127"/>
                              <a:cs typeface="Times New Roman" panose="02020603050405020304" pitchFamily="18" charset="0"/>
                            </a:rPr>
                            <m:t>y</m:t>
                          </m:r>
                        </m:e>
                        <m:sup>
                          <m:r>
                            <a:rPr lang="en-US" sz="2667">
                              <a:latin typeface="Cambria Math" panose="02040503050406030204" pitchFamily="18" charset="0"/>
                              <a:ea typeface="Dotum" panose="020B0600000101010101" pitchFamily="34" charset="-127"/>
                              <a:cs typeface="Times New Roman" panose="02020603050405020304" pitchFamily="18" charset="0"/>
                            </a:rPr>
                            <m:t>2</m:t>
                          </m:r>
                        </m:sup>
                      </m:sSup>
                      <m:r>
                        <a:rPr lang="en-US" sz="2667" i="1">
                          <a:latin typeface="Cambria Math" panose="02040503050406030204" pitchFamily="18" charset="0"/>
                          <a:ea typeface="Dotum" panose="020B0600000101010101" pitchFamily="34" charset="-127"/>
                          <a:cs typeface="Times New Roman" panose="02020603050405020304" pitchFamily="18" charset="0"/>
                        </a:rPr>
                        <m:t>𝑧</m:t>
                      </m:r>
                    </m:oMath>
                  </m:oMathPara>
                </a14:m>
                <a:endParaRPr lang="en-US" sz="2667" i="1">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pPr>
                <a:r>
                  <a:rPr lang="en-US" sz="2667">
                    <a:solidFill>
                      <a:prstClr val="black"/>
                    </a:solidFill>
                    <a:latin typeface="Arial" panose="020B0604020202020204" pitchFamily="34" charset="0"/>
                    <a:ea typeface="Arial" panose="020B0604020202020204" pitchFamily="34" charset="0"/>
                    <a:cs typeface="Arial" panose="020B0604020202020204" pitchFamily="34" charset="0"/>
                  </a:rPr>
                  <a:t>Vậy </a:t>
                </a:r>
                <a:r>
                  <a:rPr lang="en-US" sz="2667">
                    <a:solidFill>
                      <a:prstClr val="black"/>
                    </a:solidFill>
                    <a:ea typeface="Arial" panose="020B0604020202020204" pitchFamily="34" charset="0"/>
                    <a:cs typeface="Arial" panose="020B0604020202020204" pitchFamily="34" charset="0"/>
                  </a:rPr>
                  <a:t>b</a:t>
                </a:r>
                <a:r>
                  <a:rPr lang="vi-VN" sz="2667">
                    <a:solidFill>
                      <a:prstClr val="black"/>
                    </a:solidFill>
                    <a:ea typeface="Arial" panose="020B0604020202020204" pitchFamily="34" charset="0"/>
                    <a:cs typeface="Arial" panose="020B0604020202020204" pitchFamily="34" charset="0"/>
                  </a:rPr>
                  <a:t>ậc của đơn thức là 6</a:t>
                </a:r>
                <a:r>
                  <a:rPr lang="en-US" sz="2667">
                    <a:solidFill>
                      <a:prstClr val="black"/>
                    </a:solidFill>
                    <a:ea typeface="Arial" panose="020B0604020202020204" pitchFamily="34" charset="0"/>
                    <a:cs typeface="Arial" panose="020B0604020202020204" pitchFamily="34" charset="0"/>
                  </a:rPr>
                  <a:t>.</a:t>
                </a:r>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12800" y="3650913"/>
                <a:ext cx="12192000" cy="2298450"/>
              </a:xfrm>
              <a:prstGeom prst="rect">
                <a:avLst/>
              </a:prstGeom>
              <a:blipFill>
                <a:blip r:embed="rId15"/>
                <a:stretch>
                  <a:fillRect l="-950" b="-3183"/>
                </a:stretch>
              </a:blipFill>
            </p:spPr>
            <p:txBody>
              <a:bodyPr/>
              <a:lstStyle/>
              <a:p>
                <a:r>
                  <a:rPr lang="en-US">
                    <a:noFill/>
                  </a:rPr>
                  <a:t> </a:t>
                </a:r>
              </a:p>
            </p:txBody>
          </p:sp>
        </mc:Fallback>
      </mc:AlternateContent>
    </p:spTree>
    <p:extLst>
      <p:ext uri="{BB962C8B-B14F-4D97-AF65-F5344CB8AC3E}">
        <p14:creationId xmlns:p14="http://schemas.microsoft.com/office/powerpoint/2010/main" val="36613364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down)">
                                      <p:cBhvr>
                                        <p:cTn id="28" dur="500"/>
                                        <p:tgtEl>
                                          <p:spTgt spid="2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pic>
        <p:nvPicPr>
          <p:cNvPr id="8" name="Picture 7"/>
          <p:cNvPicPr>
            <a:picLocks noChangeAspect="1"/>
          </p:cNvPicPr>
          <p:nvPr/>
        </p:nvPicPr>
        <p:blipFill>
          <a:blip r:embed="rId3"/>
          <a:stretch>
            <a:fillRect/>
          </a:stretch>
        </p:blipFill>
        <p:spPr>
          <a:xfrm>
            <a:off x="8026400" y="939800"/>
            <a:ext cx="3836480" cy="5316114"/>
          </a:xfrm>
          <a:prstGeom prst="rect">
            <a:avLst/>
          </a:prstGeom>
        </p:spPr>
      </p:pic>
      <p:grpSp>
        <p:nvGrpSpPr>
          <p:cNvPr id="10" name="Group 9"/>
          <p:cNvGrpSpPr/>
          <p:nvPr/>
        </p:nvGrpSpPr>
        <p:grpSpPr>
          <a:xfrm>
            <a:off x="639604" y="889000"/>
            <a:ext cx="6989604" cy="3098800"/>
            <a:chOff x="1061514" y="2171700"/>
            <a:chExt cx="10484406"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061514" y="2857500"/>
              <a:ext cx="10470594" cy="2908488"/>
            </a:xfrm>
            <a:prstGeom prst="rect">
              <a:avLst/>
            </a:prstGeom>
          </p:spPr>
          <p:txBody>
            <a:bodyPr wrap="square">
              <a:spAutoFit/>
            </a:bodyPr>
            <a:lstStyle/>
            <a:p>
              <a:pPr algn="ctr" defTabSz="609630">
                <a:lnSpc>
                  <a:spcPct val="150000"/>
                </a:lnSpc>
                <a:tabLst>
                  <a:tab pos="240042" algn="l"/>
                  <a:tab pos="480084" algn="l"/>
                </a:tabLst>
                <a:defRPr/>
              </a:pPr>
              <a:r>
                <a:rPr lang="en-US" sz="4000" b="1">
                  <a:solidFill>
                    <a:srgbClr val="1F497D"/>
                  </a:solidFill>
                  <a:latin typeface="Arial" panose="020B0604020202020204" pitchFamily="34" charset="0"/>
                  <a:ea typeface="Calibri" panose="020F0502020204030204" pitchFamily="34" charset="0"/>
                  <a:cs typeface="Arial" panose="020B0604020202020204" pitchFamily="34" charset="0"/>
                </a:rPr>
                <a:t>2.</a:t>
              </a:r>
            </a:p>
            <a:p>
              <a:pPr algn="ctr">
                <a:lnSpc>
                  <a:spcPct val="150000"/>
                </a:lnSpc>
                <a:tabLst>
                  <a:tab pos="240042" algn="l"/>
                  <a:tab pos="480084" algn="l"/>
                </a:tabLst>
              </a:pPr>
              <a:r>
                <a:rPr lang="vi-VN" sz="4000" b="1">
                  <a:solidFill>
                    <a:srgbClr val="1F497D"/>
                  </a:solidFill>
                  <a:ea typeface="Calibri" panose="020F0502020204030204" pitchFamily="34" charset="0"/>
                  <a:cs typeface="Arial" panose="020B0604020202020204" pitchFamily="34" charset="0"/>
                </a:rPr>
                <a:t>ĐƠN THỨC ĐỒNG DẠNG</a:t>
              </a:r>
              <a:endParaRPr lang="vi-VN" sz="4000" b="1"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2339685" y="5054600"/>
            <a:ext cx="3294743" cy="1201314"/>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6959600" y="5812509"/>
            <a:ext cx="1385944" cy="308891"/>
          </a:xfrm>
          <a:prstGeom prst="rect">
            <a:avLst/>
          </a:prstGeom>
        </p:spPr>
      </p:pic>
    </p:spTree>
    <p:extLst>
      <p:ext uri="{BB962C8B-B14F-4D97-AF65-F5344CB8AC3E}">
        <p14:creationId xmlns:p14="http://schemas.microsoft.com/office/powerpoint/2010/main" val="3109056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0" name="Group 9"/>
          <p:cNvGrpSpPr/>
          <p:nvPr/>
        </p:nvGrpSpPr>
        <p:grpSpPr>
          <a:xfrm>
            <a:off x="3114131" y="203146"/>
            <a:ext cx="6007120" cy="1986785"/>
            <a:chOff x="4949963" y="288505"/>
            <a:chExt cx="9010680" cy="2980178"/>
          </a:xfrm>
        </p:grpSpPr>
        <p:grpSp>
          <p:nvGrpSpPr>
            <p:cNvPr id="11" name="Group 2"/>
            <p:cNvGrpSpPr/>
            <p:nvPr/>
          </p:nvGrpSpPr>
          <p:grpSpPr>
            <a:xfrm>
              <a:off x="4949963" y="288505"/>
              <a:ext cx="9010680" cy="2980178"/>
              <a:chOff x="-370869" y="-28575"/>
              <a:chExt cx="3363181" cy="841375"/>
            </a:xfrm>
          </p:grpSpPr>
          <p:sp>
            <p:nvSpPr>
              <p:cNvPr id="13" name="Freeform 3"/>
              <p:cNvSpPr/>
              <p:nvPr/>
            </p:nvSpPr>
            <p:spPr>
              <a:xfrm>
                <a:off x="-370869" y="6946"/>
                <a:ext cx="336318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5382668" y="440391"/>
              <a:ext cx="8296022" cy="1107996"/>
            </a:xfrm>
            <a:prstGeom prst="rect">
              <a:avLst/>
            </a:prstGeom>
          </p:spPr>
          <p:txBody>
            <a:bodyPr wrap="none">
              <a:spAutoFit/>
            </a:bodyPr>
            <a:lstStyle/>
            <a:p>
              <a:pPr algn="just">
                <a:lnSpc>
                  <a:spcPct val="150000"/>
                </a:lnSpc>
                <a:spcAft>
                  <a:spcPts val="400"/>
                </a:spcAft>
              </a:pPr>
              <a:r>
                <a:rPr lang="vi-VN" sz="2800" b="1">
                  <a:solidFill>
                    <a:prstClr val="white"/>
                  </a:solidFill>
                  <a:ea typeface="Times New Roman" panose="02020603050405020304" pitchFamily="18" charset="0"/>
                  <a:cs typeface="Arial" panose="020B0604020202020204" pitchFamily="34" charset="0"/>
                </a:rPr>
                <a:t>Khái niệm đơn thức đồng dạng</a:t>
              </a:r>
              <a:endParaRPr lang="en-US" sz="2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1625600" y="1304996"/>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3:</a:t>
            </a:r>
            <a:endParaRPr lang="en-US" sz="2667" dirty="0">
              <a:solidFill>
                <a:srgbClr val="C00000"/>
              </a:solidFill>
              <a:latin typeface="Arial" panose="020B0604020202020204" pitchFamily="34" charset="0"/>
              <a:cs typeface="Arial" panose="020B0604020202020204" pitchFamily="34" charset="0"/>
            </a:endParaRPr>
          </a:p>
        </p:txBody>
      </p:sp>
      <p:sp>
        <p:nvSpPr>
          <p:cNvPr id="23" name="Rectangle 1"/>
          <p:cNvSpPr>
            <a:spLocks noChangeArrowheads="1"/>
          </p:cNvSpPr>
          <p:nvPr/>
        </p:nvSpPr>
        <p:spPr bwMode="auto">
          <a:xfrm>
            <a:off x="3633235" y="1941044"/>
            <a:ext cx="5565306" cy="47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defRPr/>
            </a:pPr>
            <a:r>
              <a:rPr lang="en-US" altLang="en-US" sz="2667" dirty="0">
                <a:solidFill>
                  <a:prstClr val="black"/>
                </a:solidFill>
                <a:latin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Thảo</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luận</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nhóm</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hoàn</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err="1">
                <a:solidFill>
                  <a:srgbClr val="000000"/>
                </a:solidFill>
                <a:latin typeface="Arial" panose="020B0604020202020204" pitchFamily="34" charset="0"/>
                <a:cs typeface="Arial" panose="020B0604020202020204" pitchFamily="34" charset="0"/>
              </a:rPr>
              <a:t>thành</a:t>
            </a:r>
            <a:r>
              <a:rPr lang="en-US" altLang="en-US" sz="2667" i="1">
                <a:solidFill>
                  <a:srgbClr val="000000"/>
                </a:solidFill>
                <a:latin typeface="Arial" panose="020B0604020202020204" pitchFamily="34" charset="0"/>
                <a:cs typeface="Arial" panose="020B0604020202020204" pitchFamily="34" charset="0"/>
              </a:rPr>
              <a:t> </a:t>
            </a:r>
            <a:r>
              <a:rPr lang="en-US" altLang="en-US" sz="2667" b="1" i="1">
                <a:solidFill>
                  <a:srgbClr val="000000"/>
                </a:solidFill>
                <a:latin typeface="Arial" panose="020B0604020202020204" pitchFamily="34" charset="0"/>
                <a:cs typeface="Arial" panose="020B0604020202020204" pitchFamily="34" charset="0"/>
              </a:rPr>
              <a:t>HĐ3</a:t>
            </a:r>
            <a:r>
              <a:rPr lang="en-US" altLang="en-US" sz="2667" i="1">
                <a:solidFill>
                  <a:srgbClr val="000000"/>
                </a:solidFill>
                <a:latin typeface="Arial" panose="020B0604020202020204" pitchFamily="34" charset="0"/>
                <a:cs typeface="Arial" panose="020B0604020202020204" pitchFamily="34" charset="0"/>
              </a:rPr>
              <a:t>.</a:t>
            </a:r>
            <a:endParaRPr lang="en-US" altLang="en-US" sz="2667" dirty="0">
              <a:solidFill>
                <a:prstClr val="black"/>
              </a:solidFill>
              <a:latin typeface="Arial" panose="020B0604020202020204" pitchFamily="34" charset="0"/>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936112" y="1193748"/>
            <a:ext cx="650297" cy="609653"/>
          </a:xfrm>
          <a:prstGeom prst="rect">
            <a:avLst/>
          </a:prstGeom>
        </p:spPr>
      </p:pic>
      <p:pic>
        <p:nvPicPr>
          <p:cNvPr id="4" name="Picture 3"/>
          <p:cNvPicPr>
            <a:picLocks noChangeAspect="1"/>
          </p:cNvPicPr>
          <p:nvPr/>
        </p:nvPicPr>
        <p:blipFill>
          <a:blip r:embed="rId4"/>
          <a:stretch>
            <a:fillRect/>
          </a:stretch>
        </p:blipFill>
        <p:spPr>
          <a:xfrm>
            <a:off x="2866327" y="1868325"/>
            <a:ext cx="898222" cy="483658"/>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965200" y="2542739"/>
                <a:ext cx="10261600" cy="1323696"/>
              </a:xfrm>
              <a:prstGeom prst="rect">
                <a:avLst/>
              </a:prstGeom>
              <a:noFill/>
            </p:spPr>
            <p:txBody>
              <a:bodyPr wrap="square" rtlCol="0">
                <a:spAutoFit/>
              </a:bodyPr>
              <a:lstStyle/>
              <a:p>
                <a:pPr lvl="0" algn="just">
                  <a:lnSpc>
                    <a:spcPct val="150000"/>
                  </a:lnSpc>
                </a:pPr>
                <a:r>
                  <a:rPr lang="en-US" sz="2667">
                    <a:solidFill>
                      <a:prstClr val="black"/>
                    </a:solidFill>
                    <a:latin typeface="Arial" panose="020B0604020202020204" pitchFamily="34" charset="0"/>
                    <a:cs typeface="Arial" panose="020B0604020202020204" pitchFamily="34" charset="0"/>
                  </a:rPr>
                  <a:t>Cho đơn thức một biến </a:t>
                </a:r>
                <a14:m>
                  <m:oMath xmlns:m="http://schemas.openxmlformats.org/officeDocument/2006/math">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2</m:t>
                        </m:r>
                      </m:sup>
                    </m:sSup>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Hãy viết ba đơn thức biến </a:t>
                </a:r>
                <a14:m>
                  <m:oMath xmlns:m="http://schemas.openxmlformats.org/officeDocument/2006/math">
                    <m:r>
                      <a:rPr lang="en-US" sz="2667" i="1">
                        <a:solidFill>
                          <a:srgbClr val="000000"/>
                        </a:solidFill>
                        <a:latin typeface="Cambria Math" panose="02040503050406030204" pitchFamily="18" charset="0"/>
                        <a:cs typeface="Times New Roman" panose="02020603050405020304" pitchFamily="18" charset="0"/>
                      </a:rPr>
                      <m:t>𝑥</m:t>
                    </m:r>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cùng bậc với </a:t>
                </a:r>
                <a14:m>
                  <m:oMath xmlns:m="http://schemas.openxmlformats.org/officeDocument/2006/math">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rồi so sánh phần biến của các đơn thức đó.  </a:t>
                </a:r>
                <a:endParaRPr lang="en-US" sz="2667">
                  <a:solidFill>
                    <a:prstClr val="black"/>
                  </a:solidFill>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65200" y="2542739"/>
                <a:ext cx="10261600" cy="1323696"/>
              </a:xfrm>
              <a:prstGeom prst="rect">
                <a:avLst/>
              </a:prstGeom>
              <a:blipFill>
                <a:blip r:embed="rId5"/>
                <a:stretch>
                  <a:fillRect l="-1128" r="-1069" b="-5991"/>
                </a:stretch>
              </a:blipFill>
            </p:spPr>
            <p:txBody>
              <a:bodyPr/>
              <a:lstStyle/>
              <a:p>
                <a:r>
                  <a:rPr lang="en-US">
                    <a:noFill/>
                  </a:rPr>
                  <a:t> </a:t>
                </a:r>
              </a:p>
            </p:txBody>
          </p:sp>
        </mc:Fallback>
      </mc:AlternateContent>
      <p:sp>
        <p:nvSpPr>
          <p:cNvPr id="6" name="Rectangle 5"/>
          <p:cNvSpPr/>
          <p:nvPr/>
        </p:nvSpPr>
        <p:spPr>
          <a:xfrm>
            <a:off x="941137" y="4839832"/>
            <a:ext cx="9320614" cy="1426288"/>
          </a:xfrm>
          <a:prstGeom prst="rect">
            <a:avLst/>
          </a:prstGeom>
        </p:spPr>
        <p:txBody>
          <a:bodyPr wrap="square">
            <a:spAutoFit/>
          </a:bodyPr>
          <a:lstStyle/>
          <a:p>
            <a:pPr algn="just">
              <a:lnSpc>
                <a:spcPct val="150000"/>
              </a:lnSpc>
              <a:spcBef>
                <a:spcPts val="800"/>
              </a:spcBef>
            </a:pPr>
            <a:r>
              <a:rPr lang="nl-NL" sz="2667">
                <a:solidFill>
                  <a:srgbClr val="000000"/>
                </a:solidFill>
                <a:latin typeface="Arial" panose="020B0604020202020204" pitchFamily="34" charset="0"/>
                <a:ea typeface="Calibri" panose="020F0502020204030204" pitchFamily="34" charset="0"/>
                <a:cs typeface="Arial" panose="020B0604020202020204" pitchFamily="34" charset="0"/>
              </a:rPr>
              <a:t>Ba đơn thức biến x cùng bậc với M là:</a:t>
            </a:r>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800"/>
              </a:spcBef>
            </a:pPr>
            <a:r>
              <a:rPr lang="en-US" sz="2667">
                <a:solidFill>
                  <a:srgbClr val="000000"/>
                </a:solidFill>
                <a:latin typeface="Arial" panose="020B0604020202020204" pitchFamily="34" charset="0"/>
                <a:ea typeface="Calibri" panose="020F0502020204030204" pitchFamily="34" charset="0"/>
                <a:cs typeface="Arial" panose="020B0604020202020204" pitchFamily="34" charset="0"/>
              </a:rPr>
              <a:t>Phần biến của các đơn thức giống nhau.</a:t>
            </a:r>
            <a:endParaRPr lang="en-US" sz="2667">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6780451" y="4770726"/>
                <a:ext cx="2779992" cy="860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667"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667"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nl-NL" sz="2667"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667"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;0,8</m:t>
                      </m:r>
                      <m:sSup>
                        <m:sSupPr>
                          <m:ctrlPr>
                            <a:rPr lang="en-US" sz="2667"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2667">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1200"/>
              </a:p>
            </p:txBody>
          </p:sp>
        </mc:Choice>
        <mc:Fallback xmlns="">
          <p:sp>
            <p:nvSpPr>
              <p:cNvPr id="14" name="Rectangle 13"/>
              <p:cNvSpPr>
                <a:spLocks noRot="1" noChangeAspect="1" noMove="1" noResize="1" noEditPoints="1" noAdjustHandles="1" noChangeArrowheads="1" noChangeShapeType="1" noTextEdit="1"/>
              </p:cNvSpPr>
              <p:nvPr/>
            </p:nvSpPr>
            <p:spPr>
              <a:xfrm>
                <a:off x="6780451" y="4770726"/>
                <a:ext cx="2779992" cy="860300"/>
              </a:xfrm>
              <a:prstGeom prst="rect">
                <a:avLst/>
              </a:prstGeom>
              <a:blipFill>
                <a:blip r:embed="rId6"/>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a:off x="10374643" y="194449"/>
            <a:ext cx="1675263" cy="940939"/>
          </a:xfrm>
          <a:prstGeom prst="rect">
            <a:avLst/>
          </a:prstGeom>
        </p:spPr>
      </p:pic>
      <p:pic>
        <p:nvPicPr>
          <p:cNvPr id="16" name="Picture 15"/>
          <p:cNvPicPr>
            <a:picLocks noChangeAspect="1"/>
          </p:cNvPicPr>
          <p:nvPr/>
        </p:nvPicPr>
        <p:blipFill>
          <a:blip r:embed="rId8"/>
          <a:stretch>
            <a:fillRect/>
          </a:stretch>
        </p:blipFill>
        <p:spPr>
          <a:xfrm>
            <a:off x="10624210" y="5105400"/>
            <a:ext cx="1286315" cy="1414433"/>
          </a:xfrm>
          <a:prstGeom prst="rect">
            <a:avLst/>
          </a:prstGeom>
        </p:spPr>
      </p:pic>
      <p:sp>
        <p:nvSpPr>
          <p:cNvPr id="24" name="Rectangle 23"/>
          <p:cNvSpPr/>
          <p:nvPr/>
        </p:nvSpPr>
        <p:spPr>
          <a:xfrm>
            <a:off x="5428552" y="4066616"/>
            <a:ext cx="1396473" cy="523220"/>
          </a:xfrm>
          <a:prstGeom prst="rect">
            <a:avLst/>
          </a:prstGeom>
        </p:spPr>
        <p:txBody>
          <a:bodyPr wrap="none">
            <a:spAutoFit/>
          </a:bodyPr>
          <a:lstStyle/>
          <a:p>
            <a:r>
              <a:rPr lang="en-US" sz="28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2800" b="1" i="1" u="sng">
              <a:solidFill>
                <a:schemeClr val="tx2"/>
              </a:solidFill>
            </a:endParaRPr>
          </a:p>
        </p:txBody>
      </p:sp>
    </p:spTree>
    <p:extLst>
      <p:ext uri="{BB962C8B-B14F-4D97-AF65-F5344CB8AC3E}">
        <p14:creationId xmlns:p14="http://schemas.microsoft.com/office/powerpoint/2010/main" val="370305973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down)">
                                      <p:cBhvr>
                                        <p:cTn id="42" dur="500"/>
                                        <p:tgtEl>
                                          <p:spTgt spid="6">
                                            <p:txEl>
                                              <p:pRg st="0" end="0"/>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left)">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P spid="14"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344905" y="431800"/>
            <a:ext cx="11480800" cy="59944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3" name="TextBox 22"/>
          <p:cNvSpPr txBox="1"/>
          <p:nvPr/>
        </p:nvSpPr>
        <p:spPr>
          <a:xfrm>
            <a:off x="1299089" y="887818"/>
            <a:ext cx="2387600" cy="502766"/>
          </a:xfrm>
          <a:prstGeom prst="rect">
            <a:avLst/>
          </a:prstGeom>
          <a:noFill/>
        </p:spPr>
        <p:txBody>
          <a:bodyPr wrap="square" rtlCol="0">
            <a:spAutoFit/>
          </a:bodyPr>
          <a:lstStyle/>
          <a:p>
            <a:pPr defTabSz="609630">
              <a:defRPr/>
            </a:pPr>
            <a:r>
              <a:rPr lang="nl-NL" sz="2667" b="1">
                <a:solidFill>
                  <a:schemeClr val="accent4">
                    <a:lumMod val="75000"/>
                  </a:schemeClr>
                </a:solidFill>
                <a:latin typeface="Arial" panose="020B0604020202020204" pitchFamily="34" charset="0"/>
                <a:cs typeface="Arial" panose="020B0604020202020204" pitchFamily="34" charset="0"/>
              </a:rPr>
              <a:t>HĐ 4:</a:t>
            </a:r>
            <a:endParaRPr lang="en-US" sz="2667" dirty="0">
              <a:solidFill>
                <a:schemeClr val="accent4">
                  <a:lumMod val="75000"/>
                </a:schemeClr>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609600" y="776570"/>
            <a:ext cx="650297" cy="609653"/>
          </a:xfrm>
          <a:prstGeom prst="rect">
            <a:avLst/>
          </a:prstGeom>
        </p:spPr>
      </p:pic>
      <p:grpSp>
        <p:nvGrpSpPr>
          <p:cNvPr id="13" name="Group 12"/>
          <p:cNvGrpSpPr/>
          <p:nvPr/>
        </p:nvGrpSpPr>
        <p:grpSpPr>
          <a:xfrm>
            <a:off x="609600" y="1359742"/>
            <a:ext cx="10261600" cy="2659348"/>
            <a:chOff x="3412958" y="2284434"/>
            <a:chExt cx="15392400" cy="3989022"/>
          </a:xfrm>
        </p:grpSpPr>
        <p:sp>
          <p:nvSpPr>
            <p:cNvPr id="26" name="TextBox 25"/>
            <p:cNvSpPr txBox="1"/>
            <p:nvPr/>
          </p:nvSpPr>
          <p:spPr>
            <a:xfrm>
              <a:off x="3412958" y="2440869"/>
              <a:ext cx="15392400" cy="3832587"/>
            </a:xfrm>
            <a:prstGeom prst="rect">
              <a:avLst/>
            </a:prstGeom>
            <a:noFill/>
          </p:spPr>
          <p:txBody>
            <a:bodyPr wrap="square" rtlCol="0">
              <a:spAutoFit/>
            </a:bodyPr>
            <a:lstStyle/>
            <a:p>
              <a:pPr lvl="0" algn="just">
                <a:lnSpc>
                  <a:spcPct val="150000"/>
                </a:lnSpc>
              </a:pPr>
              <a:r>
                <a:rPr lang="en-US" sz="2667">
                  <a:solidFill>
                    <a:prstClr val="black"/>
                  </a:solidFill>
                  <a:latin typeface="Arial" panose="020B0604020202020204" pitchFamily="34" charset="0"/>
                  <a:cs typeface="Arial" panose="020B0604020202020204" pitchFamily="34" charset="0"/>
                </a:rPr>
                <a:t>Xét ba đơn thức</a:t>
              </a:r>
            </a:p>
            <a:p>
              <a:pPr lvl="0" algn="just">
                <a:lnSpc>
                  <a:spcPct val="150000"/>
                </a:lnSpc>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So sánh:</a:t>
              </a:r>
            </a:p>
            <a:p>
              <a:pPr lvl="0" algn="just">
                <a:lnSpc>
                  <a:spcPct val="150000"/>
                </a:lnSpc>
              </a:pPr>
              <a:r>
                <a:rPr lang="en-US" sz="2667">
                  <a:solidFill>
                    <a:srgbClr val="000000"/>
                  </a:solidFill>
                  <a:latin typeface="Arial" panose="020B0604020202020204" pitchFamily="34" charset="0"/>
                  <a:cs typeface="Arial" panose="020B0604020202020204" pitchFamily="34" charset="0"/>
                </a:rPr>
                <a:t>a) Bậc của ba đơn thức A, B và C.</a:t>
              </a:r>
            </a:p>
            <a:p>
              <a:pPr lvl="0" algn="just">
                <a:lnSpc>
                  <a:spcPct val="150000"/>
                </a:lnSpc>
              </a:pPr>
              <a:r>
                <a:rPr lang="en-US" sz="2667">
                  <a:solidFill>
                    <a:prstClr val="black"/>
                  </a:solidFill>
                  <a:latin typeface="Arial" panose="020B0604020202020204" pitchFamily="34" charset="0"/>
                  <a:cs typeface="Arial" panose="020B0604020202020204" pitchFamily="34" charset="0"/>
                </a:rPr>
                <a:t>b) Phần biến của ba đơn thức A, B và C.</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7274824" y="2284434"/>
                  <a:ext cx="7615931" cy="12904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2</m:t>
                            </m:r>
                          </m:sup>
                        </m:sSup>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𝑦</m:t>
                            </m:r>
                          </m:e>
                          <m:sup>
                            <m:r>
                              <a:rPr lang="en-US" sz="2667" i="1">
                                <a:solidFill>
                                  <a:srgbClr val="000000"/>
                                </a:solidFill>
                                <a:latin typeface="Cambria Math" panose="02040503050406030204" pitchFamily="18" charset="0"/>
                                <a:cs typeface="Times New Roman" panose="02020603050405020304" pitchFamily="18" charset="0"/>
                              </a:rPr>
                              <m:t>3</m:t>
                            </m:r>
                          </m:sup>
                        </m:sSup>
                        <m:r>
                          <a:rPr lang="en-US" sz="2667" i="1">
                            <a:solidFill>
                              <a:srgbClr val="000000"/>
                            </a:solidFill>
                            <a:latin typeface="Cambria Math" panose="02040503050406030204" pitchFamily="18" charset="0"/>
                            <a:cs typeface="Times New Roman" panose="02020603050405020304" pitchFamily="18" charset="0"/>
                          </a:rPr>
                          <m:t>, </m:t>
                        </m:r>
                        <m:r>
                          <m:rPr>
                            <m:sty m:val="p"/>
                          </m:rPr>
                          <a:rPr lang="en-US" sz="2667">
                            <a:solidFill>
                              <a:srgbClr val="000000"/>
                            </a:solidFill>
                            <a:latin typeface="Cambria Math" panose="02040503050406030204" pitchFamily="18" charset="0"/>
                            <a:cs typeface="Times New Roman" panose="02020603050405020304" pitchFamily="18" charset="0"/>
                          </a:rPr>
                          <m:t>B</m:t>
                        </m:r>
                        <m:r>
                          <a:rPr lang="en-US" sz="2667" i="1">
                            <a:solidFill>
                              <a:srgbClr val="000000"/>
                            </a:solidFill>
                            <a:latin typeface="Cambria Math" panose="02040503050406030204" pitchFamily="18" charset="0"/>
                            <a:cs typeface="Times New Roman" panose="02020603050405020304" pitchFamily="18" charset="0"/>
                          </a:rPr>
                          <m:t>=</m:t>
                        </m:r>
                        <m:f>
                          <m:fPr>
                            <m:ctrlPr>
                              <a:rPr lang="en-US" sz="2667" i="1">
                                <a:solidFill>
                                  <a:srgbClr val="000000"/>
                                </a:solidFill>
                                <a:latin typeface="Cambria Math" panose="02040503050406030204" pitchFamily="18" charset="0"/>
                                <a:cs typeface="Times New Roman" panose="02020603050405020304" pitchFamily="18" charset="0"/>
                              </a:rPr>
                            </m:ctrlPr>
                          </m:fPr>
                          <m:num>
                            <m:r>
                              <a:rPr lang="en-US" sz="2667" i="1">
                                <a:solidFill>
                                  <a:srgbClr val="000000"/>
                                </a:solidFill>
                                <a:latin typeface="Cambria Math" panose="02040503050406030204" pitchFamily="18" charset="0"/>
                                <a:cs typeface="Times New Roman" panose="02020603050405020304" pitchFamily="18" charset="0"/>
                              </a:rPr>
                              <m:t>1</m:t>
                            </m:r>
                          </m:num>
                          <m:den>
                            <m:r>
                              <a:rPr lang="en-US" sz="2667" i="1">
                                <a:solidFill>
                                  <a:srgbClr val="000000"/>
                                </a:solidFill>
                                <a:latin typeface="Cambria Math" panose="02040503050406030204" pitchFamily="18" charset="0"/>
                                <a:cs typeface="Times New Roman" panose="02020603050405020304" pitchFamily="18" charset="0"/>
                              </a:rPr>
                              <m:t>2</m:t>
                            </m:r>
                          </m:den>
                        </m:f>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2</m:t>
                            </m:r>
                          </m:sup>
                        </m:sSup>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𝑦</m:t>
                            </m:r>
                          </m:e>
                          <m:sup>
                            <m:r>
                              <a:rPr lang="en-US" sz="2667" i="1">
                                <a:solidFill>
                                  <a:srgbClr val="000000"/>
                                </a:solidFill>
                                <a:latin typeface="Cambria Math" panose="02040503050406030204" pitchFamily="18" charset="0"/>
                                <a:cs typeface="Times New Roman" panose="02020603050405020304" pitchFamily="18" charset="0"/>
                              </a:rPr>
                              <m:t>3</m:t>
                            </m:r>
                          </m:sup>
                        </m:sSup>
                        <m:r>
                          <a:rPr lang="en-US" sz="2667" i="1">
                            <a:solidFill>
                              <a:srgbClr val="000000"/>
                            </a:solidFill>
                            <a:latin typeface="Cambria Math" panose="02040503050406030204" pitchFamily="18" charset="0"/>
                            <a:cs typeface="Times New Roman" panose="02020603050405020304" pitchFamily="18" charset="0"/>
                          </a:rPr>
                          <m:t>, </m:t>
                        </m:r>
                        <m:r>
                          <m:rPr>
                            <m:sty m:val="p"/>
                          </m:rPr>
                          <a:rPr lang="en-US" sz="2667">
                            <a:solidFill>
                              <a:srgbClr val="000000"/>
                            </a:solidFill>
                            <a:latin typeface="Cambria Math" panose="02040503050406030204" pitchFamily="18" charset="0"/>
                            <a:cs typeface="Times New Roman" panose="02020603050405020304" pitchFamily="18" charset="0"/>
                          </a:rPr>
                          <m:t>C</m:t>
                        </m:r>
                        <m:r>
                          <a:rPr lang="en-US" sz="2667" i="1">
                            <a:solidFill>
                              <a:srgbClr val="000000"/>
                            </a:solidFill>
                            <a:latin typeface="Cambria Math" panose="02040503050406030204" pitchFamily="18" charset="0"/>
                            <a:cs typeface="Times New Roman" panose="02020603050405020304" pitchFamily="18" charset="0"/>
                          </a:rPr>
                          <m:t>=</m:t>
                        </m:r>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3</m:t>
                            </m:r>
                          </m:sup>
                        </m:sSup>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𝑦</m:t>
                            </m:r>
                          </m:e>
                          <m:sup>
                            <m:r>
                              <a:rPr lang="en-US" sz="2667" i="1">
                                <a:solidFill>
                                  <a:srgbClr val="000000"/>
                                </a:solidFill>
                                <a:latin typeface="Cambria Math" panose="02040503050406030204" pitchFamily="18" charset="0"/>
                                <a:cs typeface="Times New Roman" panose="02020603050405020304" pitchFamily="18" charset="0"/>
                              </a:rPr>
                              <m:t>2</m:t>
                            </m:r>
                          </m:sup>
                        </m:sSup>
                      </m:oMath>
                    </m:oMathPara>
                  </a14:m>
                  <a:endParaRPr lang="en-US" sz="1200"/>
                </a:p>
              </p:txBody>
            </p:sp>
          </mc:Choice>
          <mc:Fallback xmlns="">
            <p:sp>
              <p:nvSpPr>
                <p:cNvPr id="11" name="Rectangle 10"/>
                <p:cNvSpPr>
                  <a:spLocks noRot="1" noChangeAspect="1" noMove="1" noResize="1" noEditPoints="1" noAdjustHandles="1" noChangeArrowheads="1" noChangeShapeType="1" noTextEdit="1"/>
                </p:cNvSpPr>
                <p:nvPr/>
              </p:nvSpPr>
              <p:spPr>
                <a:xfrm>
                  <a:off x="7274824" y="2284434"/>
                  <a:ext cx="7615931" cy="1290450"/>
                </a:xfrm>
                <a:prstGeom prst="rect">
                  <a:avLst/>
                </a:prstGeom>
                <a:blipFill>
                  <a:blip r:embed="rId4"/>
                  <a:stretch>
                    <a:fillRect/>
                  </a:stretch>
                </a:blipFill>
              </p:spPr>
              <p:txBody>
                <a:bodyPr/>
                <a:lstStyle/>
                <a:p>
                  <a:r>
                    <a:rPr lang="en-US">
                      <a:noFill/>
                    </a:rPr>
                    <a:t> </a:t>
                  </a:r>
                </a:p>
              </p:txBody>
            </p:sp>
          </mc:Fallback>
        </mc:AlternateContent>
      </p:grpSp>
      <p:sp>
        <p:nvSpPr>
          <p:cNvPr id="28" name="Rectangle 27"/>
          <p:cNvSpPr/>
          <p:nvPr/>
        </p:nvSpPr>
        <p:spPr>
          <a:xfrm>
            <a:off x="617621" y="4851400"/>
            <a:ext cx="10379423" cy="1439112"/>
          </a:xfrm>
          <a:prstGeom prst="rect">
            <a:avLst/>
          </a:prstGeom>
        </p:spPr>
        <p:txBody>
          <a:bodyPr wrap="square">
            <a:spAutoFit/>
          </a:bodyPr>
          <a:lstStyle/>
          <a:p>
            <a:pPr algn="just">
              <a:lnSpc>
                <a:spcPct val="150000"/>
              </a:lnSpc>
              <a:spcBef>
                <a:spcPts val="400"/>
              </a:spcBef>
              <a:spcAft>
                <a:spcPts val="533"/>
              </a:spcAft>
            </a:pPr>
            <a:r>
              <a:rPr lang="nl-NL" sz="2667">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2667">
                <a:solidFill>
                  <a:srgbClr val="000000"/>
                </a:solidFill>
                <a:latin typeface="Arial" panose="020B0604020202020204" pitchFamily="34" charset="0"/>
                <a:ea typeface="Calibri" panose="020F0502020204030204" pitchFamily="34" charset="0"/>
                <a:cs typeface="Arial" panose="020B0604020202020204" pitchFamily="34" charset="0"/>
              </a:rPr>
              <a:t>Cả ba đơn thức đều có bậc là 5.</a:t>
            </a:r>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533"/>
              </a:spcAft>
            </a:pPr>
            <a:r>
              <a:rPr lang="en-US" sz="2667">
                <a:solidFill>
                  <a:srgbClr val="000000"/>
                </a:solidFill>
                <a:latin typeface="Arial" panose="020B0604020202020204" pitchFamily="34" charset="0"/>
                <a:ea typeface="Calibri" panose="020F0502020204030204" pitchFamily="34" charset="0"/>
                <a:cs typeface="Arial" panose="020B0604020202020204" pitchFamily="34" charset="0"/>
              </a:rPr>
              <a:t>b) Phần biến của đơn thức A giống đơn thức B và khác đơn thức C.</a:t>
            </a:r>
            <a:endParaRPr lang="en-US" sz="2667">
              <a:latin typeface="Arial" panose="020B0604020202020204" pitchFamily="34" charset="0"/>
              <a:ea typeface="Arial" panose="020B0604020202020204" pitchFamily="34" charset="0"/>
              <a:cs typeface="Arial" panose="020B0604020202020204" pitchFamily="34" charset="0"/>
            </a:endParaRPr>
          </a:p>
        </p:txBody>
      </p:sp>
      <p:grpSp>
        <p:nvGrpSpPr>
          <p:cNvPr id="34" name="Group 33"/>
          <p:cNvGrpSpPr/>
          <p:nvPr/>
        </p:nvGrpSpPr>
        <p:grpSpPr>
          <a:xfrm>
            <a:off x="9255758" y="680374"/>
            <a:ext cx="2504522" cy="2851395"/>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en-US" sz="2667" b="1">
                  <a:solidFill>
                    <a:schemeClr val="bg1"/>
                  </a:solidFill>
                  <a:latin typeface="Arial" panose="020B0604020202020204" pitchFamily="34" charset="0"/>
                </a:rPr>
                <a:t>Thảo luận nhóm</a:t>
              </a:r>
              <a:endParaRPr lang="en-US" sz="2667" b="1" dirty="0">
                <a:solidFill>
                  <a:schemeClr val="bg1"/>
                </a:solidFill>
                <a:latin typeface="Calibri"/>
              </a:endParaRPr>
            </a:p>
          </p:txBody>
        </p:sp>
        <p:pic>
          <p:nvPicPr>
            <p:cNvPr id="33" name="Picture 32"/>
            <p:cNvPicPr>
              <a:picLocks noChangeAspect="1"/>
            </p:cNvPicPr>
            <p:nvPr/>
          </p:nvPicPr>
          <p:blipFill>
            <a:blip r:embed="rId5"/>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6">
            <a:duotone>
              <a:prstClr val="black"/>
              <a:schemeClr val="accent1">
                <a:tint val="45000"/>
                <a:satMod val="400000"/>
              </a:schemeClr>
            </a:duotone>
          </a:blip>
          <a:stretch>
            <a:fillRect/>
          </a:stretch>
        </p:blipFill>
        <p:spPr>
          <a:xfrm>
            <a:off x="10622909" y="6290543"/>
            <a:ext cx="1385944" cy="292888"/>
          </a:xfrm>
          <a:prstGeom prst="rect">
            <a:avLst/>
          </a:prstGeom>
        </p:spPr>
      </p:pic>
      <p:pic>
        <p:nvPicPr>
          <p:cNvPr id="38" name="Picture 37"/>
          <p:cNvPicPr>
            <a:picLocks noChangeAspect="1"/>
          </p:cNvPicPr>
          <p:nvPr/>
        </p:nvPicPr>
        <p:blipFill>
          <a:blip r:embed="rId7"/>
          <a:stretch>
            <a:fillRect/>
          </a:stretch>
        </p:blipFill>
        <p:spPr>
          <a:xfrm rot="629658">
            <a:off x="232843" y="73164"/>
            <a:ext cx="1158995" cy="886987"/>
          </a:xfrm>
          <a:prstGeom prst="rect">
            <a:avLst/>
          </a:prstGeom>
        </p:spPr>
      </p:pic>
      <p:sp>
        <p:nvSpPr>
          <p:cNvPr id="39" name="Rectangle 38"/>
          <p:cNvSpPr/>
          <p:nvPr/>
        </p:nvSpPr>
        <p:spPr>
          <a:xfrm>
            <a:off x="5428552" y="4147330"/>
            <a:ext cx="1396473" cy="523220"/>
          </a:xfrm>
          <a:prstGeom prst="rect">
            <a:avLst/>
          </a:prstGeom>
        </p:spPr>
        <p:txBody>
          <a:bodyPr wrap="none">
            <a:spAutoFit/>
          </a:bodyPr>
          <a:lstStyle/>
          <a:p>
            <a:r>
              <a:rPr lang="en-US" sz="28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2800" b="1" i="1" u="sng">
              <a:solidFill>
                <a:srgbClr val="C00000"/>
              </a:solidFill>
            </a:endParaRPr>
          </a:p>
        </p:txBody>
      </p:sp>
    </p:spTree>
    <p:extLst>
      <p:ext uri="{BB962C8B-B14F-4D97-AF65-F5344CB8AC3E}">
        <p14:creationId xmlns:p14="http://schemas.microsoft.com/office/powerpoint/2010/main" val="98260207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down)">
                                      <p:cBhvr>
                                        <p:cTn id="31" dur="500"/>
                                        <p:tgtEl>
                                          <p:spTgt spid="2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2192000" cy="6858000"/>
          </a:xfrm>
          <a:prstGeom prst="rect">
            <a:avLst/>
          </a:prstGeom>
        </p:spPr>
      </p:pic>
      <p:sp>
        <p:nvSpPr>
          <p:cNvPr id="4" name="Freeform 4"/>
          <p:cNvSpPr/>
          <p:nvPr/>
        </p:nvSpPr>
        <p:spPr>
          <a:xfrm>
            <a:off x="660400" y="1803400"/>
            <a:ext cx="10769600" cy="21844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Rectangle 7"/>
          <p:cNvSpPr/>
          <p:nvPr/>
        </p:nvSpPr>
        <p:spPr>
          <a:xfrm>
            <a:off x="-127001" y="-127000"/>
            <a:ext cx="12446000" cy="14986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9" name="Rectangle 8"/>
          <p:cNvSpPr/>
          <p:nvPr/>
        </p:nvSpPr>
        <p:spPr>
          <a:xfrm>
            <a:off x="4737615" y="415091"/>
            <a:ext cx="2775119" cy="707886"/>
          </a:xfrm>
          <a:prstGeom prst="rect">
            <a:avLst/>
          </a:prstGeom>
        </p:spPr>
        <p:txBody>
          <a:bodyPr wrap="none">
            <a:spAutoFit/>
          </a:bodyPr>
          <a:lstStyle/>
          <a:p>
            <a:pPr defTabSz="609630">
              <a:defRPr/>
            </a:pPr>
            <a:r>
              <a:rPr lang="en-US" sz="4000" b="1" dirty="0">
                <a:solidFill>
                  <a:prstClr val="black"/>
                </a:solidFill>
                <a:latin typeface="Arial" panose="020B0604020202020204" pitchFamily="34" charset="0"/>
                <a:cs typeface="Arial" panose="020B0604020202020204" pitchFamily="34" charset="0"/>
              </a:rPr>
              <a:t>KẾT LUẬN</a:t>
            </a:r>
          </a:p>
        </p:txBody>
      </p:sp>
      <p:sp>
        <p:nvSpPr>
          <p:cNvPr id="11" name="Rectangle 10"/>
          <p:cNvSpPr/>
          <p:nvPr/>
        </p:nvSpPr>
        <p:spPr>
          <a:xfrm>
            <a:off x="1184275" y="2015391"/>
            <a:ext cx="9721850" cy="1708160"/>
          </a:xfrm>
          <a:prstGeom prst="rect">
            <a:avLst/>
          </a:prstGeom>
        </p:spPr>
        <p:txBody>
          <a:bodyPr wrap="square">
            <a:spAutoFit/>
          </a:bodyPr>
          <a:lstStyle/>
          <a:p>
            <a:pPr algn="just">
              <a:lnSpc>
                <a:spcPct val="175000"/>
              </a:lnSpc>
              <a:spcBef>
                <a:spcPts val="800"/>
              </a:spcBef>
              <a:spcAft>
                <a:spcPts val="400"/>
              </a:spcAft>
              <a:defRPr/>
            </a:pPr>
            <a:r>
              <a:rPr lang="vi-VN" sz="3000" b="1">
                <a:solidFill>
                  <a:prstClr val="black"/>
                </a:solidFill>
                <a:ea typeface="Times New Roman" panose="02020603050405020304" pitchFamily="18" charset="0"/>
                <a:cs typeface="Arial" panose="020B0604020202020204" pitchFamily="34" charset="0"/>
              </a:rPr>
              <a:t>Hai đơn thức đồng dạng là hai đơn thức với hệ số khác 0 và có phần biến giống nhau.</a:t>
            </a:r>
            <a:endParaRPr lang="vi-VN" sz="3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181592" y="5653271"/>
            <a:ext cx="1629805" cy="1402201"/>
          </a:xfrm>
          <a:prstGeom prst="rect">
            <a:avLst/>
          </a:prstGeom>
        </p:spPr>
      </p:pic>
      <p:pic>
        <p:nvPicPr>
          <p:cNvPr id="15" name="Picture 14"/>
          <p:cNvPicPr>
            <a:picLocks noChangeAspect="1"/>
          </p:cNvPicPr>
          <p:nvPr/>
        </p:nvPicPr>
        <p:blipFill>
          <a:blip r:embed="rId6"/>
          <a:stretch>
            <a:fillRect/>
          </a:stretch>
        </p:blipFill>
        <p:spPr>
          <a:xfrm rot="20479476">
            <a:off x="10444104" y="-78801"/>
            <a:ext cx="1629805" cy="1402201"/>
          </a:xfrm>
          <a:prstGeom prst="rect">
            <a:avLst/>
          </a:prstGeom>
        </p:spPr>
      </p:pic>
      <p:sp>
        <p:nvSpPr>
          <p:cNvPr id="3" name="Rectangle 2"/>
          <p:cNvSpPr/>
          <p:nvPr/>
        </p:nvSpPr>
        <p:spPr>
          <a:xfrm>
            <a:off x="1350645" y="4402147"/>
            <a:ext cx="9389109" cy="784830"/>
          </a:xfrm>
          <a:prstGeom prst="rect">
            <a:avLst/>
          </a:prstGeom>
        </p:spPr>
        <p:txBody>
          <a:bodyPr wrap="none">
            <a:spAutoFit/>
          </a:bodyPr>
          <a:lstStyle/>
          <a:p>
            <a:pPr algn="just">
              <a:lnSpc>
                <a:spcPct val="150000"/>
              </a:lnSpc>
              <a:spcAft>
                <a:spcPts val="533"/>
              </a:spcAft>
            </a:pPr>
            <a:r>
              <a:rPr lang="nl-NL" sz="30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Nhận xét:</a:t>
            </a:r>
            <a:r>
              <a:rPr lang="nl-NL" sz="3000" b="1" i="1">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3000">
                <a:solidFill>
                  <a:srgbClr val="000000"/>
                </a:solidFill>
                <a:latin typeface="Arial" panose="020B0604020202020204" pitchFamily="34" charset="0"/>
                <a:ea typeface="Calibri" panose="020F0502020204030204" pitchFamily="34" charset="0"/>
                <a:cs typeface="Arial" panose="020B0604020202020204" pitchFamily="34" charset="0"/>
              </a:rPr>
              <a:t>Hai đơn thức đồng dạng thì có cùng bậc.</a:t>
            </a:r>
            <a:endParaRPr lang="en-US" sz="3000">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stretch>
            <a:fillRect/>
          </a:stretch>
        </p:blipFill>
        <p:spPr>
          <a:xfrm>
            <a:off x="10262514" y="5645669"/>
            <a:ext cx="1843143" cy="1116079"/>
          </a:xfrm>
          <a:prstGeom prst="rect">
            <a:avLst/>
          </a:prstGeom>
        </p:spPr>
      </p:pic>
    </p:spTree>
    <p:extLst>
      <p:ext uri="{BB962C8B-B14F-4D97-AF65-F5344CB8AC3E}">
        <p14:creationId xmlns:p14="http://schemas.microsoft.com/office/powerpoint/2010/main" val="124409721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821622" y="228600"/>
            <a:ext cx="3251200" cy="1016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0" name="Rectangle 9"/>
            <p:cNvSpPr/>
            <p:nvPr/>
          </p:nvSpPr>
          <p:spPr>
            <a:xfrm>
              <a:off x="1953581" y="559391"/>
              <a:ext cx="4017639" cy="1177245"/>
            </a:xfrm>
            <a:prstGeom prst="rect">
              <a:avLst/>
            </a:prstGeom>
            <a:solidFill>
              <a:srgbClr val="FFFF93"/>
            </a:solidFill>
          </p:spPr>
          <p:txBody>
            <a:bodyPr wrap="none">
              <a:spAutoFit/>
            </a:bodyPr>
            <a:lstStyle/>
            <a:p>
              <a:pPr algn="just" defTabSz="609630">
                <a:lnSpc>
                  <a:spcPct val="150000"/>
                </a:lnSpc>
                <a:tabLst>
                  <a:tab pos="240042" algn="l"/>
                  <a:tab pos="480084" algn="l"/>
                </a:tabLst>
                <a:defRPr/>
              </a:pPr>
              <a:r>
                <a:rPr lang="nl-NL" sz="3000" b="1">
                  <a:solidFill>
                    <a:srgbClr val="1F497D"/>
                  </a:solidFill>
                  <a:latin typeface="Arial" panose="020B0604020202020204" pitchFamily="34" charset="0"/>
                  <a:ea typeface="Calibri" panose="020F0502020204030204" pitchFamily="34" charset="0"/>
                  <a:cs typeface="Arial" panose="020B0604020202020204" pitchFamily="34" charset="0"/>
                </a:rPr>
                <a:t>LUYỆN TẬP 3</a:t>
              </a:r>
              <a:endParaRPr lang="en-US" sz="30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6742539" y="2832281"/>
            <a:ext cx="13462000" cy="1752241"/>
          </a:xfrm>
          <a:prstGeom prst="rect">
            <a:avLst/>
          </a:prstGeom>
        </p:spPr>
      </p:pic>
      <p:sp>
        <p:nvSpPr>
          <p:cNvPr id="39" name="Freeform 21"/>
          <p:cNvSpPr/>
          <p:nvPr/>
        </p:nvSpPr>
        <p:spPr>
          <a:xfrm rot="1928823">
            <a:off x="10900325" y="233734"/>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sp>
      <p:sp>
        <p:nvSpPr>
          <p:cNvPr id="19" name="Oval Callout 18"/>
          <p:cNvSpPr/>
          <p:nvPr/>
        </p:nvSpPr>
        <p:spPr>
          <a:xfrm>
            <a:off x="5850830" y="3581400"/>
            <a:ext cx="1192785" cy="659487"/>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srgbClr val="1F497D"/>
                </a:solidFill>
                <a:latin typeface="Arial" panose="020B0604020202020204" pitchFamily="34" charset="0"/>
              </a:rPr>
              <a:t>Giải</a:t>
            </a:r>
            <a:endParaRPr lang="en-US" sz="2667" b="1" dirty="0">
              <a:solidFill>
                <a:srgbClr val="1F497D"/>
              </a:solidFill>
              <a:latin typeface="Calibri"/>
            </a:endParaRPr>
          </a:p>
        </p:txBody>
      </p:sp>
      <p:grpSp>
        <p:nvGrpSpPr>
          <p:cNvPr id="11" name="Group 10"/>
          <p:cNvGrpSpPr/>
          <p:nvPr/>
        </p:nvGrpSpPr>
        <p:grpSpPr>
          <a:xfrm>
            <a:off x="1320800" y="1348843"/>
            <a:ext cx="11938000" cy="2063600"/>
            <a:chOff x="533400" y="2019300"/>
            <a:chExt cx="17907000" cy="3095400"/>
          </a:xfrm>
        </p:grpSpPr>
        <p:sp>
          <p:nvSpPr>
            <p:cNvPr id="13" name="Rectangle 12"/>
            <p:cNvSpPr/>
            <p:nvPr/>
          </p:nvSpPr>
          <p:spPr>
            <a:xfrm>
              <a:off x="533400" y="2164162"/>
              <a:ext cx="5867400" cy="1015567"/>
            </a:xfrm>
            <a:prstGeom prst="rect">
              <a:avLst/>
            </a:prstGeom>
          </p:spPr>
          <p:txBody>
            <a:bodyPr wrap="square">
              <a:spAutoFit/>
            </a:bodyPr>
            <a:lstStyle/>
            <a:p>
              <a:pPr algn="just">
                <a:lnSpc>
                  <a:spcPct val="150000"/>
                </a:lnSpc>
                <a:spcAft>
                  <a:spcPts val="800"/>
                </a:spcAft>
                <a:defRPr/>
              </a:pPr>
              <a:r>
                <a:rPr lang="en-US" sz="2533">
                  <a:solidFill>
                    <a:prstClr val="black"/>
                  </a:solidFill>
                  <a:latin typeface="Arial" panose="020B0604020202020204" pitchFamily="34" charset="0"/>
                  <a:ea typeface="Times New Roman" panose="02020603050405020304" pitchFamily="18" charset="0"/>
                </a:rPr>
                <a:t>Cho các </a:t>
              </a:r>
              <a:r>
                <a:rPr lang="vi-VN" sz="2533">
                  <a:solidFill>
                    <a:prstClr val="black"/>
                  </a:solidFill>
                  <a:ea typeface="Times New Roman" panose="02020603050405020304" pitchFamily="18" charset="0"/>
                </a:rPr>
                <a:t>đơn thức </a:t>
              </a:r>
              <a:endParaRPr lang="en-US" sz="2533"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1219200" y="2019300"/>
                  <a:ext cx="17221200" cy="12495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5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5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25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US" sz="2533" i="1">
                                <a:solidFill>
                                  <a:srgbClr val="000000"/>
                                </a:solidFill>
                                <a:latin typeface="Cambria Math" panose="02040503050406030204" pitchFamily="18" charset="0"/>
                                <a:cs typeface="Times New Roman" panose="02020603050405020304" pitchFamily="18" charset="0"/>
                              </a:rPr>
                            </m:ctrlPr>
                          </m:sSupPr>
                          <m:e>
                            <m:r>
                              <a:rPr lang="en-US" sz="2533" i="1">
                                <a:solidFill>
                                  <a:srgbClr val="000000"/>
                                </a:solidFill>
                                <a:latin typeface="Cambria Math" panose="02040503050406030204" pitchFamily="18" charset="0"/>
                                <a:cs typeface="Times New Roman" panose="02020603050405020304" pitchFamily="18" charset="0"/>
                              </a:rPr>
                              <m:t>𝑥</m:t>
                            </m:r>
                          </m:e>
                          <m:sup>
                            <m:r>
                              <a:rPr lang="en-US" sz="2533" i="1">
                                <a:solidFill>
                                  <a:srgbClr val="000000"/>
                                </a:solidFill>
                                <a:latin typeface="Cambria Math" panose="02040503050406030204" pitchFamily="18" charset="0"/>
                                <a:cs typeface="Times New Roman" panose="02020603050405020304" pitchFamily="18" charset="0"/>
                              </a:rPr>
                              <m:t>2</m:t>
                            </m:r>
                          </m:sup>
                        </m:sSup>
                        <m:r>
                          <a:rPr lang="en-US" sz="2533" i="1">
                            <a:solidFill>
                              <a:srgbClr val="000000"/>
                            </a:solidFill>
                            <a:latin typeface="Cambria Math" panose="02040503050406030204" pitchFamily="18" charset="0"/>
                            <a:cs typeface="Times New Roman" panose="02020603050405020304" pitchFamily="18" charset="0"/>
                          </a:rPr>
                          <m:t>𝑦</m:t>
                        </m:r>
                        <m:r>
                          <a:rPr lang="en-US" sz="25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5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533" i="1">
                            <a:solidFill>
                              <a:srgbClr val="000000"/>
                            </a:solidFill>
                            <a:latin typeface="Cambria Math" panose="02040503050406030204" pitchFamily="18" charset="0"/>
                            <a:cs typeface="Times New Roman" panose="02020603050405020304" pitchFamily="18" charset="0"/>
                          </a:rPr>
                          <m:t>𝑥</m:t>
                        </m:r>
                        <m:sSup>
                          <m:sSupPr>
                            <m:ctrlPr>
                              <a:rPr lang="en-US" sz="2533" i="1">
                                <a:solidFill>
                                  <a:srgbClr val="000000"/>
                                </a:solidFill>
                                <a:latin typeface="Cambria Math" panose="02040503050406030204" pitchFamily="18" charset="0"/>
                                <a:cs typeface="Times New Roman" panose="02020603050405020304" pitchFamily="18" charset="0"/>
                              </a:rPr>
                            </m:ctrlPr>
                          </m:sSupPr>
                          <m:e>
                            <m:r>
                              <a:rPr lang="en-US" sz="2533" i="1">
                                <a:solidFill>
                                  <a:srgbClr val="000000"/>
                                </a:solidFill>
                                <a:latin typeface="Cambria Math" panose="02040503050406030204" pitchFamily="18" charset="0"/>
                                <a:cs typeface="Times New Roman" panose="02020603050405020304" pitchFamily="18" charset="0"/>
                              </a:rPr>
                              <m:t>𝑦</m:t>
                            </m:r>
                          </m:e>
                          <m:sup>
                            <m:r>
                              <a:rPr lang="en-US" sz="2533" i="1">
                                <a:solidFill>
                                  <a:srgbClr val="000000"/>
                                </a:solidFill>
                                <a:latin typeface="Cambria Math" panose="02040503050406030204" pitchFamily="18" charset="0"/>
                                <a:cs typeface="Times New Roman" panose="02020603050405020304" pitchFamily="18" charset="0"/>
                              </a:rPr>
                              <m:t>2</m:t>
                            </m:r>
                          </m:sup>
                        </m:sSup>
                        <m:r>
                          <a:rPr lang="en-US" sz="2533" i="1">
                            <a:solidFill>
                              <a:srgbClr val="000000"/>
                            </a:solidFill>
                            <a:latin typeface="Cambria Math" panose="02040503050406030204" pitchFamily="18" charset="0"/>
                            <a:cs typeface="Times New Roman" panose="02020603050405020304" pitchFamily="18" charset="0"/>
                          </a:rPr>
                          <m:t>;</m:t>
                        </m:r>
                        <m:r>
                          <a:rPr lang="en-US" sz="25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2533" i="1">
                                <a:solidFill>
                                  <a:srgbClr val="000000"/>
                                </a:solidFill>
                                <a:latin typeface="Cambria Math" panose="02040503050406030204" pitchFamily="18" charset="0"/>
                                <a:cs typeface="Times New Roman" panose="02020603050405020304" pitchFamily="18" charset="0"/>
                              </a:rPr>
                            </m:ctrlPr>
                          </m:sSupPr>
                          <m:e>
                            <m:r>
                              <a:rPr lang="en-US" sz="2533" i="1">
                                <a:solidFill>
                                  <a:srgbClr val="000000"/>
                                </a:solidFill>
                                <a:latin typeface="Cambria Math" panose="02040503050406030204" pitchFamily="18" charset="0"/>
                                <a:cs typeface="Times New Roman" panose="02020603050405020304" pitchFamily="18" charset="0"/>
                              </a:rPr>
                              <m:t>𝑥</m:t>
                            </m:r>
                          </m:e>
                          <m:sup>
                            <m:r>
                              <a:rPr lang="en-US" sz="2533" i="1">
                                <a:solidFill>
                                  <a:srgbClr val="000000"/>
                                </a:solidFill>
                                <a:latin typeface="Cambria Math" panose="02040503050406030204" pitchFamily="18" charset="0"/>
                                <a:cs typeface="Times New Roman" panose="02020603050405020304" pitchFamily="18" charset="0"/>
                              </a:rPr>
                              <m:t>4</m:t>
                            </m:r>
                          </m:sup>
                        </m:sSup>
                        <m:r>
                          <a:rPr lang="en-US" sz="2533">
                            <a:solidFill>
                              <a:srgbClr val="000000"/>
                            </a:solidFill>
                            <a:latin typeface="Cambria Math" panose="02040503050406030204" pitchFamily="18" charset="0"/>
                            <a:cs typeface="Times New Roman" panose="02020603050405020304" pitchFamily="18" charset="0"/>
                          </a:rPr>
                          <m:t>;</m:t>
                        </m:r>
                        <m:sSup>
                          <m:sSupPr>
                            <m:ctrlPr>
                              <a:rPr lang="en-US" sz="2533" i="1">
                                <a:solidFill>
                                  <a:srgbClr val="000000"/>
                                </a:solidFill>
                                <a:latin typeface="Cambria Math" panose="02040503050406030204" pitchFamily="18" charset="0"/>
                                <a:cs typeface="Times New Roman" panose="02020603050405020304" pitchFamily="18" charset="0"/>
                              </a:rPr>
                            </m:ctrlPr>
                          </m:sSupPr>
                          <m:e>
                            <m:r>
                              <a:rPr lang="en-US" sz="2533" i="1">
                                <a:solidFill>
                                  <a:srgbClr val="000000"/>
                                </a:solidFill>
                                <a:latin typeface="Cambria Math" panose="02040503050406030204" pitchFamily="18" charset="0"/>
                                <a:cs typeface="Times New Roman" panose="02020603050405020304" pitchFamily="18" charset="0"/>
                              </a:rPr>
                              <m:t>−2</m:t>
                            </m:r>
                            <m:r>
                              <a:rPr lang="en-US" sz="2533" i="1">
                                <a:solidFill>
                                  <a:srgbClr val="000000"/>
                                </a:solidFill>
                                <a:latin typeface="Cambria Math" panose="02040503050406030204" pitchFamily="18" charset="0"/>
                                <a:cs typeface="Times New Roman" panose="02020603050405020304" pitchFamily="18" charset="0"/>
                              </a:rPr>
                              <m:t>𝑥𝑦</m:t>
                            </m:r>
                          </m:e>
                          <m:sup>
                            <m:r>
                              <a:rPr lang="en-US" sz="2533" i="1">
                                <a:solidFill>
                                  <a:srgbClr val="000000"/>
                                </a:solidFill>
                                <a:latin typeface="Cambria Math" panose="02040503050406030204" pitchFamily="18" charset="0"/>
                                <a:cs typeface="Times New Roman" panose="02020603050405020304" pitchFamily="18" charset="0"/>
                              </a:rPr>
                              <m:t>2</m:t>
                            </m:r>
                          </m:sup>
                        </m:sSup>
                        <m:r>
                          <a:rPr lang="en-US" sz="2533" i="1">
                            <a:solidFill>
                              <a:srgbClr val="000000"/>
                            </a:solidFill>
                            <a:latin typeface="Cambria Math" panose="02040503050406030204" pitchFamily="18" charset="0"/>
                            <a:cs typeface="Times New Roman" panose="02020603050405020304" pitchFamily="18" charset="0"/>
                          </a:rPr>
                          <m:t>;</m:t>
                        </m:r>
                        <m:r>
                          <a:rPr lang="en-US" sz="2533">
                            <a:solidFill>
                              <a:srgbClr val="000000"/>
                            </a:solidFill>
                            <a:latin typeface="Cambria Math" panose="02040503050406030204" pitchFamily="18" charset="0"/>
                            <a:cs typeface="Times New Roman" panose="02020603050405020304" pitchFamily="18" charset="0"/>
                          </a:rPr>
                          <m:t>2</m:t>
                        </m:r>
                        <m:r>
                          <a:rPr lang="en-US" sz="25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,75</m:t>
                        </m:r>
                        <m:sSup>
                          <m:sSupPr>
                            <m:ctrlPr>
                              <a:rPr lang="en-US" sz="2533" i="1">
                                <a:solidFill>
                                  <a:srgbClr val="000000"/>
                                </a:solidFill>
                                <a:latin typeface="Cambria Math" panose="02040503050406030204" pitchFamily="18" charset="0"/>
                                <a:cs typeface="Times New Roman" panose="02020603050405020304" pitchFamily="18" charset="0"/>
                              </a:rPr>
                            </m:ctrlPr>
                          </m:sSupPr>
                          <m:e>
                            <m:r>
                              <a:rPr lang="en-US" sz="2533" i="1">
                                <a:solidFill>
                                  <a:srgbClr val="000000"/>
                                </a:solidFill>
                                <a:latin typeface="Cambria Math" panose="02040503050406030204" pitchFamily="18" charset="0"/>
                                <a:cs typeface="Times New Roman" panose="02020603050405020304" pitchFamily="18" charset="0"/>
                              </a:rPr>
                              <m:t>𝑥</m:t>
                            </m:r>
                          </m:e>
                          <m:sup>
                            <m:r>
                              <a:rPr lang="en-US" sz="2533" i="1">
                                <a:solidFill>
                                  <a:srgbClr val="000000"/>
                                </a:solidFill>
                                <a:latin typeface="Cambria Math" panose="02040503050406030204" pitchFamily="18" charset="0"/>
                                <a:cs typeface="Times New Roman" panose="02020603050405020304" pitchFamily="18" charset="0"/>
                              </a:rPr>
                              <m:t>4</m:t>
                            </m:r>
                          </m:sup>
                        </m:sSup>
                        <m:r>
                          <a:rPr lang="en-US" sz="2533" i="1">
                            <a:solidFill>
                              <a:srgbClr val="000000"/>
                            </a:solidFill>
                            <a:latin typeface="Cambria Math" panose="02040503050406030204" pitchFamily="18" charset="0"/>
                            <a:cs typeface="Times New Roman" panose="02020603050405020304" pitchFamily="18" charset="0"/>
                          </a:rPr>
                          <m:t>;</m:t>
                        </m:r>
                        <m:r>
                          <a:rPr lang="en-US" sz="25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533"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5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2533">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2533" i="1">
                                <a:solidFill>
                                  <a:srgbClr val="000000"/>
                                </a:solidFill>
                                <a:latin typeface="Cambria Math" panose="02040503050406030204" pitchFamily="18" charset="0"/>
                                <a:cs typeface="Times New Roman" panose="02020603050405020304" pitchFamily="18" charset="0"/>
                              </a:rPr>
                            </m:ctrlPr>
                          </m:sSupPr>
                          <m:e>
                            <m:r>
                              <a:rPr lang="en-US" sz="2533" i="1">
                                <a:solidFill>
                                  <a:srgbClr val="000000"/>
                                </a:solidFill>
                                <a:latin typeface="Cambria Math" panose="02040503050406030204" pitchFamily="18" charset="0"/>
                                <a:cs typeface="Times New Roman" panose="02020603050405020304" pitchFamily="18" charset="0"/>
                              </a:rPr>
                              <m:t>𝑥</m:t>
                            </m:r>
                          </m:e>
                          <m:sup>
                            <m:r>
                              <a:rPr lang="en-US" sz="2533" i="1">
                                <a:solidFill>
                                  <a:srgbClr val="000000"/>
                                </a:solidFill>
                                <a:latin typeface="Cambria Math" panose="02040503050406030204" pitchFamily="18" charset="0"/>
                                <a:cs typeface="Times New Roman" panose="02020603050405020304" pitchFamily="18" charset="0"/>
                              </a:rPr>
                              <m:t>2</m:t>
                            </m:r>
                          </m:sup>
                        </m:sSup>
                        <m:r>
                          <a:rPr lang="en-US" sz="2533" i="1">
                            <a:solidFill>
                              <a:srgbClr val="000000"/>
                            </a:solidFill>
                            <a:latin typeface="Cambria Math" panose="02040503050406030204" pitchFamily="18" charset="0"/>
                            <a:cs typeface="Times New Roman" panose="02020603050405020304" pitchFamily="18" charset="0"/>
                          </a:rPr>
                          <m:t>𝑦</m:t>
                        </m:r>
                        <m:r>
                          <a:rPr lang="en-US" sz="2533" i="1">
                            <a:solidFill>
                              <a:srgbClr val="000000"/>
                            </a:solidFill>
                            <a:latin typeface="Cambria Math" panose="02040503050406030204" pitchFamily="18" charset="0"/>
                            <a:cs typeface="Times New Roman" panose="02020603050405020304" pitchFamily="18" charset="0"/>
                          </a:rPr>
                          <m:t>;3</m:t>
                        </m:r>
                        <m:r>
                          <a:rPr lang="en-US" sz="2533" i="1">
                            <a:solidFill>
                              <a:srgbClr val="000000"/>
                            </a:solidFill>
                            <a:latin typeface="Cambria Math" panose="02040503050406030204" pitchFamily="18" charset="0"/>
                            <a:cs typeface="Times New Roman" panose="02020603050405020304" pitchFamily="18" charset="0"/>
                          </a:rPr>
                          <m:t>𝑥</m:t>
                        </m:r>
                        <m:sSup>
                          <m:sSupPr>
                            <m:ctrlPr>
                              <a:rPr lang="en-US" sz="2533" i="1">
                                <a:solidFill>
                                  <a:srgbClr val="000000"/>
                                </a:solidFill>
                                <a:latin typeface="Cambria Math" panose="02040503050406030204" pitchFamily="18" charset="0"/>
                                <a:cs typeface="Times New Roman" panose="02020603050405020304" pitchFamily="18" charset="0"/>
                              </a:rPr>
                            </m:ctrlPr>
                          </m:sSupPr>
                          <m:e>
                            <m:r>
                              <a:rPr lang="en-US" sz="2533" i="1">
                                <a:solidFill>
                                  <a:srgbClr val="000000"/>
                                </a:solidFill>
                                <a:latin typeface="Cambria Math" panose="02040503050406030204" pitchFamily="18" charset="0"/>
                                <a:cs typeface="Times New Roman" panose="02020603050405020304" pitchFamily="18" charset="0"/>
                              </a:rPr>
                              <m:t>𝑦</m:t>
                            </m:r>
                          </m:e>
                          <m:sup>
                            <m:r>
                              <a:rPr lang="en-US" sz="2533" i="1">
                                <a:solidFill>
                                  <a:srgbClr val="000000"/>
                                </a:solidFill>
                                <a:latin typeface="Cambria Math" panose="02040503050406030204" pitchFamily="18" charset="0"/>
                                <a:cs typeface="Times New Roman" panose="02020603050405020304" pitchFamily="18" charset="0"/>
                              </a:rPr>
                              <m:t>2</m:t>
                            </m:r>
                          </m:sup>
                        </m:sSup>
                      </m:oMath>
                    </m:oMathPara>
                  </a14:m>
                  <a:endParaRPr lang="en-US" sz="2533"/>
                </a:p>
              </p:txBody>
            </p:sp>
          </mc:Choice>
          <mc:Fallback xmlns="">
            <p:sp>
              <p:nvSpPr>
                <p:cNvPr id="14" name="Rectangle 13"/>
                <p:cNvSpPr>
                  <a:spLocks noRot="1" noChangeAspect="1" noMove="1" noResize="1" noEditPoints="1" noAdjustHandles="1" noChangeArrowheads="1" noChangeShapeType="1" noTextEdit="1"/>
                </p:cNvSpPr>
                <p:nvPr/>
              </p:nvSpPr>
              <p:spPr>
                <a:xfrm>
                  <a:off x="1219200" y="2019300"/>
                  <a:ext cx="17221200" cy="1249573"/>
                </a:xfrm>
                <a:prstGeom prst="rect">
                  <a:avLst/>
                </a:prstGeom>
                <a:blipFill>
                  <a:blip r:embed="rId14"/>
                  <a:stretch>
                    <a:fillRect/>
                  </a:stretch>
                </a:blipFill>
              </p:spPr>
              <p:txBody>
                <a:bodyPr/>
                <a:lstStyle/>
                <a:p>
                  <a:r>
                    <a:rPr lang="en-US">
                      <a:noFill/>
                    </a:rPr>
                    <a:t> </a:t>
                  </a:r>
                </a:p>
              </p:txBody>
            </p:sp>
          </mc:Fallback>
        </mc:AlternateContent>
        <p:sp>
          <p:nvSpPr>
            <p:cNvPr id="15" name="Rectangle 14"/>
            <p:cNvSpPr/>
            <p:nvPr/>
          </p:nvSpPr>
          <p:spPr>
            <a:xfrm>
              <a:off x="566939" y="3222066"/>
              <a:ext cx="15054062" cy="1892634"/>
            </a:xfrm>
            <a:prstGeom prst="rect">
              <a:avLst/>
            </a:prstGeom>
          </p:spPr>
          <p:txBody>
            <a:bodyPr wrap="square">
              <a:spAutoFit/>
            </a:bodyPr>
            <a:lstStyle/>
            <a:p>
              <a:pPr algn="just">
                <a:lnSpc>
                  <a:spcPct val="150000"/>
                </a:lnSpc>
                <a:spcAft>
                  <a:spcPts val="800"/>
                </a:spcAft>
                <a:defRPr/>
              </a:pPr>
              <a:r>
                <a:rPr lang="en-US" sz="2533">
                  <a:solidFill>
                    <a:prstClr val="black"/>
                  </a:solidFill>
                  <a:latin typeface="Arial" panose="020B0604020202020204" pitchFamily="34" charset="0"/>
                  <a:ea typeface="Times New Roman" panose="02020603050405020304" pitchFamily="18" charset="0"/>
                </a:rPr>
                <a:t>Hãy sắp xếp các đơn thức đã cho thành từng nhóm, sao cho tất cả các đơn thức đồng dạng thì thuộc cùng một nhóm.</a:t>
              </a:r>
              <a:endParaRPr lang="en-US" sz="2533" dirty="0">
                <a:solidFill>
                  <a:prstClr val="black"/>
                </a:solidFill>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 name="Rectangle 3"/>
              <p:cNvSpPr/>
              <p:nvPr/>
            </p:nvSpPr>
            <p:spPr>
              <a:xfrm>
                <a:off x="1524000" y="6055312"/>
                <a:ext cx="6096000" cy="677045"/>
              </a:xfrm>
              <a:prstGeom prst="rect">
                <a:avLst/>
              </a:prstGeom>
            </p:spPr>
            <p:txBody>
              <a:bodyPr>
                <a:spAutoFit/>
              </a:bodyPr>
              <a:lstStyle/>
              <a:p>
                <a:pPr marL="381019" indent="-381019">
                  <a:lnSpc>
                    <a:spcPct val="150000"/>
                  </a:lnSpc>
                  <a:spcAft>
                    <a:spcPts val="533"/>
                  </a:spcAft>
                  <a:buFont typeface="Arial" panose="020B0604020202020204" pitchFamily="34" charset="0"/>
                  <a:buChar char="•"/>
                </a:pPr>
                <a:r>
                  <a:rPr lang="en-US" sz="2533">
                    <a:latin typeface="Arial" panose="020B0604020202020204" pitchFamily="34" charset="0"/>
                    <a:ea typeface="Arial" panose="020B0604020202020204" pitchFamily="34" charset="0"/>
                    <a:cs typeface="Arial" panose="020B0604020202020204" pitchFamily="34" charset="0"/>
                  </a:rPr>
                  <a:t>Nhóm 3: </a:t>
                </a:r>
                <a14:m>
                  <m:oMath xmlns:m="http://schemas.openxmlformats.org/officeDocument/2006/math">
                    <m:r>
                      <a:rPr lang="en-US" sz="2533">
                        <a:latin typeface="Cambria Math" panose="02040503050406030204" pitchFamily="18" charset="0"/>
                        <a:ea typeface="Arial" panose="020B0604020202020204" pitchFamily="34" charset="0"/>
                        <a:cs typeface="Times New Roman" panose="02020603050405020304" pitchFamily="18" charset="0"/>
                      </a:rPr>
                      <m:t>0,5</m:t>
                    </m:r>
                    <m:sSup>
                      <m:sSupPr>
                        <m:ctrlPr>
                          <a:rPr lang="en-US" sz="2533"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33">
                            <a:latin typeface="Cambria Math" panose="02040503050406030204" pitchFamily="18" charset="0"/>
                            <a:ea typeface="Arial" panose="020B0604020202020204" pitchFamily="34" charset="0"/>
                            <a:cs typeface="Times New Roman" panose="02020603050405020304" pitchFamily="18" charset="0"/>
                          </a:rPr>
                          <m:t>x</m:t>
                        </m:r>
                      </m:e>
                      <m:sup>
                        <m:r>
                          <a:rPr lang="en-US" sz="2533">
                            <a:latin typeface="Cambria Math" panose="02040503050406030204" pitchFamily="18" charset="0"/>
                            <a:ea typeface="Arial" panose="020B0604020202020204" pitchFamily="34" charset="0"/>
                            <a:cs typeface="Times New Roman" panose="02020603050405020304" pitchFamily="18" charset="0"/>
                          </a:rPr>
                          <m:t>4</m:t>
                        </m:r>
                      </m:sup>
                    </m:sSup>
                    <m:r>
                      <a:rPr lang="en-US" sz="2533">
                        <a:latin typeface="Cambria Math" panose="02040503050406030204" pitchFamily="18" charset="0"/>
                        <a:ea typeface="Arial" panose="020B0604020202020204" pitchFamily="34" charset="0"/>
                        <a:cs typeface="Times New Roman" panose="02020603050405020304" pitchFamily="18" charset="0"/>
                      </a:rPr>
                      <m:t>;2,75</m:t>
                    </m:r>
                    <m:sSup>
                      <m:sSupPr>
                        <m:ctrlPr>
                          <a:rPr lang="en-US" sz="2533"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33">
                            <a:latin typeface="Cambria Math" panose="02040503050406030204" pitchFamily="18" charset="0"/>
                            <a:ea typeface="Arial" panose="020B0604020202020204" pitchFamily="34" charset="0"/>
                            <a:cs typeface="Times New Roman" panose="02020603050405020304" pitchFamily="18" charset="0"/>
                          </a:rPr>
                          <m:t>x</m:t>
                        </m:r>
                      </m:e>
                      <m:sup>
                        <m:r>
                          <a:rPr lang="en-US" sz="2533">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2533">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24000" y="6055312"/>
                <a:ext cx="6096000" cy="677045"/>
              </a:xfrm>
              <a:prstGeom prst="rect">
                <a:avLst/>
              </a:prstGeom>
              <a:blipFill>
                <a:blip r:embed="rId15"/>
                <a:stretch>
                  <a:fillRect l="-1500" b="-10811"/>
                </a:stretch>
              </a:blipFill>
            </p:spPr>
            <p:txBody>
              <a:bodyPr/>
              <a:lstStyle/>
              <a:p>
                <a:r>
                  <a:rPr lang="en-US">
                    <a:noFill/>
                  </a:rPr>
                  <a:t> </a:t>
                </a:r>
              </a:p>
            </p:txBody>
          </p:sp>
        </mc:Fallback>
      </mc:AlternateContent>
      <p:grpSp>
        <p:nvGrpSpPr>
          <p:cNvPr id="9" name="Group 8"/>
          <p:cNvGrpSpPr/>
          <p:nvPr/>
        </p:nvGrpSpPr>
        <p:grpSpPr>
          <a:xfrm>
            <a:off x="1528377" y="4077596"/>
            <a:ext cx="3526650" cy="1267526"/>
            <a:chOff x="609600" y="6362700"/>
            <a:chExt cx="5289975" cy="1901289"/>
          </a:xfrm>
        </p:grpSpPr>
        <p:sp>
          <p:nvSpPr>
            <p:cNvPr id="6" name="Rectangle 5"/>
            <p:cNvSpPr/>
            <p:nvPr/>
          </p:nvSpPr>
          <p:spPr>
            <a:xfrm>
              <a:off x="609600" y="7126167"/>
              <a:ext cx="2830583" cy="723180"/>
            </a:xfrm>
            <a:prstGeom prst="rect">
              <a:avLst/>
            </a:prstGeom>
          </p:spPr>
          <p:txBody>
            <a:bodyPr wrap="none">
              <a:spAutoFit/>
            </a:bodyPr>
            <a:lstStyle/>
            <a:p>
              <a:pPr marL="381019" indent="-381019">
                <a:buFont typeface="Arial" panose="020B0604020202020204" pitchFamily="34" charset="0"/>
                <a:buChar char="•"/>
              </a:pPr>
              <a:r>
                <a:rPr lang="en-US" sz="2533">
                  <a:solidFill>
                    <a:prstClr val="black"/>
                  </a:solidFill>
                  <a:latin typeface="Arial" panose="020B0604020202020204" pitchFamily="34" charset="0"/>
                  <a:ea typeface="Arial" panose="020B0604020202020204" pitchFamily="34" charset="0"/>
                  <a:cs typeface="Arial" panose="020B0604020202020204" pitchFamily="34" charset="0"/>
                </a:rPr>
                <a:t>Nhóm 1: </a:t>
              </a:r>
              <a:endParaRPr lang="en-US" sz="2533"/>
            </a:p>
          </p:txBody>
        </p:sp>
        <mc:AlternateContent xmlns:mc="http://schemas.openxmlformats.org/markup-compatibility/2006" xmlns:a14="http://schemas.microsoft.com/office/drawing/2010/main">
          <mc:Choice Requires="a14">
            <p:sp>
              <p:nvSpPr>
                <p:cNvPr id="7" name="Rectangle 6"/>
                <p:cNvSpPr/>
                <p:nvPr/>
              </p:nvSpPr>
              <p:spPr>
                <a:xfrm>
                  <a:off x="3124200" y="6362700"/>
                  <a:ext cx="2775375" cy="1901289"/>
                </a:xfrm>
                <a:prstGeom prst="rect">
                  <a:avLst/>
                </a:prstGeom>
              </p:spPr>
              <p:txBody>
                <a:bodyPr wrap="none">
                  <a:spAutoFit/>
                </a:bodyPr>
                <a:lstStyle/>
                <a:p>
                  <a:pPr>
                    <a:lnSpc>
                      <a:spcPct val="150000"/>
                    </a:lnSpc>
                    <a:spcAft>
                      <a:spcPts val="533"/>
                    </a:spcAft>
                  </a:pPr>
                  <a14:m>
                    <m:oMathPara xmlns:m="http://schemas.openxmlformats.org/officeDocument/2006/math">
                      <m:oMathParaPr>
                        <m:jc m:val="centerGroup"/>
                      </m:oMathParaPr>
                      <m:oMath xmlns:m="http://schemas.openxmlformats.org/officeDocument/2006/math">
                        <m:f>
                          <m:fPr>
                            <m:ctrlPr>
                              <a:rPr lang="en-US" sz="2533"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num>
                          <m:den>
                            <m: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2533"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533"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sSup>
                          <m:sSupPr>
                            <m:ctrlPr>
                              <a:rPr lang="en-US" sz="2533"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2533">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oMath>
                    </m:oMathPara>
                  </a14:m>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6362700"/>
                  <a:ext cx="2775375" cy="1901289"/>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1528378" y="5394912"/>
                <a:ext cx="4534511" cy="482120"/>
              </a:xfrm>
              <a:prstGeom prst="rect">
                <a:avLst/>
              </a:prstGeom>
            </p:spPr>
            <p:txBody>
              <a:bodyPr wrap="none">
                <a:spAutoFit/>
              </a:bodyPr>
              <a:lstStyle/>
              <a:p>
                <a:pPr marL="381019" indent="-381019">
                  <a:buFont typeface="Arial" panose="020B0604020202020204" pitchFamily="34" charset="0"/>
                  <a:buChar char="•"/>
                </a:pPr>
                <a:r>
                  <a:rPr lang="en-US" sz="2533">
                    <a:solidFill>
                      <a:prstClr val="black"/>
                    </a:solidFill>
                    <a:latin typeface="Arial" panose="020B0604020202020204" pitchFamily="34" charset="0"/>
                    <a:ea typeface="Dotum" panose="020B0600000101010101" pitchFamily="34" charset="-127"/>
                    <a:cs typeface="Arial" panose="020B0604020202020204" pitchFamily="34" charset="0"/>
                  </a:rPr>
                  <a:t>Nhóm 2: </a:t>
                </a:r>
                <a14:m>
                  <m:oMath xmlns:m="http://schemas.openxmlformats.org/officeDocument/2006/math">
                    <m:r>
                      <a:rPr lang="en-US" sz="2533"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2533"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2533"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2533"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2533"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2533">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2533"/>
              </a:p>
            </p:txBody>
          </p:sp>
        </mc:Choice>
        <mc:Fallback xmlns="">
          <p:sp>
            <p:nvSpPr>
              <p:cNvPr id="8" name="Rectangle 7"/>
              <p:cNvSpPr>
                <a:spLocks noRot="1" noChangeAspect="1" noMove="1" noResize="1" noEditPoints="1" noAdjustHandles="1" noChangeArrowheads="1" noChangeShapeType="1" noTextEdit="1"/>
              </p:cNvSpPr>
              <p:nvPr/>
            </p:nvSpPr>
            <p:spPr>
              <a:xfrm>
                <a:off x="1528378" y="5394912"/>
                <a:ext cx="4534511" cy="482120"/>
              </a:xfrm>
              <a:prstGeom prst="rect">
                <a:avLst/>
              </a:prstGeom>
              <a:blipFill>
                <a:blip r:embed="rId17"/>
                <a:stretch>
                  <a:fillRect l="-2016" t="-13924" b="-29114"/>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a:off x="194262" y="136285"/>
            <a:ext cx="1327973" cy="1273270"/>
          </a:xfrm>
          <a:prstGeom prst="rect">
            <a:avLst/>
          </a:prstGeom>
        </p:spPr>
      </p:pic>
      <p:pic>
        <p:nvPicPr>
          <p:cNvPr id="21" name="Picture 20"/>
          <p:cNvPicPr>
            <a:picLocks noChangeAspect="1"/>
          </p:cNvPicPr>
          <p:nvPr/>
        </p:nvPicPr>
        <p:blipFill>
          <a:blip r:embed="rId19"/>
          <a:stretch>
            <a:fillRect/>
          </a:stretch>
        </p:blipFill>
        <p:spPr>
          <a:xfrm>
            <a:off x="10210800" y="3879445"/>
            <a:ext cx="1686697" cy="2858735"/>
          </a:xfrm>
          <a:prstGeom prst="rect">
            <a:avLst/>
          </a:prstGeom>
        </p:spPr>
      </p:pic>
    </p:spTree>
    <p:extLst>
      <p:ext uri="{BB962C8B-B14F-4D97-AF65-F5344CB8AC3E}">
        <p14:creationId xmlns:p14="http://schemas.microsoft.com/office/powerpoint/2010/main" val="404594304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759200" y="324615"/>
            <a:ext cx="4013200" cy="1986785"/>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20" name="Rectangle 19"/>
            <p:cNvSpPr/>
            <p:nvPr/>
          </p:nvSpPr>
          <p:spPr>
            <a:xfrm>
              <a:off x="7624872" y="440391"/>
              <a:ext cx="3811620" cy="1107996"/>
            </a:xfrm>
            <a:prstGeom prst="rect">
              <a:avLst/>
            </a:prstGeom>
          </p:spPr>
          <p:txBody>
            <a:bodyPr wrap="none">
              <a:spAutoFit/>
            </a:bodyPr>
            <a:lstStyle/>
            <a:p>
              <a:pPr algn="just" defTabSz="609630">
                <a:lnSpc>
                  <a:spcPct val="150000"/>
                </a:lnSpc>
                <a:spcAft>
                  <a:spcPts val="400"/>
                </a:spcAft>
                <a:defRPr/>
              </a:pPr>
              <a:r>
                <a:rPr lang="nl-NL" sz="2800" b="1" dirty="0">
                  <a:solidFill>
                    <a:prstClr val="white"/>
                  </a:solidFill>
                  <a:latin typeface="Arial" panose="020B0604020202020204" pitchFamily="34" charset="0"/>
                  <a:ea typeface="Times New Roman" panose="02020603050405020304" pitchFamily="18" charset="0"/>
                  <a:cs typeface="Arial" panose="020B0604020202020204" pitchFamily="34" charset="0"/>
                </a:rPr>
                <a:t>TRANH LUẬN</a:t>
              </a:r>
              <a:endParaRPr lang="en-US" sz="2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 name="Group 2"/>
          <p:cNvGrpSpPr/>
          <p:nvPr/>
        </p:nvGrpSpPr>
        <p:grpSpPr>
          <a:xfrm>
            <a:off x="497305" y="1515592"/>
            <a:ext cx="11176000" cy="5117899"/>
            <a:chOff x="762000" y="2273387"/>
            <a:chExt cx="16764000" cy="7676849"/>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42" y="6207574"/>
              <a:ext cx="3352800" cy="3742662"/>
            </a:xfrm>
            <a:prstGeom prst="rect">
              <a:avLst/>
            </a:prstGeom>
          </p:spPr>
        </p:pic>
        <p:grpSp>
          <p:nvGrpSpPr>
            <p:cNvPr id="44" name="Group 43"/>
            <p:cNvGrpSpPr/>
            <p:nvPr/>
          </p:nvGrpSpPr>
          <p:grpSpPr>
            <a:xfrm>
              <a:off x="762000" y="2273387"/>
              <a:ext cx="16764000" cy="3124200"/>
              <a:chOff x="1065047" y="1063362"/>
              <a:chExt cx="15964683" cy="3124200"/>
            </a:xfrm>
          </p:grpSpPr>
          <p:sp>
            <p:nvSpPr>
              <p:cNvPr id="46" name="Google Shape;136;p4"/>
              <p:cNvSpPr/>
              <p:nvPr/>
            </p:nvSpPr>
            <p:spPr>
              <a:xfrm>
                <a:off x="1065047" y="1063362"/>
                <a:ext cx="15964683" cy="3124200"/>
              </a:xfrm>
              <a:prstGeom prst="wedgeRoundRectCallout">
                <a:avLst>
                  <a:gd name="adj1" fmla="val -33819"/>
                  <a:gd name="adj2" fmla="val 7469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60950" tIns="30467" rIns="60950" bIns="30467" anchor="ctr" anchorCtr="0">
                <a:noAutofit/>
              </a:bodyPr>
              <a:lstStyle/>
              <a:p>
                <a:pPr algn="ctr" defTabSz="609630">
                  <a:lnSpc>
                    <a:spcPct val="150000"/>
                  </a:lnSpc>
                  <a:defRPr/>
                </a:pPr>
                <a:endParaRPr sz="2800" dirty="0">
                  <a:solidFill>
                    <a:prstClr val="black"/>
                  </a:solidFill>
                  <a:latin typeface="Calibri"/>
                  <a:ea typeface="Calibri"/>
                  <a:cs typeface="Calibri"/>
                  <a:sym typeface="Calibri"/>
                </a:endParaRPr>
              </a:p>
            </p:txBody>
          </p:sp>
          <p:sp>
            <p:nvSpPr>
              <p:cNvPr id="47" name="TextBox 46"/>
              <p:cNvSpPr txBox="1"/>
              <p:nvPr/>
            </p:nvSpPr>
            <p:spPr>
              <a:xfrm>
                <a:off x="1379778" y="1225640"/>
                <a:ext cx="15287120" cy="2769702"/>
              </a:xfrm>
              <a:prstGeom prst="rect">
                <a:avLst/>
              </a:prstGeom>
              <a:noFill/>
            </p:spPr>
            <p:txBody>
              <a:bodyPr wrap="square" rtlCol="0">
                <a:spAutoFit/>
              </a:bodyPr>
              <a:lstStyle/>
              <a:p>
                <a:pPr algn="just" defTabSz="609630">
                  <a:lnSpc>
                    <a:spcPct val="150000"/>
                  </a:lnSpc>
                  <a:defRPr/>
                </a:pPr>
                <a:r>
                  <a:rPr lang="en-US" sz="2533">
                    <a:solidFill>
                      <a:prstClr val="black"/>
                    </a:solidFill>
                    <a:latin typeface="Arial" panose="020B0604020202020204" pitchFamily="34" charset="0"/>
                    <a:cs typeface="Arial" panose="020B0604020202020204" pitchFamily="34" charset="0"/>
                  </a:rPr>
                  <a:t>Ta đã biết nếu hai đơn thức một biến có cùng biến và có cùng bậc thì đồng dạng với nhau. Hỏi điều đó có còn đúng không đối với hai đơn thức hai biến (nhiều hơn một biến)?</a:t>
                </a:r>
                <a:endParaRPr lang="en-US" sz="2533" dirty="0">
                  <a:solidFill>
                    <a:prstClr val="black"/>
                  </a:solidFill>
                  <a:latin typeface="Arial" panose="020B0604020202020204" pitchFamily="34" charset="0"/>
                  <a:cs typeface="Arial" panose="020B0604020202020204" pitchFamily="34" charset="0"/>
                </a:endParaRPr>
              </a:p>
            </p:txBody>
          </p:sp>
        </p:grpSp>
      </p:grpSp>
      <p:pic>
        <p:nvPicPr>
          <p:cNvPr id="56" name="Picture 5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0566400" y="4111584"/>
            <a:ext cx="1385944" cy="308891"/>
          </a:xfrm>
          <a:prstGeom prst="rect">
            <a:avLst/>
          </a:prstGeom>
        </p:spPr>
      </p:pic>
      <p:sp>
        <p:nvSpPr>
          <p:cNvPr id="57" name="Freeform 21"/>
          <p:cNvSpPr/>
          <p:nvPr/>
        </p:nvSpPr>
        <p:spPr>
          <a:xfrm rot="8503479">
            <a:off x="-317086" y="54940"/>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Rectangle 3"/>
          <p:cNvSpPr/>
          <p:nvPr/>
        </p:nvSpPr>
        <p:spPr>
          <a:xfrm>
            <a:off x="5253755" y="5086068"/>
            <a:ext cx="6531563" cy="1261756"/>
          </a:xfrm>
          <a:prstGeom prst="rect">
            <a:avLst/>
          </a:prstGeom>
        </p:spPr>
        <p:txBody>
          <a:bodyPr wrap="square">
            <a:spAutoFit/>
          </a:bodyPr>
          <a:lstStyle/>
          <a:p>
            <a:pPr>
              <a:lnSpc>
                <a:spcPct val="150000"/>
              </a:lnSpc>
              <a:spcAft>
                <a:spcPts val="533"/>
              </a:spcAft>
            </a:pPr>
            <a:r>
              <a:rPr lang="en-US" sz="2533">
                <a:latin typeface="Arial" panose="020B0604020202020204" pitchFamily="34" charset="0"/>
                <a:ea typeface="Arial" panose="020B0604020202020204" pitchFamily="34" charset="0"/>
                <a:cs typeface="Arial" panose="020B0604020202020204" pitchFamily="34" charset="0"/>
              </a:rPr>
              <a:t>Điều này đúng với đơn thức hai biến có cùng biến và cùng bậc.</a:t>
            </a:r>
          </a:p>
        </p:txBody>
      </p:sp>
      <p:sp>
        <p:nvSpPr>
          <p:cNvPr id="33" name="Rectangle 32"/>
          <p:cNvSpPr/>
          <p:nvPr/>
        </p:nvSpPr>
        <p:spPr>
          <a:xfrm>
            <a:off x="5216324" y="4441225"/>
            <a:ext cx="1396473" cy="523220"/>
          </a:xfrm>
          <a:prstGeom prst="rect">
            <a:avLst/>
          </a:prstGeom>
        </p:spPr>
        <p:txBody>
          <a:bodyPr wrap="none">
            <a:spAutoFit/>
          </a:bodyPr>
          <a:lstStyle/>
          <a:p>
            <a:r>
              <a:rPr lang="en-US" sz="28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2800" b="1" i="1" u="sng">
              <a:solidFill>
                <a:schemeClr val="tx2"/>
              </a:solidFill>
            </a:endParaRPr>
          </a:p>
        </p:txBody>
      </p:sp>
      <p:pic>
        <p:nvPicPr>
          <p:cNvPr id="5" name="Picture 4"/>
          <p:cNvPicPr>
            <a:picLocks noChangeAspect="1"/>
          </p:cNvPicPr>
          <p:nvPr/>
        </p:nvPicPr>
        <p:blipFill>
          <a:blip r:embed="rId8"/>
          <a:stretch>
            <a:fillRect/>
          </a:stretch>
        </p:blipFill>
        <p:spPr>
          <a:xfrm>
            <a:off x="11241866" y="6106002"/>
            <a:ext cx="950134" cy="727143"/>
          </a:xfrm>
          <a:prstGeom prst="rect">
            <a:avLst/>
          </a:prstGeom>
        </p:spPr>
      </p:pic>
    </p:spTree>
    <p:extLst>
      <p:ext uri="{BB962C8B-B14F-4D97-AF65-F5344CB8AC3E}">
        <p14:creationId xmlns:p14="http://schemas.microsoft.com/office/powerpoint/2010/main" val="311786351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355600" y="325588"/>
            <a:ext cx="11480800" cy="625301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0" name="Group 9"/>
          <p:cNvGrpSpPr/>
          <p:nvPr/>
        </p:nvGrpSpPr>
        <p:grpSpPr>
          <a:xfrm>
            <a:off x="2946401" y="172215"/>
            <a:ext cx="6502399" cy="1986785"/>
            <a:chOff x="4616119" y="288505"/>
            <a:chExt cx="9753599" cy="2980178"/>
          </a:xfrm>
        </p:grpSpPr>
        <p:grpSp>
          <p:nvGrpSpPr>
            <p:cNvPr id="11" name="Group 2"/>
            <p:cNvGrpSpPr/>
            <p:nvPr/>
          </p:nvGrpSpPr>
          <p:grpSpPr>
            <a:xfrm>
              <a:off x="4616119" y="288505"/>
              <a:ext cx="9753599" cy="2980178"/>
              <a:chOff x="-495474" y="-28575"/>
              <a:chExt cx="3640471" cy="841375"/>
            </a:xfrm>
          </p:grpSpPr>
          <p:sp>
            <p:nvSpPr>
              <p:cNvPr id="13" name="Freeform 3"/>
              <p:cNvSpPr/>
              <p:nvPr/>
            </p:nvSpPr>
            <p:spPr>
              <a:xfrm>
                <a:off x="-495474" y="6946"/>
                <a:ext cx="364047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5142216" y="440391"/>
              <a:ext cx="8776923" cy="1107996"/>
            </a:xfrm>
            <a:prstGeom prst="rect">
              <a:avLst/>
            </a:prstGeom>
          </p:spPr>
          <p:txBody>
            <a:bodyPr wrap="none">
              <a:spAutoFit/>
            </a:bodyPr>
            <a:lstStyle/>
            <a:p>
              <a:pPr algn="just">
                <a:lnSpc>
                  <a:spcPct val="150000"/>
                </a:lnSpc>
                <a:spcAft>
                  <a:spcPts val="400"/>
                </a:spcAft>
              </a:pPr>
              <a:r>
                <a:rPr lang="vi-VN" sz="2800" b="1">
                  <a:solidFill>
                    <a:prstClr val="white"/>
                  </a:solidFill>
                  <a:ea typeface="Times New Roman" panose="02020603050405020304" pitchFamily="18" charset="0"/>
                  <a:cs typeface="Arial" panose="020B0604020202020204" pitchFamily="34" charset="0"/>
                </a:rPr>
                <a:t>Cộng và trừ đơn thức đồng dạng</a:t>
              </a:r>
              <a:endParaRPr lang="vi-VN" sz="2800" b="1">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4" name="TextBox 23"/>
          <p:cNvSpPr txBox="1"/>
          <p:nvPr/>
        </p:nvSpPr>
        <p:spPr>
          <a:xfrm>
            <a:off x="1679666" y="1203448"/>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5:</a:t>
            </a:r>
            <a:endParaRPr lang="en-US" sz="2667" dirty="0">
              <a:solidFill>
                <a:srgbClr val="C00000"/>
              </a:solidFill>
              <a:latin typeface="Arial" panose="020B0604020202020204" pitchFamily="34" charset="0"/>
              <a:cs typeface="Arial" panose="020B0604020202020204" pitchFamily="34" charset="0"/>
            </a:endParaRPr>
          </a:p>
        </p:txBody>
      </p:sp>
      <p:sp>
        <p:nvSpPr>
          <p:cNvPr id="25" name="Rectangle 1"/>
          <p:cNvSpPr>
            <a:spLocks noChangeArrowheads="1"/>
          </p:cNvSpPr>
          <p:nvPr/>
        </p:nvSpPr>
        <p:spPr bwMode="auto">
          <a:xfrm>
            <a:off x="3967308" y="1655456"/>
            <a:ext cx="5291192" cy="45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defRPr/>
            </a:pPr>
            <a:r>
              <a:rPr lang="en-US" altLang="en-US" sz="2533" dirty="0">
                <a:solidFill>
                  <a:prstClr val="black"/>
                </a:solidFill>
                <a:latin typeface="Arial" panose="020B0604020202020204" pitchFamily="34" charset="0"/>
              </a:rPr>
              <a:t>  </a:t>
            </a:r>
            <a:r>
              <a:rPr lang="en-US" altLang="en-US" sz="2533" i="1" dirty="0" err="1">
                <a:solidFill>
                  <a:srgbClr val="000000"/>
                </a:solidFill>
                <a:latin typeface="Arial" panose="020B0604020202020204" pitchFamily="34" charset="0"/>
                <a:cs typeface="Arial" panose="020B0604020202020204" pitchFamily="34" charset="0"/>
              </a:rPr>
              <a:t>Thảo</a:t>
            </a:r>
            <a:r>
              <a:rPr lang="en-US" altLang="en-US" sz="2533" i="1" dirty="0">
                <a:solidFill>
                  <a:srgbClr val="000000"/>
                </a:solidFill>
                <a:latin typeface="Arial" panose="020B0604020202020204" pitchFamily="34" charset="0"/>
                <a:cs typeface="Arial" panose="020B0604020202020204" pitchFamily="34" charset="0"/>
              </a:rPr>
              <a:t> </a:t>
            </a:r>
            <a:r>
              <a:rPr lang="en-US" altLang="en-US" sz="2533" i="1" dirty="0" err="1">
                <a:solidFill>
                  <a:srgbClr val="000000"/>
                </a:solidFill>
                <a:latin typeface="Arial" panose="020B0604020202020204" pitchFamily="34" charset="0"/>
                <a:cs typeface="Arial" panose="020B0604020202020204" pitchFamily="34" charset="0"/>
              </a:rPr>
              <a:t>luận</a:t>
            </a:r>
            <a:r>
              <a:rPr lang="en-US" altLang="en-US" sz="2533" i="1" dirty="0">
                <a:solidFill>
                  <a:srgbClr val="000000"/>
                </a:solidFill>
                <a:latin typeface="Arial" panose="020B0604020202020204" pitchFamily="34" charset="0"/>
                <a:cs typeface="Arial" panose="020B0604020202020204" pitchFamily="34" charset="0"/>
              </a:rPr>
              <a:t> </a:t>
            </a:r>
            <a:r>
              <a:rPr lang="en-US" altLang="en-US" sz="2533" i="1" dirty="0" err="1">
                <a:solidFill>
                  <a:srgbClr val="000000"/>
                </a:solidFill>
                <a:latin typeface="Arial" panose="020B0604020202020204" pitchFamily="34" charset="0"/>
                <a:cs typeface="Arial" panose="020B0604020202020204" pitchFamily="34" charset="0"/>
              </a:rPr>
              <a:t>nhóm</a:t>
            </a:r>
            <a:r>
              <a:rPr lang="en-US" altLang="en-US" sz="2533" i="1" dirty="0">
                <a:solidFill>
                  <a:srgbClr val="000000"/>
                </a:solidFill>
                <a:latin typeface="Arial" panose="020B0604020202020204" pitchFamily="34" charset="0"/>
                <a:cs typeface="Arial" panose="020B0604020202020204" pitchFamily="34" charset="0"/>
              </a:rPr>
              <a:t>, </a:t>
            </a:r>
            <a:r>
              <a:rPr lang="en-US" altLang="en-US" sz="2533" i="1" dirty="0" err="1">
                <a:solidFill>
                  <a:srgbClr val="000000"/>
                </a:solidFill>
                <a:latin typeface="Arial" panose="020B0604020202020204" pitchFamily="34" charset="0"/>
                <a:cs typeface="Arial" panose="020B0604020202020204" pitchFamily="34" charset="0"/>
              </a:rPr>
              <a:t>hoàn</a:t>
            </a:r>
            <a:r>
              <a:rPr lang="en-US" altLang="en-US" sz="2533" i="1" dirty="0">
                <a:solidFill>
                  <a:srgbClr val="000000"/>
                </a:solidFill>
                <a:latin typeface="Arial" panose="020B0604020202020204" pitchFamily="34" charset="0"/>
                <a:cs typeface="Arial" panose="020B0604020202020204" pitchFamily="34" charset="0"/>
              </a:rPr>
              <a:t> </a:t>
            </a:r>
            <a:r>
              <a:rPr lang="en-US" altLang="en-US" sz="2533" i="1" err="1">
                <a:solidFill>
                  <a:srgbClr val="000000"/>
                </a:solidFill>
                <a:latin typeface="Arial" panose="020B0604020202020204" pitchFamily="34" charset="0"/>
                <a:cs typeface="Arial" panose="020B0604020202020204" pitchFamily="34" charset="0"/>
              </a:rPr>
              <a:t>thành</a:t>
            </a:r>
            <a:r>
              <a:rPr lang="en-US" altLang="en-US" sz="2533" i="1">
                <a:solidFill>
                  <a:srgbClr val="000000"/>
                </a:solidFill>
                <a:latin typeface="Arial" panose="020B0604020202020204" pitchFamily="34" charset="0"/>
                <a:cs typeface="Arial" panose="020B0604020202020204" pitchFamily="34" charset="0"/>
              </a:rPr>
              <a:t> </a:t>
            </a:r>
            <a:r>
              <a:rPr lang="en-US" altLang="en-US" sz="2533" b="1" i="1">
                <a:solidFill>
                  <a:srgbClr val="000000"/>
                </a:solidFill>
                <a:latin typeface="Arial" panose="020B0604020202020204" pitchFamily="34" charset="0"/>
                <a:cs typeface="Arial" panose="020B0604020202020204" pitchFamily="34" charset="0"/>
              </a:rPr>
              <a:t>HĐ5</a:t>
            </a:r>
            <a:r>
              <a:rPr lang="en-US" altLang="en-US" sz="2533" i="1">
                <a:solidFill>
                  <a:srgbClr val="000000"/>
                </a:solidFill>
                <a:latin typeface="Arial" panose="020B0604020202020204" pitchFamily="34" charset="0"/>
                <a:cs typeface="Arial" panose="020B0604020202020204" pitchFamily="34" charset="0"/>
              </a:rPr>
              <a:t>.</a:t>
            </a:r>
            <a:endParaRPr lang="en-US" altLang="en-US" sz="2533" dirty="0">
              <a:solidFill>
                <a:prstClr val="black"/>
              </a:solidFill>
              <a:latin typeface="Arial" panose="020B0604020202020204" pitchFamily="34" charset="0"/>
            </a:endParaRPr>
          </a:p>
        </p:txBody>
      </p:sp>
      <p:pic>
        <p:nvPicPr>
          <p:cNvPr id="28" name="Picture 27"/>
          <p:cNvPicPr>
            <a:picLocks noChangeAspect="1"/>
          </p:cNvPicPr>
          <p:nvPr/>
        </p:nvPicPr>
        <p:blipFill>
          <a:blip r:embed="rId3">
            <a:duotone>
              <a:schemeClr val="accent2">
                <a:shade val="45000"/>
                <a:satMod val="135000"/>
              </a:schemeClr>
              <a:prstClr val="white"/>
            </a:duotone>
          </a:blip>
          <a:stretch>
            <a:fillRect/>
          </a:stretch>
        </p:blipFill>
        <p:spPr>
          <a:xfrm>
            <a:off x="990178" y="1092200"/>
            <a:ext cx="650297" cy="609653"/>
          </a:xfrm>
          <a:prstGeom prst="rect">
            <a:avLst/>
          </a:prstGeom>
        </p:spPr>
      </p:pic>
      <p:pic>
        <p:nvPicPr>
          <p:cNvPr id="29" name="Picture 28"/>
          <p:cNvPicPr>
            <a:picLocks noChangeAspect="1"/>
          </p:cNvPicPr>
          <p:nvPr/>
        </p:nvPicPr>
        <p:blipFill>
          <a:blip r:embed="rId4"/>
          <a:stretch>
            <a:fillRect/>
          </a:stretch>
        </p:blipFill>
        <p:spPr>
          <a:xfrm>
            <a:off x="3200400" y="1572414"/>
            <a:ext cx="898222" cy="48365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965200" y="2065785"/>
                <a:ext cx="10701258" cy="2431178"/>
              </a:xfrm>
              <a:prstGeom prst="rect">
                <a:avLst/>
              </a:prstGeom>
              <a:noFill/>
            </p:spPr>
            <p:txBody>
              <a:bodyPr wrap="square" rtlCol="0">
                <a:spAutoFit/>
              </a:bodyPr>
              <a:lstStyle/>
              <a:p>
                <a:pPr>
                  <a:lnSpc>
                    <a:spcPct val="150000"/>
                  </a:lnSpc>
                </a:pPr>
                <a:r>
                  <a:rPr lang="en-US" sz="2533">
                    <a:latin typeface="Arial" panose="020B0604020202020204" pitchFamily="34" charset="0"/>
                    <a:cs typeface="Arial" panose="020B0604020202020204" pitchFamily="34" charset="0"/>
                  </a:rPr>
                  <a:t>Quan sát ví dụ sau:</a:t>
                </a:r>
              </a:p>
              <a:p>
                <a:pPr>
                  <a:lnSpc>
                    <a:spcPct val="150000"/>
                  </a:lnSpc>
                </a:pPr>
                <a14:m>
                  <m:oMathPara xmlns:m="http://schemas.openxmlformats.org/officeDocument/2006/math">
                    <m:oMathParaPr>
                      <m:jc m:val="centerGroup"/>
                    </m:oMathParaPr>
                    <m:oMath xmlns:m="http://schemas.openxmlformats.org/officeDocument/2006/math">
                      <m:r>
                        <a:rPr lang="en-US" sz="2533" i="1">
                          <a:latin typeface="Cambria Math" panose="02040503050406030204" pitchFamily="18" charset="0"/>
                          <a:cs typeface="Arial" panose="020B0604020202020204" pitchFamily="34" charset="0"/>
                        </a:rPr>
                        <m:t>2,5.</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3</m:t>
                          </m:r>
                        </m:e>
                        <m:sup>
                          <m:r>
                            <a:rPr lang="en-US" sz="2533" i="1">
                              <a:latin typeface="Cambria Math" panose="02040503050406030204" pitchFamily="18" charset="0"/>
                              <a:cs typeface="Arial" panose="020B0604020202020204" pitchFamily="34" charset="0"/>
                            </a:rPr>
                            <m:t>2</m:t>
                          </m:r>
                        </m:sup>
                      </m:sSup>
                      <m:r>
                        <a:rPr lang="en-US" sz="2533" i="1">
                          <a:latin typeface="Cambria Math" panose="02040503050406030204" pitchFamily="18" charset="0"/>
                          <a:cs typeface="Arial" panose="020B0604020202020204" pitchFamily="34" charset="0"/>
                        </a:rPr>
                        <m:t>.</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5</m:t>
                          </m:r>
                        </m:e>
                        <m:sup>
                          <m:r>
                            <a:rPr lang="en-US" sz="2533" i="1">
                              <a:latin typeface="Cambria Math" panose="02040503050406030204" pitchFamily="18" charset="0"/>
                              <a:cs typeface="Arial" panose="020B0604020202020204" pitchFamily="34" charset="0"/>
                            </a:rPr>
                            <m:t>3</m:t>
                          </m:r>
                        </m:sup>
                      </m:sSup>
                      <m:r>
                        <a:rPr lang="en-US" sz="2533" i="1">
                          <a:latin typeface="Cambria Math" panose="02040503050406030204" pitchFamily="18" charset="0"/>
                          <a:cs typeface="Arial" panose="020B0604020202020204" pitchFamily="34" charset="0"/>
                        </a:rPr>
                        <m:t>+8,5.</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3</m:t>
                          </m:r>
                        </m:e>
                        <m:sup>
                          <m:r>
                            <a:rPr lang="en-US" sz="2533" i="1">
                              <a:latin typeface="Cambria Math" panose="02040503050406030204" pitchFamily="18" charset="0"/>
                              <a:cs typeface="Arial" panose="020B0604020202020204" pitchFamily="34" charset="0"/>
                            </a:rPr>
                            <m:t>2</m:t>
                          </m:r>
                        </m:sup>
                      </m:sSup>
                      <m:r>
                        <a:rPr lang="en-US" sz="2533" i="1">
                          <a:latin typeface="Cambria Math" panose="02040503050406030204" pitchFamily="18" charset="0"/>
                          <a:cs typeface="Arial" panose="020B0604020202020204" pitchFamily="34" charset="0"/>
                        </a:rPr>
                        <m:t>.</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5</m:t>
                          </m:r>
                        </m:e>
                        <m:sup>
                          <m:r>
                            <a:rPr lang="en-US" sz="2533" i="1">
                              <a:latin typeface="Cambria Math" panose="02040503050406030204" pitchFamily="18" charset="0"/>
                              <a:cs typeface="Arial" panose="020B0604020202020204" pitchFamily="34" charset="0"/>
                            </a:rPr>
                            <m:t>3</m:t>
                          </m:r>
                        </m:sup>
                      </m:sSup>
                      <m:r>
                        <a:rPr lang="en-US" sz="2533" i="1">
                          <a:latin typeface="Cambria Math" panose="02040503050406030204" pitchFamily="18" charset="0"/>
                          <a:cs typeface="Arial" panose="020B0604020202020204" pitchFamily="34" charset="0"/>
                        </a:rPr>
                        <m:t>=</m:t>
                      </m:r>
                      <m:d>
                        <m:dPr>
                          <m:ctrlPr>
                            <a:rPr lang="en-US" sz="2533" i="1">
                              <a:latin typeface="Cambria Math" panose="02040503050406030204" pitchFamily="18" charset="0"/>
                              <a:cs typeface="Arial" panose="020B0604020202020204" pitchFamily="34" charset="0"/>
                            </a:rPr>
                          </m:ctrlPr>
                        </m:dPr>
                        <m:e>
                          <m:r>
                            <a:rPr lang="en-US" sz="2533" i="1">
                              <a:latin typeface="Cambria Math" panose="02040503050406030204" pitchFamily="18" charset="0"/>
                              <a:cs typeface="Arial" panose="020B0604020202020204" pitchFamily="34" charset="0"/>
                            </a:rPr>
                            <m:t>2,5+8,5</m:t>
                          </m:r>
                        </m:e>
                      </m:d>
                      <m:r>
                        <a:rPr lang="en-US" sz="2533" i="1">
                          <a:latin typeface="Cambria Math" panose="02040503050406030204" pitchFamily="18" charset="0"/>
                          <a:cs typeface="Arial" panose="020B0604020202020204" pitchFamily="34" charset="0"/>
                        </a:rPr>
                        <m:t>.</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3</m:t>
                          </m:r>
                        </m:e>
                        <m:sup>
                          <m:r>
                            <a:rPr lang="en-US" sz="2533" i="1">
                              <a:latin typeface="Cambria Math" panose="02040503050406030204" pitchFamily="18" charset="0"/>
                              <a:cs typeface="Arial" panose="020B0604020202020204" pitchFamily="34" charset="0"/>
                            </a:rPr>
                            <m:t>2</m:t>
                          </m:r>
                        </m:sup>
                      </m:sSup>
                      <m:r>
                        <a:rPr lang="en-US" sz="2533" i="1">
                          <a:latin typeface="Cambria Math" panose="02040503050406030204" pitchFamily="18" charset="0"/>
                          <a:cs typeface="Arial" panose="020B0604020202020204" pitchFamily="34" charset="0"/>
                        </a:rPr>
                        <m:t>.</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5</m:t>
                          </m:r>
                        </m:e>
                        <m:sup>
                          <m:r>
                            <a:rPr lang="en-US" sz="2533" i="1">
                              <a:latin typeface="Cambria Math" panose="02040503050406030204" pitchFamily="18" charset="0"/>
                              <a:cs typeface="Arial" panose="020B0604020202020204" pitchFamily="34" charset="0"/>
                            </a:rPr>
                            <m:t>3</m:t>
                          </m:r>
                        </m:sup>
                      </m:sSup>
                      <m:r>
                        <a:rPr lang="en-US" sz="2533" i="1">
                          <a:latin typeface="Cambria Math" panose="02040503050406030204" pitchFamily="18" charset="0"/>
                          <a:cs typeface="Arial" panose="020B0604020202020204" pitchFamily="34" charset="0"/>
                        </a:rPr>
                        <m:t>=11.</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3</m:t>
                          </m:r>
                        </m:e>
                        <m:sup>
                          <m:r>
                            <a:rPr lang="en-US" sz="2533" i="1">
                              <a:latin typeface="Cambria Math" panose="02040503050406030204" pitchFamily="18" charset="0"/>
                              <a:cs typeface="Arial" panose="020B0604020202020204" pitchFamily="34" charset="0"/>
                            </a:rPr>
                            <m:t>2</m:t>
                          </m:r>
                        </m:sup>
                      </m:sSup>
                      <m:r>
                        <a:rPr lang="en-US" sz="2533" i="1">
                          <a:latin typeface="Cambria Math" panose="02040503050406030204" pitchFamily="18" charset="0"/>
                          <a:cs typeface="Arial" panose="020B0604020202020204" pitchFamily="34" charset="0"/>
                        </a:rPr>
                        <m:t>.</m:t>
                      </m:r>
                      <m:sSup>
                        <m:sSupPr>
                          <m:ctrlPr>
                            <a:rPr lang="en-US" sz="2533" i="1">
                              <a:latin typeface="Cambria Math" panose="02040503050406030204" pitchFamily="18" charset="0"/>
                              <a:cs typeface="Arial" panose="020B0604020202020204" pitchFamily="34" charset="0"/>
                            </a:rPr>
                          </m:ctrlPr>
                        </m:sSupPr>
                        <m:e>
                          <m:r>
                            <a:rPr lang="en-US" sz="2533" i="1">
                              <a:latin typeface="Cambria Math" panose="02040503050406030204" pitchFamily="18" charset="0"/>
                              <a:cs typeface="Arial" panose="020B0604020202020204" pitchFamily="34" charset="0"/>
                            </a:rPr>
                            <m:t>5</m:t>
                          </m:r>
                        </m:e>
                        <m:sup>
                          <m:r>
                            <a:rPr lang="en-US" sz="2533" i="1">
                              <a:latin typeface="Cambria Math" panose="02040503050406030204" pitchFamily="18" charset="0"/>
                              <a:cs typeface="Arial" panose="020B0604020202020204" pitchFamily="34" charset="0"/>
                            </a:rPr>
                            <m:t>3</m:t>
                          </m:r>
                        </m:sup>
                      </m:sSup>
                    </m:oMath>
                  </m:oMathPara>
                </a14:m>
                <a:endParaRPr lang="en-US" sz="2533">
                  <a:latin typeface="Arial" panose="020B0604020202020204" pitchFamily="34" charset="0"/>
                  <a:cs typeface="Arial" panose="020B0604020202020204" pitchFamily="34" charset="0"/>
                </a:endParaRPr>
              </a:p>
              <a:p>
                <a:pPr>
                  <a:lnSpc>
                    <a:spcPct val="150000"/>
                  </a:lnSpc>
                </a:pPr>
                <a:r>
                  <a:rPr lang="en-US" sz="2533">
                    <a:latin typeface="Arial" panose="020B0604020202020204" pitchFamily="34" charset="0"/>
                    <a:cs typeface="Arial" panose="020B0604020202020204" pitchFamily="34" charset="0"/>
                  </a:rPr>
                  <a:t>Trong ví dụ này, ta đã vận dụng tính chất gì của phép nhân để thu gọn tổng ban đầu?</a:t>
                </a:r>
              </a:p>
            </p:txBody>
          </p:sp>
        </mc:Choice>
        <mc:Fallback xmlns="">
          <p:sp>
            <p:nvSpPr>
              <p:cNvPr id="5" name="TextBox 4"/>
              <p:cNvSpPr txBox="1">
                <a:spLocks noRot="1" noChangeAspect="1" noMove="1" noResize="1" noEditPoints="1" noAdjustHandles="1" noChangeArrowheads="1" noChangeShapeType="1" noTextEdit="1"/>
              </p:cNvSpPr>
              <p:nvPr/>
            </p:nvSpPr>
            <p:spPr>
              <a:xfrm>
                <a:off x="965200" y="2065785"/>
                <a:ext cx="10701258" cy="2431178"/>
              </a:xfrm>
              <a:prstGeom prst="rect">
                <a:avLst/>
              </a:prstGeom>
              <a:blipFill>
                <a:blip r:embed="rId5"/>
                <a:stretch>
                  <a:fillRect l="-968" b="-2256"/>
                </a:stretch>
              </a:blipFill>
            </p:spPr>
            <p:txBody>
              <a:bodyPr/>
              <a:lstStyle/>
              <a:p>
                <a:r>
                  <a:rPr lang="en-US">
                    <a:noFill/>
                  </a:rPr>
                  <a:t> </a:t>
                </a:r>
              </a:p>
            </p:txBody>
          </p:sp>
        </mc:Fallback>
      </mc:AlternateContent>
      <p:sp>
        <p:nvSpPr>
          <p:cNvPr id="14" name="Rectangle 13"/>
          <p:cNvSpPr/>
          <p:nvPr/>
        </p:nvSpPr>
        <p:spPr>
          <a:xfrm>
            <a:off x="990178" y="5105400"/>
            <a:ext cx="10135022" cy="1261756"/>
          </a:xfrm>
          <a:prstGeom prst="rect">
            <a:avLst/>
          </a:prstGeom>
        </p:spPr>
        <p:txBody>
          <a:bodyPr wrap="square">
            <a:spAutoFit/>
          </a:bodyPr>
          <a:lstStyle/>
          <a:p>
            <a:pPr algn="just">
              <a:lnSpc>
                <a:spcPct val="150000"/>
              </a:lnSpc>
              <a:spcAft>
                <a:spcPts val="533"/>
              </a:spcAft>
            </a:pPr>
            <a:r>
              <a:rPr lang="en-US" sz="2533">
                <a:latin typeface="Arial" panose="020B0604020202020204" pitchFamily="34" charset="0"/>
                <a:ea typeface="Arial" panose="020B0604020202020204" pitchFamily="34" charset="0"/>
                <a:cs typeface="Arial" panose="020B0604020202020204" pitchFamily="34" charset="0"/>
              </a:rPr>
              <a:t>Trong ví dụ này, ta đã vận dụng tính chất phân phối của phép nhân đối với phép cộng để thu gọn tổng ban đầu.</a:t>
            </a:r>
          </a:p>
        </p:txBody>
      </p:sp>
      <p:sp>
        <p:nvSpPr>
          <p:cNvPr id="30" name="Rectangle 29"/>
          <p:cNvSpPr/>
          <p:nvPr/>
        </p:nvSpPr>
        <p:spPr>
          <a:xfrm>
            <a:off x="5706837" y="4495800"/>
            <a:ext cx="1280030" cy="482120"/>
          </a:xfrm>
          <a:prstGeom prst="rect">
            <a:avLst/>
          </a:prstGeom>
        </p:spPr>
        <p:txBody>
          <a:bodyPr wrap="none">
            <a:spAutoFit/>
          </a:bodyPr>
          <a:lstStyle/>
          <a:p>
            <a:r>
              <a:rPr lang="en-US" sz="2533"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2533" b="1" i="1" u="sng">
              <a:solidFill>
                <a:schemeClr val="tx2"/>
              </a:solidFill>
            </a:endParaRPr>
          </a:p>
        </p:txBody>
      </p:sp>
      <p:pic>
        <p:nvPicPr>
          <p:cNvPr id="15" name="Picture 14"/>
          <p:cNvPicPr>
            <a:picLocks noChangeAspect="1"/>
          </p:cNvPicPr>
          <p:nvPr/>
        </p:nvPicPr>
        <p:blipFill>
          <a:blip r:embed="rId6"/>
          <a:stretch>
            <a:fillRect/>
          </a:stretch>
        </p:blipFill>
        <p:spPr>
          <a:xfrm>
            <a:off x="10427158" y="302861"/>
            <a:ext cx="1396083" cy="1676791"/>
          </a:xfrm>
          <a:prstGeom prst="rect">
            <a:avLst/>
          </a:prstGeom>
        </p:spPr>
      </p:pic>
      <p:pic>
        <p:nvPicPr>
          <p:cNvPr id="31" name="Picture 30"/>
          <p:cNvPicPr>
            <a:picLocks noChangeAspect="1"/>
          </p:cNvPicPr>
          <p:nvPr/>
        </p:nvPicPr>
        <p:blipFill>
          <a:blip r:embed="rId7"/>
          <a:stretch>
            <a:fillRect/>
          </a:stretch>
        </p:blipFill>
        <p:spPr>
          <a:xfrm>
            <a:off x="9651789" y="6481741"/>
            <a:ext cx="2184611" cy="193719"/>
          </a:xfrm>
          <a:prstGeom prst="rect">
            <a:avLst/>
          </a:prstGeom>
        </p:spPr>
      </p:pic>
    </p:spTree>
    <p:extLst>
      <p:ext uri="{BB962C8B-B14F-4D97-AF65-F5344CB8AC3E}">
        <p14:creationId xmlns:p14="http://schemas.microsoft.com/office/powerpoint/2010/main" val="27481596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down)">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344905" y="431800"/>
            <a:ext cx="11480800" cy="59944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3" name="TextBox 22"/>
          <p:cNvSpPr txBox="1"/>
          <p:nvPr/>
        </p:nvSpPr>
        <p:spPr>
          <a:xfrm>
            <a:off x="1542931" y="887818"/>
            <a:ext cx="2387600" cy="502766"/>
          </a:xfrm>
          <a:prstGeom prst="rect">
            <a:avLst/>
          </a:prstGeom>
          <a:noFill/>
        </p:spPr>
        <p:txBody>
          <a:bodyPr wrap="square" rtlCol="0">
            <a:spAutoFit/>
          </a:bodyPr>
          <a:lstStyle/>
          <a:p>
            <a:pPr defTabSz="609630">
              <a:defRPr/>
            </a:pPr>
            <a:r>
              <a:rPr lang="nl-NL" sz="2667" b="1">
                <a:solidFill>
                  <a:schemeClr val="accent4">
                    <a:lumMod val="75000"/>
                  </a:schemeClr>
                </a:solidFill>
                <a:latin typeface="Arial" panose="020B0604020202020204" pitchFamily="34" charset="0"/>
                <a:cs typeface="Arial" panose="020B0604020202020204" pitchFamily="34" charset="0"/>
              </a:rPr>
              <a:t>HĐ 6:</a:t>
            </a:r>
            <a:endParaRPr lang="en-US" sz="2667" dirty="0">
              <a:solidFill>
                <a:schemeClr val="accent4">
                  <a:lumMod val="75000"/>
                </a:schemeClr>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853443" y="776570"/>
            <a:ext cx="650297" cy="609653"/>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821254" y="1397000"/>
                <a:ext cx="10464457" cy="2555058"/>
              </a:xfrm>
              <a:prstGeom prst="rect">
                <a:avLst/>
              </a:prstGeom>
              <a:noFill/>
            </p:spPr>
            <p:txBody>
              <a:bodyPr wrap="square" rtlCol="0">
                <a:spAutoFit/>
              </a:bodyPr>
              <a:lstStyle/>
              <a:p>
                <a:pPr algn="just">
                  <a:lnSpc>
                    <a:spcPct val="150000"/>
                  </a:lnSpc>
                </a:pPr>
                <a:r>
                  <a:rPr lang="en-US" sz="2667">
                    <a:solidFill>
                      <a:prstClr val="black"/>
                    </a:solidFill>
                    <a:latin typeface="Arial" panose="020B0604020202020204" pitchFamily="34" charset="0"/>
                    <a:cs typeface="Arial" panose="020B0604020202020204" pitchFamily="34" charset="0"/>
                  </a:rPr>
                  <a:t>Cho hai đơn thức đồng dạng đơn thức </a:t>
                </a:r>
                <a14:m>
                  <m:oMath xmlns:m="http://schemas.openxmlformats.org/officeDocument/2006/math">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2</m:t>
                        </m:r>
                      </m:sup>
                    </m:sSup>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𝑦</m:t>
                        </m:r>
                      </m:e>
                      <m:sup>
                        <m:r>
                          <a:rPr lang="en-US" sz="2667" i="1">
                            <a:solidFill>
                              <a:srgbClr val="000000"/>
                            </a:solidFill>
                            <a:latin typeface="Cambria Math" panose="02040503050406030204" pitchFamily="18" charset="0"/>
                            <a:cs typeface="Times New Roman" panose="02020603050405020304" pitchFamily="18" charset="0"/>
                          </a:rPr>
                          <m:t>3</m:t>
                        </m:r>
                      </m:sup>
                    </m:sSup>
                    <m:r>
                      <a:rPr lang="en-US" sz="2667" i="1">
                        <a:solidFill>
                          <a:srgbClr val="000000"/>
                        </a:solidFill>
                        <a:latin typeface="Cambria Math" panose="02040503050406030204" pitchFamily="18" charset="0"/>
                        <a:cs typeface="Times New Roman" panose="02020603050405020304" pitchFamily="18" charset="0"/>
                      </a:rPr>
                      <m:t>,  </m:t>
                    </m:r>
                    <m:r>
                      <m:rPr>
                        <m:sty m:val="p"/>
                      </m:rPr>
                      <a:rPr lang="en-US" sz="2667">
                        <a:solidFill>
                          <a:srgbClr val="000000"/>
                        </a:solidFill>
                        <a:latin typeface="Cambria Math" panose="02040503050406030204" pitchFamily="18" charset="0"/>
                        <a:cs typeface="Times New Roman" panose="02020603050405020304" pitchFamily="18" charset="0"/>
                      </a:rPr>
                      <m:t>P</m:t>
                    </m:r>
                    <m:r>
                      <a:rPr lang="en-US" sz="2667" i="1">
                        <a:solidFill>
                          <a:srgbClr val="000000"/>
                        </a:solidFill>
                        <a:latin typeface="Cambria Math" panose="02040503050406030204" pitchFamily="18" charset="0"/>
                        <a:cs typeface="Times New Roman" panose="02020603050405020304" pitchFamily="18" charset="0"/>
                      </a:rPr>
                      <m:t>=8,5 </m:t>
                    </m:r>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𝑥</m:t>
                        </m:r>
                      </m:e>
                      <m:sup>
                        <m:r>
                          <a:rPr lang="en-US" sz="2667" i="1">
                            <a:solidFill>
                              <a:srgbClr val="000000"/>
                            </a:solidFill>
                            <a:latin typeface="Cambria Math" panose="02040503050406030204" pitchFamily="18" charset="0"/>
                            <a:cs typeface="Times New Roman" panose="02020603050405020304" pitchFamily="18" charset="0"/>
                          </a:rPr>
                          <m:t>2</m:t>
                        </m:r>
                      </m:sup>
                    </m:sSup>
                    <m:sSup>
                      <m:sSupPr>
                        <m:ctrlPr>
                          <a:rPr lang="en-US" sz="2667" i="1">
                            <a:solidFill>
                              <a:srgbClr val="000000"/>
                            </a:solidFill>
                            <a:latin typeface="Cambria Math" panose="02040503050406030204" pitchFamily="18" charset="0"/>
                            <a:cs typeface="Times New Roman" panose="02020603050405020304" pitchFamily="18" charset="0"/>
                          </a:rPr>
                        </m:ctrlPr>
                      </m:sSupPr>
                      <m:e>
                        <m:r>
                          <a:rPr lang="en-US" sz="2667" i="1">
                            <a:solidFill>
                              <a:srgbClr val="000000"/>
                            </a:solidFill>
                            <a:latin typeface="Cambria Math" panose="02040503050406030204" pitchFamily="18" charset="0"/>
                            <a:cs typeface="Times New Roman" panose="02020603050405020304" pitchFamily="18" charset="0"/>
                          </a:rPr>
                          <m:t>𝑦</m:t>
                        </m:r>
                      </m:e>
                      <m:sup>
                        <m:r>
                          <a:rPr lang="en-US" sz="2667" i="1">
                            <a:solidFill>
                              <a:srgbClr val="000000"/>
                            </a:solidFill>
                            <a:latin typeface="Cambria Math" panose="02040503050406030204" pitchFamily="18" charset="0"/>
                            <a:cs typeface="Times New Roman" panose="02020603050405020304" pitchFamily="18" charset="0"/>
                          </a:rPr>
                          <m:t>3</m:t>
                        </m:r>
                      </m:sup>
                    </m:sSup>
                    <m:r>
                      <a:rPr lang="en-US" sz="2667">
                        <a:solidFill>
                          <a:srgbClr val="000000"/>
                        </a:solidFill>
                        <a:latin typeface="Cambria Math" panose="02040503050406030204" pitchFamily="18" charset="0"/>
                        <a:cs typeface="Times New Roman" panose="02020603050405020304" pitchFamily="18" charset="0"/>
                      </a:rPr>
                      <m:t>.</m:t>
                    </m:r>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Tương tự HĐ5, hãy:</a:t>
                </a:r>
              </a:p>
              <a:p>
                <a:pPr lvl="0" algn="just">
                  <a:lnSpc>
                    <a:spcPct val="150000"/>
                  </a:lnSpc>
                </a:pPr>
                <a:r>
                  <a:rPr lang="en-US" sz="2667">
                    <a:solidFill>
                      <a:srgbClr val="000000"/>
                    </a:solidFill>
                    <a:latin typeface="Arial" panose="020B0604020202020204" pitchFamily="34" charset="0"/>
                    <a:cs typeface="Arial" panose="020B0604020202020204" pitchFamily="34" charset="0"/>
                  </a:rPr>
                  <a:t>a) Thu gọn tổng M + P</a:t>
                </a:r>
              </a:p>
              <a:p>
                <a:pPr lvl="0" algn="just">
                  <a:lnSpc>
                    <a:spcPct val="150000"/>
                  </a:lnSpc>
                </a:pPr>
                <a:r>
                  <a:rPr lang="en-US" sz="2667">
                    <a:solidFill>
                      <a:prstClr val="black"/>
                    </a:solidFill>
                    <a:latin typeface="Arial" panose="020B0604020202020204" pitchFamily="34" charset="0"/>
                    <a:cs typeface="Arial" panose="020B0604020202020204" pitchFamily="34" charset="0"/>
                  </a:rPr>
                  <a:t>b) </a:t>
                </a:r>
                <a:r>
                  <a:rPr lang="en-US" sz="2667">
                    <a:solidFill>
                      <a:srgbClr val="000000"/>
                    </a:solidFill>
                    <a:latin typeface="Arial" panose="020B0604020202020204" pitchFamily="34" charset="0"/>
                    <a:cs typeface="Arial" panose="020B0604020202020204" pitchFamily="34" charset="0"/>
                  </a:rPr>
                  <a:t>Thu gọn hiệu M + P</a:t>
                </a:r>
              </a:p>
            </p:txBody>
          </p:sp>
        </mc:Choice>
        <mc:Fallback xmlns="">
          <p:sp>
            <p:nvSpPr>
              <p:cNvPr id="26" name="TextBox 25"/>
              <p:cNvSpPr txBox="1">
                <a:spLocks noRot="1" noChangeAspect="1" noMove="1" noResize="1" noEditPoints="1" noAdjustHandles="1" noChangeArrowheads="1" noChangeShapeType="1" noTextEdit="1"/>
              </p:cNvSpPr>
              <p:nvPr/>
            </p:nvSpPr>
            <p:spPr>
              <a:xfrm>
                <a:off x="821254" y="1397000"/>
                <a:ext cx="10464457" cy="2555058"/>
              </a:xfrm>
              <a:prstGeom prst="rect">
                <a:avLst/>
              </a:prstGeom>
              <a:blipFill>
                <a:blip r:embed="rId4"/>
                <a:stretch>
                  <a:fillRect l="-1107" b="-2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06288" y="4712020"/>
                <a:ext cx="10379423" cy="1439112"/>
              </a:xfrm>
              <a:prstGeom prst="rect">
                <a:avLst/>
              </a:prstGeom>
            </p:spPr>
            <p:txBody>
              <a:bodyPr wrap="square">
                <a:spAutoFit/>
              </a:bodyPr>
              <a:lstStyle/>
              <a:p>
                <a:pPr algn="just">
                  <a:lnSpc>
                    <a:spcPct val="150000"/>
                  </a:lnSpc>
                  <a:spcBef>
                    <a:spcPts val="400"/>
                  </a:spcBef>
                  <a:spcAft>
                    <a:spcPts val="533"/>
                  </a:spcAft>
                </a:pPr>
                <a:r>
                  <a:rPr lang="en-US" sz="2667">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2667">
                        <a:latin typeface="Cambria Math" panose="02040503050406030204" pitchFamily="18" charset="0"/>
                        <a:ea typeface="Arial" panose="020B0604020202020204" pitchFamily="34" charset="0"/>
                        <a:cs typeface="Times New Roman" panose="02020603050405020304" pitchFamily="18" charset="0"/>
                      </a:rPr>
                      <m:t>M</m:t>
                    </m:r>
                    <m:r>
                      <a:rPr lang="en-US" sz="2667">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P</m:t>
                    </m:r>
                    <m:r>
                      <a:rPr lang="en-US" sz="2667">
                        <a:latin typeface="Cambria Math" panose="02040503050406030204" pitchFamily="18" charset="0"/>
                        <a:ea typeface="Arial" panose="020B0604020202020204" pitchFamily="34" charset="0"/>
                        <a:cs typeface="Times New Roman" panose="02020603050405020304" pitchFamily="18" charset="0"/>
                      </a:rPr>
                      <m:t>=</m:t>
                    </m:r>
                    <m:d>
                      <m:dPr>
                        <m:ctrlPr>
                          <a:rPr lang="en-US" sz="2667" i="1">
                            <a:latin typeface="Cambria Math" panose="02040503050406030204" pitchFamily="18" charset="0"/>
                            <a:ea typeface="Arial" panose="020B0604020202020204" pitchFamily="34" charset="0"/>
                            <a:cs typeface="Times New Roman" panose="02020603050405020304" pitchFamily="18" charset="0"/>
                          </a:rPr>
                        </m:ctrlPr>
                      </m:dPr>
                      <m:e>
                        <m:r>
                          <a:rPr lang="en-US" sz="2667">
                            <a:latin typeface="Cambria Math" panose="02040503050406030204" pitchFamily="18" charset="0"/>
                            <a:ea typeface="Arial" panose="020B0604020202020204" pitchFamily="34" charset="0"/>
                            <a:cs typeface="Times New Roman" panose="02020603050405020304" pitchFamily="18" charset="0"/>
                          </a:rPr>
                          <m:t>2,5+8,5</m:t>
                        </m:r>
                      </m:e>
                    </m:d>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sup>
                        <m:r>
                          <a:rPr lang="en-US" sz="2667">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r>
                      <a:rPr lang="en-US" sz="2667">
                        <a:latin typeface="Cambria Math" panose="02040503050406030204" pitchFamily="18" charset="0"/>
                        <a:ea typeface="Arial" panose="020B0604020202020204" pitchFamily="34" charset="0"/>
                        <a:cs typeface="Times New Roman" panose="02020603050405020304" pitchFamily="18" charset="0"/>
                      </a:rPr>
                      <m:t>=11</m:t>
                    </m:r>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sup>
                        <m:r>
                          <a:rPr lang="en-US" sz="2667">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533"/>
                  </a:spcAft>
                </a:pPr>
                <a:r>
                  <a:rPr lang="en-US" sz="2667">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2667">
                        <a:latin typeface="Cambria Math" panose="02040503050406030204" pitchFamily="18" charset="0"/>
                        <a:ea typeface="Arial" panose="020B0604020202020204" pitchFamily="34" charset="0"/>
                        <a:cs typeface="Times New Roman" panose="02020603050405020304" pitchFamily="18" charset="0"/>
                      </a:rPr>
                      <m:t>M</m:t>
                    </m:r>
                    <m:r>
                      <a:rPr lang="en-US" sz="2667" i="1">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P</m:t>
                    </m:r>
                    <m:r>
                      <a:rPr lang="en-US" sz="2667">
                        <a:latin typeface="Cambria Math" panose="02040503050406030204" pitchFamily="18" charset="0"/>
                        <a:ea typeface="Arial" panose="020B0604020202020204" pitchFamily="34" charset="0"/>
                        <a:cs typeface="Times New Roman" panose="02020603050405020304" pitchFamily="18" charset="0"/>
                      </a:rPr>
                      <m:t>=</m:t>
                    </m:r>
                    <m:d>
                      <m:dPr>
                        <m:ctrlPr>
                          <a:rPr lang="en-US" sz="2667" i="1">
                            <a:latin typeface="Cambria Math" panose="02040503050406030204" pitchFamily="18" charset="0"/>
                            <a:ea typeface="Arial" panose="020B0604020202020204" pitchFamily="34" charset="0"/>
                            <a:cs typeface="Times New Roman" panose="02020603050405020304" pitchFamily="18" charset="0"/>
                          </a:rPr>
                        </m:ctrlPr>
                      </m:dPr>
                      <m:e>
                        <m:r>
                          <a:rPr lang="en-US" sz="2667">
                            <a:latin typeface="Cambria Math" panose="02040503050406030204" pitchFamily="18" charset="0"/>
                            <a:ea typeface="Arial" panose="020B0604020202020204" pitchFamily="34" charset="0"/>
                            <a:cs typeface="Times New Roman" panose="02020603050405020304" pitchFamily="18" charset="0"/>
                          </a:rPr>
                          <m:t>2,5</m:t>
                        </m:r>
                        <m:r>
                          <a:rPr lang="en-US" sz="2667" i="1">
                            <a:latin typeface="Cambria Math" panose="02040503050406030204" pitchFamily="18" charset="0"/>
                            <a:ea typeface="Arial" panose="020B0604020202020204" pitchFamily="34" charset="0"/>
                            <a:cs typeface="Times New Roman" panose="02020603050405020304" pitchFamily="18" charset="0"/>
                          </a:rPr>
                          <m:t>−</m:t>
                        </m:r>
                        <m:r>
                          <a:rPr lang="en-US" sz="2667">
                            <a:latin typeface="Cambria Math" panose="02040503050406030204" pitchFamily="18" charset="0"/>
                            <a:ea typeface="Arial" panose="020B0604020202020204" pitchFamily="34" charset="0"/>
                            <a:cs typeface="Times New Roman" panose="02020603050405020304" pitchFamily="18" charset="0"/>
                          </a:rPr>
                          <m:t>8,5</m:t>
                        </m:r>
                      </m:e>
                    </m:d>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sup>
                        <m:r>
                          <a:rPr lang="en-US" sz="2667">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r>
                      <a:rPr lang="en-US" sz="2667">
                        <a:latin typeface="Cambria Math" panose="02040503050406030204" pitchFamily="18" charset="0"/>
                        <a:ea typeface="Arial" panose="020B0604020202020204" pitchFamily="34" charset="0"/>
                        <a:cs typeface="Times New Roman" panose="02020603050405020304" pitchFamily="18" charset="0"/>
                      </a:rPr>
                      <m:t>=</m:t>
                    </m:r>
                    <m:r>
                      <a:rPr lang="en-US" sz="2667" i="1">
                        <a:latin typeface="Cambria Math" panose="02040503050406030204" pitchFamily="18" charset="0"/>
                        <a:ea typeface="Arial" panose="020B0604020202020204" pitchFamily="34" charset="0"/>
                        <a:cs typeface="Times New Roman" panose="02020603050405020304" pitchFamily="18" charset="0"/>
                      </a:rPr>
                      <m:t>−</m:t>
                    </m:r>
                    <m:r>
                      <a:rPr lang="en-US" sz="2667">
                        <a:latin typeface="Cambria Math" panose="02040503050406030204" pitchFamily="18" charset="0"/>
                        <a:ea typeface="Arial" panose="020B0604020202020204" pitchFamily="34" charset="0"/>
                        <a:cs typeface="Times New Roman" panose="02020603050405020304" pitchFamily="18" charset="0"/>
                      </a:rPr>
                      <m:t>6</m:t>
                    </m:r>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sup>
                        <m:r>
                          <a:rPr lang="en-US" sz="2667">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06288" y="4712020"/>
                <a:ext cx="10379423" cy="1439112"/>
              </a:xfrm>
              <a:prstGeom prst="rect">
                <a:avLst/>
              </a:prstGeom>
              <a:blipFill>
                <a:blip r:embed="rId5"/>
                <a:stretch>
                  <a:fillRect l="-1116" b="-5085"/>
                </a:stretch>
              </a:blipFill>
            </p:spPr>
            <p:txBody>
              <a:bodyPr/>
              <a:lstStyle/>
              <a:p>
                <a:r>
                  <a:rPr lang="en-US">
                    <a:noFill/>
                  </a:rPr>
                  <a:t> </a:t>
                </a:r>
              </a:p>
            </p:txBody>
          </p:sp>
        </mc:Fallback>
      </mc:AlternateContent>
      <p:grpSp>
        <p:nvGrpSpPr>
          <p:cNvPr id="34" name="Group 33"/>
          <p:cNvGrpSpPr/>
          <p:nvPr/>
        </p:nvGrpSpPr>
        <p:grpSpPr>
          <a:xfrm>
            <a:off x="9051186" y="3574805"/>
            <a:ext cx="2504522" cy="2851395"/>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en-US" sz="2667" b="1">
                  <a:solidFill>
                    <a:schemeClr val="bg1"/>
                  </a:solidFill>
                  <a:latin typeface="Arial" panose="020B0604020202020204" pitchFamily="34" charset="0"/>
                </a:rPr>
                <a:t>Thảo luận nhóm</a:t>
              </a:r>
              <a:endParaRPr lang="en-US" sz="2667" b="1" dirty="0">
                <a:solidFill>
                  <a:schemeClr val="bg1"/>
                </a:solidFill>
                <a:latin typeface="Calibri"/>
              </a:endParaRPr>
            </a:p>
          </p:txBody>
        </p:sp>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8">
            <a:duotone>
              <a:prstClr val="black"/>
              <a:schemeClr val="accent1">
                <a:tint val="45000"/>
                <a:satMod val="400000"/>
              </a:schemeClr>
            </a:duotone>
          </a:blip>
          <a:stretch>
            <a:fillRect/>
          </a:stretch>
        </p:blipFill>
        <p:spPr>
          <a:xfrm rot="18188514">
            <a:off x="-229048" y="488654"/>
            <a:ext cx="1385944" cy="292888"/>
          </a:xfrm>
          <a:prstGeom prst="rect">
            <a:avLst/>
          </a:prstGeom>
        </p:spPr>
      </p:pic>
      <p:pic>
        <p:nvPicPr>
          <p:cNvPr id="38" name="Picture 37"/>
          <p:cNvPicPr>
            <a:picLocks noChangeAspect="1"/>
          </p:cNvPicPr>
          <p:nvPr/>
        </p:nvPicPr>
        <p:blipFill>
          <a:blip r:embed="rId9"/>
          <a:stretch>
            <a:fillRect/>
          </a:stretch>
        </p:blipFill>
        <p:spPr>
          <a:xfrm rot="13668407">
            <a:off x="10120985" y="131178"/>
            <a:ext cx="1686623" cy="1290783"/>
          </a:xfrm>
          <a:prstGeom prst="rect">
            <a:avLst/>
          </a:prstGeom>
        </p:spPr>
      </p:pic>
      <p:sp>
        <p:nvSpPr>
          <p:cNvPr id="39" name="Rectangle 38"/>
          <p:cNvSpPr/>
          <p:nvPr/>
        </p:nvSpPr>
        <p:spPr>
          <a:xfrm>
            <a:off x="5428552" y="3952558"/>
            <a:ext cx="1396473" cy="523220"/>
          </a:xfrm>
          <a:prstGeom prst="rect">
            <a:avLst/>
          </a:prstGeom>
        </p:spPr>
        <p:txBody>
          <a:bodyPr wrap="none">
            <a:spAutoFit/>
          </a:bodyPr>
          <a:lstStyle/>
          <a:p>
            <a:r>
              <a:rPr lang="en-US" sz="28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2800" b="1" i="1" u="sng">
              <a:solidFill>
                <a:srgbClr val="C00000"/>
              </a:solidFill>
            </a:endParaRPr>
          </a:p>
        </p:txBody>
      </p:sp>
    </p:spTree>
    <p:extLst>
      <p:ext uri="{BB962C8B-B14F-4D97-AF65-F5344CB8AC3E}">
        <p14:creationId xmlns:p14="http://schemas.microsoft.com/office/powerpoint/2010/main" val="404715021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anim calcmode="lin" valueType="num">
                                      <p:cBhvr>
                                        <p:cTn id="19" dur="500" fill="hold"/>
                                        <p:tgtEl>
                                          <p:spTgt spid="34"/>
                                        </p:tgtEl>
                                        <p:attrNameLst>
                                          <p:attrName>ppt_x</p:attrName>
                                        </p:attrNameLst>
                                      </p:cBhvr>
                                      <p:tavLst>
                                        <p:tav tm="0">
                                          <p:val>
                                            <p:strVal val="#ppt_x"/>
                                          </p:val>
                                        </p:tav>
                                        <p:tav tm="100000">
                                          <p:val>
                                            <p:strVal val="#ppt_x"/>
                                          </p:val>
                                        </p:tav>
                                      </p:tavLst>
                                    </p:anim>
                                    <p:anim calcmode="lin" valueType="num">
                                      <p:cBhvr>
                                        <p:cTn id="2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35" dur="500"/>
                                        <p:tgtEl>
                                          <p:spTgt spid="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wipe(left)">
                                      <p:cBhvr>
                                        <p:cTn id="4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3" name="Freeform 3"/>
          <p:cNvSpPr/>
          <p:nvPr/>
        </p:nvSpPr>
        <p:spPr>
          <a:xfrm>
            <a:off x="1522121" y="532984"/>
            <a:ext cx="9147759" cy="6948485"/>
          </a:xfrm>
          <a:custGeom>
            <a:avLst/>
            <a:gdLst/>
            <a:ahLst/>
            <a:cxnLst/>
            <a:rect l="l" t="t" r="r" b="b"/>
            <a:pathLst>
              <a:path w="13721638" h="10422728">
                <a:moveTo>
                  <a:pt x="0" y="0"/>
                </a:moveTo>
                <a:lnTo>
                  <a:pt x="13721638" y="0"/>
                </a:lnTo>
                <a:lnTo>
                  <a:pt x="13721638" y="10422728"/>
                </a:lnTo>
                <a:lnTo>
                  <a:pt x="0" y="10422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24739">
            <a:off x="1244200" y="238635"/>
            <a:ext cx="1309306" cy="2384497"/>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4643465">
            <a:off x="667792" y="1056403"/>
            <a:ext cx="1309306" cy="2384497"/>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tangle 9"/>
          <p:cNvSpPr/>
          <p:nvPr/>
        </p:nvSpPr>
        <p:spPr>
          <a:xfrm>
            <a:off x="2464237" y="2016712"/>
            <a:ext cx="7263527" cy="1323632"/>
          </a:xfrm>
          <a:prstGeom prst="rect">
            <a:avLst/>
          </a:prstGeom>
        </p:spPr>
        <p:txBody>
          <a:bodyPr wrap="none">
            <a:spAutoFit/>
          </a:bodyPr>
          <a:lstStyle/>
          <a:p>
            <a:pPr lvl="0" algn="ctr">
              <a:lnSpc>
                <a:spcPct val="150000"/>
              </a:lnSpc>
              <a:defRPr/>
            </a:pPr>
            <a:r>
              <a:rPr lang="vi-VN" sz="5334" b="1" kern="0">
                <a:solidFill>
                  <a:schemeClr val="tx2"/>
                </a:solidFill>
                <a:cs typeface="Arial" panose="020B0604020202020204" pitchFamily="34" charset="0"/>
              </a:rPr>
              <a:t>CHƯƠNG I. ĐA THỨC</a:t>
            </a:r>
            <a:endParaRPr lang="en-US" sz="5334" b="1" kern="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1678279" y="3324024"/>
            <a:ext cx="8991600" cy="1246495"/>
          </a:xfrm>
          <a:prstGeom prst="rect">
            <a:avLst/>
          </a:prstGeom>
        </p:spPr>
        <p:txBody>
          <a:bodyPr wrap="square">
            <a:spAutoFit/>
          </a:bodyPr>
          <a:lstStyle/>
          <a:p>
            <a:pPr lvl="0" algn="ctr">
              <a:lnSpc>
                <a:spcPct val="150000"/>
              </a:lnSpc>
              <a:defRPr/>
            </a:pPr>
            <a:r>
              <a:rPr lang="vi-VN" sz="5000" b="1" kern="0">
                <a:solidFill>
                  <a:schemeClr val="accent2"/>
                </a:solidFill>
                <a:ea typeface="Calibri" panose="020F0502020204030204" pitchFamily="34" charset="0"/>
                <a:cs typeface="Arial" panose="020B0604020202020204" pitchFamily="34" charset="0"/>
              </a:rPr>
              <a:t>BÀI 1. ĐƠN THỨC </a:t>
            </a:r>
            <a:endParaRPr lang="en-US" sz="5000" b="1" kern="0" dirty="0">
              <a:solidFill>
                <a:schemeClr val="accent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4511017" y="4872903"/>
            <a:ext cx="3169965" cy="1895320"/>
          </a:xfrm>
          <a:prstGeom prst="rect">
            <a:avLst/>
          </a:prstGeom>
        </p:spPr>
      </p:pic>
    </p:spTree>
    <p:extLst>
      <p:ext uri="{BB962C8B-B14F-4D97-AF65-F5344CB8AC3E}">
        <p14:creationId xmlns:p14="http://schemas.microsoft.com/office/powerpoint/2010/main" val="146562766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2192000" cy="6858000"/>
          </a:xfrm>
          <a:prstGeom prst="rect">
            <a:avLst/>
          </a:prstGeom>
        </p:spPr>
      </p:pic>
      <p:sp>
        <p:nvSpPr>
          <p:cNvPr id="4" name="Freeform 4"/>
          <p:cNvSpPr/>
          <p:nvPr/>
        </p:nvSpPr>
        <p:spPr>
          <a:xfrm>
            <a:off x="660400" y="1701800"/>
            <a:ext cx="10769600" cy="3027389"/>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p:cNvSpPr/>
          <p:nvPr/>
        </p:nvSpPr>
        <p:spPr>
          <a:xfrm>
            <a:off x="-127001" y="-127000"/>
            <a:ext cx="12446000" cy="14986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9" name="Rectangle 8"/>
          <p:cNvSpPr/>
          <p:nvPr/>
        </p:nvSpPr>
        <p:spPr>
          <a:xfrm>
            <a:off x="4737615" y="415091"/>
            <a:ext cx="2775119" cy="707886"/>
          </a:xfrm>
          <a:prstGeom prst="rect">
            <a:avLst/>
          </a:prstGeom>
        </p:spPr>
        <p:txBody>
          <a:bodyPr wrap="none">
            <a:spAutoFit/>
          </a:bodyPr>
          <a:lstStyle/>
          <a:p>
            <a:pPr defTabSz="609630">
              <a:defRPr/>
            </a:pPr>
            <a:r>
              <a:rPr lang="en-US" sz="4000" b="1" dirty="0">
                <a:solidFill>
                  <a:prstClr val="black"/>
                </a:solidFill>
                <a:latin typeface="Arial" panose="020B0604020202020204" pitchFamily="34" charset="0"/>
                <a:cs typeface="Arial" panose="020B0604020202020204" pitchFamily="34" charset="0"/>
              </a:rPr>
              <a:t>KẾT LUẬN</a:t>
            </a:r>
          </a:p>
        </p:txBody>
      </p:sp>
      <p:sp>
        <p:nvSpPr>
          <p:cNvPr id="11" name="Rectangle 10"/>
          <p:cNvSpPr/>
          <p:nvPr/>
        </p:nvSpPr>
        <p:spPr>
          <a:xfrm>
            <a:off x="1250950" y="2157117"/>
            <a:ext cx="9588500" cy="2308324"/>
          </a:xfrm>
          <a:prstGeom prst="rect">
            <a:avLst/>
          </a:prstGeom>
        </p:spPr>
        <p:txBody>
          <a:bodyPr wrap="square">
            <a:spAutoFit/>
          </a:bodyPr>
          <a:lstStyle/>
          <a:p>
            <a:pPr algn="just">
              <a:lnSpc>
                <a:spcPct val="150000"/>
              </a:lnSpc>
              <a:spcAft>
                <a:spcPts val="533"/>
              </a:spcAft>
            </a:pPr>
            <a:r>
              <a:rPr lang="en-US" sz="3200" b="1">
                <a:latin typeface="Arial" panose="020B0604020202020204" pitchFamily="34" charset="0"/>
                <a:ea typeface="Arial" panose="020B0604020202020204" pitchFamily="34" charset="0"/>
                <a:cs typeface="Arial" panose="020B0604020202020204" pitchFamily="34" charset="0"/>
              </a:rPr>
              <a:t>Muốn cộng (hay trừ) các đơn thức đồng dạng, ta cộng (hay trừ) các hệ số với nhau và giữ nguyên phần biến.</a:t>
            </a:r>
          </a:p>
        </p:txBody>
      </p:sp>
      <p:pic>
        <p:nvPicPr>
          <p:cNvPr id="13" name="Picture 12"/>
          <p:cNvPicPr>
            <a:picLocks noChangeAspect="1"/>
          </p:cNvPicPr>
          <p:nvPr/>
        </p:nvPicPr>
        <p:blipFill>
          <a:blip r:embed="rId5"/>
          <a:stretch>
            <a:fillRect/>
          </a:stretch>
        </p:blipFill>
        <p:spPr>
          <a:xfrm>
            <a:off x="4569388" y="5054600"/>
            <a:ext cx="3053221" cy="1662065"/>
          </a:xfrm>
          <a:prstGeom prst="rect">
            <a:avLst/>
          </a:prstGeom>
        </p:spPr>
      </p:pic>
      <p:pic>
        <p:nvPicPr>
          <p:cNvPr id="15" name="Picture 14"/>
          <p:cNvPicPr>
            <a:picLocks noChangeAspect="1"/>
          </p:cNvPicPr>
          <p:nvPr/>
        </p:nvPicPr>
        <p:blipFill>
          <a:blip r:embed="rId6"/>
          <a:stretch>
            <a:fillRect/>
          </a:stretch>
        </p:blipFill>
        <p:spPr>
          <a:xfrm rot="20479476">
            <a:off x="10444104" y="-78801"/>
            <a:ext cx="1629805" cy="1402201"/>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473536" y="1345183"/>
            <a:ext cx="1427829" cy="1077179"/>
          </a:xfrm>
          <a:prstGeom prst="rect">
            <a:avLst/>
          </a:prstGeom>
        </p:spPr>
      </p:pic>
      <p:pic>
        <p:nvPicPr>
          <p:cNvPr id="3" name="Picture 2"/>
          <p:cNvPicPr>
            <a:picLocks noChangeAspect="1"/>
          </p:cNvPicPr>
          <p:nvPr/>
        </p:nvPicPr>
        <p:blipFill>
          <a:blip r:embed="rId8"/>
          <a:stretch>
            <a:fillRect/>
          </a:stretch>
        </p:blipFill>
        <p:spPr>
          <a:xfrm>
            <a:off x="306694" y="5655418"/>
            <a:ext cx="1562783" cy="1061247"/>
          </a:xfrm>
          <a:prstGeom prst="rect">
            <a:avLst/>
          </a:prstGeom>
        </p:spPr>
      </p:pic>
    </p:spTree>
    <p:extLst>
      <p:ext uri="{BB962C8B-B14F-4D97-AF65-F5344CB8AC3E}">
        <p14:creationId xmlns:p14="http://schemas.microsoft.com/office/powerpoint/2010/main" val="34140941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184484" y="148389"/>
            <a:ext cx="11836400" cy="65532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4" name="Group 3"/>
          <p:cNvGrpSpPr/>
          <p:nvPr/>
        </p:nvGrpSpPr>
        <p:grpSpPr>
          <a:xfrm>
            <a:off x="609600" y="482600"/>
            <a:ext cx="1644109" cy="708014"/>
            <a:chOff x="609600" y="1498707"/>
            <a:chExt cx="2466164" cy="1062021"/>
          </a:xfrm>
        </p:grpSpPr>
        <p:sp>
          <p:nvSpPr>
            <p:cNvPr id="3" name="Rounded Rectangle 2"/>
            <p:cNvSpPr/>
            <p:nvPr/>
          </p:nvSpPr>
          <p:spPr>
            <a:xfrm>
              <a:off x="609600" y="1548063"/>
              <a:ext cx="2466164" cy="1004637"/>
            </a:xfrm>
            <a:prstGeom prst="roundRect">
              <a:avLst/>
            </a:prstGeom>
            <a:solidFill>
              <a:srgbClr val="FFFF9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2" name="Rectangle 11"/>
            <p:cNvSpPr/>
            <p:nvPr/>
          </p:nvSpPr>
          <p:spPr>
            <a:xfrm>
              <a:off x="838200" y="1498707"/>
              <a:ext cx="2126064" cy="1062021"/>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a:t>
              </a:r>
              <a:r>
                <a:rPr lang="nl-NL" sz="2667" b="1">
                  <a:solidFill>
                    <a:srgbClr val="000000"/>
                  </a:solidFill>
                  <a:latin typeface="Arial" panose="020B0604020202020204" pitchFamily="34" charset="0"/>
                  <a:ea typeface="Calibri" panose="020F0502020204030204" pitchFamily="34" charset="0"/>
                  <a:cs typeface="Arial" panose="020B0604020202020204" pitchFamily="34" charset="0"/>
                </a:rPr>
                <a:t>dụ 3:</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630987" y="1323539"/>
                <a:ext cx="9341703" cy="1323696"/>
              </a:xfrm>
              <a:prstGeom prst="rect">
                <a:avLst/>
              </a:prstGeom>
              <a:noFill/>
            </p:spPr>
            <p:txBody>
              <a:bodyPr wrap="square" rtlCol="0">
                <a:spAutoFit/>
              </a:bodyPr>
              <a:lstStyle/>
              <a:p>
                <a:pPr lvl="0" algn="just">
                  <a:lnSpc>
                    <a:spcPct val="150000"/>
                  </a:lnSpc>
                </a:pPr>
                <a:r>
                  <a:rPr lang="en-US" sz="2667">
                    <a:solidFill>
                      <a:prstClr val="black"/>
                    </a:solidFill>
                    <a:latin typeface="Arial" panose="020B0604020202020204" pitchFamily="34" charset="0"/>
                    <a:cs typeface="Arial" panose="020B0604020202020204" pitchFamily="34" charset="0"/>
                  </a:rPr>
                  <a:t>Cho ba đơn thức đồng dạng </a:t>
                </a:r>
                <a14:m>
                  <m:oMath xmlns:m="http://schemas.openxmlformats.org/officeDocument/2006/math">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t>𝐴</m:t>
                    </m:r>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r>
                      <a:rPr lang="en-US" sz="2667" i="1">
                        <a:solidFill>
                          <a:prstClr val="black"/>
                        </a:solidFill>
                        <a:latin typeface="Cambria Math" panose="02040503050406030204" pitchFamily="18" charset="0"/>
                        <a:cs typeface="Times New Roman" panose="02020603050405020304" pitchFamily="18" charset="0"/>
                      </a:rPr>
                      <m:t>𝐵</m:t>
                    </m:r>
                    <m:r>
                      <a:rPr lang="en-US" sz="2667" i="1">
                        <a:solidFill>
                          <a:prstClr val="black"/>
                        </a:solidFill>
                        <a:latin typeface="Cambria Math" panose="02040503050406030204" pitchFamily="18" charset="0"/>
                        <a:cs typeface="Times New Roman" panose="02020603050405020304" pitchFamily="18" charset="0"/>
                      </a:rPr>
                      <m:t>=−5</m:t>
                    </m:r>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r>
                      <a:rPr lang="en-US" sz="2667" i="1">
                        <a:solidFill>
                          <a:prstClr val="black"/>
                        </a:solidFill>
                        <a:latin typeface="Cambria Math" panose="02040503050406030204" pitchFamily="18" charset="0"/>
                        <a:cs typeface="Times New Roman" panose="02020603050405020304" pitchFamily="18" charset="0"/>
                      </a:rPr>
                      <m:t>𝐶</m:t>
                    </m:r>
                    <m:r>
                      <a:rPr lang="en-US" sz="2667" i="1">
                        <a:solidFill>
                          <a:prstClr val="black"/>
                        </a:solidFill>
                        <a:latin typeface="Cambria Math" panose="02040503050406030204" pitchFamily="18" charset="0"/>
                        <a:cs typeface="Times New Roman" panose="02020603050405020304" pitchFamily="18" charset="0"/>
                      </a:rPr>
                      <m:t>=</m:t>
                    </m:r>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oMath>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2667">
                    <a:solidFill>
                      <a:prstClr val="black"/>
                    </a:solidFill>
                    <a:latin typeface="Arial" panose="020B0604020202020204" pitchFamily="34" charset="0"/>
                    <a:ea typeface="Arial" panose="020B0604020202020204" pitchFamily="34" charset="0"/>
                    <a:cs typeface="Arial" panose="020B0604020202020204" pitchFamily="34" charset="0"/>
                  </a:rPr>
                  <a:t>Tính </a:t>
                </a:r>
                <a14:m>
                  <m:oMath xmlns:m="http://schemas.openxmlformats.org/officeDocument/2006/math">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2667" i="1">
                        <a:solidFill>
                          <a:prstClr val="black"/>
                        </a:solidFill>
                        <a:latin typeface="Cambria Math" panose="02040503050406030204" pitchFamily="18" charset="0"/>
                        <a:ea typeface="Arial" panose="020B0604020202020204" pitchFamily="34" charset="0"/>
                        <a:cs typeface="Arial" panose="020B0604020202020204" pitchFamily="34" charset="0"/>
                      </a:rPr>
                      <m:t>𝐶</m:t>
                    </m:r>
                  </m:oMath>
                </a14:m>
                <a:endParaRPr lang="en-US" sz="2667" i="1">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30987" y="1323539"/>
                <a:ext cx="9341703" cy="1323696"/>
              </a:xfrm>
              <a:prstGeom prst="rect">
                <a:avLst/>
              </a:prstGeom>
              <a:blipFill>
                <a:blip r:embed="rId3"/>
                <a:stretch>
                  <a:fillRect l="-1240" b="-5991"/>
                </a:stretch>
              </a:blipFill>
            </p:spPr>
            <p:txBody>
              <a:bodyPr/>
              <a:lstStyle/>
              <a:p>
                <a:r>
                  <a:rPr lang="en-US">
                    <a:noFill/>
                  </a:rPr>
                  <a:t> </a:t>
                </a:r>
              </a:p>
            </p:txBody>
          </p:sp>
        </mc:Fallback>
      </mc:AlternateContent>
      <p:sp>
        <p:nvSpPr>
          <p:cNvPr id="22" name="Oval Callout 21"/>
          <p:cNvSpPr/>
          <p:nvPr/>
        </p:nvSpPr>
        <p:spPr>
          <a:xfrm>
            <a:off x="5506292" y="2859717"/>
            <a:ext cx="1192785" cy="659487"/>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xmlns:a14="http://schemas.microsoft.com/office/drawing/2010/main">
        <mc:Choice Requires="a14">
          <p:sp>
            <p:nvSpPr>
              <p:cNvPr id="6" name="Rectangle 5"/>
              <p:cNvSpPr/>
              <p:nvPr/>
            </p:nvSpPr>
            <p:spPr>
              <a:xfrm>
                <a:off x="660400" y="3671605"/>
                <a:ext cx="10769600" cy="2811539"/>
              </a:xfrm>
              <a:prstGeom prst="rect">
                <a:avLst/>
              </a:prstGeom>
            </p:spPr>
            <p:txBody>
              <a:bodyPr wrap="square">
                <a:spAutoFit/>
              </a:bodyPr>
              <a:lstStyle/>
              <a:p>
                <a:pPr algn="just">
                  <a:lnSpc>
                    <a:spcPct val="150000"/>
                  </a:lnSpc>
                  <a:spcAft>
                    <a:spcPts val="533"/>
                  </a:spcAft>
                </a:pPr>
                <a:r>
                  <a:rPr lang="en-US" sz="2667">
                    <a:latin typeface="Arial" panose="020B0604020202020204" pitchFamily="34" charset="0"/>
                    <a:ea typeface="Dotum" panose="020B0600000101010101" pitchFamily="34" charset="-127"/>
                    <a:cs typeface="Arial" panose="020B0604020202020204" pitchFamily="34" charset="0"/>
                  </a:rPr>
                  <a:t>Ta có:</a:t>
                </a:r>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533"/>
                  </a:spcAft>
                </a:pPr>
                <a14:m>
                  <m:oMathPara xmlns:m="http://schemas.openxmlformats.org/officeDocument/2006/math">
                    <m:oMathParaPr>
                      <m:jc m:val="centerGroup"/>
                    </m:oMathParaPr>
                    <m:oMath xmlns:m="http://schemas.openxmlformats.org/officeDocument/2006/math">
                      <m:r>
                        <m:rPr>
                          <m:sty m:val="p"/>
                        </m:rPr>
                        <a:rPr lang="en-US" sz="2667">
                          <a:latin typeface="Cambria Math" panose="02040503050406030204" pitchFamily="18" charset="0"/>
                          <a:ea typeface="Arial" panose="020B0604020202020204" pitchFamily="34" charset="0"/>
                          <a:cs typeface="Times New Roman" panose="02020603050405020304" pitchFamily="18" charset="0"/>
                        </a:rPr>
                        <m:t>A</m:t>
                      </m:r>
                      <m:r>
                        <a:rPr lang="en-US" sz="2667">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B</m:t>
                      </m:r>
                      <m:r>
                        <a:rPr lang="en-US" sz="2667">
                          <a:latin typeface="Cambria Math" panose="02040503050406030204" pitchFamily="18" charset="0"/>
                          <a:ea typeface="Arial" panose="020B0604020202020204" pitchFamily="34" charset="0"/>
                          <a:cs typeface="Times New Roman" panose="02020603050405020304" pitchFamily="18" charset="0"/>
                        </a:rPr>
                        <m:t>=3</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a:latin typeface="Cambria Math" panose="02040503050406030204" pitchFamily="18" charset="0"/>
                          <a:ea typeface="Arial" panose="020B0604020202020204" pitchFamily="34" charset="0"/>
                          <a:cs typeface="Times New Roman" panose="02020603050405020304" pitchFamily="18" charset="0"/>
                        </a:rPr>
                        <m:t>+</m:t>
                      </m:r>
                      <m:d>
                        <m:dPr>
                          <m:ctrlPr>
                            <a:rPr lang="en-US" sz="2667" i="1">
                              <a:latin typeface="Cambria Math" panose="02040503050406030204" pitchFamily="18" charset="0"/>
                              <a:ea typeface="Arial" panose="020B0604020202020204" pitchFamily="34" charset="0"/>
                              <a:cs typeface="Times New Roman" panose="02020603050405020304" pitchFamily="18" charset="0"/>
                            </a:rPr>
                          </m:ctrlPr>
                        </m:dPr>
                        <m:e>
                          <m:r>
                            <a:rPr lang="en-US" sz="2667" i="1">
                              <a:latin typeface="Cambria Math" panose="02040503050406030204" pitchFamily="18" charset="0"/>
                              <a:ea typeface="Arial" panose="020B0604020202020204" pitchFamily="34" charset="0"/>
                              <a:cs typeface="Times New Roman" panose="02020603050405020304" pitchFamily="18" charset="0"/>
                            </a:rPr>
                            <m:t>−5</m:t>
                          </m:r>
                        </m:e>
                      </m:d>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d>
                        <m:dPr>
                          <m:begChr m:val="["/>
                          <m:endChr m:val="]"/>
                          <m:ctrlPr>
                            <a:rPr lang="en-US" sz="2667" i="1">
                              <a:solidFill>
                                <a:prstClr val="black"/>
                              </a:solidFill>
                              <a:latin typeface="Cambria Math" panose="02040503050406030204" pitchFamily="18" charset="0"/>
                              <a:cs typeface="Times New Roman" panose="02020603050405020304" pitchFamily="18" charset="0"/>
                            </a:rPr>
                          </m:ctrlPr>
                        </m:dPr>
                        <m:e>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2667">
                              <a:latin typeface="Cambria Math" panose="02040503050406030204" pitchFamily="18" charset="0"/>
                              <a:ea typeface="Arial" panose="020B0604020202020204" pitchFamily="34" charset="0"/>
                              <a:cs typeface="Times New Roman" panose="02020603050405020304" pitchFamily="18" charset="0"/>
                            </a:rPr>
                            <m:t>+</m:t>
                          </m:r>
                          <m:d>
                            <m:dPr>
                              <m:ctrlPr>
                                <a:rPr lang="en-US" sz="2667" i="1">
                                  <a:latin typeface="Cambria Math" panose="02040503050406030204" pitchFamily="18" charset="0"/>
                                  <a:ea typeface="Arial" panose="020B0604020202020204" pitchFamily="34" charset="0"/>
                                  <a:cs typeface="Times New Roman" panose="02020603050405020304" pitchFamily="18" charset="0"/>
                                </a:rPr>
                              </m:ctrlPr>
                            </m:dPr>
                            <m:e>
                              <m:r>
                                <a:rPr lang="en-US" sz="2667" i="1">
                                  <a:latin typeface="Cambria Math" panose="02040503050406030204" pitchFamily="18" charset="0"/>
                                  <a:ea typeface="Arial" panose="020B0604020202020204" pitchFamily="34" charset="0"/>
                                  <a:cs typeface="Times New Roman" panose="02020603050405020304" pitchFamily="18" charset="0"/>
                                </a:rPr>
                                <m:t>−5</m:t>
                              </m:r>
                            </m:e>
                          </m:d>
                        </m:e>
                      </m:d>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=−2</m:t>
                      </m:r>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oMath>
                  </m:oMathPara>
                </a14:m>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533"/>
                  </a:spcAft>
                </a:pPr>
                <a14:m>
                  <m:oMathPara xmlns:m="http://schemas.openxmlformats.org/officeDocument/2006/math">
                    <m:oMathParaPr>
                      <m:jc m:val="centerGroup"/>
                    </m:oMathParaPr>
                    <m:oMath xmlns:m="http://schemas.openxmlformats.org/officeDocument/2006/math">
                      <m:r>
                        <m:rPr>
                          <m:sty m:val="p"/>
                        </m:rPr>
                        <a:rPr lang="en-US" sz="2667">
                          <a:latin typeface="Cambria Math" panose="02040503050406030204" pitchFamily="18" charset="0"/>
                          <a:ea typeface="Arial" panose="020B0604020202020204" pitchFamily="34" charset="0"/>
                          <a:cs typeface="Times New Roman" panose="02020603050405020304" pitchFamily="18" charset="0"/>
                        </a:rPr>
                        <m:t>A</m:t>
                      </m:r>
                      <m:r>
                        <a:rPr lang="en-US" sz="2667" i="1">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B</m:t>
                      </m:r>
                      <m:r>
                        <a:rPr lang="en-US" sz="2667">
                          <a:latin typeface="Cambria Math" panose="02040503050406030204" pitchFamily="18" charset="0"/>
                          <a:ea typeface="Arial" panose="020B0604020202020204" pitchFamily="34" charset="0"/>
                          <a:cs typeface="Times New Roman" panose="02020603050405020304" pitchFamily="18" charset="0"/>
                        </a:rPr>
                        <m:t>=</m:t>
                      </m:r>
                      <m:r>
                        <a:rPr lang="en-US" sz="2667" i="1">
                          <a:latin typeface="Cambria Math" panose="02040503050406030204" pitchFamily="18" charset="0"/>
                          <a:ea typeface="Arial" panose="020B0604020202020204" pitchFamily="34" charset="0"/>
                          <a:cs typeface="Times New Roman" panose="02020603050405020304" pitchFamily="18" charset="0"/>
                        </a:rPr>
                        <m:t>3</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a:solidFill>
                            <a:prstClr val="black"/>
                          </a:solidFill>
                          <a:latin typeface="Cambria Math" panose="02040503050406030204" pitchFamily="18" charset="0"/>
                          <a:cs typeface="Times New Roman" panose="02020603050405020304" pitchFamily="18" charset="0"/>
                        </a:rPr>
                        <m:t>−</m:t>
                      </m:r>
                      <m:d>
                        <m:dPr>
                          <m:ctrlP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d>
                        <m:dPr>
                          <m:begChr m:val="["/>
                          <m:endChr m:val="]"/>
                          <m:ctrlPr>
                            <a:rPr lang="en-US" sz="2667" i="1">
                              <a:solidFill>
                                <a:prstClr val="black"/>
                              </a:solidFill>
                              <a:latin typeface="Cambria Math" panose="02040503050406030204" pitchFamily="18" charset="0"/>
                              <a:cs typeface="Times New Roman" panose="02020603050405020304" pitchFamily="18" charset="0"/>
                            </a:rPr>
                          </m:ctrlPr>
                        </m:dPr>
                        <m:e>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e>
                      </m:d>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=8</m:t>
                      </m:r>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oMath>
                  </m:oMathPara>
                </a14:m>
                <a:endParaRPr lang="en-US" sz="2667">
                  <a:solidFill>
                    <a:prstClr val="black"/>
                  </a:solidFill>
                  <a:latin typeface="Arial" panose="020B0604020202020204" pitchFamily="34" charset="0"/>
                  <a:cs typeface="Arial" panose="020B0604020202020204" pitchFamily="34" charset="0"/>
                </a:endParaRPr>
              </a:p>
              <a:p>
                <a:pPr algn="just">
                  <a:lnSpc>
                    <a:spcPct val="150000"/>
                  </a:lnSpc>
                  <a:spcAft>
                    <a:spcPts val="533"/>
                  </a:spcAft>
                </a:pPr>
                <a14:m>
                  <m:oMathPara xmlns:m="http://schemas.openxmlformats.org/officeDocument/2006/math">
                    <m:oMathParaPr>
                      <m:jc m:val="centerGroup"/>
                    </m:oMathParaPr>
                    <m:oMath xmlns:m="http://schemas.openxmlformats.org/officeDocument/2006/math">
                      <m:r>
                        <m:rPr>
                          <m:sty m:val="p"/>
                        </m:rP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𝑥𝑦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d>
                        <m:dPr>
                          <m:begChr m:val="["/>
                          <m:endChr m:val="]"/>
                          <m:ctrlPr>
                            <a:rPr lang="en-US" sz="2667" i="1">
                              <a:solidFill>
                                <a:prstClr val="black"/>
                              </a:solidFill>
                              <a:latin typeface="Cambria Math" panose="02040503050406030204" pitchFamily="18" charset="0"/>
                              <a:cs typeface="Times New Roman" panose="02020603050405020304" pitchFamily="18" charset="0"/>
                            </a:rPr>
                          </m:ctrlPr>
                        </m:dPr>
                        <m:e>
                          <m:r>
                            <a:rPr lang="en-US" sz="2667">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
                            <m:dPr>
                              <m:ctrlP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2667"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r>
                        <a:rPr lang="en-US" sz="2667" i="1">
                          <a:solidFill>
                            <a:prstClr val="black"/>
                          </a:solidFill>
                          <a:latin typeface="Cambria Math" panose="02040503050406030204" pitchFamily="18" charset="0"/>
                          <a:cs typeface="Times New Roman" panose="02020603050405020304" pitchFamily="18" charset="0"/>
                        </a:rPr>
                        <m:t>=−</m:t>
                      </m:r>
                      <m:r>
                        <a:rPr lang="en-US" sz="2667" i="1">
                          <a:solidFill>
                            <a:prstClr val="black"/>
                          </a:solidFill>
                          <a:latin typeface="Cambria Math" panose="02040503050406030204" pitchFamily="18" charset="0"/>
                          <a:cs typeface="Times New Roman" panose="02020603050405020304" pitchFamily="18" charset="0"/>
                        </a:rPr>
                        <m:t>𝑥</m:t>
                      </m:r>
                      <m:sSup>
                        <m:sSupPr>
                          <m:ctrlPr>
                            <a:rPr lang="en-US" sz="2667" i="1">
                              <a:solidFill>
                                <a:prstClr val="black"/>
                              </a:solidFill>
                              <a:latin typeface="Cambria Math" panose="02040503050406030204" pitchFamily="18" charset="0"/>
                              <a:cs typeface="Times New Roman" panose="02020603050405020304" pitchFamily="18" charset="0"/>
                            </a:rPr>
                          </m:ctrlPr>
                        </m:sSupPr>
                        <m:e>
                          <m:r>
                            <a:rPr lang="en-US" sz="2667" i="1">
                              <a:solidFill>
                                <a:prstClr val="black"/>
                              </a:solidFill>
                              <a:latin typeface="Cambria Math" panose="02040503050406030204" pitchFamily="18" charset="0"/>
                              <a:cs typeface="Times New Roman" panose="02020603050405020304" pitchFamily="18" charset="0"/>
                            </a:rPr>
                            <m:t>𝑦</m:t>
                          </m:r>
                        </m:e>
                        <m:sup>
                          <m:r>
                            <a:rPr lang="en-US" sz="2667" i="1">
                              <a:solidFill>
                                <a:prstClr val="black"/>
                              </a:solidFill>
                              <a:latin typeface="Cambria Math" panose="02040503050406030204" pitchFamily="18" charset="0"/>
                              <a:cs typeface="Times New Roman" panose="02020603050405020304" pitchFamily="18" charset="0"/>
                            </a:rPr>
                            <m:t>2</m:t>
                          </m:r>
                        </m:sup>
                      </m:sSup>
                    </m:oMath>
                  </m:oMathPara>
                </a14:m>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60400" y="3671605"/>
                <a:ext cx="10769600" cy="2811539"/>
              </a:xfrm>
              <a:prstGeom prst="rect">
                <a:avLst/>
              </a:prstGeom>
              <a:blipFill>
                <a:blip r:embed="rId4"/>
                <a:stretch>
                  <a:fillRect l="-1075"/>
                </a:stretch>
              </a:blipFill>
            </p:spPr>
            <p:txBody>
              <a:bodyPr/>
              <a:lstStyle/>
              <a:p>
                <a:r>
                  <a:rPr lang="en-US">
                    <a:noFill/>
                  </a:rPr>
                  <a:t> </a:t>
                </a:r>
              </a:p>
            </p:txBody>
          </p:sp>
        </mc:Fallback>
      </mc:AlternateContent>
      <p:pic>
        <p:nvPicPr>
          <p:cNvPr id="24" name="Picture 23"/>
          <p:cNvPicPr>
            <a:picLocks noChangeAspect="1"/>
          </p:cNvPicPr>
          <p:nvPr/>
        </p:nvPicPr>
        <p:blipFill>
          <a:blip r:embed="rId5">
            <a:duotone>
              <a:prstClr val="black"/>
              <a:schemeClr val="accent1">
                <a:tint val="45000"/>
                <a:satMod val="400000"/>
              </a:schemeClr>
            </a:duotone>
          </a:blip>
          <a:stretch>
            <a:fillRect/>
          </a:stretch>
        </p:blipFill>
        <p:spPr>
          <a:xfrm>
            <a:off x="10668000" y="3759200"/>
            <a:ext cx="1385944" cy="308891"/>
          </a:xfrm>
          <a:prstGeom prst="rect">
            <a:avLst/>
          </a:prstGeom>
        </p:spPr>
      </p:pic>
      <p:pic>
        <p:nvPicPr>
          <p:cNvPr id="10" name="Picture 9"/>
          <p:cNvPicPr>
            <a:picLocks noChangeAspect="1"/>
          </p:cNvPicPr>
          <p:nvPr/>
        </p:nvPicPr>
        <p:blipFill>
          <a:blip r:embed="rId6"/>
          <a:stretch>
            <a:fillRect/>
          </a:stretch>
        </p:blipFill>
        <p:spPr>
          <a:xfrm>
            <a:off x="10312401" y="279400"/>
            <a:ext cx="1627335" cy="1749385"/>
          </a:xfrm>
          <a:prstGeom prst="rect">
            <a:avLst/>
          </a:prstGeom>
        </p:spPr>
      </p:pic>
      <p:pic>
        <p:nvPicPr>
          <p:cNvPr id="9" name="Picture 8"/>
          <p:cNvPicPr>
            <a:picLocks noChangeAspect="1"/>
          </p:cNvPicPr>
          <p:nvPr/>
        </p:nvPicPr>
        <p:blipFill>
          <a:blip r:embed="rId7"/>
          <a:stretch>
            <a:fillRect/>
          </a:stretch>
        </p:blipFill>
        <p:spPr>
          <a:xfrm rot="19404540" flipH="1">
            <a:off x="86874" y="5600999"/>
            <a:ext cx="804820" cy="1142489"/>
          </a:xfrm>
          <a:prstGeom prst="rect">
            <a:avLst/>
          </a:prstGeom>
        </p:spPr>
      </p:pic>
    </p:spTree>
    <p:extLst>
      <p:ext uri="{BB962C8B-B14F-4D97-AF65-F5344CB8AC3E}">
        <p14:creationId xmlns:p14="http://schemas.microsoft.com/office/powerpoint/2010/main" val="36547143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down)">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1219200" y="1444317"/>
                <a:ext cx="7010400" cy="1323696"/>
              </a:xfrm>
              <a:prstGeom prst="rect">
                <a:avLst/>
              </a:prstGeom>
            </p:spPr>
            <p:txBody>
              <a:bodyPr wrap="square">
                <a:spAutoFit/>
              </a:bodyPr>
              <a:lstStyle/>
              <a:p>
                <a:pPr lvl="0">
                  <a:lnSpc>
                    <a:spcPct val="150000"/>
                  </a:lnSpc>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a) Tính tổng S của ba đơn thức đó.</a:t>
                </a:r>
              </a:p>
              <a:p>
                <a:pPr lvl="0">
                  <a:lnSpc>
                    <a:spcPct val="150000"/>
                  </a:lnSpc>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b) Tính giá trị của tổng S tại </a:t>
                </a:r>
                <a14:m>
                  <m:oMath xmlns:m="http://schemas.openxmlformats.org/officeDocument/2006/math">
                    <m:r>
                      <a:rPr lang="en-US" sz="2667"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2667" i="1">
                        <a:solidFill>
                          <a:srgbClr val="000000"/>
                        </a:solidFill>
                        <a:latin typeface="Cambria Math" panose="02040503050406030204" pitchFamily="18" charset="0"/>
                        <a:ea typeface="Times New Roman" panose="02020603050405020304" pitchFamily="18" charset="0"/>
                        <a:cs typeface="Arial" panose="020B0604020202020204" pitchFamily="34" charset="0"/>
                      </a:rPr>
                      <m:t>=2; </m:t>
                    </m:r>
                    <m:r>
                      <a:rPr lang="en-US" sz="2667" i="1">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2667"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endPar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219200" y="1444317"/>
                <a:ext cx="7010400" cy="1323696"/>
              </a:xfrm>
              <a:prstGeom prst="rect">
                <a:avLst/>
              </a:prstGeom>
              <a:blipFill>
                <a:blip r:embed="rId2"/>
                <a:stretch>
                  <a:fillRect l="-1652" b="-5530"/>
                </a:stretch>
              </a:blipFill>
            </p:spPr>
            <p:txBody>
              <a:bodyPr/>
              <a:lstStyle/>
              <a:p>
                <a:r>
                  <a:rPr lang="en-US">
                    <a:noFill/>
                  </a:rPr>
                  <a:t> </a:t>
                </a:r>
              </a:p>
            </p:txBody>
          </p:sp>
        </mc:Fallback>
      </mc:AlternateContent>
      <p:grpSp>
        <p:nvGrpSpPr>
          <p:cNvPr id="18" name="Group 17"/>
          <p:cNvGrpSpPr/>
          <p:nvPr/>
        </p:nvGrpSpPr>
        <p:grpSpPr>
          <a:xfrm>
            <a:off x="203200" y="322130"/>
            <a:ext cx="3251200" cy="1016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0" name="Rectangle 9"/>
            <p:cNvSpPr/>
            <p:nvPr/>
          </p:nvSpPr>
          <p:spPr>
            <a:xfrm>
              <a:off x="1953581" y="559391"/>
              <a:ext cx="4017639" cy="1177245"/>
            </a:xfrm>
            <a:prstGeom prst="rect">
              <a:avLst/>
            </a:prstGeom>
            <a:solidFill>
              <a:srgbClr val="FFFF93"/>
            </a:solidFill>
          </p:spPr>
          <p:txBody>
            <a:bodyPr wrap="none">
              <a:spAutoFit/>
            </a:bodyPr>
            <a:lstStyle/>
            <a:p>
              <a:pPr algn="just" defTabSz="609630">
                <a:lnSpc>
                  <a:spcPct val="150000"/>
                </a:lnSpc>
                <a:tabLst>
                  <a:tab pos="240042" algn="l"/>
                  <a:tab pos="480084" algn="l"/>
                </a:tabLst>
                <a:defRPr/>
              </a:pPr>
              <a:r>
                <a:rPr lang="nl-NL" sz="3000" b="1">
                  <a:solidFill>
                    <a:srgbClr val="1F497D"/>
                  </a:solidFill>
                  <a:latin typeface="Arial" panose="020B0604020202020204" pitchFamily="34" charset="0"/>
                  <a:ea typeface="Calibri" panose="020F0502020204030204" pitchFamily="34" charset="0"/>
                  <a:cs typeface="Arial" panose="020B0604020202020204" pitchFamily="34" charset="0"/>
                </a:rPr>
                <a:t>LUYỆN TẬP 4</a:t>
              </a:r>
              <a:endParaRPr lang="en-US" sz="30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stretch>
            <a:fillRect/>
          </a:stretch>
        </p:blipFill>
        <p:spPr>
          <a:xfrm rot="10800000">
            <a:off x="-609600" y="6303364"/>
            <a:ext cx="13462000" cy="1752241"/>
          </a:xfrm>
          <a:prstGeom prst="rect">
            <a:avLst/>
          </a:prstGeom>
        </p:spPr>
      </p:pic>
      <p:sp>
        <p:nvSpPr>
          <p:cNvPr id="39" name="Freeform 21"/>
          <p:cNvSpPr/>
          <p:nvPr/>
        </p:nvSpPr>
        <p:spPr>
          <a:xfrm rot="1594130">
            <a:off x="-135302" y="6160173"/>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Oval Callout 18"/>
          <p:cNvSpPr/>
          <p:nvPr/>
        </p:nvSpPr>
        <p:spPr>
          <a:xfrm>
            <a:off x="5525008" y="3051770"/>
            <a:ext cx="1192785" cy="659487"/>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xmlns:a14="http://schemas.microsoft.com/office/drawing/2010/main">
        <mc:Choice Requires="a14">
          <p:sp>
            <p:nvSpPr>
              <p:cNvPr id="3" name="Rectangle 2"/>
              <p:cNvSpPr/>
              <p:nvPr/>
            </p:nvSpPr>
            <p:spPr>
              <a:xfrm>
                <a:off x="3556000" y="567492"/>
                <a:ext cx="5728684" cy="708014"/>
              </a:xfrm>
              <a:prstGeom prst="rect">
                <a:avLst/>
              </a:prstGeom>
            </p:spPr>
            <p:txBody>
              <a:bodyPr wrap="none">
                <a:spAutoFit/>
              </a:bodyPr>
              <a:lstStyle/>
              <a:p>
                <a:pPr lvl="0">
                  <a:lnSpc>
                    <a:spcPct val="1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Cho các đơn thức </a:t>
                </a:r>
                <a14:m>
                  <m:oMath xmlns:m="http://schemas.openxmlformats.org/officeDocument/2006/math">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2667" i="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556000" y="567492"/>
                <a:ext cx="5728684" cy="708014"/>
              </a:xfrm>
              <a:prstGeom prst="rect">
                <a:avLst/>
              </a:prstGeom>
              <a:blipFill>
                <a:blip r:embed="rId14"/>
                <a:stretch>
                  <a:fillRect l="-2021"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31375" y="4026048"/>
                <a:ext cx="9895425" cy="2131737"/>
              </a:xfrm>
              <a:prstGeom prst="rect">
                <a:avLst/>
              </a:prstGeom>
            </p:spPr>
            <p:txBody>
              <a:bodyPr wrap="square">
                <a:spAutoFit/>
              </a:bodyPr>
              <a:lstStyle/>
              <a:p>
                <a:pPr algn="just">
                  <a:lnSpc>
                    <a:spcPct val="150000"/>
                  </a:lnSpc>
                  <a:spcAft>
                    <a:spcPts val="533"/>
                  </a:spcAft>
                </a:pPr>
                <a:r>
                  <a:rPr lang="en-US" sz="2667">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2667">
                        <a:latin typeface="Cambria Math" panose="02040503050406030204" pitchFamily="18" charset="0"/>
                        <a:ea typeface="Arial" panose="020B0604020202020204" pitchFamily="34" charset="0"/>
                        <a:cs typeface="Times New Roman" panose="02020603050405020304" pitchFamily="18" charset="0"/>
                      </a:rPr>
                      <m:t>S</m:t>
                    </m:r>
                    <m:r>
                      <a:rPr lang="en-US" sz="2667">
                        <a:latin typeface="Cambria Math" panose="02040503050406030204" pitchFamily="18" charset="0"/>
                        <a:ea typeface="Arial" panose="020B0604020202020204" pitchFamily="34" charset="0"/>
                        <a:cs typeface="Times New Roman" panose="02020603050405020304" pitchFamily="18" charset="0"/>
                      </a:rPr>
                      <m:t>=</m:t>
                    </m:r>
                    <m:d>
                      <m:dPr>
                        <m:ctrlPr>
                          <a:rPr lang="en-US" sz="2667" i="1">
                            <a:latin typeface="Cambria Math" panose="02040503050406030204" pitchFamily="18" charset="0"/>
                            <a:ea typeface="Arial" panose="020B0604020202020204" pitchFamily="34" charset="0"/>
                            <a:cs typeface="Times New Roman" panose="02020603050405020304" pitchFamily="18" charset="0"/>
                          </a:rPr>
                        </m:ctrlPr>
                      </m:dPr>
                      <m:e>
                        <m:r>
                          <a:rPr lang="en-US" sz="2667" i="1">
                            <a:latin typeface="Cambria Math" panose="02040503050406030204" pitchFamily="18" charset="0"/>
                            <a:ea typeface="Arial" panose="020B0604020202020204" pitchFamily="34" charset="0"/>
                            <a:cs typeface="Times New Roman" panose="02020603050405020304" pitchFamily="18" charset="0"/>
                          </a:rPr>
                          <m:t>−</m:t>
                        </m:r>
                        <m:r>
                          <a:rPr lang="en-US" sz="2667">
                            <a:latin typeface="Cambria Math" panose="02040503050406030204" pitchFamily="18" charset="0"/>
                            <a:ea typeface="Arial" panose="020B0604020202020204" pitchFamily="34" charset="0"/>
                            <a:cs typeface="Times New Roman" panose="02020603050405020304" pitchFamily="18" charset="0"/>
                          </a:rPr>
                          <m:t>1+4</m:t>
                        </m:r>
                        <m:r>
                          <a:rPr lang="en-US" sz="2667" i="1">
                            <a:latin typeface="Cambria Math" panose="02040503050406030204" pitchFamily="18" charset="0"/>
                            <a:ea typeface="Arial" panose="020B0604020202020204" pitchFamily="34" charset="0"/>
                            <a:cs typeface="Times New Roman" panose="02020603050405020304" pitchFamily="18" charset="0"/>
                          </a:rPr>
                          <m:t>−</m:t>
                        </m:r>
                        <m:r>
                          <a:rPr lang="en-US" sz="2667">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r>
                      <a:rPr lang="en-US" sz="2667">
                        <a:latin typeface="Cambria Math" panose="02040503050406030204" pitchFamily="18" charset="0"/>
                        <a:ea typeface="Arial" panose="020B0604020202020204" pitchFamily="34" charset="0"/>
                        <a:cs typeface="Times New Roman" panose="02020603050405020304" pitchFamily="18" charset="0"/>
                      </a:rPr>
                      <m:t>=</m:t>
                    </m:r>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oMath>
                </a14:m>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533"/>
                  </a:spcAft>
                </a:pPr>
                <a:r>
                  <a:rPr lang="en-US" sz="2667">
                    <a:latin typeface="Arial" panose="020B0604020202020204" pitchFamily="34" charset="0"/>
                    <a:ea typeface="Dotum" panose="020B0600000101010101" pitchFamily="34" charset="-127"/>
                    <a:cs typeface="Arial" panose="020B0604020202020204" pitchFamily="34" charset="0"/>
                  </a:rPr>
                  <a:t>b) Thay </a:t>
                </a:r>
                <a14:m>
                  <m:oMath xmlns:m="http://schemas.openxmlformats.org/officeDocument/2006/math">
                    <m:r>
                      <m:rPr>
                        <m:sty m:val="p"/>
                      </m:rPr>
                      <a:rPr lang="en-US" sz="2667">
                        <a:latin typeface="Cambria Math" panose="02040503050406030204" pitchFamily="18" charset="0"/>
                        <a:ea typeface="Dotum" panose="020B0600000101010101" pitchFamily="34" charset="-127"/>
                        <a:cs typeface="Times New Roman" panose="02020603050405020304" pitchFamily="18" charset="0"/>
                      </a:rPr>
                      <m:t>x</m:t>
                    </m:r>
                    <m:r>
                      <a:rPr lang="en-US" sz="2667">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2667">
                        <a:latin typeface="Cambria Math" panose="02040503050406030204" pitchFamily="18" charset="0"/>
                        <a:ea typeface="Dotum" panose="020B0600000101010101" pitchFamily="34" charset="-127"/>
                        <a:cs typeface="Times New Roman" panose="02020603050405020304" pitchFamily="18" charset="0"/>
                      </a:rPr>
                      <m:t>y</m:t>
                    </m:r>
                    <m:r>
                      <a:rPr lang="en-US" sz="2667">
                        <a:latin typeface="Cambria Math" panose="02040503050406030204" pitchFamily="18" charset="0"/>
                        <a:ea typeface="Dotum" panose="020B0600000101010101" pitchFamily="34" charset="-127"/>
                        <a:cs typeface="Times New Roman" panose="02020603050405020304" pitchFamily="18" charset="0"/>
                      </a:rPr>
                      <m:t>=</m:t>
                    </m:r>
                    <m:r>
                      <a:rPr lang="en-US" sz="2667" i="1">
                        <a:latin typeface="Cambria Math" panose="02040503050406030204" pitchFamily="18" charset="0"/>
                        <a:ea typeface="Dotum" panose="020B0600000101010101" pitchFamily="34" charset="-127"/>
                        <a:cs typeface="Times New Roman" panose="02020603050405020304" pitchFamily="18" charset="0"/>
                      </a:rPr>
                      <m:t>−</m:t>
                    </m:r>
                    <m:r>
                      <a:rPr lang="en-US" sz="2667">
                        <a:latin typeface="Cambria Math" panose="02040503050406030204" pitchFamily="18" charset="0"/>
                        <a:ea typeface="Dotum" panose="020B0600000101010101" pitchFamily="34" charset="-127"/>
                        <a:cs typeface="Times New Roman" panose="02020603050405020304" pitchFamily="18" charset="0"/>
                      </a:rPr>
                      <m:t>3</m:t>
                    </m:r>
                  </m:oMath>
                </a14:m>
                <a:r>
                  <a:rPr lang="en-US" sz="2667">
                    <a:latin typeface="Arial" panose="020B0604020202020204" pitchFamily="34" charset="0"/>
                    <a:ea typeface="Dotum" panose="020B0600000101010101" pitchFamily="34" charset="-127"/>
                    <a:cs typeface="Arial" panose="020B0604020202020204" pitchFamily="34" charset="0"/>
                  </a:rPr>
                  <a:t> vào S, ta có</a:t>
                </a:r>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533"/>
                  </a:spcAft>
                </a:pPr>
                <a14:m>
                  <m:oMathPara xmlns:m="http://schemas.openxmlformats.org/officeDocument/2006/math">
                    <m:oMathParaPr>
                      <m:jc m:val="centerGroup"/>
                    </m:oMathParaPr>
                    <m:oMath xmlns:m="http://schemas.openxmlformats.org/officeDocument/2006/math">
                      <m:r>
                        <m:rPr>
                          <m:sty m:val="p"/>
                        </m:rPr>
                        <a:rPr lang="en-US" sz="2667">
                          <a:latin typeface="Cambria Math" panose="02040503050406030204" pitchFamily="18" charset="0"/>
                          <a:ea typeface="Arial" panose="020B0604020202020204" pitchFamily="34" charset="0"/>
                          <a:cs typeface="Times New Roman" panose="02020603050405020304" pitchFamily="18" charset="0"/>
                        </a:rPr>
                        <m:t>S</m:t>
                      </m:r>
                      <m:r>
                        <a:rPr lang="en-US" sz="2667">
                          <a:latin typeface="Cambria Math" panose="02040503050406030204" pitchFamily="18" charset="0"/>
                          <a:ea typeface="Arial" panose="020B0604020202020204" pitchFamily="34" charset="0"/>
                          <a:cs typeface="Times New Roman" panose="02020603050405020304" pitchFamily="18" charset="0"/>
                        </a:rPr>
                        <m:t>=</m:t>
                      </m:r>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a:rPr lang="en-US" sz="2667">
                              <a:latin typeface="Cambria Math" panose="02040503050406030204" pitchFamily="18" charset="0"/>
                              <a:ea typeface="Arial" panose="020B0604020202020204" pitchFamily="34" charset="0"/>
                              <a:cs typeface="Times New Roman" panose="02020603050405020304" pitchFamily="18" charset="0"/>
                            </a:rPr>
                            <m:t>2</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r>
                        <a:rPr lang="en-US" sz="2667">
                          <a:latin typeface="Cambria Math" panose="02040503050406030204" pitchFamily="18" charset="0"/>
                          <a:ea typeface="Arial" panose="020B0604020202020204" pitchFamily="34" charset="0"/>
                          <a:cs typeface="Times New Roman" panose="02020603050405020304" pitchFamily="18" charset="0"/>
                        </a:rPr>
                        <m:t>.</m:t>
                      </m:r>
                      <m:d>
                        <m:dPr>
                          <m:ctrlPr>
                            <a:rPr lang="en-US" sz="2667" i="1">
                              <a:latin typeface="Cambria Math" panose="02040503050406030204" pitchFamily="18" charset="0"/>
                              <a:ea typeface="Arial" panose="020B0604020202020204" pitchFamily="34" charset="0"/>
                              <a:cs typeface="Times New Roman" panose="02020603050405020304" pitchFamily="18" charset="0"/>
                            </a:rPr>
                          </m:ctrlPr>
                        </m:dPr>
                        <m:e>
                          <m:r>
                            <a:rPr lang="en-US" sz="2667" i="1">
                              <a:latin typeface="Cambria Math" panose="02040503050406030204" pitchFamily="18" charset="0"/>
                              <a:ea typeface="Arial" panose="020B0604020202020204" pitchFamily="34" charset="0"/>
                              <a:cs typeface="Times New Roman" panose="02020603050405020304" pitchFamily="18" charset="0"/>
                            </a:rPr>
                            <m:t>−</m:t>
                          </m:r>
                          <m:r>
                            <a:rPr lang="en-US" sz="2667">
                              <a:latin typeface="Cambria Math" panose="02040503050406030204" pitchFamily="18" charset="0"/>
                              <a:ea typeface="Arial" panose="020B0604020202020204" pitchFamily="34" charset="0"/>
                              <a:cs typeface="Times New Roman" panose="02020603050405020304" pitchFamily="18" charset="0"/>
                            </a:rPr>
                            <m:t>3</m:t>
                          </m:r>
                        </m:e>
                      </m:d>
                      <m:r>
                        <a:rPr lang="en-US" sz="2667">
                          <a:latin typeface="Cambria Math" panose="02040503050406030204" pitchFamily="18" charset="0"/>
                          <a:ea typeface="Arial" panose="020B0604020202020204" pitchFamily="34" charset="0"/>
                          <a:cs typeface="Times New Roman" panose="02020603050405020304" pitchFamily="18" charset="0"/>
                        </a:rPr>
                        <m:t>=</m:t>
                      </m:r>
                      <m:r>
                        <a:rPr lang="en-US" sz="2667" i="1">
                          <a:latin typeface="Cambria Math" panose="02040503050406030204" pitchFamily="18" charset="0"/>
                          <a:ea typeface="Arial" panose="020B0604020202020204" pitchFamily="34" charset="0"/>
                          <a:cs typeface="Times New Roman" panose="02020603050405020304" pitchFamily="18" charset="0"/>
                        </a:rPr>
                        <m:t>−</m:t>
                      </m:r>
                      <m:r>
                        <a:rPr lang="en-US" sz="2667">
                          <a:latin typeface="Cambria Math" panose="02040503050406030204" pitchFamily="18" charset="0"/>
                          <a:ea typeface="Arial" panose="020B0604020202020204" pitchFamily="34" charset="0"/>
                          <a:cs typeface="Times New Roman" panose="02020603050405020304" pitchFamily="18" charset="0"/>
                        </a:rPr>
                        <m:t>24</m:t>
                      </m:r>
                    </m:oMath>
                  </m:oMathPara>
                </a14:m>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31375" y="4026048"/>
                <a:ext cx="9895425" cy="2131737"/>
              </a:xfrm>
              <a:prstGeom prst="rect">
                <a:avLst/>
              </a:prstGeom>
              <a:blipFill>
                <a:blip r:embed="rId15"/>
                <a:stretch>
                  <a:fillRect l="-1170"/>
                </a:stretch>
              </a:blipFill>
            </p:spPr>
            <p:txBody>
              <a:bodyPr/>
              <a:lstStyle/>
              <a:p>
                <a:r>
                  <a:rPr lang="en-US">
                    <a:noFill/>
                  </a:rPr>
                  <a:t> </a:t>
                </a:r>
              </a:p>
            </p:txBody>
          </p:sp>
        </mc:Fallback>
      </mc:AlternateContent>
      <p:pic>
        <p:nvPicPr>
          <p:cNvPr id="6" name="Picture 5"/>
          <p:cNvPicPr>
            <a:picLocks noChangeAspect="1"/>
          </p:cNvPicPr>
          <p:nvPr/>
        </p:nvPicPr>
        <p:blipFill>
          <a:blip r:embed="rId16"/>
          <a:stretch>
            <a:fillRect/>
          </a:stretch>
        </p:blipFill>
        <p:spPr>
          <a:xfrm>
            <a:off x="9804400" y="3004416"/>
            <a:ext cx="1820586" cy="3087677"/>
          </a:xfrm>
          <a:prstGeom prst="rect">
            <a:avLst/>
          </a:prstGeom>
        </p:spPr>
      </p:pic>
      <p:pic>
        <p:nvPicPr>
          <p:cNvPr id="7" name="Picture 6"/>
          <p:cNvPicPr>
            <a:picLocks noChangeAspect="1"/>
          </p:cNvPicPr>
          <p:nvPr/>
        </p:nvPicPr>
        <p:blipFill>
          <a:blip r:embed="rId17"/>
          <a:stretch>
            <a:fillRect/>
          </a:stretch>
        </p:blipFill>
        <p:spPr>
          <a:xfrm>
            <a:off x="10972800" y="315904"/>
            <a:ext cx="850580" cy="1081894"/>
          </a:xfrm>
          <a:prstGeom prst="rect">
            <a:avLst/>
          </a:prstGeom>
        </p:spPr>
      </p:pic>
    </p:spTree>
    <p:extLst>
      <p:ext uri="{BB962C8B-B14F-4D97-AF65-F5344CB8AC3E}">
        <p14:creationId xmlns:p14="http://schemas.microsoft.com/office/powerpoint/2010/main" val="209805207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11200" y="127000"/>
            <a:ext cx="3839185" cy="1986785"/>
            <a:chOff x="2895600" y="323135"/>
            <a:chExt cx="13149591" cy="2980178"/>
          </a:xfrm>
        </p:grpSpPr>
        <p:grpSp>
          <p:nvGrpSpPr>
            <p:cNvPr id="15" name="Group 2"/>
            <p:cNvGrpSpPr/>
            <p:nvPr/>
          </p:nvGrpSpPr>
          <p:grpSpPr>
            <a:xfrm>
              <a:off x="2895600" y="323135"/>
              <a:ext cx="13149591" cy="2980178"/>
              <a:chOff x="0" y="-28575"/>
              <a:chExt cx="2716931" cy="841375"/>
            </a:xfrm>
          </p:grpSpPr>
          <p:sp>
            <p:nvSpPr>
              <p:cNvPr id="17"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8" name="TextBox 4"/>
              <p:cNvSpPr txBox="1"/>
              <p:nvPr/>
            </p:nvSpPr>
            <p:spPr>
              <a:xfrm>
                <a:off x="0" y="-28575"/>
                <a:ext cx="812800" cy="841375"/>
              </a:xfrm>
              <a:prstGeom prst="rect">
                <a:avLst/>
              </a:prstGeom>
            </p:spPr>
            <p:txBody>
              <a:bodyPr lIns="33867" tIns="33867" rIns="33867" bIns="33867" rtlCol="0" anchor="ctr"/>
              <a:lstStyle/>
              <a:p>
                <a:pPr algn="ctr">
                  <a:lnSpc>
                    <a:spcPts val="1494"/>
                  </a:lnSpc>
                </a:pPr>
                <a:endParaRPr sz="1200"/>
              </a:p>
            </p:txBody>
          </p:sp>
        </p:grpSp>
        <p:sp>
          <p:nvSpPr>
            <p:cNvPr id="16" name="Rectangle 15"/>
            <p:cNvSpPr/>
            <p:nvPr/>
          </p:nvSpPr>
          <p:spPr>
            <a:xfrm>
              <a:off x="7703087" y="424349"/>
              <a:ext cx="7654779" cy="1177245"/>
            </a:xfrm>
            <a:prstGeom prst="rect">
              <a:avLst/>
            </a:prstGeom>
          </p:spPr>
          <p:txBody>
            <a:bodyPr wrap="none">
              <a:spAutoFit/>
            </a:bodyPr>
            <a:lstStyle/>
            <a:p>
              <a:pPr algn="just">
                <a:lnSpc>
                  <a:spcPct val="150000"/>
                </a:lnSpc>
                <a:spcAft>
                  <a:spcPts val="400"/>
                </a:spcAft>
              </a:pPr>
              <a:r>
                <a:rPr lang="nl-NL" sz="30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4" name="TextBox 3"/>
          <p:cNvSpPr txBox="1"/>
          <p:nvPr/>
        </p:nvSpPr>
        <p:spPr>
          <a:xfrm>
            <a:off x="344476" y="1091050"/>
            <a:ext cx="11379201" cy="1200329"/>
          </a:xfrm>
          <a:prstGeom prst="rect">
            <a:avLst/>
          </a:prstGeom>
          <a:noFill/>
        </p:spPr>
        <p:txBody>
          <a:bodyPr wrap="square" rtlCol="0">
            <a:spAutoFit/>
          </a:bodyPr>
          <a:lstStyle/>
          <a:p>
            <a:pPr algn="just">
              <a:lnSpc>
                <a:spcPct val="150000"/>
              </a:lnSpc>
            </a:pPr>
            <a:r>
              <a:rPr lang="en-US" sz="2400">
                <a:latin typeface="Arial" panose="020B0604020202020204" pitchFamily="34" charset="0"/>
                <a:cs typeface="Arial" panose="020B0604020202020204" pitchFamily="34" charset="0"/>
              </a:rPr>
              <a:t>Trở lại các lập luận của Tròn và Vuông trong </a:t>
            </a:r>
            <a:r>
              <a:rPr lang="en-US" sz="2400" b="1" i="1">
                <a:latin typeface="Arial" panose="020B0604020202020204" pitchFamily="34" charset="0"/>
                <a:cs typeface="Arial" panose="020B0604020202020204" pitchFamily="34" charset="0"/>
              </a:rPr>
              <a:t>tình huống mở đầu</a:t>
            </a:r>
            <a:r>
              <a:rPr lang="en-US" sz="2400">
                <a:latin typeface="Arial" panose="020B0604020202020204" pitchFamily="34" charset="0"/>
                <a:cs typeface="Arial" panose="020B0604020202020204" pitchFamily="34" charset="0"/>
              </a:rPr>
              <a:t>. Hãy trả lời và giải thích rõ tại sao?</a:t>
            </a:r>
          </a:p>
        </p:txBody>
      </p:sp>
      <p:sp>
        <p:nvSpPr>
          <p:cNvPr id="27" name="Rectangle 26"/>
          <p:cNvSpPr/>
          <p:nvPr/>
        </p:nvSpPr>
        <p:spPr>
          <a:xfrm>
            <a:off x="1882673" y="2943961"/>
            <a:ext cx="9801327" cy="1754326"/>
          </a:xfrm>
          <a:prstGeom prst="rect">
            <a:avLst/>
          </a:prstGeom>
        </p:spPr>
        <p:txBody>
          <a:bodyPr wrap="square">
            <a:spAutoFit/>
          </a:bodyPr>
          <a:lstStyle/>
          <a:p>
            <a:pPr algn="just">
              <a:lnSpc>
                <a:spcPct val="150000"/>
              </a:lnSpc>
            </a:pPr>
            <a:r>
              <a:rPr lang="en-US" sz="2400">
                <a:latin typeface="Arial" panose="020B0604020202020204" pitchFamily="34" charset="0"/>
                <a:cs typeface="Arial" panose="020B0604020202020204" pitchFamily="34" charset="0"/>
              </a:rPr>
              <a:t>Tổng số gạo trong y phần quà trị giá 12xy (nghìn đồng); tổng số gói mì ăn liền trong y phần quà trị giá 4,5 xy (nghìn đồng). Vậy biểu thức cần tìm là 12xy + 4,5xy.</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3360" y="4382533"/>
            <a:ext cx="1443025" cy="1688067"/>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02" y="2883374"/>
            <a:ext cx="1444465" cy="1612426"/>
          </a:xfrm>
          <a:prstGeom prst="rect">
            <a:avLst/>
          </a:prstGeom>
        </p:spPr>
      </p:pic>
      <p:sp>
        <p:nvSpPr>
          <p:cNvPr id="7" name="Rectangle 6"/>
          <p:cNvSpPr/>
          <p:nvPr/>
        </p:nvSpPr>
        <p:spPr>
          <a:xfrm>
            <a:off x="1882673" y="4867887"/>
            <a:ext cx="9801327" cy="1200329"/>
          </a:xfrm>
          <a:prstGeom prst="rect">
            <a:avLst/>
          </a:prstGeom>
        </p:spPr>
        <p:txBody>
          <a:bodyPr wrap="square">
            <a:spAutoFit/>
          </a:bodyPr>
          <a:lstStyle/>
          <a:p>
            <a:pPr lvl="0" algn="just">
              <a:lnSpc>
                <a:spcPct val="150000"/>
              </a:lnSpc>
            </a:pPr>
            <a:r>
              <a:rPr lang="en-US" sz="2400">
                <a:solidFill>
                  <a:prstClr val="black"/>
                </a:solidFill>
                <a:latin typeface="Arial" panose="020B0604020202020204" pitchFamily="34" charset="0"/>
                <a:cs typeface="Arial" panose="020B0604020202020204" pitchFamily="34" charset="0"/>
              </a:rPr>
              <a:t>Mỗi phần quà trị giá 12x + 4,5x = 16,5x (nghìn đồng). Do đó, y phần quà trị giá 16,5xy (nghìn đồng). Vậy biểu thức cần tìm là 15,6xy.</a:t>
            </a:r>
          </a:p>
        </p:txBody>
      </p:sp>
      <p:sp>
        <p:nvSpPr>
          <p:cNvPr id="9" name="Rectangle 8"/>
          <p:cNvSpPr/>
          <p:nvPr/>
        </p:nvSpPr>
        <p:spPr>
          <a:xfrm>
            <a:off x="3127985" y="2260601"/>
            <a:ext cx="5779596" cy="646331"/>
          </a:xfrm>
          <a:prstGeom prst="rect">
            <a:avLst/>
          </a:prstGeom>
        </p:spPr>
        <p:txBody>
          <a:bodyPr wrap="none">
            <a:spAutoFit/>
          </a:bodyPr>
          <a:lstStyle/>
          <a:p>
            <a:pPr lvl="0">
              <a:lnSpc>
                <a:spcPct val="150000"/>
              </a:lnSpc>
            </a:pPr>
            <a:r>
              <a:rPr lang="en-US" sz="2400" i="1" u="sng">
                <a:solidFill>
                  <a:srgbClr val="C00000"/>
                </a:solidFill>
                <a:latin typeface="Arial" panose="020B0604020202020204" pitchFamily="34" charset="0"/>
                <a:cs typeface="Arial" panose="020B0604020202020204" pitchFamily="34" charset="0"/>
              </a:rPr>
              <a:t>Hai bạn Tròn và Vuông lập luận như sau:</a:t>
            </a:r>
          </a:p>
        </p:txBody>
      </p:sp>
      <p:sp>
        <p:nvSpPr>
          <p:cNvPr id="10" name="Rectangle 9"/>
          <p:cNvSpPr/>
          <p:nvPr/>
        </p:nvSpPr>
        <p:spPr>
          <a:xfrm>
            <a:off x="1875887" y="6121401"/>
            <a:ext cx="4192173" cy="646331"/>
          </a:xfrm>
          <a:prstGeom prst="rect">
            <a:avLst/>
          </a:prstGeom>
        </p:spPr>
        <p:txBody>
          <a:bodyPr wrap="none">
            <a:spAutoFit/>
          </a:bodyPr>
          <a:lstStyle/>
          <a:p>
            <a:pPr lvl="0" algn="just">
              <a:lnSpc>
                <a:spcPct val="150000"/>
              </a:lnSpc>
            </a:pPr>
            <a:r>
              <a:rPr lang="en-US" sz="2400">
                <a:solidFill>
                  <a:prstClr val="black"/>
                </a:solidFill>
                <a:latin typeface="Arial" panose="020B0604020202020204" pitchFamily="34" charset="0"/>
                <a:cs typeface="Arial" panose="020B0604020202020204" pitchFamily="34" charset="0"/>
              </a:rPr>
              <a:t>Theo em, bạn nào giải đúng?</a:t>
            </a:r>
            <a:endParaRPr lang="en-US" sz="24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1125201" y="200973"/>
            <a:ext cx="743847" cy="655479"/>
          </a:xfrm>
          <a:prstGeom prst="rect">
            <a:avLst/>
          </a:prstGeom>
        </p:spPr>
      </p:pic>
      <p:pic>
        <p:nvPicPr>
          <p:cNvPr id="12" name="Picture 11"/>
          <p:cNvPicPr>
            <a:picLocks noChangeAspect="1"/>
          </p:cNvPicPr>
          <p:nvPr/>
        </p:nvPicPr>
        <p:blipFill>
          <a:blip r:embed="rId6"/>
          <a:stretch>
            <a:fillRect/>
          </a:stretch>
        </p:blipFill>
        <p:spPr>
          <a:xfrm>
            <a:off x="857033" y="6130759"/>
            <a:ext cx="355679" cy="533519"/>
          </a:xfrm>
          <a:prstGeom prst="rect">
            <a:avLst/>
          </a:prstGeom>
        </p:spPr>
      </p:pic>
      <p:pic>
        <p:nvPicPr>
          <p:cNvPr id="13" name="Picture 12"/>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0744561" y="6372765"/>
            <a:ext cx="1385944" cy="308891"/>
          </a:xfrm>
          <a:prstGeom prst="rect">
            <a:avLst/>
          </a:prstGeom>
        </p:spPr>
      </p:pic>
    </p:spTree>
    <p:extLst>
      <p:ext uri="{BB962C8B-B14F-4D97-AF65-F5344CB8AC3E}">
        <p14:creationId xmlns:p14="http://schemas.microsoft.com/office/powerpoint/2010/main" val="809194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920220" y="1810703"/>
                <a:ext cx="10371949" cy="3478453"/>
              </a:xfrm>
              <a:prstGeom prst="rect">
                <a:avLst/>
              </a:prstGeom>
            </p:spPr>
            <p:txBody>
              <a:bodyPr wrap="square">
                <a:spAutoFit/>
              </a:bodyPr>
              <a:lstStyle/>
              <a:p>
                <a:pPr algn="just">
                  <a:lnSpc>
                    <a:spcPct val="150000"/>
                  </a:lnSpc>
                  <a:spcBef>
                    <a:spcPts val="1200"/>
                  </a:spcBef>
                  <a:spcAft>
                    <a:spcPts val="400"/>
                  </a:spcAft>
                </a:pPr>
                <a:r>
                  <a:rPr lang="en-US" sz="2667">
                    <a:latin typeface="Arial" panose="020B0604020202020204" pitchFamily="34" charset="0"/>
                    <a:ea typeface="Arial" panose="020B0604020202020204" pitchFamily="34" charset="0"/>
                    <a:cs typeface="Arial" panose="020B0604020202020204" pitchFamily="34" charset="0"/>
                  </a:rPr>
                  <a:t>Tròn đúng, ta cần tính giá trị của một phần quà trước, sau đó sẽ lấy giá trị của một phần quà nhân với y phần quà là ra kết quả.</a:t>
                </a:r>
              </a:p>
              <a:p>
                <a:pPr marL="381019" indent="-381019" algn="just">
                  <a:lnSpc>
                    <a:spcPct val="150000"/>
                  </a:lnSpc>
                  <a:spcBef>
                    <a:spcPts val="1200"/>
                  </a:spcBef>
                  <a:spcAft>
                    <a:spcPts val="400"/>
                  </a:spcAft>
                  <a:buFont typeface="Arial" panose="020B0604020202020204" pitchFamily="34" charset="0"/>
                  <a:buChar char="•"/>
                </a:pPr>
                <a:r>
                  <a:rPr lang="en-US" sz="2667">
                    <a:latin typeface="Arial" panose="020B0604020202020204" pitchFamily="34" charset="0"/>
                    <a:ea typeface="Arial" panose="020B0604020202020204" pitchFamily="34" charset="0"/>
                    <a:cs typeface="Arial" panose="020B0604020202020204" pitchFamily="34" charset="0"/>
                  </a:rPr>
                  <a:t>Giá trị của một phần quà là: </a:t>
                </a:r>
                <a14:m>
                  <m:oMath xmlns:m="http://schemas.openxmlformats.org/officeDocument/2006/math">
                    <m:r>
                      <a:rPr lang="en-US" sz="2667">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r>
                      <a:rPr lang="en-US" sz="2667">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oMath>
                </a14:m>
                <a:endParaRPr lang="en-US" sz="2667">
                  <a:latin typeface="Arial" panose="020B0604020202020204" pitchFamily="34" charset="0"/>
                  <a:ea typeface="Arial" panose="020B0604020202020204" pitchFamily="34" charset="0"/>
                  <a:cs typeface="Times New Roman" panose="02020603050405020304" pitchFamily="18" charset="0"/>
                </a:endParaRPr>
              </a:p>
              <a:p>
                <a:pPr marL="381019" indent="-381019" algn="just">
                  <a:lnSpc>
                    <a:spcPct val="150000"/>
                  </a:lnSpc>
                  <a:spcBef>
                    <a:spcPts val="1200"/>
                  </a:spcBef>
                  <a:spcAft>
                    <a:spcPts val="400"/>
                  </a:spcAft>
                  <a:buFont typeface="Arial" panose="020B0604020202020204" pitchFamily="34" charset="0"/>
                  <a:buChar char="•"/>
                </a:pPr>
                <a:r>
                  <a:rPr lang="en-US" sz="2667">
                    <a:latin typeface="Arial" panose="020B0604020202020204" pitchFamily="34" charset="0"/>
                    <a:ea typeface="Dotum" panose="020B0600000101010101" pitchFamily="34" charset="-127"/>
                    <a:cs typeface="Arial" panose="020B0604020202020204" pitchFamily="34" charset="0"/>
                  </a:rPr>
                  <a:t>Giá trị của y phần quà là:</a:t>
                </a:r>
                <a:endParaRPr lang="en-US" sz="2667">
                  <a:latin typeface="Arial" panose="020B0604020202020204" pitchFamily="34" charset="0"/>
                  <a:ea typeface="Arial" panose="020B0604020202020204" pitchFamily="34" charset="0"/>
                  <a:cs typeface="Arial" panose="020B0604020202020204" pitchFamily="34" charset="0"/>
                </a:endParaRPr>
              </a:p>
              <a:p>
                <a:pPr>
                  <a:spcBef>
                    <a:spcPts val="1200"/>
                  </a:spcBef>
                  <a:spcAft>
                    <a:spcPts val="400"/>
                  </a:spcAft>
                </a:pPr>
                <a14:m>
                  <m:oMathPara xmlns:m="http://schemas.openxmlformats.org/officeDocument/2006/math">
                    <m:oMathParaPr>
                      <m:jc m:val="centerGroup"/>
                    </m:oMathParaPr>
                    <m:oMath xmlns:m="http://schemas.openxmlformats.org/officeDocument/2006/math">
                      <m:d>
                        <m:dPr>
                          <m:ctrlPr>
                            <a:rPr lang="en-US" sz="2667" i="1">
                              <a:latin typeface="Cambria Math" panose="02040503050406030204" pitchFamily="18" charset="0"/>
                              <a:cs typeface="Times New Roman" panose="02020603050405020304" pitchFamily="18" charset="0"/>
                            </a:rPr>
                          </m:ctrlPr>
                        </m:dPr>
                        <m:e>
                          <m:r>
                            <a:rPr lang="en-US" sz="2667">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r>
                            <a:rPr lang="en-US" sz="2667">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d>
                      <m:r>
                        <a:rPr lang="en-US" sz="2667">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r>
                        <a:rPr lang="en-US" sz="2667">
                          <a:latin typeface="Cambria Math" panose="02040503050406030204" pitchFamily="18" charset="0"/>
                          <a:ea typeface="Arial" panose="020B0604020202020204" pitchFamily="34" charset="0"/>
                          <a:cs typeface="Times New Roman" panose="02020603050405020304" pitchFamily="18" charset="0"/>
                        </a:rPr>
                        <m:t>=16,5</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xy</m:t>
                      </m:r>
                    </m:oMath>
                  </m:oMathPara>
                </a14:m>
                <a:endParaRPr lang="en-US" sz="2667">
                  <a:solidFill>
                    <a:prstClr val="black"/>
                  </a:solidFill>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20220" y="1810703"/>
                <a:ext cx="10371949" cy="3478453"/>
              </a:xfrm>
              <a:prstGeom prst="rect">
                <a:avLst/>
              </a:prstGeom>
              <a:blipFill>
                <a:blip r:embed="rId3"/>
                <a:stretch>
                  <a:fillRect l="-1117" r="-1117"/>
                </a:stretch>
              </a:blipFill>
            </p:spPr>
            <p:txBody>
              <a:bodyPr/>
              <a:lstStyle/>
              <a:p>
                <a:r>
                  <a:rPr lang="en-US">
                    <a:noFill/>
                  </a:rPr>
                  <a:t> </a:t>
                </a:r>
              </a:p>
            </p:txBody>
          </p:sp>
        </mc:Fallback>
      </mc:AlternateContent>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4328" y="333479"/>
            <a:ext cx="1167672" cy="1365956"/>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52001" y="4223873"/>
            <a:ext cx="2324175" cy="2594427"/>
          </a:xfrm>
          <a:prstGeom prst="rect">
            <a:avLst/>
          </a:prstGeom>
        </p:spPr>
      </p:pic>
      <p:pic>
        <p:nvPicPr>
          <p:cNvPr id="13" name="Picture 12"/>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74048" y="6121400"/>
            <a:ext cx="1385944" cy="308891"/>
          </a:xfrm>
          <a:prstGeom prst="rect">
            <a:avLst/>
          </a:prstGeom>
        </p:spPr>
      </p:pic>
      <p:sp>
        <p:nvSpPr>
          <p:cNvPr id="19" name="Oval Callout 18"/>
          <p:cNvSpPr/>
          <p:nvPr/>
        </p:nvSpPr>
        <p:spPr>
          <a:xfrm>
            <a:off x="920220" y="686713"/>
            <a:ext cx="1192785" cy="659487"/>
          </a:xfrm>
          <a:prstGeom prst="wedgeEllipseCallou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pic>
        <p:nvPicPr>
          <p:cNvPr id="2" name="Picture 1"/>
          <p:cNvPicPr>
            <a:picLocks noChangeAspect="1"/>
          </p:cNvPicPr>
          <p:nvPr/>
        </p:nvPicPr>
        <p:blipFill>
          <a:blip r:embed="rId8"/>
          <a:stretch>
            <a:fillRect/>
          </a:stretch>
        </p:blipFill>
        <p:spPr>
          <a:xfrm rot="18089546" flipH="1">
            <a:off x="-232008" y="1146037"/>
            <a:ext cx="936441" cy="1329332"/>
          </a:xfrm>
          <a:prstGeom prst="rect">
            <a:avLst/>
          </a:prstGeom>
        </p:spPr>
      </p:pic>
    </p:spTree>
    <p:extLst>
      <p:ext uri="{BB962C8B-B14F-4D97-AF65-F5344CB8AC3E}">
        <p14:creationId xmlns:p14="http://schemas.microsoft.com/office/powerpoint/2010/main" val="18110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0" dur="500"/>
                                        <p:tgtEl>
                                          <p:spTgt spid="27">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7">
                                            <p:txEl>
                                              <p:pRg st="3" end="3"/>
                                            </p:txEl>
                                          </p:spTgt>
                                        </p:tgtEl>
                                        <p:attrNameLst>
                                          <p:attrName>style.visibility</p:attrName>
                                        </p:attrNameLst>
                                      </p:cBhvr>
                                      <p:to>
                                        <p:strVal val="visible"/>
                                      </p:to>
                                    </p:set>
                                    <p:animEffect transition="in" filter="fade">
                                      <p:cBhvr>
                                        <p:cTn id="24"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pic>
        <p:nvPicPr>
          <p:cNvPr id="8" name="Picture 7"/>
          <p:cNvPicPr>
            <a:picLocks noChangeAspect="1"/>
          </p:cNvPicPr>
          <p:nvPr/>
        </p:nvPicPr>
        <p:blipFill>
          <a:blip r:embed="rId3"/>
          <a:stretch>
            <a:fillRect/>
          </a:stretch>
        </p:blipFill>
        <p:spPr>
          <a:xfrm>
            <a:off x="8026400" y="939800"/>
            <a:ext cx="3836480" cy="5316114"/>
          </a:xfrm>
          <a:prstGeom prst="rect">
            <a:avLst/>
          </a:prstGeom>
        </p:spPr>
      </p:pic>
      <p:grpSp>
        <p:nvGrpSpPr>
          <p:cNvPr id="10" name="Group 9"/>
          <p:cNvGrpSpPr/>
          <p:nvPr/>
        </p:nvGrpSpPr>
        <p:grpSpPr>
          <a:xfrm>
            <a:off x="660400" y="889000"/>
            <a:ext cx="6968808" cy="30988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899714" y="3487829"/>
              <a:ext cx="8839199" cy="1869743"/>
            </a:xfrm>
            <a:prstGeom prst="rect">
              <a:avLst/>
            </a:prstGeom>
          </p:spPr>
          <p:txBody>
            <a:bodyPr wrap="square">
              <a:spAutoFit/>
            </a:bodyPr>
            <a:lstStyle/>
            <a:p>
              <a:pPr algn="ctr" defTabSz="609630">
                <a:lnSpc>
                  <a:spcPct val="150000"/>
                </a:lnSpc>
                <a:tabLst>
                  <a:tab pos="240042" algn="l"/>
                  <a:tab pos="480084" algn="l"/>
                </a:tabLst>
                <a:defRPr/>
              </a:pPr>
              <a:r>
                <a:rPr lang="en-US" sz="5000" b="1">
                  <a:solidFill>
                    <a:srgbClr val="1F497D"/>
                  </a:solidFill>
                  <a:latin typeface="Arial" panose="020B0604020202020204" pitchFamily="34" charset="0"/>
                  <a:ea typeface="Calibri" panose="020F0502020204030204" pitchFamily="34" charset="0"/>
                  <a:cs typeface="Arial" panose="020B0604020202020204" pitchFamily="34" charset="0"/>
                </a:rPr>
                <a:t>LUYỆN TẬP</a:t>
              </a:r>
              <a:endParaRPr lang="vi-VN" sz="5000" b="1"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2342358" y="5054600"/>
            <a:ext cx="3294743" cy="1201314"/>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6959600" y="5812509"/>
            <a:ext cx="1385944" cy="308891"/>
          </a:xfrm>
          <a:prstGeom prst="rect">
            <a:avLst/>
          </a:prstGeom>
        </p:spPr>
      </p:pic>
    </p:spTree>
    <p:extLst>
      <p:ext uri="{BB962C8B-B14F-4D97-AF65-F5344CB8AC3E}">
        <p14:creationId xmlns:p14="http://schemas.microsoft.com/office/powerpoint/2010/main" val="154734510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2065" y="-6629400"/>
            <a:ext cx="15411079" cy="10026845"/>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382608" y="677084"/>
            <a:ext cx="11047392"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C00000"/>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607580" y="1905000"/>
            <a:ext cx="11076421" cy="15855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p:sp>
        <p:nvSpPr>
          <p:cNvPr id="28" name="Rectangle 27"/>
          <p:cNvSpPr/>
          <p:nvPr/>
        </p:nvSpPr>
        <p:spPr>
          <a:xfrm>
            <a:off x="762000" y="2001302"/>
            <a:ext cx="10718800" cy="1446422"/>
          </a:xfrm>
          <a:prstGeom prst="rect">
            <a:avLst/>
          </a:prstGeom>
        </p:spPr>
        <p:txBody>
          <a:bodyPr wrap="square">
            <a:spAutoFit/>
          </a:bodyPr>
          <a:lstStyle/>
          <a:p>
            <a:pPr marL="20321" marR="20321" algn="just">
              <a:lnSpc>
                <a:spcPct val="150000"/>
              </a:lnSpc>
              <a:spcAft>
                <a:spcPts val="800"/>
              </a:spcAft>
            </a:pPr>
            <a:r>
              <a:rPr lang="nl-NL" sz="2933"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nl-NL" sz="2933"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933">
                <a:solidFill>
                  <a:schemeClr val="bg1"/>
                </a:solidFill>
                <a:ea typeface="Times New Roman" panose="02020603050405020304" pitchFamily="18" charset="0"/>
                <a:cs typeface="Arial" panose="020B0604020202020204" pitchFamily="34" charset="0"/>
              </a:rPr>
              <a:t>Trong các biểu thức đại số sau, biểu thức nào </a:t>
            </a:r>
            <a:r>
              <a:rPr lang="vi-VN" sz="2933" b="1">
                <a:solidFill>
                  <a:schemeClr val="bg1"/>
                </a:solidFill>
                <a:ea typeface="Times New Roman" panose="02020603050405020304" pitchFamily="18" charset="0"/>
                <a:cs typeface="Arial" panose="020B0604020202020204" pitchFamily="34" charset="0"/>
              </a:rPr>
              <a:t>không</a:t>
            </a:r>
            <a:r>
              <a:rPr lang="vi-VN" sz="2933">
                <a:solidFill>
                  <a:schemeClr val="bg1"/>
                </a:solidFill>
                <a:ea typeface="Times New Roman" panose="02020603050405020304" pitchFamily="18" charset="0"/>
                <a:cs typeface="Arial" panose="020B0604020202020204" pitchFamily="34" charset="0"/>
              </a:rPr>
              <a:t> phải đơn thức?</a:t>
            </a:r>
            <a:endParaRPr lang="en-US" sz="2933"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304800" y="5507560"/>
            <a:ext cx="13156308" cy="2036241"/>
          </a:xfrm>
          <a:prstGeom prst="rect">
            <a:avLst/>
          </a:prstGeom>
        </p:spPr>
      </p:pic>
      <p:pic>
        <p:nvPicPr>
          <p:cNvPr id="11" name="Picture 10"/>
          <p:cNvPicPr>
            <a:picLocks noChangeAspect="1"/>
          </p:cNvPicPr>
          <p:nvPr/>
        </p:nvPicPr>
        <p:blipFill>
          <a:blip r:embed="rId5"/>
          <a:stretch>
            <a:fillRect/>
          </a:stretch>
        </p:blipFill>
        <p:spPr>
          <a:xfrm>
            <a:off x="10566401" y="339975"/>
            <a:ext cx="1426587" cy="914479"/>
          </a:xfrm>
          <a:prstGeom prst="rect">
            <a:avLst/>
          </a:prstGeom>
        </p:spPr>
      </p:pic>
      <p:sp>
        <p:nvSpPr>
          <p:cNvPr id="13" name="Rectangle 12"/>
          <p:cNvSpPr/>
          <p:nvPr/>
        </p:nvSpPr>
        <p:spPr>
          <a:xfrm>
            <a:off x="808903" y="4140200"/>
            <a:ext cx="10673773" cy="1446422"/>
          </a:xfrm>
          <a:prstGeom prst="rect">
            <a:avLst/>
          </a:prstGeom>
        </p:spPr>
        <p:txBody>
          <a:bodyPr wrap="square">
            <a:spAutoFit/>
          </a:bodyPr>
          <a:lstStyle/>
          <a:p>
            <a:pPr>
              <a:lnSpc>
                <a:spcPct val="150000"/>
              </a:lnSpc>
            </a:pPr>
            <a:r>
              <a:rPr lang="en-US" sz="2933">
                <a:latin typeface="Arial" panose="020B0604020202020204" pitchFamily="34" charset="0"/>
                <a:ea typeface="Times New Roman" panose="02020603050405020304" pitchFamily="18" charset="0"/>
                <a:cs typeface="Arial" panose="020B0604020202020204" pitchFamily="34" charset="0"/>
              </a:rPr>
              <a:t>A. 2				B. 5x + 9				C. x</a:t>
            </a:r>
            <a:r>
              <a:rPr lang="en-US" sz="2933" baseline="30000">
                <a:latin typeface="Arial" panose="020B0604020202020204" pitchFamily="34" charset="0"/>
                <a:ea typeface="Times New Roman" panose="02020603050405020304" pitchFamily="18" charset="0"/>
                <a:cs typeface="Arial" panose="020B0604020202020204" pitchFamily="34" charset="0"/>
              </a:rPr>
              <a:t>3</a:t>
            </a:r>
            <a:r>
              <a:rPr lang="en-US" sz="2933">
                <a:latin typeface="Arial" panose="020B0604020202020204" pitchFamily="34" charset="0"/>
                <a:ea typeface="Times New Roman" panose="02020603050405020304" pitchFamily="18" charset="0"/>
                <a:cs typeface="Arial" panose="020B0604020202020204" pitchFamily="34" charset="0"/>
              </a:rPr>
              <a:t>y</a:t>
            </a:r>
            <a:r>
              <a:rPr lang="en-US" sz="2933" baseline="30000">
                <a:latin typeface="Arial" panose="020B0604020202020204" pitchFamily="34" charset="0"/>
                <a:ea typeface="Times New Roman" panose="02020603050405020304" pitchFamily="18" charset="0"/>
                <a:cs typeface="Arial" panose="020B0604020202020204" pitchFamily="34" charset="0"/>
              </a:rPr>
              <a:t>2				</a:t>
            </a:r>
            <a:r>
              <a:rPr lang="en-US" sz="2933">
                <a:latin typeface="Arial" panose="020B0604020202020204" pitchFamily="34" charset="0"/>
                <a:ea typeface="Times New Roman" panose="02020603050405020304" pitchFamily="18" charset="0"/>
                <a:cs typeface="Arial" panose="020B0604020202020204" pitchFamily="34" charset="0"/>
              </a:rPr>
              <a:t>D. x</a:t>
            </a:r>
          </a:p>
        </p:txBody>
      </p:sp>
      <p:sp>
        <p:nvSpPr>
          <p:cNvPr id="17" name="Rounded Rectangle 16"/>
          <p:cNvSpPr/>
          <p:nvPr/>
        </p:nvSpPr>
        <p:spPr>
          <a:xfrm>
            <a:off x="3759200" y="4140200"/>
            <a:ext cx="1828800" cy="79227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26274655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13"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2065" y="-6629400"/>
            <a:ext cx="15411079" cy="10026845"/>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382608" y="677084"/>
            <a:ext cx="11047392"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C00000"/>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607580" y="1905000"/>
            <a:ext cx="11076421" cy="15855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1065051" y="1993934"/>
                <a:ext cx="10158124" cy="1446422"/>
              </a:xfrm>
              <a:prstGeom prst="rect">
                <a:avLst/>
              </a:prstGeom>
            </p:spPr>
            <p:txBody>
              <a:bodyPr wrap="square">
                <a:spAutoFit/>
              </a:bodyPr>
              <a:lstStyle/>
              <a:p>
                <a:pPr marR="20321" algn="just">
                  <a:lnSpc>
                    <a:spcPct val="150000"/>
                  </a:lnSpc>
                </a:pPr>
                <a:r>
                  <a:rPr lang="nl-NL" sz="2933" b="1">
                    <a:solidFill>
                      <a:prstClr val="white"/>
                    </a:solidFill>
                    <a:latin typeface="Arial" panose="020B0604020202020204" pitchFamily="34" charset="0"/>
                    <a:ea typeface="Times New Roman" panose="02020603050405020304" pitchFamily="18" charset="0"/>
                    <a:cs typeface="Arial" panose="020B0604020202020204" pitchFamily="34" charset="0"/>
                  </a:rPr>
                  <a:t>Câu 2. </a:t>
                </a:r>
                <a:r>
                  <a:rPr lang="en-US" sz="2933">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2933">
                        <a:solidFill>
                          <a:schemeClr val="bg1"/>
                        </a:solidFill>
                        <a:latin typeface="Cambria Math" panose="02040503050406030204" pitchFamily="18" charset="0"/>
                        <a:ea typeface="Times New Roman" panose="02020603050405020304" pitchFamily="18" charset="0"/>
                      </a:rPr>
                      <m:t>5</m:t>
                    </m:r>
                    <m:sSup>
                      <m:sSupPr>
                        <m:ctrlPr>
                          <a:rPr lang="en-US" sz="2933" i="1">
                            <a:solidFill>
                              <a:schemeClr val="bg1"/>
                            </a:solidFill>
                            <a:latin typeface="Cambria Math" panose="02040503050406030204" pitchFamily="18" charset="0"/>
                            <a:ea typeface="Times New Roman" panose="02020603050405020304" pitchFamily="18" charset="0"/>
                          </a:rPr>
                        </m:ctrlPr>
                      </m:sSupPr>
                      <m:e>
                        <m:r>
                          <m:rPr>
                            <m:sty m:val="p"/>
                          </m:rPr>
                          <a:rPr lang="en-US" sz="2933">
                            <a:solidFill>
                              <a:schemeClr val="bg1"/>
                            </a:solidFill>
                            <a:latin typeface="Cambria Math" panose="02040503050406030204" pitchFamily="18" charset="0"/>
                            <a:ea typeface="Times New Roman" panose="02020603050405020304" pitchFamily="18" charset="0"/>
                          </a:rPr>
                          <m:t>x</m:t>
                        </m:r>
                      </m:e>
                      <m:sup>
                        <m:r>
                          <a:rPr lang="en-US" sz="2933" baseline="30000">
                            <a:solidFill>
                              <a:schemeClr val="bg1"/>
                            </a:solidFill>
                            <a:latin typeface="Cambria Math" panose="02040503050406030204" pitchFamily="18" charset="0"/>
                            <a:ea typeface="Times New Roman" panose="02020603050405020304" pitchFamily="18" charset="0"/>
                          </a:rPr>
                          <m:t>4</m:t>
                        </m:r>
                      </m:sup>
                    </m:sSup>
                    <m:sSup>
                      <m:sSupPr>
                        <m:ctrlPr>
                          <a:rPr lang="en-US" sz="2933" i="1">
                            <a:solidFill>
                              <a:schemeClr val="bg1"/>
                            </a:solidFill>
                            <a:latin typeface="Cambria Math" panose="02040503050406030204" pitchFamily="18" charset="0"/>
                            <a:ea typeface="Times New Roman" panose="02020603050405020304" pitchFamily="18" charset="0"/>
                          </a:rPr>
                        </m:ctrlPr>
                      </m:sSupPr>
                      <m:e>
                        <m:r>
                          <m:rPr>
                            <m:sty m:val="p"/>
                          </m:rPr>
                          <a:rPr lang="en-US" sz="2933">
                            <a:solidFill>
                              <a:schemeClr val="bg1"/>
                            </a:solidFill>
                            <a:latin typeface="Cambria Math" panose="02040503050406030204" pitchFamily="18" charset="0"/>
                            <a:ea typeface="Times New Roman" panose="02020603050405020304" pitchFamily="18" charset="0"/>
                          </a:rPr>
                          <m:t>y</m:t>
                        </m:r>
                      </m:e>
                      <m:sup>
                        <m:r>
                          <a:rPr lang="en-US" sz="2933" baseline="30000">
                            <a:solidFill>
                              <a:schemeClr val="bg1"/>
                            </a:solidFill>
                            <a:latin typeface="Cambria Math" panose="02040503050406030204" pitchFamily="18" charset="0"/>
                            <a:ea typeface="Times New Roman" panose="02020603050405020304" pitchFamily="18" charset="0"/>
                          </a:rPr>
                          <m:t>2</m:t>
                        </m:r>
                      </m:sup>
                    </m:sSup>
                    <m:sSup>
                      <m:sSupPr>
                        <m:ctrlPr>
                          <a:rPr lang="en-US" sz="2933" i="1">
                            <a:solidFill>
                              <a:schemeClr val="bg1"/>
                            </a:solidFill>
                            <a:latin typeface="Cambria Math" panose="02040503050406030204" pitchFamily="18" charset="0"/>
                            <a:ea typeface="Times New Roman" panose="02020603050405020304" pitchFamily="18" charset="0"/>
                          </a:rPr>
                        </m:ctrlPr>
                      </m:sSupPr>
                      <m:e>
                        <m:r>
                          <m:rPr>
                            <m:sty m:val="p"/>
                          </m:rPr>
                          <a:rPr lang="en-US" sz="2933">
                            <a:solidFill>
                              <a:schemeClr val="bg1"/>
                            </a:solidFill>
                            <a:latin typeface="Cambria Math" panose="02040503050406030204" pitchFamily="18" charset="0"/>
                            <a:ea typeface="Times New Roman" panose="02020603050405020304" pitchFamily="18" charset="0"/>
                          </a:rPr>
                          <m:t>z</m:t>
                        </m:r>
                      </m:e>
                      <m:sup>
                        <m:r>
                          <a:rPr lang="en-US" sz="2933" baseline="30000">
                            <a:solidFill>
                              <a:schemeClr val="bg1"/>
                            </a:solidFill>
                            <a:latin typeface="Cambria Math" panose="02040503050406030204" pitchFamily="18" charset="0"/>
                            <a:ea typeface="Times New Roman" panose="02020603050405020304" pitchFamily="18" charset="0"/>
                          </a:rPr>
                          <m:t>3</m:t>
                        </m:r>
                      </m:sup>
                    </m:sSup>
                    <m:r>
                      <a:rPr lang="en-US" sz="2933" i="1">
                        <a:solidFill>
                          <a:schemeClr val="bg1"/>
                        </a:solidFill>
                        <a:latin typeface="Cambria Math" panose="02040503050406030204" pitchFamily="18" charset="0"/>
                        <a:ea typeface="Times New Roman" panose="02020603050405020304" pitchFamily="18" charset="0"/>
                      </a:rPr>
                      <m:t> </m:t>
                    </m:r>
                    <m:r>
                      <m:rPr>
                        <m:sty m:val="p"/>
                      </m:rPr>
                      <a:rPr lang="en-US" sz="2933">
                        <a:solidFill>
                          <a:schemeClr val="bg1"/>
                        </a:solidFill>
                        <a:latin typeface="Cambria Math" panose="02040503050406030204" pitchFamily="18" charset="0"/>
                        <a:ea typeface="Times New Roman" panose="02020603050405020304" pitchFamily="18" charset="0"/>
                      </a:rPr>
                      <m:t>t</m:t>
                    </m:r>
                    <m:r>
                      <a:rPr lang="en-US" sz="2933">
                        <a:solidFill>
                          <a:schemeClr val="bg1"/>
                        </a:solidFill>
                        <a:latin typeface="Cambria Math" panose="02040503050406030204" pitchFamily="18" charset="0"/>
                        <a:ea typeface="Times New Roman" panose="02020603050405020304" pitchFamily="18" charset="0"/>
                      </a:rPr>
                      <m:t>ạ</m:t>
                    </m:r>
                    <m:r>
                      <m:rPr>
                        <m:sty m:val="p"/>
                      </m:rPr>
                      <a:rPr lang="en-US" sz="2933">
                        <a:solidFill>
                          <a:schemeClr val="bg1"/>
                        </a:solidFill>
                        <a:latin typeface="Cambria Math" panose="02040503050406030204" pitchFamily="18" charset="0"/>
                        <a:ea typeface="Times New Roman" panose="02020603050405020304" pitchFamily="18" charset="0"/>
                      </a:rPr>
                      <m:t>i</m:t>
                    </m:r>
                    <m:r>
                      <a:rPr lang="en-US" sz="2933">
                        <a:solidFill>
                          <a:schemeClr val="bg1"/>
                        </a:solidFill>
                        <a:latin typeface="Cambria Math" panose="02040503050406030204" pitchFamily="18" charset="0"/>
                        <a:ea typeface="Times New Roman" panose="02020603050405020304" pitchFamily="18" charset="0"/>
                      </a:rPr>
                      <m:t> </m:t>
                    </m:r>
                    <m:r>
                      <m:rPr>
                        <m:sty m:val="p"/>
                      </m:rPr>
                      <a:rPr lang="en-US" sz="2933">
                        <a:solidFill>
                          <a:schemeClr val="bg1"/>
                        </a:solidFill>
                        <a:latin typeface="Cambria Math" panose="02040503050406030204" pitchFamily="18" charset="0"/>
                        <a:ea typeface="Times New Roman" panose="02020603050405020304" pitchFamily="18" charset="0"/>
                      </a:rPr>
                      <m:t>x</m:t>
                    </m:r>
                    <m:r>
                      <a:rPr lang="en-US" sz="2933">
                        <a:solidFill>
                          <a:schemeClr val="bg1"/>
                        </a:solidFill>
                        <a:latin typeface="Cambria Math" panose="02040503050406030204" pitchFamily="18" charset="0"/>
                        <a:ea typeface="Times New Roman" panose="02020603050405020304" pitchFamily="18" charset="0"/>
                      </a:rPr>
                      <m:t>=</m:t>
                    </m:r>
                    <m:r>
                      <a:rPr lang="en-US" sz="2933" i="1">
                        <a:solidFill>
                          <a:schemeClr val="bg1"/>
                        </a:solidFill>
                        <a:latin typeface="Cambria Math" panose="02040503050406030204" pitchFamily="18" charset="0"/>
                        <a:ea typeface="Times New Roman" panose="02020603050405020304" pitchFamily="18" charset="0"/>
                      </a:rPr>
                      <m:t>−</m:t>
                    </m:r>
                    <m:r>
                      <a:rPr lang="en-US" sz="2933">
                        <a:solidFill>
                          <a:schemeClr val="bg1"/>
                        </a:solidFill>
                        <a:latin typeface="Cambria Math" panose="02040503050406030204" pitchFamily="18" charset="0"/>
                        <a:ea typeface="Times New Roman" panose="02020603050405020304" pitchFamily="18" charset="0"/>
                      </a:rPr>
                      <m:t>1; </m:t>
                    </m:r>
                    <m:r>
                      <m:rPr>
                        <m:sty m:val="p"/>
                      </m:rPr>
                      <a:rPr lang="en-US" sz="2933">
                        <a:solidFill>
                          <a:schemeClr val="bg1"/>
                        </a:solidFill>
                        <a:latin typeface="Cambria Math" panose="02040503050406030204" pitchFamily="18" charset="0"/>
                        <a:ea typeface="Times New Roman" panose="02020603050405020304" pitchFamily="18" charset="0"/>
                      </a:rPr>
                      <m:t>y</m:t>
                    </m:r>
                    <m:r>
                      <a:rPr lang="en-US" sz="2933">
                        <a:solidFill>
                          <a:schemeClr val="bg1"/>
                        </a:solidFill>
                        <a:latin typeface="Cambria Math" panose="02040503050406030204" pitchFamily="18" charset="0"/>
                        <a:ea typeface="Times New Roman" panose="02020603050405020304" pitchFamily="18" charset="0"/>
                      </a:rPr>
                      <m:t>=</m:t>
                    </m:r>
                    <m:r>
                      <a:rPr lang="en-US" sz="2933" i="1">
                        <a:solidFill>
                          <a:schemeClr val="bg1"/>
                        </a:solidFill>
                        <a:latin typeface="Cambria Math" panose="02040503050406030204" pitchFamily="18" charset="0"/>
                        <a:ea typeface="Times New Roman" panose="02020603050405020304" pitchFamily="18" charset="0"/>
                      </a:rPr>
                      <m:t>−</m:t>
                    </m:r>
                    <m:r>
                      <a:rPr lang="en-US" sz="2933">
                        <a:solidFill>
                          <a:schemeClr val="bg1"/>
                        </a:solidFill>
                        <a:latin typeface="Cambria Math" panose="02040503050406030204" pitchFamily="18" charset="0"/>
                        <a:ea typeface="Times New Roman" panose="02020603050405020304" pitchFamily="18" charset="0"/>
                      </a:rPr>
                      <m:t>1; </m:t>
                    </m:r>
                  </m:oMath>
                </a14:m>
                <a:endParaRPr lang="en-US" sz="2933">
                  <a:solidFill>
                    <a:schemeClr val="bg1"/>
                  </a:solidFill>
                  <a:latin typeface="Cambria Math" panose="02040503050406030204" pitchFamily="18" charset="0"/>
                  <a:ea typeface="Times New Roman" panose="02020603050405020304" pitchFamily="18" charset="0"/>
                </a:endParaRPr>
              </a:p>
              <a:p>
                <a:pPr marR="20321" algn="just">
                  <a:lnSpc>
                    <a:spcPct val="150000"/>
                  </a:lnSpc>
                </a:pPr>
                <a14:m>
                  <m:oMathPara xmlns:m="http://schemas.openxmlformats.org/officeDocument/2006/math">
                    <m:oMathParaPr>
                      <m:jc m:val="centerGroup"/>
                    </m:oMathParaPr>
                    <m:oMath xmlns:m="http://schemas.openxmlformats.org/officeDocument/2006/math">
                      <m:r>
                        <m:rPr>
                          <m:sty m:val="p"/>
                        </m:rPr>
                        <a:rPr lang="en-US" sz="2933">
                          <a:solidFill>
                            <a:schemeClr val="bg1"/>
                          </a:solidFill>
                          <a:latin typeface="Cambria Math" panose="02040503050406030204" pitchFamily="18" charset="0"/>
                          <a:ea typeface="Times New Roman" panose="02020603050405020304" pitchFamily="18" charset="0"/>
                        </a:rPr>
                        <m:t>z</m:t>
                      </m:r>
                      <m:r>
                        <a:rPr lang="en-US" sz="2933">
                          <a:solidFill>
                            <a:schemeClr val="bg1"/>
                          </a:solidFill>
                          <a:latin typeface="Cambria Math" panose="02040503050406030204" pitchFamily="18" charset="0"/>
                          <a:ea typeface="Times New Roman" panose="02020603050405020304" pitchFamily="18" charset="0"/>
                        </a:rPr>
                        <m:t>=</m:t>
                      </m:r>
                      <m:r>
                        <a:rPr lang="en-US" sz="2933" i="1">
                          <a:solidFill>
                            <a:schemeClr val="bg1"/>
                          </a:solidFill>
                          <a:latin typeface="Cambria Math" panose="02040503050406030204" pitchFamily="18" charset="0"/>
                          <a:ea typeface="Times New Roman" panose="02020603050405020304" pitchFamily="18" charset="0"/>
                        </a:rPr>
                        <m:t>−</m:t>
                      </m:r>
                      <m:r>
                        <a:rPr lang="en-US" sz="2933">
                          <a:solidFill>
                            <a:schemeClr val="bg1"/>
                          </a:solidFill>
                          <a:latin typeface="Cambria Math" panose="02040503050406030204" pitchFamily="18" charset="0"/>
                          <a:ea typeface="Times New Roman" panose="02020603050405020304" pitchFamily="18" charset="0"/>
                        </a:rPr>
                        <m:t>2</m:t>
                      </m:r>
                    </m:oMath>
                  </m:oMathPara>
                </a14:m>
                <a:endParaRPr lang="en-US" sz="2667">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065051" y="1993934"/>
                <a:ext cx="10158124" cy="1446422"/>
              </a:xfrm>
              <a:prstGeom prst="rect">
                <a:avLst/>
              </a:prstGeom>
              <a:blipFill>
                <a:blip r:embed="rId4"/>
                <a:stretch>
                  <a:fillRect l="-1321"/>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304800" y="5507560"/>
            <a:ext cx="13156308" cy="2036241"/>
          </a:xfrm>
          <a:prstGeom prst="rect">
            <a:avLst/>
          </a:prstGeom>
        </p:spPr>
      </p:pic>
      <p:pic>
        <p:nvPicPr>
          <p:cNvPr id="11" name="Picture 10"/>
          <p:cNvPicPr>
            <a:picLocks noChangeAspect="1"/>
          </p:cNvPicPr>
          <p:nvPr/>
        </p:nvPicPr>
        <p:blipFill>
          <a:blip r:embed="rId4"/>
          <a:stretch>
            <a:fillRect/>
          </a:stretch>
        </p:blipFill>
        <p:spPr>
          <a:xfrm>
            <a:off x="10566401" y="339975"/>
            <a:ext cx="1426587" cy="914479"/>
          </a:xfrm>
          <a:prstGeom prst="rect">
            <a:avLst/>
          </a:prstGeom>
        </p:spPr>
      </p:pic>
      <p:sp>
        <p:nvSpPr>
          <p:cNvPr id="13" name="Rectangle 12"/>
          <p:cNvSpPr/>
          <p:nvPr/>
        </p:nvSpPr>
        <p:spPr>
          <a:xfrm>
            <a:off x="914400" y="4051619"/>
            <a:ext cx="10673773" cy="1446422"/>
          </a:xfrm>
          <a:prstGeom prst="rect">
            <a:avLst/>
          </a:prstGeom>
        </p:spPr>
        <p:txBody>
          <a:bodyPr wrap="square">
            <a:spAutoFit/>
          </a:bodyPr>
          <a:lstStyle/>
          <a:p>
            <a:pPr lvl="0">
              <a:lnSpc>
                <a:spcPct val="150000"/>
              </a:lnSpc>
            </a:pPr>
            <a:r>
              <a:rPr lang="en-US" sz="2933">
                <a:solidFill>
                  <a:prstClr val="black"/>
                </a:solidFill>
                <a:latin typeface="Arial" panose="020B0604020202020204" pitchFamily="34" charset="0"/>
                <a:ea typeface="Times New Roman" panose="02020603050405020304" pitchFamily="18" charset="0"/>
                <a:cs typeface="Arial" panose="020B0604020202020204" pitchFamily="34" charset="0"/>
              </a:rPr>
              <a:t>A. 10				B. 20				C. -40				D. 40</a:t>
            </a:r>
          </a:p>
        </p:txBody>
      </p:sp>
      <p:sp>
        <p:nvSpPr>
          <p:cNvPr id="16" name="Rounded Rectangle 15"/>
          <p:cNvSpPr/>
          <p:nvPr/>
        </p:nvSpPr>
        <p:spPr>
          <a:xfrm>
            <a:off x="6807200" y="4056363"/>
            <a:ext cx="1574800" cy="79227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7878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2065" y="-6902645"/>
            <a:ext cx="15411079" cy="10026845"/>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382608" y="677084"/>
            <a:ext cx="11047392"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C00000"/>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607580" y="1905001"/>
            <a:ext cx="11076421" cy="106680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1320800" y="2060129"/>
                <a:ext cx="9650124" cy="769378"/>
              </a:xfrm>
              <a:prstGeom prst="rect">
                <a:avLst/>
              </a:prstGeom>
            </p:spPr>
            <p:txBody>
              <a:bodyPr wrap="square">
                <a:spAutoFit/>
              </a:bodyPr>
              <a:lstStyle/>
              <a:p>
                <a:pPr marR="20321" algn="just">
                  <a:lnSpc>
                    <a:spcPct val="150000"/>
                  </a:lnSpc>
                </a:pPr>
                <a:r>
                  <a:rPr lang="nl-NL" sz="2933" b="1">
                    <a:solidFill>
                      <a:prstClr val="white"/>
                    </a:solidFill>
                    <a:latin typeface="Arial" panose="020B0604020202020204" pitchFamily="34" charset="0"/>
                    <a:ea typeface="Times New Roman" panose="02020603050405020304" pitchFamily="18" charset="0"/>
                    <a:cs typeface="Arial" panose="020B0604020202020204" pitchFamily="34" charset="0"/>
                  </a:rPr>
                  <a:t>Câu 3. </a:t>
                </a:r>
                <a:r>
                  <a:rPr lang="en-US" sz="2933">
                    <a:solidFill>
                      <a:schemeClr val="bg1"/>
                    </a:solidFill>
                    <a:latin typeface="Arial" panose="020B0604020202020204" pitchFamily="34" charset="0"/>
                    <a:ea typeface="Times New Roman" panose="02020603050405020304" pitchFamily="18" charset="0"/>
                    <a:cs typeface="Arial" panose="020B0604020202020204" pitchFamily="34" charset="0"/>
                  </a:rPr>
                  <a:t>Các đơn thức </a:t>
                </a:r>
                <a14:m>
                  <m:oMath xmlns:m="http://schemas.openxmlformats.org/officeDocument/2006/math">
                    <m:r>
                      <a:rPr lang="en-US" sz="2933">
                        <a:solidFill>
                          <a:schemeClr val="bg1"/>
                        </a:solidFill>
                        <a:latin typeface="Cambria Math" panose="02040503050406030204" pitchFamily="18" charset="0"/>
                        <a:ea typeface="Times New Roman" panose="02020603050405020304" pitchFamily="18" charset="0"/>
                      </a:rPr>
                      <m:t>4; </m:t>
                    </m:r>
                    <m:r>
                      <m:rPr>
                        <m:sty m:val="p"/>
                      </m:rPr>
                      <a:rPr lang="en-US" sz="2933">
                        <a:solidFill>
                          <a:schemeClr val="bg1"/>
                        </a:solidFill>
                        <a:latin typeface="Cambria Math" panose="02040503050406030204" pitchFamily="18" charset="0"/>
                        <a:ea typeface="Times New Roman" panose="02020603050405020304" pitchFamily="18" charset="0"/>
                      </a:rPr>
                      <m:t>xy</m:t>
                    </m:r>
                    <m:r>
                      <a:rPr lang="en-US" sz="2933">
                        <a:solidFill>
                          <a:schemeClr val="bg1"/>
                        </a:solidFill>
                        <a:latin typeface="Cambria Math" panose="02040503050406030204" pitchFamily="18" charset="0"/>
                        <a:ea typeface="Times New Roman" panose="02020603050405020304" pitchFamily="18" charset="0"/>
                      </a:rPr>
                      <m:t>; </m:t>
                    </m:r>
                    <m:sSup>
                      <m:sSupPr>
                        <m:ctrlPr>
                          <a:rPr lang="en-US" sz="2933" i="1">
                            <a:solidFill>
                              <a:schemeClr val="bg1"/>
                            </a:solidFill>
                            <a:latin typeface="Cambria Math" panose="02040503050406030204" pitchFamily="18" charset="0"/>
                            <a:ea typeface="Times New Roman" panose="02020603050405020304" pitchFamily="18" charset="0"/>
                          </a:rPr>
                        </m:ctrlPr>
                      </m:sSupPr>
                      <m:e>
                        <m:r>
                          <m:rPr>
                            <m:sty m:val="p"/>
                          </m:rPr>
                          <a:rPr lang="en-US" sz="2933">
                            <a:solidFill>
                              <a:schemeClr val="bg1"/>
                            </a:solidFill>
                            <a:latin typeface="Cambria Math" panose="02040503050406030204" pitchFamily="18" charset="0"/>
                            <a:ea typeface="Times New Roman" panose="02020603050405020304" pitchFamily="18" charset="0"/>
                          </a:rPr>
                          <m:t>x</m:t>
                        </m:r>
                      </m:e>
                      <m:sup>
                        <m:r>
                          <a:rPr lang="en-US" sz="2933" baseline="30000">
                            <a:solidFill>
                              <a:schemeClr val="bg1"/>
                            </a:solidFill>
                            <a:latin typeface="Cambria Math" panose="02040503050406030204" pitchFamily="18" charset="0"/>
                            <a:ea typeface="Times New Roman" panose="02020603050405020304" pitchFamily="18" charset="0"/>
                          </a:rPr>
                          <m:t>3</m:t>
                        </m:r>
                      </m:sup>
                    </m:sSup>
                    <m:r>
                      <a:rPr lang="en-US" sz="2933">
                        <a:solidFill>
                          <a:schemeClr val="bg1"/>
                        </a:solidFill>
                        <a:latin typeface="Cambria Math" panose="02040503050406030204" pitchFamily="18" charset="0"/>
                        <a:ea typeface="Times New Roman" panose="02020603050405020304" pitchFamily="18" charset="0"/>
                      </a:rPr>
                      <m:t>; </m:t>
                    </m:r>
                    <m:r>
                      <m:rPr>
                        <m:sty m:val="p"/>
                      </m:rPr>
                      <a:rPr lang="en-US" sz="2933">
                        <a:solidFill>
                          <a:schemeClr val="bg1"/>
                        </a:solidFill>
                        <a:latin typeface="Cambria Math" panose="02040503050406030204" pitchFamily="18" charset="0"/>
                        <a:ea typeface="Times New Roman" panose="02020603050405020304" pitchFamily="18" charset="0"/>
                      </a:rPr>
                      <m:t>xy</m:t>
                    </m:r>
                    <m:r>
                      <a:rPr lang="en-US" sz="2933">
                        <a:solidFill>
                          <a:schemeClr val="bg1"/>
                        </a:solidFill>
                        <a:latin typeface="Cambria Math" panose="02040503050406030204" pitchFamily="18" charset="0"/>
                        <a:ea typeface="Times New Roman" panose="02020603050405020304" pitchFamily="18" charset="0"/>
                      </a:rPr>
                      <m:t>.</m:t>
                    </m:r>
                    <m:r>
                      <m:rPr>
                        <m:sty m:val="p"/>
                      </m:rPr>
                      <a:rPr lang="en-US" sz="2933">
                        <a:solidFill>
                          <a:schemeClr val="bg1"/>
                        </a:solidFill>
                        <a:latin typeface="Cambria Math" panose="02040503050406030204" pitchFamily="18" charset="0"/>
                        <a:ea typeface="Times New Roman" panose="02020603050405020304" pitchFamily="18" charset="0"/>
                      </a:rPr>
                      <m:t>x</m:t>
                    </m:r>
                    <m:sSup>
                      <m:sSupPr>
                        <m:ctrlPr>
                          <a:rPr lang="en-US" sz="2933" i="1">
                            <a:solidFill>
                              <a:schemeClr val="bg1"/>
                            </a:solidFill>
                            <a:latin typeface="Cambria Math" panose="02040503050406030204" pitchFamily="18" charset="0"/>
                            <a:ea typeface="Times New Roman" panose="02020603050405020304" pitchFamily="18" charset="0"/>
                          </a:rPr>
                        </m:ctrlPr>
                      </m:sSupPr>
                      <m:e>
                        <m:r>
                          <m:rPr>
                            <m:sty m:val="p"/>
                          </m:rPr>
                          <a:rPr lang="en-US" sz="2933">
                            <a:solidFill>
                              <a:schemeClr val="bg1"/>
                            </a:solidFill>
                            <a:latin typeface="Cambria Math" panose="02040503050406030204" pitchFamily="18" charset="0"/>
                            <a:ea typeface="Times New Roman" panose="02020603050405020304" pitchFamily="18" charset="0"/>
                          </a:rPr>
                          <m:t>z</m:t>
                        </m:r>
                      </m:e>
                      <m:sup>
                        <m:r>
                          <a:rPr lang="en-US" sz="2933" baseline="30000">
                            <a:solidFill>
                              <a:schemeClr val="bg1"/>
                            </a:solidFill>
                            <a:latin typeface="Cambria Math" panose="02040503050406030204" pitchFamily="18" charset="0"/>
                            <a:ea typeface="Times New Roman" panose="02020603050405020304" pitchFamily="18" charset="0"/>
                          </a:rPr>
                          <m:t>2</m:t>
                        </m:r>
                      </m:sup>
                    </m:sSup>
                  </m:oMath>
                </a14:m>
                <a:r>
                  <a:rPr lang="en-US" sz="2933">
                    <a:solidFill>
                      <a:schemeClr val="bg1"/>
                    </a:solidFill>
                    <a:latin typeface="Arial" panose="020B0604020202020204" pitchFamily="34" charset="0"/>
                    <a:ea typeface="Times New Roman" panose="02020603050405020304" pitchFamily="18" charset="0"/>
                    <a:cs typeface="Arial" panose="020B0604020202020204" pitchFamily="34" charset="0"/>
                  </a:rPr>
                  <a:t> có bậc lần lượt là</a:t>
                </a:r>
                <a:endParaRPr lang="en-US" sz="2667">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320800" y="2060129"/>
                <a:ext cx="9650124" cy="769378"/>
              </a:xfrm>
              <a:prstGeom prst="rect">
                <a:avLst/>
              </a:prstGeom>
              <a:blipFill>
                <a:blip r:embed="rId4"/>
                <a:stretch>
                  <a:fillRect l="-1390" b="-11905"/>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304800" y="5507560"/>
            <a:ext cx="13156308" cy="2036241"/>
          </a:xfrm>
          <a:prstGeom prst="rect">
            <a:avLst/>
          </a:prstGeom>
        </p:spPr>
      </p:pic>
      <p:pic>
        <p:nvPicPr>
          <p:cNvPr id="11" name="Picture 10"/>
          <p:cNvPicPr>
            <a:picLocks noChangeAspect="1"/>
          </p:cNvPicPr>
          <p:nvPr/>
        </p:nvPicPr>
        <p:blipFill>
          <a:blip r:embed="rId6"/>
          <a:stretch>
            <a:fillRect/>
          </a:stretch>
        </p:blipFill>
        <p:spPr>
          <a:xfrm>
            <a:off x="10566401" y="339975"/>
            <a:ext cx="1426587" cy="914479"/>
          </a:xfrm>
          <a:prstGeom prst="rect">
            <a:avLst/>
          </a:prstGeom>
        </p:spPr>
      </p:pic>
      <p:sp>
        <p:nvSpPr>
          <p:cNvPr id="13" name="Rectangle 12"/>
          <p:cNvSpPr/>
          <p:nvPr/>
        </p:nvSpPr>
        <p:spPr>
          <a:xfrm>
            <a:off x="2772457" y="3193217"/>
            <a:ext cx="6746664" cy="4605876"/>
          </a:xfrm>
          <a:prstGeom prst="rect">
            <a:avLst/>
          </a:prstGeom>
        </p:spPr>
        <p:txBody>
          <a:bodyPr wrap="square">
            <a:spAutoFit/>
          </a:bodyPr>
          <a:lstStyle/>
          <a:p>
            <a:pPr lvl="0">
              <a:lnSpc>
                <a:spcPct val="250000"/>
              </a:lnSpc>
            </a:pPr>
            <a:r>
              <a:rPr lang="en-US" sz="2933">
                <a:solidFill>
                  <a:prstClr val="black"/>
                </a:solidFill>
                <a:latin typeface="Arial" panose="020B0604020202020204" pitchFamily="34" charset="0"/>
                <a:ea typeface="Times New Roman" panose="02020603050405020304" pitchFamily="18" charset="0"/>
                <a:cs typeface="Arial" panose="020B0604020202020204" pitchFamily="34" charset="0"/>
              </a:rPr>
              <a:t>A. 0; 2; 3; 5				B. 0; 2; 3; 3</a:t>
            </a:r>
          </a:p>
          <a:p>
            <a:pPr lvl="0">
              <a:lnSpc>
                <a:spcPct val="250000"/>
              </a:lnSpc>
            </a:pPr>
            <a:r>
              <a:rPr lang="en-US" sz="2933">
                <a:solidFill>
                  <a:prstClr val="black"/>
                </a:solidFill>
                <a:latin typeface="Arial" panose="020B0604020202020204" pitchFamily="34" charset="0"/>
                <a:ea typeface="Times New Roman" panose="02020603050405020304" pitchFamily="18" charset="0"/>
                <a:cs typeface="Arial" panose="020B0604020202020204" pitchFamily="34" charset="0"/>
              </a:rPr>
              <a:t>C. 0; 1; 3; 5				D. 1; 2; 3; 5</a:t>
            </a:r>
          </a:p>
        </p:txBody>
      </p:sp>
      <p:sp>
        <p:nvSpPr>
          <p:cNvPr id="16" name="Rounded Rectangle 15"/>
          <p:cNvSpPr/>
          <p:nvPr/>
        </p:nvSpPr>
        <p:spPr>
          <a:xfrm>
            <a:off x="2641600" y="3548478"/>
            <a:ext cx="2286000" cy="79227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6750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2065" y="-6629400"/>
            <a:ext cx="15411079" cy="10026845"/>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382608" y="677084"/>
            <a:ext cx="11047392"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C00000"/>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607580" y="1905000"/>
            <a:ext cx="11076421" cy="15855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1525876" y="2408040"/>
                <a:ext cx="10158124" cy="543675"/>
              </a:xfrm>
              <a:prstGeom prst="rect">
                <a:avLst/>
              </a:prstGeom>
            </p:spPr>
            <p:txBody>
              <a:bodyPr wrap="square">
                <a:spAutoFit/>
              </a:bodyPr>
              <a:lstStyle/>
              <a:p>
                <a:pPr lvl="0"/>
                <a:r>
                  <a:rPr lang="nl-NL" sz="2933" b="1">
                    <a:solidFill>
                      <a:schemeClr val="bg1"/>
                    </a:solidFill>
                    <a:latin typeface="Arial" panose="020B0604020202020204" pitchFamily="34" charset="0"/>
                    <a:ea typeface="Times New Roman" panose="02020603050405020304" pitchFamily="18" charset="0"/>
                    <a:cs typeface="Arial" panose="020B0604020202020204" pitchFamily="34" charset="0"/>
                  </a:rPr>
                  <a:t>Câu 4. </a:t>
                </a:r>
                <a:r>
                  <a:rPr lang="en-US" sz="2933">
                    <a:solidFill>
                      <a:schemeClr val="bg1"/>
                    </a:solidFill>
                    <a:latin typeface="Arial" panose="020B0604020202020204" pitchFamily="34" charset="0"/>
                    <a:ea typeface="Arial" panose="020B0604020202020204" pitchFamily="34" charset="0"/>
                    <a:cs typeface="Arial" panose="020B0604020202020204" pitchFamily="34" charset="0"/>
                  </a:rPr>
                  <a:t> Hệ số của đơn thức </a:t>
                </a:r>
                <a14:m>
                  <m:oMath xmlns:m="http://schemas.openxmlformats.org/officeDocument/2006/math">
                    <m:sSup>
                      <m:sSupPr>
                        <m:ctrlPr>
                          <a:rPr lang="en-US" sz="2933" i="1">
                            <a:solidFill>
                              <a:schemeClr val="bg1"/>
                            </a:solidFill>
                            <a:latin typeface="Cambria Math" panose="02040503050406030204" pitchFamily="18" charset="0"/>
                          </a:rPr>
                        </m:ctrlPr>
                      </m:sSupPr>
                      <m:e>
                        <m:d>
                          <m:dPr>
                            <m:ctrlPr>
                              <a:rPr lang="en-US" sz="2933" i="1">
                                <a:solidFill>
                                  <a:schemeClr val="bg1"/>
                                </a:solidFill>
                                <a:latin typeface="Cambria Math" panose="02040503050406030204" pitchFamily="18" charset="0"/>
                              </a:rPr>
                            </m:ctrlPr>
                          </m:dPr>
                          <m:e>
                            <m:r>
                              <a:rPr lang="en-US" sz="2933">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2933" i="1">
                                    <a:solidFill>
                                      <a:schemeClr val="bg1"/>
                                    </a:solidFill>
                                    <a:latin typeface="Cambria Math" panose="02040503050406030204" pitchFamily="18" charset="0"/>
                                  </a:rPr>
                                </m:ctrlPr>
                              </m:sSupPr>
                              <m:e>
                                <m:r>
                                  <m:rPr>
                                    <m:sty m:val="p"/>
                                  </m:rPr>
                                  <a:rPr lang="en-US" sz="2933">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933"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e>
                        </m:d>
                      </m:e>
                      <m:sup>
                        <m:r>
                          <a:rPr lang="en-US" sz="2933"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933">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2933" i="1">
                                <a:solidFill>
                                  <a:schemeClr val="bg1"/>
                                </a:solidFill>
                                <a:latin typeface="Cambria Math" panose="02040503050406030204" pitchFamily="18" charset="0"/>
                              </a:rPr>
                            </m:ctrlPr>
                          </m:sSupPr>
                          <m:e>
                            <m:r>
                              <m:rPr>
                                <m:sty m:val="p"/>
                              </m:rPr>
                              <a:rPr lang="en-US" sz="2933">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933"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e>
                    </m:d>
                    <m:sSup>
                      <m:sSupPr>
                        <m:ctrlPr>
                          <a:rPr lang="en-US" sz="2933" i="1">
                            <a:solidFill>
                              <a:schemeClr val="bg1"/>
                            </a:solidFill>
                            <a:latin typeface="Cambria Math" panose="02040503050406030204" pitchFamily="18" charset="0"/>
                          </a:rPr>
                        </m:ctrlPr>
                      </m:sSupPr>
                      <m:e>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933">
                                <a:solidFill>
                                  <a:schemeClr val="bg1"/>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en-US" sz="2933">
                                <a:solidFill>
                                  <a:schemeClr val="bg1"/>
                                </a:solidFill>
                                <a:latin typeface="Cambria Math" panose="02040503050406030204" pitchFamily="18" charset="0"/>
                                <a:ea typeface="Arial" panose="020B0604020202020204" pitchFamily="34" charset="0"/>
                                <a:cs typeface="Times New Roman" panose="02020603050405020304" pitchFamily="18" charset="0"/>
                              </a:rPr>
                              <m:t>xz</m:t>
                            </m:r>
                          </m:e>
                        </m:d>
                      </m:e>
                      <m:sup>
                        <m:r>
                          <a:rPr lang="en-US" sz="2933"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2933">
                    <a:solidFill>
                      <a:schemeClr val="bg1"/>
                    </a:solidFill>
                    <a:latin typeface="Arial" panose="020B0604020202020204" pitchFamily="34" charset="0"/>
                    <a:ea typeface="Arial" panose="020B0604020202020204" pitchFamily="34" charset="0"/>
                    <a:cs typeface="Arial" panose="020B0604020202020204" pitchFamily="34" charset="0"/>
                  </a:rPr>
                  <a:t> là</a:t>
                </a:r>
                <a:endParaRPr lang="en-US" sz="2933">
                  <a:solidFill>
                    <a:schemeClr val="bg1"/>
                  </a:solidFill>
                  <a:latin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525876" y="2408040"/>
                <a:ext cx="10158124" cy="543675"/>
              </a:xfrm>
              <a:prstGeom prst="rect">
                <a:avLst/>
              </a:prstGeom>
              <a:blipFill>
                <a:blip r:embed="rId4"/>
                <a:stretch>
                  <a:fillRect l="-1320" t="-12360" b="-32584"/>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304800" y="5507560"/>
            <a:ext cx="13156308" cy="2036241"/>
          </a:xfrm>
          <a:prstGeom prst="rect">
            <a:avLst/>
          </a:prstGeom>
        </p:spPr>
      </p:pic>
      <p:pic>
        <p:nvPicPr>
          <p:cNvPr id="11" name="Picture 10"/>
          <p:cNvPicPr>
            <a:picLocks noChangeAspect="1"/>
          </p:cNvPicPr>
          <p:nvPr/>
        </p:nvPicPr>
        <p:blipFill>
          <a:blip r:embed="rId6"/>
          <a:stretch>
            <a:fillRect/>
          </a:stretch>
        </p:blipFill>
        <p:spPr>
          <a:xfrm>
            <a:off x="10566401" y="339975"/>
            <a:ext cx="1426587" cy="914479"/>
          </a:xfrm>
          <a:prstGeom prst="rect">
            <a:avLst/>
          </a:prstGeom>
        </p:spPr>
      </p:pic>
      <p:sp>
        <p:nvSpPr>
          <p:cNvPr id="13" name="Rectangle 12"/>
          <p:cNvSpPr/>
          <p:nvPr/>
        </p:nvSpPr>
        <p:spPr>
          <a:xfrm>
            <a:off x="1006598" y="4043360"/>
            <a:ext cx="10673773" cy="1446422"/>
          </a:xfrm>
          <a:prstGeom prst="rect">
            <a:avLst/>
          </a:prstGeom>
        </p:spPr>
        <p:txBody>
          <a:bodyPr wrap="square">
            <a:spAutoFit/>
          </a:bodyPr>
          <a:lstStyle/>
          <a:p>
            <a:pPr lvl="0">
              <a:lnSpc>
                <a:spcPct val="150000"/>
              </a:lnSpc>
            </a:pPr>
            <a:r>
              <a:rPr lang="en-US" sz="2933">
                <a:solidFill>
                  <a:prstClr val="black"/>
                </a:solidFill>
                <a:latin typeface="Arial" panose="020B0604020202020204" pitchFamily="34" charset="0"/>
                <a:ea typeface="Times New Roman" panose="02020603050405020304" pitchFamily="18" charset="0"/>
                <a:cs typeface="Arial" panose="020B0604020202020204" pitchFamily="34" charset="0"/>
              </a:rPr>
              <a:t>A. -1500			B. -750				C. 30			D. 1500</a:t>
            </a:r>
          </a:p>
        </p:txBody>
      </p:sp>
      <p:sp>
        <p:nvSpPr>
          <p:cNvPr id="18" name="Rounded Rectangle 17"/>
          <p:cNvSpPr/>
          <p:nvPr/>
        </p:nvSpPr>
        <p:spPr>
          <a:xfrm>
            <a:off x="9356513" y="4003013"/>
            <a:ext cx="1828800" cy="79227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70433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294976" y="187357"/>
            <a:ext cx="11389025" cy="6492843"/>
          </a:xfrm>
          <a:prstGeom prst="rect">
            <a:avLst/>
          </a:prstGeom>
        </p:spPr>
      </p:pic>
      <p:sp>
        <p:nvSpPr>
          <p:cNvPr id="9" name="Rectangle 8"/>
          <p:cNvSpPr/>
          <p:nvPr/>
        </p:nvSpPr>
        <p:spPr>
          <a:xfrm>
            <a:off x="3460590" y="1634291"/>
            <a:ext cx="5057795" cy="707886"/>
          </a:xfrm>
          <a:prstGeom prst="rect">
            <a:avLst/>
          </a:prstGeom>
        </p:spPr>
        <p:txBody>
          <a:bodyPr wrap="none">
            <a:spAutoFit/>
          </a:bodyPr>
          <a:lstStyle/>
          <a:p>
            <a:pPr lvl="0" algn="ctr">
              <a:buClr>
                <a:srgbClr val="04596F"/>
              </a:buClr>
              <a:buSzPts val="3500"/>
              <a:defRPr/>
            </a:pPr>
            <a:r>
              <a:rPr lang="en-US" sz="4000" b="1" kern="0">
                <a:solidFill>
                  <a:schemeClr val="tx2"/>
                </a:solidFill>
                <a:latin typeface="Arial" panose="020B0604020202020204" pitchFamily="34" charset="0"/>
                <a:sym typeface="Kavoon"/>
              </a:rPr>
              <a:t>NỘI DUNG BÀI HỌC</a:t>
            </a:r>
            <a:endParaRPr lang="vi-VN" sz="4000" b="1" kern="0" dirty="0">
              <a:solidFill>
                <a:schemeClr val="tx2"/>
              </a:solidFill>
              <a:sym typeface="Kavoon"/>
            </a:endParaRPr>
          </a:p>
        </p:txBody>
      </p:sp>
      <p:sp>
        <p:nvSpPr>
          <p:cNvPr id="13" name="Rectangle 12"/>
          <p:cNvSpPr/>
          <p:nvPr/>
        </p:nvSpPr>
        <p:spPr>
          <a:xfrm>
            <a:off x="2929885" y="2856601"/>
            <a:ext cx="6369329" cy="784830"/>
          </a:xfrm>
          <a:prstGeom prst="rect">
            <a:avLst/>
          </a:prstGeom>
        </p:spPr>
        <p:txBody>
          <a:bodyPr wrap="square">
            <a:spAutoFit/>
          </a:bodyPr>
          <a:lstStyle/>
          <a:p>
            <a:pPr algn="just">
              <a:lnSpc>
                <a:spcPct val="150000"/>
              </a:lnSpc>
              <a:tabLst>
                <a:tab pos="240042" algn="l"/>
                <a:tab pos="480084" algn="l"/>
              </a:tabLst>
            </a:pPr>
            <a:r>
              <a:rPr lang="en-US" sz="3000" b="1">
                <a:solidFill>
                  <a:schemeClr val="accent2"/>
                </a:solidFill>
                <a:latin typeface="Arial" panose="020B0604020202020204" pitchFamily="34" charset="0"/>
                <a:ea typeface="Calibri" panose="020F0502020204030204" pitchFamily="34" charset="0"/>
                <a:cs typeface="Arial" panose="020B0604020202020204" pitchFamily="34" charset="0"/>
              </a:rPr>
              <a:t>1. </a:t>
            </a:r>
            <a:r>
              <a:rPr lang="vi-VN" sz="3000" b="1">
                <a:solidFill>
                  <a:schemeClr val="accent2"/>
                </a:solidFill>
                <a:ea typeface="Calibri" panose="020F0502020204030204" pitchFamily="34" charset="0"/>
                <a:cs typeface="Arial" panose="020B0604020202020204" pitchFamily="34" charset="0"/>
              </a:rPr>
              <a:t>Đơn thức và đơn thức thu gọn</a:t>
            </a:r>
            <a:endParaRPr lang="vi-VN" sz="3000" b="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2932559" y="4081327"/>
            <a:ext cx="6369329" cy="784830"/>
          </a:xfrm>
          <a:prstGeom prst="rect">
            <a:avLst/>
          </a:prstGeom>
        </p:spPr>
        <p:txBody>
          <a:bodyPr wrap="square">
            <a:spAutoFit/>
          </a:bodyPr>
          <a:lstStyle/>
          <a:p>
            <a:pPr algn="just">
              <a:lnSpc>
                <a:spcPct val="150000"/>
              </a:lnSpc>
              <a:tabLst>
                <a:tab pos="240042" algn="l"/>
                <a:tab pos="480084" algn="l"/>
              </a:tabLst>
            </a:pPr>
            <a:r>
              <a:rPr lang="vi-VN" sz="3000" b="1">
                <a:solidFill>
                  <a:schemeClr val="accent2"/>
                </a:solidFill>
                <a:ea typeface="Calibri" panose="020F0502020204030204" pitchFamily="34" charset="0"/>
                <a:cs typeface="Arial" panose="020B0604020202020204" pitchFamily="34" charset="0"/>
              </a:rPr>
              <a:t>2. Đơn thức đồng dạng</a:t>
            </a:r>
            <a:endParaRPr lang="vi-VN" sz="3000" b="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9049939" y="4070275"/>
            <a:ext cx="2441578" cy="2139265"/>
          </a:xfrm>
          <a:prstGeom prst="rect">
            <a:avLst/>
          </a:prstGeom>
        </p:spPr>
      </p:pic>
      <p:pic>
        <p:nvPicPr>
          <p:cNvPr id="25" name="Picture 2"/>
          <p:cNvPicPr>
            <a:picLocks noChangeAspect="1"/>
          </p:cNvPicPr>
          <p:nvPr/>
        </p:nvPicPr>
        <p:blipFill>
          <a:blip r:embed="rId5"/>
          <a:srcRect/>
          <a:stretch>
            <a:fillRect/>
          </a:stretch>
        </p:blipFill>
        <p:spPr>
          <a:xfrm rot="956419">
            <a:off x="9734198" y="853350"/>
            <a:ext cx="1073062" cy="1219389"/>
          </a:xfrm>
          <a:prstGeom prst="rect">
            <a:avLst/>
          </a:prstGeom>
        </p:spPr>
      </p:pic>
      <p:sp>
        <p:nvSpPr>
          <p:cNvPr id="26" name="Freeform 6"/>
          <p:cNvSpPr/>
          <p:nvPr/>
        </p:nvSpPr>
        <p:spPr>
          <a:xfrm>
            <a:off x="125257" y="4081327"/>
            <a:ext cx="1488510" cy="1425869"/>
          </a:xfrm>
          <a:custGeom>
            <a:avLst/>
            <a:gdLst/>
            <a:ahLst/>
            <a:cxnLst/>
            <a:rect l="l" t="t" r="r" b="b"/>
            <a:pathLst>
              <a:path w="2232765" h="2138803">
                <a:moveTo>
                  <a:pt x="0" y="0"/>
                </a:moveTo>
                <a:lnTo>
                  <a:pt x="2232765" y="0"/>
                </a:lnTo>
                <a:lnTo>
                  <a:pt x="2232765" y="2138803"/>
                </a:lnTo>
                <a:lnTo>
                  <a:pt x="0" y="2138803"/>
                </a:lnTo>
                <a:lnTo>
                  <a:pt x="0" y="0"/>
                </a:lnTo>
                <a:close/>
              </a:path>
            </a:pathLst>
          </a:custGeom>
          <a:blipFill>
            <a:blip r:embed="rId6"/>
            <a:stretch>
              <a:fillRect/>
            </a:stretch>
          </a:blipFill>
        </p:spPr>
      </p:sp>
    </p:spTree>
    <p:extLst>
      <p:ext uri="{BB962C8B-B14F-4D97-AF65-F5344CB8AC3E}">
        <p14:creationId xmlns:p14="http://schemas.microsoft.com/office/powerpoint/2010/main" val="173025971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2065" y="-6629400"/>
            <a:ext cx="15411079" cy="10026845"/>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382608" y="677084"/>
            <a:ext cx="11047392"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C00000"/>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607580" y="1905000"/>
            <a:ext cx="11076421" cy="15855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1932276" y="1981672"/>
                <a:ext cx="8634124" cy="1446422"/>
              </a:xfrm>
              <a:prstGeom prst="rect">
                <a:avLst/>
              </a:prstGeom>
            </p:spPr>
            <p:txBody>
              <a:bodyPr wrap="square">
                <a:spAutoFit/>
              </a:bodyPr>
              <a:lstStyle/>
              <a:p>
                <a:pPr marR="20321" algn="just">
                  <a:lnSpc>
                    <a:spcPct val="150000"/>
                  </a:lnSpc>
                </a:pPr>
                <a:r>
                  <a:rPr lang="nl-NL" sz="2933" b="1">
                    <a:solidFill>
                      <a:schemeClr val="bg1"/>
                    </a:solidFill>
                    <a:latin typeface="Arial" panose="020B0604020202020204" pitchFamily="34" charset="0"/>
                    <a:ea typeface="Times New Roman" panose="02020603050405020304" pitchFamily="18" charset="0"/>
                    <a:cs typeface="Arial" panose="020B0604020202020204" pitchFamily="34" charset="0"/>
                  </a:rPr>
                  <a:t>Câu 5. </a:t>
                </a:r>
                <a:r>
                  <a:rPr lang="en-US" sz="2933">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2933">
                        <a:solidFill>
                          <a:schemeClr val="bg1"/>
                        </a:solidFill>
                        <a:latin typeface="Cambria Math" panose="02040503050406030204" pitchFamily="18" charset="0"/>
                        <a:ea typeface="Times New Roman" panose="02020603050405020304" pitchFamily="18" charset="0"/>
                      </a:rPr>
                      <m:t>4</m:t>
                    </m:r>
                    <m:sSup>
                      <m:sSupPr>
                        <m:ctrlPr>
                          <a:rPr lang="en-US" sz="2933" i="1">
                            <a:solidFill>
                              <a:schemeClr val="bg1"/>
                            </a:solidFill>
                            <a:latin typeface="Cambria Math" panose="02040503050406030204" pitchFamily="18" charset="0"/>
                            <a:ea typeface="Times New Roman" panose="02020603050405020304" pitchFamily="18" charset="0"/>
                          </a:rPr>
                        </m:ctrlPr>
                      </m:sSupPr>
                      <m:e>
                        <m:r>
                          <m:rPr>
                            <m:sty m:val="p"/>
                          </m:rPr>
                          <a:rPr lang="en-US" sz="2933">
                            <a:solidFill>
                              <a:schemeClr val="bg1"/>
                            </a:solidFill>
                            <a:latin typeface="Cambria Math" panose="02040503050406030204" pitchFamily="18" charset="0"/>
                            <a:ea typeface="Times New Roman" panose="02020603050405020304" pitchFamily="18" charset="0"/>
                          </a:rPr>
                          <m:t>x</m:t>
                        </m:r>
                      </m:e>
                      <m:sup>
                        <m:r>
                          <a:rPr lang="en-US" sz="2933" baseline="30000">
                            <a:solidFill>
                              <a:schemeClr val="bg1"/>
                            </a:solidFill>
                            <a:latin typeface="Cambria Math" panose="02040503050406030204" pitchFamily="18" charset="0"/>
                            <a:ea typeface="Times New Roman" panose="02020603050405020304" pitchFamily="18" charset="0"/>
                          </a:rPr>
                          <m:t>2</m:t>
                        </m:r>
                      </m:sup>
                    </m:sSup>
                    <m:r>
                      <m:rPr>
                        <m:sty m:val="p"/>
                      </m:rPr>
                      <a:rPr lang="en-US" sz="2933">
                        <a:solidFill>
                          <a:schemeClr val="bg1"/>
                        </a:solidFill>
                        <a:latin typeface="Cambria Math" panose="02040503050406030204" pitchFamily="18" charset="0"/>
                        <a:ea typeface="Times New Roman" panose="02020603050405020304" pitchFamily="18" charset="0"/>
                      </a:rPr>
                      <m:t>y</m:t>
                    </m:r>
                    <m:sSup>
                      <m:sSupPr>
                        <m:ctrlPr>
                          <a:rPr lang="en-US" sz="2933" i="1">
                            <a:solidFill>
                              <a:schemeClr val="bg1"/>
                            </a:solidFill>
                            <a:latin typeface="Cambria Math" panose="02040503050406030204" pitchFamily="18" charset="0"/>
                            <a:ea typeface="Times New Roman" panose="02020603050405020304" pitchFamily="18" charset="0"/>
                          </a:rPr>
                        </m:ctrlPr>
                      </m:sSupPr>
                      <m:e>
                        <m:r>
                          <m:rPr>
                            <m:sty m:val="p"/>
                          </m:rPr>
                          <a:rPr lang="en-US" sz="2933">
                            <a:solidFill>
                              <a:schemeClr val="bg1"/>
                            </a:solidFill>
                            <a:latin typeface="Cambria Math" panose="02040503050406030204" pitchFamily="18" charset="0"/>
                            <a:ea typeface="Times New Roman" panose="02020603050405020304" pitchFamily="18" charset="0"/>
                          </a:rPr>
                          <m:t>z</m:t>
                        </m:r>
                      </m:e>
                      <m:sup>
                        <m:r>
                          <a:rPr lang="en-US" sz="2933" baseline="30000">
                            <a:solidFill>
                              <a:schemeClr val="bg1"/>
                            </a:solidFill>
                            <a:latin typeface="Cambria Math" panose="02040503050406030204" pitchFamily="18" charset="0"/>
                            <a:ea typeface="Times New Roman" panose="02020603050405020304" pitchFamily="18" charset="0"/>
                          </a:rPr>
                          <m:t>5</m:t>
                        </m:r>
                      </m:sup>
                    </m:sSup>
                    <m:r>
                      <a:rPr lang="en-US" sz="2933" i="1">
                        <a:solidFill>
                          <a:schemeClr val="bg1"/>
                        </a:solidFill>
                        <a:latin typeface="Cambria Math" panose="02040503050406030204" pitchFamily="18" charset="0"/>
                        <a:ea typeface="Times New Roman" panose="02020603050405020304" pitchFamily="18" charset="0"/>
                      </a:rPr>
                      <m:t> </m:t>
                    </m:r>
                    <m:r>
                      <m:rPr>
                        <m:sty m:val="p"/>
                      </m:rPr>
                      <a:rPr lang="en-US" sz="2933">
                        <a:solidFill>
                          <a:schemeClr val="bg1"/>
                        </a:solidFill>
                        <a:latin typeface="Cambria Math" panose="02040503050406030204" pitchFamily="18" charset="0"/>
                        <a:ea typeface="Times New Roman" panose="02020603050405020304" pitchFamily="18" charset="0"/>
                      </a:rPr>
                      <m:t>t</m:t>
                    </m:r>
                    <m:r>
                      <a:rPr lang="en-US" sz="2933">
                        <a:solidFill>
                          <a:schemeClr val="bg1"/>
                        </a:solidFill>
                        <a:latin typeface="Cambria Math" panose="02040503050406030204" pitchFamily="18" charset="0"/>
                        <a:ea typeface="Times New Roman" panose="02020603050405020304" pitchFamily="18" charset="0"/>
                      </a:rPr>
                      <m:t>ạ</m:t>
                    </m:r>
                    <m:r>
                      <m:rPr>
                        <m:sty m:val="p"/>
                      </m:rPr>
                      <a:rPr lang="en-US" sz="2933">
                        <a:solidFill>
                          <a:schemeClr val="bg1"/>
                        </a:solidFill>
                        <a:latin typeface="Cambria Math" panose="02040503050406030204" pitchFamily="18" charset="0"/>
                        <a:ea typeface="Times New Roman" panose="02020603050405020304" pitchFamily="18" charset="0"/>
                      </a:rPr>
                      <m:t>i</m:t>
                    </m:r>
                    <m:r>
                      <a:rPr lang="en-US" sz="2933">
                        <a:solidFill>
                          <a:schemeClr val="bg1"/>
                        </a:solidFill>
                        <a:latin typeface="Cambria Math" panose="02040503050406030204" pitchFamily="18" charset="0"/>
                        <a:ea typeface="Times New Roman" panose="02020603050405020304" pitchFamily="18" charset="0"/>
                      </a:rPr>
                      <m:t> </m:t>
                    </m:r>
                    <m:r>
                      <m:rPr>
                        <m:sty m:val="p"/>
                      </m:rPr>
                      <a:rPr lang="en-US" sz="2933">
                        <a:solidFill>
                          <a:schemeClr val="bg1"/>
                        </a:solidFill>
                        <a:latin typeface="Cambria Math" panose="02040503050406030204" pitchFamily="18" charset="0"/>
                        <a:ea typeface="Times New Roman" panose="02020603050405020304" pitchFamily="18" charset="0"/>
                      </a:rPr>
                      <m:t>x</m:t>
                    </m:r>
                    <m:r>
                      <a:rPr lang="en-US" sz="2933">
                        <a:solidFill>
                          <a:schemeClr val="bg1"/>
                        </a:solidFill>
                        <a:latin typeface="Cambria Math" panose="02040503050406030204" pitchFamily="18" charset="0"/>
                        <a:ea typeface="Times New Roman" panose="02020603050405020304" pitchFamily="18" charset="0"/>
                      </a:rPr>
                      <m:t>=</m:t>
                    </m:r>
                    <m:r>
                      <a:rPr lang="en-US" sz="2933" i="1">
                        <a:solidFill>
                          <a:schemeClr val="bg1"/>
                        </a:solidFill>
                        <a:latin typeface="Cambria Math" panose="02040503050406030204" pitchFamily="18" charset="0"/>
                        <a:ea typeface="Times New Roman" panose="02020603050405020304" pitchFamily="18" charset="0"/>
                      </a:rPr>
                      <m:t>−</m:t>
                    </m:r>
                    <m:r>
                      <a:rPr lang="en-US" sz="2933">
                        <a:solidFill>
                          <a:schemeClr val="bg1"/>
                        </a:solidFill>
                        <a:latin typeface="Cambria Math" panose="02040503050406030204" pitchFamily="18" charset="0"/>
                        <a:ea typeface="Times New Roman" panose="02020603050405020304" pitchFamily="18" charset="0"/>
                      </a:rPr>
                      <m:t>1; </m:t>
                    </m:r>
                  </m:oMath>
                </a14:m>
                <a:endParaRPr lang="en-US" sz="2933">
                  <a:solidFill>
                    <a:schemeClr val="bg1"/>
                  </a:solidFill>
                  <a:latin typeface="Cambria Math" panose="02040503050406030204" pitchFamily="18" charset="0"/>
                  <a:ea typeface="Times New Roman" panose="02020603050405020304" pitchFamily="18" charset="0"/>
                </a:endParaRPr>
              </a:p>
              <a:p>
                <a:pPr marR="20321" algn="just">
                  <a:lnSpc>
                    <a:spcPct val="150000"/>
                  </a:lnSpc>
                </a:pPr>
                <a14:m>
                  <m:oMathPara xmlns:m="http://schemas.openxmlformats.org/officeDocument/2006/math">
                    <m:oMathParaPr>
                      <m:jc m:val="centerGroup"/>
                    </m:oMathParaPr>
                    <m:oMath xmlns:m="http://schemas.openxmlformats.org/officeDocument/2006/math">
                      <m:r>
                        <m:rPr>
                          <m:sty m:val="p"/>
                        </m:rPr>
                        <a:rPr lang="en-US" sz="2933">
                          <a:solidFill>
                            <a:schemeClr val="bg1"/>
                          </a:solidFill>
                          <a:latin typeface="Cambria Math" panose="02040503050406030204" pitchFamily="18" charset="0"/>
                          <a:ea typeface="Times New Roman" panose="02020603050405020304" pitchFamily="18" charset="0"/>
                        </a:rPr>
                        <m:t>y</m:t>
                      </m:r>
                      <m:r>
                        <a:rPr lang="en-US" sz="2933">
                          <a:solidFill>
                            <a:schemeClr val="bg1"/>
                          </a:solidFill>
                          <a:latin typeface="Cambria Math" panose="02040503050406030204" pitchFamily="18" charset="0"/>
                          <a:ea typeface="Times New Roman" panose="02020603050405020304" pitchFamily="18" charset="0"/>
                        </a:rPr>
                        <m:t>=</m:t>
                      </m:r>
                      <m:r>
                        <a:rPr lang="en-US" sz="2933" i="1">
                          <a:solidFill>
                            <a:schemeClr val="bg1"/>
                          </a:solidFill>
                          <a:latin typeface="Cambria Math" panose="02040503050406030204" pitchFamily="18" charset="0"/>
                          <a:ea typeface="Times New Roman" panose="02020603050405020304" pitchFamily="18" charset="0"/>
                        </a:rPr>
                        <m:t>−</m:t>
                      </m:r>
                      <m:r>
                        <a:rPr lang="en-US" sz="2933">
                          <a:solidFill>
                            <a:schemeClr val="bg1"/>
                          </a:solidFill>
                          <a:latin typeface="Cambria Math" panose="02040503050406030204" pitchFamily="18" charset="0"/>
                          <a:ea typeface="Times New Roman" panose="02020603050405020304" pitchFamily="18" charset="0"/>
                        </a:rPr>
                        <m:t>1; </m:t>
                      </m:r>
                      <m:r>
                        <m:rPr>
                          <m:sty m:val="p"/>
                        </m:rPr>
                        <a:rPr lang="en-US" sz="2933">
                          <a:solidFill>
                            <a:schemeClr val="bg1"/>
                          </a:solidFill>
                          <a:latin typeface="Cambria Math" panose="02040503050406030204" pitchFamily="18" charset="0"/>
                          <a:ea typeface="Times New Roman" panose="02020603050405020304" pitchFamily="18" charset="0"/>
                        </a:rPr>
                        <m:t>z</m:t>
                      </m:r>
                      <m:r>
                        <a:rPr lang="en-US" sz="2933">
                          <a:solidFill>
                            <a:schemeClr val="bg1"/>
                          </a:solidFill>
                          <a:latin typeface="Cambria Math" panose="02040503050406030204" pitchFamily="18" charset="0"/>
                          <a:ea typeface="Times New Roman" panose="02020603050405020304" pitchFamily="18" charset="0"/>
                        </a:rPr>
                        <m:t>=1</m:t>
                      </m:r>
                    </m:oMath>
                  </m:oMathPara>
                </a14:m>
                <a:endParaRPr lang="en-US" sz="2667">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932276" y="1981672"/>
                <a:ext cx="8634124" cy="1446422"/>
              </a:xfrm>
              <a:prstGeom prst="rect">
                <a:avLst/>
              </a:prstGeom>
              <a:blipFill>
                <a:blip r:embed="rId4"/>
                <a:stretch>
                  <a:fillRect l="-1554"/>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304800" y="5507560"/>
            <a:ext cx="13156308" cy="2036241"/>
          </a:xfrm>
          <a:prstGeom prst="rect">
            <a:avLst/>
          </a:prstGeom>
        </p:spPr>
      </p:pic>
      <p:pic>
        <p:nvPicPr>
          <p:cNvPr id="11" name="Picture 10"/>
          <p:cNvPicPr>
            <a:picLocks noChangeAspect="1"/>
          </p:cNvPicPr>
          <p:nvPr/>
        </p:nvPicPr>
        <p:blipFill>
          <a:blip r:embed="rId6"/>
          <a:stretch>
            <a:fillRect/>
          </a:stretch>
        </p:blipFill>
        <p:spPr>
          <a:xfrm>
            <a:off x="10566401" y="339975"/>
            <a:ext cx="1426587" cy="914479"/>
          </a:xfrm>
          <a:prstGeom prst="rect">
            <a:avLst/>
          </a:prstGeom>
        </p:spPr>
      </p:pic>
      <p:sp>
        <p:nvSpPr>
          <p:cNvPr id="13" name="Rectangle 12"/>
          <p:cNvSpPr/>
          <p:nvPr/>
        </p:nvSpPr>
        <p:spPr>
          <a:xfrm>
            <a:off x="1006598" y="4043360"/>
            <a:ext cx="10673773" cy="1446422"/>
          </a:xfrm>
          <a:prstGeom prst="rect">
            <a:avLst/>
          </a:prstGeom>
        </p:spPr>
        <p:txBody>
          <a:bodyPr wrap="square">
            <a:spAutoFit/>
          </a:bodyPr>
          <a:lstStyle/>
          <a:p>
            <a:pPr lvl="0">
              <a:lnSpc>
                <a:spcPct val="150000"/>
              </a:lnSpc>
            </a:pPr>
            <a:r>
              <a:rPr lang="en-US" sz="2933">
                <a:solidFill>
                  <a:prstClr val="black"/>
                </a:solidFill>
                <a:latin typeface="Arial" panose="020B0604020202020204" pitchFamily="34" charset="0"/>
                <a:ea typeface="Times New Roman" panose="02020603050405020304" pitchFamily="18" charset="0"/>
                <a:cs typeface="Arial" panose="020B0604020202020204" pitchFamily="34" charset="0"/>
              </a:rPr>
              <a:t>A. -4				B. -8				C. 4				D. 20</a:t>
            </a:r>
          </a:p>
        </p:txBody>
      </p:sp>
      <p:sp>
        <p:nvSpPr>
          <p:cNvPr id="16" name="Rounded Rectangle 15"/>
          <p:cNvSpPr/>
          <p:nvPr/>
        </p:nvSpPr>
        <p:spPr>
          <a:xfrm>
            <a:off x="751114" y="4034779"/>
            <a:ext cx="1524000" cy="79227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18002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p:cNvSpPr/>
              <p:nvPr/>
            </p:nvSpPr>
            <p:spPr>
              <a:xfrm>
                <a:off x="1168399" y="3127688"/>
                <a:ext cx="9448800" cy="2299732"/>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2733" i="1">
                          <a:solidFill>
                            <a:srgbClr val="000000"/>
                          </a:solidFill>
                          <a:latin typeface="Cambria Math" panose="02040503050406030204" pitchFamily="18" charset="0"/>
                          <a:cs typeface="Times New Roman" panose="02020603050405020304" pitchFamily="18" charset="0"/>
                        </a:rPr>
                        <m:t>−</m:t>
                      </m:r>
                      <m:r>
                        <a:rPr lang="en-US" sz="2733" i="1">
                          <a:solidFill>
                            <a:srgbClr val="000000"/>
                          </a:solidFill>
                          <a:latin typeface="Cambria Math" panose="02040503050406030204" pitchFamily="18" charset="0"/>
                          <a:cs typeface="Times New Roman" panose="02020603050405020304" pitchFamily="18" charset="0"/>
                        </a:rPr>
                        <m:t>𝑥</m:t>
                      </m:r>
                      <m:r>
                        <a:rPr lang="en-US" sz="2733" i="1">
                          <a:solidFill>
                            <a:srgbClr val="000000"/>
                          </a:solidFill>
                          <a:latin typeface="Cambria Math" panose="02040503050406030204" pitchFamily="18" charset="0"/>
                          <a:cs typeface="Times New Roman" panose="02020603050405020304" pitchFamily="18" charset="0"/>
                        </a:rPr>
                        <m:t>;                               </m:t>
                      </m:r>
                      <m:d>
                        <m:dPr>
                          <m:ctrlPr>
                            <a:rPr lang="en-US" sz="2733" i="1">
                              <a:solidFill>
                                <a:srgbClr val="000000"/>
                              </a:solidFill>
                              <a:latin typeface="Cambria Math" panose="02040503050406030204" pitchFamily="18" charset="0"/>
                              <a:cs typeface="Times New Roman" panose="02020603050405020304" pitchFamily="18" charset="0"/>
                            </a:rPr>
                          </m:ctrlPr>
                        </m:dPr>
                        <m:e>
                          <m:r>
                            <a:rPr lang="en-US" sz="2733" i="1">
                              <a:solidFill>
                                <a:srgbClr val="000000"/>
                              </a:solidFill>
                              <a:latin typeface="Cambria Math" panose="02040503050406030204" pitchFamily="18" charset="0"/>
                              <a:cs typeface="Times New Roman" panose="02020603050405020304" pitchFamily="18" charset="0"/>
                            </a:rPr>
                            <m:t>1+</m:t>
                          </m:r>
                          <m:r>
                            <a:rPr lang="en-US" sz="2733" i="1">
                              <a:solidFill>
                                <a:srgbClr val="000000"/>
                              </a:solidFill>
                              <a:latin typeface="Cambria Math" panose="02040503050406030204" pitchFamily="18" charset="0"/>
                              <a:cs typeface="Times New Roman" panose="02020603050405020304" pitchFamily="18" charset="0"/>
                            </a:rPr>
                            <m:t>𝑥</m:t>
                          </m:r>
                        </m:e>
                      </m:d>
                      <m:sSup>
                        <m:sSupPr>
                          <m:ctrlPr>
                            <a:rPr lang="en-US" sz="2733" i="1">
                              <a:solidFill>
                                <a:srgbClr val="000000"/>
                              </a:solidFill>
                              <a:latin typeface="Cambria Math" panose="02040503050406030204" pitchFamily="18" charset="0"/>
                              <a:cs typeface="Times New Roman" panose="02020603050405020304" pitchFamily="18" charset="0"/>
                            </a:rPr>
                          </m:ctrlPr>
                        </m:sSupPr>
                        <m:e>
                          <m:r>
                            <a:rPr lang="en-US" sz="2733" i="1">
                              <a:solidFill>
                                <a:srgbClr val="000000"/>
                              </a:solidFill>
                              <a:latin typeface="Cambria Math" panose="02040503050406030204" pitchFamily="18" charset="0"/>
                              <a:cs typeface="Times New Roman" panose="02020603050405020304" pitchFamily="18" charset="0"/>
                            </a:rPr>
                            <m:t>𝑦</m:t>
                          </m:r>
                        </m:e>
                        <m:sup>
                          <m:r>
                            <a:rPr lang="en-US" sz="2733" i="1">
                              <a:solidFill>
                                <a:srgbClr val="000000"/>
                              </a:solidFill>
                              <a:latin typeface="Cambria Math" panose="02040503050406030204" pitchFamily="18" charset="0"/>
                              <a:cs typeface="Times New Roman" panose="02020603050405020304" pitchFamily="18" charset="0"/>
                            </a:rPr>
                            <m:t>2</m:t>
                          </m:r>
                        </m:sup>
                      </m:sSup>
                      <m:r>
                        <a:rPr lang="en-US" sz="2733" i="1">
                          <a:solidFill>
                            <a:srgbClr val="000000"/>
                          </a:solidFill>
                          <a:latin typeface="Cambria Math" panose="02040503050406030204" pitchFamily="18" charset="0"/>
                          <a:cs typeface="Times New Roman" panose="02020603050405020304" pitchFamily="18" charset="0"/>
                        </a:rPr>
                        <m:t>;</m:t>
                      </m:r>
                      <m:r>
                        <a:rPr lang="en-US" sz="2733">
                          <a:solidFill>
                            <a:srgbClr val="000000"/>
                          </a:solidFill>
                          <a:latin typeface="Cambria Math" panose="02040503050406030204" pitchFamily="18" charset="0"/>
                          <a:cs typeface="Times New Roman" panose="02020603050405020304" pitchFamily="18" charset="0"/>
                        </a:rPr>
                        <m:t>                        </m:t>
                      </m:r>
                      <m:d>
                        <m:dPr>
                          <m:ctrlPr>
                            <a:rPr lang="en-US" sz="2733" i="1">
                              <a:solidFill>
                                <a:srgbClr val="000000"/>
                              </a:solidFill>
                              <a:latin typeface="Cambria Math" panose="02040503050406030204" pitchFamily="18" charset="0"/>
                              <a:cs typeface="Times New Roman" panose="02020603050405020304" pitchFamily="18" charset="0"/>
                            </a:rPr>
                          </m:ctrlPr>
                        </m:dPr>
                        <m:e>
                          <m:r>
                            <a:rPr lang="en-US" sz="2733" i="1">
                              <a:solidFill>
                                <a:srgbClr val="000000"/>
                              </a:solidFill>
                              <a:latin typeface="Cambria Math" panose="02040503050406030204" pitchFamily="18" charset="0"/>
                              <a:cs typeface="Times New Roman" panose="02020603050405020304" pitchFamily="18" charset="0"/>
                            </a:rPr>
                            <m:t>3+</m:t>
                          </m:r>
                          <m:rad>
                            <m:radPr>
                              <m:degHide m:val="on"/>
                              <m:ctrlPr>
                                <a:rPr lang="en-US" sz="2733" i="1">
                                  <a:solidFill>
                                    <a:srgbClr val="000000"/>
                                  </a:solidFill>
                                  <a:latin typeface="Cambria Math" panose="02040503050406030204" pitchFamily="18" charset="0"/>
                                  <a:cs typeface="Times New Roman" panose="02020603050405020304" pitchFamily="18" charset="0"/>
                                </a:rPr>
                              </m:ctrlPr>
                            </m:radPr>
                            <m:deg/>
                            <m:e>
                              <m:r>
                                <a:rPr lang="en-US" sz="2733" i="1">
                                  <a:solidFill>
                                    <a:srgbClr val="000000"/>
                                  </a:solidFill>
                                  <a:latin typeface="Cambria Math" panose="02040503050406030204" pitchFamily="18" charset="0"/>
                                  <a:cs typeface="Times New Roman" panose="02020603050405020304" pitchFamily="18" charset="0"/>
                                </a:rPr>
                                <m:t>3</m:t>
                              </m:r>
                            </m:e>
                          </m:rad>
                        </m:e>
                      </m:d>
                      <m:r>
                        <a:rPr lang="en-US" sz="2733" i="1">
                          <a:solidFill>
                            <a:srgbClr val="000000"/>
                          </a:solidFill>
                          <a:latin typeface="Cambria Math" panose="02040503050406030204" pitchFamily="18" charset="0"/>
                          <a:cs typeface="Times New Roman" panose="02020603050405020304" pitchFamily="18" charset="0"/>
                        </a:rPr>
                        <m:t>𝑥𝑦</m:t>
                      </m:r>
                      <m:r>
                        <a:rPr lang="en-US" sz="2733" i="1">
                          <a:solidFill>
                            <a:srgbClr val="000000"/>
                          </a:solidFill>
                          <a:latin typeface="Cambria Math" panose="02040503050406030204" pitchFamily="18" charset="0"/>
                          <a:cs typeface="Times New Roman" panose="02020603050405020304" pitchFamily="18" charset="0"/>
                        </a:rPr>
                        <m:t>;</m:t>
                      </m:r>
                    </m:oMath>
                  </m:oMathPara>
                </a14:m>
                <a:endParaRPr lang="en-US" sz="2733" i="1">
                  <a:solidFill>
                    <a:srgbClr val="000000"/>
                  </a:solidFill>
                  <a:latin typeface="Cambria Math" panose="02040503050406030204" pitchFamily="18" charset="0"/>
                  <a:cs typeface="Times New Roman" panose="02020603050405020304" pitchFamily="18" charset="0"/>
                </a:endParaRPr>
              </a:p>
              <a:p>
                <a:pPr lvl="0"/>
                <a:endParaRPr lang="en-US" sz="2733" i="1">
                  <a:solidFill>
                    <a:srgbClr val="000000"/>
                  </a:solidFill>
                  <a:latin typeface="Cambria Math" panose="02040503050406030204" pitchFamily="18" charset="0"/>
                  <a:cs typeface="Times New Roman" panose="02020603050405020304" pitchFamily="18" charset="0"/>
                </a:endParaRPr>
              </a:p>
              <a:p>
                <a:pPr lvl="0"/>
                <a:endParaRPr lang="en-US" sz="2733" i="1">
                  <a:solidFill>
                    <a:srgbClr val="000000"/>
                  </a:solidFill>
                  <a:latin typeface="Cambria Math" panose="02040503050406030204" pitchFamily="18" charset="0"/>
                  <a:cs typeface="Times New Roman" panose="02020603050405020304" pitchFamily="18" charset="0"/>
                </a:endParaRPr>
              </a:p>
              <a:p>
                <a:pPr lvl="0"/>
                <a14:m>
                  <m:oMathPara xmlns:m="http://schemas.openxmlformats.org/officeDocument/2006/math">
                    <m:oMathParaPr>
                      <m:jc m:val="centerGroup"/>
                    </m:oMathParaPr>
                    <m:oMath xmlns:m="http://schemas.openxmlformats.org/officeDocument/2006/math">
                      <m:r>
                        <a:rPr lang="en-US" sz="2733" i="1">
                          <a:solidFill>
                            <a:srgbClr val="000000"/>
                          </a:solidFill>
                          <a:latin typeface="Cambria Math" panose="02040503050406030204" pitchFamily="18" charset="0"/>
                          <a:cs typeface="Times New Roman" panose="02020603050405020304" pitchFamily="18" charset="0"/>
                        </a:rPr>
                        <m:t>0;                              </m:t>
                      </m:r>
                      <m:f>
                        <m:fPr>
                          <m:ctrlPr>
                            <a:rPr lang="en-US" sz="2733" i="1">
                              <a:solidFill>
                                <a:srgbClr val="000000"/>
                              </a:solidFill>
                              <a:latin typeface="Cambria Math" panose="02040503050406030204" pitchFamily="18" charset="0"/>
                              <a:cs typeface="Times New Roman" panose="02020603050405020304" pitchFamily="18" charset="0"/>
                            </a:rPr>
                          </m:ctrlPr>
                        </m:fPr>
                        <m:num>
                          <m:r>
                            <a:rPr lang="en-US" sz="2733" i="1">
                              <a:solidFill>
                                <a:srgbClr val="000000"/>
                              </a:solidFill>
                              <a:latin typeface="Cambria Math" panose="02040503050406030204" pitchFamily="18" charset="0"/>
                              <a:cs typeface="Times New Roman" panose="02020603050405020304" pitchFamily="18" charset="0"/>
                            </a:rPr>
                            <m:t>1</m:t>
                          </m:r>
                        </m:num>
                        <m:den>
                          <m:r>
                            <a:rPr lang="en-US" sz="2733" i="1">
                              <a:solidFill>
                                <a:srgbClr val="000000"/>
                              </a:solidFill>
                              <a:latin typeface="Cambria Math" panose="02040503050406030204" pitchFamily="18" charset="0"/>
                              <a:cs typeface="Times New Roman" panose="02020603050405020304" pitchFamily="18" charset="0"/>
                            </a:rPr>
                            <m:t>𝑦</m:t>
                          </m:r>
                        </m:den>
                      </m:f>
                      <m:sSup>
                        <m:sSupPr>
                          <m:ctrlPr>
                            <a:rPr lang="en-US" sz="2733" i="1">
                              <a:solidFill>
                                <a:srgbClr val="000000"/>
                              </a:solidFill>
                              <a:latin typeface="Cambria Math" panose="02040503050406030204" pitchFamily="18" charset="0"/>
                              <a:cs typeface="Times New Roman" panose="02020603050405020304" pitchFamily="18" charset="0"/>
                            </a:rPr>
                          </m:ctrlPr>
                        </m:sSupPr>
                        <m:e>
                          <m:r>
                            <a:rPr lang="en-US" sz="2733" i="1">
                              <a:solidFill>
                                <a:srgbClr val="000000"/>
                              </a:solidFill>
                              <a:latin typeface="Cambria Math" panose="02040503050406030204" pitchFamily="18" charset="0"/>
                              <a:cs typeface="Times New Roman" panose="02020603050405020304" pitchFamily="18" charset="0"/>
                            </a:rPr>
                            <m:t>𝑥</m:t>
                          </m:r>
                        </m:e>
                        <m:sup>
                          <m:r>
                            <a:rPr lang="en-US" sz="2733" i="1">
                              <a:solidFill>
                                <a:srgbClr val="000000"/>
                              </a:solidFill>
                              <a:latin typeface="Cambria Math" panose="02040503050406030204" pitchFamily="18" charset="0"/>
                              <a:cs typeface="Times New Roman" panose="02020603050405020304" pitchFamily="18" charset="0"/>
                            </a:rPr>
                            <m:t>2</m:t>
                          </m:r>
                        </m:sup>
                      </m:sSup>
                      <m:r>
                        <a:rPr lang="en-US" sz="2733" i="1">
                          <a:solidFill>
                            <a:srgbClr val="000000"/>
                          </a:solidFill>
                          <a:latin typeface="Cambria Math" panose="02040503050406030204" pitchFamily="18" charset="0"/>
                          <a:cs typeface="Times New Roman" panose="02020603050405020304" pitchFamily="18" charset="0"/>
                        </a:rPr>
                        <m:t>;                        2</m:t>
                      </m:r>
                      <m:rad>
                        <m:radPr>
                          <m:degHide m:val="on"/>
                          <m:ctrlPr>
                            <a:rPr lang="en-US" sz="2733" i="1">
                              <a:solidFill>
                                <a:srgbClr val="000000"/>
                              </a:solidFill>
                              <a:latin typeface="Cambria Math" panose="02040503050406030204" pitchFamily="18" charset="0"/>
                              <a:cs typeface="Times New Roman" panose="02020603050405020304" pitchFamily="18" charset="0"/>
                            </a:rPr>
                          </m:ctrlPr>
                        </m:radPr>
                        <m:deg/>
                        <m:e>
                          <m:r>
                            <a:rPr lang="en-US" sz="2733" i="1">
                              <a:solidFill>
                                <a:srgbClr val="000000"/>
                              </a:solidFill>
                              <a:latin typeface="Cambria Math" panose="02040503050406030204" pitchFamily="18" charset="0"/>
                              <a:cs typeface="Times New Roman" panose="02020603050405020304" pitchFamily="18" charset="0"/>
                            </a:rPr>
                            <m:t>𝑥𝑦</m:t>
                          </m:r>
                        </m:e>
                      </m:rad>
                    </m:oMath>
                  </m:oMathPara>
                </a14:m>
                <a:endParaRPr lang="en-US" sz="1200">
                  <a:solidFill>
                    <a:prstClr val="black"/>
                  </a:solidFill>
                  <a:latin typeface="Calibri"/>
                </a:endParaRPr>
              </a:p>
            </p:txBody>
          </p:sp>
        </mc:Choice>
        <mc:Fallback xmlns="">
          <p:sp>
            <p:nvSpPr>
              <p:cNvPr id="26" name="Rectangle 25"/>
              <p:cNvSpPr>
                <a:spLocks noRot="1" noChangeAspect="1" noMove="1" noResize="1" noEditPoints="1" noAdjustHandles="1" noChangeArrowheads="1" noChangeShapeType="1" noTextEdit="1"/>
              </p:cNvSpPr>
              <p:nvPr/>
            </p:nvSpPr>
            <p:spPr>
              <a:xfrm>
                <a:off x="1168399" y="3127688"/>
                <a:ext cx="9448800" cy="2299732"/>
              </a:xfrm>
              <a:prstGeom prst="rect">
                <a:avLst/>
              </a:prstGeom>
              <a:blipFill>
                <a:blip r:embed="rId3"/>
                <a:stretch>
                  <a:fillRect/>
                </a:stretch>
              </a:blipFill>
            </p:spPr>
            <p:txBody>
              <a:bodyPr/>
              <a:lstStyle/>
              <a:p>
                <a:r>
                  <a:rPr lang="en-US">
                    <a:noFill/>
                  </a:rPr>
                  <a:t> </a:t>
                </a:r>
              </a:p>
            </p:txBody>
          </p:sp>
        </mc:Fallback>
      </mc:AlternateContent>
      <p:sp>
        <p:nvSpPr>
          <p:cNvPr id="17" name="Rectangle 16"/>
          <p:cNvSpPr/>
          <p:nvPr/>
        </p:nvSpPr>
        <p:spPr>
          <a:xfrm>
            <a:off x="1905060" y="1695021"/>
            <a:ext cx="8382589" cy="708014"/>
          </a:xfrm>
          <a:prstGeom prst="rect">
            <a:avLst/>
          </a:prstGeom>
        </p:spPr>
        <p:txBody>
          <a:bodyPr wrap="square">
            <a:spAutoFit/>
          </a:bodyPr>
          <a:lstStyle/>
          <a:p>
            <a:pPr algn="just" defTabSz="609630">
              <a:lnSpc>
                <a:spcPct val="150000"/>
              </a:lnSpc>
              <a:spcAft>
                <a:spcPts val="800"/>
              </a:spcAft>
              <a:defRPr/>
            </a:pPr>
            <a:r>
              <a:rPr lang="en-US" sz="2667" dirty="0" err="1">
                <a:solidFill>
                  <a:prstClr val="black"/>
                </a:solidFill>
                <a:latin typeface="Arial" panose="020B0604020202020204" pitchFamily="34" charset="0"/>
                <a:ea typeface="Times New Roman" panose="02020603050405020304" pitchFamily="18" charset="0"/>
              </a:rPr>
              <a:t>Trong</a:t>
            </a:r>
            <a:r>
              <a:rPr lang="en-US" sz="2667" dirty="0">
                <a:solidFill>
                  <a:prstClr val="black"/>
                </a:solidFill>
                <a:latin typeface="Arial" panose="020B0604020202020204" pitchFamily="34" charset="0"/>
                <a:ea typeface="Times New Roman" panose="02020603050405020304" pitchFamily="18" charset="0"/>
              </a:rPr>
              <a:t> </a:t>
            </a:r>
            <a:r>
              <a:rPr lang="en-US" sz="2667" err="1">
                <a:solidFill>
                  <a:prstClr val="black"/>
                </a:solidFill>
                <a:latin typeface="Arial" panose="020B0604020202020204" pitchFamily="34" charset="0"/>
                <a:ea typeface="Times New Roman" panose="02020603050405020304" pitchFamily="18" charset="0"/>
              </a:rPr>
              <a:t>các</a:t>
            </a:r>
            <a:r>
              <a:rPr lang="en-US" sz="2667">
                <a:solidFill>
                  <a:prstClr val="black"/>
                </a:solidFill>
                <a:latin typeface="Arial" panose="020B0604020202020204" pitchFamily="34" charset="0"/>
                <a:ea typeface="Times New Roman" panose="02020603050405020304" pitchFamily="18" charset="0"/>
              </a:rPr>
              <a:t> biểu thức sau, </a:t>
            </a:r>
            <a:r>
              <a:rPr lang="en-US" sz="2667">
                <a:solidFill>
                  <a:prstClr val="black"/>
                </a:solidFill>
                <a:latin typeface="Calibri"/>
                <a:ea typeface="Times New Roman" panose="02020603050405020304" pitchFamily="18" charset="0"/>
              </a:rPr>
              <a:t>b</a:t>
            </a:r>
            <a:r>
              <a:rPr lang="vi-VN" sz="2667">
                <a:solidFill>
                  <a:prstClr val="black"/>
                </a:solidFill>
                <a:latin typeface="Arial" panose="020B0604020202020204" pitchFamily="34" charset="0"/>
                <a:ea typeface="Times New Roman" panose="02020603050405020304" pitchFamily="18" charset="0"/>
              </a:rPr>
              <a:t>iểu thức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2667">
                <a:solidFill>
                  <a:prstClr val="black"/>
                </a:solidFill>
                <a:latin typeface="Calibri"/>
                <a:ea typeface="Times New Roman" panose="02020603050405020304" pitchFamily="18" charset="0"/>
              </a:rPr>
              <a:t> </a:t>
            </a:r>
            <a:r>
              <a:rPr lang="vi-VN" sz="2667">
                <a:solidFill>
                  <a:prstClr val="black"/>
                </a:solidFill>
                <a:latin typeface="Arial" panose="020B0604020202020204" pitchFamily="34" charset="0"/>
                <a:ea typeface="Times New Roman" panose="02020603050405020304" pitchFamily="18" charset="0"/>
              </a:rPr>
              <a:t>là đơn thức</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2667">
                <a:solidFill>
                  <a:prstClr val="black"/>
                </a:solidFill>
                <a:latin typeface="Arial" panose="020B0604020202020204" pitchFamily="34" charset="0"/>
                <a:ea typeface="Times New Roman" panose="02020603050405020304" pitchFamily="18" charset="0"/>
              </a:rPr>
              <a:t> </a:t>
            </a:r>
            <a:endParaRPr lang="en-US" sz="2667" dirty="0">
              <a:solidFill>
                <a:prstClr val="black"/>
              </a:solidFill>
              <a:latin typeface="Times New Roman" panose="02020603050405020304" pitchFamily="18" charset="0"/>
              <a:ea typeface="Times New Roman" panose="02020603050405020304" pitchFamily="18" charset="0"/>
            </a:endParaRPr>
          </a:p>
        </p:txBody>
      </p:sp>
      <p:pic>
        <p:nvPicPr>
          <p:cNvPr id="27" name="Picture 26"/>
          <p:cNvPicPr>
            <a:picLocks noChangeAspect="1"/>
          </p:cNvPicPr>
          <p:nvPr/>
        </p:nvPicPr>
        <p:blipFill>
          <a:blip r:embed="rId4"/>
          <a:stretch>
            <a:fillRect/>
          </a:stretch>
        </p:blipFill>
        <p:spPr>
          <a:xfrm rot="10800000">
            <a:off x="-609600" y="6303364"/>
            <a:ext cx="13462000" cy="1752241"/>
          </a:xfrm>
          <a:prstGeom prst="rect">
            <a:avLst/>
          </a:prstGeom>
        </p:spPr>
      </p:pic>
      <p:sp>
        <p:nvSpPr>
          <p:cNvPr id="28" name="Oval 27"/>
          <p:cNvSpPr/>
          <p:nvPr/>
        </p:nvSpPr>
        <p:spPr>
          <a:xfrm>
            <a:off x="1478547" y="2921900"/>
            <a:ext cx="1219200" cy="1107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9" name="Oval 28"/>
          <p:cNvSpPr/>
          <p:nvPr/>
        </p:nvSpPr>
        <p:spPr>
          <a:xfrm>
            <a:off x="7924800" y="2840386"/>
            <a:ext cx="2235200" cy="1107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36" name="Picture 35"/>
          <p:cNvPicPr>
            <a:picLocks noChangeAspect="1"/>
          </p:cNvPicPr>
          <p:nvPr/>
        </p:nvPicPr>
        <p:blipFill>
          <a:blip r:embed="rId5"/>
          <a:stretch>
            <a:fillRect/>
          </a:stretch>
        </p:blipFill>
        <p:spPr>
          <a:xfrm>
            <a:off x="10409830" y="3784600"/>
            <a:ext cx="1528170" cy="2487719"/>
          </a:xfrm>
          <a:prstGeom prst="rect">
            <a:avLst/>
          </a:prstGeom>
        </p:spPr>
      </p:pic>
      <p:pic>
        <p:nvPicPr>
          <p:cNvPr id="38" name="Picture 37"/>
          <p:cNvPicPr>
            <a:picLocks noChangeAspect="1"/>
          </p:cNvPicPr>
          <p:nvPr/>
        </p:nvPicPr>
        <p:blipFill>
          <a:blip r:embed="rId6"/>
          <a:stretch>
            <a:fillRect/>
          </a:stretch>
        </p:blipFill>
        <p:spPr>
          <a:xfrm>
            <a:off x="119771" y="224439"/>
            <a:ext cx="1353429" cy="1121761"/>
          </a:xfrm>
          <a:prstGeom prst="rect">
            <a:avLst/>
          </a:prstGeom>
        </p:spPr>
      </p:pic>
      <p:sp>
        <p:nvSpPr>
          <p:cNvPr id="39" name="Freeform 21"/>
          <p:cNvSpPr/>
          <p:nvPr/>
        </p:nvSpPr>
        <p:spPr>
          <a:xfrm rot="1594130">
            <a:off x="-135302" y="6160173"/>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Rectangle 2"/>
          <p:cNvSpPr/>
          <p:nvPr/>
        </p:nvSpPr>
        <p:spPr>
          <a:xfrm>
            <a:off x="4255945" y="650073"/>
            <a:ext cx="3680816" cy="738664"/>
          </a:xfrm>
          <a:prstGeom prst="rect">
            <a:avLst/>
          </a:prstGeom>
        </p:spPr>
        <p:txBody>
          <a:bodyPr wrap="none">
            <a:spAutoFit/>
          </a:bodyPr>
          <a:lstStyle/>
          <a:p>
            <a:pPr algn="just">
              <a:lnSpc>
                <a:spcPct val="150000"/>
              </a:lnSpc>
              <a:tabLst>
                <a:tab pos="240042" algn="l"/>
                <a:tab pos="480084" algn="l"/>
              </a:tabLst>
              <a:defRPr/>
            </a:pPr>
            <a:r>
              <a:rPr lang="nl-NL" sz="2800" b="1">
                <a:solidFill>
                  <a:schemeClr val="tx2"/>
                </a:solidFill>
                <a:latin typeface="Arial" panose="020B0604020202020204" pitchFamily="34" charset="0"/>
                <a:ea typeface="Calibri" panose="020F0502020204030204" pitchFamily="34" charset="0"/>
                <a:cs typeface="Arial" panose="020B0604020202020204" pitchFamily="34" charset="0"/>
              </a:rPr>
              <a:t>Bài tập 1.1 (SGK-tr9)</a:t>
            </a:r>
            <a:endParaRPr lang="en-US" sz="28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24" name="Oval 23"/>
          <p:cNvSpPr/>
          <p:nvPr/>
        </p:nvSpPr>
        <p:spPr>
          <a:xfrm>
            <a:off x="2387600" y="4353207"/>
            <a:ext cx="1219200" cy="1107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29140759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28" grpId="0" animBg="1"/>
      <p:bldP spid="29" grpId="0" animBg="1"/>
      <p:bldP spid="3" grpId="0"/>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184484" y="148389"/>
            <a:ext cx="11836400" cy="65532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0634940" y="505283"/>
            <a:ext cx="1385944" cy="308891"/>
          </a:xfrm>
          <a:prstGeom prst="rect">
            <a:avLst/>
          </a:prstGeom>
        </p:spPr>
      </p:pic>
      <p:sp>
        <p:nvSpPr>
          <p:cNvPr id="13" name="Rectangle 12"/>
          <p:cNvSpPr/>
          <p:nvPr/>
        </p:nvSpPr>
        <p:spPr>
          <a:xfrm>
            <a:off x="346481" y="345089"/>
            <a:ext cx="3680816" cy="738664"/>
          </a:xfrm>
          <a:prstGeom prst="rect">
            <a:avLst/>
          </a:prstGeom>
        </p:spPr>
        <p:txBody>
          <a:bodyPr wrap="none">
            <a:spAutoFit/>
          </a:bodyPr>
          <a:lstStyle/>
          <a:p>
            <a:pPr algn="just">
              <a:lnSpc>
                <a:spcPct val="150000"/>
              </a:lnSpc>
              <a:tabLst>
                <a:tab pos="240042" algn="l"/>
                <a:tab pos="480084" algn="l"/>
              </a:tabLst>
              <a:defRPr/>
            </a:pPr>
            <a:r>
              <a:rPr lang="nl-NL" sz="2800" b="1">
                <a:solidFill>
                  <a:schemeClr val="tx2"/>
                </a:solidFill>
                <a:latin typeface="Arial" panose="020B0604020202020204" pitchFamily="34" charset="0"/>
                <a:ea typeface="Calibri" panose="020F0502020204030204" pitchFamily="34" charset="0"/>
                <a:cs typeface="Arial" panose="020B0604020202020204" pitchFamily="34" charset="0"/>
              </a:rPr>
              <a:t>Bài tập 1.2 (SGK-tr9)</a:t>
            </a:r>
            <a:endParaRPr lang="en-US" sz="28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19577" y="1917918"/>
            <a:ext cx="11339286" cy="1846468"/>
          </a:xfrm>
          <a:prstGeom prst="rect">
            <a:avLst/>
          </a:prstGeom>
        </p:spPr>
        <p:txBody>
          <a:bodyPr wrap="square">
            <a:spAutoFit/>
          </a:bodyPr>
          <a:lstStyle/>
          <a:p>
            <a:pPr algn="just" fontAlgn="base">
              <a:lnSpc>
                <a:spcPct val="150000"/>
              </a:lnSpc>
            </a:pPr>
            <a:r>
              <a:rPr lang="vi-VN" sz="2533">
                <a:solidFill>
                  <a:srgbClr val="000000"/>
                </a:solidFill>
              </a:rPr>
              <a:t>a) Liệt kê các đơn thức thu gọn trong các đơn thức đã cho và thu gọn các đơn thức còn lại.</a:t>
            </a:r>
          </a:p>
          <a:p>
            <a:pPr algn="just" fontAlgn="base">
              <a:lnSpc>
                <a:spcPct val="150000"/>
              </a:lnSpc>
            </a:pPr>
            <a:r>
              <a:rPr lang="vi-VN" sz="2533">
                <a:solidFill>
                  <a:srgbClr val="000000"/>
                </a:solidFill>
              </a:rPr>
              <a:t>b) Với mỗi đơn thức nhận được, hãy cho biết hệ số, phần biến và bậc của nó.</a:t>
            </a:r>
          </a:p>
        </p:txBody>
      </p:sp>
      <p:sp>
        <p:nvSpPr>
          <p:cNvPr id="11" name="Rectangle 10"/>
          <p:cNvSpPr/>
          <p:nvPr/>
        </p:nvSpPr>
        <p:spPr>
          <a:xfrm>
            <a:off x="3984574" y="406645"/>
            <a:ext cx="2871299" cy="677045"/>
          </a:xfrm>
          <a:prstGeom prst="rect">
            <a:avLst/>
          </a:prstGeom>
        </p:spPr>
        <p:txBody>
          <a:bodyPr wrap="none">
            <a:spAutoFit/>
          </a:bodyPr>
          <a:lstStyle/>
          <a:p>
            <a:pPr lvl="0" algn="just" fontAlgn="base">
              <a:lnSpc>
                <a:spcPct val="150000"/>
              </a:lnSpc>
            </a:pPr>
            <a:r>
              <a:rPr lang="vi-VN" sz="2533">
                <a:solidFill>
                  <a:srgbClr val="000000"/>
                </a:solidFill>
              </a:rPr>
              <a:t>Cho các đơn thức:</a:t>
            </a:r>
          </a:p>
        </p:txBody>
      </p:sp>
      <mc:AlternateContent xmlns:mc="http://schemas.openxmlformats.org/markup-compatibility/2006" xmlns:a14="http://schemas.microsoft.com/office/drawing/2010/main">
        <mc:Choice Requires="a14">
          <p:sp>
            <p:nvSpPr>
              <p:cNvPr id="14" name="TextBox 13"/>
              <p:cNvSpPr txBox="1"/>
              <p:nvPr/>
            </p:nvSpPr>
            <p:spPr>
              <a:xfrm>
                <a:off x="437147" y="1092200"/>
                <a:ext cx="11480800" cy="8250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533" i="1">
                          <a:latin typeface="Cambria Math" panose="02040503050406030204" pitchFamily="18" charset="0"/>
                        </a:rPr>
                        <m:t>𝐴</m:t>
                      </m:r>
                      <m:r>
                        <a:rPr lang="en-US" sz="2533" i="1">
                          <a:latin typeface="Cambria Math" panose="02040503050406030204" pitchFamily="18" charset="0"/>
                        </a:rPr>
                        <m:t>=4</m:t>
                      </m:r>
                      <m:r>
                        <a:rPr lang="en-US" sz="2533" i="1">
                          <a:latin typeface="Cambria Math" panose="02040503050406030204" pitchFamily="18" charset="0"/>
                        </a:rPr>
                        <m:t>𝑥</m:t>
                      </m:r>
                      <m:d>
                        <m:dPr>
                          <m:ctrlPr>
                            <a:rPr lang="en-US" sz="2533" i="1">
                              <a:latin typeface="Cambria Math" panose="02040503050406030204" pitchFamily="18" charset="0"/>
                            </a:rPr>
                          </m:ctrlPr>
                        </m:dPr>
                        <m:e>
                          <m:r>
                            <a:rPr lang="en-US" sz="2533" i="1">
                              <a:latin typeface="Cambria Math" panose="02040503050406030204" pitchFamily="18" charset="0"/>
                            </a:rPr>
                            <m:t>−2</m:t>
                          </m:r>
                        </m:e>
                      </m:d>
                      <m:sSup>
                        <m:sSupPr>
                          <m:ctrlPr>
                            <a:rPr lang="en-US" sz="2533" i="1">
                              <a:latin typeface="Cambria Math" panose="02040503050406030204" pitchFamily="18" charset="0"/>
                            </a:rPr>
                          </m:ctrlPr>
                        </m:sSupPr>
                        <m:e>
                          <m:r>
                            <a:rPr lang="en-US" sz="2533" i="1">
                              <a:latin typeface="Cambria Math" panose="02040503050406030204" pitchFamily="18" charset="0"/>
                            </a:rPr>
                            <m:t>𝑥</m:t>
                          </m:r>
                        </m:e>
                        <m:sup>
                          <m:r>
                            <a:rPr lang="en-US" sz="2533" i="1">
                              <a:latin typeface="Cambria Math" panose="02040503050406030204" pitchFamily="18" charset="0"/>
                            </a:rPr>
                            <m:t>2</m:t>
                          </m:r>
                        </m:sup>
                      </m:sSup>
                      <m:r>
                        <a:rPr lang="en-US" sz="2533" i="1">
                          <a:latin typeface="Cambria Math" panose="02040503050406030204" pitchFamily="18" charset="0"/>
                        </a:rPr>
                        <m:t>𝑦</m:t>
                      </m:r>
                      <m:r>
                        <a:rPr lang="en-US" sz="2533" i="1">
                          <a:latin typeface="Cambria Math" panose="02040503050406030204" pitchFamily="18" charset="0"/>
                        </a:rPr>
                        <m:t>;   </m:t>
                      </m:r>
                      <m:r>
                        <a:rPr lang="en-US" sz="2533" i="1">
                          <a:latin typeface="Cambria Math" panose="02040503050406030204" pitchFamily="18" charset="0"/>
                        </a:rPr>
                        <m:t>𝐵</m:t>
                      </m:r>
                      <m:r>
                        <a:rPr lang="en-US" sz="2533" i="1">
                          <a:latin typeface="Cambria Math" panose="02040503050406030204" pitchFamily="18" charset="0"/>
                        </a:rPr>
                        <m:t>=12,75</m:t>
                      </m:r>
                      <m:r>
                        <a:rPr lang="en-US" sz="2533" i="1">
                          <a:latin typeface="Cambria Math" panose="02040503050406030204" pitchFamily="18" charset="0"/>
                        </a:rPr>
                        <m:t>𝑥𝑦𝑧</m:t>
                      </m:r>
                      <m:r>
                        <a:rPr lang="en-US" sz="2533" i="1">
                          <a:latin typeface="Cambria Math" panose="02040503050406030204" pitchFamily="18" charset="0"/>
                        </a:rPr>
                        <m:t>;   </m:t>
                      </m:r>
                      <m:r>
                        <a:rPr lang="en-US" sz="2533" i="1">
                          <a:latin typeface="Cambria Math" panose="02040503050406030204" pitchFamily="18" charset="0"/>
                        </a:rPr>
                        <m:t>𝐶</m:t>
                      </m:r>
                      <m:r>
                        <a:rPr lang="en-US" sz="2533" i="1">
                          <a:latin typeface="Cambria Math" panose="02040503050406030204" pitchFamily="18" charset="0"/>
                        </a:rPr>
                        <m:t>=</m:t>
                      </m:r>
                      <m:d>
                        <m:dPr>
                          <m:ctrlPr>
                            <a:rPr lang="en-US" sz="2533" i="1">
                              <a:latin typeface="Cambria Math" panose="02040503050406030204" pitchFamily="18" charset="0"/>
                            </a:rPr>
                          </m:ctrlPr>
                        </m:dPr>
                        <m:e>
                          <m:r>
                            <a:rPr lang="en-US" sz="2533" i="1">
                              <a:latin typeface="Cambria Math" panose="02040503050406030204" pitchFamily="18" charset="0"/>
                            </a:rPr>
                            <m:t>1+2.4,5</m:t>
                          </m:r>
                        </m:e>
                      </m:d>
                      <m:sSup>
                        <m:sSupPr>
                          <m:ctrlPr>
                            <a:rPr lang="en-US" sz="2533" i="1">
                              <a:latin typeface="Cambria Math" panose="02040503050406030204" pitchFamily="18" charset="0"/>
                            </a:rPr>
                          </m:ctrlPr>
                        </m:sSupPr>
                        <m:e>
                          <m:r>
                            <a:rPr lang="en-US" sz="2533" i="1">
                              <a:latin typeface="Cambria Math" panose="02040503050406030204" pitchFamily="18" charset="0"/>
                            </a:rPr>
                            <m:t>𝑥</m:t>
                          </m:r>
                        </m:e>
                        <m:sup>
                          <m:r>
                            <a:rPr lang="en-US" sz="2533" i="1">
                              <a:latin typeface="Cambria Math" panose="02040503050406030204" pitchFamily="18" charset="0"/>
                            </a:rPr>
                            <m:t>2</m:t>
                          </m:r>
                        </m:sup>
                      </m:sSup>
                      <m:r>
                        <a:rPr lang="en-US" sz="2533" i="1">
                          <a:latin typeface="Cambria Math" panose="02040503050406030204" pitchFamily="18" charset="0"/>
                        </a:rPr>
                        <m:t>𝑦</m:t>
                      </m:r>
                      <m:f>
                        <m:fPr>
                          <m:ctrlPr>
                            <a:rPr lang="en-US" sz="2533" i="1">
                              <a:latin typeface="Cambria Math" panose="02040503050406030204" pitchFamily="18" charset="0"/>
                            </a:rPr>
                          </m:ctrlPr>
                        </m:fPr>
                        <m:num>
                          <m:r>
                            <a:rPr lang="en-US" sz="2533" i="1">
                              <a:latin typeface="Cambria Math" panose="02040503050406030204" pitchFamily="18" charset="0"/>
                            </a:rPr>
                            <m:t>1</m:t>
                          </m:r>
                        </m:num>
                        <m:den>
                          <m:r>
                            <a:rPr lang="en-US" sz="2533" i="1">
                              <a:latin typeface="Cambria Math" panose="02040503050406030204" pitchFamily="18" charset="0"/>
                            </a:rPr>
                            <m:t>5</m:t>
                          </m:r>
                        </m:den>
                      </m:f>
                      <m:sSup>
                        <m:sSupPr>
                          <m:ctrlPr>
                            <a:rPr lang="en-US" sz="2533" i="1">
                              <a:latin typeface="Cambria Math" panose="02040503050406030204" pitchFamily="18" charset="0"/>
                            </a:rPr>
                          </m:ctrlPr>
                        </m:sSupPr>
                        <m:e>
                          <m:r>
                            <a:rPr lang="en-US" sz="2533" i="1">
                              <a:latin typeface="Cambria Math" panose="02040503050406030204" pitchFamily="18" charset="0"/>
                            </a:rPr>
                            <m:t>𝑦</m:t>
                          </m:r>
                        </m:e>
                        <m:sup>
                          <m:r>
                            <a:rPr lang="en-US" sz="2533" i="1">
                              <a:latin typeface="Cambria Math" panose="02040503050406030204" pitchFamily="18" charset="0"/>
                            </a:rPr>
                            <m:t>3</m:t>
                          </m:r>
                        </m:sup>
                      </m:sSup>
                      <m:r>
                        <a:rPr lang="en-US" sz="2533" i="1">
                          <a:latin typeface="Cambria Math" panose="02040503050406030204" pitchFamily="18" charset="0"/>
                        </a:rPr>
                        <m:t>;    </m:t>
                      </m:r>
                      <m:r>
                        <a:rPr lang="en-US" sz="2533" i="1">
                          <a:latin typeface="Cambria Math" panose="02040503050406030204" pitchFamily="18" charset="0"/>
                        </a:rPr>
                        <m:t>𝐷</m:t>
                      </m:r>
                      <m:r>
                        <a:rPr lang="en-US" sz="2533" i="1">
                          <a:latin typeface="Cambria Math" panose="02040503050406030204" pitchFamily="18" charset="0"/>
                        </a:rPr>
                        <m:t>=</m:t>
                      </m:r>
                      <m:d>
                        <m:dPr>
                          <m:ctrlPr>
                            <a:rPr lang="en-US" sz="2533" i="1">
                              <a:latin typeface="Cambria Math" panose="02040503050406030204" pitchFamily="18" charset="0"/>
                            </a:rPr>
                          </m:ctrlPr>
                        </m:dPr>
                        <m:e>
                          <m:r>
                            <a:rPr lang="en-US" sz="2533" i="1">
                              <a:latin typeface="Cambria Math" panose="02040503050406030204" pitchFamily="18" charset="0"/>
                            </a:rPr>
                            <m:t>2−</m:t>
                          </m:r>
                          <m:rad>
                            <m:radPr>
                              <m:degHide m:val="on"/>
                              <m:ctrlPr>
                                <a:rPr lang="en-US" sz="2533" i="1">
                                  <a:latin typeface="Cambria Math" panose="02040503050406030204" pitchFamily="18" charset="0"/>
                                </a:rPr>
                              </m:ctrlPr>
                            </m:radPr>
                            <m:deg/>
                            <m:e>
                              <m:r>
                                <a:rPr lang="en-US" sz="2533" i="1">
                                  <a:latin typeface="Cambria Math" panose="02040503050406030204" pitchFamily="18" charset="0"/>
                                </a:rPr>
                                <m:t>5</m:t>
                              </m:r>
                            </m:e>
                          </m:rad>
                        </m:e>
                      </m:d>
                      <m:r>
                        <a:rPr lang="en-US" sz="2533" i="1">
                          <a:latin typeface="Cambria Math" panose="02040503050406030204" pitchFamily="18" charset="0"/>
                        </a:rPr>
                        <m:t>𝑥</m:t>
                      </m:r>
                      <m:r>
                        <a:rPr lang="en-US" sz="2533" i="1">
                          <a:latin typeface="Cambria Math" panose="02040503050406030204" pitchFamily="18" charset="0"/>
                        </a:rPr>
                        <m:t> </m:t>
                      </m:r>
                    </m:oMath>
                  </m:oMathPara>
                </a14:m>
                <a:endParaRPr lang="en-US" sz="2533"/>
              </a:p>
            </p:txBody>
          </p:sp>
        </mc:Choice>
        <mc:Fallback xmlns="">
          <p:sp>
            <p:nvSpPr>
              <p:cNvPr id="14" name="TextBox 13"/>
              <p:cNvSpPr txBox="1">
                <a:spLocks noRot="1" noChangeAspect="1" noMove="1" noResize="1" noEditPoints="1" noAdjustHandles="1" noChangeArrowheads="1" noChangeShapeType="1" noTextEdit="1"/>
              </p:cNvSpPr>
              <p:nvPr/>
            </p:nvSpPr>
            <p:spPr>
              <a:xfrm>
                <a:off x="437147" y="1092200"/>
                <a:ext cx="11480800" cy="825034"/>
              </a:xfrm>
              <a:prstGeom prst="rect">
                <a:avLst/>
              </a:prstGeom>
              <a:blipFill>
                <a:blip r:embed="rId4"/>
                <a:stretch>
                  <a:fillRect/>
                </a:stretch>
              </a:blipFill>
            </p:spPr>
            <p:txBody>
              <a:bodyPr/>
              <a:lstStyle/>
              <a:p>
                <a:r>
                  <a:rPr lang="en-US">
                    <a:noFill/>
                  </a:rPr>
                  <a:t> </a:t>
                </a:r>
              </a:p>
            </p:txBody>
          </p:sp>
        </mc:Fallback>
      </mc:AlternateContent>
      <p:sp>
        <p:nvSpPr>
          <p:cNvPr id="19" name="Oval Callout 18"/>
          <p:cNvSpPr/>
          <p:nvPr/>
        </p:nvSpPr>
        <p:spPr>
          <a:xfrm>
            <a:off x="5588000" y="3937000"/>
            <a:ext cx="1161698" cy="55880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mc:AlternateContent xmlns:mc="http://schemas.openxmlformats.org/markup-compatibility/2006" xmlns:a14="http://schemas.microsoft.com/office/drawing/2010/main">
        <mc:Choice Requires="a14">
          <p:sp>
            <p:nvSpPr>
              <p:cNvPr id="15" name="Rectangle 14"/>
              <p:cNvSpPr/>
              <p:nvPr/>
            </p:nvSpPr>
            <p:spPr>
              <a:xfrm>
                <a:off x="2342816" y="4699000"/>
                <a:ext cx="7506369" cy="1846468"/>
              </a:xfrm>
              <a:prstGeom prst="rect">
                <a:avLst/>
              </a:prstGeom>
            </p:spPr>
            <p:txBody>
              <a:bodyPr wrap="square">
                <a:spAutoFit/>
              </a:bodyPr>
              <a:lstStyle/>
              <a:p>
                <a:pPr algn="just">
                  <a:lnSpc>
                    <a:spcPct val="150000"/>
                  </a:lnSpc>
                </a:pPr>
                <a:r>
                  <a:rPr lang="fr-FR" sz="2533">
                    <a:latin typeface="Arial" panose="020B0604020202020204" pitchFamily="34" charset="0"/>
                    <a:ea typeface="Calibri" panose="020F0502020204030204" pitchFamily="34" charset="0"/>
                    <a:cs typeface="Arial" panose="020B0604020202020204" pitchFamily="34" charset="0"/>
                  </a:rPr>
                  <a:t>a) Các đơn thức đã thu gọn: B, D</a:t>
                </a:r>
              </a:p>
              <a:p>
                <a:pPr algn="just">
                  <a:lnSpc>
                    <a:spcPct val="150000"/>
                  </a:lnSpc>
                </a:pPr>
                <a:r>
                  <a:rPr lang="en-US" sz="2533">
                    <a:latin typeface="Arial" panose="020B0604020202020204" pitchFamily="34" charset="0"/>
                    <a:ea typeface="Arial" panose="020B0604020202020204" pitchFamily="34" charset="0"/>
                    <a:cs typeface="Arial" panose="020B0604020202020204" pitchFamily="34" charset="0"/>
                  </a:rPr>
                  <a:t>    Thu gọn A, C:</a:t>
                </a:r>
              </a:p>
              <a:p>
                <a:pPr algn="ctr">
                  <a:lnSpc>
                    <a:spcPct val="150000"/>
                  </a:lnSpc>
                </a:pPr>
                <a14:m>
                  <m:oMath xmlns:m="http://schemas.openxmlformats.org/officeDocument/2006/math">
                    <m:r>
                      <m:rPr>
                        <m:sty m:val="p"/>
                      </m:rPr>
                      <a:rPr lang="fr-FR" sz="2533">
                        <a:latin typeface="Cambria Math" panose="02040503050406030204" pitchFamily="18" charset="0"/>
                        <a:ea typeface="Calibri" panose="020F0502020204030204" pitchFamily="34" charset="0"/>
                        <a:cs typeface="Times New Roman" panose="02020603050405020304" pitchFamily="18" charset="0"/>
                      </a:rPr>
                      <m:t>A</m:t>
                    </m:r>
                    <m:r>
                      <a:rPr lang="fr-FR" sz="2533">
                        <a:latin typeface="Cambria Math" panose="02040503050406030204" pitchFamily="18" charset="0"/>
                        <a:ea typeface="Calibri" panose="020F0502020204030204" pitchFamily="34" charset="0"/>
                        <a:cs typeface="Times New Roman" panose="02020603050405020304" pitchFamily="18" charset="0"/>
                      </a:rPr>
                      <m:t>=</m:t>
                    </m:r>
                    <m:r>
                      <a:rPr lang="fr-FR" sz="2533" i="1">
                        <a:latin typeface="Cambria Math" panose="02040503050406030204" pitchFamily="18" charset="0"/>
                        <a:ea typeface="Calibri" panose="020F0502020204030204" pitchFamily="34" charset="0"/>
                        <a:cs typeface="Times New Roman" panose="02020603050405020304" pitchFamily="18" charset="0"/>
                      </a:rPr>
                      <m:t>−</m:t>
                    </m:r>
                    <m:r>
                      <a:rPr lang="fr-FR" sz="2533">
                        <a:latin typeface="Cambria Math" panose="02040503050406030204" pitchFamily="18" charset="0"/>
                        <a:ea typeface="Calibri" panose="020F0502020204030204" pitchFamily="34" charset="0"/>
                        <a:cs typeface="Times New Roman" panose="02020603050405020304" pitchFamily="18" charset="0"/>
                      </a:rPr>
                      <m:t>8</m:t>
                    </m:r>
                    <m:sSup>
                      <m:sSupPr>
                        <m:ctrlPr>
                          <a:rPr lang="en-US" sz="2533"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533">
                            <a:latin typeface="Cambria Math" panose="02040503050406030204" pitchFamily="18" charset="0"/>
                            <a:ea typeface="Calibri" panose="020F0502020204030204" pitchFamily="34" charset="0"/>
                            <a:cs typeface="Times New Roman" panose="02020603050405020304" pitchFamily="18" charset="0"/>
                          </a:rPr>
                          <m:t>x</m:t>
                        </m:r>
                      </m:e>
                      <m:sup>
                        <m:r>
                          <a:rPr lang="fr-FR" sz="2533">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2533">
                        <a:latin typeface="Cambria Math" panose="02040503050406030204" pitchFamily="18" charset="0"/>
                        <a:ea typeface="Calibri" panose="020F0502020204030204" pitchFamily="34" charset="0"/>
                        <a:cs typeface="Times New Roman" panose="02020603050405020304" pitchFamily="18" charset="0"/>
                      </a:rPr>
                      <m:t>y</m:t>
                    </m:r>
                    <m:r>
                      <a:rPr lang="en-US" sz="2533">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2533">
                        <a:latin typeface="Cambria Math" panose="02040503050406030204" pitchFamily="18" charset="0"/>
                        <a:ea typeface="Calibri" panose="020F0502020204030204" pitchFamily="34" charset="0"/>
                        <a:cs typeface="Times New Roman" panose="02020603050405020304" pitchFamily="18" charset="0"/>
                      </a:rPr>
                      <m:t>C</m:t>
                    </m:r>
                    <m:r>
                      <a:rPr lang="fr-FR" sz="2533">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533"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533">
                            <a:latin typeface="Cambria Math" panose="02040503050406030204" pitchFamily="18" charset="0"/>
                            <a:ea typeface="Calibri" panose="020F0502020204030204" pitchFamily="34" charset="0"/>
                            <a:cs typeface="Times New Roman" panose="02020603050405020304" pitchFamily="18" charset="0"/>
                          </a:rPr>
                          <m:t>x</m:t>
                        </m:r>
                      </m:e>
                      <m:sup>
                        <m:r>
                          <a:rPr lang="fr-FR" sz="2533">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533"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533">
                            <a:latin typeface="Cambria Math" panose="02040503050406030204" pitchFamily="18" charset="0"/>
                            <a:ea typeface="Calibri" panose="020F0502020204030204" pitchFamily="34" charset="0"/>
                            <a:cs typeface="Times New Roman" panose="02020603050405020304" pitchFamily="18" charset="0"/>
                          </a:rPr>
                          <m:t>y</m:t>
                        </m:r>
                      </m:e>
                      <m:sup>
                        <m:r>
                          <a:rPr lang="fr-FR" sz="2533">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2533">
                    <a:latin typeface="Arial" panose="020B0604020202020204" pitchFamily="34" charset="0"/>
                    <a:ea typeface="Calibri" panose="020F0502020204030204" pitchFamily="34" charset="0"/>
                    <a:cs typeface="Arial" panose="020B0604020202020204" pitchFamily="34" charset="0"/>
                  </a:rPr>
                  <a:t> </a:t>
                </a:r>
                <a:endParaRPr lang="en-US" sz="2533">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342816" y="4699000"/>
                <a:ext cx="7506369" cy="1846468"/>
              </a:xfrm>
              <a:prstGeom prst="rect">
                <a:avLst/>
              </a:prstGeom>
              <a:blipFill>
                <a:blip r:embed="rId5"/>
                <a:stretch>
                  <a:fillRect l="-1380"/>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0747618" y="5054422"/>
            <a:ext cx="1160588" cy="1524119"/>
          </a:xfrm>
          <a:prstGeom prst="rect">
            <a:avLst/>
          </a:prstGeom>
        </p:spPr>
      </p:pic>
      <p:pic>
        <p:nvPicPr>
          <p:cNvPr id="18" name="Picture 17"/>
          <p:cNvPicPr>
            <a:picLocks noChangeAspect="1"/>
          </p:cNvPicPr>
          <p:nvPr/>
        </p:nvPicPr>
        <p:blipFill>
          <a:blip r:embed="rId7"/>
          <a:stretch>
            <a:fillRect/>
          </a:stretch>
        </p:blipFill>
        <p:spPr>
          <a:xfrm>
            <a:off x="160421" y="5741551"/>
            <a:ext cx="1076978" cy="1032614"/>
          </a:xfrm>
          <a:prstGeom prst="rect">
            <a:avLst/>
          </a:prstGeom>
        </p:spPr>
      </p:pic>
    </p:spTree>
    <p:extLst>
      <p:ext uri="{BB962C8B-B14F-4D97-AF65-F5344CB8AC3E}">
        <p14:creationId xmlns:p14="http://schemas.microsoft.com/office/powerpoint/2010/main" val="10737284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7" dur="500"/>
                                        <p:tgtEl>
                                          <p:spTgt spid="15">
                                            <p:txEl>
                                              <p:pRg st="1" end="1"/>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left)">
                                      <p:cBhvr>
                                        <p:cTn id="4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4"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184484" y="148389"/>
            <a:ext cx="11836400" cy="65532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0634940" y="505283"/>
            <a:ext cx="1385944" cy="308891"/>
          </a:xfrm>
          <a:prstGeom prst="rect">
            <a:avLst/>
          </a:prstGeom>
        </p:spPr>
      </p:pic>
      <p:sp>
        <p:nvSpPr>
          <p:cNvPr id="19" name="Oval Callout 18"/>
          <p:cNvSpPr/>
          <p:nvPr/>
        </p:nvSpPr>
        <p:spPr>
          <a:xfrm>
            <a:off x="5486400" y="506620"/>
            <a:ext cx="1190449" cy="72479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pic>
        <p:nvPicPr>
          <p:cNvPr id="16" name="Picture 15"/>
          <p:cNvPicPr>
            <a:picLocks noChangeAspect="1"/>
          </p:cNvPicPr>
          <p:nvPr/>
        </p:nvPicPr>
        <p:blipFill>
          <a:blip r:embed="rId4"/>
          <a:stretch>
            <a:fillRect/>
          </a:stretch>
        </p:blipFill>
        <p:spPr>
          <a:xfrm>
            <a:off x="10747618" y="5054422"/>
            <a:ext cx="1160588" cy="1524119"/>
          </a:xfrm>
          <a:prstGeom prst="rect">
            <a:avLst/>
          </a:prstGeom>
        </p:spPr>
      </p:pic>
      <p:pic>
        <p:nvPicPr>
          <p:cNvPr id="18" name="Picture 17"/>
          <p:cNvPicPr>
            <a:picLocks noChangeAspect="1"/>
          </p:cNvPicPr>
          <p:nvPr/>
        </p:nvPicPr>
        <p:blipFill>
          <a:blip r:embed="rId5"/>
          <a:stretch>
            <a:fillRect/>
          </a:stretch>
        </p:blipFill>
        <p:spPr>
          <a:xfrm>
            <a:off x="160421" y="5741551"/>
            <a:ext cx="1076978" cy="103261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70066" y="1482280"/>
                <a:ext cx="10563134" cy="3645037"/>
              </a:xfrm>
              <a:prstGeom prst="rect">
                <a:avLst/>
              </a:prstGeom>
            </p:spPr>
            <p:txBody>
              <a:bodyPr wrap="square">
                <a:spAutoFit/>
              </a:bodyPr>
              <a:lstStyle/>
              <a:p>
                <a:pPr algn="just">
                  <a:lnSpc>
                    <a:spcPct val="150000"/>
                  </a:lnSpc>
                  <a:spcBef>
                    <a:spcPts val="800"/>
                  </a:spcBef>
                  <a:defRPr/>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b) </a:t>
                </a:r>
              </a:p>
              <a:p>
                <a:pPr marL="381019" indent="-381019" algn="just">
                  <a:lnSpc>
                    <a:spcPct val="150000"/>
                  </a:lnSpc>
                  <a:spcBef>
                    <a:spcPts val="800"/>
                  </a:spcBef>
                  <a:buFont typeface="Arial" panose="020B0604020202020204" pitchFamily="34" charset="0"/>
                  <a:buChar char="•"/>
                  <a:defRPr/>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A là </a:t>
                </a:r>
                <a14:m>
                  <m:oMath xmlns:m="http://schemas.openxmlformats.org/officeDocument/2006/math">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và bậc là 4.</a:t>
                </a:r>
                <a:endParaRPr lang="en-US" sz="2667">
                  <a:solidFill>
                    <a:prstClr val="black"/>
                  </a:solidFill>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Bef>
                    <a:spcPts val="800"/>
                  </a:spcBef>
                  <a:buFont typeface="Arial" panose="020B0604020202020204" pitchFamily="34" charset="0"/>
                  <a:buChar char="•"/>
                  <a:defRPr/>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B là 12,75; Phần biến là </a:t>
                </a:r>
                <a14:m>
                  <m:oMath xmlns:m="http://schemas.openxmlformats.org/officeDocument/2006/math">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xyz</m:t>
                    </m:r>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và bậc là 3.</a:t>
                </a:r>
                <a:endParaRPr lang="en-US" sz="2667">
                  <a:solidFill>
                    <a:prstClr val="black"/>
                  </a:solidFill>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Bef>
                    <a:spcPts val="800"/>
                  </a:spcBef>
                  <a:buFont typeface="Arial" panose="020B0604020202020204" pitchFamily="34" charset="0"/>
                  <a:buChar char="•"/>
                  <a:defRPr/>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C là 2; Phần biến là </a:t>
                </a:r>
                <a14:m>
                  <m:oMath xmlns:m="http://schemas.openxmlformats.org/officeDocument/2006/math">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và bậc là 6.</a:t>
                </a:r>
                <a:endParaRPr lang="en-US" sz="2667">
                  <a:solidFill>
                    <a:prstClr val="black"/>
                  </a:solidFill>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Bef>
                    <a:spcPts val="800"/>
                  </a:spcBef>
                  <a:buFont typeface="Arial" panose="020B0604020202020204" pitchFamily="34" charset="0"/>
                  <a:buChar char="•"/>
                  <a:defRPr/>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D là </a:t>
                </a:r>
                <a14:m>
                  <m:oMath xmlns:m="http://schemas.openxmlformats.org/officeDocument/2006/math">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và bậc là 1.</a:t>
                </a:r>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70066" y="1482280"/>
                <a:ext cx="10563134" cy="3645037"/>
              </a:xfrm>
              <a:prstGeom prst="rect">
                <a:avLst/>
              </a:prstGeom>
              <a:blipFill>
                <a:blip r:embed="rId6"/>
                <a:stretch>
                  <a:fillRect l="-1097" b="-1171"/>
                </a:stretch>
              </a:blipFill>
            </p:spPr>
            <p:txBody>
              <a:bodyPr/>
              <a:lstStyle/>
              <a:p>
                <a:r>
                  <a:rPr lang="en-US">
                    <a:noFill/>
                  </a:rPr>
                  <a:t> </a:t>
                </a:r>
              </a:p>
            </p:txBody>
          </p:sp>
        </mc:Fallback>
      </mc:AlternateContent>
    </p:spTree>
    <p:extLst>
      <p:ext uri="{BB962C8B-B14F-4D97-AF65-F5344CB8AC3E}">
        <p14:creationId xmlns:p14="http://schemas.microsoft.com/office/powerpoint/2010/main" val="213442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4" name="Rectangle 13"/>
          <p:cNvSpPr/>
          <p:nvPr/>
        </p:nvSpPr>
        <p:spPr>
          <a:xfrm>
            <a:off x="696467" y="495625"/>
            <a:ext cx="3881191" cy="738664"/>
          </a:xfrm>
          <a:prstGeom prst="rect">
            <a:avLst/>
          </a:prstGeom>
        </p:spPr>
        <p:txBody>
          <a:bodyPr wrap="none">
            <a:spAutoFit/>
          </a:bodyPr>
          <a:lstStyle/>
          <a:p>
            <a:pPr algn="just">
              <a:lnSpc>
                <a:spcPct val="150000"/>
              </a:lnSpc>
              <a:tabLst>
                <a:tab pos="240042" algn="l"/>
                <a:tab pos="480084" algn="l"/>
              </a:tabLst>
              <a:defRPr/>
            </a:pPr>
            <a:r>
              <a:rPr lang="nl-NL" sz="2800" b="1">
                <a:solidFill>
                  <a:srgbClr val="C00000"/>
                </a:solidFill>
                <a:latin typeface="Arial" panose="020B0604020202020204" pitchFamily="34" charset="0"/>
                <a:ea typeface="Calibri" panose="020F0502020204030204" pitchFamily="34" charset="0"/>
                <a:cs typeface="Arial" panose="020B0604020202020204" pitchFamily="34" charset="0"/>
              </a:rPr>
              <a:t>Bài tập 1.3 (SGK-tr10)</a:t>
            </a:r>
            <a:endParaRPr lang="en-US"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4497732" y="530440"/>
            <a:ext cx="7027886" cy="708014"/>
          </a:xfrm>
          <a:prstGeom prst="rect">
            <a:avLst/>
          </a:prstGeom>
        </p:spPr>
        <p:txBody>
          <a:bodyPr wrap="none">
            <a:spAutoFit/>
          </a:bodyPr>
          <a:lstStyle/>
          <a:p>
            <a:pPr lvl="0" algn="just" fontAlgn="base">
              <a:lnSpc>
                <a:spcPct val="150000"/>
              </a:lnSpc>
            </a:pPr>
            <a:r>
              <a:rPr lang="en-US" sz="2667">
                <a:solidFill>
                  <a:srgbClr val="000000"/>
                </a:solidFill>
                <a:latin typeface="Arial" panose="020B0604020202020204" pitchFamily="34" charset="0"/>
                <a:cs typeface="Arial" panose="020B0604020202020204" pitchFamily="34" charset="0"/>
              </a:rPr>
              <a:t>Thu gọn rồi tính giá trị của mỗi đơn thức sau</a:t>
            </a:r>
            <a:r>
              <a:rPr lang="vi-VN" sz="2667">
                <a:solidFill>
                  <a:srgbClr val="000000"/>
                </a:solidFill>
                <a:latin typeface="Arial" panose="020B0604020202020204" pitchFamily="34" charset="0"/>
                <a:cs typeface="Arial" panose="020B0604020202020204" pitchFamily="34" charset="0"/>
              </a:rPr>
              <a:t>:</a:t>
            </a:r>
          </a:p>
        </p:txBody>
      </p:sp>
      <p:grpSp>
        <p:nvGrpSpPr>
          <p:cNvPr id="16" name="Group 15"/>
          <p:cNvGrpSpPr/>
          <p:nvPr/>
        </p:nvGrpSpPr>
        <p:grpSpPr>
          <a:xfrm>
            <a:off x="729916" y="1362317"/>
            <a:ext cx="7721600" cy="860455"/>
            <a:chOff x="2590800" y="1696788"/>
            <a:chExt cx="11582400" cy="1290683"/>
          </a:xfrm>
        </p:grpSpPr>
        <p:sp>
          <p:nvSpPr>
            <p:cNvPr id="4" name="TextBox 3"/>
            <p:cNvSpPr txBox="1"/>
            <p:nvPr/>
          </p:nvSpPr>
          <p:spPr>
            <a:xfrm>
              <a:off x="2590800" y="2019300"/>
              <a:ext cx="11582400" cy="754149"/>
            </a:xfrm>
            <a:prstGeom prst="rect">
              <a:avLst/>
            </a:prstGeom>
            <a:noFill/>
          </p:spPr>
          <p:txBody>
            <a:bodyPr wrap="square" rtlCol="0">
              <a:spAutoFit/>
            </a:bodyPr>
            <a:lstStyle/>
            <a:p>
              <a:r>
                <a:rPr lang="en-US" sz="2667">
                  <a:latin typeface="Arial" panose="020B0604020202020204" pitchFamily="34" charset="0"/>
                  <a:cs typeface="Arial" panose="020B0604020202020204" pitchFamily="34" charset="0"/>
                </a:rPr>
                <a:t>a)                               khi</a:t>
              </a:r>
            </a:p>
          </p:txBody>
        </p:sp>
        <mc:AlternateContent xmlns:mc="http://schemas.openxmlformats.org/markup-compatibility/2006" xmlns:a14="http://schemas.microsoft.com/office/drawing/2010/main">
          <mc:Choice Requires="a14">
            <p:sp>
              <p:nvSpPr>
                <p:cNvPr id="5" name="Rectangle 4"/>
                <p:cNvSpPr/>
                <p:nvPr/>
              </p:nvSpPr>
              <p:spPr>
                <a:xfrm>
                  <a:off x="3248865" y="1697021"/>
                  <a:ext cx="4452372" cy="12904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𝐴</m:t>
                        </m:r>
                        <m:r>
                          <a:rPr lang="en-US" sz="2667" i="1">
                            <a:solidFill>
                              <a:prstClr val="black"/>
                            </a:solidFill>
                            <a:latin typeface="Cambria Math" panose="02040503050406030204" pitchFamily="18" charset="0"/>
                            <a:cs typeface="Arial" panose="020B0604020202020204" pitchFamily="34" charset="0"/>
                          </a:rPr>
                          <m:t>=</m:t>
                        </m:r>
                        <m:d>
                          <m:dPr>
                            <m:ctrlPr>
                              <a:rPr lang="en-US" sz="2667" i="1">
                                <a:solidFill>
                                  <a:prstClr val="black"/>
                                </a:solidFill>
                                <a:latin typeface="Cambria Math" panose="02040503050406030204" pitchFamily="18" charset="0"/>
                                <a:cs typeface="Arial" panose="020B0604020202020204" pitchFamily="34" charset="0"/>
                              </a:rPr>
                            </m:ctrlPr>
                          </m:dPr>
                          <m:e>
                            <m:r>
                              <a:rPr lang="en-US" sz="2667" i="1">
                                <a:solidFill>
                                  <a:prstClr val="black"/>
                                </a:solidFill>
                                <a:latin typeface="Cambria Math" panose="02040503050406030204" pitchFamily="18" charset="0"/>
                                <a:cs typeface="Arial" panose="020B0604020202020204" pitchFamily="34" charset="0"/>
                              </a:rPr>
                              <m:t>−2</m:t>
                            </m:r>
                          </m:e>
                        </m:d>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𝑥</m:t>
                            </m:r>
                          </m:e>
                          <m:sup>
                            <m:r>
                              <a:rPr lang="en-US" sz="2667" i="1">
                                <a:solidFill>
                                  <a:prstClr val="black"/>
                                </a:solidFill>
                                <a:latin typeface="Cambria Math" panose="02040503050406030204" pitchFamily="18" charset="0"/>
                                <a:cs typeface="Arial" panose="020B0604020202020204" pitchFamily="34" charset="0"/>
                              </a:rPr>
                              <m:t>2</m:t>
                            </m:r>
                          </m:sup>
                        </m:sSup>
                        <m:r>
                          <a:rPr lang="en-US" sz="2667" i="1">
                            <a:solidFill>
                              <a:prstClr val="black"/>
                            </a:solidFill>
                            <a:latin typeface="Cambria Math" panose="02040503050406030204" pitchFamily="18" charset="0"/>
                            <a:cs typeface="Arial" panose="020B0604020202020204" pitchFamily="34" charset="0"/>
                          </a:rPr>
                          <m:t>𝑦</m:t>
                        </m:r>
                        <m:f>
                          <m:fPr>
                            <m:ctrlPr>
                              <a:rPr lang="en-US" sz="2667" i="1">
                                <a:solidFill>
                                  <a:prstClr val="black"/>
                                </a:solidFill>
                                <a:latin typeface="Cambria Math" panose="02040503050406030204" pitchFamily="18" charset="0"/>
                                <a:cs typeface="Arial" panose="020B0604020202020204" pitchFamily="34" charset="0"/>
                              </a:rPr>
                            </m:ctrlPr>
                          </m:fPr>
                          <m:num>
                            <m:r>
                              <a:rPr lang="en-US" sz="2667" i="1">
                                <a:solidFill>
                                  <a:prstClr val="black"/>
                                </a:solidFill>
                                <a:latin typeface="Cambria Math" panose="02040503050406030204" pitchFamily="18" charset="0"/>
                                <a:cs typeface="Arial" panose="020B0604020202020204" pitchFamily="34" charset="0"/>
                              </a:rPr>
                              <m:t>1</m:t>
                            </m:r>
                          </m:num>
                          <m:den>
                            <m:r>
                              <a:rPr lang="en-US" sz="2667" i="1">
                                <a:solidFill>
                                  <a:prstClr val="black"/>
                                </a:solidFill>
                                <a:latin typeface="Cambria Math" panose="02040503050406030204" pitchFamily="18" charset="0"/>
                                <a:cs typeface="Arial" panose="020B0604020202020204" pitchFamily="34" charset="0"/>
                              </a:rPr>
                              <m:t>2</m:t>
                            </m:r>
                          </m:den>
                        </m:f>
                        <m:r>
                          <a:rPr lang="en-US" sz="2667" i="1">
                            <a:solidFill>
                              <a:prstClr val="black"/>
                            </a:solidFill>
                            <a:latin typeface="Cambria Math" panose="02040503050406030204" pitchFamily="18" charset="0"/>
                            <a:cs typeface="Arial" panose="020B0604020202020204" pitchFamily="34" charset="0"/>
                          </a:rPr>
                          <m:t>𝑥𝑦</m:t>
                        </m:r>
                        <m:r>
                          <a:rPr lang="en-US" sz="2667" i="1">
                            <a:solidFill>
                              <a:prstClr val="black"/>
                            </a:solidFill>
                            <a:latin typeface="Cambria Math" panose="02040503050406030204" pitchFamily="18" charset="0"/>
                            <a:cs typeface="Arial" panose="020B0604020202020204" pitchFamily="34" charset="0"/>
                          </a:rPr>
                          <m:t> </m:t>
                        </m:r>
                      </m:oMath>
                    </m:oMathPara>
                  </a14:m>
                  <a:endParaRPr lang="en-US" sz="1200"/>
                </a:p>
              </p:txBody>
            </p:sp>
          </mc:Choice>
          <mc:Fallback xmlns="">
            <p:sp>
              <p:nvSpPr>
                <p:cNvPr id="5" name="Rectangle 4"/>
                <p:cNvSpPr>
                  <a:spLocks noRot="1" noChangeAspect="1" noMove="1" noResize="1" noEditPoints="1" noAdjustHandles="1" noChangeArrowheads="1" noChangeShapeType="1" noTextEdit="1"/>
                </p:cNvSpPr>
                <p:nvPr/>
              </p:nvSpPr>
              <p:spPr>
                <a:xfrm>
                  <a:off x="3248865" y="1697021"/>
                  <a:ext cx="4452372" cy="129045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10687" y="1696788"/>
                  <a:ext cx="3507596" cy="129045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𝑥</m:t>
                        </m:r>
                        <m:r>
                          <a:rPr lang="en-US" sz="2667" i="1">
                            <a:solidFill>
                              <a:prstClr val="black"/>
                            </a:solidFill>
                            <a:latin typeface="Cambria Math" panose="02040503050406030204" pitchFamily="18" charset="0"/>
                            <a:cs typeface="Arial" panose="020B0604020202020204" pitchFamily="34" charset="0"/>
                          </a:rPr>
                          <m:t>=−2;</m:t>
                        </m:r>
                        <m:r>
                          <a:rPr lang="en-US" sz="2667" i="1">
                            <a:solidFill>
                              <a:prstClr val="black"/>
                            </a:solidFill>
                            <a:latin typeface="Cambria Math" panose="02040503050406030204" pitchFamily="18" charset="0"/>
                            <a:cs typeface="Arial" panose="020B0604020202020204" pitchFamily="34" charset="0"/>
                          </a:rPr>
                          <m:t>𝑦</m:t>
                        </m:r>
                        <m:r>
                          <a:rPr lang="en-US" sz="2667" i="1">
                            <a:solidFill>
                              <a:prstClr val="black"/>
                            </a:solidFill>
                            <a:latin typeface="Cambria Math" panose="02040503050406030204" pitchFamily="18" charset="0"/>
                            <a:cs typeface="Arial" panose="020B0604020202020204" pitchFamily="34" charset="0"/>
                          </a:rPr>
                          <m:t>=</m:t>
                        </m:r>
                        <m:f>
                          <m:fPr>
                            <m:ctrlPr>
                              <a:rPr lang="en-US" sz="2667" i="1">
                                <a:solidFill>
                                  <a:prstClr val="black"/>
                                </a:solidFill>
                                <a:latin typeface="Cambria Math" panose="02040503050406030204" pitchFamily="18" charset="0"/>
                                <a:cs typeface="Arial" panose="020B0604020202020204" pitchFamily="34" charset="0"/>
                              </a:rPr>
                            </m:ctrlPr>
                          </m:fPr>
                          <m:num>
                            <m:r>
                              <a:rPr lang="en-US" sz="2667" i="1">
                                <a:solidFill>
                                  <a:prstClr val="black"/>
                                </a:solidFill>
                                <a:latin typeface="Cambria Math" panose="02040503050406030204" pitchFamily="18" charset="0"/>
                                <a:cs typeface="Arial" panose="020B0604020202020204" pitchFamily="34" charset="0"/>
                              </a:rPr>
                              <m:t>1</m:t>
                            </m:r>
                          </m:num>
                          <m:den>
                            <m:r>
                              <a:rPr lang="en-US" sz="2667" i="1">
                                <a:solidFill>
                                  <a:prstClr val="black"/>
                                </a:solidFill>
                                <a:latin typeface="Cambria Math" panose="02040503050406030204" pitchFamily="18" charset="0"/>
                                <a:cs typeface="Arial" panose="020B0604020202020204" pitchFamily="34" charset="0"/>
                              </a:rPr>
                              <m:t>2</m:t>
                            </m:r>
                          </m:den>
                        </m:f>
                      </m:oMath>
                    </m:oMathPara>
                  </a14:m>
                  <a:endParaRPr lang="en-US" sz="2667">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10687" y="1696788"/>
                  <a:ext cx="3507596" cy="1290450"/>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727242" y="2514600"/>
            <a:ext cx="7721600" cy="514262"/>
            <a:chOff x="2590800" y="2019300"/>
            <a:chExt cx="11582400" cy="771394"/>
          </a:xfrm>
        </p:grpSpPr>
        <p:sp>
          <p:nvSpPr>
            <p:cNvPr id="21" name="TextBox 20"/>
            <p:cNvSpPr txBox="1"/>
            <p:nvPr/>
          </p:nvSpPr>
          <p:spPr>
            <a:xfrm>
              <a:off x="2590800" y="2019300"/>
              <a:ext cx="11582400" cy="754150"/>
            </a:xfrm>
            <a:prstGeom prst="rect">
              <a:avLst/>
            </a:prstGeom>
            <a:noFill/>
          </p:spPr>
          <p:txBody>
            <a:bodyPr wrap="square" rtlCol="0">
              <a:spAutoFit/>
            </a:bodyPr>
            <a:lstStyle/>
            <a:p>
              <a:r>
                <a:rPr lang="en-US" sz="2667">
                  <a:latin typeface="Arial" panose="020B0604020202020204" pitchFamily="34" charset="0"/>
                  <a:cs typeface="Arial" panose="020B0604020202020204" pitchFamily="34" charset="0"/>
                </a:rPr>
                <a:t>b)                                khi</a:t>
              </a:r>
            </a:p>
          </p:txBody>
        </p:sp>
        <mc:AlternateContent xmlns:mc="http://schemas.openxmlformats.org/markup-compatibility/2006" xmlns:a14="http://schemas.microsoft.com/office/drawing/2010/main">
          <mc:Choice Requires="a14">
            <p:sp>
              <p:nvSpPr>
                <p:cNvPr id="22" name="Rectangle 21"/>
                <p:cNvSpPr/>
                <p:nvPr/>
              </p:nvSpPr>
              <p:spPr>
                <a:xfrm>
                  <a:off x="3184697" y="2033903"/>
                  <a:ext cx="4513352" cy="7541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𝐵</m:t>
                        </m:r>
                        <m:r>
                          <a:rPr lang="en-US" sz="2667" i="1">
                            <a:solidFill>
                              <a:prstClr val="black"/>
                            </a:solidFill>
                            <a:latin typeface="Cambria Math" panose="02040503050406030204" pitchFamily="18" charset="0"/>
                            <a:cs typeface="Arial" panose="020B0604020202020204" pitchFamily="34" charset="0"/>
                          </a:rPr>
                          <m:t>=</m:t>
                        </m:r>
                        <m:r>
                          <a:rPr lang="en-US" sz="2667" i="1">
                            <a:solidFill>
                              <a:prstClr val="black"/>
                            </a:solidFill>
                            <a:latin typeface="Cambria Math" panose="02040503050406030204" pitchFamily="18" charset="0"/>
                            <a:cs typeface="Arial" panose="020B0604020202020204" pitchFamily="34" charset="0"/>
                          </a:rPr>
                          <m:t>𝑥𝑦𝑧</m:t>
                        </m:r>
                        <m:d>
                          <m:dPr>
                            <m:ctrlPr>
                              <a:rPr lang="en-US" sz="2667" i="1">
                                <a:solidFill>
                                  <a:prstClr val="black"/>
                                </a:solidFill>
                                <a:latin typeface="Cambria Math" panose="02040503050406030204" pitchFamily="18" charset="0"/>
                                <a:cs typeface="Arial" panose="020B0604020202020204" pitchFamily="34" charset="0"/>
                              </a:rPr>
                            </m:ctrlPr>
                          </m:dPr>
                          <m:e>
                            <m:r>
                              <a:rPr lang="en-US" sz="2667" i="1">
                                <a:solidFill>
                                  <a:prstClr val="black"/>
                                </a:solidFill>
                                <a:latin typeface="Cambria Math" panose="02040503050406030204" pitchFamily="18" charset="0"/>
                                <a:cs typeface="Arial" panose="020B0604020202020204" pitchFamily="34" charset="0"/>
                              </a:rPr>
                              <m:t>−0,5</m:t>
                            </m:r>
                          </m:e>
                        </m:d>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𝑦</m:t>
                            </m:r>
                          </m:e>
                          <m:sup>
                            <m:r>
                              <a:rPr lang="en-US" sz="2667" i="1">
                                <a:solidFill>
                                  <a:prstClr val="black"/>
                                </a:solidFill>
                                <a:latin typeface="Cambria Math" panose="02040503050406030204" pitchFamily="18" charset="0"/>
                                <a:cs typeface="Arial" panose="020B0604020202020204" pitchFamily="34" charset="0"/>
                              </a:rPr>
                              <m:t>2</m:t>
                            </m:r>
                          </m:sup>
                        </m:sSup>
                        <m:r>
                          <a:rPr lang="en-US" sz="2667" i="1">
                            <a:solidFill>
                              <a:prstClr val="black"/>
                            </a:solidFill>
                            <a:latin typeface="Cambria Math" panose="02040503050406030204" pitchFamily="18" charset="0"/>
                            <a:cs typeface="Arial" panose="020B0604020202020204" pitchFamily="34" charset="0"/>
                          </a:rPr>
                          <m:t>𝑧</m:t>
                        </m:r>
                      </m:oMath>
                    </m:oMathPara>
                  </a14:m>
                  <a:endParaRPr lang="en-US" sz="1200"/>
                </a:p>
              </p:txBody>
            </p:sp>
          </mc:Choice>
          <mc:Fallback xmlns="">
            <p:sp>
              <p:nvSpPr>
                <p:cNvPr id="22" name="Rectangle 21"/>
                <p:cNvSpPr>
                  <a:spLocks noRot="1" noChangeAspect="1" noMove="1" noResize="1" noEditPoints="1" noAdjustHandles="1" noChangeArrowheads="1" noChangeShapeType="1" noTextEdit="1"/>
                </p:cNvSpPr>
                <p:nvPr/>
              </p:nvSpPr>
              <p:spPr>
                <a:xfrm>
                  <a:off x="3184697" y="2033903"/>
                  <a:ext cx="4513352" cy="7541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81737" y="2036544"/>
                  <a:ext cx="4942220" cy="75415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𝑥</m:t>
                        </m:r>
                        <m:r>
                          <a:rPr lang="en-US" sz="2667" i="1">
                            <a:solidFill>
                              <a:prstClr val="black"/>
                            </a:solidFill>
                            <a:latin typeface="Cambria Math" panose="02040503050406030204" pitchFamily="18" charset="0"/>
                            <a:cs typeface="Arial" panose="020B0604020202020204" pitchFamily="34" charset="0"/>
                          </a:rPr>
                          <m:t>=4;</m:t>
                        </m:r>
                        <m:r>
                          <a:rPr lang="en-US" sz="2667" i="1">
                            <a:solidFill>
                              <a:prstClr val="black"/>
                            </a:solidFill>
                            <a:latin typeface="Cambria Math" panose="02040503050406030204" pitchFamily="18" charset="0"/>
                            <a:cs typeface="Arial" panose="020B0604020202020204" pitchFamily="34" charset="0"/>
                          </a:rPr>
                          <m:t>𝑦</m:t>
                        </m:r>
                        <m:r>
                          <a:rPr lang="en-US" sz="2667" i="1">
                            <a:solidFill>
                              <a:prstClr val="black"/>
                            </a:solidFill>
                            <a:latin typeface="Cambria Math" panose="02040503050406030204" pitchFamily="18" charset="0"/>
                            <a:cs typeface="Arial" panose="020B0604020202020204" pitchFamily="34" charset="0"/>
                          </a:rPr>
                          <m:t>=0,5;</m:t>
                        </m:r>
                        <m:r>
                          <a:rPr lang="en-US" sz="2667" i="1">
                            <a:solidFill>
                              <a:prstClr val="black"/>
                            </a:solidFill>
                            <a:latin typeface="Cambria Math" panose="02040503050406030204" pitchFamily="18" charset="0"/>
                            <a:cs typeface="Arial" panose="020B0604020202020204" pitchFamily="34" charset="0"/>
                          </a:rPr>
                          <m:t>𝑧</m:t>
                        </m:r>
                        <m:r>
                          <a:rPr lang="en-US" sz="2667" i="1">
                            <a:solidFill>
                              <a:prstClr val="black"/>
                            </a:solidFill>
                            <a:latin typeface="Cambria Math" panose="02040503050406030204" pitchFamily="18" charset="0"/>
                            <a:cs typeface="Arial" panose="020B0604020202020204" pitchFamily="34" charset="0"/>
                          </a:rPr>
                          <m:t>=2</m:t>
                        </m:r>
                      </m:oMath>
                    </m:oMathPara>
                  </a14:m>
                  <a:endParaRPr lang="en-US" sz="2667">
                    <a:solidFill>
                      <a:prstClr val="black"/>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281737" y="2036544"/>
                  <a:ext cx="4942220" cy="754150"/>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5486400" y="3373001"/>
            <a:ext cx="1088849" cy="679033"/>
          </a:xfrm>
          <a:prstGeom prst="wedgeEllipseCallout">
            <a:avLst/>
          </a:prstGeom>
          <a:solidFill>
            <a:srgbClr val="FFB3B3"/>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grpSp>
        <p:nvGrpSpPr>
          <p:cNvPr id="30" name="Group 29"/>
          <p:cNvGrpSpPr/>
          <p:nvPr/>
        </p:nvGrpSpPr>
        <p:grpSpPr>
          <a:xfrm>
            <a:off x="740611" y="4140202"/>
            <a:ext cx="6108480" cy="860300"/>
            <a:chOff x="1110916" y="6179339"/>
            <a:chExt cx="9162720" cy="1290450"/>
          </a:xfrm>
        </p:grpSpPr>
        <p:sp>
          <p:nvSpPr>
            <p:cNvPr id="18" name="Rectangle 17"/>
            <p:cNvSpPr/>
            <p:nvPr/>
          </p:nvSpPr>
          <p:spPr>
            <a:xfrm>
              <a:off x="1110916" y="6268294"/>
              <a:ext cx="3080084" cy="1062022"/>
            </a:xfrm>
            <a:prstGeom prst="rect">
              <a:avLst/>
            </a:prstGeom>
          </p:spPr>
          <p:txBody>
            <a:bodyPr wrap="square">
              <a:spAutoFit/>
            </a:bodyPr>
            <a:lstStyle/>
            <a:p>
              <a:pPr algn="just">
                <a:lnSpc>
                  <a:spcPct val="150000"/>
                </a:lnSpc>
              </a:pPr>
              <a:r>
                <a:rPr lang="fr-FR" sz="2667">
                  <a:latin typeface="Arial" panose="020B0604020202020204" pitchFamily="34" charset="0"/>
                  <a:ea typeface="Calibri" panose="020F0502020204030204" pitchFamily="34" charset="0"/>
                  <a:cs typeface="Arial" panose="020B0604020202020204" pitchFamily="34" charset="0"/>
                </a:rPr>
                <a:t>a) Rút gọn:</a:t>
              </a:r>
            </a:p>
          </p:txBody>
        </p:sp>
        <mc:AlternateContent xmlns:mc="http://schemas.openxmlformats.org/markup-compatibility/2006" xmlns:a14="http://schemas.microsoft.com/office/drawing/2010/main">
          <mc:Choice Requires="a14">
            <p:sp>
              <p:nvSpPr>
                <p:cNvPr id="27" name="Rectangle 26"/>
                <p:cNvSpPr/>
                <p:nvPr/>
              </p:nvSpPr>
              <p:spPr>
                <a:xfrm>
                  <a:off x="3796189" y="6179339"/>
                  <a:ext cx="6477447" cy="12904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𝐴</m:t>
                        </m:r>
                        <m:r>
                          <a:rPr lang="en-US" sz="2667" i="1">
                            <a:solidFill>
                              <a:prstClr val="black"/>
                            </a:solidFill>
                            <a:latin typeface="Cambria Math" panose="02040503050406030204" pitchFamily="18" charset="0"/>
                            <a:cs typeface="Arial" panose="020B0604020202020204" pitchFamily="34" charset="0"/>
                          </a:rPr>
                          <m:t>=</m:t>
                        </m:r>
                        <m:d>
                          <m:dPr>
                            <m:ctrlPr>
                              <a:rPr lang="en-US" sz="2667" i="1">
                                <a:solidFill>
                                  <a:prstClr val="black"/>
                                </a:solidFill>
                                <a:latin typeface="Cambria Math" panose="02040503050406030204" pitchFamily="18" charset="0"/>
                                <a:cs typeface="Arial" panose="020B0604020202020204" pitchFamily="34" charset="0"/>
                              </a:rPr>
                            </m:ctrlPr>
                          </m:dPr>
                          <m:e>
                            <m:r>
                              <a:rPr lang="en-US" sz="2667" i="1">
                                <a:solidFill>
                                  <a:prstClr val="black"/>
                                </a:solidFill>
                                <a:latin typeface="Cambria Math" panose="02040503050406030204" pitchFamily="18" charset="0"/>
                                <a:cs typeface="Arial" panose="020B0604020202020204" pitchFamily="34" charset="0"/>
                              </a:rPr>
                              <m:t>−2</m:t>
                            </m:r>
                          </m:e>
                        </m:d>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𝑥</m:t>
                            </m:r>
                          </m:e>
                          <m:sup>
                            <m:r>
                              <a:rPr lang="en-US" sz="2667" i="1">
                                <a:solidFill>
                                  <a:prstClr val="black"/>
                                </a:solidFill>
                                <a:latin typeface="Cambria Math" panose="02040503050406030204" pitchFamily="18" charset="0"/>
                                <a:cs typeface="Arial" panose="020B0604020202020204" pitchFamily="34" charset="0"/>
                              </a:rPr>
                              <m:t>2</m:t>
                            </m:r>
                          </m:sup>
                        </m:sSup>
                        <m:r>
                          <a:rPr lang="en-US" sz="2667" i="1">
                            <a:solidFill>
                              <a:prstClr val="black"/>
                            </a:solidFill>
                            <a:latin typeface="Cambria Math" panose="02040503050406030204" pitchFamily="18" charset="0"/>
                            <a:cs typeface="Arial" panose="020B0604020202020204" pitchFamily="34" charset="0"/>
                          </a:rPr>
                          <m:t>𝑦</m:t>
                        </m:r>
                        <m:f>
                          <m:fPr>
                            <m:ctrlPr>
                              <a:rPr lang="en-US" sz="2667" i="1">
                                <a:solidFill>
                                  <a:prstClr val="black"/>
                                </a:solidFill>
                                <a:latin typeface="Cambria Math" panose="02040503050406030204" pitchFamily="18" charset="0"/>
                                <a:cs typeface="Arial" panose="020B0604020202020204" pitchFamily="34" charset="0"/>
                              </a:rPr>
                            </m:ctrlPr>
                          </m:fPr>
                          <m:num>
                            <m:r>
                              <a:rPr lang="en-US" sz="2667" i="1">
                                <a:solidFill>
                                  <a:prstClr val="black"/>
                                </a:solidFill>
                                <a:latin typeface="Cambria Math" panose="02040503050406030204" pitchFamily="18" charset="0"/>
                                <a:cs typeface="Arial" panose="020B0604020202020204" pitchFamily="34" charset="0"/>
                              </a:rPr>
                              <m:t>1</m:t>
                            </m:r>
                          </m:num>
                          <m:den>
                            <m:r>
                              <a:rPr lang="en-US" sz="2667" i="1">
                                <a:solidFill>
                                  <a:prstClr val="black"/>
                                </a:solidFill>
                                <a:latin typeface="Cambria Math" panose="02040503050406030204" pitchFamily="18" charset="0"/>
                                <a:cs typeface="Arial" panose="020B0604020202020204" pitchFamily="34" charset="0"/>
                              </a:rPr>
                              <m:t>2</m:t>
                            </m:r>
                          </m:den>
                        </m:f>
                        <m:r>
                          <a:rPr lang="en-US" sz="2667" i="1">
                            <a:solidFill>
                              <a:prstClr val="black"/>
                            </a:solidFill>
                            <a:latin typeface="Cambria Math" panose="02040503050406030204" pitchFamily="18" charset="0"/>
                            <a:cs typeface="Arial" panose="020B0604020202020204" pitchFamily="34" charset="0"/>
                          </a:rPr>
                          <m:t>𝑥𝑦</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𝑥</m:t>
                            </m:r>
                          </m:e>
                          <m:sup>
                            <m:r>
                              <a:rPr lang="en-US" sz="2667" i="1">
                                <a:solidFill>
                                  <a:prstClr val="black"/>
                                </a:solidFill>
                                <a:latin typeface="Cambria Math" panose="02040503050406030204" pitchFamily="18" charset="0"/>
                                <a:cs typeface="Arial" panose="020B0604020202020204" pitchFamily="34" charset="0"/>
                              </a:rPr>
                              <m:t>3</m:t>
                            </m:r>
                          </m:sup>
                        </m:sSup>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𝑦</m:t>
                            </m:r>
                          </m:e>
                          <m:sup>
                            <m:r>
                              <a:rPr lang="en-US" sz="2667" i="1">
                                <a:solidFill>
                                  <a:prstClr val="black"/>
                                </a:solidFill>
                                <a:latin typeface="Cambria Math" panose="02040503050406030204" pitchFamily="18" charset="0"/>
                                <a:cs typeface="Arial" panose="020B0604020202020204" pitchFamily="34" charset="0"/>
                              </a:rPr>
                              <m:t>2</m:t>
                            </m:r>
                          </m:sup>
                        </m:sSup>
                      </m:oMath>
                    </m:oMathPara>
                  </a14:m>
                  <a:endParaRPr lang="en-US" sz="1200"/>
                </a:p>
              </p:txBody>
            </p:sp>
          </mc:Choice>
          <mc:Fallback xmlns="">
            <p:sp>
              <p:nvSpPr>
                <p:cNvPr id="27" name="Rectangle 26"/>
                <p:cNvSpPr>
                  <a:spLocks noRot="1" noChangeAspect="1" noMove="1" noResize="1" noEditPoints="1" noAdjustHandles="1" noChangeArrowheads="1" noChangeShapeType="1" noTextEdit="1"/>
                </p:cNvSpPr>
                <p:nvPr/>
              </p:nvSpPr>
              <p:spPr>
                <a:xfrm>
                  <a:off x="3796189" y="6179339"/>
                  <a:ext cx="6477447" cy="1290450"/>
                </a:xfrm>
                <a:prstGeom prst="rect">
                  <a:avLst/>
                </a:prstGeom>
                <a:blipFill>
                  <a:blip r:embed="rId7"/>
                  <a:stretch>
                    <a:fillRect/>
                  </a:stretch>
                </a:blipFill>
              </p:spPr>
              <p:txBody>
                <a:bodyPr/>
                <a:lstStyle/>
                <a:p>
                  <a:r>
                    <a:rPr lang="en-US">
                      <a:noFill/>
                    </a:rPr>
                    <a:t> </a:t>
                  </a:r>
                </a:p>
              </p:txBody>
            </p:sp>
          </mc:Fallback>
        </mc:AlternateContent>
      </p:grpSp>
      <p:grpSp>
        <p:nvGrpSpPr>
          <p:cNvPr id="31" name="Group 30"/>
          <p:cNvGrpSpPr/>
          <p:nvPr/>
        </p:nvGrpSpPr>
        <p:grpSpPr>
          <a:xfrm>
            <a:off x="1123173" y="5240718"/>
            <a:ext cx="5192832" cy="860300"/>
            <a:chOff x="2071109" y="8115300"/>
            <a:chExt cx="7789248" cy="1290450"/>
          </a:xfrm>
        </p:grpSpPr>
        <p:sp>
          <p:nvSpPr>
            <p:cNvPr id="28" name="Rectangle 27"/>
            <p:cNvSpPr/>
            <p:nvPr/>
          </p:nvSpPr>
          <p:spPr>
            <a:xfrm>
              <a:off x="2071109" y="8443110"/>
              <a:ext cx="7789248" cy="754149"/>
            </a:xfrm>
            <a:prstGeom prst="rect">
              <a:avLst/>
            </a:prstGeom>
          </p:spPr>
          <p:txBody>
            <a:bodyPr wrap="none">
              <a:spAutoFit/>
            </a:bodyPr>
            <a:lstStyle/>
            <a:p>
              <a:pPr lvl="0"/>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Thay                         vào A, ta có:</a:t>
              </a:r>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Rectangle 28"/>
                <p:cNvSpPr/>
                <p:nvPr/>
              </p:nvSpPr>
              <p:spPr>
                <a:xfrm>
                  <a:off x="3276601" y="8115300"/>
                  <a:ext cx="3507596" cy="129045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𝑥</m:t>
                        </m:r>
                        <m:r>
                          <a:rPr lang="en-US" sz="2667" i="1">
                            <a:solidFill>
                              <a:prstClr val="black"/>
                            </a:solidFill>
                            <a:latin typeface="Cambria Math" panose="02040503050406030204" pitchFamily="18" charset="0"/>
                            <a:cs typeface="Arial" panose="020B0604020202020204" pitchFamily="34" charset="0"/>
                          </a:rPr>
                          <m:t>=−2;</m:t>
                        </m:r>
                        <m:r>
                          <a:rPr lang="en-US" sz="2667" i="1">
                            <a:solidFill>
                              <a:prstClr val="black"/>
                            </a:solidFill>
                            <a:latin typeface="Cambria Math" panose="02040503050406030204" pitchFamily="18" charset="0"/>
                            <a:cs typeface="Arial" panose="020B0604020202020204" pitchFamily="34" charset="0"/>
                          </a:rPr>
                          <m:t>𝑦</m:t>
                        </m:r>
                        <m:r>
                          <a:rPr lang="en-US" sz="2667" i="1">
                            <a:solidFill>
                              <a:prstClr val="black"/>
                            </a:solidFill>
                            <a:latin typeface="Cambria Math" panose="02040503050406030204" pitchFamily="18" charset="0"/>
                            <a:cs typeface="Arial" panose="020B0604020202020204" pitchFamily="34" charset="0"/>
                          </a:rPr>
                          <m:t>=</m:t>
                        </m:r>
                        <m:f>
                          <m:fPr>
                            <m:ctrlPr>
                              <a:rPr lang="en-US" sz="2667" i="1">
                                <a:solidFill>
                                  <a:prstClr val="black"/>
                                </a:solidFill>
                                <a:latin typeface="Cambria Math" panose="02040503050406030204" pitchFamily="18" charset="0"/>
                                <a:cs typeface="Arial" panose="020B0604020202020204" pitchFamily="34" charset="0"/>
                              </a:rPr>
                            </m:ctrlPr>
                          </m:fPr>
                          <m:num>
                            <m:r>
                              <a:rPr lang="en-US" sz="2667" i="1">
                                <a:solidFill>
                                  <a:prstClr val="black"/>
                                </a:solidFill>
                                <a:latin typeface="Cambria Math" panose="02040503050406030204" pitchFamily="18" charset="0"/>
                                <a:cs typeface="Arial" panose="020B0604020202020204" pitchFamily="34" charset="0"/>
                              </a:rPr>
                              <m:t>1</m:t>
                            </m:r>
                          </m:num>
                          <m:den>
                            <m:r>
                              <a:rPr lang="en-US" sz="2667" i="1">
                                <a:solidFill>
                                  <a:prstClr val="black"/>
                                </a:solidFill>
                                <a:latin typeface="Cambria Math" panose="02040503050406030204" pitchFamily="18" charset="0"/>
                                <a:cs typeface="Arial" panose="020B0604020202020204" pitchFamily="34" charset="0"/>
                              </a:rPr>
                              <m:t>2</m:t>
                            </m:r>
                          </m:den>
                        </m:f>
                      </m:oMath>
                    </m:oMathPara>
                  </a14:m>
                  <a:endParaRPr lang="en-US" sz="2667">
                    <a:solidFill>
                      <a:prstClr val="black"/>
                    </a:solidFill>
                    <a:latin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276601" y="8115300"/>
                  <a:ext cx="3507596" cy="1290450"/>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Rectangle 31"/>
              <p:cNvSpPr/>
              <p:nvPr/>
            </p:nvSpPr>
            <p:spPr>
              <a:xfrm>
                <a:off x="6248400" y="5107550"/>
                <a:ext cx="3562322" cy="10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200"/>
              </a:p>
            </p:txBody>
          </p:sp>
        </mc:Choice>
        <mc:Fallback xmlns="">
          <p:sp>
            <p:nvSpPr>
              <p:cNvPr id="32" name="Rectangle 31"/>
              <p:cNvSpPr>
                <a:spLocks noRot="1" noChangeAspect="1" noMove="1" noResize="1" noEditPoints="1" noAdjustHandles="1" noChangeArrowheads="1" noChangeShapeType="1" noTextEdit="1"/>
              </p:cNvSpPr>
              <p:nvPr/>
            </p:nvSpPr>
            <p:spPr>
              <a:xfrm>
                <a:off x="6248400" y="5107550"/>
                <a:ext cx="3562322" cy="1095621"/>
              </a:xfrm>
              <a:prstGeom prst="rect">
                <a:avLst/>
              </a:prstGeom>
              <a:blipFill>
                <a:blip r:embed="rId9"/>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10"/>
          <a:stretch>
            <a:fillRect/>
          </a:stretch>
        </p:blipFill>
        <p:spPr>
          <a:xfrm>
            <a:off x="10363201" y="4212447"/>
            <a:ext cx="1288055" cy="2184517"/>
          </a:xfrm>
          <a:prstGeom prst="rect">
            <a:avLst/>
          </a:prstGeom>
        </p:spPr>
      </p:pic>
      <p:pic>
        <p:nvPicPr>
          <p:cNvPr id="34" name="Picture 33"/>
          <p:cNvPicPr>
            <a:picLocks noChangeAspect="1"/>
          </p:cNvPicPr>
          <p:nvPr/>
        </p:nvPicPr>
        <p:blipFill>
          <a:blip r:embed="rId11"/>
          <a:stretch>
            <a:fillRect/>
          </a:stretch>
        </p:blipFill>
        <p:spPr>
          <a:xfrm>
            <a:off x="62817" y="6093814"/>
            <a:ext cx="1003983" cy="681779"/>
          </a:xfrm>
          <a:prstGeom prst="rect">
            <a:avLst/>
          </a:prstGeom>
        </p:spPr>
      </p:pic>
      <p:pic>
        <p:nvPicPr>
          <p:cNvPr id="35" name="Picture 34"/>
          <p:cNvPicPr>
            <a:picLocks noChangeAspect="1"/>
          </p:cNvPicPr>
          <p:nvPr/>
        </p:nvPicPr>
        <p:blipFill>
          <a:blip r:embed="rId12"/>
          <a:stretch>
            <a:fillRect/>
          </a:stretch>
        </p:blipFill>
        <p:spPr>
          <a:xfrm rot="20352326">
            <a:off x="11246094" y="1213717"/>
            <a:ext cx="707141" cy="1060711"/>
          </a:xfrm>
          <a:prstGeom prst="rect">
            <a:avLst/>
          </a:prstGeom>
        </p:spPr>
      </p:pic>
    </p:spTree>
    <p:extLst>
      <p:ext uri="{BB962C8B-B14F-4D97-AF65-F5344CB8AC3E}">
        <p14:creationId xmlns:p14="http://schemas.microsoft.com/office/powerpoint/2010/main" val="64047078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4" name="Rectangle 13"/>
          <p:cNvSpPr/>
          <p:nvPr/>
        </p:nvSpPr>
        <p:spPr>
          <a:xfrm>
            <a:off x="696467" y="463541"/>
            <a:ext cx="3881191" cy="738664"/>
          </a:xfrm>
          <a:prstGeom prst="rect">
            <a:avLst/>
          </a:prstGeom>
        </p:spPr>
        <p:txBody>
          <a:bodyPr wrap="none">
            <a:spAutoFit/>
          </a:bodyPr>
          <a:lstStyle/>
          <a:p>
            <a:pPr algn="just" defTabSz="609630">
              <a:lnSpc>
                <a:spcPct val="150000"/>
              </a:lnSpc>
              <a:tabLst>
                <a:tab pos="240042" algn="l"/>
                <a:tab pos="480084" algn="l"/>
              </a:tabLst>
              <a:defRPr/>
            </a:pPr>
            <a:r>
              <a:rPr lang="nl-NL" sz="2800" b="1">
                <a:solidFill>
                  <a:srgbClr val="C00000"/>
                </a:solidFill>
                <a:latin typeface="Arial" panose="020B0604020202020204" pitchFamily="34" charset="0"/>
                <a:ea typeface="Calibri" panose="020F0502020204030204" pitchFamily="34" charset="0"/>
                <a:cs typeface="Arial" panose="020B0604020202020204" pitchFamily="34" charset="0"/>
              </a:rPr>
              <a:t>Bài tập 1.3 (SGK-tr10)</a:t>
            </a:r>
            <a:endParaRPr lang="en-US"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4497732" y="498356"/>
            <a:ext cx="7027886" cy="708014"/>
          </a:xfrm>
          <a:prstGeom prst="rect">
            <a:avLst/>
          </a:prstGeom>
        </p:spPr>
        <p:txBody>
          <a:bodyPr wrap="none">
            <a:spAutoFit/>
          </a:bodyPr>
          <a:lstStyle/>
          <a:p>
            <a:pPr algn="just" defTabSz="609630" fontAlgn="base">
              <a:lnSpc>
                <a:spcPct val="150000"/>
              </a:lnSpc>
              <a:defRPr/>
            </a:pPr>
            <a:r>
              <a:rPr lang="en-US" sz="2667">
                <a:solidFill>
                  <a:srgbClr val="000000"/>
                </a:solidFill>
                <a:latin typeface="Arial" panose="020B0604020202020204" pitchFamily="34" charset="0"/>
                <a:cs typeface="Arial" panose="020B0604020202020204" pitchFamily="34" charset="0"/>
              </a:rPr>
              <a:t>Thu gọn rồi tính giá trị của mỗi đơn thức sau</a:t>
            </a:r>
            <a:r>
              <a:rPr lang="vi-VN" sz="2667">
                <a:solidFill>
                  <a:srgbClr val="000000"/>
                </a:solidFill>
                <a:latin typeface="Arial" panose="020B0604020202020204" pitchFamily="34" charset="0"/>
                <a:cs typeface="Arial" panose="020B0604020202020204" pitchFamily="34" charset="0"/>
              </a:rPr>
              <a:t>:</a:t>
            </a:r>
          </a:p>
        </p:txBody>
      </p:sp>
      <p:grpSp>
        <p:nvGrpSpPr>
          <p:cNvPr id="16" name="Group 15"/>
          <p:cNvGrpSpPr/>
          <p:nvPr/>
        </p:nvGrpSpPr>
        <p:grpSpPr>
          <a:xfrm>
            <a:off x="729916" y="1362317"/>
            <a:ext cx="7721600" cy="860455"/>
            <a:chOff x="2590800" y="1696788"/>
            <a:chExt cx="11582400" cy="1290683"/>
          </a:xfrm>
        </p:grpSpPr>
        <p:sp>
          <p:nvSpPr>
            <p:cNvPr id="4" name="TextBox 3"/>
            <p:cNvSpPr txBox="1"/>
            <p:nvPr/>
          </p:nvSpPr>
          <p:spPr>
            <a:xfrm>
              <a:off x="2590800" y="2019300"/>
              <a:ext cx="11582400" cy="754149"/>
            </a:xfrm>
            <a:prstGeom prst="rect">
              <a:avLst/>
            </a:prstGeom>
            <a:noFill/>
          </p:spPr>
          <p:txBody>
            <a:bodyPr wrap="square" rtlCol="0">
              <a:spAutoFit/>
            </a:bodyPr>
            <a:lstStyle/>
            <a:p>
              <a:pPr defTabSz="609630">
                <a:defRPr/>
              </a:pPr>
              <a:r>
                <a:rPr lang="en-US" sz="2667">
                  <a:solidFill>
                    <a:prstClr val="black"/>
                  </a:solidFill>
                  <a:latin typeface="Arial" panose="020B0604020202020204" pitchFamily="34" charset="0"/>
                  <a:cs typeface="Arial" panose="020B0604020202020204" pitchFamily="34" charset="0"/>
                </a:rPr>
                <a:t>a)                               khi</a:t>
              </a:r>
            </a:p>
          </p:txBody>
        </p:sp>
        <mc:AlternateContent xmlns:mc="http://schemas.openxmlformats.org/markup-compatibility/2006" xmlns:a14="http://schemas.microsoft.com/office/drawing/2010/main">
          <mc:Choice Requires="a14">
            <p:sp>
              <p:nvSpPr>
                <p:cNvPr id="5" name="Rectangle 4"/>
                <p:cNvSpPr/>
                <p:nvPr/>
              </p:nvSpPr>
              <p:spPr>
                <a:xfrm>
                  <a:off x="3248865" y="1697021"/>
                  <a:ext cx="4452372" cy="1290450"/>
                </a:xfrm>
                <a:prstGeom prst="rect">
                  <a:avLst/>
                </a:prstGeom>
              </p:spPr>
              <p:txBody>
                <a:bodyPr wrap="none">
                  <a:spAutoFit/>
                </a:bodyPr>
                <a:lstStyle/>
                <a:p>
                  <a:pPr defTabSz="609630">
                    <a:defRPr/>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𝐴</m:t>
                        </m:r>
                        <m:r>
                          <a:rPr lang="en-US" sz="2667" i="1">
                            <a:solidFill>
                              <a:prstClr val="black"/>
                            </a:solidFill>
                            <a:latin typeface="Cambria Math" panose="02040503050406030204" pitchFamily="18" charset="0"/>
                            <a:cs typeface="Arial" panose="020B0604020202020204" pitchFamily="34" charset="0"/>
                          </a:rPr>
                          <m:t>=</m:t>
                        </m:r>
                        <m:d>
                          <m:dPr>
                            <m:ctrlPr>
                              <a:rPr lang="en-US" sz="2667" i="1">
                                <a:solidFill>
                                  <a:prstClr val="black"/>
                                </a:solidFill>
                                <a:latin typeface="Cambria Math" panose="02040503050406030204" pitchFamily="18" charset="0"/>
                                <a:cs typeface="Arial" panose="020B0604020202020204" pitchFamily="34" charset="0"/>
                              </a:rPr>
                            </m:ctrlPr>
                          </m:dPr>
                          <m:e>
                            <m:r>
                              <a:rPr lang="en-US" sz="2667" i="1">
                                <a:solidFill>
                                  <a:prstClr val="black"/>
                                </a:solidFill>
                                <a:latin typeface="Cambria Math" panose="02040503050406030204" pitchFamily="18" charset="0"/>
                                <a:cs typeface="Arial" panose="020B0604020202020204" pitchFamily="34" charset="0"/>
                              </a:rPr>
                              <m:t>−2</m:t>
                            </m:r>
                          </m:e>
                        </m:d>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𝑥</m:t>
                            </m:r>
                          </m:e>
                          <m:sup>
                            <m:r>
                              <a:rPr lang="en-US" sz="2667" i="1">
                                <a:solidFill>
                                  <a:prstClr val="black"/>
                                </a:solidFill>
                                <a:latin typeface="Cambria Math" panose="02040503050406030204" pitchFamily="18" charset="0"/>
                                <a:cs typeface="Arial" panose="020B0604020202020204" pitchFamily="34" charset="0"/>
                              </a:rPr>
                              <m:t>2</m:t>
                            </m:r>
                          </m:sup>
                        </m:sSup>
                        <m:r>
                          <a:rPr lang="en-US" sz="2667" i="1">
                            <a:solidFill>
                              <a:prstClr val="black"/>
                            </a:solidFill>
                            <a:latin typeface="Cambria Math" panose="02040503050406030204" pitchFamily="18" charset="0"/>
                            <a:cs typeface="Arial" panose="020B0604020202020204" pitchFamily="34" charset="0"/>
                          </a:rPr>
                          <m:t>𝑦</m:t>
                        </m:r>
                        <m:f>
                          <m:fPr>
                            <m:ctrlPr>
                              <a:rPr lang="en-US" sz="2667" i="1">
                                <a:solidFill>
                                  <a:prstClr val="black"/>
                                </a:solidFill>
                                <a:latin typeface="Cambria Math" panose="02040503050406030204" pitchFamily="18" charset="0"/>
                                <a:cs typeface="Arial" panose="020B0604020202020204" pitchFamily="34" charset="0"/>
                              </a:rPr>
                            </m:ctrlPr>
                          </m:fPr>
                          <m:num>
                            <m:r>
                              <a:rPr lang="en-US" sz="2667" i="1">
                                <a:solidFill>
                                  <a:prstClr val="black"/>
                                </a:solidFill>
                                <a:latin typeface="Cambria Math" panose="02040503050406030204" pitchFamily="18" charset="0"/>
                                <a:cs typeface="Arial" panose="020B0604020202020204" pitchFamily="34" charset="0"/>
                              </a:rPr>
                              <m:t>1</m:t>
                            </m:r>
                          </m:num>
                          <m:den>
                            <m:r>
                              <a:rPr lang="en-US" sz="2667" i="1">
                                <a:solidFill>
                                  <a:prstClr val="black"/>
                                </a:solidFill>
                                <a:latin typeface="Cambria Math" panose="02040503050406030204" pitchFamily="18" charset="0"/>
                                <a:cs typeface="Arial" panose="020B0604020202020204" pitchFamily="34" charset="0"/>
                              </a:rPr>
                              <m:t>2</m:t>
                            </m:r>
                          </m:den>
                        </m:f>
                        <m:r>
                          <a:rPr lang="en-US" sz="2667" i="1">
                            <a:solidFill>
                              <a:prstClr val="black"/>
                            </a:solidFill>
                            <a:latin typeface="Cambria Math" panose="02040503050406030204" pitchFamily="18" charset="0"/>
                            <a:cs typeface="Arial" panose="020B0604020202020204" pitchFamily="34" charset="0"/>
                          </a:rPr>
                          <m:t>𝑥𝑦</m:t>
                        </m:r>
                        <m:r>
                          <a:rPr lang="en-US" sz="2667" i="1">
                            <a:solidFill>
                              <a:prstClr val="black"/>
                            </a:solidFill>
                            <a:latin typeface="Cambria Math" panose="02040503050406030204" pitchFamily="18" charset="0"/>
                            <a:cs typeface="Arial" panose="020B0604020202020204" pitchFamily="34" charset="0"/>
                          </a:rPr>
                          <m:t> </m:t>
                        </m:r>
                      </m:oMath>
                    </m:oMathPara>
                  </a14:m>
                  <a:endParaRPr lang="en-US" sz="1200">
                    <a:solidFill>
                      <a:prstClr val="black"/>
                    </a:solidFill>
                    <a:latin typeface="Calibri"/>
                  </a:endParaRPr>
                </a:p>
              </p:txBody>
            </p:sp>
          </mc:Choice>
          <mc:Fallback xmlns="">
            <p:sp>
              <p:nvSpPr>
                <p:cNvPr id="5" name="Rectangle 4"/>
                <p:cNvSpPr>
                  <a:spLocks noRot="1" noChangeAspect="1" noMove="1" noResize="1" noEditPoints="1" noAdjustHandles="1" noChangeArrowheads="1" noChangeShapeType="1" noTextEdit="1"/>
                </p:cNvSpPr>
                <p:nvPr/>
              </p:nvSpPr>
              <p:spPr>
                <a:xfrm>
                  <a:off x="3248865" y="1697021"/>
                  <a:ext cx="4452372" cy="129045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10687" y="1696788"/>
                  <a:ext cx="3507596" cy="1290450"/>
                </a:xfrm>
                <a:prstGeom prst="rect">
                  <a:avLst/>
                </a:prstGeom>
              </p:spPr>
              <p:txBody>
                <a:bodyPr wrap="none">
                  <a:spAutoFit/>
                </a:bodyPr>
                <a:lstStyle/>
                <a:p>
                  <a:pPr defTabSz="609630">
                    <a:defRPr/>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𝑥</m:t>
                        </m:r>
                        <m:r>
                          <a:rPr lang="en-US" sz="2667" i="1">
                            <a:solidFill>
                              <a:prstClr val="black"/>
                            </a:solidFill>
                            <a:latin typeface="Cambria Math" panose="02040503050406030204" pitchFamily="18" charset="0"/>
                            <a:cs typeface="Arial" panose="020B0604020202020204" pitchFamily="34" charset="0"/>
                          </a:rPr>
                          <m:t>=−2;</m:t>
                        </m:r>
                        <m:r>
                          <a:rPr lang="en-US" sz="2667" i="1">
                            <a:solidFill>
                              <a:prstClr val="black"/>
                            </a:solidFill>
                            <a:latin typeface="Cambria Math" panose="02040503050406030204" pitchFamily="18" charset="0"/>
                            <a:cs typeface="Arial" panose="020B0604020202020204" pitchFamily="34" charset="0"/>
                          </a:rPr>
                          <m:t>𝑦</m:t>
                        </m:r>
                        <m:r>
                          <a:rPr lang="en-US" sz="2667" i="1">
                            <a:solidFill>
                              <a:prstClr val="black"/>
                            </a:solidFill>
                            <a:latin typeface="Cambria Math" panose="02040503050406030204" pitchFamily="18" charset="0"/>
                            <a:cs typeface="Arial" panose="020B0604020202020204" pitchFamily="34" charset="0"/>
                          </a:rPr>
                          <m:t>=</m:t>
                        </m:r>
                        <m:f>
                          <m:fPr>
                            <m:ctrlPr>
                              <a:rPr lang="en-US" sz="2667" i="1">
                                <a:solidFill>
                                  <a:prstClr val="black"/>
                                </a:solidFill>
                                <a:latin typeface="Cambria Math" panose="02040503050406030204" pitchFamily="18" charset="0"/>
                                <a:cs typeface="Arial" panose="020B0604020202020204" pitchFamily="34" charset="0"/>
                              </a:rPr>
                            </m:ctrlPr>
                          </m:fPr>
                          <m:num>
                            <m:r>
                              <a:rPr lang="en-US" sz="2667" i="1">
                                <a:solidFill>
                                  <a:prstClr val="black"/>
                                </a:solidFill>
                                <a:latin typeface="Cambria Math" panose="02040503050406030204" pitchFamily="18" charset="0"/>
                                <a:cs typeface="Arial" panose="020B0604020202020204" pitchFamily="34" charset="0"/>
                              </a:rPr>
                              <m:t>1</m:t>
                            </m:r>
                          </m:num>
                          <m:den>
                            <m:r>
                              <a:rPr lang="en-US" sz="2667" i="1">
                                <a:solidFill>
                                  <a:prstClr val="black"/>
                                </a:solidFill>
                                <a:latin typeface="Cambria Math" panose="02040503050406030204" pitchFamily="18" charset="0"/>
                                <a:cs typeface="Arial" panose="020B0604020202020204" pitchFamily="34" charset="0"/>
                              </a:rPr>
                              <m:t>2</m:t>
                            </m:r>
                          </m:den>
                        </m:f>
                      </m:oMath>
                    </m:oMathPara>
                  </a14:m>
                  <a:endParaRPr lang="en-US" sz="2667">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10687" y="1696788"/>
                  <a:ext cx="3507596" cy="1290450"/>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727242" y="2514600"/>
            <a:ext cx="7721600" cy="514262"/>
            <a:chOff x="2590800" y="2019300"/>
            <a:chExt cx="11582400" cy="771394"/>
          </a:xfrm>
        </p:grpSpPr>
        <p:sp>
          <p:nvSpPr>
            <p:cNvPr id="21" name="TextBox 20"/>
            <p:cNvSpPr txBox="1"/>
            <p:nvPr/>
          </p:nvSpPr>
          <p:spPr>
            <a:xfrm>
              <a:off x="2590800" y="2019300"/>
              <a:ext cx="11582400" cy="754150"/>
            </a:xfrm>
            <a:prstGeom prst="rect">
              <a:avLst/>
            </a:prstGeom>
            <a:noFill/>
          </p:spPr>
          <p:txBody>
            <a:bodyPr wrap="square" rtlCol="0">
              <a:spAutoFit/>
            </a:bodyPr>
            <a:lstStyle/>
            <a:p>
              <a:pPr defTabSz="609630">
                <a:defRPr/>
              </a:pPr>
              <a:r>
                <a:rPr lang="en-US" sz="2667">
                  <a:solidFill>
                    <a:prstClr val="black"/>
                  </a:solidFill>
                  <a:latin typeface="Arial" panose="020B0604020202020204" pitchFamily="34" charset="0"/>
                  <a:cs typeface="Arial" panose="020B0604020202020204" pitchFamily="34" charset="0"/>
                </a:rPr>
                <a:t>b)                                khi</a:t>
              </a:r>
            </a:p>
          </p:txBody>
        </p:sp>
        <mc:AlternateContent xmlns:mc="http://schemas.openxmlformats.org/markup-compatibility/2006" xmlns:a14="http://schemas.microsoft.com/office/drawing/2010/main">
          <mc:Choice Requires="a14">
            <p:sp>
              <p:nvSpPr>
                <p:cNvPr id="22" name="Rectangle 21"/>
                <p:cNvSpPr/>
                <p:nvPr/>
              </p:nvSpPr>
              <p:spPr>
                <a:xfrm>
                  <a:off x="3184697" y="2033903"/>
                  <a:ext cx="4513352" cy="754150"/>
                </a:xfrm>
                <a:prstGeom prst="rect">
                  <a:avLst/>
                </a:prstGeom>
              </p:spPr>
              <p:txBody>
                <a:bodyPr wrap="none">
                  <a:spAutoFit/>
                </a:bodyPr>
                <a:lstStyle/>
                <a:p>
                  <a:pPr defTabSz="609630">
                    <a:defRPr/>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𝐵</m:t>
                        </m:r>
                        <m:r>
                          <a:rPr lang="en-US" sz="2667" i="1">
                            <a:solidFill>
                              <a:prstClr val="black"/>
                            </a:solidFill>
                            <a:latin typeface="Cambria Math" panose="02040503050406030204" pitchFamily="18" charset="0"/>
                            <a:cs typeface="Arial" panose="020B0604020202020204" pitchFamily="34" charset="0"/>
                          </a:rPr>
                          <m:t>=</m:t>
                        </m:r>
                        <m:r>
                          <a:rPr lang="en-US" sz="2667" i="1">
                            <a:solidFill>
                              <a:prstClr val="black"/>
                            </a:solidFill>
                            <a:latin typeface="Cambria Math" panose="02040503050406030204" pitchFamily="18" charset="0"/>
                            <a:cs typeface="Arial" panose="020B0604020202020204" pitchFamily="34" charset="0"/>
                          </a:rPr>
                          <m:t>𝑥𝑦𝑧</m:t>
                        </m:r>
                        <m:d>
                          <m:dPr>
                            <m:ctrlPr>
                              <a:rPr lang="en-US" sz="2667" i="1">
                                <a:solidFill>
                                  <a:prstClr val="black"/>
                                </a:solidFill>
                                <a:latin typeface="Cambria Math" panose="02040503050406030204" pitchFamily="18" charset="0"/>
                                <a:cs typeface="Arial" panose="020B0604020202020204" pitchFamily="34" charset="0"/>
                              </a:rPr>
                            </m:ctrlPr>
                          </m:dPr>
                          <m:e>
                            <m:r>
                              <a:rPr lang="en-US" sz="2667" i="1">
                                <a:solidFill>
                                  <a:prstClr val="black"/>
                                </a:solidFill>
                                <a:latin typeface="Cambria Math" panose="02040503050406030204" pitchFamily="18" charset="0"/>
                                <a:cs typeface="Arial" panose="020B0604020202020204" pitchFamily="34" charset="0"/>
                              </a:rPr>
                              <m:t>−0,5</m:t>
                            </m:r>
                          </m:e>
                        </m:d>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𝑦</m:t>
                            </m:r>
                          </m:e>
                          <m:sup>
                            <m:r>
                              <a:rPr lang="en-US" sz="2667" i="1">
                                <a:solidFill>
                                  <a:prstClr val="black"/>
                                </a:solidFill>
                                <a:latin typeface="Cambria Math" panose="02040503050406030204" pitchFamily="18" charset="0"/>
                                <a:cs typeface="Arial" panose="020B0604020202020204" pitchFamily="34" charset="0"/>
                              </a:rPr>
                              <m:t>2</m:t>
                            </m:r>
                          </m:sup>
                        </m:sSup>
                        <m:r>
                          <a:rPr lang="en-US" sz="2667" i="1">
                            <a:solidFill>
                              <a:prstClr val="black"/>
                            </a:solidFill>
                            <a:latin typeface="Cambria Math" panose="02040503050406030204" pitchFamily="18" charset="0"/>
                            <a:cs typeface="Arial" panose="020B0604020202020204" pitchFamily="34" charset="0"/>
                          </a:rPr>
                          <m:t>𝑧</m:t>
                        </m:r>
                      </m:oMath>
                    </m:oMathPara>
                  </a14:m>
                  <a:endParaRPr lang="en-US" sz="1200">
                    <a:solidFill>
                      <a:prstClr val="black"/>
                    </a:solidFill>
                    <a:latin typeface="Calibri"/>
                  </a:endParaRPr>
                </a:p>
              </p:txBody>
            </p:sp>
          </mc:Choice>
          <mc:Fallback xmlns="">
            <p:sp>
              <p:nvSpPr>
                <p:cNvPr id="22" name="Rectangle 21"/>
                <p:cNvSpPr>
                  <a:spLocks noRot="1" noChangeAspect="1" noMove="1" noResize="1" noEditPoints="1" noAdjustHandles="1" noChangeArrowheads="1" noChangeShapeType="1" noTextEdit="1"/>
                </p:cNvSpPr>
                <p:nvPr/>
              </p:nvSpPr>
              <p:spPr>
                <a:xfrm>
                  <a:off x="3184697" y="2033903"/>
                  <a:ext cx="4513352" cy="7541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81737" y="2036544"/>
                  <a:ext cx="4942220" cy="754150"/>
                </a:xfrm>
                <a:prstGeom prst="rect">
                  <a:avLst/>
                </a:prstGeom>
              </p:spPr>
              <p:txBody>
                <a:bodyPr wrap="none">
                  <a:spAutoFit/>
                </a:bodyPr>
                <a:lstStyle/>
                <a:p>
                  <a:pPr defTabSz="609630">
                    <a:defRPr/>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𝑥</m:t>
                        </m:r>
                        <m:r>
                          <a:rPr lang="en-US" sz="2667" i="1">
                            <a:solidFill>
                              <a:prstClr val="black"/>
                            </a:solidFill>
                            <a:latin typeface="Cambria Math" panose="02040503050406030204" pitchFamily="18" charset="0"/>
                            <a:cs typeface="Arial" panose="020B0604020202020204" pitchFamily="34" charset="0"/>
                          </a:rPr>
                          <m:t>=4;</m:t>
                        </m:r>
                        <m:r>
                          <a:rPr lang="en-US" sz="2667" i="1">
                            <a:solidFill>
                              <a:prstClr val="black"/>
                            </a:solidFill>
                            <a:latin typeface="Cambria Math" panose="02040503050406030204" pitchFamily="18" charset="0"/>
                            <a:cs typeface="Arial" panose="020B0604020202020204" pitchFamily="34" charset="0"/>
                          </a:rPr>
                          <m:t>𝑦</m:t>
                        </m:r>
                        <m:r>
                          <a:rPr lang="en-US" sz="2667" i="1">
                            <a:solidFill>
                              <a:prstClr val="black"/>
                            </a:solidFill>
                            <a:latin typeface="Cambria Math" panose="02040503050406030204" pitchFamily="18" charset="0"/>
                            <a:cs typeface="Arial" panose="020B0604020202020204" pitchFamily="34" charset="0"/>
                          </a:rPr>
                          <m:t>=0,5;</m:t>
                        </m:r>
                        <m:r>
                          <a:rPr lang="en-US" sz="2667" i="1">
                            <a:solidFill>
                              <a:prstClr val="black"/>
                            </a:solidFill>
                            <a:latin typeface="Cambria Math" panose="02040503050406030204" pitchFamily="18" charset="0"/>
                            <a:cs typeface="Arial" panose="020B0604020202020204" pitchFamily="34" charset="0"/>
                          </a:rPr>
                          <m:t>𝑧</m:t>
                        </m:r>
                        <m:r>
                          <a:rPr lang="en-US" sz="2667" i="1">
                            <a:solidFill>
                              <a:prstClr val="black"/>
                            </a:solidFill>
                            <a:latin typeface="Cambria Math" panose="02040503050406030204" pitchFamily="18" charset="0"/>
                            <a:cs typeface="Arial" panose="020B0604020202020204" pitchFamily="34" charset="0"/>
                          </a:rPr>
                          <m:t>=2</m:t>
                        </m:r>
                      </m:oMath>
                    </m:oMathPara>
                  </a14:m>
                  <a:endParaRPr lang="en-US" sz="2667">
                    <a:solidFill>
                      <a:prstClr val="black"/>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281737" y="2036544"/>
                  <a:ext cx="4942220" cy="754150"/>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5486400" y="3373001"/>
            <a:ext cx="1088849" cy="679033"/>
          </a:xfrm>
          <a:prstGeom prst="wedgeEllipseCallout">
            <a:avLst/>
          </a:prstGeom>
          <a:solidFill>
            <a:srgbClr val="FFD1D1"/>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xmlns:a14="http://schemas.microsoft.com/office/drawing/2010/main">
        <mc:Choice Requires="a14">
          <p:sp>
            <p:nvSpPr>
              <p:cNvPr id="18" name="Rectangle 17"/>
              <p:cNvSpPr/>
              <p:nvPr/>
            </p:nvSpPr>
            <p:spPr>
              <a:xfrm>
                <a:off x="740611" y="4199504"/>
                <a:ext cx="7285789" cy="708014"/>
              </a:xfrm>
              <a:prstGeom prst="rect">
                <a:avLst/>
              </a:prstGeom>
            </p:spPr>
            <p:txBody>
              <a:bodyPr wrap="square">
                <a:spAutoFit/>
              </a:bodyPr>
              <a:lstStyle/>
              <a:p>
                <a:pPr algn="just">
                  <a:lnSpc>
                    <a:spcPct val="150000"/>
                  </a:lnSpc>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b) Rút gọn: </a:t>
                </a:r>
                <a14:m>
                  <m:oMath xmlns:m="http://schemas.openxmlformats.org/officeDocument/2006/math">
                    <m:r>
                      <a:rPr lang="en-US" sz="2667" i="1">
                        <a:solidFill>
                          <a:prstClr val="black"/>
                        </a:solidFill>
                        <a:latin typeface="Cambria Math" panose="02040503050406030204" pitchFamily="18" charset="0"/>
                        <a:cs typeface="Arial" panose="020B0604020202020204" pitchFamily="34" charset="0"/>
                      </a:rPr>
                      <m:t>𝐵</m:t>
                    </m:r>
                    <m:r>
                      <a:rPr lang="en-US" sz="2667" i="1">
                        <a:solidFill>
                          <a:prstClr val="black"/>
                        </a:solidFill>
                        <a:latin typeface="Cambria Math" panose="02040503050406030204" pitchFamily="18" charset="0"/>
                        <a:cs typeface="Arial" panose="020B0604020202020204" pitchFamily="34" charset="0"/>
                      </a:rPr>
                      <m:t>=</m:t>
                    </m:r>
                    <m:r>
                      <a:rPr lang="en-US" sz="2667" i="1">
                        <a:solidFill>
                          <a:prstClr val="black"/>
                        </a:solidFill>
                        <a:latin typeface="Cambria Math" panose="02040503050406030204" pitchFamily="18" charset="0"/>
                        <a:cs typeface="Arial" panose="020B0604020202020204" pitchFamily="34" charset="0"/>
                      </a:rPr>
                      <m:t>𝑥𝑦𝑧</m:t>
                    </m:r>
                    <m:d>
                      <m:dPr>
                        <m:ctrlPr>
                          <a:rPr lang="en-US" sz="2667" i="1">
                            <a:solidFill>
                              <a:prstClr val="black"/>
                            </a:solidFill>
                            <a:latin typeface="Cambria Math" panose="02040503050406030204" pitchFamily="18" charset="0"/>
                            <a:cs typeface="Arial" panose="020B0604020202020204" pitchFamily="34" charset="0"/>
                          </a:rPr>
                        </m:ctrlPr>
                      </m:dPr>
                      <m:e>
                        <m:r>
                          <a:rPr lang="en-US" sz="2667" i="1">
                            <a:solidFill>
                              <a:prstClr val="black"/>
                            </a:solidFill>
                            <a:latin typeface="Cambria Math" panose="02040503050406030204" pitchFamily="18" charset="0"/>
                            <a:cs typeface="Arial" panose="020B0604020202020204" pitchFamily="34" charset="0"/>
                          </a:rPr>
                          <m:t>−0,5</m:t>
                        </m:r>
                      </m:e>
                    </m:d>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𝑦</m:t>
                        </m:r>
                      </m:e>
                      <m:sup>
                        <m:r>
                          <a:rPr lang="en-US" sz="2667" i="1">
                            <a:solidFill>
                              <a:prstClr val="black"/>
                            </a:solidFill>
                            <a:latin typeface="Cambria Math" panose="02040503050406030204" pitchFamily="18" charset="0"/>
                            <a:cs typeface="Arial" panose="020B0604020202020204" pitchFamily="34" charset="0"/>
                          </a:rPr>
                          <m:t>2</m:t>
                        </m:r>
                      </m:sup>
                    </m:sSup>
                    <m:r>
                      <a:rPr lang="en-US" sz="2667" i="1">
                        <a:solidFill>
                          <a:prstClr val="black"/>
                        </a:solidFill>
                        <a:latin typeface="Cambria Math" panose="02040503050406030204" pitchFamily="18" charset="0"/>
                        <a:cs typeface="Arial" panose="020B0604020202020204" pitchFamily="34" charset="0"/>
                      </a:rPr>
                      <m:t>𝑧</m:t>
                    </m:r>
                    <m:r>
                      <a:rPr lang="en-US" sz="2667" i="1">
                        <a:solidFill>
                          <a:prstClr val="black"/>
                        </a:solidFill>
                        <a:latin typeface="Cambria Math" panose="02040503050406030204" pitchFamily="18" charset="0"/>
                        <a:cs typeface="Arial" panose="020B0604020202020204" pitchFamily="34"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2667" i="1">
                        <a:solidFill>
                          <a:prstClr val="black"/>
                        </a:solidFill>
                        <a:latin typeface="Cambria Math" panose="02040503050406030204" pitchFamily="18" charset="0"/>
                        <a:cs typeface="Arial" panose="020B0604020202020204" pitchFamily="34" charset="0"/>
                      </a:rPr>
                      <m:t>𝑥</m:t>
                    </m:r>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𝑦</m:t>
                        </m:r>
                      </m:e>
                      <m:sup>
                        <m:r>
                          <a:rPr lang="en-US" sz="2667" i="1">
                            <a:solidFill>
                              <a:prstClr val="black"/>
                            </a:solidFill>
                            <a:latin typeface="Cambria Math" panose="02040503050406030204" pitchFamily="18" charset="0"/>
                            <a:cs typeface="Arial" panose="020B0604020202020204" pitchFamily="34" charset="0"/>
                          </a:rPr>
                          <m:t>3</m:t>
                        </m:r>
                      </m:sup>
                    </m:sSup>
                    <m:sSup>
                      <m:sSupPr>
                        <m:ctrlPr>
                          <a:rPr lang="en-US" sz="2667" i="1">
                            <a:solidFill>
                              <a:prstClr val="black"/>
                            </a:solidFill>
                            <a:latin typeface="Cambria Math" panose="02040503050406030204" pitchFamily="18" charset="0"/>
                            <a:cs typeface="Arial" panose="020B0604020202020204" pitchFamily="34" charset="0"/>
                          </a:rPr>
                        </m:ctrlPr>
                      </m:sSupPr>
                      <m:e>
                        <m:r>
                          <a:rPr lang="en-US" sz="2667" i="1">
                            <a:solidFill>
                              <a:prstClr val="black"/>
                            </a:solidFill>
                            <a:latin typeface="Cambria Math" panose="02040503050406030204" pitchFamily="18" charset="0"/>
                            <a:cs typeface="Arial" panose="020B0604020202020204" pitchFamily="34" charset="0"/>
                          </a:rPr>
                          <m:t>𝑧</m:t>
                        </m:r>
                      </m:e>
                      <m:sup>
                        <m:r>
                          <a:rPr lang="en-US" sz="2667" i="1">
                            <a:solidFill>
                              <a:prstClr val="black"/>
                            </a:solidFill>
                            <a:latin typeface="Cambria Math" panose="02040503050406030204" pitchFamily="18" charset="0"/>
                            <a:cs typeface="Arial" panose="020B0604020202020204" pitchFamily="34" charset="0"/>
                          </a:rPr>
                          <m:t>2</m:t>
                        </m:r>
                      </m:sup>
                    </m:sSup>
                  </m:oMath>
                </a14:m>
                <a:endParaRPr lang="en-US" sz="1200">
                  <a:solidFill>
                    <a:prstClr val="black"/>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740611" y="4199504"/>
                <a:ext cx="7285789" cy="708014"/>
              </a:xfrm>
              <a:prstGeom prst="rect">
                <a:avLst/>
              </a:prstGeom>
              <a:blipFill>
                <a:blip r:embed="rId7"/>
                <a:stretch>
                  <a:fillRect l="-1589" b="-11207"/>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a:off x="10363201" y="4212447"/>
            <a:ext cx="1288055" cy="2184517"/>
          </a:xfrm>
          <a:prstGeom prst="rect">
            <a:avLst/>
          </a:prstGeom>
        </p:spPr>
      </p:pic>
      <p:pic>
        <p:nvPicPr>
          <p:cNvPr id="34" name="Picture 33"/>
          <p:cNvPicPr>
            <a:picLocks noChangeAspect="1"/>
          </p:cNvPicPr>
          <p:nvPr/>
        </p:nvPicPr>
        <p:blipFill>
          <a:blip r:embed="rId9"/>
          <a:stretch>
            <a:fillRect/>
          </a:stretch>
        </p:blipFill>
        <p:spPr>
          <a:xfrm>
            <a:off x="62817" y="6093814"/>
            <a:ext cx="1003983" cy="681779"/>
          </a:xfrm>
          <a:prstGeom prst="rect">
            <a:avLst/>
          </a:prstGeom>
        </p:spPr>
      </p:pic>
      <p:pic>
        <p:nvPicPr>
          <p:cNvPr id="35" name="Picture 34"/>
          <p:cNvPicPr>
            <a:picLocks noChangeAspect="1"/>
          </p:cNvPicPr>
          <p:nvPr/>
        </p:nvPicPr>
        <p:blipFill>
          <a:blip r:embed="rId10"/>
          <a:stretch>
            <a:fillRect/>
          </a:stretch>
        </p:blipFill>
        <p:spPr>
          <a:xfrm rot="20352326">
            <a:off x="11246094" y="1213717"/>
            <a:ext cx="707141" cy="10607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23173" y="4980643"/>
                <a:ext cx="11131643" cy="1374992"/>
              </a:xfrm>
              <a:prstGeom prst="rect">
                <a:avLst/>
              </a:prstGeom>
            </p:spPr>
            <p:txBody>
              <a:bodyPr wrap="square">
                <a:spAutoFit/>
              </a:bodyPr>
              <a:lstStyle/>
              <a:p>
                <a:pPr algn="just">
                  <a:lnSpc>
                    <a:spcPct val="150000"/>
                  </a:lnSpc>
                  <a:spcBef>
                    <a:spcPts val="400"/>
                  </a:spcBef>
                  <a:defRPr/>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=0,5 ;</m:t>
                    </m:r>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z</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vào B, ta có:</a:t>
                </a:r>
              </a:p>
              <a:p>
                <a:pPr algn="ctr">
                  <a:lnSpc>
                    <a:spcPct val="150000"/>
                  </a:lnSpc>
                  <a:spcBef>
                    <a:spcPts val="400"/>
                  </a:spcBef>
                  <a:defRPr/>
                </a:pPr>
                <a14:m>
                  <m:oMath xmlns:m="http://schemas.openxmlformats.org/officeDocument/2006/math">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d>
                      </m:e>
                      <m:sup>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23173" y="4980643"/>
                <a:ext cx="11131643" cy="1374992"/>
              </a:xfrm>
              <a:prstGeom prst="rect">
                <a:avLst/>
              </a:prstGeom>
              <a:blipFill>
                <a:blip r:embed="rId11"/>
                <a:stretch>
                  <a:fillRect l="-1041"/>
                </a:stretch>
              </a:blipFill>
            </p:spPr>
            <p:txBody>
              <a:bodyPr/>
              <a:lstStyle/>
              <a:p>
                <a:r>
                  <a:rPr lang="en-US">
                    <a:noFill/>
                  </a:rPr>
                  <a:t> </a:t>
                </a:r>
              </a:p>
            </p:txBody>
          </p:sp>
        </mc:Fallback>
      </mc:AlternateContent>
    </p:spTree>
    <p:extLst>
      <p:ext uri="{BB962C8B-B14F-4D97-AF65-F5344CB8AC3E}">
        <p14:creationId xmlns:p14="http://schemas.microsoft.com/office/powerpoint/2010/main" val="355827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344905" y="431800"/>
            <a:ext cx="11480800" cy="59944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35" name="Picture 34"/>
          <p:cNvPicPr>
            <a:picLocks noChangeAspect="1"/>
          </p:cNvPicPr>
          <p:nvPr/>
        </p:nvPicPr>
        <p:blipFill>
          <a:blip r:embed="rId3">
            <a:duotone>
              <a:prstClr val="black"/>
              <a:schemeClr val="accent1">
                <a:tint val="45000"/>
                <a:satMod val="400000"/>
              </a:schemeClr>
            </a:duotone>
          </a:blip>
          <a:stretch>
            <a:fillRect/>
          </a:stretch>
        </p:blipFill>
        <p:spPr>
          <a:xfrm rot="21355169">
            <a:off x="10614245" y="242372"/>
            <a:ext cx="1385944" cy="292888"/>
          </a:xfrm>
          <a:prstGeom prst="rect">
            <a:avLst/>
          </a:prstGeom>
        </p:spPr>
      </p:pic>
      <p:grpSp>
        <p:nvGrpSpPr>
          <p:cNvPr id="16" name="Group 15"/>
          <p:cNvGrpSpPr/>
          <p:nvPr/>
        </p:nvGrpSpPr>
        <p:grpSpPr>
          <a:xfrm>
            <a:off x="508000" y="590950"/>
            <a:ext cx="11074400" cy="1345086"/>
            <a:chOff x="685800" y="800100"/>
            <a:chExt cx="16611600" cy="2017629"/>
          </a:xfrm>
        </p:grpSpPr>
        <p:sp>
          <p:nvSpPr>
            <p:cNvPr id="14" name="Rectangle 13"/>
            <p:cNvSpPr/>
            <p:nvPr/>
          </p:nvSpPr>
          <p:spPr>
            <a:xfrm>
              <a:off x="711825" y="800100"/>
              <a:ext cx="5821787" cy="1107996"/>
            </a:xfrm>
            <a:prstGeom prst="rect">
              <a:avLst/>
            </a:prstGeom>
          </p:spPr>
          <p:txBody>
            <a:bodyPr wrap="none">
              <a:spAutoFit/>
            </a:bodyPr>
            <a:lstStyle/>
            <a:p>
              <a:pPr algn="just">
                <a:lnSpc>
                  <a:spcPct val="150000"/>
                </a:lnSpc>
                <a:tabLst>
                  <a:tab pos="240042" algn="l"/>
                  <a:tab pos="480084" algn="l"/>
                </a:tabLst>
                <a:defRPr/>
              </a:pPr>
              <a:r>
                <a:rPr lang="nl-NL" sz="2800" b="1">
                  <a:solidFill>
                    <a:srgbClr val="C00000"/>
                  </a:solidFill>
                  <a:latin typeface="Arial" panose="020B0604020202020204" pitchFamily="34" charset="0"/>
                  <a:ea typeface="Calibri" panose="020F0502020204030204" pitchFamily="34" charset="0"/>
                  <a:cs typeface="Arial" panose="020B0604020202020204" pitchFamily="34" charset="0"/>
                </a:rPr>
                <a:t>Bài tập 1.4 (SGK-tr10)</a:t>
              </a:r>
              <a:endParaRPr lang="en-US"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85800" y="832184"/>
              <a:ext cx="16611600" cy="1985545"/>
            </a:xfrm>
            <a:prstGeom prst="rect">
              <a:avLst/>
            </a:prstGeom>
          </p:spPr>
          <p:txBody>
            <a:bodyPr wrap="square">
              <a:spAutoFit/>
            </a:bodyPr>
            <a:lstStyle/>
            <a:p>
              <a:pPr algn="just">
                <a:lnSpc>
                  <a:spcPct val="150000"/>
                </a:lnSpc>
              </a:pPr>
              <a:r>
                <a:rPr lang="en-US" sz="2667">
                  <a:solidFill>
                    <a:srgbClr val="000000"/>
                  </a:solidFill>
                </a:rPr>
                <a:t>                                                  </a:t>
              </a:r>
              <a:r>
                <a:rPr lang="vi-VN" sz="2667">
                  <a:solidFill>
                    <a:srgbClr val="000000"/>
                  </a:solidFill>
                </a:rPr>
                <a:t>Sắp xếp các đơn thức sau thành từng nhóm, mỗi nhóm chứa tất cả các đơn thức đồng dạng với nhau:</a:t>
              </a:r>
              <a:endParaRPr lang="en-US" sz="2667"/>
            </a:p>
          </p:txBody>
        </p:sp>
      </p:grpSp>
      <mc:AlternateContent xmlns:mc="http://schemas.openxmlformats.org/markup-compatibility/2006" xmlns:a14="http://schemas.microsoft.com/office/drawing/2010/main">
        <mc:Choice Requires="a14">
          <p:sp>
            <p:nvSpPr>
              <p:cNvPr id="7" name="Rectangle 6"/>
              <p:cNvSpPr/>
              <p:nvPr/>
            </p:nvSpPr>
            <p:spPr>
              <a:xfrm>
                <a:off x="2082800" y="2006266"/>
                <a:ext cx="8456995" cy="860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2667" i="1">
                          <a:latin typeface="Cambria Math" panose="02040503050406030204" pitchFamily="18" charset="0"/>
                          <a:ea typeface="Calibri" panose="020F0502020204030204" pitchFamily="34" charset="0"/>
                          <a:cs typeface="Times New Roman" panose="02020603050405020304" pitchFamily="18" charset="0"/>
                        </a:rPr>
                        <m:t>−</m:t>
                      </m:r>
                      <m:r>
                        <a:rPr lang="fr-FR" sz="2667">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latin typeface="Cambria Math" panose="02040503050406030204" pitchFamily="18" charset="0"/>
                              <a:ea typeface="Calibri" panose="020F0502020204030204" pitchFamily="34" charset="0"/>
                              <a:cs typeface="Times New Roman" panose="02020603050405020304" pitchFamily="18" charset="0"/>
                            </a:rPr>
                            <m:t>x</m:t>
                          </m:r>
                        </m:e>
                        <m:sup>
                          <m:r>
                            <a:rPr lang="fr-FR" sz="2667">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latin typeface="Cambria Math" panose="02040503050406030204" pitchFamily="18" charset="0"/>
                              <a:ea typeface="Calibri" panose="020F0502020204030204" pitchFamily="34" charset="0"/>
                              <a:cs typeface="Times New Roman" panose="02020603050405020304" pitchFamily="18" charset="0"/>
                            </a:rPr>
                            <m:t>y</m:t>
                          </m:r>
                        </m:e>
                        <m:sup>
                          <m:r>
                            <a:rPr lang="fr-FR" sz="2667">
                              <a:latin typeface="Cambria Math" panose="02040503050406030204" pitchFamily="18" charset="0"/>
                              <a:ea typeface="Calibri" panose="020F0502020204030204" pitchFamily="34" charset="0"/>
                              <a:cs typeface="Times New Roman" panose="02020603050405020304" pitchFamily="18" charset="0"/>
                            </a:rPr>
                            <m:t>3</m:t>
                          </m:r>
                        </m:sup>
                      </m:sSup>
                      <m:r>
                        <a:rPr lang="en-US" sz="2667">
                          <a:latin typeface="Cambria Math" panose="02040503050406030204" pitchFamily="18" charset="0"/>
                          <a:ea typeface="Calibri" panose="020F0502020204030204" pitchFamily="34" charset="0"/>
                          <a:cs typeface="Times New Roman" panose="02020603050405020304" pitchFamily="18" charset="0"/>
                        </a:rPr>
                        <m:t>;     </m:t>
                      </m:r>
                      <m:r>
                        <a:rPr lang="fr-FR" sz="2667">
                          <a:latin typeface="Cambria Math" panose="02040503050406030204" pitchFamily="18" charset="0"/>
                          <a:ea typeface="Calibri" panose="020F0502020204030204" pitchFamily="34" charset="0"/>
                          <a:cs typeface="Times New Roman" panose="02020603050405020304" pitchFamily="18" charset="0"/>
                        </a:rPr>
                        <m:t>7</m:t>
                      </m:r>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latin typeface="Cambria Math" panose="02040503050406030204" pitchFamily="18" charset="0"/>
                              <a:ea typeface="Calibri" panose="020F0502020204030204" pitchFamily="34" charset="0"/>
                              <a:cs typeface="Times New Roman" panose="02020603050405020304" pitchFamily="18" charset="0"/>
                            </a:rPr>
                            <m:t>x</m:t>
                          </m:r>
                        </m:e>
                        <m:sup>
                          <m:r>
                            <a:rPr lang="fr-FR" sz="2667">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latin typeface="Cambria Math" panose="02040503050406030204" pitchFamily="18" charset="0"/>
                              <a:ea typeface="Calibri" panose="020F0502020204030204" pitchFamily="34" charset="0"/>
                              <a:cs typeface="Times New Roman" panose="02020603050405020304" pitchFamily="18" charset="0"/>
                            </a:rPr>
                            <m:t>y</m:t>
                          </m:r>
                        </m:e>
                        <m:sup>
                          <m:r>
                            <a:rPr lang="fr-FR" sz="2667">
                              <a:latin typeface="Cambria Math" panose="02040503050406030204" pitchFamily="18" charset="0"/>
                              <a:ea typeface="Calibri" panose="020F0502020204030204" pitchFamily="34" charset="0"/>
                              <a:cs typeface="Times New Roman" panose="02020603050405020304" pitchFamily="18" charset="0"/>
                            </a:rPr>
                            <m:t>2</m:t>
                          </m:r>
                        </m:sup>
                      </m:sSup>
                      <m:r>
                        <a:rPr lang="en-US" sz="2667" i="1">
                          <a:latin typeface="Cambria Math" panose="02040503050406030204" pitchFamily="18" charset="0"/>
                          <a:ea typeface="Calibri" panose="020F0502020204030204" pitchFamily="34" charset="0"/>
                          <a:cs typeface="Times New Roman" panose="02020603050405020304" pitchFamily="18" charset="0"/>
                        </a:rPr>
                        <m:t>;      </m:t>
                      </m:r>
                      <m:r>
                        <a:rPr lang="fr-FR" sz="2667" i="1">
                          <a:latin typeface="Cambria Math" panose="02040503050406030204" pitchFamily="18" charset="0"/>
                          <a:ea typeface="Calibri" panose="020F0502020204030204" pitchFamily="34" charset="0"/>
                          <a:cs typeface="Times New Roman" panose="02020603050405020304" pitchFamily="18" charset="0"/>
                        </a:rPr>
                        <m:t>−</m:t>
                      </m:r>
                      <m:r>
                        <a:rPr lang="fr-FR" sz="2667">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2667">
                          <a:latin typeface="Cambria Math" panose="02040503050406030204" pitchFamily="18" charset="0"/>
                          <a:ea typeface="Calibri" panose="020F0502020204030204" pitchFamily="34" charset="0"/>
                          <a:cs typeface="Times New Roman" panose="02020603050405020304" pitchFamily="18" charset="0"/>
                        </a:rPr>
                        <m:t>y</m:t>
                      </m:r>
                      <m:r>
                        <a:rPr lang="fr-FR" sz="2667">
                          <a:latin typeface="Cambria Math" panose="02040503050406030204" pitchFamily="18" charset="0"/>
                          <a:ea typeface="Calibri" panose="020F0502020204030204" pitchFamily="34" charset="0"/>
                          <a:cs typeface="Times New Roman" panose="02020603050405020304" pitchFamily="18" charset="0"/>
                        </a:rPr>
                        <m:t>;</m:t>
                      </m:r>
                      <m:r>
                        <a:rPr lang="en-US" sz="2667" i="1">
                          <a:latin typeface="Cambria Math" panose="02040503050406030204" pitchFamily="18" charset="0"/>
                          <a:ea typeface="Calibri" panose="020F0502020204030204" pitchFamily="34" charset="0"/>
                          <a:cs typeface="Times New Roman" panose="02020603050405020304" pitchFamily="18" charset="0"/>
                        </a:rPr>
                        <m:t>      </m:t>
                      </m:r>
                      <m:f>
                        <m:fPr>
                          <m:ctrlPr>
                            <a:rPr lang="en-US" sz="2667" i="1">
                              <a:latin typeface="Cambria Math" panose="02040503050406030204" pitchFamily="18" charset="0"/>
                              <a:ea typeface="Calibri" panose="020F0502020204030204" pitchFamily="34" charset="0"/>
                              <a:cs typeface="Times New Roman" panose="02020603050405020304" pitchFamily="18" charset="0"/>
                            </a:rPr>
                          </m:ctrlPr>
                        </m:fPr>
                        <m:num>
                          <m:r>
                            <a:rPr lang="fr-FR" sz="2667">
                              <a:latin typeface="Cambria Math" panose="02040503050406030204" pitchFamily="18" charset="0"/>
                              <a:ea typeface="Calibri" panose="020F0502020204030204" pitchFamily="34" charset="0"/>
                              <a:cs typeface="Times New Roman" panose="02020603050405020304" pitchFamily="18" charset="0"/>
                            </a:rPr>
                            <m:t>3</m:t>
                          </m:r>
                        </m:num>
                        <m:den>
                          <m:r>
                            <a:rPr lang="fr-FR" sz="2667">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latin typeface="Cambria Math" panose="02040503050406030204" pitchFamily="18" charset="0"/>
                              <a:ea typeface="Calibri" panose="020F0502020204030204" pitchFamily="34" charset="0"/>
                              <a:cs typeface="Times New Roman" panose="02020603050405020304" pitchFamily="18" charset="0"/>
                            </a:rPr>
                            <m:t>x</m:t>
                          </m:r>
                        </m:e>
                        <m:sup>
                          <m:r>
                            <a:rPr lang="fr-FR" sz="2667">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latin typeface="Cambria Math" panose="02040503050406030204" pitchFamily="18" charset="0"/>
                              <a:ea typeface="Calibri" panose="020F0502020204030204" pitchFamily="34" charset="0"/>
                              <a:cs typeface="Times New Roman" panose="02020603050405020304" pitchFamily="18" charset="0"/>
                            </a:rPr>
                            <m:t>y</m:t>
                          </m:r>
                        </m:e>
                        <m:sup>
                          <m:r>
                            <a:rPr lang="fr-FR" sz="2667">
                              <a:latin typeface="Cambria Math" panose="02040503050406030204" pitchFamily="18" charset="0"/>
                              <a:ea typeface="Calibri" panose="020F0502020204030204" pitchFamily="34" charset="0"/>
                              <a:cs typeface="Times New Roman" panose="02020603050405020304" pitchFamily="18" charset="0"/>
                            </a:rPr>
                            <m:t>3</m:t>
                          </m:r>
                        </m:sup>
                      </m:sSup>
                      <m:r>
                        <a:rPr lang="en-US" sz="2667" i="1">
                          <a:latin typeface="Cambria Math" panose="02040503050406030204" pitchFamily="18" charset="0"/>
                          <a:ea typeface="Calibri" panose="020F0502020204030204" pitchFamily="34" charset="0"/>
                          <a:cs typeface="Times New Roman" panose="02020603050405020304" pitchFamily="18" charset="0"/>
                        </a:rPr>
                        <m:t>;</m:t>
                      </m:r>
                      <m:r>
                        <a:rPr lang="en-US" sz="2667">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2667">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2667" i="1">
                              <a:latin typeface="Cambria Math" panose="02040503050406030204" pitchFamily="18" charset="0"/>
                              <a:ea typeface="Calibri" panose="020F0502020204030204" pitchFamily="34" charset="0"/>
                              <a:cs typeface="Times New Roman" panose="02020603050405020304" pitchFamily="18" charset="0"/>
                            </a:rPr>
                          </m:ctrlPr>
                        </m:radPr>
                        <m:deg/>
                        <m:e>
                          <m:r>
                            <a:rPr lang="fr-FR" sz="2667">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2667">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82800" y="2006266"/>
                <a:ext cx="8456995" cy="860300"/>
              </a:xfrm>
              <a:prstGeom prst="rect">
                <a:avLst/>
              </a:prstGeom>
              <a:blipFill>
                <a:blip r:embed="rId4"/>
                <a:stretch>
                  <a:fillRect/>
                </a:stretch>
              </a:blipFill>
            </p:spPr>
            <p:txBody>
              <a:bodyPr/>
              <a:lstStyle/>
              <a:p>
                <a:r>
                  <a:rPr lang="en-US">
                    <a:noFill/>
                  </a:rPr>
                  <a:t> </a:t>
                </a:r>
              </a:p>
            </p:txBody>
          </p:sp>
        </mc:Fallback>
      </mc:AlternateContent>
      <p:sp>
        <p:nvSpPr>
          <p:cNvPr id="24" name="Oval Callout 23"/>
          <p:cNvSpPr/>
          <p:nvPr/>
        </p:nvSpPr>
        <p:spPr>
          <a:xfrm>
            <a:off x="5449975" y="3054767"/>
            <a:ext cx="1357225" cy="679033"/>
          </a:xfrm>
          <a:prstGeom prst="wedgeEllipseCallou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609630">
              <a:defRPr/>
            </a:pPr>
            <a:r>
              <a:rPr lang="vi-VN" sz="2667" b="1" i="1">
                <a:solidFill>
                  <a:schemeClr val="accent2"/>
                </a:solidFill>
                <a:latin typeface="Arial" panose="020B0604020202020204" pitchFamily="34" charset="0"/>
              </a:rPr>
              <a:t>Giải</a:t>
            </a:r>
            <a:r>
              <a:rPr lang="en-US" sz="2667" b="1" i="1">
                <a:solidFill>
                  <a:schemeClr val="accent2"/>
                </a:solidFill>
                <a:latin typeface="Arial" panose="020B0604020202020204" pitchFamily="34" charset="0"/>
              </a:rPr>
              <a:t>:</a:t>
            </a:r>
            <a:endParaRPr lang="en-US" sz="2667" b="1" i="1" dirty="0">
              <a:solidFill>
                <a:schemeClr val="accent2"/>
              </a:solidFill>
              <a:latin typeface="Calibri"/>
            </a:endParaRPr>
          </a:p>
        </p:txBody>
      </p:sp>
      <p:grpSp>
        <p:nvGrpSpPr>
          <p:cNvPr id="10" name="Group 9"/>
          <p:cNvGrpSpPr/>
          <p:nvPr/>
        </p:nvGrpSpPr>
        <p:grpSpPr>
          <a:xfrm>
            <a:off x="1230533" y="4114177"/>
            <a:ext cx="3871880" cy="684988"/>
            <a:chOff x="2628279" y="5324703"/>
            <a:chExt cx="5807820" cy="1027482"/>
          </a:xfrm>
        </p:grpSpPr>
        <p:sp>
          <p:nvSpPr>
            <p:cNvPr id="6" name="Flowchart: Terminator 5"/>
            <p:cNvSpPr/>
            <p:nvPr/>
          </p:nvSpPr>
          <p:spPr>
            <a:xfrm>
              <a:off x="2628279" y="5324703"/>
              <a:ext cx="2390890" cy="102748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667">
                  <a:latin typeface="Arial" panose="020B0604020202020204" pitchFamily="34" charset="0"/>
                  <a:cs typeface="Arial" panose="020B0604020202020204" pitchFamily="34" charset="0"/>
                </a:rPr>
                <a:t>Nhóm 1</a:t>
              </a:r>
            </a:p>
          </p:txBody>
        </p:sp>
        <mc:AlternateContent xmlns:mc="http://schemas.openxmlformats.org/markup-compatibility/2006" xmlns:a14="http://schemas.microsoft.com/office/drawing/2010/main">
          <mc:Choice Requires="a14">
            <p:sp>
              <p:nvSpPr>
                <p:cNvPr id="9" name="Rectangle 8"/>
                <p:cNvSpPr/>
                <p:nvPr/>
              </p:nvSpPr>
              <p:spPr>
                <a:xfrm>
                  <a:off x="5097780" y="5458175"/>
                  <a:ext cx="3338319" cy="7541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667"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2667"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m:t>
                        </m:r>
                        <m:r>
                          <a:rPr lang="en-US"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2667"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2667"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1200">
                    <a:solidFill>
                      <a:schemeClr val="tx2"/>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097780" y="5458175"/>
                  <a:ext cx="3338319" cy="754149"/>
                </a:xfrm>
                <a:prstGeom prst="rect">
                  <a:avLst/>
                </a:prstGeom>
                <a:blipFill>
                  <a:blip r:embed="rId5"/>
                  <a:stretch>
                    <a:fillRect/>
                  </a:stretch>
                </a:blipFill>
              </p:spPr>
              <p:txBody>
                <a:bodyPr/>
                <a:lstStyle/>
                <a:p>
                  <a:r>
                    <a:rPr lang="en-US">
                      <a:noFill/>
                    </a:rPr>
                    <a:t> </a:t>
                  </a:r>
                </a:p>
              </p:txBody>
            </p:sp>
          </mc:Fallback>
        </mc:AlternateContent>
      </p:grpSp>
      <p:grpSp>
        <p:nvGrpSpPr>
          <p:cNvPr id="15" name="Group 14"/>
          <p:cNvGrpSpPr/>
          <p:nvPr/>
        </p:nvGrpSpPr>
        <p:grpSpPr>
          <a:xfrm>
            <a:off x="6654800" y="3996960"/>
            <a:ext cx="4460255" cy="860300"/>
            <a:chOff x="2616247" y="6718072"/>
            <a:chExt cx="6690383" cy="1290451"/>
          </a:xfrm>
        </p:grpSpPr>
        <p:sp>
          <p:nvSpPr>
            <p:cNvPr id="19" name="Flowchart: Terminator 18"/>
            <p:cNvSpPr/>
            <p:nvPr/>
          </p:nvSpPr>
          <p:spPr>
            <a:xfrm>
              <a:off x="2616247" y="6902949"/>
              <a:ext cx="2390890" cy="1027482"/>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667">
                  <a:latin typeface="Arial" panose="020B0604020202020204" pitchFamily="34" charset="0"/>
                  <a:cs typeface="Arial" panose="020B0604020202020204" pitchFamily="34" charset="0"/>
                </a:rPr>
                <a:t>Nhóm 2</a:t>
              </a:r>
            </a:p>
          </p:txBody>
        </p:sp>
        <mc:AlternateContent xmlns:mc="http://schemas.openxmlformats.org/markup-compatibility/2006" xmlns:a14="http://schemas.microsoft.com/office/drawing/2010/main">
          <mc:Choice Requires="a14">
            <p:sp>
              <p:nvSpPr>
                <p:cNvPr id="11" name="Rectangle 10"/>
                <p:cNvSpPr/>
                <p:nvPr/>
              </p:nvSpPr>
              <p:spPr>
                <a:xfrm>
                  <a:off x="5111058" y="6718072"/>
                  <a:ext cx="4195572" cy="1290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667"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2667"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en-US" sz="2667"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2667"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2667"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1200">
                    <a:solidFill>
                      <a:schemeClr val="accent3">
                        <a:lumMod val="50000"/>
                      </a:schemeClr>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111058" y="6718072"/>
                  <a:ext cx="4195572" cy="1290451"/>
                </a:xfrm>
                <a:prstGeom prst="rect">
                  <a:avLst/>
                </a:prstGeom>
                <a:blipFill>
                  <a:blip r:embed="rId6"/>
                  <a:stretch>
                    <a:fillRect/>
                  </a:stretch>
                </a:blipFill>
              </p:spPr>
              <p:txBody>
                <a:bodyPr/>
                <a:lstStyle/>
                <a:p>
                  <a:r>
                    <a:rPr lang="en-US">
                      <a:noFill/>
                    </a:rPr>
                    <a:t> </a:t>
                  </a:r>
                </a:p>
              </p:txBody>
            </p:sp>
          </mc:Fallback>
        </mc:AlternateContent>
      </p:grpSp>
      <p:grpSp>
        <p:nvGrpSpPr>
          <p:cNvPr id="13" name="Group 12"/>
          <p:cNvGrpSpPr/>
          <p:nvPr/>
        </p:nvGrpSpPr>
        <p:grpSpPr>
          <a:xfrm>
            <a:off x="3708400" y="5233597"/>
            <a:ext cx="3322539" cy="780214"/>
            <a:chOff x="2652342" y="8362361"/>
            <a:chExt cx="4983809" cy="1170320"/>
          </a:xfrm>
        </p:grpSpPr>
        <p:sp>
          <p:nvSpPr>
            <p:cNvPr id="20" name="Flowchart: Terminator 19"/>
            <p:cNvSpPr/>
            <p:nvPr/>
          </p:nvSpPr>
          <p:spPr>
            <a:xfrm>
              <a:off x="2652342" y="8481195"/>
              <a:ext cx="2390890" cy="1027482"/>
            </a:xfrm>
            <a:prstGeom prst="flowChartTerminator">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667">
                  <a:latin typeface="Arial" panose="020B0604020202020204" pitchFamily="34" charset="0"/>
                  <a:cs typeface="Arial" panose="020B0604020202020204" pitchFamily="34" charset="0"/>
                </a:rPr>
                <a:t>Nhóm 3</a:t>
              </a:r>
            </a:p>
          </p:txBody>
        </p:sp>
        <mc:AlternateContent xmlns:mc="http://schemas.openxmlformats.org/markup-compatibility/2006" xmlns:a14="http://schemas.microsoft.com/office/drawing/2010/main">
          <mc:Choice Requires="a14">
            <p:sp>
              <p:nvSpPr>
                <p:cNvPr id="12" name="Rectangle 11"/>
                <p:cNvSpPr/>
                <p:nvPr/>
              </p:nvSpPr>
              <p:spPr>
                <a:xfrm>
                  <a:off x="5078142" y="8362361"/>
                  <a:ext cx="2558009" cy="1170320"/>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2667"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2667">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
                          <a:rPr lang="fr-FR" sz="2667">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2667">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2667"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2667">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2667">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078142" y="8362361"/>
                  <a:ext cx="2558009" cy="1170320"/>
                </a:xfrm>
                <a:prstGeom prst="rect">
                  <a:avLst/>
                </a:prstGeom>
                <a:blipFill>
                  <a:blip r:embed="rId7"/>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8"/>
          <a:stretch>
            <a:fillRect/>
          </a:stretch>
        </p:blipFill>
        <p:spPr>
          <a:xfrm>
            <a:off x="131097" y="2481285"/>
            <a:ext cx="954954" cy="1146964"/>
          </a:xfrm>
          <a:prstGeom prst="rect">
            <a:avLst/>
          </a:prstGeom>
        </p:spPr>
      </p:pic>
      <p:pic>
        <p:nvPicPr>
          <p:cNvPr id="18" name="Picture 17"/>
          <p:cNvPicPr>
            <a:picLocks noChangeAspect="1"/>
          </p:cNvPicPr>
          <p:nvPr/>
        </p:nvPicPr>
        <p:blipFill>
          <a:blip r:embed="rId9"/>
          <a:stretch>
            <a:fillRect/>
          </a:stretch>
        </p:blipFill>
        <p:spPr>
          <a:xfrm>
            <a:off x="10701707" y="5690519"/>
            <a:ext cx="1307147" cy="1000368"/>
          </a:xfrm>
          <a:prstGeom prst="rect">
            <a:avLst/>
          </a:prstGeom>
        </p:spPr>
      </p:pic>
    </p:spTree>
    <p:extLst>
      <p:ext uri="{BB962C8B-B14F-4D97-AF65-F5344CB8AC3E}">
        <p14:creationId xmlns:p14="http://schemas.microsoft.com/office/powerpoint/2010/main" val="29506104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pic>
        <p:nvPicPr>
          <p:cNvPr id="8" name="Picture 7"/>
          <p:cNvPicPr>
            <a:picLocks noChangeAspect="1"/>
          </p:cNvPicPr>
          <p:nvPr/>
        </p:nvPicPr>
        <p:blipFill>
          <a:blip r:embed="rId3"/>
          <a:stretch>
            <a:fillRect/>
          </a:stretch>
        </p:blipFill>
        <p:spPr>
          <a:xfrm>
            <a:off x="8026400" y="939800"/>
            <a:ext cx="3836480" cy="5316114"/>
          </a:xfrm>
          <a:prstGeom prst="rect">
            <a:avLst/>
          </a:prstGeom>
        </p:spPr>
      </p:pic>
      <p:grpSp>
        <p:nvGrpSpPr>
          <p:cNvPr id="10" name="Group 9"/>
          <p:cNvGrpSpPr/>
          <p:nvPr/>
        </p:nvGrpSpPr>
        <p:grpSpPr>
          <a:xfrm>
            <a:off x="660400" y="889000"/>
            <a:ext cx="6968808" cy="30988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679135" y="3422984"/>
              <a:ext cx="8839199" cy="1869743"/>
            </a:xfrm>
            <a:prstGeom prst="rect">
              <a:avLst/>
            </a:prstGeom>
          </p:spPr>
          <p:txBody>
            <a:bodyPr wrap="square">
              <a:spAutoFit/>
            </a:bodyPr>
            <a:lstStyle/>
            <a:p>
              <a:pPr algn="ctr">
                <a:lnSpc>
                  <a:spcPct val="150000"/>
                </a:lnSpc>
                <a:tabLst>
                  <a:tab pos="240042" algn="l"/>
                  <a:tab pos="480084" algn="l"/>
                </a:tabLst>
              </a:pPr>
              <a:r>
                <a:rPr lang="en-US" sz="5000" b="1">
                  <a:solidFill>
                    <a:srgbClr val="1F497D"/>
                  </a:solidFill>
                  <a:latin typeface="Arial" panose="020B0604020202020204" pitchFamily="34" charset="0"/>
                  <a:ea typeface="Calibri" panose="020F0502020204030204" pitchFamily="34" charset="0"/>
                  <a:cs typeface="Arial" panose="020B0604020202020204" pitchFamily="34" charset="0"/>
                </a:rPr>
                <a:t>VẬN DỤNG</a:t>
              </a:r>
              <a:endParaRPr lang="vi-VN" sz="5000" b="1"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2342358" y="5054600"/>
            <a:ext cx="3294743" cy="1201314"/>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6959600" y="5812509"/>
            <a:ext cx="1385944" cy="308891"/>
          </a:xfrm>
          <a:prstGeom prst="rect">
            <a:avLst/>
          </a:prstGeom>
        </p:spPr>
      </p:pic>
    </p:spTree>
    <p:extLst>
      <p:ext uri="{BB962C8B-B14F-4D97-AF65-F5344CB8AC3E}">
        <p14:creationId xmlns:p14="http://schemas.microsoft.com/office/powerpoint/2010/main" val="167525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10800000">
            <a:off x="-609600" y="6303364"/>
            <a:ext cx="13462000" cy="1752241"/>
          </a:xfrm>
          <a:prstGeom prst="rect">
            <a:avLst/>
          </a:prstGeom>
        </p:spPr>
      </p:pic>
      <p:sp>
        <p:nvSpPr>
          <p:cNvPr id="39" name="Freeform 21"/>
          <p:cNvSpPr/>
          <p:nvPr/>
        </p:nvSpPr>
        <p:spPr>
          <a:xfrm rot="1594130">
            <a:off x="-135302" y="6160173"/>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p:cNvPicPr>
            <a:picLocks noChangeAspect="1"/>
          </p:cNvPicPr>
          <p:nvPr/>
        </p:nvPicPr>
        <p:blipFill>
          <a:blip r:embed="rId5"/>
          <a:stretch>
            <a:fillRect/>
          </a:stretch>
        </p:blipFill>
        <p:spPr>
          <a:xfrm>
            <a:off x="9804400" y="3004416"/>
            <a:ext cx="1820586" cy="3087677"/>
          </a:xfrm>
          <a:prstGeom prst="rect">
            <a:avLst/>
          </a:prstGeom>
        </p:spPr>
      </p:pic>
      <p:pic>
        <p:nvPicPr>
          <p:cNvPr id="7" name="Picture 6"/>
          <p:cNvPicPr>
            <a:picLocks noChangeAspect="1"/>
          </p:cNvPicPr>
          <p:nvPr/>
        </p:nvPicPr>
        <p:blipFill>
          <a:blip r:embed="rId6"/>
          <a:stretch>
            <a:fillRect/>
          </a:stretch>
        </p:blipFill>
        <p:spPr>
          <a:xfrm>
            <a:off x="10972800" y="315904"/>
            <a:ext cx="850580" cy="1081894"/>
          </a:xfrm>
          <a:prstGeom prst="rect">
            <a:avLst/>
          </a:prstGeom>
        </p:spPr>
      </p:pic>
      <p:sp>
        <p:nvSpPr>
          <p:cNvPr id="13" name="Rectangle 12"/>
          <p:cNvSpPr/>
          <p:nvPr/>
        </p:nvSpPr>
        <p:spPr>
          <a:xfrm>
            <a:off x="530638" y="108565"/>
            <a:ext cx="3881191" cy="738664"/>
          </a:xfrm>
          <a:prstGeom prst="rect">
            <a:avLst/>
          </a:prstGeom>
        </p:spPr>
        <p:txBody>
          <a:bodyPr wrap="none">
            <a:spAutoFit/>
          </a:bodyPr>
          <a:lstStyle/>
          <a:p>
            <a:pPr algn="just">
              <a:lnSpc>
                <a:spcPct val="150000"/>
              </a:lnSpc>
              <a:tabLst>
                <a:tab pos="240042" algn="l"/>
                <a:tab pos="480084" algn="l"/>
              </a:tabLst>
              <a:defRPr/>
            </a:pPr>
            <a:r>
              <a:rPr lang="nl-NL" sz="2800" b="1">
                <a:solidFill>
                  <a:schemeClr val="accent5"/>
                </a:solidFill>
                <a:latin typeface="Arial" panose="020B0604020202020204" pitchFamily="34" charset="0"/>
                <a:ea typeface="Calibri" panose="020F0502020204030204" pitchFamily="34" charset="0"/>
                <a:cs typeface="Arial" panose="020B0604020202020204" pitchFamily="34" charset="0"/>
              </a:rPr>
              <a:t>Bài tập 1.5 (SGK-tr10)</a:t>
            </a:r>
            <a:endParaRPr lang="en-US" sz="2800" dirty="0">
              <a:solidFill>
                <a:schemeClr val="accent5"/>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539192" y="821492"/>
            <a:ext cx="5718232" cy="708014"/>
          </a:xfrm>
          <a:prstGeom prst="rect">
            <a:avLst/>
          </a:prstGeom>
        </p:spPr>
        <p:txBody>
          <a:bodyPr wrap="none">
            <a:spAutoFit/>
          </a:bodyPr>
          <a:lstStyle/>
          <a:p>
            <a:pPr lvl="0" algn="just" fontAlgn="base">
              <a:lnSpc>
                <a:spcPct val="150000"/>
              </a:lnSpc>
            </a:pPr>
            <a:r>
              <a:rPr lang="en-US" sz="2667">
                <a:solidFill>
                  <a:srgbClr val="000000"/>
                </a:solidFill>
                <a:latin typeface="Arial" panose="020B0604020202020204" pitchFamily="34" charset="0"/>
                <a:cs typeface="Arial" panose="020B0604020202020204" pitchFamily="34" charset="0"/>
              </a:rPr>
              <a:t>Rút gọn rồi tính giá trị của biểu thức:</a:t>
            </a:r>
            <a:endParaRPr lang="vi-VN" sz="2667">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564087" y="3539822"/>
                <a:ext cx="9906000" cy="2561792"/>
              </a:xfrm>
              <a:prstGeom prst="rect">
                <a:avLst/>
              </a:prstGeom>
            </p:spPr>
            <p:txBody>
              <a:bodyPr wrap="square">
                <a:spAutoFit/>
              </a:bodyPr>
              <a:lstStyle/>
              <a:p>
                <a:pPr algn="just">
                  <a:lnSpc>
                    <a:spcPct val="150000"/>
                  </a:lnSpc>
                </a:pPr>
                <a:r>
                  <a:rPr lang="nl-NL" sz="2667">
                    <a:latin typeface="Arial" panose="020B0604020202020204" pitchFamily="34" charset="0"/>
                    <a:ea typeface="Calibri" panose="020F0502020204030204" pitchFamily="34" charset="0"/>
                    <a:cs typeface="Arial" panose="020B0604020202020204" pitchFamily="34" charset="0"/>
                  </a:rPr>
                  <a:t>Rút gọn:</a:t>
                </a:r>
              </a:p>
              <a:p>
                <a:pPr algn="just">
                  <a:lnSpc>
                    <a:spcPct val="150000"/>
                  </a:lnSpc>
                </a:pPr>
                <a:endParaRPr lang="en-US" sz="2667">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pPr>
                <a:r>
                  <a:rPr lang="fr-FR" sz="2667">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2667">
                        <a:latin typeface="Cambria Math" panose="02040503050406030204" pitchFamily="18" charset="0"/>
                        <a:ea typeface="Calibri" panose="020F0502020204030204" pitchFamily="34" charset="0"/>
                        <a:cs typeface="Times New Roman" panose="02020603050405020304" pitchFamily="18" charset="0"/>
                      </a:rPr>
                      <m:t>x</m:t>
                    </m:r>
                    <m:r>
                      <a:rPr lang="fr-FR" sz="2667">
                        <a:latin typeface="Cambria Math" panose="02040503050406030204" pitchFamily="18" charset="0"/>
                        <a:ea typeface="Calibri" panose="020F0502020204030204" pitchFamily="34" charset="0"/>
                        <a:cs typeface="Times New Roman" panose="02020603050405020304" pitchFamily="18" charset="0"/>
                      </a:rPr>
                      <m:t>=</m:t>
                    </m:r>
                    <m:r>
                      <a:rPr lang="fr-FR" sz="2667" i="1">
                        <a:latin typeface="Cambria Math" panose="02040503050406030204" pitchFamily="18" charset="0"/>
                        <a:ea typeface="Calibri" panose="020F0502020204030204" pitchFamily="34" charset="0"/>
                        <a:cs typeface="Times New Roman" panose="02020603050405020304" pitchFamily="18" charset="0"/>
                      </a:rPr>
                      <m:t>−</m:t>
                    </m:r>
                    <m:r>
                      <a:rPr lang="fr-FR"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2667">
                        <a:latin typeface="Cambria Math" panose="02040503050406030204" pitchFamily="18" charset="0"/>
                        <a:ea typeface="Calibri" panose="020F0502020204030204" pitchFamily="34" charset="0"/>
                        <a:cs typeface="Times New Roman" panose="02020603050405020304" pitchFamily="18" charset="0"/>
                      </a:rPr>
                      <m:t>y</m:t>
                    </m:r>
                    <m:r>
                      <a:rPr lang="fr-FR" sz="2667">
                        <a:latin typeface="Cambria Math" panose="02040503050406030204" pitchFamily="18" charset="0"/>
                        <a:ea typeface="Calibri" panose="020F0502020204030204" pitchFamily="34" charset="0"/>
                        <a:cs typeface="Times New Roman" panose="02020603050405020304" pitchFamily="18" charset="0"/>
                      </a:rPr>
                      <m:t>=1</m:t>
                    </m:r>
                  </m:oMath>
                </a14:m>
                <a:r>
                  <a:rPr lang="fr-FR" sz="2667">
                    <a:latin typeface="Arial" panose="020B0604020202020204" pitchFamily="34" charset="0"/>
                    <a:ea typeface="Calibri" panose="020F0502020204030204" pitchFamily="34" charset="0"/>
                    <a:cs typeface="Arial" panose="020B0604020202020204" pitchFamily="34" charset="0"/>
                  </a:rPr>
                  <a:t> vào S có:</a:t>
                </a:r>
                <a:r>
                  <a:rPr lang="en-US" sz="2667">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fr-FR" sz="2667">
                    <a:ea typeface="Calibri" panose="020F0502020204030204" pitchFamily="34" charset="0"/>
                    <a:cs typeface="Times New Roman" panose="02020603050405020304" pitchFamily="18" charset="0"/>
                  </a:rPr>
                  <a:t>   </a:t>
                </a:r>
                <a14:m>
                  <m:oMath xmlns:m="http://schemas.openxmlformats.org/officeDocument/2006/math">
                    <m:r>
                      <m:rPr>
                        <m:sty m:val="p"/>
                      </m:rPr>
                      <a:rPr lang="fr-FR" sz="2667">
                        <a:latin typeface="Cambria Math" panose="02040503050406030204" pitchFamily="18" charset="0"/>
                        <a:ea typeface="Calibri" panose="020F0502020204030204" pitchFamily="34" charset="0"/>
                        <a:cs typeface="Times New Roman" panose="02020603050405020304" pitchFamily="18" charset="0"/>
                      </a:rPr>
                      <m:t>S</m:t>
                    </m:r>
                    <m:r>
                      <a:rPr lang="fr-FR" sz="2667">
                        <a:latin typeface="Cambria Math" panose="02040503050406030204" pitchFamily="18" charset="0"/>
                        <a:ea typeface="Calibri" panose="020F0502020204030204" pitchFamily="34" charset="0"/>
                        <a:cs typeface="Times New Roman" panose="02020603050405020304" pitchFamily="18" charset="0"/>
                      </a:rPr>
                      <m:t>=</m:t>
                    </m:r>
                    <m:r>
                      <a:rPr lang="fr-FR" sz="2667" i="1">
                        <a:latin typeface="Cambria Math" panose="02040503050406030204" pitchFamily="18" charset="0"/>
                        <a:ea typeface="Calibri" panose="020F0502020204030204" pitchFamily="34" charset="0"/>
                        <a:cs typeface="Times New Roman" panose="02020603050405020304" pitchFamily="18" charset="0"/>
                      </a:rPr>
                      <m:t>−</m:t>
                    </m:r>
                    <m:r>
                      <a:rPr lang="fr-FR" sz="2667">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667" i="1">
                                <a:latin typeface="Cambria Math" panose="02040503050406030204" pitchFamily="18" charset="0"/>
                                <a:ea typeface="Calibri" panose="020F0502020204030204" pitchFamily="34" charset="0"/>
                                <a:cs typeface="Times New Roman" panose="02020603050405020304" pitchFamily="18" charset="0"/>
                              </a:rPr>
                            </m:ctrlPr>
                          </m:dPr>
                          <m:e>
                            <m:r>
                              <a:rPr lang="fr-FR" sz="2667" i="1">
                                <a:latin typeface="Cambria Math" panose="02040503050406030204" pitchFamily="18" charset="0"/>
                                <a:ea typeface="Calibri" panose="020F0502020204030204" pitchFamily="34" charset="0"/>
                                <a:cs typeface="Times New Roman" panose="02020603050405020304" pitchFamily="18" charset="0"/>
                              </a:rPr>
                              <m:t>−</m:t>
                            </m:r>
                            <m:r>
                              <a:rPr lang="fr-FR" sz="2667">
                                <a:latin typeface="Cambria Math" panose="02040503050406030204" pitchFamily="18" charset="0"/>
                                <a:ea typeface="Calibri" panose="020F0502020204030204" pitchFamily="34" charset="0"/>
                                <a:cs typeface="Times New Roman" panose="02020603050405020304" pitchFamily="18" charset="0"/>
                              </a:rPr>
                              <m:t>2</m:t>
                            </m:r>
                          </m:e>
                        </m:d>
                      </m:e>
                      <m:sup>
                        <m:r>
                          <a:rPr lang="fr-FR" sz="2667">
                            <a:latin typeface="Cambria Math" panose="02040503050406030204" pitchFamily="18" charset="0"/>
                            <a:ea typeface="Calibri" panose="020F0502020204030204" pitchFamily="34" charset="0"/>
                            <a:cs typeface="Times New Roman" panose="02020603050405020304" pitchFamily="18" charset="0"/>
                          </a:rPr>
                          <m:t>2</m:t>
                        </m:r>
                      </m:sup>
                    </m:sSup>
                    <m:r>
                      <a:rPr lang="fr-FR" sz="2667">
                        <a:latin typeface="Cambria Math" panose="02040503050406030204" pitchFamily="18" charset="0"/>
                        <a:ea typeface="Calibri" panose="020F0502020204030204" pitchFamily="34" charset="0"/>
                        <a:cs typeface="Times New Roman" panose="02020603050405020304" pitchFamily="18" charset="0"/>
                      </a:rPr>
                      <m:t>.</m:t>
                    </m:r>
                    <m:sSup>
                      <m:sSupPr>
                        <m:ctrlPr>
                          <a:rPr lang="en-US" sz="2667" i="1">
                            <a:latin typeface="Cambria Math" panose="02040503050406030204" pitchFamily="18" charset="0"/>
                            <a:ea typeface="Calibri" panose="020F0502020204030204" pitchFamily="34" charset="0"/>
                            <a:cs typeface="Times New Roman" panose="02020603050405020304" pitchFamily="18" charset="0"/>
                          </a:rPr>
                        </m:ctrlPr>
                      </m:sSupPr>
                      <m:e>
                        <m:r>
                          <a:rPr lang="fr-FR" sz="2667">
                            <a:latin typeface="Cambria Math" panose="02040503050406030204" pitchFamily="18" charset="0"/>
                            <a:ea typeface="Calibri" panose="020F0502020204030204" pitchFamily="34" charset="0"/>
                            <a:cs typeface="Times New Roman" panose="02020603050405020304" pitchFamily="18" charset="0"/>
                          </a:rPr>
                          <m:t>1</m:t>
                        </m:r>
                      </m:e>
                      <m:sup>
                        <m:r>
                          <a:rPr lang="fr-FR" sz="2667">
                            <a:latin typeface="Cambria Math" panose="02040503050406030204" pitchFamily="18" charset="0"/>
                            <a:ea typeface="Calibri" panose="020F0502020204030204" pitchFamily="34" charset="0"/>
                            <a:cs typeface="Times New Roman" panose="02020603050405020304" pitchFamily="18" charset="0"/>
                          </a:rPr>
                          <m:t>5</m:t>
                        </m:r>
                      </m:sup>
                    </m:sSup>
                    <m:r>
                      <a:rPr lang="fr-FR" sz="2667">
                        <a:latin typeface="Cambria Math" panose="02040503050406030204" pitchFamily="18" charset="0"/>
                        <a:ea typeface="Calibri" panose="020F0502020204030204" pitchFamily="34" charset="0"/>
                        <a:cs typeface="Times New Roman" panose="02020603050405020304" pitchFamily="18" charset="0"/>
                      </a:rPr>
                      <m:t>=</m:t>
                    </m:r>
                    <m:r>
                      <a:rPr lang="fr-FR" sz="2667" i="1">
                        <a:latin typeface="Cambria Math" panose="02040503050406030204" pitchFamily="18" charset="0"/>
                        <a:ea typeface="Calibri" panose="020F0502020204030204" pitchFamily="34" charset="0"/>
                        <a:cs typeface="Times New Roman" panose="02020603050405020304" pitchFamily="18" charset="0"/>
                      </a:rPr>
                      <m:t>−</m:t>
                    </m:r>
                    <m:r>
                      <a:rPr lang="fr-FR" sz="2667">
                        <a:latin typeface="Cambria Math" panose="02040503050406030204" pitchFamily="18" charset="0"/>
                        <a:ea typeface="Calibri" panose="020F0502020204030204" pitchFamily="34" charset="0"/>
                        <a:cs typeface="Times New Roman" panose="02020603050405020304" pitchFamily="18" charset="0"/>
                      </a:rPr>
                      <m:t>8</m:t>
                    </m:r>
                  </m:oMath>
                </a14:m>
                <a:r>
                  <a:rPr lang="fr-FR" sz="2667">
                    <a:latin typeface="Arial" panose="020B0604020202020204" pitchFamily="34" charset="0"/>
                    <a:ea typeface="Calibri" panose="020F0502020204030204" pitchFamily="34" charset="0"/>
                    <a:cs typeface="Arial" panose="020B0604020202020204" pitchFamily="34" charset="0"/>
                  </a:rPr>
                  <a:t> </a:t>
                </a:r>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64087" y="3539822"/>
                <a:ext cx="9906000" cy="2561792"/>
              </a:xfrm>
              <a:prstGeom prst="rect">
                <a:avLst/>
              </a:prstGeom>
              <a:blipFill>
                <a:blip r:embed="rId16"/>
                <a:stretch>
                  <a:fillRect l="-1169"/>
                </a:stretch>
              </a:blipFill>
            </p:spPr>
            <p:txBody>
              <a:bodyPr/>
              <a:lstStyle/>
              <a:p>
                <a:r>
                  <a:rPr lang="en-US">
                    <a:noFill/>
                  </a:rPr>
                  <a:t> </a:t>
                </a:r>
              </a:p>
            </p:txBody>
          </p:sp>
        </mc:Fallback>
      </mc:AlternateContent>
      <p:grpSp>
        <p:nvGrpSpPr>
          <p:cNvPr id="12" name="Group 11"/>
          <p:cNvGrpSpPr/>
          <p:nvPr/>
        </p:nvGrpSpPr>
        <p:grpSpPr>
          <a:xfrm>
            <a:off x="3657601" y="1574779"/>
            <a:ext cx="5741958" cy="868636"/>
            <a:chOff x="4660253" y="1739762"/>
            <a:chExt cx="8612937" cy="1302953"/>
          </a:xfrm>
        </p:grpSpPr>
        <mc:AlternateContent xmlns:mc="http://schemas.openxmlformats.org/markup-compatibility/2006" xmlns:a14="http://schemas.microsoft.com/office/drawing/2010/main">
          <mc:Choice Requires="a14">
            <p:sp>
              <p:nvSpPr>
                <p:cNvPr id="9" name="Rectangle 8"/>
                <p:cNvSpPr/>
                <p:nvPr/>
              </p:nvSpPr>
              <p:spPr>
                <a:xfrm>
                  <a:off x="4660253" y="1739762"/>
                  <a:ext cx="4708212" cy="1302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sz="1200"/>
                </a:p>
              </p:txBody>
            </p:sp>
          </mc:Choice>
          <mc:Fallback xmlns="">
            <p:sp>
              <p:nvSpPr>
                <p:cNvPr id="9" name="Rectangle 8"/>
                <p:cNvSpPr>
                  <a:spLocks noRot="1" noChangeAspect="1" noMove="1" noResize="1" noEditPoints="1" noAdjustHandles="1" noChangeArrowheads="1" noChangeShapeType="1" noTextEdit="1"/>
                </p:cNvSpPr>
                <p:nvPr/>
              </p:nvSpPr>
              <p:spPr>
                <a:xfrm>
                  <a:off x="4660253" y="1739762"/>
                  <a:ext cx="4708212" cy="130295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186302" y="1838709"/>
                  <a:ext cx="4086888" cy="1062020"/>
                </a:xfrm>
                <a:prstGeom prst="rect">
                  <a:avLst/>
                </a:prstGeom>
              </p:spPr>
              <p:txBody>
                <a:bodyPr wrap="none">
                  <a:spAutoFit/>
                </a:bodyPr>
                <a:lstStyle/>
                <a:p>
                  <a:pPr lvl="0" algn="ctr">
                    <a:lnSpc>
                      <a:spcPct val="150000"/>
                    </a:lnSpc>
                  </a:pPr>
                  <a:r>
                    <a:rPr lang="fr-FR" sz="2667">
                      <a:solidFill>
                        <a:prstClr val="black"/>
                      </a:solidFill>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186302" y="1838709"/>
                  <a:ext cx="4086888" cy="1062020"/>
                </a:xfrm>
                <a:prstGeom prst="rect">
                  <a:avLst/>
                </a:prstGeom>
                <a:blipFill>
                  <a:blip r:embed="rId18"/>
                  <a:stretch>
                    <a:fillRect l="-3803" b="-12069"/>
                  </a:stretch>
                </a:blipFill>
              </p:spPr>
              <p:txBody>
                <a:bodyPr/>
                <a:lstStyle/>
                <a:p>
                  <a:r>
                    <a:rPr lang="en-US">
                      <a:noFill/>
                    </a:rPr>
                    <a:t> </a:t>
                  </a:r>
                </a:p>
              </p:txBody>
            </p:sp>
          </mc:Fallback>
        </mc:AlternateContent>
      </p:grpSp>
      <p:sp>
        <p:nvSpPr>
          <p:cNvPr id="20" name="Oval Callout 19"/>
          <p:cNvSpPr/>
          <p:nvPr/>
        </p:nvSpPr>
        <p:spPr>
          <a:xfrm>
            <a:off x="5576976" y="2710848"/>
            <a:ext cx="1088849" cy="587136"/>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xmlns:a14="http://schemas.microsoft.com/office/drawing/2010/main">
        <mc:Choice Requires="a14">
          <p:sp>
            <p:nvSpPr>
              <p:cNvPr id="15" name="Rectangle 14"/>
              <p:cNvSpPr/>
              <p:nvPr/>
            </p:nvSpPr>
            <p:spPr>
              <a:xfrm>
                <a:off x="3796832" y="3843651"/>
                <a:ext cx="4709431" cy="8686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sz="1200"/>
              </a:p>
            </p:txBody>
          </p:sp>
        </mc:Choice>
        <mc:Fallback xmlns="">
          <p:sp>
            <p:nvSpPr>
              <p:cNvPr id="15" name="Rectangle 14"/>
              <p:cNvSpPr>
                <a:spLocks noRot="1" noChangeAspect="1" noMove="1" noResize="1" noEditPoints="1" noAdjustHandles="1" noChangeArrowheads="1" noChangeShapeType="1" noTextEdit="1"/>
              </p:cNvSpPr>
              <p:nvPr/>
            </p:nvSpPr>
            <p:spPr>
              <a:xfrm>
                <a:off x="3796832" y="3843651"/>
                <a:ext cx="4709431" cy="868636"/>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20093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wipe(left)">
                                      <p:cBhvr>
                                        <p:cTn id="3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923399" y="297557"/>
            <a:ext cx="1028269" cy="906112"/>
          </a:xfrm>
          <a:prstGeom prst="rect">
            <a:avLst/>
          </a:prstGeom>
        </p:spPr>
      </p:pic>
      <p:sp>
        <p:nvSpPr>
          <p:cNvPr id="19" name="Rectangle 18"/>
          <p:cNvSpPr/>
          <p:nvPr/>
        </p:nvSpPr>
        <p:spPr>
          <a:xfrm>
            <a:off x="677751" y="330200"/>
            <a:ext cx="3881191" cy="738664"/>
          </a:xfrm>
          <a:prstGeom prst="rect">
            <a:avLst/>
          </a:prstGeom>
        </p:spPr>
        <p:txBody>
          <a:bodyPr wrap="none">
            <a:spAutoFit/>
          </a:bodyPr>
          <a:lstStyle/>
          <a:p>
            <a:pPr algn="just">
              <a:lnSpc>
                <a:spcPct val="150000"/>
              </a:lnSpc>
              <a:tabLst>
                <a:tab pos="240042" algn="l"/>
                <a:tab pos="480084" algn="l"/>
              </a:tabLst>
              <a:defRPr/>
            </a:pPr>
            <a:r>
              <a:rPr lang="nl-NL" sz="2800" b="1">
                <a:solidFill>
                  <a:srgbClr val="C00000"/>
                </a:solidFill>
                <a:latin typeface="Arial" panose="020B0604020202020204" pitchFamily="34" charset="0"/>
                <a:ea typeface="Calibri" panose="020F0502020204030204" pitchFamily="34" charset="0"/>
                <a:cs typeface="Arial" panose="020B0604020202020204" pitchFamily="34" charset="0"/>
              </a:rPr>
              <a:t>Bài tập 1.6 (SGK-tr10)</a:t>
            </a:r>
            <a:endParaRPr lang="en-US"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692189" y="1196985"/>
            <a:ext cx="4615366" cy="708014"/>
          </a:xfrm>
          <a:prstGeom prst="rect">
            <a:avLst/>
          </a:prstGeom>
        </p:spPr>
        <p:txBody>
          <a:bodyPr wrap="none">
            <a:spAutoFit/>
          </a:bodyPr>
          <a:lstStyle/>
          <a:p>
            <a:pPr lvl="0" algn="just" fontAlgn="base">
              <a:lnSpc>
                <a:spcPct val="150000"/>
              </a:lnSpc>
            </a:pPr>
            <a:r>
              <a:rPr lang="vi-VN" sz="2667">
                <a:solidFill>
                  <a:srgbClr val="000000"/>
                </a:solidFill>
                <a:cs typeface="Arial" panose="020B0604020202020204" pitchFamily="34" charset="0"/>
              </a:rPr>
              <a:t>Tính tổng của bốn đơn thức: </a:t>
            </a:r>
            <a:endParaRPr lang="vi-VN" sz="2667">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38200" y="2819400"/>
                <a:ext cx="10363200" cy="1814856"/>
              </a:xfrm>
              <a:prstGeom prst="rect">
                <a:avLst/>
              </a:prstGeom>
            </p:spPr>
            <p:txBody>
              <a:bodyPr wrap="square">
                <a:spAutoFit/>
              </a:bodyPr>
              <a:lstStyle/>
              <a:p>
                <a:pPr algn="just">
                  <a:lnSpc>
                    <a:spcPct val="150000"/>
                  </a:lnSpc>
                </a:pPr>
                <a:endParaRPr lang="en-US" sz="2667">
                  <a:latin typeface="Arial" panose="020B0604020202020204" pitchFamily="34" charset="0"/>
                  <a:ea typeface="Arial" panose="020B0604020202020204" pitchFamily="34" charset="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sty m:val="p"/>
                        </m:rPr>
                        <a:rPr lang="en-US" sz="2667">
                          <a:latin typeface="Cambria Math" panose="02040503050406030204" pitchFamily="18" charset="0"/>
                          <a:ea typeface="Calibri" panose="020F0502020204030204" pitchFamily="34" charset="0"/>
                          <a:cs typeface="Times New Roman" panose="02020603050405020304" pitchFamily="18" charset="0"/>
                        </a:rPr>
                        <m:t>S</m:t>
                      </m:r>
                      <m:r>
                        <a:rPr lang="en-US" sz="2667">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1200">
                  <a:solidFill>
                    <a:prstClr val="black"/>
                  </a:solidFill>
                </a:endParaRPr>
              </a:p>
              <a:p>
                <a:pPr lvl="0"/>
                <a:endParaRPr lang="en-US" sz="1200">
                  <a:solidFill>
                    <a:prstClr val="black"/>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838200" y="2819400"/>
                <a:ext cx="10363200" cy="18148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181600" y="1104333"/>
                <a:ext cx="5507277" cy="8629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1200"/>
              </a:p>
            </p:txBody>
          </p:sp>
        </mc:Choice>
        <mc:Fallback xmlns="">
          <p:sp>
            <p:nvSpPr>
              <p:cNvPr id="3" name="Rectangle 2"/>
              <p:cNvSpPr>
                <a:spLocks noRot="1" noChangeAspect="1" noMove="1" noResize="1" noEditPoints="1" noAdjustHandles="1" noChangeArrowheads="1" noChangeShapeType="1" noTextEdit="1"/>
              </p:cNvSpPr>
              <p:nvPr/>
            </p:nvSpPr>
            <p:spPr>
              <a:xfrm>
                <a:off x="5181600" y="1104333"/>
                <a:ext cx="5507277" cy="862993"/>
              </a:xfrm>
              <a:prstGeom prst="rect">
                <a:avLst/>
              </a:prstGeom>
              <a:blipFill>
                <a:blip r:embed="rId6"/>
                <a:stretch>
                  <a:fillRect/>
                </a:stretch>
              </a:blipFill>
            </p:spPr>
            <p:txBody>
              <a:bodyPr/>
              <a:lstStyle/>
              <a:p>
                <a:r>
                  <a:rPr lang="en-US">
                    <a:noFill/>
                  </a:rPr>
                  <a:t> </a:t>
                </a:r>
              </a:p>
            </p:txBody>
          </p:sp>
        </mc:Fallback>
      </mc:AlternateContent>
      <p:sp>
        <p:nvSpPr>
          <p:cNvPr id="21" name="Oval Callout 20"/>
          <p:cNvSpPr/>
          <p:nvPr/>
        </p:nvSpPr>
        <p:spPr>
          <a:xfrm>
            <a:off x="5435600" y="2311401"/>
            <a:ext cx="1168400" cy="623851"/>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schemeClr val="bg1"/>
                </a:solidFill>
                <a:latin typeface="Arial" panose="020B0604020202020204" pitchFamily="34" charset="0"/>
              </a:rPr>
              <a:t>Giải</a:t>
            </a:r>
            <a:endParaRPr lang="en-US" sz="2667" b="1" dirty="0">
              <a:solidFill>
                <a:schemeClr val="bg1"/>
              </a:solidFill>
              <a:latin typeface="Calibri"/>
            </a:endParaRPr>
          </a:p>
        </p:txBody>
      </p:sp>
      <mc:AlternateContent xmlns:mc="http://schemas.openxmlformats.org/markup-compatibility/2006" xmlns:a14="http://schemas.microsoft.com/office/drawing/2010/main">
        <mc:Choice Requires="a14">
          <p:sp>
            <p:nvSpPr>
              <p:cNvPr id="5" name="Rectangle 4"/>
              <p:cNvSpPr/>
              <p:nvPr/>
            </p:nvSpPr>
            <p:spPr>
              <a:xfrm>
                <a:off x="2764997" y="4524374"/>
                <a:ext cx="5685916" cy="1475597"/>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f>
                            <m:f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667"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2667">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64997" y="4524374"/>
                <a:ext cx="5685916" cy="1475597"/>
              </a:xfrm>
              <a:prstGeom prst="rect">
                <a:avLst/>
              </a:prstGeom>
              <a:blipFill>
                <a:blip r:embed="rId7"/>
                <a:stretch>
                  <a:fillRect/>
                </a:stretch>
              </a:blipFill>
            </p:spPr>
            <p:txBody>
              <a:bodyPr/>
              <a:lstStyle/>
              <a:p>
                <a:r>
                  <a:rPr lang="en-US">
                    <a:noFill/>
                  </a:rPr>
                  <a:t> </a:t>
                </a:r>
              </a:p>
            </p:txBody>
          </p:sp>
        </mc:Fallback>
      </mc:AlternateContent>
      <p:pic>
        <p:nvPicPr>
          <p:cNvPr id="23" name="Picture 2"/>
          <p:cNvPicPr>
            <a:picLocks noChangeAspect="1"/>
          </p:cNvPicPr>
          <p:nvPr/>
        </p:nvPicPr>
        <p:blipFill>
          <a:blip r:embed="rId8">
            <a:duotone>
              <a:schemeClr val="accent4">
                <a:shade val="45000"/>
                <a:satMod val="135000"/>
              </a:schemeClr>
              <a:prstClr val="white"/>
            </a:duotone>
          </a:blip>
          <a:srcRect t="30920" r="5141" b="22724"/>
          <a:stretch>
            <a:fillRect/>
          </a:stretch>
        </p:blipFill>
        <p:spPr>
          <a:xfrm>
            <a:off x="0" y="6121400"/>
            <a:ext cx="12376484" cy="6858000"/>
          </a:xfrm>
          <a:prstGeom prst="rect">
            <a:avLst/>
          </a:prstGeom>
        </p:spPr>
      </p:pic>
      <p:pic>
        <p:nvPicPr>
          <p:cNvPr id="24" name="Picture 23"/>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203507" y="5863273"/>
            <a:ext cx="1385944" cy="308891"/>
          </a:xfrm>
          <a:prstGeom prst="rect">
            <a:avLst/>
          </a:prstGeom>
        </p:spPr>
      </p:pic>
      <p:pic>
        <p:nvPicPr>
          <p:cNvPr id="6" name="Picture 5"/>
          <p:cNvPicPr>
            <a:picLocks noChangeAspect="1"/>
          </p:cNvPicPr>
          <p:nvPr/>
        </p:nvPicPr>
        <p:blipFill>
          <a:blip r:embed="rId11"/>
          <a:stretch>
            <a:fillRect/>
          </a:stretch>
        </p:blipFill>
        <p:spPr>
          <a:xfrm flipH="1">
            <a:off x="10859680" y="4241800"/>
            <a:ext cx="1091989" cy="1875553"/>
          </a:xfrm>
          <a:prstGeom prst="rect">
            <a:avLst/>
          </a:prstGeom>
        </p:spPr>
      </p:pic>
      <p:pic>
        <p:nvPicPr>
          <p:cNvPr id="8" name="Picture 7"/>
          <p:cNvPicPr>
            <a:picLocks noChangeAspect="1"/>
          </p:cNvPicPr>
          <p:nvPr/>
        </p:nvPicPr>
        <p:blipFill>
          <a:blip r:embed="rId12"/>
          <a:stretch>
            <a:fillRect/>
          </a:stretch>
        </p:blipFill>
        <p:spPr>
          <a:xfrm rot="18618565">
            <a:off x="-492553" y="1489167"/>
            <a:ext cx="1160969" cy="1648064"/>
          </a:xfrm>
          <a:prstGeom prst="rect">
            <a:avLst/>
          </a:prstGeom>
        </p:spPr>
      </p:pic>
    </p:spTree>
    <p:extLst>
      <p:ext uri="{BB962C8B-B14F-4D97-AF65-F5344CB8AC3E}">
        <p14:creationId xmlns:p14="http://schemas.microsoft.com/office/powerpoint/2010/main" val="377587943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 grpId="0"/>
      <p:bldP spid="3" grpId="0"/>
      <p:bldP spid="2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pic>
        <p:nvPicPr>
          <p:cNvPr id="8" name="Picture 7"/>
          <p:cNvPicPr>
            <a:picLocks noChangeAspect="1"/>
          </p:cNvPicPr>
          <p:nvPr/>
        </p:nvPicPr>
        <p:blipFill>
          <a:blip r:embed="rId3"/>
          <a:stretch>
            <a:fillRect/>
          </a:stretch>
        </p:blipFill>
        <p:spPr>
          <a:xfrm>
            <a:off x="8026400" y="939800"/>
            <a:ext cx="3836480" cy="5316114"/>
          </a:xfrm>
          <a:prstGeom prst="rect">
            <a:avLst/>
          </a:prstGeom>
        </p:spPr>
      </p:pic>
      <p:grpSp>
        <p:nvGrpSpPr>
          <p:cNvPr id="10" name="Group 9"/>
          <p:cNvGrpSpPr/>
          <p:nvPr/>
        </p:nvGrpSpPr>
        <p:grpSpPr>
          <a:xfrm>
            <a:off x="486611" y="787400"/>
            <a:ext cx="7264400" cy="30988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305266" y="2324100"/>
              <a:ext cx="10015624" cy="4293483"/>
            </a:xfrm>
            <a:prstGeom prst="rect">
              <a:avLst/>
            </a:prstGeom>
          </p:spPr>
          <p:txBody>
            <a:bodyPr wrap="square">
              <a:spAutoFit/>
            </a:bodyPr>
            <a:lstStyle/>
            <a:p>
              <a:pPr algn="ctr">
                <a:lnSpc>
                  <a:spcPct val="150000"/>
                </a:lnSpc>
                <a:tabLst>
                  <a:tab pos="240042" algn="l"/>
                  <a:tab pos="480084" algn="l"/>
                </a:tabLst>
              </a:pPr>
              <a:r>
                <a:rPr lang="vi-VN" sz="4000" b="1">
                  <a:solidFill>
                    <a:srgbClr val="1F497D"/>
                  </a:solidFill>
                  <a:ea typeface="Calibri" panose="020F0502020204030204" pitchFamily="34" charset="0"/>
                  <a:cs typeface="Arial" panose="020B0604020202020204" pitchFamily="34" charset="0"/>
                </a:rPr>
                <a:t>1.</a:t>
              </a:r>
            </a:p>
            <a:p>
              <a:pPr algn="ctr">
                <a:lnSpc>
                  <a:spcPct val="150000"/>
                </a:lnSpc>
                <a:tabLst>
                  <a:tab pos="240042" algn="l"/>
                  <a:tab pos="480084" algn="l"/>
                </a:tabLst>
              </a:pPr>
              <a:r>
                <a:rPr lang="vi-VN" sz="4000" b="1">
                  <a:solidFill>
                    <a:srgbClr val="1F497D"/>
                  </a:solidFill>
                  <a:ea typeface="Calibri" panose="020F0502020204030204" pitchFamily="34" charset="0"/>
                  <a:cs typeface="Arial" panose="020B0604020202020204" pitchFamily="34" charset="0"/>
                </a:rPr>
                <a:t>ĐƠN THỨC VÀ ĐƠN THỨC THU GỌN</a:t>
              </a:r>
            </a:p>
          </p:txBody>
        </p:sp>
      </p:grpSp>
      <p:pic>
        <p:nvPicPr>
          <p:cNvPr id="11" name="Picture 10"/>
          <p:cNvPicPr>
            <a:picLocks noChangeAspect="1"/>
          </p:cNvPicPr>
          <p:nvPr/>
        </p:nvPicPr>
        <p:blipFill>
          <a:blip r:embed="rId6"/>
          <a:stretch>
            <a:fillRect/>
          </a:stretch>
        </p:blipFill>
        <p:spPr>
          <a:xfrm>
            <a:off x="2339685" y="5054600"/>
            <a:ext cx="3294743" cy="1201314"/>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6959600" y="5812509"/>
            <a:ext cx="1385944" cy="308891"/>
          </a:xfrm>
          <a:prstGeom prst="rect">
            <a:avLst/>
          </a:prstGeom>
        </p:spPr>
      </p:pic>
    </p:spTree>
    <p:extLst>
      <p:ext uri="{BB962C8B-B14F-4D97-AF65-F5344CB8AC3E}">
        <p14:creationId xmlns:p14="http://schemas.microsoft.com/office/powerpoint/2010/main" val="167684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7124879" y="2832281"/>
            <a:ext cx="13462000" cy="1752241"/>
          </a:xfrm>
          <a:prstGeom prst="rect">
            <a:avLst/>
          </a:prstGeom>
        </p:spPr>
      </p:pic>
      <p:sp>
        <p:nvSpPr>
          <p:cNvPr id="39" name="Freeform 21"/>
          <p:cNvSpPr/>
          <p:nvPr/>
        </p:nvSpPr>
        <p:spPr>
          <a:xfrm rot="1928823">
            <a:off x="10881812" y="196552"/>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sp>
      <p:pic>
        <p:nvPicPr>
          <p:cNvPr id="16" name="Picture 15"/>
          <p:cNvPicPr>
            <a:picLocks noChangeAspect="1"/>
          </p:cNvPicPr>
          <p:nvPr/>
        </p:nvPicPr>
        <p:blipFill>
          <a:blip r:embed="rId6"/>
          <a:stretch>
            <a:fillRect/>
          </a:stretch>
        </p:blipFill>
        <p:spPr>
          <a:xfrm>
            <a:off x="-13446" y="127001"/>
            <a:ext cx="1080246" cy="1035747"/>
          </a:xfrm>
          <a:prstGeom prst="rect">
            <a:avLst/>
          </a:prstGeom>
        </p:spPr>
      </p:pic>
      <p:pic>
        <p:nvPicPr>
          <p:cNvPr id="21" name="Picture 20"/>
          <p:cNvPicPr>
            <a:picLocks noChangeAspect="1"/>
          </p:cNvPicPr>
          <p:nvPr/>
        </p:nvPicPr>
        <p:blipFill>
          <a:blip r:embed="rId7"/>
          <a:stretch>
            <a:fillRect/>
          </a:stretch>
        </p:blipFill>
        <p:spPr>
          <a:xfrm flipH="1">
            <a:off x="5886204" y="5134729"/>
            <a:ext cx="971797" cy="1647071"/>
          </a:xfrm>
          <a:prstGeom prst="rect">
            <a:avLst/>
          </a:prstGeom>
        </p:spPr>
      </p:pic>
      <p:sp>
        <p:nvSpPr>
          <p:cNvPr id="20" name="Rectangle 19"/>
          <p:cNvSpPr/>
          <p:nvPr/>
        </p:nvSpPr>
        <p:spPr>
          <a:xfrm>
            <a:off x="4386151" y="333514"/>
            <a:ext cx="3881191" cy="738664"/>
          </a:xfrm>
          <a:prstGeom prst="rect">
            <a:avLst/>
          </a:prstGeom>
        </p:spPr>
        <p:txBody>
          <a:bodyPr wrap="none">
            <a:spAutoFit/>
          </a:bodyPr>
          <a:lstStyle/>
          <a:p>
            <a:pPr algn="just">
              <a:lnSpc>
                <a:spcPct val="150000"/>
              </a:lnSpc>
              <a:tabLst>
                <a:tab pos="240042" algn="l"/>
                <a:tab pos="480084" algn="l"/>
              </a:tabLst>
              <a:defRPr/>
            </a:pPr>
            <a:r>
              <a:rPr lang="nl-NL" sz="2800" b="1">
                <a:solidFill>
                  <a:srgbClr val="C00000"/>
                </a:solidFill>
                <a:latin typeface="Arial" panose="020B0604020202020204" pitchFamily="34" charset="0"/>
                <a:ea typeface="Calibri" panose="020F0502020204030204" pitchFamily="34" charset="0"/>
                <a:cs typeface="Arial" panose="020B0604020202020204" pitchFamily="34" charset="0"/>
              </a:rPr>
              <a:t>Bài tập 1.7 (SGK-tr10)</a:t>
            </a:r>
            <a:endParaRPr lang="en-US"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820823" y="1088180"/>
            <a:ext cx="11055331" cy="2555058"/>
          </a:xfrm>
          <a:prstGeom prst="rect">
            <a:avLst/>
          </a:prstGeom>
        </p:spPr>
        <p:txBody>
          <a:bodyPr wrap="square">
            <a:spAutoFit/>
          </a:bodyPr>
          <a:lstStyle/>
          <a:p>
            <a:pPr algn="just">
              <a:lnSpc>
                <a:spcPct val="150000"/>
              </a:lnSpc>
            </a:pPr>
            <a:r>
              <a:rPr lang="en-US" sz="2667">
                <a:latin typeface="Arial" panose="020B0604020202020204" pitchFamily="34" charset="0"/>
                <a:ea typeface="Calibri" panose="020F0502020204030204" pitchFamily="34" charset="0"/>
                <a:cs typeface="Arial" panose="020B0604020202020204" pitchFamily="34" charset="0"/>
              </a:rPr>
              <a:t>Một mảnh đất có dạng như phần được tô màu xanh trong hình bên cùng với các kích thước được ghi trên đó. Hãy tìm đơn thức (thu gọn) với hai biến x và y biểu thị diện tích của mảnh đất đã cho bằng hai cách:</a:t>
            </a:r>
            <a:endParaRPr lang="en-US" sz="2667">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2667">
                <a:latin typeface="Arial" panose="020B0604020202020204" pitchFamily="34" charset="0"/>
                <a:ea typeface="Calibri" panose="020F0502020204030204" pitchFamily="34" charset="0"/>
                <a:cs typeface="Arial" panose="020B0604020202020204" pitchFamily="34" charset="0"/>
              </a:rPr>
              <a:t>Cách 1. Tính tổng diện tích của hai hình chữ nhật ABCD và EFGC</a:t>
            </a:r>
            <a:endParaRPr lang="en-US" sz="2667">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7721600" y="3753627"/>
            <a:ext cx="4013200" cy="2774173"/>
          </a:xfrm>
          <a:prstGeom prst="rect">
            <a:avLst/>
          </a:prstGeom>
        </p:spPr>
      </p:pic>
      <p:sp>
        <p:nvSpPr>
          <p:cNvPr id="17" name="Rectangle 16"/>
          <p:cNvSpPr/>
          <p:nvPr/>
        </p:nvSpPr>
        <p:spPr>
          <a:xfrm>
            <a:off x="812800" y="3530600"/>
            <a:ext cx="6585486" cy="1939377"/>
          </a:xfrm>
          <a:prstGeom prst="rect">
            <a:avLst/>
          </a:prstGeom>
        </p:spPr>
        <p:txBody>
          <a:bodyPr wrap="square">
            <a:spAutoFit/>
          </a:bodyPr>
          <a:lstStyle/>
          <a:p>
            <a:pPr lvl="0" algn="just">
              <a:lnSpc>
                <a:spcPct val="150000"/>
              </a:lnSpc>
            </a:pPr>
            <a:r>
              <a:rPr lang="en-US" sz="2667">
                <a:solidFill>
                  <a:prstClr val="black"/>
                </a:solidFill>
                <a:latin typeface="Arial" panose="020B0604020202020204" pitchFamily="34" charset="0"/>
                <a:ea typeface="Calibri" panose="020F0502020204030204" pitchFamily="34" charset="0"/>
                <a:cs typeface="Arial" panose="020B0604020202020204" pitchFamily="34" charset="0"/>
              </a:rPr>
              <a:t>Cách 2. Lấy diện tích của hình chữ nhật HFGD trừ đi diện tích của hình chữ nhật HEBA</a:t>
            </a:r>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9404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7124879" y="2832281"/>
            <a:ext cx="13462000" cy="1752241"/>
          </a:xfrm>
          <a:prstGeom prst="rect">
            <a:avLst/>
          </a:prstGeom>
        </p:spPr>
      </p:pic>
      <p:sp>
        <p:nvSpPr>
          <p:cNvPr id="39" name="Freeform 21"/>
          <p:cNvSpPr/>
          <p:nvPr/>
        </p:nvSpPr>
        <p:spPr>
          <a:xfrm rot="1928823">
            <a:off x="10881812" y="196552"/>
            <a:ext cx="1398779" cy="633863"/>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sp>
      <p:pic>
        <p:nvPicPr>
          <p:cNvPr id="16" name="Picture 15"/>
          <p:cNvPicPr>
            <a:picLocks noChangeAspect="1"/>
          </p:cNvPicPr>
          <p:nvPr/>
        </p:nvPicPr>
        <p:blipFill>
          <a:blip r:embed="rId6"/>
          <a:stretch>
            <a:fillRect/>
          </a:stretch>
        </p:blipFill>
        <p:spPr>
          <a:xfrm>
            <a:off x="88154" y="127001"/>
            <a:ext cx="1080246" cy="1035747"/>
          </a:xfrm>
          <a:prstGeom prst="rect">
            <a:avLst/>
          </a:prstGeom>
        </p:spPr>
      </p:pic>
      <p:pic>
        <p:nvPicPr>
          <p:cNvPr id="21" name="Picture 20"/>
          <p:cNvPicPr>
            <a:picLocks noChangeAspect="1"/>
          </p:cNvPicPr>
          <p:nvPr/>
        </p:nvPicPr>
        <p:blipFill>
          <a:blip r:embed="rId7"/>
          <a:stretch>
            <a:fillRect/>
          </a:stretch>
        </p:blipFill>
        <p:spPr>
          <a:xfrm>
            <a:off x="10436224" y="4767495"/>
            <a:ext cx="1098553" cy="1861905"/>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8331200" y="1513988"/>
            <a:ext cx="3505200" cy="2423012"/>
          </a:xfrm>
          <a:prstGeom prst="rect">
            <a:avLst/>
          </a:prstGeom>
        </p:spPr>
      </p:pic>
      <p:sp>
        <p:nvSpPr>
          <p:cNvPr id="10" name="Oval Callout 9"/>
          <p:cNvSpPr/>
          <p:nvPr/>
        </p:nvSpPr>
        <p:spPr>
          <a:xfrm>
            <a:off x="5791200" y="332948"/>
            <a:ext cx="1168400" cy="623851"/>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schemeClr val="bg1"/>
                </a:solidFill>
                <a:latin typeface="Arial" panose="020B0604020202020204" pitchFamily="34" charset="0"/>
              </a:rPr>
              <a:t>Giải</a:t>
            </a:r>
            <a:endParaRPr lang="en-US" sz="2667" b="1" dirty="0">
              <a:solidFill>
                <a:schemeClr val="bg1"/>
              </a:solidFill>
              <a:latin typeface="Calibri"/>
            </a:endParaRPr>
          </a:p>
        </p:txBody>
      </p:sp>
      <mc:AlternateContent xmlns:mc="http://schemas.openxmlformats.org/markup-compatibility/2006" xmlns:a14="http://schemas.microsoft.com/office/drawing/2010/main">
        <mc:Choice Requires="a14">
          <p:sp>
            <p:nvSpPr>
              <p:cNvPr id="4" name="Rectangle 3"/>
              <p:cNvSpPr/>
              <p:nvPr/>
            </p:nvSpPr>
            <p:spPr>
              <a:xfrm>
                <a:off x="863600" y="1277455"/>
                <a:ext cx="9398000" cy="5376857"/>
              </a:xfrm>
              <a:prstGeom prst="rect">
                <a:avLst/>
              </a:prstGeom>
            </p:spPr>
            <p:txBody>
              <a:bodyPr wrap="square">
                <a:spAutoFit/>
              </a:bodyPr>
              <a:lstStyle/>
              <a:p>
                <a:pPr>
                  <a:lnSpc>
                    <a:spcPct val="150000"/>
                  </a:lnSpc>
                  <a:spcBef>
                    <a:spcPts val="400"/>
                  </a:spcBef>
                </a:pPr>
                <a:r>
                  <a:rPr lang="en-US" sz="2667" b="1" i="1" u="sng">
                    <a:solidFill>
                      <a:schemeClr val="tx2"/>
                    </a:solidFill>
                    <a:latin typeface="Arial" panose="020B0604020202020204" pitchFamily="34" charset="0"/>
                    <a:ea typeface="Calibri" panose="020F0502020204030204" pitchFamily="34" charset="0"/>
                    <a:cs typeface="Arial" panose="020B0604020202020204" pitchFamily="34" charset="0"/>
                  </a:rPr>
                  <a:t>Cách 1:</a:t>
                </a:r>
                <a:endParaRPr lang="en-US" sz="2667" b="1" i="1" u="sng">
                  <a:solidFill>
                    <a:schemeClr val="tx2"/>
                  </a:solidFill>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400"/>
                  </a:spcBef>
                </a:pPr>
                <a:r>
                  <a:rPr lang="en-US" sz="2667">
                    <a:latin typeface="Arial" panose="020B0604020202020204" pitchFamily="34" charset="0"/>
                    <a:ea typeface="Calibri" panose="020F0502020204030204" pitchFamily="34" charset="0"/>
                    <a:cs typeface="Arial" panose="020B0604020202020204" pitchFamily="34" charset="0"/>
                  </a:rPr>
                  <a:t>Diện tích hình chữ nhật ABCD: </a:t>
                </a:r>
                <a14:m>
                  <m:oMath xmlns:m="http://schemas.openxmlformats.org/officeDocument/2006/math">
                    <m:r>
                      <a:rPr lang="en-US"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m:t>
                    </m:r>
                    <m:r>
                      <a:rPr lang="en-US"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y</m:t>
                    </m:r>
                    <m:r>
                      <a:rPr lang="en-US" sz="2667">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oMath>
                </a14:m>
                <a:endParaRPr lang="en-US" sz="2667">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400"/>
                  </a:spcBef>
                </a:pPr>
                <a:r>
                  <a:rPr lang="en-US" sz="2667">
                    <a:latin typeface="Arial" panose="020B0604020202020204" pitchFamily="34" charset="0"/>
                    <a:ea typeface="Calibri" panose="020F0502020204030204" pitchFamily="34" charset="0"/>
                    <a:cs typeface="Arial" panose="020B0604020202020204" pitchFamily="34" charset="0"/>
                  </a:rPr>
                  <a:t>Diện tích hình chữ nhật EFGC: </a:t>
                </a:r>
                <a14:m>
                  <m:oMath xmlns:m="http://schemas.openxmlformats.org/officeDocument/2006/math">
                    <m:r>
                      <a:rPr lang="en-US" sz="2667">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m:t>
                    </m:r>
                    <m:r>
                      <a:rPr lang="en-US" sz="2667">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y</m:t>
                    </m:r>
                    <m:r>
                      <a:rPr lang="en-US" sz="2667">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oMath>
                </a14:m>
                <a:endParaRPr lang="en-US" sz="2667">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400"/>
                  </a:spcBef>
                </a:pPr>
                <a:r>
                  <a:rPr lang="en-US" sz="2667">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2667">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r>
                      <a:rPr lang="en-US" sz="2667">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r>
                      <a:rPr lang="en-US" sz="2667">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oMath>
                </a14:m>
                <a:endParaRPr lang="en-US" sz="2667">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400"/>
                  </a:spcBef>
                </a:pPr>
                <a:r>
                  <a:rPr lang="en-US" sz="2667" b="1" i="1" u="sng">
                    <a:solidFill>
                      <a:schemeClr val="tx2"/>
                    </a:solidFill>
                    <a:latin typeface="Arial" panose="020B0604020202020204" pitchFamily="34" charset="0"/>
                    <a:ea typeface="Calibri" panose="020F0502020204030204" pitchFamily="34" charset="0"/>
                    <a:cs typeface="Arial" panose="020B0604020202020204" pitchFamily="34" charset="0"/>
                  </a:rPr>
                  <a:t>Cách 2:</a:t>
                </a:r>
                <a:endParaRPr lang="en-US" sz="2667" b="1" i="1" u="sng">
                  <a:solidFill>
                    <a:schemeClr val="tx2"/>
                  </a:solidFill>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400"/>
                  </a:spcBef>
                </a:pPr>
                <a:r>
                  <a:rPr lang="en-US" sz="2667">
                    <a:latin typeface="Arial" panose="020B0604020202020204" pitchFamily="34" charset="0"/>
                    <a:ea typeface="Calibri" panose="020F0502020204030204" pitchFamily="34" charset="0"/>
                    <a:cs typeface="Arial" panose="020B0604020202020204" pitchFamily="34" charset="0"/>
                  </a:rPr>
                  <a:t>Diện tích hình chữ nhật HFGD: </a:t>
                </a:r>
                <a14:m>
                  <m:oMath xmlns:m="http://schemas.openxmlformats.org/officeDocument/2006/math">
                    <m:r>
                      <a:rPr lang="en-US" sz="2667">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m:t>
                    </m:r>
                    <m:r>
                      <a:rPr lang="en-US" sz="2667">
                        <a:latin typeface="Cambria Math" panose="02040503050406030204" pitchFamily="18" charset="0"/>
                        <a:ea typeface="Calibri" panose="020F0502020204030204" pitchFamily="34" charset="0"/>
                        <a:cs typeface="Times New Roman" panose="02020603050405020304" pitchFamily="18" charset="0"/>
                      </a:rPr>
                      <m:t>.</m:t>
                    </m:r>
                    <m:d>
                      <m:dPr>
                        <m:ctrlPr>
                          <a:rPr lang="en-US" sz="2667" i="1">
                            <a:latin typeface="Cambria Math" panose="02040503050406030204" pitchFamily="18" charset="0"/>
                            <a:ea typeface="Calibri" panose="020F0502020204030204" pitchFamily="34" charset="0"/>
                            <a:cs typeface="Times New Roman" panose="02020603050405020304" pitchFamily="18" charset="0"/>
                          </a:rPr>
                        </m:ctrlPr>
                      </m:dPr>
                      <m:e>
                        <m:r>
                          <a:rPr lang="en-US"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y</m:t>
                        </m:r>
                        <m:r>
                          <a:rPr lang="en-US" sz="2667">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y</m:t>
                        </m:r>
                      </m:e>
                    </m:d>
                    <m:r>
                      <a:rPr lang="en-US" sz="2667">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oMath>
                </a14:m>
                <a:endParaRPr lang="en-US" sz="2667">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400"/>
                  </a:spcBef>
                </a:pPr>
                <a:r>
                  <a:rPr lang="en-US" sz="2667">
                    <a:latin typeface="Arial" panose="020B0604020202020204" pitchFamily="34" charset="0"/>
                    <a:ea typeface="Calibri" panose="020F0502020204030204" pitchFamily="34" charset="0"/>
                    <a:cs typeface="Arial" panose="020B0604020202020204" pitchFamily="34" charset="0"/>
                  </a:rPr>
                  <a:t>Diện tích hình chữ nhật HEBA: </a:t>
                </a:r>
                <a14:m>
                  <m:oMath xmlns:m="http://schemas.openxmlformats.org/officeDocument/2006/math">
                    <m:d>
                      <m:dPr>
                        <m:ctrlPr>
                          <a:rPr lang="en-US" sz="2667" i="1">
                            <a:latin typeface="Cambria Math" panose="02040503050406030204" pitchFamily="18" charset="0"/>
                            <a:ea typeface="Calibri" panose="020F0502020204030204" pitchFamily="34" charset="0"/>
                            <a:cs typeface="Times New Roman" panose="02020603050405020304" pitchFamily="18" charset="0"/>
                          </a:rPr>
                        </m:ctrlPr>
                      </m:dPr>
                      <m:e>
                        <m:r>
                          <a:rPr lang="en-US" sz="2667">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m:t>
                        </m:r>
                        <m:r>
                          <a:rPr lang="en-US" sz="2667" i="1">
                            <a:latin typeface="Cambria Math" panose="02040503050406030204" pitchFamily="18" charset="0"/>
                            <a:ea typeface="Calibri" panose="020F0502020204030204" pitchFamily="34" charset="0"/>
                            <a:cs typeface="Times New Roman" panose="02020603050405020304" pitchFamily="18" charset="0"/>
                          </a:rPr>
                          <m:t>−</m:t>
                        </m:r>
                        <m:r>
                          <a:rPr lang="en-US"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m:t>
                        </m:r>
                      </m:e>
                    </m:d>
                    <m:r>
                      <a:rPr lang="en-US"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y</m:t>
                    </m:r>
                    <m:r>
                      <a:rPr lang="en-US"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oMath>
                </a14:m>
                <a:endParaRPr lang="en-US" sz="2667">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400"/>
                  </a:spcBef>
                </a:pPr>
                <a:r>
                  <a:rPr lang="en-US" sz="2667">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2667">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r>
                      <a:rPr lang="en-US" sz="2667" i="1">
                        <a:latin typeface="Cambria Math" panose="02040503050406030204" pitchFamily="18" charset="0"/>
                        <a:ea typeface="Calibri" panose="020F0502020204030204" pitchFamily="34" charset="0"/>
                        <a:cs typeface="Times New Roman" panose="02020603050405020304" pitchFamily="18" charset="0"/>
                      </a:rPr>
                      <m:t>−</m:t>
                    </m:r>
                    <m:r>
                      <a:rPr lang="en-US" sz="2667">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r>
                      <a:rPr lang="en-US" sz="2667">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2667">
                        <a:latin typeface="Cambria Math" panose="02040503050406030204" pitchFamily="18" charset="0"/>
                        <a:ea typeface="Calibri" panose="020F0502020204030204" pitchFamily="34" charset="0"/>
                        <a:cs typeface="Times New Roman" panose="02020603050405020304" pitchFamily="18" charset="0"/>
                      </a:rPr>
                      <m:t>xy</m:t>
                    </m:r>
                  </m:oMath>
                </a14:m>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63600" y="1277455"/>
                <a:ext cx="9398000" cy="5376857"/>
              </a:xfrm>
              <a:prstGeom prst="rect">
                <a:avLst/>
              </a:prstGeom>
              <a:blipFill>
                <a:blip r:embed="rId18"/>
                <a:stretch>
                  <a:fillRect l="-1233" b="-680"/>
                </a:stretch>
              </a:blipFill>
            </p:spPr>
            <p:txBody>
              <a:bodyPr/>
              <a:lstStyle/>
              <a:p>
                <a:r>
                  <a:rPr lang="en-US">
                    <a:noFill/>
                  </a:rPr>
                  <a:t> </a:t>
                </a:r>
              </a:p>
            </p:txBody>
          </p:sp>
        </mc:Fallback>
      </mc:AlternateContent>
    </p:spTree>
    <p:extLst>
      <p:ext uri="{BB962C8B-B14F-4D97-AF65-F5344CB8AC3E}">
        <p14:creationId xmlns:p14="http://schemas.microsoft.com/office/powerpoint/2010/main" val="3304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par>
                          <p:cTn id="37" fill="hold">
                            <p:stCondLst>
                              <p:cond delay="1000"/>
                            </p:stCondLst>
                            <p:childTnLst>
                              <p:par>
                                <p:cTn id="38" presetID="16" presetClass="entr" presetSubtype="21"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barn(inVertical)">
                                      <p:cBhvr>
                                        <p:cTn id="40" dur="500"/>
                                        <p:tgtEl>
                                          <p:spTgt spid="4">
                                            <p:txEl>
                                              <p:pRg st="6" end="6"/>
                                            </p:txEl>
                                          </p:spTgt>
                                        </p:tgtEl>
                                      </p:cBhvr>
                                    </p:animEffec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grpSp>
        <p:nvGrpSpPr>
          <p:cNvPr id="38" name="Group 37"/>
          <p:cNvGrpSpPr/>
          <p:nvPr/>
        </p:nvGrpSpPr>
        <p:grpSpPr>
          <a:xfrm>
            <a:off x="305424" y="2479436"/>
            <a:ext cx="3614815" cy="2117964"/>
            <a:chOff x="918432" y="3568797"/>
            <a:chExt cx="5422223" cy="4239967"/>
          </a:xfrm>
        </p:grpSpPr>
        <p:grpSp>
          <p:nvGrpSpPr>
            <p:cNvPr id="39" name="Group 3"/>
            <p:cNvGrpSpPr/>
            <p:nvPr/>
          </p:nvGrpSpPr>
          <p:grpSpPr>
            <a:xfrm>
              <a:off x="918432" y="3568797"/>
              <a:ext cx="5422223" cy="4239967"/>
              <a:chOff x="-3810" y="0"/>
              <a:chExt cx="3189543" cy="3100688"/>
            </a:xfrm>
          </p:grpSpPr>
          <p:sp>
            <p:nvSpPr>
              <p:cNvPr id="4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0" name="Rectangle 39"/>
            <p:cNvSpPr/>
            <p:nvPr/>
          </p:nvSpPr>
          <p:spPr>
            <a:xfrm>
              <a:off x="1230350" y="4360837"/>
              <a:ext cx="4796229" cy="2649916"/>
            </a:xfrm>
            <a:prstGeom prst="rect">
              <a:avLst/>
            </a:prstGeom>
          </p:spPr>
          <p:txBody>
            <a:bodyPr wrap="square">
              <a:spAutoFit/>
            </a:bodyPr>
            <a:lstStyle/>
            <a:p>
              <a:pPr algn="ctr" defTabSz="609630">
                <a:lnSpc>
                  <a:spcPct val="150000"/>
                </a:lnSpc>
                <a:buClr>
                  <a:srgbClr val="000000"/>
                </a:buClr>
                <a:defRPr/>
              </a:pPr>
              <a:r>
                <a:rPr lang="pt-BR" sz="2667" kern="0">
                  <a:solidFill>
                    <a:prstClr val="black"/>
                  </a:solidFill>
                  <a:latin typeface="Arial"/>
                  <a:ea typeface="Calibri" panose="020F0502020204030204" pitchFamily="34" charset="0"/>
                  <a:cs typeface="Times New Roman" panose="02020603050405020304" pitchFamily="18" charset="0"/>
                  <a:sym typeface="Arial"/>
                </a:rPr>
                <a:t>Ghi </a:t>
              </a:r>
              <a:r>
                <a:rPr lang="pt-BR" sz="2667" kern="0" dirty="0">
                  <a:solidFill>
                    <a:prstClr val="black"/>
                  </a:solidFill>
                  <a:latin typeface="Arial"/>
                  <a:ea typeface="Calibri" panose="020F0502020204030204" pitchFamily="34" charset="0"/>
                  <a:cs typeface="Times New Roman" panose="02020603050405020304" pitchFamily="18" charset="0"/>
                  <a:sym typeface="Arial"/>
                </a:rPr>
                <a:t>nhớ </a:t>
              </a:r>
            </a:p>
            <a:p>
              <a:pPr algn="ctr" defTabSz="609630">
                <a:lnSpc>
                  <a:spcPct val="150000"/>
                </a:lnSpc>
                <a:buClr>
                  <a:srgbClr val="000000"/>
                </a:buClr>
                <a:defRPr/>
              </a:pPr>
              <a:r>
                <a:rPr lang="pt-BR" sz="2667" kern="0" dirty="0">
                  <a:solidFill>
                    <a:prstClr val="black"/>
                  </a:solidFill>
                  <a:latin typeface="Arial"/>
                  <a:ea typeface="Calibri" panose="020F0502020204030204" pitchFamily="34" charset="0"/>
                  <a:cs typeface="Times New Roman" panose="02020603050405020304" pitchFamily="18" charset="0"/>
                  <a:sym typeface="Arial"/>
                </a:rPr>
                <a:t>kiến thức trong bài. </a:t>
              </a:r>
            </a:p>
          </p:txBody>
        </p:sp>
      </p:grpSp>
      <p:grpSp>
        <p:nvGrpSpPr>
          <p:cNvPr id="43" name="Group 42"/>
          <p:cNvGrpSpPr/>
          <p:nvPr/>
        </p:nvGrpSpPr>
        <p:grpSpPr>
          <a:xfrm>
            <a:off x="4275611" y="2440930"/>
            <a:ext cx="3614815" cy="2358853"/>
            <a:chOff x="6840639" y="3553166"/>
            <a:chExt cx="5422223" cy="5488947"/>
          </a:xfrm>
        </p:grpSpPr>
        <p:grpSp>
          <p:nvGrpSpPr>
            <p:cNvPr id="44" name="Group 3"/>
            <p:cNvGrpSpPr/>
            <p:nvPr/>
          </p:nvGrpSpPr>
          <p:grpSpPr>
            <a:xfrm>
              <a:off x="6840639" y="3553166"/>
              <a:ext cx="5422223" cy="5001862"/>
              <a:chOff x="-3810" y="-1"/>
              <a:chExt cx="3189543" cy="3657863"/>
            </a:xfrm>
          </p:grpSpPr>
          <p:sp>
            <p:nvSpPr>
              <p:cNvPr id="46"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7"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5" name="Rectangle 44"/>
            <p:cNvSpPr/>
            <p:nvPr/>
          </p:nvSpPr>
          <p:spPr>
            <a:xfrm>
              <a:off x="7398167" y="4529268"/>
              <a:ext cx="4360209" cy="4512845"/>
            </a:xfrm>
            <a:prstGeom prst="rect">
              <a:avLst/>
            </a:prstGeom>
          </p:spPr>
          <p:txBody>
            <a:bodyPr wrap="square">
              <a:spAutoFit/>
            </a:bodyPr>
            <a:lstStyle/>
            <a:p>
              <a:pPr algn="ctr" defTabSz="609630">
                <a:lnSpc>
                  <a:spcPct val="150000"/>
                </a:lnSpc>
                <a:spcBef>
                  <a:spcPts val="400"/>
                </a:spcBef>
                <a:spcAft>
                  <a:spcPts val="400"/>
                </a:spcAft>
                <a:buClr>
                  <a:srgbClr val="000000"/>
                </a:buClr>
                <a:defRPr/>
              </a:pPr>
              <a:r>
                <a:rPr lang="pt-BR" sz="2667" kern="0">
                  <a:solidFill>
                    <a:prstClr val="black"/>
                  </a:solidFill>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48" name="Group 47"/>
          <p:cNvGrpSpPr/>
          <p:nvPr/>
        </p:nvGrpSpPr>
        <p:grpSpPr>
          <a:xfrm>
            <a:off x="8281159" y="2467055"/>
            <a:ext cx="3614815" cy="2123405"/>
            <a:chOff x="12644694" y="3479846"/>
            <a:chExt cx="5422223" cy="4709752"/>
          </a:xfrm>
        </p:grpSpPr>
        <p:grpSp>
          <p:nvGrpSpPr>
            <p:cNvPr id="49" name="Group 3"/>
            <p:cNvGrpSpPr/>
            <p:nvPr/>
          </p:nvGrpSpPr>
          <p:grpSpPr>
            <a:xfrm>
              <a:off x="12644694" y="3479846"/>
              <a:ext cx="5422223" cy="4709752"/>
              <a:chOff x="-3810" y="0"/>
              <a:chExt cx="3189543" cy="3444242"/>
            </a:xfrm>
          </p:grpSpPr>
          <p:sp>
            <p:nvSpPr>
              <p:cNvPr id="51"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52"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50" name="Rectangle 49"/>
            <p:cNvSpPr/>
            <p:nvPr/>
          </p:nvSpPr>
          <p:spPr>
            <a:xfrm>
              <a:off x="12780209" y="4270319"/>
              <a:ext cx="5196870" cy="2935982"/>
            </a:xfrm>
            <a:prstGeom prst="rect">
              <a:avLst/>
            </a:prstGeom>
          </p:spPr>
          <p:txBody>
            <a:bodyPr wrap="square">
              <a:spAutoFit/>
            </a:bodyPr>
            <a:lstStyle/>
            <a:p>
              <a:pPr algn="ctr" defTabSz="609630">
                <a:lnSpc>
                  <a:spcPct val="150000"/>
                </a:lnSpc>
                <a:buClr>
                  <a:srgbClr val="000000"/>
                </a:buClr>
                <a:defRPr/>
              </a:pPr>
              <a:r>
                <a:rPr lang="vi-VN" sz="2667" kern="0">
                  <a:solidFill>
                    <a:prstClr val="black"/>
                  </a:solidFill>
                  <a:latin typeface="Arial"/>
                  <a:ea typeface="Calibri" panose="020F0502020204030204" pitchFamily="34" charset="0"/>
                  <a:cs typeface="Times New Roman" panose="02020603050405020304" pitchFamily="18" charset="0"/>
                  <a:sym typeface="Arial"/>
                </a:rPr>
                <a:t>Chuẩn </a:t>
              </a:r>
              <a:r>
                <a:rPr lang="vi-VN" sz="2667" kern="0" dirty="0">
                  <a:solidFill>
                    <a:prstClr val="black"/>
                  </a:solidFill>
                  <a:latin typeface="Arial"/>
                  <a:ea typeface="Calibri" panose="020F0502020204030204" pitchFamily="34" charset="0"/>
                  <a:cs typeface="Times New Roman" panose="02020603050405020304" pitchFamily="18" charset="0"/>
                  <a:sym typeface="Arial"/>
                </a:rPr>
                <a:t>bị trước </a:t>
              </a:r>
              <a:endParaRPr lang="en-US" sz="2667" kern="0" dirty="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2667" b="1" kern="0">
                  <a:solidFill>
                    <a:prstClr val="black"/>
                  </a:solidFill>
                  <a:latin typeface="Arial"/>
                  <a:ea typeface="Calibri" panose="020F0502020204030204" pitchFamily="34" charset="0"/>
                  <a:cs typeface="Times New Roman" panose="02020603050405020304" pitchFamily="18" charset="0"/>
                  <a:sym typeface="Arial"/>
                </a:rPr>
                <a:t>Bài 2. Đa thức</a:t>
              </a:r>
              <a:endParaRPr lang="pt-BR" sz="2667" b="1" kern="0" dirty="0">
                <a:solidFill>
                  <a:prstClr val="black"/>
                </a:solidFill>
                <a:latin typeface="Arial"/>
                <a:ea typeface="Calibri" panose="020F0502020204030204" pitchFamily="34" charset="0"/>
                <a:cs typeface="Times New Roman" panose="02020603050405020304" pitchFamily="18" charset="0"/>
                <a:sym typeface="Arial"/>
              </a:endParaRPr>
            </a:p>
          </p:txBody>
        </p:sp>
      </p:grpSp>
      <p:pic>
        <p:nvPicPr>
          <p:cNvPr id="56" name="Picture 55"/>
          <p:cNvPicPr>
            <a:picLocks noChangeAspect="1"/>
          </p:cNvPicPr>
          <p:nvPr/>
        </p:nvPicPr>
        <p:blipFill>
          <a:blip r:embed="rId3"/>
          <a:stretch>
            <a:fillRect/>
          </a:stretch>
        </p:blipFill>
        <p:spPr>
          <a:xfrm>
            <a:off x="4722685" y="5250233"/>
            <a:ext cx="2719227" cy="1480767"/>
          </a:xfrm>
          <a:prstGeom prst="rect">
            <a:avLst/>
          </a:prstGeom>
        </p:spPr>
      </p:pic>
      <p:pic>
        <p:nvPicPr>
          <p:cNvPr id="57" name="Picture 56"/>
          <p:cNvPicPr>
            <a:picLocks noChangeAspect="1"/>
          </p:cNvPicPr>
          <p:nvPr/>
        </p:nvPicPr>
        <p:blipFill>
          <a:blip r:embed="rId4"/>
          <a:stretch>
            <a:fillRect/>
          </a:stretch>
        </p:blipFill>
        <p:spPr>
          <a:xfrm>
            <a:off x="-370023" y="5341357"/>
            <a:ext cx="2300423" cy="1735479"/>
          </a:xfrm>
          <a:prstGeom prst="rect">
            <a:avLst/>
          </a:prstGeom>
        </p:spPr>
      </p:pic>
      <p:pic>
        <p:nvPicPr>
          <p:cNvPr id="58" name="Picture 57"/>
          <p:cNvPicPr>
            <a:picLocks noChangeAspect="1"/>
          </p:cNvPicPr>
          <p:nvPr/>
        </p:nvPicPr>
        <p:blipFill>
          <a:blip r:embed="rId5"/>
          <a:stretch>
            <a:fillRect/>
          </a:stretch>
        </p:blipFill>
        <p:spPr>
          <a:xfrm>
            <a:off x="10261601" y="-309268"/>
            <a:ext cx="2300423" cy="1735479"/>
          </a:xfrm>
          <a:prstGeom prst="rect">
            <a:avLst/>
          </a:prstGeom>
        </p:spPr>
      </p:pic>
      <p:grpSp>
        <p:nvGrpSpPr>
          <p:cNvPr id="63" name="Group 62"/>
          <p:cNvGrpSpPr/>
          <p:nvPr/>
        </p:nvGrpSpPr>
        <p:grpSpPr>
          <a:xfrm>
            <a:off x="1930401" y="685801"/>
            <a:ext cx="8023031" cy="963251"/>
            <a:chOff x="3126726" y="768799"/>
            <a:chExt cx="12034547" cy="1444877"/>
          </a:xfrm>
        </p:grpSpPr>
        <p:pic>
          <p:nvPicPr>
            <p:cNvPr id="61" name="Picture 60"/>
            <p:cNvPicPr>
              <a:picLocks noChangeAspect="1"/>
            </p:cNvPicPr>
            <p:nvPr/>
          </p:nvPicPr>
          <p:blipFill>
            <a:blip r:embed="rId6"/>
            <a:stretch>
              <a:fillRect/>
            </a:stretch>
          </p:blipFill>
          <p:spPr>
            <a:xfrm>
              <a:off x="3126726" y="768799"/>
              <a:ext cx="12034547" cy="1444877"/>
            </a:xfrm>
            <a:prstGeom prst="rect">
              <a:avLst/>
            </a:prstGeom>
          </p:spPr>
        </p:pic>
        <p:sp>
          <p:nvSpPr>
            <p:cNvPr id="62" name="Google Shape;7771;p33"/>
            <p:cNvSpPr txBox="1">
              <a:spLocks/>
            </p:cNvSpPr>
            <p:nvPr/>
          </p:nvSpPr>
          <p:spPr>
            <a:xfrm>
              <a:off x="4053600" y="1103300"/>
              <a:ext cx="10272000" cy="763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4000" b="1" kern="0">
                  <a:solidFill>
                    <a:schemeClr val="bg1"/>
                  </a:solidFill>
                  <a:latin typeface="Arial" panose="020B0604020202020204" pitchFamily="34" charset="0"/>
                </a:rPr>
                <a:t>HƯỚNG DẪN VỀ NHÀ</a:t>
              </a:r>
              <a:endParaRPr lang="vi-VN" sz="4000" b="1" kern="0"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4800464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6" name="Freeform 6"/>
          <p:cNvSpPr/>
          <p:nvPr/>
        </p:nvSpPr>
        <p:spPr>
          <a:xfrm rot="-269664">
            <a:off x="1457152" y="173901"/>
            <a:ext cx="9540248" cy="6229271"/>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Rectangle 12"/>
          <p:cNvSpPr/>
          <p:nvPr/>
        </p:nvSpPr>
        <p:spPr>
          <a:xfrm>
            <a:off x="1270000" y="2217681"/>
            <a:ext cx="9906000" cy="2400657"/>
          </a:xfrm>
          <a:prstGeom prst="rect">
            <a:avLst/>
          </a:prstGeom>
        </p:spPr>
        <p:txBody>
          <a:bodyPr wrap="square">
            <a:spAutoFit/>
          </a:bodyPr>
          <a:lstStyle/>
          <a:p>
            <a:pPr lvl="0" algn="ctr">
              <a:lnSpc>
                <a:spcPct val="150000"/>
              </a:lnSpc>
            </a:pPr>
            <a:r>
              <a:rPr lang="vi-VN" sz="5000" b="1">
                <a:solidFill>
                  <a:srgbClr val="804B3B"/>
                </a:solidFill>
                <a:cs typeface="Arial" panose="020B0604020202020204" pitchFamily="34" charset="0"/>
              </a:rPr>
              <a:t>CẢM ƠN CÁC EM </a:t>
            </a:r>
          </a:p>
          <a:p>
            <a:pPr lvl="0" algn="ctr">
              <a:lnSpc>
                <a:spcPct val="150000"/>
              </a:lnSpc>
            </a:pPr>
            <a:r>
              <a:rPr lang="vi-VN" sz="5000" b="1">
                <a:solidFill>
                  <a:srgbClr val="804B3B"/>
                </a:solidFill>
                <a:cs typeface="Arial" panose="020B0604020202020204" pitchFamily="34" charset="0"/>
              </a:rPr>
              <a:t>ĐÃ THEO DÕI BÀI HỌC!</a:t>
            </a:r>
          </a:p>
        </p:txBody>
      </p:sp>
      <p:pic>
        <p:nvPicPr>
          <p:cNvPr id="15" name="Picture 14"/>
          <p:cNvPicPr>
            <a:picLocks noChangeAspect="1"/>
          </p:cNvPicPr>
          <p:nvPr/>
        </p:nvPicPr>
        <p:blipFill>
          <a:blip r:embed="rId5"/>
          <a:stretch>
            <a:fillRect/>
          </a:stretch>
        </p:blipFill>
        <p:spPr>
          <a:xfrm>
            <a:off x="-252524" y="0"/>
            <a:ext cx="2763759" cy="3040135"/>
          </a:xfrm>
          <a:prstGeom prst="rect">
            <a:avLst/>
          </a:prstGeom>
        </p:spPr>
      </p:pic>
      <p:pic>
        <p:nvPicPr>
          <p:cNvPr id="16" name="Picture 15"/>
          <p:cNvPicPr>
            <a:picLocks noChangeAspect="1"/>
          </p:cNvPicPr>
          <p:nvPr/>
        </p:nvPicPr>
        <p:blipFill>
          <a:blip r:embed="rId6"/>
          <a:stretch>
            <a:fillRect/>
          </a:stretch>
        </p:blipFill>
        <p:spPr>
          <a:xfrm>
            <a:off x="9470490" y="3900514"/>
            <a:ext cx="2702794" cy="2743438"/>
          </a:xfrm>
          <a:prstGeom prst="rect">
            <a:avLst/>
          </a:prstGeom>
        </p:spPr>
      </p:pic>
    </p:spTree>
    <p:extLst>
      <p:ext uri="{BB962C8B-B14F-4D97-AF65-F5344CB8AC3E}">
        <p14:creationId xmlns:p14="http://schemas.microsoft.com/office/powerpoint/2010/main" val="744266865"/>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0" name="Group 9"/>
          <p:cNvGrpSpPr/>
          <p:nvPr/>
        </p:nvGrpSpPr>
        <p:grpSpPr>
          <a:xfrm>
            <a:off x="3759200" y="889000"/>
            <a:ext cx="4625475" cy="1986785"/>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6834988" y="440391"/>
              <a:ext cx="5391381" cy="1107996"/>
            </a:xfrm>
            <a:prstGeom prst="rect">
              <a:avLst/>
            </a:prstGeom>
          </p:spPr>
          <p:txBody>
            <a:bodyPr wrap="none">
              <a:spAutoFit/>
            </a:bodyPr>
            <a:lstStyle/>
            <a:p>
              <a:pPr algn="just" defTabSz="609630">
                <a:lnSpc>
                  <a:spcPct val="150000"/>
                </a:lnSpc>
                <a:spcAft>
                  <a:spcPts val="400"/>
                </a:spcAft>
                <a:defRPr/>
              </a:pPr>
              <a:r>
                <a:rPr lang="vi-VN" sz="2800" b="1">
                  <a:solidFill>
                    <a:prstClr val="white"/>
                  </a:solidFill>
                  <a:latin typeface="Arial" panose="020B0604020202020204" pitchFamily="34" charset="0"/>
                  <a:ea typeface="Times New Roman" panose="02020603050405020304" pitchFamily="18" charset="0"/>
                  <a:cs typeface="Arial" panose="020B0604020202020204" pitchFamily="34" charset="0"/>
                </a:rPr>
                <a:t>Khái niệm đơn thức</a:t>
              </a:r>
              <a:endParaRPr lang="en-US" sz="2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1972823" y="2154431"/>
            <a:ext cx="2387600" cy="502766"/>
          </a:xfrm>
          <a:prstGeom prst="rect">
            <a:avLst/>
          </a:prstGeom>
          <a:noFill/>
        </p:spPr>
        <p:txBody>
          <a:bodyPr wrap="square" rtlCol="0">
            <a:spAutoFit/>
          </a:bodyPr>
          <a:lstStyle/>
          <a:p>
            <a:pPr defTabSz="609630">
              <a:defRPr/>
            </a:pPr>
            <a:r>
              <a:rPr lang="nl-NL" sz="2667" b="1" dirty="0">
                <a:solidFill>
                  <a:srgbClr val="C00000"/>
                </a:solidFill>
                <a:latin typeface="Arial" panose="020B0604020202020204" pitchFamily="34" charset="0"/>
                <a:cs typeface="Arial" panose="020B0604020202020204" pitchFamily="34" charset="0"/>
              </a:rPr>
              <a:t>HĐ 1:</a:t>
            </a:r>
            <a:endParaRPr lang="en-US" sz="2667" dirty="0">
              <a:solidFill>
                <a:srgbClr val="C00000"/>
              </a:solidFill>
              <a:latin typeface="Arial" panose="020B0604020202020204" pitchFamily="34" charset="0"/>
              <a:cs typeface="Arial" panose="020B0604020202020204" pitchFamily="34" charset="0"/>
            </a:endParaRPr>
          </a:p>
        </p:txBody>
      </p:sp>
      <p:sp>
        <p:nvSpPr>
          <p:cNvPr id="23" name="Rectangle 1"/>
          <p:cNvSpPr>
            <a:spLocks noChangeArrowheads="1"/>
          </p:cNvSpPr>
          <p:nvPr/>
        </p:nvSpPr>
        <p:spPr bwMode="auto">
          <a:xfrm>
            <a:off x="3609475" y="2903064"/>
            <a:ext cx="5565306" cy="47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defRPr/>
            </a:pPr>
            <a:r>
              <a:rPr lang="en-US" altLang="en-US" sz="2667" dirty="0">
                <a:solidFill>
                  <a:prstClr val="black"/>
                </a:solidFill>
                <a:latin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Thảo</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luận</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nhóm</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hoàn</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i="1" dirty="0" err="1">
                <a:solidFill>
                  <a:srgbClr val="000000"/>
                </a:solidFill>
                <a:latin typeface="Arial" panose="020B0604020202020204" pitchFamily="34" charset="0"/>
                <a:cs typeface="Arial" panose="020B0604020202020204" pitchFamily="34" charset="0"/>
              </a:rPr>
              <a:t>thành</a:t>
            </a:r>
            <a:r>
              <a:rPr lang="en-US" altLang="en-US" sz="2667" i="1" dirty="0">
                <a:solidFill>
                  <a:srgbClr val="000000"/>
                </a:solidFill>
                <a:latin typeface="Arial" panose="020B0604020202020204" pitchFamily="34" charset="0"/>
                <a:cs typeface="Arial" panose="020B0604020202020204" pitchFamily="34" charset="0"/>
              </a:rPr>
              <a:t> </a:t>
            </a:r>
            <a:r>
              <a:rPr lang="en-US" altLang="en-US" sz="2667" b="1" i="1" dirty="0">
                <a:solidFill>
                  <a:srgbClr val="000000"/>
                </a:solidFill>
                <a:latin typeface="Arial" panose="020B0604020202020204" pitchFamily="34" charset="0"/>
                <a:cs typeface="Arial" panose="020B0604020202020204" pitchFamily="34" charset="0"/>
              </a:rPr>
              <a:t>HĐ1</a:t>
            </a:r>
            <a:r>
              <a:rPr lang="en-US" altLang="en-US" sz="2667" i="1" dirty="0">
                <a:solidFill>
                  <a:srgbClr val="000000"/>
                </a:solidFill>
                <a:latin typeface="Arial" panose="020B0604020202020204" pitchFamily="34" charset="0"/>
                <a:cs typeface="Arial" panose="020B0604020202020204" pitchFamily="34" charset="0"/>
              </a:rPr>
              <a:t>.</a:t>
            </a:r>
            <a:endParaRPr lang="en-US" altLang="en-US" sz="2667" dirty="0">
              <a:solidFill>
                <a:prstClr val="black"/>
              </a:solidFill>
              <a:latin typeface="Arial" panose="020B0604020202020204" pitchFamily="34" charset="0"/>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283335" y="2043183"/>
            <a:ext cx="650297" cy="609653"/>
          </a:xfrm>
          <a:prstGeom prst="rect">
            <a:avLst/>
          </a:prstGeom>
        </p:spPr>
      </p:pic>
      <p:pic>
        <p:nvPicPr>
          <p:cNvPr id="4" name="Picture 3"/>
          <p:cNvPicPr>
            <a:picLocks noChangeAspect="1"/>
          </p:cNvPicPr>
          <p:nvPr/>
        </p:nvPicPr>
        <p:blipFill>
          <a:blip r:embed="rId4"/>
          <a:stretch>
            <a:fillRect/>
          </a:stretch>
        </p:blipFill>
        <p:spPr>
          <a:xfrm>
            <a:off x="2842567" y="2830346"/>
            <a:ext cx="898222" cy="483658"/>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221875" y="3711139"/>
                <a:ext cx="9753600" cy="1323696"/>
              </a:xfrm>
              <a:prstGeom prst="rect">
                <a:avLst/>
              </a:prstGeom>
              <a:noFill/>
            </p:spPr>
            <p:txBody>
              <a:bodyPr wrap="square" rtlCol="0">
                <a:spAutoFit/>
              </a:bodyPr>
              <a:lstStyle/>
              <a:p>
                <a:pPr algn="just" defTabSz="609630">
                  <a:lnSpc>
                    <a:spcPct val="150000"/>
                  </a:lnSpc>
                  <a:defRPr/>
                </a:pPr>
                <a:r>
                  <a:rPr lang="en-US" sz="2667">
                    <a:solidFill>
                      <a:prstClr val="black"/>
                    </a:solidFill>
                    <a:latin typeface="Arial" panose="020B0604020202020204" pitchFamily="34" charset="0"/>
                    <a:cs typeface="Arial" panose="020B0604020202020204" pitchFamily="34" charset="0"/>
                  </a:rPr>
                  <a:t>Biểu thức </a:t>
                </a:r>
                <a14:m>
                  <m:oMath xmlns:m="http://schemas.openxmlformats.org/officeDocument/2006/math">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có phải là đơn thức một biến không? Vì sao? Hãy cho một vài ví dụ về đơn thức một biến.</a:t>
                </a:r>
                <a:r>
                  <a:rPr lang="en-US" sz="2667">
                    <a:solidFill>
                      <a:prstClr val="black"/>
                    </a:solidFill>
                    <a:latin typeface="Arial" panose="020B0604020202020204" pitchFamily="34" charset="0"/>
                    <a:cs typeface="Arial" panose="020B0604020202020204" pitchFamily="34" charset="0"/>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1221875" y="3711139"/>
                <a:ext cx="9753600" cy="1323696"/>
              </a:xfrm>
              <a:prstGeom prst="rect">
                <a:avLst/>
              </a:prstGeom>
              <a:blipFill>
                <a:blip r:embed="rId5"/>
                <a:stretch>
                  <a:fillRect l="-1188" r="-1188" b="-5530"/>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10007600" y="341634"/>
            <a:ext cx="1850449" cy="908279"/>
          </a:xfrm>
          <a:prstGeom prst="rect">
            <a:avLst/>
          </a:prstGeom>
        </p:spPr>
      </p:pic>
      <p:pic>
        <p:nvPicPr>
          <p:cNvPr id="9" name="Picture 8"/>
          <p:cNvPicPr>
            <a:picLocks noChangeAspect="1"/>
          </p:cNvPicPr>
          <p:nvPr/>
        </p:nvPicPr>
        <p:blipFill>
          <a:blip r:embed="rId7"/>
          <a:stretch>
            <a:fillRect/>
          </a:stretch>
        </p:blipFill>
        <p:spPr>
          <a:xfrm>
            <a:off x="10440661" y="4594970"/>
            <a:ext cx="1355764" cy="1780430"/>
          </a:xfrm>
          <a:prstGeom prst="rect">
            <a:avLst/>
          </a:prstGeom>
        </p:spPr>
      </p:pic>
    </p:spTree>
    <p:extLst>
      <p:ext uri="{BB962C8B-B14F-4D97-AF65-F5344CB8AC3E}">
        <p14:creationId xmlns:p14="http://schemas.microsoft.com/office/powerpoint/2010/main" val="13641298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6" name="Rectangle 15"/>
          <p:cNvSpPr/>
          <p:nvPr/>
        </p:nvSpPr>
        <p:spPr>
          <a:xfrm>
            <a:off x="5358570" y="910243"/>
            <a:ext cx="1396473" cy="523220"/>
          </a:xfrm>
          <a:prstGeom prst="rect">
            <a:avLst/>
          </a:prstGeom>
        </p:spPr>
        <p:txBody>
          <a:bodyPr wrap="none">
            <a:spAutoFit/>
          </a:bodyPr>
          <a:lstStyle/>
          <a:p>
            <a:r>
              <a:rPr lang="en-US" sz="28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2800" b="1" i="1" u="sng">
              <a:solidFill>
                <a:schemeClr val="tx2"/>
              </a:solidFill>
            </a:endParaRPr>
          </a:p>
        </p:txBody>
      </p:sp>
      <mc:AlternateContent xmlns:mc="http://schemas.openxmlformats.org/markup-compatibility/2006" xmlns:a14="http://schemas.microsoft.com/office/drawing/2010/main">
        <mc:Choice Requires="a14">
          <p:sp>
            <p:nvSpPr>
              <p:cNvPr id="17" name="Rectangle 16"/>
              <p:cNvSpPr/>
              <p:nvPr/>
            </p:nvSpPr>
            <p:spPr>
              <a:xfrm>
                <a:off x="921295" y="1731176"/>
                <a:ext cx="10363200" cy="2041969"/>
              </a:xfrm>
              <a:prstGeom prst="rect">
                <a:avLst/>
              </a:prstGeom>
            </p:spPr>
            <p:txBody>
              <a:bodyPr wrap="square">
                <a:spAutoFit/>
              </a:bodyPr>
              <a:lstStyle/>
              <a:p>
                <a:pPr marL="381019" indent="-381019" algn="just" fontAlgn="base">
                  <a:lnSpc>
                    <a:spcPct val="150000"/>
                  </a:lnSpc>
                  <a:spcBef>
                    <a:spcPts val="800"/>
                  </a:spcBef>
                  <a:buFont typeface="Arial" panose="020B0604020202020204" pitchFamily="34" charset="0"/>
                  <a:buChar char="•"/>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một biến.</a:t>
                </a:r>
                <a:endParaRPr lang="en-US" sz="2667">
                  <a:latin typeface="Arial" panose="020B0604020202020204" pitchFamily="34" charset="0"/>
                  <a:ea typeface="Times New Roman" panose="02020603050405020304" pitchFamily="18" charset="0"/>
                  <a:cs typeface="Arial" panose="020B0604020202020204" pitchFamily="34" charset="0"/>
                </a:endParaRPr>
              </a:p>
              <a:p>
                <a:pPr algn="just" fontAlgn="base">
                  <a:lnSpc>
                    <a:spcPct val="150000"/>
                  </a:lnSpc>
                  <a:spcBef>
                    <a:spcPts val="800"/>
                  </a:spcBef>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Vì đơn thức là biểu thức đại số chỉ gồm một số hoặc một biến, hoặc có dạng tích của những số và biến.</a:t>
                </a:r>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921295" y="1731176"/>
                <a:ext cx="10363200" cy="2041969"/>
              </a:xfrm>
              <a:prstGeom prst="rect">
                <a:avLst/>
              </a:prstGeom>
              <a:blipFill>
                <a:blip r:embed="rId3"/>
                <a:stretch>
                  <a:fillRect l="-1118" r="-1118" b="-32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21295" y="4014946"/>
                <a:ext cx="10153105" cy="1426288"/>
              </a:xfrm>
              <a:prstGeom prst="rect">
                <a:avLst/>
              </a:prstGeom>
            </p:spPr>
            <p:txBody>
              <a:bodyPr wrap="square">
                <a:spAutoFit/>
              </a:bodyPr>
              <a:lstStyle/>
              <a:p>
                <a:pPr marL="381019" indent="-381019" algn="just" fontAlgn="base">
                  <a:lnSpc>
                    <a:spcPct val="150000"/>
                  </a:lnSpc>
                  <a:spcAft>
                    <a:spcPts val="800"/>
                  </a:spcAft>
                  <a:buFont typeface="Arial" panose="020B0604020202020204" pitchFamily="34" charset="0"/>
                  <a:buChar char="•"/>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Ví dụ về đơn thức một biến:</a:t>
                </a:r>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a:p>
                <a:pPr algn="ctr" fontAlgn="base">
                  <a:lnSpc>
                    <a:spcPct val="150000"/>
                  </a:lnSpc>
                  <a:spcAft>
                    <a:spcPts val="800"/>
                  </a:spcAft>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9;2</m:t>
                    </m:r>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21295" y="4014946"/>
                <a:ext cx="10153105" cy="1426288"/>
              </a:xfrm>
              <a:prstGeom prst="rect">
                <a:avLst/>
              </a:prstGeom>
              <a:blipFill>
                <a:blip r:embed="rId4"/>
                <a:stretch>
                  <a:fillRect l="-1020"/>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317234" y="263242"/>
            <a:ext cx="1850449" cy="908279"/>
          </a:xfrm>
          <a:prstGeom prst="rect">
            <a:avLst/>
          </a:prstGeom>
        </p:spPr>
      </p:pic>
      <p:pic>
        <p:nvPicPr>
          <p:cNvPr id="21" name="Picture 20"/>
          <p:cNvPicPr>
            <a:picLocks noChangeAspect="1"/>
          </p:cNvPicPr>
          <p:nvPr/>
        </p:nvPicPr>
        <p:blipFill>
          <a:blip r:embed="rId6"/>
          <a:stretch>
            <a:fillRect/>
          </a:stretch>
        </p:blipFill>
        <p:spPr>
          <a:xfrm>
            <a:off x="10440661" y="4594970"/>
            <a:ext cx="1355764" cy="1780430"/>
          </a:xfrm>
          <a:prstGeom prst="rect">
            <a:avLst/>
          </a:prstGeom>
        </p:spPr>
      </p:pic>
    </p:spTree>
    <p:extLst>
      <p:ext uri="{BB962C8B-B14F-4D97-AF65-F5344CB8AC3E}">
        <p14:creationId xmlns:p14="http://schemas.microsoft.com/office/powerpoint/2010/main" val="37543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6" dur="500"/>
                                        <p:tgtEl>
                                          <p:spTgt spid="17">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anim calcmode="lin" valueType="num">
                                      <p:cBhvr>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0" name="Group 9"/>
          <p:cNvGrpSpPr/>
          <p:nvPr/>
        </p:nvGrpSpPr>
        <p:grpSpPr>
          <a:xfrm>
            <a:off x="3783263" y="562902"/>
            <a:ext cx="4625475" cy="1986785"/>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6834988" y="440391"/>
              <a:ext cx="5391381" cy="1107996"/>
            </a:xfrm>
            <a:prstGeom prst="rect">
              <a:avLst/>
            </a:prstGeom>
          </p:spPr>
          <p:txBody>
            <a:bodyPr wrap="none">
              <a:spAutoFit/>
            </a:bodyPr>
            <a:lstStyle/>
            <a:p>
              <a:pPr algn="just" defTabSz="609630">
                <a:lnSpc>
                  <a:spcPct val="150000"/>
                </a:lnSpc>
                <a:spcAft>
                  <a:spcPts val="400"/>
                </a:spcAft>
                <a:defRPr/>
              </a:pPr>
              <a:r>
                <a:rPr lang="vi-VN" sz="2800" b="1">
                  <a:solidFill>
                    <a:prstClr val="white"/>
                  </a:solidFill>
                  <a:latin typeface="Arial" panose="020B0604020202020204" pitchFamily="34" charset="0"/>
                  <a:ea typeface="Times New Roman" panose="02020603050405020304" pitchFamily="18" charset="0"/>
                  <a:cs typeface="Arial" panose="020B0604020202020204" pitchFamily="34" charset="0"/>
                </a:rPr>
                <a:t>Khái niệm đơn thức</a:t>
              </a:r>
              <a:endParaRPr lang="en-US" sz="2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1441307" y="1660596"/>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2:</a:t>
            </a:r>
            <a:endParaRPr lang="en-US" sz="2667"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751819" y="1549348"/>
            <a:ext cx="650297" cy="609653"/>
          </a:xfrm>
          <a:prstGeom prst="rect">
            <a:avLst/>
          </a:prstGeom>
        </p:spPr>
      </p:pic>
      <p:sp>
        <p:nvSpPr>
          <p:cNvPr id="7" name="TextBox 6"/>
          <p:cNvSpPr txBox="1"/>
          <p:nvPr/>
        </p:nvSpPr>
        <p:spPr>
          <a:xfrm>
            <a:off x="2438400" y="1542790"/>
            <a:ext cx="9753600" cy="677045"/>
          </a:xfrm>
          <a:prstGeom prst="rect">
            <a:avLst/>
          </a:prstGeom>
          <a:noFill/>
        </p:spPr>
        <p:txBody>
          <a:bodyPr wrap="square" rtlCol="0">
            <a:spAutoFit/>
          </a:bodyPr>
          <a:lstStyle/>
          <a:p>
            <a:pPr algn="just" defTabSz="609630">
              <a:lnSpc>
                <a:spcPct val="150000"/>
              </a:lnSpc>
              <a:defRPr/>
            </a:pPr>
            <a:r>
              <a:rPr lang="en-US" sz="2533">
                <a:solidFill>
                  <a:prstClr val="black"/>
                </a:solidFill>
                <a:latin typeface="Arial" panose="020B0604020202020204" pitchFamily="34" charset="0"/>
                <a:cs typeface="Arial" panose="020B0604020202020204" pitchFamily="34" charset="0"/>
              </a:rPr>
              <a:t>Xét các biểu thức đại số</a:t>
            </a:r>
          </a:p>
        </p:txBody>
      </p:sp>
      <p:pic>
        <p:nvPicPr>
          <p:cNvPr id="17" name="Picture 16"/>
          <p:cNvPicPr>
            <a:picLocks noChangeAspect="1"/>
          </p:cNvPicPr>
          <p:nvPr/>
        </p:nvPicPr>
        <p:blipFill>
          <a:blip r:embed="rId5"/>
          <a:stretch>
            <a:fillRect/>
          </a:stretch>
        </p:blipFill>
        <p:spPr>
          <a:xfrm>
            <a:off x="10007600" y="341634"/>
            <a:ext cx="1850449" cy="90827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224763" y="2057400"/>
                <a:ext cx="9742475" cy="1255537"/>
              </a:xfrm>
              <a:prstGeom prst="rect">
                <a:avLst/>
              </a:prstGeom>
            </p:spPr>
            <p:txBody>
              <a:bodyPr wrap="none">
                <a:spAutoFit/>
              </a:bodyPr>
              <a:lstStyle/>
              <a:p>
                <a:pPr algn="just" fontAlgn="base">
                  <a:lnSpc>
                    <a:spcPct val="150000"/>
                  </a:lnSpc>
                  <a:spcAft>
                    <a:spcPts val="533"/>
                  </a:spcAft>
                </a:pPr>
                <a14:m>
                  <m:oMathPara xmlns:m="http://schemas.openxmlformats.org/officeDocument/2006/math">
                    <m:oMathParaPr>
                      <m:jc m:val="centerGroup"/>
                    </m:oMathParaPr>
                    <m:oMath xmlns:m="http://schemas.openxmlformats.org/officeDocument/2006/math">
                      <m:sSup>
                        <m:sSupPr>
                          <m:ctrlPr>
                            <a:rPr lang="en-US" sz="2533" i="1">
                              <a:latin typeface="Cambria Math" panose="02040503050406030204" pitchFamily="18" charset="0"/>
                              <a:ea typeface="Arial" panose="020B0604020202020204" pitchFamily="34" charset="0"/>
                              <a:cs typeface="Times New Roman" panose="02020603050405020304" pitchFamily="18" charset="0"/>
                            </a:rPr>
                          </m:ctrlPr>
                        </m:sSupPr>
                        <m:e>
                          <m:r>
                            <a:rPr lang="en-US" sz="2533">
                              <a:latin typeface="Cambria Math" panose="02040503050406030204" pitchFamily="18" charset="0"/>
                            </a:rPr>
                            <m:t>−5</m:t>
                          </m:r>
                          <m:sSup>
                            <m:sSupPr>
                              <m:ctrlPr>
                                <a:rPr lang="en-US" sz="2533" i="1">
                                  <a:latin typeface="Cambria Math" panose="02040503050406030204" pitchFamily="18" charset="0"/>
                                </a:rPr>
                              </m:ctrlPr>
                            </m:sSupPr>
                            <m:e>
                              <m:r>
                                <m:rPr>
                                  <m:sty m:val="p"/>
                                </m:rPr>
                                <a:rPr lang="en-US" sz="2533">
                                  <a:latin typeface="Cambria Math" panose="02040503050406030204" pitchFamily="18" charset="0"/>
                                </a:rPr>
                                <m:t>x</m:t>
                              </m:r>
                            </m:e>
                            <m:sup>
                              <m:r>
                                <a:rPr lang="en-US" sz="2533">
                                  <a:latin typeface="Cambria Math" panose="02040503050406030204" pitchFamily="18" charset="0"/>
                                </a:rPr>
                                <m:t>2</m:t>
                              </m:r>
                            </m:sup>
                          </m:sSup>
                          <m:r>
                            <m:rPr>
                              <m:sty m:val="p"/>
                            </m:rPr>
                            <a:rPr lang="en-US" sz="2533">
                              <a:latin typeface="Cambria Math" panose="02040503050406030204" pitchFamily="18" charset="0"/>
                            </a:rPr>
                            <m:t>y</m:t>
                          </m:r>
                          <m:r>
                            <a:rPr lang="en-US" sz="2533">
                              <a:latin typeface="Cambria Math" panose="02040503050406030204" pitchFamily="18" charset="0"/>
                            </a:rPr>
                            <m:t>;   </m:t>
                          </m:r>
                          <m:r>
                            <m:rPr>
                              <m:sty m:val="p"/>
                            </m:rPr>
                            <a:rPr lang="en-US" sz="2533">
                              <a:latin typeface="Cambria Math" panose="02040503050406030204" pitchFamily="18" charset="0"/>
                              <a:ea typeface="Arial" panose="020B0604020202020204" pitchFamily="34" charset="0"/>
                              <a:cs typeface="Times New Roman" panose="02020603050405020304" pitchFamily="18" charset="0"/>
                            </a:rPr>
                            <m:t>x</m:t>
                          </m:r>
                        </m:e>
                        <m:sup>
                          <m:r>
                            <a:rPr lang="en-US" sz="2533">
                              <a:latin typeface="Cambria Math" panose="02040503050406030204" pitchFamily="18" charset="0"/>
                              <a:ea typeface="Arial" panose="020B0604020202020204" pitchFamily="34" charset="0"/>
                              <a:cs typeface="Times New Roman" panose="02020603050405020304" pitchFamily="18" charset="0"/>
                            </a:rPr>
                            <m:t>3</m:t>
                          </m:r>
                        </m:sup>
                      </m:sSup>
                      <m:r>
                        <a:rPr lang="en-US" sz="2533" i="1">
                          <a:latin typeface="Cambria Math" panose="02040503050406030204" pitchFamily="18" charset="0"/>
                          <a:ea typeface="Arial" panose="020B0604020202020204" pitchFamily="34" charset="0"/>
                          <a:cs typeface="Times New Roman" panose="02020603050405020304" pitchFamily="18" charset="0"/>
                        </a:rPr>
                        <m:t>−</m:t>
                      </m:r>
                      <m:f>
                        <m:fPr>
                          <m:ctrlPr>
                            <a:rPr lang="en-US" sz="2533" i="1">
                              <a:latin typeface="Cambria Math" panose="02040503050406030204" pitchFamily="18" charset="0"/>
                              <a:ea typeface="Arial" panose="020B0604020202020204" pitchFamily="34" charset="0"/>
                              <a:cs typeface="Times New Roman" panose="02020603050405020304" pitchFamily="18" charset="0"/>
                            </a:rPr>
                          </m:ctrlPr>
                        </m:fPr>
                        <m:num>
                          <m:r>
                            <a:rPr lang="en-US" sz="2533">
                              <a:latin typeface="Cambria Math" panose="02040503050406030204" pitchFamily="18" charset="0"/>
                              <a:ea typeface="Arial" panose="020B0604020202020204" pitchFamily="34" charset="0"/>
                              <a:cs typeface="Times New Roman" panose="02020603050405020304" pitchFamily="18" charset="0"/>
                            </a:rPr>
                            <m:t>1</m:t>
                          </m:r>
                        </m:num>
                        <m:den>
                          <m:r>
                            <a:rPr lang="en-US" sz="2533">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2533">
                          <a:latin typeface="Cambria Math" panose="02040503050406030204" pitchFamily="18" charset="0"/>
                          <a:ea typeface="Arial" panose="020B0604020202020204" pitchFamily="34" charset="0"/>
                          <a:cs typeface="Times New Roman" panose="02020603050405020304" pitchFamily="18" charset="0"/>
                        </a:rPr>
                        <m:t>x</m:t>
                      </m:r>
                      <m:r>
                        <a:rPr lang="en-US" sz="2533">
                          <a:latin typeface="Cambria Math" panose="02040503050406030204" pitchFamily="18" charset="0"/>
                          <a:ea typeface="Arial" panose="020B0604020202020204" pitchFamily="34" charset="0"/>
                          <a:cs typeface="Times New Roman" panose="02020603050405020304" pitchFamily="18" charset="0"/>
                        </a:rPr>
                        <m:t>;   17</m:t>
                      </m:r>
                      <m:sSup>
                        <m:sSupPr>
                          <m:ctrlPr>
                            <a:rPr lang="en-US" sz="2533" i="1">
                              <a:solidFill>
                                <a:prstClr val="black"/>
                              </a:solidFill>
                              <a:latin typeface="Cambria Math" panose="02040503050406030204" pitchFamily="18" charset="0"/>
                            </a:rPr>
                          </m:ctrlPr>
                        </m:sSupPr>
                        <m:e>
                          <m:r>
                            <m:rPr>
                              <m:sty m:val="p"/>
                            </m:rPr>
                            <a:rPr lang="en-US" sz="2533">
                              <a:solidFill>
                                <a:prstClr val="black"/>
                              </a:solidFill>
                              <a:latin typeface="Cambria Math" panose="02040503050406030204" pitchFamily="18" charset="0"/>
                            </a:rPr>
                            <m:t>z</m:t>
                          </m:r>
                        </m:e>
                        <m:sup>
                          <m:r>
                            <a:rPr lang="en-US" sz="2533">
                              <a:solidFill>
                                <a:prstClr val="black"/>
                              </a:solidFill>
                              <a:latin typeface="Cambria Math" panose="02040503050406030204" pitchFamily="18" charset="0"/>
                            </a:rPr>
                            <m:t>4</m:t>
                          </m:r>
                        </m:sup>
                      </m:sSup>
                      <m:r>
                        <a:rPr lang="en-US" sz="2533" i="1">
                          <a:solidFill>
                            <a:prstClr val="black"/>
                          </a:solidFill>
                          <a:latin typeface="Cambria Math" panose="02040503050406030204" pitchFamily="18" charset="0"/>
                        </a:rPr>
                        <m:t>;    </m:t>
                      </m:r>
                      <m:r>
                        <a:rPr lang="en-US" sz="2533">
                          <a:solidFill>
                            <a:prstClr val="black"/>
                          </a:solidFill>
                          <a:latin typeface="Cambria Math" panose="02040503050406030204" pitchFamily="18" charset="0"/>
                        </a:rPr>
                        <m:t>−</m:t>
                      </m:r>
                      <m:f>
                        <m:fPr>
                          <m:ctrlPr>
                            <a:rPr lang="en-US" sz="2533" i="1">
                              <a:solidFill>
                                <a:prstClr val="black"/>
                              </a:solidFill>
                              <a:latin typeface="Cambria Math" panose="02040503050406030204" pitchFamily="18" charset="0"/>
                            </a:rPr>
                          </m:ctrlPr>
                        </m:fPr>
                        <m:num>
                          <m:r>
                            <a:rPr lang="en-US" sz="2533">
                              <a:solidFill>
                                <a:prstClr val="black"/>
                              </a:solidFill>
                              <a:latin typeface="Cambria Math" panose="02040503050406030204" pitchFamily="18" charset="0"/>
                            </a:rPr>
                            <m:t>1</m:t>
                          </m:r>
                        </m:num>
                        <m:den>
                          <m:r>
                            <a:rPr lang="en-US" sz="2533">
                              <a:solidFill>
                                <a:prstClr val="black"/>
                              </a:solidFill>
                              <a:latin typeface="Cambria Math" panose="02040503050406030204" pitchFamily="18" charset="0"/>
                            </a:rPr>
                            <m:t>5</m:t>
                          </m:r>
                        </m:den>
                      </m:f>
                      <m:sSup>
                        <m:sSupPr>
                          <m:ctrlPr>
                            <a:rPr lang="en-US" sz="2533" i="1">
                              <a:solidFill>
                                <a:prstClr val="black"/>
                              </a:solidFill>
                              <a:latin typeface="Cambria Math" panose="02040503050406030204" pitchFamily="18" charset="0"/>
                            </a:rPr>
                          </m:ctrlPr>
                        </m:sSupPr>
                        <m:e>
                          <m:r>
                            <m:rPr>
                              <m:sty m:val="p"/>
                            </m:rPr>
                            <a:rPr lang="en-US" sz="2533">
                              <a:solidFill>
                                <a:prstClr val="black"/>
                              </a:solidFill>
                              <a:latin typeface="Cambria Math" panose="02040503050406030204" pitchFamily="18" charset="0"/>
                            </a:rPr>
                            <m:t>y</m:t>
                          </m:r>
                        </m:e>
                        <m:sup>
                          <m:r>
                            <a:rPr lang="en-US" sz="2533">
                              <a:solidFill>
                                <a:prstClr val="black"/>
                              </a:solidFill>
                              <a:latin typeface="Cambria Math" panose="02040503050406030204" pitchFamily="18" charset="0"/>
                            </a:rPr>
                            <m:t>2</m:t>
                          </m:r>
                        </m:sup>
                      </m:sSup>
                      <m:r>
                        <a:rPr lang="en-US" sz="2533">
                          <a:solidFill>
                            <a:prstClr val="black"/>
                          </a:solidFill>
                          <a:latin typeface="Cambria Math" panose="02040503050406030204" pitchFamily="18" charset="0"/>
                        </a:rPr>
                        <m:t>5</m:t>
                      </m:r>
                      <m:r>
                        <a:rPr lang="en-US" sz="2533" i="1">
                          <a:solidFill>
                            <a:prstClr val="black"/>
                          </a:solidFill>
                          <a:latin typeface="Cambria Math" panose="02040503050406030204" pitchFamily="18" charset="0"/>
                        </a:rPr>
                        <m:t>;   </m:t>
                      </m:r>
                      <m:r>
                        <a:rPr lang="en-US" sz="2533" i="1">
                          <a:latin typeface="Cambria Math" panose="02040503050406030204" pitchFamily="18" charset="0"/>
                          <a:ea typeface="Arial" panose="020B0604020202020204" pitchFamily="34" charset="0"/>
                          <a:cs typeface="Times New Roman" panose="02020603050405020304" pitchFamily="18" charset="0"/>
                        </a:rPr>
                        <m:t>−</m:t>
                      </m:r>
                      <m:r>
                        <a:rPr lang="en-US" sz="2533">
                          <a:latin typeface="Cambria Math" panose="02040503050406030204" pitchFamily="18" charset="0"/>
                          <a:ea typeface="Arial" panose="020B0604020202020204" pitchFamily="34" charset="0"/>
                          <a:cs typeface="Times New Roman" panose="02020603050405020304" pitchFamily="18" charset="0"/>
                        </a:rPr>
                        <m:t>2</m:t>
                      </m:r>
                      <m:r>
                        <m:rPr>
                          <m:sty m:val="p"/>
                        </m:rPr>
                        <a:rPr lang="en-US" sz="2533">
                          <a:latin typeface="Cambria Math" panose="02040503050406030204" pitchFamily="18" charset="0"/>
                          <a:ea typeface="Arial" panose="020B0604020202020204" pitchFamily="34" charset="0"/>
                          <a:cs typeface="Times New Roman" panose="02020603050405020304" pitchFamily="18" charset="0"/>
                        </a:rPr>
                        <m:t>x</m:t>
                      </m:r>
                      <m:r>
                        <a:rPr lang="en-US" sz="2533">
                          <a:latin typeface="Cambria Math" panose="02040503050406030204" pitchFamily="18" charset="0"/>
                          <a:ea typeface="Arial" panose="020B0604020202020204" pitchFamily="34" charset="0"/>
                          <a:cs typeface="Times New Roman" panose="02020603050405020304" pitchFamily="18" charset="0"/>
                        </a:rPr>
                        <m:t>+7</m:t>
                      </m:r>
                      <m:r>
                        <m:rPr>
                          <m:sty m:val="p"/>
                        </m:rPr>
                        <a:rPr lang="en-US" sz="2533">
                          <a:latin typeface="Cambria Math" panose="02040503050406030204" pitchFamily="18" charset="0"/>
                          <a:ea typeface="Arial" panose="020B0604020202020204" pitchFamily="34" charset="0"/>
                          <a:cs typeface="Times New Roman" panose="02020603050405020304" pitchFamily="18" charset="0"/>
                        </a:rPr>
                        <m:t>y</m:t>
                      </m:r>
                      <m:r>
                        <a:rPr lang="en-US" sz="2533">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533">
                          <a:latin typeface="Cambria Math" panose="02040503050406030204" pitchFamily="18" charset="0"/>
                        </a:rPr>
                        <m:t>xy</m:t>
                      </m:r>
                      <m:r>
                        <a:rPr lang="en-US" sz="2533">
                          <a:latin typeface="Cambria Math" panose="02040503050406030204" pitchFamily="18" charset="0"/>
                        </a:rPr>
                        <m:t>4</m:t>
                      </m:r>
                      <m:sSup>
                        <m:sSupPr>
                          <m:ctrlPr>
                            <a:rPr lang="en-US" sz="2533" i="1">
                              <a:latin typeface="Cambria Math" panose="02040503050406030204" pitchFamily="18" charset="0"/>
                            </a:rPr>
                          </m:ctrlPr>
                        </m:sSupPr>
                        <m:e>
                          <m:r>
                            <m:rPr>
                              <m:sty m:val="p"/>
                            </m:rPr>
                            <a:rPr lang="en-US" sz="2533">
                              <a:latin typeface="Cambria Math" panose="02040503050406030204" pitchFamily="18" charset="0"/>
                            </a:rPr>
                            <m:t>x</m:t>
                          </m:r>
                        </m:e>
                        <m:sup>
                          <m:r>
                            <a:rPr lang="en-US" sz="2533">
                              <a:latin typeface="Cambria Math" panose="02040503050406030204" pitchFamily="18" charset="0"/>
                            </a:rPr>
                            <m:t>2</m:t>
                          </m:r>
                        </m:sup>
                      </m:sSup>
                      <m:r>
                        <a:rPr lang="en-US" sz="2533">
                          <a:latin typeface="Cambria Math" panose="02040503050406030204" pitchFamily="18" charset="0"/>
                        </a:rPr>
                        <m:t>;   </m:t>
                      </m:r>
                      <m:r>
                        <m:rPr>
                          <m:sty m:val="p"/>
                        </m:rPr>
                        <a:rPr lang="en-US" sz="2533">
                          <a:latin typeface="Cambria Math" panose="02040503050406030204" pitchFamily="18" charset="0"/>
                          <a:ea typeface="Arial" panose="020B0604020202020204" pitchFamily="34" charset="0"/>
                          <a:cs typeface="Times New Roman" panose="02020603050405020304" pitchFamily="18" charset="0"/>
                        </a:rPr>
                        <m:t>x</m:t>
                      </m:r>
                      <m:r>
                        <a:rPr lang="en-US" sz="2533">
                          <a:latin typeface="Cambria Math" panose="02040503050406030204" pitchFamily="18" charset="0"/>
                          <a:ea typeface="Arial" panose="020B0604020202020204" pitchFamily="34" charset="0"/>
                          <a:cs typeface="Times New Roman" panose="02020603050405020304" pitchFamily="18" charset="0"/>
                        </a:rPr>
                        <m:t>+2</m:t>
                      </m:r>
                      <m:r>
                        <m:rPr>
                          <m:sty m:val="p"/>
                        </m:rPr>
                        <a:rPr lang="en-US" sz="2533">
                          <a:latin typeface="Cambria Math" panose="02040503050406030204" pitchFamily="18" charset="0"/>
                          <a:ea typeface="Arial" panose="020B0604020202020204" pitchFamily="34" charset="0"/>
                          <a:cs typeface="Times New Roman" panose="02020603050405020304" pitchFamily="18" charset="0"/>
                        </a:rPr>
                        <m:t>y</m:t>
                      </m:r>
                      <m:r>
                        <a:rPr lang="en-US" sz="2533" i="1">
                          <a:latin typeface="Cambria Math" panose="02040503050406030204" pitchFamily="18" charset="0"/>
                          <a:ea typeface="Arial" panose="020B0604020202020204" pitchFamily="34" charset="0"/>
                          <a:cs typeface="Times New Roman" panose="02020603050405020304" pitchFamily="18" charset="0"/>
                        </a:rPr>
                        <m:t>−</m:t>
                      </m:r>
                      <m:r>
                        <m:rPr>
                          <m:sty m:val="p"/>
                        </m:rPr>
                        <a:rPr lang="en-US" sz="2533">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2533">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24763" y="2057400"/>
                <a:ext cx="9742475" cy="1255537"/>
              </a:xfrm>
              <a:prstGeom prst="rect">
                <a:avLst/>
              </a:prstGeom>
              <a:blipFill>
                <a:blip r:embed="rId6"/>
                <a:stretch>
                  <a:fillRect/>
                </a:stretch>
              </a:blipFill>
            </p:spPr>
            <p:txBody>
              <a:bodyPr/>
              <a:lstStyle/>
              <a:p>
                <a:r>
                  <a:rPr lang="en-US">
                    <a:noFill/>
                  </a:rPr>
                  <a:t> </a:t>
                </a:r>
              </a:p>
            </p:txBody>
          </p:sp>
        </mc:Fallback>
      </mc:AlternateContent>
      <p:sp>
        <p:nvSpPr>
          <p:cNvPr id="19" name="TextBox 18"/>
          <p:cNvSpPr txBox="1"/>
          <p:nvPr/>
        </p:nvSpPr>
        <p:spPr>
          <a:xfrm>
            <a:off x="750368" y="3276600"/>
            <a:ext cx="9798315" cy="3015890"/>
          </a:xfrm>
          <a:prstGeom prst="rect">
            <a:avLst/>
          </a:prstGeom>
          <a:noFill/>
        </p:spPr>
        <p:txBody>
          <a:bodyPr wrap="square" rtlCol="0">
            <a:spAutoFit/>
          </a:bodyPr>
          <a:lstStyle/>
          <a:p>
            <a:pPr algn="just" defTabSz="609630">
              <a:lnSpc>
                <a:spcPct val="150000"/>
              </a:lnSpc>
              <a:defRPr/>
            </a:pPr>
            <a:r>
              <a:rPr lang="en-US" sz="2533">
                <a:solidFill>
                  <a:prstClr val="black"/>
                </a:solidFill>
                <a:latin typeface="Arial" panose="020B0604020202020204" pitchFamily="34" charset="0"/>
                <a:cs typeface="Arial" panose="020B0604020202020204" pitchFamily="34" charset="0"/>
              </a:rPr>
              <a:t>Hãy sắp xếp các biểu thức đó thành hai nhóm:</a:t>
            </a:r>
          </a:p>
          <a:p>
            <a:pPr algn="just" defTabSz="609630">
              <a:lnSpc>
                <a:spcPct val="150000"/>
              </a:lnSpc>
              <a:defRPr/>
            </a:pPr>
            <a:r>
              <a:rPr lang="en-US" sz="2533">
                <a:solidFill>
                  <a:prstClr val="black"/>
                </a:solidFill>
                <a:latin typeface="Arial" panose="020B0604020202020204" pitchFamily="34" charset="0"/>
                <a:cs typeface="Arial" panose="020B0604020202020204" pitchFamily="34" charset="0"/>
              </a:rPr>
              <a:t>Nhóm 1: Những biểu thức có chứa phép cộng hoặc phép trừ</a:t>
            </a:r>
          </a:p>
          <a:p>
            <a:pPr algn="just" defTabSz="609630">
              <a:lnSpc>
                <a:spcPct val="150000"/>
              </a:lnSpc>
              <a:defRPr/>
            </a:pPr>
            <a:r>
              <a:rPr lang="en-US" sz="2533">
                <a:solidFill>
                  <a:prstClr val="black"/>
                </a:solidFill>
                <a:latin typeface="Arial" panose="020B0604020202020204" pitchFamily="34" charset="0"/>
                <a:cs typeface="Arial" panose="020B0604020202020204" pitchFamily="34" charset="0"/>
              </a:rPr>
              <a:t>Nhóm 2: Các biểu thức còn lại.</a:t>
            </a:r>
          </a:p>
          <a:p>
            <a:pPr algn="just" defTabSz="609630">
              <a:lnSpc>
                <a:spcPct val="150000"/>
              </a:lnSpc>
              <a:defRPr/>
            </a:pPr>
            <a:r>
              <a:rPr lang="en-US" sz="2533">
                <a:solidFill>
                  <a:prstClr val="black"/>
                </a:solidFill>
                <a:latin typeface="Arial" panose="020B0604020202020204" pitchFamily="34" charset="0"/>
                <a:cs typeface="Arial" panose="020B0604020202020204" pitchFamily="34" charset="0"/>
              </a:rPr>
              <a:t>Nếu biểu thức (nhiều biến) tương tự đơn thức một biến thì theo em, nhóm nào trong hai nhóm trên bao gồm những đơn thức?</a:t>
            </a:r>
          </a:p>
        </p:txBody>
      </p:sp>
      <p:pic>
        <p:nvPicPr>
          <p:cNvPr id="15" name="Picture 14"/>
          <p:cNvPicPr>
            <a:picLocks noChangeAspect="1"/>
          </p:cNvPicPr>
          <p:nvPr/>
        </p:nvPicPr>
        <p:blipFill>
          <a:blip r:embed="rId7"/>
          <a:stretch>
            <a:fillRect/>
          </a:stretch>
        </p:blipFill>
        <p:spPr>
          <a:xfrm>
            <a:off x="10548683" y="5217190"/>
            <a:ext cx="1520068" cy="1536325"/>
          </a:xfrm>
          <a:prstGeom prst="rect">
            <a:avLst/>
          </a:prstGeom>
        </p:spPr>
      </p:pic>
    </p:spTree>
    <p:extLst>
      <p:ext uri="{BB962C8B-B14F-4D97-AF65-F5344CB8AC3E}">
        <p14:creationId xmlns:p14="http://schemas.microsoft.com/office/powerpoint/2010/main" val="298342941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2192000" cy="6858000"/>
          </a:xfrm>
          <a:prstGeom prst="rect">
            <a:avLst/>
          </a:prstGeom>
        </p:spPr>
      </p:pic>
      <p:sp>
        <p:nvSpPr>
          <p:cNvPr id="8" name="Rectangle 7"/>
          <p:cNvSpPr/>
          <p:nvPr/>
        </p:nvSpPr>
        <p:spPr>
          <a:xfrm>
            <a:off x="457200" y="431457"/>
            <a:ext cx="11277600" cy="594394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6" name="Rectangle 15"/>
          <p:cNvSpPr/>
          <p:nvPr/>
        </p:nvSpPr>
        <p:spPr>
          <a:xfrm>
            <a:off x="5358570" y="910243"/>
            <a:ext cx="1396473" cy="523220"/>
          </a:xfrm>
          <a:prstGeom prst="rect">
            <a:avLst/>
          </a:prstGeom>
        </p:spPr>
        <p:txBody>
          <a:bodyPr wrap="none">
            <a:spAutoFit/>
          </a:bodyPr>
          <a:lstStyle/>
          <a:p>
            <a:pPr defTabSz="609630">
              <a:defRPr/>
            </a:pPr>
            <a:r>
              <a:rPr lang="en-US" sz="2800" b="1" i="1" u="sng">
                <a:solidFill>
                  <a:srgbClr val="1F497D"/>
                </a:solidFill>
                <a:latin typeface="Arial" panose="020B0604020202020204" pitchFamily="34" charset="0"/>
                <a:ea typeface="Times New Roman" panose="02020603050405020304" pitchFamily="18" charset="0"/>
                <a:cs typeface="Arial" panose="020B0604020202020204" pitchFamily="34" charset="0"/>
              </a:rPr>
              <a:t>Trả lời:</a:t>
            </a:r>
            <a:endParaRPr lang="en-US" sz="2800" b="1" i="1" u="sng">
              <a:solidFill>
                <a:srgbClr val="1F497D"/>
              </a:solidFill>
              <a:latin typeface="Calibri"/>
            </a:endParaRPr>
          </a:p>
        </p:txBody>
      </p:sp>
      <mc:AlternateContent xmlns:mc="http://schemas.openxmlformats.org/markup-compatibility/2006" xmlns:a14="http://schemas.microsoft.com/office/drawing/2010/main">
        <mc:Choice Requires="a14">
          <p:sp>
            <p:nvSpPr>
              <p:cNvPr id="17" name="Rectangle 16"/>
              <p:cNvSpPr/>
              <p:nvPr/>
            </p:nvSpPr>
            <p:spPr>
              <a:xfrm>
                <a:off x="924064" y="1600200"/>
                <a:ext cx="9797505" cy="3888180"/>
              </a:xfrm>
              <a:prstGeom prst="rect">
                <a:avLst/>
              </a:prstGeom>
            </p:spPr>
            <p:txBody>
              <a:bodyPr wrap="square">
                <a:spAutoFit/>
              </a:bodyPr>
              <a:lstStyle/>
              <a:p>
                <a:pPr marL="381019" indent="-381019" algn="just" fontAlgn="base">
                  <a:lnSpc>
                    <a:spcPct val="150000"/>
                  </a:lnSpc>
                  <a:spcAft>
                    <a:spcPts val="533"/>
                  </a:spcAft>
                  <a:buFont typeface="Arial" panose="020B0604020202020204" pitchFamily="34" charset="0"/>
                  <a:buChar char="•"/>
                </a:pPr>
                <a:r>
                  <a:rPr lang="en-US" sz="2667">
                    <a:latin typeface="Arial" panose="020B0604020202020204" pitchFamily="34" charset="0"/>
                    <a:ea typeface="Arial" panose="020B0604020202020204" pitchFamily="34" charset="0"/>
                    <a:cs typeface="Arial" panose="020B0604020202020204" pitchFamily="34" charset="0"/>
                  </a:rPr>
                  <a:t>Nhóm 1: </a:t>
                </a:r>
              </a:p>
              <a:p>
                <a:pPr algn="ctr" fontAlgn="base">
                  <a:lnSpc>
                    <a:spcPct val="150000"/>
                  </a:lnSpc>
                  <a:spcAft>
                    <a:spcPts val="533"/>
                  </a:spcAft>
                </a:pPr>
                <a14:m>
                  <m:oMathPara xmlns:m="http://schemas.openxmlformats.org/officeDocument/2006/math">
                    <m:oMathParaPr>
                      <m:jc m:val="centerGroup"/>
                    </m:oMathParaPr>
                    <m:oMath xmlns:m="http://schemas.openxmlformats.org/officeDocument/2006/math">
                      <m:sSup>
                        <m:sSupPr>
                          <m:ctrlPr>
                            <a:rPr lang="en-US" sz="2667"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e>
                        <m:sup>
                          <m:r>
                            <a:rPr lang="en-US" sz="2667">
                              <a:latin typeface="Cambria Math" panose="02040503050406030204" pitchFamily="18" charset="0"/>
                              <a:ea typeface="Arial" panose="020B0604020202020204" pitchFamily="34" charset="0"/>
                              <a:cs typeface="Times New Roman" panose="02020603050405020304" pitchFamily="18" charset="0"/>
                            </a:rPr>
                            <m:t>3</m:t>
                          </m:r>
                        </m:sup>
                      </m:sSup>
                      <m:r>
                        <a:rPr lang="en-US" sz="2667" i="1">
                          <a:latin typeface="Cambria Math" panose="02040503050406030204" pitchFamily="18" charset="0"/>
                          <a:ea typeface="Arial" panose="020B0604020202020204" pitchFamily="34" charset="0"/>
                          <a:cs typeface="Times New Roman" panose="02020603050405020304" pitchFamily="18" charset="0"/>
                        </a:rPr>
                        <m:t>−</m:t>
                      </m:r>
                      <m:f>
                        <m:fPr>
                          <m:ctrlPr>
                            <a:rPr lang="en-US" sz="2667" i="1">
                              <a:latin typeface="Cambria Math" panose="02040503050406030204" pitchFamily="18" charset="0"/>
                              <a:ea typeface="Arial" panose="020B0604020202020204" pitchFamily="34" charset="0"/>
                              <a:cs typeface="Times New Roman" panose="02020603050405020304" pitchFamily="18" charset="0"/>
                            </a:rPr>
                          </m:ctrlPr>
                        </m:fPr>
                        <m:num>
                          <m:r>
                            <a:rPr lang="en-US" sz="2667">
                              <a:latin typeface="Cambria Math" panose="02040503050406030204" pitchFamily="18" charset="0"/>
                              <a:ea typeface="Arial" panose="020B0604020202020204" pitchFamily="34" charset="0"/>
                              <a:cs typeface="Times New Roman" panose="02020603050405020304" pitchFamily="18" charset="0"/>
                            </a:rPr>
                            <m:t>1</m:t>
                          </m:r>
                        </m:num>
                        <m:den>
                          <m:r>
                            <a:rPr lang="en-US" sz="2667">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r>
                        <a:rPr lang="en-US" sz="2667">
                          <a:latin typeface="Cambria Math" panose="02040503050406030204" pitchFamily="18" charset="0"/>
                          <a:ea typeface="Arial" panose="020B0604020202020204" pitchFamily="34" charset="0"/>
                          <a:cs typeface="Times New Roman" panose="02020603050405020304" pitchFamily="18" charset="0"/>
                        </a:rPr>
                        <m:t>;   </m:t>
                      </m:r>
                      <m:r>
                        <a:rPr lang="en-US" sz="2667" i="1">
                          <a:latin typeface="Cambria Math" panose="02040503050406030204" pitchFamily="18" charset="0"/>
                          <a:ea typeface="Arial" panose="020B0604020202020204" pitchFamily="34" charset="0"/>
                          <a:cs typeface="Times New Roman" panose="02020603050405020304" pitchFamily="18" charset="0"/>
                        </a:rPr>
                        <m:t>−</m:t>
                      </m:r>
                      <m:r>
                        <a:rPr lang="en-US" sz="2667">
                          <a:latin typeface="Cambria Math" panose="02040503050406030204" pitchFamily="18" charset="0"/>
                          <a:ea typeface="Arial" panose="020B0604020202020204" pitchFamily="34" charset="0"/>
                          <a:cs typeface="Times New Roman" panose="02020603050405020304" pitchFamily="18" charset="0"/>
                        </a:rPr>
                        <m:t>2</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r>
                        <a:rPr lang="en-US" sz="2667">
                          <a:latin typeface="Cambria Math" panose="02040503050406030204" pitchFamily="18" charset="0"/>
                          <a:ea typeface="Arial" panose="020B0604020202020204" pitchFamily="34" charset="0"/>
                          <a:cs typeface="Times New Roman" panose="02020603050405020304" pitchFamily="18" charset="0"/>
                        </a:rPr>
                        <m:t>+7</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r>
                        <a:rPr lang="en-US" sz="2667">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x</m:t>
                      </m:r>
                      <m:r>
                        <a:rPr lang="en-US" sz="2667">
                          <a:latin typeface="Cambria Math" panose="02040503050406030204" pitchFamily="18" charset="0"/>
                          <a:ea typeface="Arial" panose="020B0604020202020204" pitchFamily="34" charset="0"/>
                          <a:cs typeface="Times New Roman" panose="02020603050405020304" pitchFamily="18" charset="0"/>
                        </a:rPr>
                        <m:t>+2</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y</m:t>
                      </m:r>
                      <m:r>
                        <a:rPr lang="en-US" sz="2667" i="1">
                          <a:latin typeface="Cambria Math" panose="02040503050406030204" pitchFamily="18" charset="0"/>
                          <a:ea typeface="Arial" panose="020B0604020202020204" pitchFamily="34" charset="0"/>
                          <a:cs typeface="Times New Roman" panose="02020603050405020304" pitchFamily="18" charset="0"/>
                        </a:rPr>
                        <m:t>−</m:t>
                      </m:r>
                      <m:r>
                        <m:rPr>
                          <m:sty m:val="p"/>
                        </m:rPr>
                        <a:rPr lang="en-US" sz="2667">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2667">
                  <a:latin typeface="Arial" panose="020B0604020202020204" pitchFamily="34" charset="0"/>
                  <a:ea typeface="Arial" panose="020B0604020202020204" pitchFamily="34" charset="0"/>
                  <a:cs typeface="Arial" panose="020B0604020202020204" pitchFamily="34" charset="0"/>
                </a:endParaRPr>
              </a:p>
              <a:p>
                <a:pPr marL="381019" indent="-381019" algn="just" fontAlgn="base">
                  <a:lnSpc>
                    <a:spcPct val="150000"/>
                  </a:lnSpc>
                  <a:spcAft>
                    <a:spcPts val="533"/>
                  </a:spcAft>
                  <a:buFont typeface="Arial" panose="020B0604020202020204" pitchFamily="34" charset="0"/>
                  <a:buChar char="•"/>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Nhóm 2:</a:t>
                </a:r>
                <a:endParaRPr lang="en-US" sz="2667">
                  <a:latin typeface="Arial" panose="020B0604020202020204" pitchFamily="34" charset="0"/>
                  <a:ea typeface="Arial" panose="020B0604020202020204" pitchFamily="34" charset="0"/>
                  <a:cs typeface="Arial" panose="020B0604020202020204" pitchFamily="34" charset="0"/>
                </a:endParaRPr>
              </a:p>
              <a:p>
                <a:pPr algn="ctr" fontAlgn="base">
                  <a:lnSpc>
                    <a:spcPct val="150000"/>
                  </a:lnSpc>
                  <a:spcAft>
                    <a:spcPts val="533"/>
                  </a:spcAft>
                </a:pPr>
                <a14:m>
                  <m:oMathPara xmlns:m="http://schemas.openxmlformats.org/officeDocument/2006/math">
                    <m:oMathParaPr>
                      <m:jc m:val="centerGroup"/>
                    </m:oMathParaPr>
                    <m:oMath xmlns:m="http://schemas.openxmlformats.org/officeDocument/2006/math">
                      <m: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17</m:t>
                      </m:r>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z</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den>
                      </m:f>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  </m:t>
                      </m:r>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m:t>
                      </m:r>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2667"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2667">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2667">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924064" y="1600200"/>
                <a:ext cx="9797505" cy="3888180"/>
              </a:xfrm>
              <a:prstGeom prst="rect">
                <a:avLst/>
              </a:prstGeom>
              <a:blipFill>
                <a:blip r:embed="rId3"/>
                <a:stretch>
                  <a:fillRect l="-1058"/>
                </a:stretch>
              </a:blipFill>
            </p:spPr>
            <p:txBody>
              <a:bodyPr/>
              <a:lstStyle/>
              <a:p>
                <a:r>
                  <a:rPr lang="en-US">
                    <a:noFill/>
                  </a:rPr>
                  <a:t> </a:t>
                </a:r>
              </a:p>
            </p:txBody>
          </p:sp>
        </mc:Fallback>
      </mc:AlternateContent>
      <p:pic>
        <p:nvPicPr>
          <p:cNvPr id="19" name="Picture 18"/>
          <p:cNvPicPr>
            <a:picLocks noChangeAspect="1"/>
          </p:cNvPicPr>
          <p:nvPr/>
        </p:nvPicPr>
        <p:blipFill>
          <a:blip r:embed="rId4"/>
          <a:stretch>
            <a:fillRect/>
          </a:stretch>
        </p:blipFill>
        <p:spPr>
          <a:xfrm>
            <a:off x="131912" y="6007958"/>
            <a:ext cx="1595289" cy="783035"/>
          </a:xfrm>
          <a:prstGeom prst="rect">
            <a:avLst/>
          </a:prstGeom>
        </p:spPr>
      </p:pic>
      <p:sp>
        <p:nvSpPr>
          <p:cNvPr id="4" name="Rounded Rectangle 3"/>
          <p:cNvSpPr/>
          <p:nvPr/>
        </p:nvSpPr>
        <p:spPr>
          <a:xfrm>
            <a:off x="863600" y="3494207"/>
            <a:ext cx="8077200" cy="23876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pic>
        <p:nvPicPr>
          <p:cNvPr id="6" name="Picture 5"/>
          <p:cNvPicPr>
            <a:picLocks noChangeAspect="1"/>
          </p:cNvPicPr>
          <p:nvPr/>
        </p:nvPicPr>
        <p:blipFill>
          <a:blip r:embed="rId5"/>
          <a:stretch>
            <a:fillRect/>
          </a:stretch>
        </p:blipFill>
        <p:spPr>
          <a:xfrm>
            <a:off x="9570254" y="665244"/>
            <a:ext cx="1932379" cy="1312229"/>
          </a:xfrm>
          <a:prstGeom prst="rect">
            <a:avLst/>
          </a:prstGeom>
        </p:spPr>
      </p:pic>
      <p:sp>
        <p:nvSpPr>
          <p:cNvPr id="7" name="Right Arrow 6"/>
          <p:cNvSpPr/>
          <p:nvPr/>
        </p:nvSpPr>
        <p:spPr>
          <a:xfrm>
            <a:off x="9151457" y="4526508"/>
            <a:ext cx="500543" cy="32299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p>
        </p:txBody>
      </p:sp>
      <p:sp>
        <p:nvSpPr>
          <p:cNvPr id="10" name="Rectangle 9"/>
          <p:cNvSpPr/>
          <p:nvPr/>
        </p:nvSpPr>
        <p:spPr>
          <a:xfrm>
            <a:off x="9702801" y="4424909"/>
            <a:ext cx="1681871" cy="502766"/>
          </a:xfrm>
          <a:prstGeom prst="rect">
            <a:avLst/>
          </a:prstGeom>
        </p:spPr>
        <p:txBody>
          <a:bodyPr wrap="none">
            <a:spAutoFit/>
          </a:bodyPr>
          <a:lstStyle/>
          <a:p>
            <a:pPr lvl="0"/>
            <a:r>
              <a:rPr lang="vi-VN" sz="2667" b="1" i="1">
                <a:solidFill>
                  <a:srgbClr val="C00000"/>
                </a:solidFill>
              </a:rPr>
              <a:t>đơn thức</a:t>
            </a:r>
            <a:endParaRPr lang="en-US" sz="2667" b="1" i="1">
              <a:solidFill>
                <a:srgbClr val="C00000"/>
              </a:solidFill>
            </a:endParaRPr>
          </a:p>
        </p:txBody>
      </p:sp>
    </p:spTree>
    <p:extLst>
      <p:ext uri="{BB962C8B-B14F-4D97-AF65-F5344CB8AC3E}">
        <p14:creationId xmlns:p14="http://schemas.microsoft.com/office/powerpoint/2010/main" val="314176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9" dur="500"/>
                                        <p:tgtEl>
                                          <p:spTgt spid="1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2995</Words>
  <Application>Microsoft Office PowerPoint</Application>
  <PresentationFormat>Widescreen</PresentationFormat>
  <Paragraphs>292</Paragraphs>
  <Slides>53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Cambria Math</vt:lpstr>
      <vt:lpstr>Kavoon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dc:creator>
  <cp:lastModifiedBy>nguyen hoa</cp:lastModifiedBy>
  <cp:revision>2</cp:revision>
  <dcterms:created xsi:type="dcterms:W3CDTF">2023-09-05T15:46:54Z</dcterms:created>
  <dcterms:modified xsi:type="dcterms:W3CDTF">2024-03-13T07:36:38Z</dcterms:modified>
</cp:coreProperties>
</file>