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3" r:id="rId5"/>
    <p:sldId id="260" r:id="rId6"/>
    <p:sldId id="264" r:id="rId7"/>
    <p:sldId id="280" r:id="rId8"/>
    <p:sldId id="283" r:id="rId9"/>
    <p:sldId id="265" r:id="rId10"/>
    <p:sldId id="278" r:id="rId11"/>
    <p:sldId id="281" r:id="rId12"/>
    <p:sldId id="282" r:id="rId13"/>
    <p:sldId id="267" r:id="rId14"/>
    <p:sldId id="268" r:id="rId15"/>
    <p:sldId id="269" r:id="rId16"/>
    <p:sldId id="271" r:id="rId17"/>
    <p:sldId id="272" r:id="rId18"/>
    <p:sldId id="279" r:id="rId19"/>
    <p:sldId id="270" r:id="rId20"/>
    <p:sldId id="273"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ADCFA-8763-4250-A045-5EF67AAB8C8E}"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24B5B-FA49-47B1-B413-E65CBB8B094B}" type="slidenum">
              <a:rPr lang="en-US" smtClean="0"/>
              <a:t>‹#›</a:t>
            </a:fld>
            <a:endParaRPr lang="en-US"/>
          </a:p>
        </p:txBody>
      </p:sp>
    </p:spTree>
    <p:extLst>
      <p:ext uri="{BB962C8B-B14F-4D97-AF65-F5344CB8AC3E}">
        <p14:creationId xmlns:p14="http://schemas.microsoft.com/office/powerpoint/2010/main" val="106539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8F471-B7FF-48A5-AF5D-BC659FC81387}"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134948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8F471-B7FF-48A5-AF5D-BC659FC81387}"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176640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8F471-B7FF-48A5-AF5D-BC659FC81387}"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320372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8F471-B7FF-48A5-AF5D-BC659FC81387}"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303067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F8F471-B7FF-48A5-AF5D-BC659FC81387}"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151917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F8F471-B7FF-48A5-AF5D-BC659FC81387}"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169489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F8F471-B7FF-48A5-AF5D-BC659FC81387}" type="datetimeFigureOut">
              <a:rPr lang="en-US" smtClean="0"/>
              <a:pPr/>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421600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F8F471-B7FF-48A5-AF5D-BC659FC81387}" type="datetimeFigureOut">
              <a:rPr lang="en-US" smtClean="0"/>
              <a:pPr/>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11636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8F471-B7FF-48A5-AF5D-BC659FC81387}" type="datetimeFigureOut">
              <a:rPr lang="en-US" smtClean="0"/>
              <a:pPr/>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329023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F8F471-B7FF-48A5-AF5D-BC659FC81387}"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346690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F8F471-B7FF-48A5-AF5D-BC659FC81387}"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CFF7-60FC-4750-9678-9DA061AE12B5}" type="slidenum">
              <a:rPr lang="en-US" smtClean="0"/>
              <a:pPr/>
              <a:t>‹#›</a:t>
            </a:fld>
            <a:endParaRPr lang="en-US"/>
          </a:p>
        </p:txBody>
      </p:sp>
    </p:spTree>
    <p:extLst>
      <p:ext uri="{BB962C8B-B14F-4D97-AF65-F5344CB8AC3E}">
        <p14:creationId xmlns:p14="http://schemas.microsoft.com/office/powerpoint/2010/main" val="91530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8F471-B7FF-48A5-AF5D-BC659FC81387}" type="datetimeFigureOut">
              <a:rPr lang="en-US" smtClean="0"/>
              <a:pPr/>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6CFF7-60FC-4750-9678-9DA061AE12B5}" type="slidenum">
              <a:rPr lang="en-US" smtClean="0"/>
              <a:pPr/>
              <a:t>‹#›</a:t>
            </a:fld>
            <a:endParaRPr lang="en-US"/>
          </a:p>
        </p:txBody>
      </p:sp>
    </p:spTree>
    <p:extLst>
      <p:ext uri="{BB962C8B-B14F-4D97-AF65-F5344CB8AC3E}">
        <p14:creationId xmlns:p14="http://schemas.microsoft.com/office/powerpoint/2010/main" val="196565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z01pTvuMa0"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youtube.com/watch?v=zlYXg0wiynU"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Xv-Aq3p5AYQ"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5412"/>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6105C61F-9005-4F14-AAC5-86C48AA5DAAE}"/>
              </a:ext>
            </a:extLst>
          </p:cNvPr>
          <p:cNvSpPr txBox="1">
            <a:spLocks/>
          </p:cNvSpPr>
          <p:nvPr/>
        </p:nvSpPr>
        <p:spPr>
          <a:xfrm>
            <a:off x="1719619" y="1582055"/>
            <a:ext cx="8598088" cy="20029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4400" b="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44: CHUYỂN ĐỘNG NHÌN THẤY CỦA MẶT TRĂNG</a:t>
            </a:r>
            <a:endParaRPr lang="vi-VN"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795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3656901"/>
              </p:ext>
            </p:extLst>
          </p:nvPr>
        </p:nvGraphicFramePr>
        <p:xfrm>
          <a:off x="1146629" y="191069"/>
          <a:ext cx="9579428" cy="6666930"/>
        </p:xfrm>
        <a:graphic>
          <a:graphicData uri="http://schemas.openxmlformats.org/drawingml/2006/table">
            <a:tbl>
              <a:tblPr firstRow="1" firstCol="1" bandRow="1">
                <a:tableStyleId>{BC89EF96-8CEA-46FF-86C4-4CE0E7609802}</a:tableStyleId>
              </a:tblPr>
              <a:tblGrid>
                <a:gridCol w="5012355">
                  <a:extLst>
                    <a:ext uri="{9D8B030D-6E8A-4147-A177-3AD203B41FA5}">
                      <a16:colId xmlns:a16="http://schemas.microsoft.com/office/drawing/2014/main" xmlns="" val="486513680"/>
                    </a:ext>
                  </a:extLst>
                </a:gridCol>
                <a:gridCol w="4567073">
                  <a:extLst>
                    <a:ext uri="{9D8B030D-6E8A-4147-A177-3AD203B41FA5}">
                      <a16:colId xmlns:a16="http://schemas.microsoft.com/office/drawing/2014/main" xmlns="" val="3184006587"/>
                    </a:ext>
                  </a:extLst>
                </a:gridCol>
              </a:tblGrid>
              <a:tr h="489903">
                <a:tc gridSpan="2">
                  <a:txBody>
                    <a:bodyPr/>
                    <a:lstStyle/>
                    <a:p>
                      <a:pPr marL="0" marR="0" algn="ctr">
                        <a:lnSpc>
                          <a:spcPct val="107000"/>
                        </a:lnSpc>
                        <a:spcBef>
                          <a:spcPts val="0"/>
                        </a:spcBef>
                        <a:spcAft>
                          <a:spcPts val="0"/>
                        </a:spcAft>
                        <a:tabLst>
                          <a:tab pos="3200400" algn="l"/>
                          <a:tab pos="4343400" algn="l"/>
                        </a:tabLst>
                      </a:pPr>
                      <a:r>
                        <a:rPr lang="en-US" sz="1800">
                          <a:effectLst/>
                        </a:rPr>
                        <a:t>CÁC</a:t>
                      </a:r>
                      <a:r>
                        <a:rPr lang="en-US" sz="1800" baseline="0">
                          <a:effectLst/>
                        </a:rPr>
                        <a:t> HÌNH DẠNG NHÌN THẤY CỦA MẶT TRĂNG (PHA CỦA MẶT TRĂNG)</a:t>
                      </a:r>
                      <a:endParaRPr lang="en-U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tabLst>
                          <a:tab pos="3200400" algn="l"/>
                          <a:tab pos="4343400" algn="l"/>
                        </a:tabLst>
                      </a:pP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653272544"/>
                  </a:ext>
                </a:extLst>
              </a:tr>
              <a:tr h="453535">
                <a:tc>
                  <a:txBody>
                    <a:bodyPr/>
                    <a:lstStyle/>
                    <a:p>
                      <a:pPr marL="0" marR="0" algn="ctr">
                        <a:lnSpc>
                          <a:spcPct val="107000"/>
                        </a:lnSpc>
                        <a:spcBef>
                          <a:spcPts val="0"/>
                        </a:spcBef>
                        <a:spcAft>
                          <a:spcPts val="0"/>
                        </a:spcAft>
                        <a:tabLst>
                          <a:tab pos="3200400" algn="l"/>
                          <a:tab pos="4343400" algn="l"/>
                        </a:tabLst>
                      </a:pPr>
                      <a:r>
                        <a:rPr lang="en-US" sz="2400">
                          <a:effectLst/>
                        </a:rPr>
                        <a:t>CỘT</a:t>
                      </a:r>
                      <a:r>
                        <a:rPr lang="en-US" sz="2400" baseline="0">
                          <a:effectLst/>
                        </a:rPr>
                        <a:t> A</a:t>
                      </a:r>
                      <a:endParaRPr lang="en-US" sz="2400" b="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200400" algn="l"/>
                          <a:tab pos="4343400" algn="l"/>
                        </a:tabLst>
                      </a:pPr>
                      <a:r>
                        <a:rPr lang="en-US" sz="2400">
                          <a:effectLst/>
                        </a:rPr>
                        <a:t>CỘT</a:t>
                      </a:r>
                      <a:r>
                        <a:rPr lang="en-US" sz="2400" baseline="0">
                          <a:effectLst/>
                        </a:rPr>
                        <a:t> B</a:t>
                      </a:r>
                      <a:endParaRPr lang="en-US" sz="2400" b="1">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067855387"/>
                  </a:ext>
                </a:extLst>
              </a:tr>
              <a:tr h="739032">
                <a:tc>
                  <a:txBody>
                    <a:bodyPr/>
                    <a:lstStyle/>
                    <a:p>
                      <a:pPr marL="0" marR="0" indent="0" algn="l" defTabSz="914400" rtl="0" eaLnBrk="1" fontAlgn="auto" latinLnBrk="0" hangingPunct="1">
                        <a:lnSpc>
                          <a:spcPct val="107000"/>
                        </a:lnSpc>
                        <a:spcBef>
                          <a:spcPts val="0"/>
                        </a:spcBef>
                        <a:spcAft>
                          <a:spcPts val="0"/>
                        </a:spcAft>
                        <a:buClrTx/>
                        <a:buSzTx/>
                        <a:buFontTx/>
                        <a:buNone/>
                        <a:tabLst>
                          <a:tab pos="3200400" algn="l"/>
                          <a:tab pos="4343400" algn="l"/>
                        </a:tabLst>
                        <a:defRPr/>
                      </a:pPr>
                      <a:r>
                        <a:rPr lang="en-US" sz="1800">
                          <a:effectLst/>
                        </a:rPr>
                        <a:t>Không Trăng (ứng với ngày không có Trăng)</a:t>
                      </a:r>
                      <a:endParaRPr lang="en-US" sz="1600">
                        <a:effectLst/>
                      </a:endParaRPr>
                    </a:p>
                    <a:p>
                      <a:pPr marL="0" marR="0">
                        <a:lnSpc>
                          <a:spcPct val="107000"/>
                        </a:lnSpc>
                        <a:spcBef>
                          <a:spcPts val="0"/>
                        </a:spcBef>
                        <a:spcAft>
                          <a:spcPts val="0"/>
                        </a:spcAft>
                        <a:tabLst>
                          <a:tab pos="3200400" algn="l"/>
                          <a:tab pos="4343400" algn="l"/>
                        </a:tabLst>
                      </a:pP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694455774"/>
                  </a:ext>
                </a:extLst>
              </a:tr>
              <a:tr h="691841">
                <a:tc>
                  <a:txBody>
                    <a:bodyPr/>
                    <a:lstStyle/>
                    <a:p>
                      <a:pPr marL="0" marR="0">
                        <a:lnSpc>
                          <a:spcPct val="107000"/>
                        </a:lnSpc>
                        <a:spcBef>
                          <a:spcPts val="0"/>
                        </a:spcBef>
                        <a:spcAft>
                          <a:spcPts val="0"/>
                        </a:spcAft>
                        <a:tabLst>
                          <a:tab pos="3200400" algn="l"/>
                          <a:tab pos="4343400" algn="l"/>
                        </a:tabLst>
                      </a:pPr>
                      <a:r>
                        <a:rPr lang="en-US" sz="2000">
                          <a:effectLst/>
                        </a:rPr>
                        <a:t>Trăng khuyết (ứng với 4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000">
                          <a:effectLst/>
                        </a:rPr>
                        <a:t> </a:t>
                      </a:r>
                      <a:r>
                        <a:rPr lang="en-US" sz="1800">
                          <a:effectLst/>
                        </a:rPr>
                        <a:t> </a:t>
                      </a:r>
                      <a:r>
                        <a:rPr lang="en-US" sz="2000">
                          <a:effectLst/>
                        </a:rPr>
                        <a:t>                     </a:t>
                      </a:r>
                      <a:endParaRPr lang="en-US" sz="18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995547567"/>
                  </a:ext>
                </a:extLst>
              </a:tr>
              <a:tr h="739032">
                <a:tc>
                  <a:txBody>
                    <a:bodyPr/>
                    <a:lstStyle/>
                    <a:p>
                      <a:pPr marL="0" marR="0">
                        <a:lnSpc>
                          <a:spcPct val="107000"/>
                        </a:lnSpc>
                        <a:spcBef>
                          <a:spcPts val="0"/>
                        </a:spcBef>
                        <a:spcAft>
                          <a:spcPts val="0"/>
                        </a:spcAft>
                        <a:tabLst>
                          <a:tab pos="3200400" algn="l"/>
                          <a:tab pos="4343400" algn="l"/>
                        </a:tabLst>
                      </a:pPr>
                      <a:r>
                        <a:rPr lang="en-US" sz="2000">
                          <a:effectLst/>
                        </a:rPr>
                        <a:t>Bán nguyệt (ứng với 8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000">
                          <a:effectLst/>
                        </a:rPr>
                        <a:t>                  </a:t>
                      </a:r>
                      <a:endParaRPr lang="en-US" sz="18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213731382"/>
                  </a:ext>
                </a:extLst>
              </a:tr>
              <a:tr h="691841">
                <a:tc>
                  <a:txBody>
                    <a:bodyPr/>
                    <a:lstStyle/>
                    <a:p>
                      <a:pPr marL="0" marR="0">
                        <a:lnSpc>
                          <a:spcPct val="107000"/>
                        </a:lnSpc>
                        <a:spcBef>
                          <a:spcPts val="0"/>
                        </a:spcBef>
                        <a:spcAft>
                          <a:spcPts val="0"/>
                        </a:spcAft>
                        <a:tabLst>
                          <a:tab pos="3200400" algn="l"/>
                          <a:tab pos="4343400" algn="l"/>
                        </a:tabLst>
                      </a:pPr>
                      <a:r>
                        <a:rPr lang="en-US" sz="2000">
                          <a:effectLst/>
                        </a:rPr>
                        <a:t>Trăng khuyết (ứng với 12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552668636"/>
                  </a:ext>
                </a:extLst>
              </a:tr>
              <a:tr h="739032">
                <a:tc>
                  <a:txBody>
                    <a:bodyPr/>
                    <a:lstStyle/>
                    <a:p>
                      <a:pPr marL="0" marR="0">
                        <a:lnSpc>
                          <a:spcPct val="107000"/>
                        </a:lnSpc>
                        <a:spcBef>
                          <a:spcPts val="0"/>
                        </a:spcBef>
                        <a:spcAft>
                          <a:spcPts val="0"/>
                        </a:spcAft>
                        <a:tabLst>
                          <a:tab pos="3200400" algn="l"/>
                          <a:tab pos="4343400" algn="l"/>
                        </a:tabLst>
                      </a:pPr>
                      <a:r>
                        <a:rPr lang="en-US" sz="2000">
                          <a:effectLst/>
                        </a:rPr>
                        <a:t>Trăng tròn (ứng với 16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000">
                          <a:effectLst/>
                        </a:rPr>
                        <a:t>                   </a:t>
                      </a:r>
                      <a:endParaRPr lang="en-US" sz="18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090755048"/>
                  </a:ext>
                </a:extLst>
              </a:tr>
              <a:tr h="691841">
                <a:tc>
                  <a:txBody>
                    <a:bodyPr/>
                    <a:lstStyle/>
                    <a:p>
                      <a:pPr marL="0" marR="0">
                        <a:lnSpc>
                          <a:spcPct val="107000"/>
                        </a:lnSpc>
                        <a:spcBef>
                          <a:spcPts val="0"/>
                        </a:spcBef>
                        <a:spcAft>
                          <a:spcPts val="0"/>
                        </a:spcAft>
                        <a:tabLst>
                          <a:tab pos="3200400" algn="l"/>
                          <a:tab pos="4343400" algn="l"/>
                        </a:tabLst>
                      </a:pPr>
                      <a:r>
                        <a:rPr lang="en-US" sz="2000">
                          <a:effectLst/>
                        </a:rPr>
                        <a:t>Trăng khuyết (ứng với 19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918888725"/>
                  </a:ext>
                </a:extLst>
              </a:tr>
              <a:tr h="739032">
                <a:tc>
                  <a:txBody>
                    <a:bodyPr/>
                    <a:lstStyle/>
                    <a:p>
                      <a:pPr marL="0" marR="0">
                        <a:lnSpc>
                          <a:spcPct val="107000"/>
                        </a:lnSpc>
                        <a:spcBef>
                          <a:spcPts val="0"/>
                        </a:spcBef>
                        <a:spcAft>
                          <a:spcPts val="0"/>
                        </a:spcAft>
                        <a:tabLst>
                          <a:tab pos="3200400" algn="l"/>
                          <a:tab pos="4343400" algn="l"/>
                        </a:tabLst>
                      </a:pPr>
                      <a:r>
                        <a:rPr lang="en-US" sz="2000">
                          <a:effectLst/>
                        </a:rPr>
                        <a:t>Bán nguyệt (ứng với 23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188020503"/>
                  </a:ext>
                </a:extLst>
              </a:tr>
              <a:tr h="691841">
                <a:tc>
                  <a:txBody>
                    <a:bodyPr/>
                    <a:lstStyle/>
                    <a:p>
                      <a:pPr marL="0" marR="0">
                        <a:lnSpc>
                          <a:spcPct val="107000"/>
                        </a:lnSpc>
                        <a:spcBef>
                          <a:spcPts val="0"/>
                        </a:spcBef>
                        <a:spcAft>
                          <a:spcPts val="0"/>
                        </a:spcAft>
                        <a:tabLst>
                          <a:tab pos="3200400" algn="l"/>
                          <a:tab pos="4343400" algn="l"/>
                        </a:tabLst>
                      </a:pPr>
                      <a:r>
                        <a:rPr lang="en-US" sz="2000">
                          <a:effectLst/>
                        </a:rPr>
                        <a:t>Trăng khuyết (ứng với 27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005024630"/>
                  </a:ext>
                </a:extLst>
              </a:tr>
            </a:tbl>
          </a:graphicData>
        </a:graphic>
      </p:graphicFrame>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8616275" y="1911071"/>
            <a:ext cx="628014" cy="647065"/>
          </a:xfrm>
          <a:prstGeom prst="rect">
            <a:avLst/>
          </a:prstGeom>
        </p:spPr>
      </p:pic>
      <p:pic>
        <p:nvPicPr>
          <p:cNvPr id="14" name="Picture 13"/>
          <p:cNvPicPr/>
          <p:nvPr/>
        </p:nvPicPr>
        <p:blipFill>
          <a:blip r:embed="rId3" cstate="print"/>
          <a:stretch>
            <a:fillRect/>
          </a:stretch>
        </p:blipFill>
        <p:spPr>
          <a:xfrm>
            <a:off x="8550872" y="6153064"/>
            <a:ext cx="683768" cy="673164"/>
          </a:xfrm>
          <a:prstGeom prst="rect">
            <a:avLst/>
          </a:prstGeom>
        </p:spPr>
      </p:pic>
      <p:pic>
        <p:nvPicPr>
          <p:cNvPr id="15" name="Picture 14"/>
          <p:cNvPicPr/>
          <p:nvPr/>
        </p:nvPicPr>
        <p:blipFill>
          <a:blip r:embed="rId4" cstate="print"/>
          <a:stretch>
            <a:fillRect/>
          </a:stretch>
        </p:blipFill>
        <p:spPr>
          <a:xfrm>
            <a:off x="7280951" y="5441793"/>
            <a:ext cx="664591" cy="713232"/>
          </a:xfrm>
          <a:prstGeom prst="rect">
            <a:avLst/>
          </a:prstGeom>
        </p:spPr>
      </p:pic>
      <p:pic>
        <p:nvPicPr>
          <p:cNvPr id="16" name="Picture 15"/>
          <p:cNvPicPr/>
          <p:nvPr/>
        </p:nvPicPr>
        <p:blipFill>
          <a:blip r:embed="rId5" cstate="print"/>
          <a:stretch>
            <a:fillRect/>
          </a:stretch>
        </p:blipFill>
        <p:spPr>
          <a:xfrm>
            <a:off x="8532939" y="4753979"/>
            <a:ext cx="683768" cy="640080"/>
          </a:xfrm>
          <a:prstGeom prst="rect">
            <a:avLst/>
          </a:prstGeom>
        </p:spPr>
      </p:pic>
      <p:pic>
        <p:nvPicPr>
          <p:cNvPr id="17" name="Picture 16"/>
          <p:cNvPicPr/>
          <p:nvPr/>
        </p:nvPicPr>
        <p:blipFill>
          <a:blip r:embed="rId6" cstate="print"/>
          <a:stretch>
            <a:fillRect/>
          </a:stretch>
        </p:blipFill>
        <p:spPr>
          <a:xfrm>
            <a:off x="7263616" y="4024259"/>
            <a:ext cx="664591" cy="680148"/>
          </a:xfrm>
          <a:prstGeom prst="rect">
            <a:avLst/>
          </a:prstGeom>
        </p:spPr>
      </p:pic>
      <p:pic>
        <p:nvPicPr>
          <p:cNvPr id="18" name="Picture 17"/>
          <p:cNvPicPr/>
          <p:nvPr/>
        </p:nvPicPr>
        <p:blipFill>
          <a:blip r:embed="rId7" cstate="print">
            <a:extLst>
              <a:ext uri="{28A0092B-C50C-407E-A947-70E740481C1C}">
                <a14:useLocalDpi xmlns:a14="http://schemas.microsoft.com/office/drawing/2010/main" val="0"/>
              </a:ext>
            </a:extLst>
          </a:blip>
          <a:stretch>
            <a:fillRect/>
          </a:stretch>
        </p:blipFill>
        <p:spPr>
          <a:xfrm>
            <a:off x="7244438" y="1190193"/>
            <a:ext cx="656590" cy="637540"/>
          </a:xfrm>
          <a:prstGeom prst="rect">
            <a:avLst/>
          </a:prstGeom>
        </p:spPr>
      </p:pic>
      <p:pic>
        <p:nvPicPr>
          <p:cNvPr id="19" name="Picture 18"/>
          <p:cNvPicPr/>
          <p:nvPr/>
        </p:nvPicPr>
        <p:blipFill>
          <a:blip r:embed="rId8" cstate="print">
            <a:extLst>
              <a:ext uri="{28A0092B-C50C-407E-A947-70E740481C1C}">
                <a14:useLocalDpi xmlns:a14="http://schemas.microsoft.com/office/drawing/2010/main" val="0"/>
              </a:ext>
            </a:extLst>
          </a:blip>
          <a:stretch>
            <a:fillRect/>
          </a:stretch>
        </p:blipFill>
        <p:spPr>
          <a:xfrm>
            <a:off x="8570050" y="3326409"/>
            <a:ext cx="664591" cy="683080"/>
          </a:xfrm>
          <a:prstGeom prst="rect">
            <a:avLst/>
          </a:prstGeom>
        </p:spPr>
      </p:pic>
      <p:pic>
        <p:nvPicPr>
          <p:cNvPr id="20" name="Picture 19"/>
          <p:cNvPicPr/>
          <p:nvPr/>
        </p:nvPicPr>
        <p:blipFill>
          <a:blip r:embed="rId9" cstate="print"/>
          <a:stretch>
            <a:fillRect/>
          </a:stretch>
        </p:blipFill>
        <p:spPr>
          <a:xfrm>
            <a:off x="7244438" y="2600332"/>
            <a:ext cx="683768" cy="662601"/>
          </a:xfrm>
          <a:prstGeom prst="rect">
            <a:avLst/>
          </a:prstGeom>
        </p:spPr>
      </p:pic>
    </p:spTree>
    <p:extLst>
      <p:ext uri="{BB962C8B-B14F-4D97-AF65-F5344CB8AC3E}">
        <p14:creationId xmlns:p14="http://schemas.microsoft.com/office/powerpoint/2010/main" val="24113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37490" y="977900"/>
            <a:ext cx="11694160" cy="531114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Text Box 100"/>
          <p:cNvSpPr txBox="1"/>
          <p:nvPr/>
        </p:nvSpPr>
        <p:spPr>
          <a:xfrm>
            <a:off x="462915" y="1156335"/>
            <a:ext cx="10587355" cy="4954270"/>
          </a:xfrm>
          <a:prstGeom prst="rect">
            <a:avLst/>
          </a:prstGeom>
          <a:noFill/>
          <a:ln w="9525">
            <a:noFill/>
          </a:ln>
        </p:spPr>
        <p:txBody>
          <a:bodyPr wrap="square">
            <a:spAutoFit/>
          </a:bodyPr>
          <a:lstStyle/>
          <a:p>
            <a:pPr indent="0"/>
            <a:endParaRPr lang="en-US" sz="2800" b="0">
              <a:solidFill>
                <a:srgbClr val="000000"/>
              </a:solidFill>
              <a:latin typeface="Times New Roman" panose="02020603050405020304" pitchFamily="18" charset="0"/>
              <a:cs typeface="Calibri" panose="020F0502020204030204" pitchFamily="34" charset="0"/>
            </a:endParaRPr>
          </a:p>
          <a:p>
            <a:pPr indent="0"/>
            <a:r>
              <a:rPr lang="en-US" sz="2400" b="0">
                <a:solidFill>
                  <a:srgbClr val="000000"/>
                </a:solidFill>
                <a:latin typeface="Times New Roman" panose="02020603050405020304" pitchFamily="18" charset="0"/>
                <a:cs typeface="Calibri" panose="020F0502020204030204" pitchFamily="34" charset="0"/>
              </a:rPr>
              <a:t>Mặt Trăng (tiếng La-tinh: Luna, kí hiệu: C) là vệ tinh tự nhiên duy nhất của Trái Đất và là vệ tinh tự nhiên lớn thứ năm trong Hệ Mặt Trời. Mặt Trăng quay một vòng quanh Trái Đất mất 27,32 ngày và các biến đổi vị trí tương đối của Trái Đất – Mặt Trăng - Mặt Trời là nguyên nhân gây ra các pha Mặt Trăng.</a:t>
            </a:r>
          </a:p>
          <a:p>
            <a:pPr indent="0"/>
            <a:r>
              <a:rPr lang="en-US" sz="2400" b="0">
                <a:solidFill>
                  <a:srgbClr val="000000"/>
                </a:solidFill>
                <a:latin typeface="Times New Roman" panose="02020603050405020304" pitchFamily="18" charset="0"/>
                <a:cs typeface="Calibri" panose="020F0502020204030204" pitchFamily="34" charset="0"/>
              </a:rPr>
              <a:t>Khi Mặt Trăng quay quanh trục của nó được một vòng thì đồng thời cũng quay quanh Trái Đất được đúng một vòng. Do đó, luôn luôn chỉ có một phía của Mặt Trăng hướng về Trái Đất cho ta quan sát được. </a:t>
            </a:r>
          </a:p>
          <a:p>
            <a:pPr indent="0"/>
            <a:r>
              <a:rPr lang="en-US" sz="2400" b="0">
                <a:solidFill>
                  <a:srgbClr val="000000"/>
                </a:solidFill>
                <a:latin typeface="Times New Roman" panose="02020603050405020304" pitchFamily="18" charset="0"/>
                <a:cs typeface="Calibri" panose="020F0502020204030204" pitchFamily="34" charset="0"/>
              </a:rPr>
              <a:t>Mặt Trăng là thiên thể duy nhất ngoài Trái Đất mà con người đã đặt chân tới. Năm 1959, nước Nga (Liên Xô cũ) phóng vệ tinh nhân tạo Luna 1 lên Mặt Trăng, mở đầu cho công cuộc khám phá Mặt Trăng. Trong giai đoạn từ năm 1969 tới năm 1972, chương trình A-pô-lô của Mĩ đã thực hiện những cuộc đổ bộ của con người xuống Mặt Trăng.</a:t>
            </a:r>
            <a:endParaRPr lang="en-US" sz="2400"/>
          </a:p>
        </p:txBody>
      </p:sp>
      <p:sp>
        <p:nvSpPr>
          <p:cNvPr id="3" name="Text Box 2"/>
          <p:cNvSpPr txBox="1"/>
          <p:nvPr/>
        </p:nvSpPr>
        <p:spPr>
          <a:xfrm>
            <a:off x="4868545" y="224155"/>
            <a:ext cx="2473325" cy="614045"/>
          </a:xfrm>
          <a:prstGeom prst="rect">
            <a:avLst/>
          </a:prstGeom>
          <a:noFill/>
        </p:spPr>
        <p:txBody>
          <a:bodyPr wrap="none" rtlCol="0" anchor="t">
            <a:spAutoFit/>
          </a:bodyPr>
          <a:lstStyle/>
          <a:p>
            <a:r>
              <a:rPr lang="en-US" sz="3400" b="1">
                <a:ln w="22225">
                  <a:solidFill>
                    <a:schemeClr val="accent2"/>
                  </a:solidFill>
                  <a:prstDash val="solid"/>
                </a:ln>
                <a:solidFill>
                  <a:schemeClr val="accent2">
                    <a:lumMod val="40000"/>
                    <a:lumOff val="60000"/>
                  </a:schemeClr>
                </a:solidFill>
                <a:effectLst/>
                <a:latin typeface="Times New Roman" panose="02020603050405020304" pitchFamily="18" charset="0"/>
                <a:cs typeface="Calibri" panose="020F0502020204030204" pitchFamily="34" charset="0"/>
                <a:sym typeface="+mn-ea"/>
              </a:rPr>
              <a:t>Em có biết ?</a:t>
            </a:r>
          </a:p>
        </p:txBody>
      </p:sp>
    </p:spTree>
    <p:extLst>
      <p:ext uri="{BB962C8B-B14F-4D97-AF65-F5344CB8AC3E}">
        <p14:creationId xmlns:p14="http://schemas.microsoft.com/office/powerpoint/2010/main" val="4468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800" decel="100000"/>
                                        <p:tgtEl>
                                          <p:spTgt spid="2"/>
                                        </p:tgtEl>
                                      </p:cBhvr>
                                    </p:animEffect>
                                    <p:anim calcmode="lin" valueType="num">
                                      <p:cBhvr>
                                        <p:cTn id="14" dur="800" decel="100000" fill="hold"/>
                                        <p:tgtEl>
                                          <p:spTgt spid="2"/>
                                        </p:tgtEl>
                                        <p:attrNameLst>
                                          <p:attrName>style.rotation</p:attrName>
                                        </p:attrNameLst>
                                      </p:cBhvr>
                                      <p:tavLst>
                                        <p:tav tm="0">
                                          <p:val>
                                            <p:fltVal val="-90"/>
                                          </p:val>
                                        </p:tav>
                                        <p:tav tm="100000">
                                          <p:val>
                                            <p:fltVal val="0"/>
                                          </p:val>
                                        </p:tav>
                                      </p:tavLst>
                                    </p:anim>
                                    <p:anim calcmode="lin" valueType="num">
                                      <p:cBhvr>
                                        <p:cTn id="15" dur="800" decel="100000" fill="hold"/>
                                        <p:tgtEl>
                                          <p:spTgt spid="2"/>
                                        </p:tgtEl>
                                        <p:attrNameLst>
                                          <p:attrName>ppt_x</p:attrName>
                                        </p:attrNameLst>
                                      </p:cBhvr>
                                      <p:tavLst>
                                        <p:tav tm="0">
                                          <p:val>
                                            <p:strVal val="#ppt_x+0.4"/>
                                          </p:val>
                                        </p:tav>
                                        <p:tav tm="100000">
                                          <p:val>
                                            <p:strVal val="#ppt_x-0.05"/>
                                          </p:val>
                                        </p:tav>
                                      </p:tavLst>
                                    </p:anim>
                                    <p:anim calcmode="lin" valueType="num">
                                      <p:cBhvr>
                                        <p:cTn id="16" dur="800" decel="100000" fill="hold"/>
                                        <p:tgtEl>
                                          <p:spTgt spid="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800" decel="100000"/>
                                        <p:tgtEl>
                                          <p:spTgt spid="101"/>
                                        </p:tgtEl>
                                      </p:cBhvr>
                                    </p:animEffect>
                                    <p:anim calcmode="lin" valueType="num">
                                      <p:cBhvr>
                                        <p:cTn id="22" dur="800" decel="100000" fill="hold"/>
                                        <p:tgtEl>
                                          <p:spTgt spid="101"/>
                                        </p:tgtEl>
                                        <p:attrNameLst>
                                          <p:attrName>style.rotation</p:attrName>
                                        </p:attrNameLst>
                                      </p:cBhvr>
                                      <p:tavLst>
                                        <p:tav tm="0">
                                          <p:val>
                                            <p:fltVal val="-90"/>
                                          </p:val>
                                        </p:tav>
                                        <p:tav tm="100000">
                                          <p:val>
                                            <p:fltVal val="0"/>
                                          </p:val>
                                        </p:tav>
                                      </p:tavLst>
                                    </p:anim>
                                    <p:anim calcmode="lin" valueType="num">
                                      <p:cBhvr>
                                        <p:cTn id="23" dur="800" decel="100000" fill="hold"/>
                                        <p:tgtEl>
                                          <p:spTgt spid="101"/>
                                        </p:tgtEl>
                                        <p:attrNameLst>
                                          <p:attrName>ppt_x</p:attrName>
                                        </p:attrNameLst>
                                      </p:cBhvr>
                                      <p:tavLst>
                                        <p:tav tm="0">
                                          <p:val>
                                            <p:strVal val="#ppt_x+0.4"/>
                                          </p:val>
                                        </p:tav>
                                        <p:tav tm="100000">
                                          <p:val>
                                            <p:strVal val="#ppt_x-0.05"/>
                                          </p:val>
                                        </p:tav>
                                      </p:tavLst>
                                    </p:anim>
                                    <p:anim calcmode="lin" valueType="num">
                                      <p:cBhvr>
                                        <p:cTn id="24" dur="800" decel="100000" fill="hold"/>
                                        <p:tgtEl>
                                          <p:spTgt spid="101"/>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01"/>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0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1" grpId="0"/>
      <p:bldP spid="101"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Round Diagonal Corner Rectangle 1"/>
          <p:cNvSpPr/>
          <p:nvPr/>
        </p:nvSpPr>
        <p:spPr>
          <a:xfrm>
            <a:off x="237490" y="977900"/>
            <a:ext cx="11694160" cy="531114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Tháng Âm lịch và năm Âm lịch</a:t>
            </a:r>
          </a:p>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Tháng Âm lịch là khoảng cách giữa hai điểm Sóc kế tiếp nhau.</a:t>
            </a:r>
          </a:p>
          <a:p>
            <a:pPr algn="ctr"/>
            <a:r>
              <a:rPr lang="en-US" sz="2400">
                <a:latin typeface="Times New Roman" panose="02020603050405020304" pitchFamily="18" charset="0"/>
                <a:cs typeface="Times New Roman" panose="02020603050405020304" pitchFamily="18" charset="0"/>
              </a:rPr>
              <a:t>Sóc là thời điểm hội diện, khi Trái đất, Mặt trăng và Mặt trời nằm trên một đường thẳng và Mặt trăng nằm giữa Trái đất và Mặt trời. </a:t>
            </a:r>
          </a:p>
          <a:p>
            <a:pPr algn="ctr"/>
            <a:r>
              <a:rPr lang="en-US" sz="2400">
                <a:latin typeface="Times New Roman" panose="02020603050405020304" pitchFamily="18" charset="0"/>
                <a:cs typeface="Times New Roman" panose="02020603050405020304" pitchFamily="18" charset="0"/>
              </a:rPr>
              <a:t>Chu kỳ của điểm Sóc là khoảng 29,5 ngày. Ngày chứa điểm Sóc được gọi là ngày Sóc, và đó là mồng 1, ngày bắt đầu của tháng Âm lịch.</a:t>
            </a:r>
          </a:p>
          <a:p>
            <a:pPr algn="ctr"/>
            <a:r>
              <a:rPr lang="en-US" sz="2400">
                <a:latin typeface="Times New Roman" panose="02020603050405020304" pitchFamily="18" charset="0"/>
                <a:cs typeface="Times New Roman" panose="02020603050405020304" pitchFamily="18" charset="0"/>
              </a:rPr>
              <a:t>Nếu hai điểm Sóc kế tiếp cách nhau 29 ngày thì tháng đó là tháng thiếu; còn cách nhau 30 ngày thì đó là tháng đủ.</a:t>
            </a:r>
          </a:p>
          <a:p>
            <a:pPr algn="ctr"/>
            <a:r>
              <a:rPr lang="en-US" sz="2400">
                <a:latin typeface="Times New Roman" panose="02020603050405020304" pitchFamily="18" charset="0"/>
                <a:cs typeface="Times New Roman" panose="02020603050405020304" pitchFamily="18" charset="0"/>
              </a:rPr>
              <a:t> </a:t>
            </a: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Điểm Sóc</a:t>
            </a:r>
          </a:p>
        </p:txBody>
      </p:sp>
      <p:sp>
        <p:nvSpPr>
          <p:cNvPr id="3" name="Text Box 2"/>
          <p:cNvSpPr txBox="1"/>
          <p:nvPr/>
        </p:nvSpPr>
        <p:spPr>
          <a:xfrm>
            <a:off x="4868545" y="224155"/>
            <a:ext cx="2473325" cy="614045"/>
          </a:xfrm>
          <a:prstGeom prst="rect">
            <a:avLst/>
          </a:prstGeom>
          <a:noFill/>
        </p:spPr>
        <p:txBody>
          <a:bodyPr wrap="none" rtlCol="0" anchor="t">
            <a:spAutoFit/>
          </a:bodyPr>
          <a:lstStyle/>
          <a:p>
            <a:r>
              <a:rPr lang="en-US" sz="3400" b="1">
                <a:ln w="22225">
                  <a:solidFill>
                    <a:schemeClr val="accent2"/>
                  </a:solidFill>
                  <a:prstDash val="solid"/>
                </a:ln>
                <a:solidFill>
                  <a:schemeClr val="accent2">
                    <a:lumMod val="40000"/>
                    <a:lumOff val="60000"/>
                  </a:schemeClr>
                </a:solidFill>
                <a:effectLst/>
                <a:latin typeface="Times New Roman" panose="02020603050405020304" pitchFamily="18" charset="0"/>
                <a:cs typeface="Calibri" panose="020F0502020204030204" pitchFamily="34" charset="0"/>
                <a:sym typeface="+mn-ea"/>
              </a:rPr>
              <a:t>Em có biết ?</a:t>
            </a:r>
          </a:p>
        </p:txBody>
      </p:sp>
      <p:pic>
        <p:nvPicPr>
          <p:cNvPr id="4" name="Content Placeholder 3"/>
          <p:cNvPicPr>
            <a:picLocks noGrp="1" noChangeAspect="1"/>
          </p:cNvPicPr>
          <p:nvPr>
            <p:ph idx="1"/>
          </p:nvPr>
        </p:nvPicPr>
        <p:blipFill>
          <a:blip r:embed="rId2"/>
          <a:stretch>
            <a:fillRect/>
          </a:stretch>
        </p:blipFill>
        <p:spPr>
          <a:xfrm>
            <a:off x="3583940" y="4537075"/>
            <a:ext cx="5572125" cy="1219200"/>
          </a:xfrm>
          <a:prstGeom prst="rect">
            <a:avLst/>
          </a:prstGeom>
        </p:spPr>
      </p:pic>
    </p:spTree>
    <p:extLst>
      <p:ext uri="{BB962C8B-B14F-4D97-AF65-F5344CB8AC3E}">
        <p14:creationId xmlns:p14="http://schemas.microsoft.com/office/powerpoint/2010/main" val="22452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800" decel="100000"/>
                                        <p:tgtEl>
                                          <p:spTgt spid="2"/>
                                        </p:tgtEl>
                                      </p:cBhvr>
                                    </p:animEffect>
                                    <p:anim calcmode="lin" valueType="num">
                                      <p:cBhvr>
                                        <p:cTn id="14" dur="800" decel="100000" fill="hold"/>
                                        <p:tgtEl>
                                          <p:spTgt spid="2"/>
                                        </p:tgtEl>
                                        <p:attrNameLst>
                                          <p:attrName>style.rotation</p:attrName>
                                        </p:attrNameLst>
                                      </p:cBhvr>
                                      <p:tavLst>
                                        <p:tav tm="0">
                                          <p:val>
                                            <p:fltVal val="-90"/>
                                          </p:val>
                                        </p:tav>
                                        <p:tav tm="100000">
                                          <p:val>
                                            <p:fltVal val="0"/>
                                          </p:val>
                                        </p:tav>
                                      </p:tavLst>
                                    </p:anim>
                                    <p:anim calcmode="lin" valueType="num">
                                      <p:cBhvr>
                                        <p:cTn id="15" dur="800" decel="100000" fill="hold"/>
                                        <p:tgtEl>
                                          <p:spTgt spid="2"/>
                                        </p:tgtEl>
                                        <p:attrNameLst>
                                          <p:attrName>ppt_x</p:attrName>
                                        </p:attrNameLst>
                                      </p:cBhvr>
                                      <p:tavLst>
                                        <p:tav tm="0">
                                          <p:val>
                                            <p:strVal val="#ppt_x+0.4"/>
                                          </p:val>
                                        </p:tav>
                                        <p:tav tm="100000">
                                          <p:val>
                                            <p:strVal val="#ppt_x-0.05"/>
                                          </p:val>
                                        </p:tav>
                                      </p:tavLst>
                                    </p:anim>
                                    <p:anim calcmode="lin" valueType="num">
                                      <p:cBhvr>
                                        <p:cTn id="16" dur="800" decel="100000" fill="hold"/>
                                        <p:tgtEl>
                                          <p:spTgt spid="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5499" y="87084"/>
            <a:ext cx="11547987" cy="1353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Times New Roman" panose="02020603050405020304" pitchFamily="18" charset="0"/>
                <a:cs typeface="Times New Roman" panose="02020603050405020304" pitchFamily="18" charset="0"/>
              </a:rPr>
              <a:t>?4. </a:t>
            </a:r>
            <a:r>
              <a:rPr lang="en-US" sz="3600">
                <a:latin typeface="Times New Roman" panose="02020603050405020304" pitchFamily="18" charset="0"/>
                <a:cs typeface="Times New Roman" panose="02020603050405020304" pitchFamily="18" charset="0"/>
              </a:rPr>
              <a:t>Trong hình 44.4, em hãy chỉ ra phần bề mặt của Mặt Trăng được Mặt Trời chiếu sáng và phần bề mặt của Mặt Trăng mà ở Trái Đất có thể nhìn thấy.</a:t>
            </a:r>
          </a:p>
        </p:txBody>
      </p:sp>
      <p:sp>
        <p:nvSpPr>
          <p:cNvPr id="11" name="Title 1"/>
          <p:cNvSpPr txBox="1">
            <a:spLocks/>
          </p:cNvSpPr>
          <p:nvPr/>
        </p:nvSpPr>
        <p:spPr>
          <a:xfrm>
            <a:off x="6415314" y="1846999"/>
            <a:ext cx="5242813" cy="4190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Times New Roman" panose="02020603050405020304" pitchFamily="18" charset="0"/>
                <a:cs typeface="Times New Roman" panose="02020603050405020304" pitchFamily="18" charset="0"/>
              </a:rPr>
              <a:t>TL: </a:t>
            </a:r>
            <a:r>
              <a:rPr lang="en-US" sz="3600">
                <a:solidFill>
                  <a:srgbClr val="FF0000"/>
                </a:solidFill>
                <a:latin typeface="Times New Roman" panose="02020603050405020304" pitchFamily="18" charset="0"/>
                <a:cs typeface="Times New Roman" panose="02020603050405020304" pitchFamily="18" charset="0"/>
              </a:rPr>
              <a:t>Phần bề mặt Mặt Trăng hướng về phía Trái Đất mà ở Trái Đất nhìn thấy, được Mặt Trời chiếu sáng có diện tích khác nhau mỗi khi được chiếu sáng.</a:t>
            </a:r>
          </a:p>
        </p:txBody>
      </p:sp>
      <p:pic>
        <p:nvPicPr>
          <p:cNvPr id="5" name="Picture 4" descr="https://img.loigiaihay.com/picture/question_lgh/2021_41/1622108412-ie4j.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215" y="1570718"/>
            <a:ext cx="5894842" cy="5287282"/>
          </a:xfrm>
          <a:prstGeom prst="rect">
            <a:avLst/>
          </a:prstGeom>
          <a:noFill/>
          <a:ln>
            <a:noFill/>
          </a:ln>
        </p:spPr>
      </p:pic>
    </p:spTree>
    <p:extLst>
      <p:ext uri="{BB962C8B-B14F-4D97-AF65-F5344CB8AC3E}">
        <p14:creationId xmlns:p14="http://schemas.microsoft.com/office/powerpoint/2010/main" val="138978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24AE6793-EA05-44F5-86F2-EF3A1EA78258}"/>
              </a:ext>
            </a:extLst>
          </p:cNvPr>
          <p:cNvSpPr txBox="1"/>
          <p:nvPr/>
        </p:nvSpPr>
        <p:spPr>
          <a:xfrm>
            <a:off x="339212" y="260630"/>
            <a:ext cx="8511023"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r>
              <a:rPr lang="en-US" sz="2800" b="1" smtClean="0">
                <a:latin typeface="Times New Roman" panose="02020603050405020304" pitchFamily="18" charset="0"/>
                <a:cs typeface="Times New Roman" panose="02020603050405020304" pitchFamily="18" charset="0"/>
              </a:rPr>
              <a:t>. Giải thích các hình dạng nhìn thấy của Mặt Trăng</a:t>
            </a:r>
            <a:endParaRPr lang="vi-VN" sz="28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827314" y="1134751"/>
            <a:ext cx="10580915" cy="1956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Times New Roman" panose="02020603050405020304" pitchFamily="18" charset="0"/>
                <a:cs typeface="Times New Roman" panose="02020603050405020304" pitchFamily="18" charset="0"/>
              </a:rPr>
              <a:t>?5. </a:t>
            </a:r>
            <a:r>
              <a:rPr lang="en-US" sz="3600">
                <a:latin typeface="Times New Roman" panose="02020603050405020304" pitchFamily="18" charset="0"/>
                <a:cs typeface="Times New Roman" panose="02020603050405020304" pitchFamily="18" charset="0"/>
              </a:rPr>
              <a:t>Với mỗi vị trí của Mặt Trăng trong hình 44.5, người trên Trái Đất quan sát thấy Mặt Trăng có hình dạng như thế nào? Chỉ ra sự tương ứng giữa mỗi vị trí với các hình dạng nhìn thấy của Mặt Trăng trong hình 44.3.</a:t>
            </a:r>
          </a:p>
        </p:txBody>
      </p:sp>
    </p:spTree>
    <p:extLst>
      <p:ext uri="{BB962C8B-B14F-4D97-AF65-F5344CB8AC3E}">
        <p14:creationId xmlns:p14="http://schemas.microsoft.com/office/powerpoint/2010/main" val="188187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mg.loigiaihay.com/picture/question_lgh/2021_41/1622108412-fnrv.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518"/>
            <a:ext cx="11959771" cy="6204851"/>
          </a:xfrm>
          <a:prstGeom prst="rect">
            <a:avLst/>
          </a:prstGeom>
          <a:noFill/>
          <a:ln>
            <a:noFill/>
          </a:ln>
        </p:spPr>
      </p:pic>
      <p:sp>
        <p:nvSpPr>
          <p:cNvPr id="5" name="Rectangular Callout 4"/>
          <p:cNvSpPr/>
          <p:nvPr/>
        </p:nvSpPr>
        <p:spPr>
          <a:xfrm>
            <a:off x="5370286" y="203206"/>
            <a:ext cx="3570513" cy="420913"/>
          </a:xfrm>
          <a:prstGeom prst="wedgeRectCallout">
            <a:avLst>
              <a:gd name="adj1" fmla="val -56127"/>
              <a:gd name="adj2" fmla="val 1142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1. Trăng </a:t>
            </a:r>
            <a:r>
              <a:rPr lang="en-US" sz="2000" b="1">
                <a:solidFill>
                  <a:srgbClr val="FF0000"/>
                </a:solidFill>
                <a:latin typeface="Times New Roman" panose="02020603050405020304" pitchFamily="18" charset="0"/>
                <a:cs typeface="Times New Roman" panose="02020603050405020304" pitchFamily="18" charset="0"/>
              </a:rPr>
              <a:t>bán </a:t>
            </a:r>
            <a:r>
              <a:rPr lang="en-US" sz="2000" b="1" smtClean="0">
                <a:solidFill>
                  <a:srgbClr val="FF0000"/>
                </a:solidFill>
                <a:latin typeface="Times New Roman" panose="02020603050405020304" pitchFamily="18" charset="0"/>
                <a:cs typeface="Times New Roman" panose="02020603050405020304" pitchFamily="18" charset="0"/>
              </a:rPr>
              <a:t>nguyệt </a:t>
            </a:r>
            <a:r>
              <a:rPr lang="en-US" sz="2000" b="1">
                <a:solidFill>
                  <a:srgbClr val="FF0000"/>
                </a:solidFill>
                <a:latin typeface="Times New Roman" panose="02020603050405020304" pitchFamily="18" charset="0"/>
                <a:cs typeface="Times New Roman" panose="02020603050405020304" pitchFamily="18" charset="0"/>
              </a:rPr>
              <a:t>đầu tháng</a:t>
            </a:r>
          </a:p>
        </p:txBody>
      </p:sp>
      <p:sp>
        <p:nvSpPr>
          <p:cNvPr id="6" name="Rectangular Callout 5"/>
          <p:cNvSpPr/>
          <p:nvPr/>
        </p:nvSpPr>
        <p:spPr>
          <a:xfrm>
            <a:off x="8033657" y="914400"/>
            <a:ext cx="3454400" cy="420913"/>
          </a:xfrm>
          <a:prstGeom prst="wedgeRectCallout">
            <a:avLst>
              <a:gd name="adj1" fmla="val -56127"/>
              <a:gd name="adj2" fmla="val 1142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2. Trăng </a:t>
            </a:r>
            <a:r>
              <a:rPr lang="en-US" sz="2000" b="1">
                <a:solidFill>
                  <a:srgbClr val="FF0000"/>
                </a:solidFill>
                <a:latin typeface="Times New Roman" panose="02020603050405020304" pitchFamily="18" charset="0"/>
                <a:cs typeface="Times New Roman" panose="02020603050405020304" pitchFamily="18" charset="0"/>
              </a:rPr>
              <a:t>lưỡi liềm đầu tháng</a:t>
            </a:r>
          </a:p>
        </p:txBody>
      </p:sp>
      <p:sp>
        <p:nvSpPr>
          <p:cNvPr id="7" name="Rectangular Callout 6"/>
          <p:cNvSpPr/>
          <p:nvPr/>
        </p:nvSpPr>
        <p:spPr>
          <a:xfrm>
            <a:off x="9042401" y="2264230"/>
            <a:ext cx="2438400" cy="420913"/>
          </a:xfrm>
          <a:prstGeom prst="wedgeRectCallout">
            <a:avLst>
              <a:gd name="adj1" fmla="val -56127"/>
              <a:gd name="adj2" fmla="val 1142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3. Không </a:t>
            </a:r>
            <a:r>
              <a:rPr lang="en-US" sz="2000" b="1">
                <a:solidFill>
                  <a:srgbClr val="FF0000"/>
                </a:solidFill>
                <a:latin typeface="Times New Roman" panose="02020603050405020304" pitchFamily="18" charset="0"/>
                <a:cs typeface="Times New Roman" panose="02020603050405020304" pitchFamily="18" charset="0"/>
              </a:rPr>
              <a:t>trăng</a:t>
            </a:r>
          </a:p>
        </p:txBody>
      </p:sp>
      <p:sp>
        <p:nvSpPr>
          <p:cNvPr id="8" name="Rectangular Callout 7"/>
          <p:cNvSpPr/>
          <p:nvPr/>
        </p:nvSpPr>
        <p:spPr>
          <a:xfrm>
            <a:off x="8171543" y="4448630"/>
            <a:ext cx="3454400" cy="420913"/>
          </a:xfrm>
          <a:prstGeom prst="wedgeRectCallout">
            <a:avLst>
              <a:gd name="adj1" fmla="val -56547"/>
              <a:gd name="adj2" fmla="val -8922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4. Trăng </a:t>
            </a:r>
            <a:r>
              <a:rPr lang="en-US" sz="2000" b="1">
                <a:solidFill>
                  <a:srgbClr val="FF0000"/>
                </a:solidFill>
                <a:latin typeface="Times New Roman" panose="02020603050405020304" pitchFamily="18" charset="0"/>
                <a:cs typeface="Times New Roman" panose="02020603050405020304" pitchFamily="18" charset="0"/>
              </a:rPr>
              <a:t>lưỡi liềm cuối tháng</a:t>
            </a:r>
          </a:p>
        </p:txBody>
      </p:sp>
      <p:sp>
        <p:nvSpPr>
          <p:cNvPr id="9" name="Rectangular Callout 8"/>
          <p:cNvSpPr/>
          <p:nvPr/>
        </p:nvSpPr>
        <p:spPr>
          <a:xfrm>
            <a:off x="5791202" y="5275941"/>
            <a:ext cx="3860797" cy="420913"/>
          </a:xfrm>
          <a:prstGeom prst="wedgeRectCallout">
            <a:avLst>
              <a:gd name="adj1" fmla="val -64530"/>
              <a:gd name="adj2" fmla="val -1375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5. Trăng </a:t>
            </a:r>
            <a:r>
              <a:rPr lang="en-US" sz="2000" b="1">
                <a:solidFill>
                  <a:srgbClr val="FF0000"/>
                </a:solidFill>
                <a:latin typeface="Times New Roman" panose="02020603050405020304" pitchFamily="18" charset="0"/>
                <a:cs typeface="Times New Roman" panose="02020603050405020304" pitchFamily="18" charset="0"/>
              </a:rPr>
              <a:t>bán nguyệt cuối tháng</a:t>
            </a:r>
          </a:p>
        </p:txBody>
      </p:sp>
      <p:sp>
        <p:nvSpPr>
          <p:cNvPr id="10" name="Rectangular Callout 9"/>
          <p:cNvSpPr/>
          <p:nvPr/>
        </p:nvSpPr>
        <p:spPr>
          <a:xfrm>
            <a:off x="326572" y="5297716"/>
            <a:ext cx="3454400" cy="420913"/>
          </a:xfrm>
          <a:prstGeom prst="wedgeRectCallout">
            <a:avLst>
              <a:gd name="adj1" fmla="val 12360"/>
              <a:gd name="adj2" fmla="val -2547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6. Trăng </a:t>
            </a:r>
            <a:r>
              <a:rPr lang="en-US" sz="2000" b="1">
                <a:solidFill>
                  <a:srgbClr val="FF0000"/>
                </a:solidFill>
                <a:latin typeface="Times New Roman" panose="02020603050405020304" pitchFamily="18" charset="0"/>
                <a:cs typeface="Times New Roman" panose="02020603050405020304" pitchFamily="18" charset="0"/>
              </a:rPr>
              <a:t>khuyết cuối tháng</a:t>
            </a:r>
          </a:p>
        </p:txBody>
      </p:sp>
      <p:sp>
        <p:nvSpPr>
          <p:cNvPr id="11" name="Rectangular Callout 10"/>
          <p:cNvSpPr/>
          <p:nvPr/>
        </p:nvSpPr>
        <p:spPr>
          <a:xfrm>
            <a:off x="1799774" y="2242459"/>
            <a:ext cx="1741712" cy="420913"/>
          </a:xfrm>
          <a:prstGeom prst="wedgeRectCallout">
            <a:avLst>
              <a:gd name="adj1" fmla="val -56127"/>
              <a:gd name="adj2" fmla="val 1142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7. Trăng </a:t>
            </a:r>
            <a:r>
              <a:rPr lang="en-US" sz="2000" b="1">
                <a:solidFill>
                  <a:srgbClr val="FF0000"/>
                </a:solidFill>
                <a:latin typeface="Times New Roman" panose="02020603050405020304" pitchFamily="18" charset="0"/>
                <a:cs typeface="Times New Roman" panose="02020603050405020304" pitchFamily="18" charset="0"/>
              </a:rPr>
              <a:t>tròn</a:t>
            </a:r>
          </a:p>
        </p:txBody>
      </p:sp>
      <p:sp>
        <p:nvSpPr>
          <p:cNvPr id="12" name="Rectangular Callout 11"/>
          <p:cNvSpPr/>
          <p:nvPr/>
        </p:nvSpPr>
        <p:spPr>
          <a:xfrm>
            <a:off x="297544" y="123371"/>
            <a:ext cx="3454400" cy="420913"/>
          </a:xfrm>
          <a:prstGeom prst="wedgeRectCallout">
            <a:avLst>
              <a:gd name="adj1" fmla="val 11100"/>
              <a:gd name="adj2" fmla="val 27284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8. Trăng </a:t>
            </a:r>
            <a:r>
              <a:rPr lang="en-US" sz="2000" b="1">
                <a:solidFill>
                  <a:srgbClr val="FF0000"/>
                </a:solidFill>
                <a:latin typeface="Times New Roman" panose="02020603050405020304" pitchFamily="18" charset="0"/>
                <a:cs typeface="Times New Roman" panose="02020603050405020304" pitchFamily="18" charset="0"/>
              </a:rPr>
              <a:t>khuyết đầu tháng</a:t>
            </a:r>
          </a:p>
        </p:txBody>
      </p:sp>
      <p:sp>
        <p:nvSpPr>
          <p:cNvPr id="15" name="Title 1"/>
          <p:cNvSpPr txBox="1">
            <a:spLocks/>
          </p:cNvSpPr>
          <p:nvPr/>
        </p:nvSpPr>
        <p:spPr>
          <a:xfrm>
            <a:off x="490332" y="6088745"/>
            <a:ext cx="11360583" cy="6132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Sự tương ứng: vị trí 1 và 5, 2 và 6, vị trí 3 và 7, vị trí 4 và </a:t>
            </a:r>
            <a:r>
              <a:rPr lang="en-US" sz="3600" smtClean="0">
                <a:solidFill>
                  <a:srgbClr val="FF0000"/>
                </a:solidFill>
                <a:latin typeface="Times New Roman" panose="02020603050405020304" pitchFamily="18" charset="0"/>
                <a:cs typeface="Times New Roman" panose="02020603050405020304" pitchFamily="18" charset="0"/>
              </a:rPr>
              <a:t>8</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31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7714" y="133266"/>
            <a:ext cx="10580915" cy="136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Chỉ ra sự giống nhau và khác nhau giữa Trăng bán nguyệt đầu tháng và Trăng bán nguyệt cuối tháng.</a:t>
            </a:r>
          </a:p>
        </p:txBody>
      </p:sp>
      <p:sp>
        <p:nvSpPr>
          <p:cNvPr id="4" name="Title 1"/>
          <p:cNvSpPr txBox="1">
            <a:spLocks/>
          </p:cNvSpPr>
          <p:nvPr/>
        </p:nvSpPr>
        <p:spPr>
          <a:xfrm>
            <a:off x="406400" y="1393371"/>
            <a:ext cx="11251727" cy="4644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Times New Roman" panose="02020603050405020304" pitchFamily="18" charset="0"/>
                <a:cs typeface="Times New Roman" panose="02020603050405020304" pitchFamily="18" charset="0"/>
              </a:rPr>
              <a:t>TL: </a:t>
            </a:r>
          </a:p>
          <a:p>
            <a:pPr algn="just"/>
            <a:r>
              <a:rPr lang="en-US" sz="3600" smtClean="0">
                <a:solidFill>
                  <a:srgbClr val="FF0000"/>
                </a:solidFill>
                <a:latin typeface="Times New Roman" panose="02020603050405020304" pitchFamily="18" charset="0"/>
                <a:cs typeface="Times New Roman" panose="02020603050405020304" pitchFamily="18" charset="0"/>
              </a:rPr>
              <a:t>- </a:t>
            </a:r>
            <a:r>
              <a:rPr lang="en-US" sz="3600">
                <a:solidFill>
                  <a:srgbClr val="FF0000"/>
                </a:solidFill>
                <a:latin typeface="Times New Roman" panose="02020603050405020304" pitchFamily="18" charset="0"/>
                <a:cs typeface="Times New Roman" panose="02020603050405020304" pitchFamily="18" charset="0"/>
              </a:rPr>
              <a:t>Giống nhau: Hình dạng đều là Trăng bán nguyệt</a:t>
            </a:r>
          </a:p>
          <a:p>
            <a:pPr algn="just"/>
            <a:r>
              <a:rPr lang="en-US" sz="3600">
                <a:solidFill>
                  <a:srgbClr val="FF0000"/>
                </a:solidFill>
                <a:latin typeface="Times New Roman" panose="02020603050405020304" pitchFamily="18" charset="0"/>
                <a:cs typeface="Times New Roman" panose="02020603050405020304" pitchFamily="18" charset="0"/>
              </a:rPr>
              <a:t>- Khác nhau:</a:t>
            </a:r>
          </a:p>
          <a:p>
            <a:pPr algn="just"/>
            <a:r>
              <a:rPr lang="en-US" sz="3600" smtClean="0">
                <a:solidFill>
                  <a:srgbClr val="FF0000"/>
                </a:solidFill>
                <a:latin typeface="Times New Roman" panose="02020603050405020304" pitchFamily="18" charset="0"/>
                <a:cs typeface="Times New Roman" panose="02020603050405020304" pitchFamily="18" charset="0"/>
              </a:rPr>
              <a:t>+ Trên </a:t>
            </a:r>
            <a:r>
              <a:rPr lang="en-US" sz="3600">
                <a:solidFill>
                  <a:srgbClr val="FF0000"/>
                </a:solidFill>
                <a:latin typeface="Times New Roman" panose="02020603050405020304" pitchFamily="18" charset="0"/>
                <a:cs typeface="Times New Roman" panose="02020603050405020304" pitchFamily="18" charset="0"/>
              </a:rPr>
              <a:t>hành trình đến trăng tròn, chúng ta sẽ thấy tỷ lệ lớn dần lên từ trăng bán nguyệt đầu tháng ở nửa được chiếu sáng của Mặt Trăng =&gt; Trăng tròn dần.</a:t>
            </a:r>
          </a:p>
          <a:p>
            <a:pPr algn="just"/>
            <a:r>
              <a:rPr lang="en-US" sz="3600" smtClean="0">
                <a:solidFill>
                  <a:srgbClr val="FF0000"/>
                </a:solidFill>
                <a:latin typeface="Times New Roman" panose="02020603050405020304" pitchFamily="18" charset="0"/>
                <a:cs typeface="Times New Roman" panose="02020603050405020304" pitchFamily="18" charset="0"/>
              </a:rPr>
              <a:t>+ Khi </a:t>
            </a:r>
            <a:r>
              <a:rPr lang="en-US" sz="3600">
                <a:solidFill>
                  <a:srgbClr val="FF0000"/>
                </a:solidFill>
                <a:latin typeface="Times New Roman" panose="02020603050405020304" pitchFamily="18" charset="0"/>
                <a:cs typeface="Times New Roman" panose="02020603050405020304" pitchFamily="18" charset="0"/>
              </a:rPr>
              <a:t>chuyển từ Trăng tròn đến Trăng bán nguyệt cuối tháng, chúng ta sẽ nhìn thấy tỷ lệ nhỏ dần đi ở nửa được chiếu sáng của Mặt Trăng =&gt; Trăng khuyết dần.</a:t>
            </a:r>
          </a:p>
        </p:txBody>
      </p:sp>
    </p:spTree>
    <p:extLst>
      <p:ext uri="{BB962C8B-B14F-4D97-AF65-F5344CB8AC3E}">
        <p14:creationId xmlns:p14="http://schemas.microsoft.com/office/powerpoint/2010/main" val="18590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24AE6793-EA05-44F5-86F2-EF3A1EA78258}"/>
              </a:ext>
            </a:extLst>
          </p:cNvPr>
          <p:cNvSpPr txBox="1"/>
          <p:nvPr/>
        </p:nvSpPr>
        <p:spPr>
          <a:xfrm>
            <a:off x="339212" y="260630"/>
            <a:ext cx="11069017"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c. Trải nghiệm quan sát các hình dạng nhìn thấy của Mặt Trăng</a:t>
            </a:r>
            <a:endParaRPr lang="vi-VN"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66057" y="928915"/>
            <a:ext cx="10392229" cy="1200329"/>
          </a:xfrm>
          <a:prstGeom prst="rect">
            <a:avLst/>
          </a:prstGeom>
        </p:spPr>
        <p:txBody>
          <a:bodyPr wrap="square">
            <a:spAutoFit/>
          </a:bodyPr>
          <a:lstStyle/>
          <a:p>
            <a:pPr algn="just"/>
            <a:r>
              <a:rPr lang="en-US" sz="3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 việc nhóm để chế tạo mô hình quan sát các hình dạng nhìn thấy của Mặt Trăng.</a:t>
            </a:r>
            <a:endParaRPr lang="en-US" sz="3600">
              <a:latin typeface="Times New Roman" panose="02020603050405020304" pitchFamily="18" charset="0"/>
              <a:cs typeface="Times New Roman" panose="02020603050405020304" pitchFamily="18" charset="0"/>
            </a:endParaRPr>
          </a:p>
        </p:txBody>
      </p:sp>
      <p:pic>
        <p:nvPicPr>
          <p:cNvPr id="5" name="Picture 4" descr="https://img.loigiaihay.com/picture/question_lgh/2021_41/1622108606-sp9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211" y="2129244"/>
            <a:ext cx="4261817" cy="4561842"/>
          </a:xfrm>
          <a:prstGeom prst="rect">
            <a:avLst/>
          </a:prstGeom>
          <a:noFill/>
          <a:ln>
            <a:noFill/>
          </a:ln>
        </p:spPr>
      </p:pic>
      <p:sp>
        <p:nvSpPr>
          <p:cNvPr id="7" name="Rectangle 6"/>
          <p:cNvSpPr/>
          <p:nvPr/>
        </p:nvSpPr>
        <p:spPr>
          <a:xfrm>
            <a:off x="4731658" y="2464606"/>
            <a:ext cx="5979886" cy="2862322"/>
          </a:xfrm>
          <a:prstGeom prst="rect">
            <a:avLst/>
          </a:prstGeom>
        </p:spPr>
        <p:txBody>
          <a:bodyPr wrap="square">
            <a:spAutoFit/>
          </a:bodyPr>
          <a:lstStyle/>
          <a:p>
            <a:pPr algn="just"/>
            <a:r>
              <a:rPr lang="en-US" sz="3600">
                <a:latin typeface="Times New Roman" panose="02020603050405020304" pitchFamily="18" charset="0"/>
                <a:cs typeface="Times New Roman" panose="02020603050405020304" pitchFamily="18" charset="0"/>
              </a:rPr>
              <a:t>Từ mô hình bên (hình 44.6), em hãy phát để có thể quan sát phần quả bóng được chiếu sáng tương ứng với các hình dạng nhìn thấy khác của Mặt Trăng.</a:t>
            </a:r>
          </a:p>
        </p:txBody>
      </p:sp>
      <p:sp>
        <p:nvSpPr>
          <p:cNvPr id="6" name="TextBox 5">
            <a:hlinkClick r:id="rId3"/>
          </p:cNvPr>
          <p:cNvSpPr txBox="1"/>
          <p:nvPr/>
        </p:nvSpPr>
        <p:spPr>
          <a:xfrm>
            <a:off x="10213144" y="5838093"/>
            <a:ext cx="1141659" cy="461665"/>
          </a:xfrm>
          <a:prstGeom prst="rect">
            <a:avLst/>
          </a:prstGeom>
          <a:noFill/>
        </p:spPr>
        <p:txBody>
          <a:bodyPr wrap="none" rtlCol="0">
            <a:spAutoFit/>
          </a:bodyPr>
          <a:lstStyle/>
          <a:p>
            <a:r>
              <a:rPr lang="en-US" sz="2400" smtClean="0">
                <a:latin typeface="Arial" pitchFamily="34" charset="0"/>
                <a:cs typeface="Arial" pitchFamily="34" charset="0"/>
              </a:rPr>
              <a:t>VIDEO</a:t>
            </a:r>
            <a:endParaRPr lang="vi-VN" sz="2400">
              <a:latin typeface="Arial" pitchFamily="34" charset="0"/>
              <a:cs typeface="Arial" pitchFamily="34" charset="0"/>
            </a:endParaRPr>
          </a:p>
        </p:txBody>
      </p:sp>
      <p:sp>
        <p:nvSpPr>
          <p:cNvPr id="8" name="TextBox 7">
            <a:hlinkClick r:id="rId4"/>
          </p:cNvPr>
          <p:cNvSpPr txBox="1"/>
          <p:nvPr/>
        </p:nvSpPr>
        <p:spPr>
          <a:xfrm>
            <a:off x="8046720" y="5866227"/>
            <a:ext cx="1226618" cy="461665"/>
          </a:xfrm>
          <a:prstGeom prst="rect">
            <a:avLst/>
          </a:prstGeom>
          <a:noFill/>
        </p:spPr>
        <p:txBody>
          <a:bodyPr wrap="none" rtlCol="0">
            <a:spAutoFit/>
          </a:bodyPr>
          <a:lstStyle/>
          <a:p>
            <a:r>
              <a:rPr lang="en-US" sz="2400" smtClean="0">
                <a:latin typeface="Arial" pitchFamily="34" charset="0"/>
                <a:cs typeface="Arial" pitchFamily="34" charset="0"/>
              </a:rPr>
              <a:t>VIDEO </a:t>
            </a:r>
            <a:endParaRPr lang="vi-VN" sz="2400">
              <a:latin typeface="Arial" pitchFamily="34" charset="0"/>
              <a:cs typeface="Arial" pitchFamily="34" charset="0"/>
            </a:endParaRPr>
          </a:p>
        </p:txBody>
      </p:sp>
    </p:spTree>
    <p:extLst>
      <p:ext uri="{BB962C8B-B14F-4D97-AF65-F5344CB8AC3E}">
        <p14:creationId xmlns:p14="http://schemas.microsoft.com/office/powerpoint/2010/main" val="2008705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3812344" y="745588"/>
            <a:ext cx="3164649" cy="523220"/>
          </a:xfrm>
          <a:prstGeom prst="rect">
            <a:avLst/>
          </a:prstGeom>
          <a:solidFill>
            <a:srgbClr val="92D050"/>
          </a:solidFill>
        </p:spPr>
        <p:txBody>
          <a:bodyPr wrap="none" rtlCol="0">
            <a:spAutoFit/>
          </a:bodyPr>
          <a:lstStyle/>
          <a:p>
            <a:r>
              <a:rPr lang="en-US" sz="2800" b="1" dirty="0" smtClean="0">
                <a:solidFill>
                  <a:srgbClr val="FFFF00"/>
                </a:solidFill>
                <a:latin typeface="Arial" pitchFamily="34" charset="0"/>
                <a:cs typeface="Arial" pitchFamily="34" charset="0"/>
              </a:rPr>
              <a:t>VIDEO MỞ RỘN</a:t>
            </a:r>
            <a:r>
              <a:rPr lang="en-US" sz="2800" b="1" dirty="0" smtClean="0">
                <a:solidFill>
                  <a:srgbClr val="FFFF00"/>
                </a:solidFill>
                <a:latin typeface="Arial" pitchFamily="34" charset="0"/>
                <a:ea typeface="Calibri" panose="020F0502020204030204" pitchFamily="34" charset="0"/>
                <a:cs typeface="Arial" pitchFamily="34" charset="0"/>
              </a:rPr>
              <a:t>G</a:t>
            </a:r>
            <a:endParaRPr lang="vi-VN" sz="28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972457"/>
            <a:ext cx="11088914" cy="4281714"/>
          </a:xfrm>
        </p:spPr>
        <p:txBody>
          <a:bodyPr>
            <a:normAutofit/>
          </a:bodyPr>
          <a:lstStyle/>
          <a:p>
            <a:r>
              <a:rPr lang="en-US" sz="3600">
                <a:solidFill>
                  <a:srgbClr val="7030A0"/>
                </a:solidFill>
                <a:latin typeface="Times New Roman" panose="02020603050405020304" pitchFamily="18" charset="0"/>
                <a:cs typeface="Times New Roman" panose="02020603050405020304" pitchFamily="18" charset="0"/>
              </a:rPr>
              <a:t>Bài tập 1 (Trang </a:t>
            </a:r>
            <a:r>
              <a:rPr lang="en-US" sz="3600" smtClean="0">
                <a:solidFill>
                  <a:srgbClr val="7030A0"/>
                </a:solidFill>
                <a:latin typeface="Times New Roman" panose="02020603050405020304" pitchFamily="18" charset="0"/>
                <a:cs typeface="Times New Roman" panose="02020603050405020304" pitchFamily="18" charset="0"/>
              </a:rPr>
              <a:t>194).</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Vào đêm không Trăng, chúng ta không nhìn thấy Mặt Trăng </a:t>
            </a:r>
            <a:r>
              <a:rPr lang="en-US" sz="3600" smtClean="0">
                <a:latin typeface="Times New Roman" panose="02020603050405020304" pitchFamily="18" charset="0"/>
                <a:cs typeface="Times New Roman" panose="02020603050405020304" pitchFamily="18" charset="0"/>
              </a:rPr>
              <a:t>vì</a:t>
            </a:r>
            <a:br>
              <a:rPr lang="en-US" sz="3600" smtClean="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Mặt Trời không chiếu sáng Mặt Trăng</a:t>
            </a:r>
            <a:br>
              <a:rPr lang="en-US" sz="360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B.</a:t>
            </a:r>
            <a:r>
              <a:rPr lang="en-US" sz="3600">
                <a:latin typeface="Times New Roman" panose="02020603050405020304" pitchFamily="18" charset="0"/>
                <a:cs typeface="Times New Roman" panose="02020603050405020304" pitchFamily="18" charset="0"/>
              </a:rPr>
              <a:t> Mặt Trăng không phản xạ ánh sáng mặt trời.</a:t>
            </a:r>
            <a:br>
              <a:rPr lang="en-US" sz="360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C.</a:t>
            </a:r>
            <a:r>
              <a:rPr lang="en-US" sz="3600">
                <a:latin typeface="Times New Roman" panose="02020603050405020304" pitchFamily="18" charset="0"/>
                <a:cs typeface="Times New Roman" panose="02020603050405020304" pitchFamily="18" charset="0"/>
              </a:rPr>
              <a:t> ánh sáng phản xạ từ Mặt Trăng không chiếu tới Trái Đất</a:t>
            </a:r>
            <a:br>
              <a:rPr lang="en-US" sz="360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D.</a:t>
            </a:r>
            <a:r>
              <a:rPr lang="en-US" sz="3600">
                <a:latin typeface="Times New Roman" panose="02020603050405020304" pitchFamily="18" charset="0"/>
                <a:cs typeface="Times New Roman" panose="02020603050405020304" pitchFamily="18" charset="0"/>
              </a:rPr>
              <a:t> Mặt Trăng bị che khuất bởi Mặt Trời</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4" name="Oval 3"/>
          <p:cNvSpPr/>
          <p:nvPr/>
        </p:nvSpPr>
        <p:spPr>
          <a:xfrm>
            <a:off x="522515" y="3570515"/>
            <a:ext cx="522515" cy="56605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906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60" y="-208012"/>
            <a:ext cx="11144535" cy="1939282"/>
          </a:xfrm>
        </p:spPr>
        <p:txBody>
          <a:bodyPr>
            <a:noAutofit/>
          </a:bodyPr>
          <a:lstStyle/>
          <a:p>
            <a:pPr algn="ct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đêm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nhìn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Trăng</a:t>
            </a:r>
            <a:r>
              <a:rPr lang="en-US" sz="4000" dirty="0">
                <a:latin typeface="Times New Roman" panose="02020603050405020304" pitchFamily="18" charset="0"/>
                <a:cs typeface="Times New Roman" panose="02020603050405020304" pitchFamily="18" charset="0"/>
              </a:rPr>
              <a:t> có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nhau.Tại</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38528" y="5054921"/>
            <a:ext cx="10515600" cy="2017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Mỗi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sáng</a:t>
            </a:r>
            <a:r>
              <a:rPr lang="en-US" sz="3200" dirty="0">
                <a:solidFill>
                  <a:srgbClr val="FF0000"/>
                </a:solidFill>
                <a:latin typeface="Times New Roman" panose="02020603050405020304" pitchFamily="18" charset="0"/>
                <a:cs typeface="Times New Roman" panose="02020603050405020304" pitchFamily="18" charset="0"/>
              </a:rPr>
              <a:t> có </a:t>
            </a:r>
            <a:r>
              <a:rPr lang="en-US" sz="3200" dirty="0" err="1">
                <a:solidFill>
                  <a:srgbClr val="FF0000"/>
                </a:solidFill>
                <a:latin typeface="Times New Roman" panose="02020603050405020304" pitchFamily="18" charset="0"/>
                <a:cs typeface="Times New Roman" panose="02020603050405020304" pitchFamily="18" charset="0"/>
              </a:rPr>
              <a:t>diện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nên</a:t>
            </a:r>
            <a:r>
              <a:rPr lang="en-US" sz="3200" dirty="0">
                <a:solidFill>
                  <a:srgbClr val="FF0000"/>
                </a:solidFill>
                <a:latin typeface="Times New Roman" panose="02020603050405020304" pitchFamily="18" charset="0"/>
                <a:cs typeface="Times New Roman" panose="02020603050405020304" pitchFamily="18" charset="0"/>
              </a:rPr>
              <a:t> ta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stretch>
            <a:fillRect/>
          </a:stretch>
        </p:blipFill>
        <p:spPr>
          <a:xfrm>
            <a:off x="1500809" y="1572791"/>
            <a:ext cx="8020878" cy="3718813"/>
          </a:xfrm>
          <a:prstGeom prst="rect">
            <a:avLst/>
          </a:prstGeom>
        </p:spPr>
      </p:pic>
    </p:spTree>
    <p:extLst>
      <p:ext uri="{BB962C8B-B14F-4D97-AF65-F5344CB8AC3E}">
        <p14:creationId xmlns:p14="http://schemas.microsoft.com/office/powerpoint/2010/main" val="28430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972457"/>
            <a:ext cx="11088914" cy="4281714"/>
          </a:xfrm>
        </p:spPr>
        <p:txBody>
          <a:bodyPr>
            <a:normAutofit/>
          </a:bodyPr>
          <a:lstStyle/>
          <a:p>
            <a:r>
              <a:rPr lang="en-US" sz="3600">
                <a:solidFill>
                  <a:srgbClr val="7030A0"/>
                </a:solidFill>
                <a:latin typeface="Times New Roman" panose="02020603050405020304" pitchFamily="18" charset="0"/>
                <a:cs typeface="Times New Roman" panose="02020603050405020304" pitchFamily="18" charset="0"/>
              </a:rPr>
              <a:t>Bài tập </a:t>
            </a:r>
            <a:r>
              <a:rPr lang="en-US" sz="3600" smtClean="0">
                <a:solidFill>
                  <a:srgbClr val="7030A0"/>
                </a:solidFill>
                <a:latin typeface="Times New Roman" panose="02020603050405020304" pitchFamily="18" charset="0"/>
                <a:cs typeface="Times New Roman" panose="02020603050405020304" pitchFamily="18" charset="0"/>
              </a:rPr>
              <a:t>2 </a:t>
            </a:r>
            <a:r>
              <a:rPr lang="en-US" sz="3600">
                <a:solidFill>
                  <a:srgbClr val="7030A0"/>
                </a:solidFill>
                <a:latin typeface="Times New Roman" panose="02020603050405020304" pitchFamily="18" charset="0"/>
                <a:cs typeface="Times New Roman" panose="02020603050405020304" pitchFamily="18" charset="0"/>
              </a:rPr>
              <a:t>(Trang </a:t>
            </a:r>
            <a:r>
              <a:rPr lang="en-US" sz="3600" smtClean="0">
                <a:solidFill>
                  <a:srgbClr val="7030A0"/>
                </a:solidFill>
                <a:latin typeface="Times New Roman" panose="02020603050405020304" pitchFamily="18" charset="0"/>
                <a:cs typeface="Times New Roman" panose="02020603050405020304" pitchFamily="18" charset="0"/>
              </a:rPr>
              <a:t>194).</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Chúng ta nhìn thấy Trăng tròn khi</a:t>
            </a:r>
            <a:r>
              <a:rPr lang="en-US" sz="3600" smtClean="0">
                <a:latin typeface="Times New Roman" panose="02020603050405020304" pitchFamily="18" charset="0"/>
                <a:cs typeface="Times New Roman" panose="02020603050405020304" pitchFamily="18" charset="0"/>
              </a:rPr>
              <a:t/>
            </a:r>
            <a:br>
              <a:rPr lang="en-US" sz="3600" smtClean="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một nửa phần được chiếu sáng của Mặt Trăng hướng về Trái Đất.</a:t>
            </a:r>
            <a:br>
              <a:rPr lang="en-US" sz="360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B.</a:t>
            </a:r>
            <a:r>
              <a:rPr lang="en-US" sz="3600">
                <a:latin typeface="Times New Roman" panose="02020603050405020304" pitchFamily="18" charset="0"/>
                <a:cs typeface="Times New Roman" panose="02020603050405020304" pitchFamily="18" charset="0"/>
              </a:rPr>
              <a:t> toàn bộ phần được chiếu sáng của Mặt Trăng hướng về Trái Đất.</a:t>
            </a:r>
            <a:br>
              <a:rPr lang="en-US" sz="360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C.</a:t>
            </a:r>
            <a:r>
              <a:rPr lang="en-US" sz="3600">
                <a:latin typeface="Times New Roman" panose="02020603050405020304" pitchFamily="18" charset="0"/>
                <a:cs typeface="Times New Roman" panose="02020603050405020304" pitchFamily="18" charset="0"/>
              </a:rPr>
              <a:t> toàn bộ Mặt Trăng được Mặt Trời chiếu sáng.</a:t>
            </a:r>
            <a:br>
              <a:rPr lang="en-US" sz="360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D.</a:t>
            </a:r>
            <a:r>
              <a:rPr lang="en-US" sz="3600">
                <a:latin typeface="Times New Roman" panose="02020603050405020304" pitchFamily="18" charset="0"/>
                <a:cs typeface="Times New Roman" panose="02020603050405020304" pitchFamily="18" charset="0"/>
              </a:rPr>
              <a:t> Mặt Trăng ở khoảng giữa Trái Đất và Mặt Trời.</a:t>
            </a:r>
          </a:p>
        </p:txBody>
      </p:sp>
      <p:sp>
        <p:nvSpPr>
          <p:cNvPr id="4" name="Oval 3"/>
          <p:cNvSpPr/>
          <p:nvPr/>
        </p:nvSpPr>
        <p:spPr>
          <a:xfrm>
            <a:off x="522515" y="2830285"/>
            <a:ext cx="522515" cy="56605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3310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20952" cy="1187904"/>
          </a:xfrm>
        </p:spPr>
        <p:txBody>
          <a:bodyPr>
            <a:noAutofit/>
          </a:bodyPr>
          <a:lstStyle/>
          <a:p>
            <a:pPr algn="just"/>
            <a:r>
              <a:rPr lang="en-US" sz="3600" smtClean="0">
                <a:solidFill>
                  <a:srgbClr val="7030A0"/>
                </a:solidFill>
                <a:latin typeface="Times New Roman" panose="02020603050405020304" pitchFamily="18" charset="0"/>
                <a:cs typeface="Times New Roman" panose="02020603050405020304" pitchFamily="18" charset="0"/>
              </a:rPr>
              <a:t>Bài tập 3 (Trang 194). </a:t>
            </a:r>
            <a:r>
              <a:rPr lang="en-US" sz="3600">
                <a:latin typeface="Times New Roman" panose="02020603050405020304" pitchFamily="18" charset="0"/>
                <a:cs typeface="Times New Roman" panose="02020603050405020304" pitchFamily="18" charset="0"/>
              </a:rPr>
              <a:t>Chu kì của Tuần Trăng là 29,5 ngày. Khoảng thời gian đó cho biết điều gì</a:t>
            </a:r>
            <a:r>
              <a:rPr lang="en-US" sz="3600" smtClean="0">
                <a:latin typeface="Times New Roman" panose="02020603050405020304" pitchFamily="18" charset="0"/>
                <a:cs typeface="Times New Roman" panose="02020603050405020304" pitchFamily="18" charset="0"/>
              </a:rPr>
              <a:t>?</a:t>
            </a:r>
            <a:endParaRPr lang="en-US" sz="360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224584"/>
            <a:ext cx="10120952" cy="1941015"/>
          </a:xfrm>
        </p:spPr>
        <p:txBody>
          <a:bodyPr>
            <a:noAutofit/>
          </a:bodyPr>
          <a:lstStyle/>
          <a:p>
            <a:pPr marL="0" indent="0" algn="just">
              <a:buNone/>
            </a:pPr>
            <a:r>
              <a:rPr lang="en-US" sz="3600" smtClean="0">
                <a:solidFill>
                  <a:srgbClr val="FF0000"/>
                </a:solidFill>
                <a:latin typeface="Times New Roman" panose="02020603050405020304" pitchFamily="18" charset="0"/>
                <a:cs typeface="Times New Roman" panose="02020603050405020304" pitchFamily="18" charset="0"/>
              </a:rPr>
              <a:t>TL. </a:t>
            </a:r>
            <a:r>
              <a:rPr lang="en-US" sz="3600">
                <a:solidFill>
                  <a:srgbClr val="FF0000"/>
                </a:solidFill>
                <a:latin typeface="Times New Roman" panose="02020603050405020304" pitchFamily="18" charset="0"/>
                <a:cs typeface="Times New Roman" panose="02020603050405020304" pitchFamily="18" charset="0"/>
              </a:rPr>
              <a:t>Khoảng thời gian đó cho biết thời gian để Mặt Trăng quay trở lại vị trí nằm giữa Mặt Trời và Trái Đất</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52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20952" cy="1187904"/>
          </a:xfrm>
        </p:spPr>
        <p:txBody>
          <a:bodyPr>
            <a:noAutofit/>
          </a:bodyPr>
          <a:lstStyle/>
          <a:p>
            <a:pPr algn="just"/>
            <a:r>
              <a:rPr lang="en-US" sz="3600" smtClean="0">
                <a:solidFill>
                  <a:srgbClr val="7030A0"/>
                </a:solidFill>
                <a:latin typeface="Times New Roman" panose="02020603050405020304" pitchFamily="18" charset="0"/>
                <a:cs typeface="Times New Roman" panose="02020603050405020304" pitchFamily="18" charset="0"/>
              </a:rPr>
              <a:t>Bài tập </a:t>
            </a:r>
            <a:r>
              <a:rPr lang="en-US" sz="3600">
                <a:solidFill>
                  <a:srgbClr val="7030A0"/>
                </a:solidFill>
                <a:latin typeface="Times New Roman" panose="02020603050405020304" pitchFamily="18" charset="0"/>
                <a:cs typeface="Times New Roman" panose="02020603050405020304" pitchFamily="18" charset="0"/>
              </a:rPr>
              <a:t>4</a:t>
            </a:r>
            <a:r>
              <a:rPr lang="en-US" sz="3600" smtClean="0">
                <a:solidFill>
                  <a:srgbClr val="7030A0"/>
                </a:solidFill>
                <a:latin typeface="Times New Roman" panose="02020603050405020304" pitchFamily="18" charset="0"/>
                <a:cs typeface="Times New Roman" panose="02020603050405020304" pitchFamily="18" charset="0"/>
              </a:rPr>
              <a:t> (Trang 194). </a:t>
            </a:r>
            <a:r>
              <a:rPr lang="en-US" sz="3600">
                <a:latin typeface="Times New Roman" panose="02020603050405020304" pitchFamily="18" charset="0"/>
                <a:cs typeface="Times New Roman" panose="02020603050405020304" pitchFamily="18" charset="0"/>
              </a:rPr>
              <a:t>Em hãy vẽ hình để giải thích hình ảnh nhìn thấy Trăng bán nguyệt cuối tháng.</a:t>
            </a:r>
            <a:endParaRPr lang="en-US" sz="3600">
              <a:solidFill>
                <a:srgbClr val="7030A0"/>
              </a:solidFill>
              <a:latin typeface="Times New Roman" panose="02020603050405020304" pitchFamily="18" charset="0"/>
              <a:cs typeface="Times New Roman" panose="02020603050405020304" pitchFamily="18" charset="0"/>
            </a:endParaRPr>
          </a:p>
        </p:txBody>
      </p:sp>
      <p:pic>
        <p:nvPicPr>
          <p:cNvPr id="5" name="Picture 4" descr="https://img.loigiaihay.com/picture/2021/0527/2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486" y="1915432"/>
            <a:ext cx="7039428" cy="4362450"/>
          </a:xfrm>
          <a:prstGeom prst="rect">
            <a:avLst/>
          </a:prstGeom>
          <a:noFill/>
          <a:ln>
            <a:noFill/>
          </a:ln>
        </p:spPr>
      </p:pic>
    </p:spTree>
    <p:extLst>
      <p:ext uri="{BB962C8B-B14F-4D97-AF65-F5344CB8AC3E}">
        <p14:creationId xmlns:p14="http://schemas.microsoft.com/office/powerpoint/2010/main" val="10740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5" y="132901"/>
            <a:ext cx="11103428" cy="1507218"/>
          </a:xfrm>
        </p:spPr>
        <p:txBody>
          <a:bodyPr>
            <a:noAutofit/>
          </a:bodyPr>
          <a:lstStyle/>
          <a:p>
            <a:pPr algn="just"/>
            <a:r>
              <a:rPr lang="en-US" sz="3600" smtClean="0">
                <a:solidFill>
                  <a:srgbClr val="7030A0"/>
                </a:solidFill>
                <a:latin typeface="Times New Roman" panose="02020603050405020304" pitchFamily="18" charset="0"/>
                <a:cs typeface="Times New Roman" panose="02020603050405020304" pitchFamily="18" charset="0"/>
              </a:rPr>
              <a:t>Bài tập </a:t>
            </a:r>
            <a:r>
              <a:rPr lang="en-US" sz="3600">
                <a:solidFill>
                  <a:srgbClr val="7030A0"/>
                </a:solidFill>
                <a:latin typeface="Times New Roman" panose="02020603050405020304" pitchFamily="18" charset="0"/>
                <a:cs typeface="Times New Roman" panose="02020603050405020304" pitchFamily="18" charset="0"/>
              </a:rPr>
              <a:t>5</a:t>
            </a:r>
            <a:r>
              <a:rPr lang="en-US" sz="3600" smtClean="0">
                <a:solidFill>
                  <a:srgbClr val="7030A0"/>
                </a:solidFill>
                <a:latin typeface="Times New Roman" panose="02020603050405020304" pitchFamily="18" charset="0"/>
                <a:cs typeface="Times New Roman" panose="02020603050405020304" pitchFamily="18" charset="0"/>
              </a:rPr>
              <a:t> (Trang 194). </a:t>
            </a:r>
            <a:r>
              <a:rPr lang="en-US" sz="3600">
                <a:latin typeface="Times New Roman" panose="02020603050405020304" pitchFamily="18" charset="0"/>
                <a:cs typeface="Times New Roman" panose="02020603050405020304" pitchFamily="18" charset="0"/>
              </a:rPr>
              <a:t>Em hãy tìm hiểu về hiện tượng nhật thực và nguyệt thực. Hãy vẽ hình để giải thích hiện tượng đó</a:t>
            </a:r>
            <a:r>
              <a:rPr lang="en-US" sz="3600" smtClean="0">
                <a:latin typeface="Times New Roman" panose="02020603050405020304" pitchFamily="18" charset="0"/>
                <a:cs typeface="Times New Roman" panose="02020603050405020304" pitchFamily="18" charset="0"/>
              </a:rPr>
              <a:t>.</a:t>
            </a:r>
            <a:endParaRPr lang="en-US" sz="360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399" y="1640119"/>
            <a:ext cx="10990943" cy="1611081"/>
          </a:xfrm>
        </p:spPr>
        <p:txBody>
          <a:bodyPr>
            <a:noAutofit/>
          </a:bodyPr>
          <a:lstStyle/>
          <a:p>
            <a:pPr marL="0" indent="0" algn="just">
              <a:buNone/>
            </a:pPr>
            <a:r>
              <a:rPr lang="en-US" sz="3600" smtClean="0">
                <a:solidFill>
                  <a:srgbClr val="FF0000"/>
                </a:solidFill>
                <a:latin typeface="Times New Roman" panose="02020603050405020304" pitchFamily="18" charset="0"/>
                <a:cs typeface="Times New Roman" panose="02020603050405020304" pitchFamily="18" charset="0"/>
              </a:rPr>
              <a:t>TL. </a:t>
            </a:r>
            <a:r>
              <a:rPr lang="en-US" sz="3600">
                <a:solidFill>
                  <a:srgbClr val="FF0000"/>
                </a:solidFill>
                <a:latin typeface="Times New Roman" panose="02020603050405020304" pitchFamily="18" charset="0"/>
                <a:cs typeface="Times New Roman" panose="02020603050405020304" pitchFamily="18" charset="0"/>
              </a:rPr>
              <a:t>- Nhật thực: Khi Mặt Trời, Mặt Trăng và Trái Đất cùng nằm trên một đường thẳng, mặt trăng ở giữa thì trên Trái Đất xuất hiện bóng tối và bóng nửa tối.</a:t>
            </a:r>
          </a:p>
        </p:txBody>
      </p:sp>
      <p:pic>
        <p:nvPicPr>
          <p:cNvPr id="4" name="Picture 3" descr="https://img.loigiaihay.com/picture/2021/0527/4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972" y="3145069"/>
            <a:ext cx="7794171" cy="3483429"/>
          </a:xfrm>
          <a:prstGeom prst="rect">
            <a:avLst/>
          </a:prstGeom>
          <a:noFill/>
          <a:ln>
            <a:noFill/>
          </a:ln>
        </p:spPr>
      </p:pic>
    </p:spTree>
    <p:extLst>
      <p:ext uri="{BB962C8B-B14F-4D97-AF65-F5344CB8AC3E}">
        <p14:creationId xmlns:p14="http://schemas.microsoft.com/office/powerpoint/2010/main" val="25694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5" y="132901"/>
            <a:ext cx="11103428" cy="1507218"/>
          </a:xfrm>
        </p:spPr>
        <p:txBody>
          <a:bodyPr>
            <a:noAutofit/>
          </a:bodyPr>
          <a:lstStyle/>
          <a:p>
            <a:pPr algn="just"/>
            <a:r>
              <a:rPr lang="en-US" sz="3600" smtClean="0">
                <a:solidFill>
                  <a:srgbClr val="7030A0"/>
                </a:solidFill>
                <a:latin typeface="Times New Roman" panose="02020603050405020304" pitchFamily="18" charset="0"/>
                <a:cs typeface="Times New Roman" panose="02020603050405020304" pitchFamily="18" charset="0"/>
              </a:rPr>
              <a:t>Bài tập </a:t>
            </a:r>
            <a:r>
              <a:rPr lang="en-US" sz="3600">
                <a:solidFill>
                  <a:srgbClr val="7030A0"/>
                </a:solidFill>
                <a:latin typeface="Times New Roman" panose="02020603050405020304" pitchFamily="18" charset="0"/>
                <a:cs typeface="Times New Roman" panose="02020603050405020304" pitchFamily="18" charset="0"/>
              </a:rPr>
              <a:t>5</a:t>
            </a:r>
            <a:r>
              <a:rPr lang="en-US" sz="3600" smtClean="0">
                <a:solidFill>
                  <a:srgbClr val="7030A0"/>
                </a:solidFill>
                <a:latin typeface="Times New Roman" panose="02020603050405020304" pitchFamily="18" charset="0"/>
                <a:cs typeface="Times New Roman" panose="02020603050405020304" pitchFamily="18" charset="0"/>
              </a:rPr>
              <a:t> (Trang 194). </a:t>
            </a:r>
            <a:r>
              <a:rPr lang="en-US" sz="3600">
                <a:latin typeface="Times New Roman" panose="02020603050405020304" pitchFamily="18" charset="0"/>
                <a:cs typeface="Times New Roman" panose="02020603050405020304" pitchFamily="18" charset="0"/>
              </a:rPr>
              <a:t>Em hãy tìm hiểu về hiện tượng nhật thực và nguyệt thực. Hãy vẽ hình để giải thích hiện tượng đó</a:t>
            </a:r>
            <a:r>
              <a:rPr lang="en-US" sz="3600" smtClean="0">
                <a:latin typeface="Times New Roman" panose="02020603050405020304" pitchFamily="18" charset="0"/>
                <a:cs typeface="Times New Roman" panose="02020603050405020304" pitchFamily="18" charset="0"/>
              </a:rPr>
              <a:t>.</a:t>
            </a:r>
            <a:endParaRPr lang="en-US" sz="360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399" y="1640119"/>
            <a:ext cx="10990943" cy="1611081"/>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TL. </a:t>
            </a:r>
            <a:r>
              <a:rPr lang="en-US" sz="3600">
                <a:solidFill>
                  <a:srgbClr val="FF0000"/>
                </a:solidFill>
                <a:latin typeface="Times New Roman" panose="02020603050405020304" pitchFamily="18" charset="0"/>
                <a:cs typeface="Times New Roman" panose="02020603050405020304" pitchFamily="18" charset="0"/>
              </a:rPr>
              <a:t>- Nguyệt thực: Khi Mặt Trời, Mặt Trăng và Trái Đất cùng nằm trên một đường thẳng, Trái Đất ở giữa thì trên Mặt Trăng xuất hiện bóng tối và bóng nửa tối.</a:t>
            </a:r>
          </a:p>
        </p:txBody>
      </p:sp>
      <p:pic>
        <p:nvPicPr>
          <p:cNvPr id="5" name="Picture 4" descr="https://img.loigiaihay.com/picture/2021/0527/29.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43" y="3251199"/>
            <a:ext cx="7939314" cy="3483429"/>
          </a:xfrm>
          <a:prstGeom prst="rect">
            <a:avLst/>
          </a:prstGeom>
          <a:noFill/>
          <a:ln>
            <a:noFill/>
          </a:ln>
        </p:spPr>
      </p:pic>
    </p:spTree>
    <p:extLst>
      <p:ext uri="{BB962C8B-B14F-4D97-AF65-F5344CB8AC3E}">
        <p14:creationId xmlns:p14="http://schemas.microsoft.com/office/powerpoint/2010/main" val="19753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020954" y="227777"/>
            <a:ext cx="6516759" cy="584775"/>
          </a:xfrm>
          <a:prstGeom prst="rect">
            <a:avLst/>
          </a:prstGeom>
          <a:solidFill>
            <a:schemeClr val="accent2">
              <a:lumMod val="40000"/>
              <a:lumOff val="60000"/>
            </a:schemeClr>
          </a:solid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ÁNH SÁNG CỦA MẶT TRĂNG</a:t>
            </a:r>
            <a:endParaRPr lang="vi-VN" sz="32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1" y="-10489"/>
            <a:ext cx="1904768" cy="1242942"/>
          </a:xfrm>
          <a:prstGeom prst="rect">
            <a:avLst/>
          </a:prstGeom>
        </p:spPr>
      </p:pic>
      <p:sp>
        <p:nvSpPr>
          <p:cNvPr id="10" name="Title 1"/>
          <p:cNvSpPr txBox="1">
            <a:spLocks/>
          </p:cNvSpPr>
          <p:nvPr/>
        </p:nvSpPr>
        <p:spPr>
          <a:xfrm>
            <a:off x="418726" y="1150838"/>
            <a:ext cx="11547987" cy="1353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2060"/>
                </a:solidFill>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44.1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Trăng</a:t>
            </a:r>
            <a:r>
              <a:rPr lang="en-US" sz="3600" dirty="0">
                <a:latin typeface="Times New Roman" panose="02020603050405020304" pitchFamily="18" charset="0"/>
                <a:cs typeface="Times New Roman" panose="02020603050405020304" pitchFamily="18" charset="0"/>
              </a:rPr>
              <a:t> có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a:t>
            </a:r>
          </a:p>
        </p:txBody>
      </p:sp>
      <p:pic>
        <p:nvPicPr>
          <p:cNvPr id="7" name="Picture 6" descr="https://img.loigiaihay.com/picture/question_lgh/2021_41/1622107920-tyz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884" y="2324206"/>
            <a:ext cx="8350585" cy="3023046"/>
          </a:xfrm>
          <a:prstGeom prst="rect">
            <a:avLst/>
          </a:prstGeom>
          <a:noFill/>
          <a:ln>
            <a:noFill/>
          </a:ln>
        </p:spPr>
      </p:pic>
      <p:sp>
        <p:nvSpPr>
          <p:cNvPr id="9" name="Subtitle 2"/>
          <p:cNvSpPr txBox="1">
            <a:spLocks/>
          </p:cNvSpPr>
          <p:nvPr/>
        </p:nvSpPr>
        <p:spPr>
          <a:xfrm>
            <a:off x="269639" y="5466522"/>
            <a:ext cx="11208774" cy="1474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600" dirty="0" err="1" smtClean="0">
                <a:solidFill>
                  <a:srgbClr val="FF0000"/>
                </a:solidFill>
                <a:latin typeface="Times New Roman" panose="02020603050405020304" pitchFamily="18" charset="0"/>
                <a:cs typeface="Times New Roman" panose="02020603050405020304" pitchFamily="18" charset="0"/>
              </a:rPr>
              <a:t>Mặt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phát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chỉ</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phản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60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0063" y="30920"/>
            <a:ext cx="11547987" cy="1353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Times New Roman" panose="02020603050405020304" pitchFamily="18" charset="0"/>
                <a:cs typeface="Times New Roman" panose="02020603050405020304" pitchFamily="18" charset="0"/>
              </a:rPr>
              <a:t>?2. </a:t>
            </a:r>
            <a:r>
              <a:rPr lang="en-US" sz="3600">
                <a:latin typeface="Times New Roman" panose="02020603050405020304" pitchFamily="18" charset="0"/>
                <a:cs typeface="Times New Roman" panose="02020603050405020304" pitchFamily="18" charset="0"/>
              </a:rPr>
              <a:t>Quan sát hình 44.2, em hãy cho biết tại sao chúng ta có thể nhìn thấy được Mặt Trăng?</a:t>
            </a:r>
          </a:p>
        </p:txBody>
      </p:sp>
      <p:pic>
        <p:nvPicPr>
          <p:cNvPr id="9" name="Picture 8" descr="https://img.loigiaihay.com/picture/question_lgh/2021_41/1622107920-7ui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35314"/>
            <a:ext cx="6154056" cy="5522686"/>
          </a:xfrm>
          <a:prstGeom prst="rect">
            <a:avLst/>
          </a:prstGeom>
          <a:noFill/>
          <a:ln>
            <a:noFill/>
          </a:ln>
        </p:spPr>
      </p:pic>
      <p:sp>
        <p:nvSpPr>
          <p:cNvPr id="11" name="Title 1"/>
          <p:cNvSpPr txBox="1">
            <a:spLocks/>
          </p:cNvSpPr>
          <p:nvPr/>
        </p:nvSpPr>
        <p:spPr>
          <a:xfrm>
            <a:off x="6154057" y="1440599"/>
            <a:ext cx="5547613" cy="4190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rgbClr val="FF0000"/>
                </a:solidFill>
                <a:latin typeface="Times New Roman" panose="02020603050405020304" pitchFamily="18" charset="0"/>
                <a:cs typeface="Times New Roman" panose="02020603050405020304" pitchFamily="18" charset="0"/>
              </a:rPr>
              <a:t>TL: </a:t>
            </a:r>
            <a:r>
              <a:rPr lang="en-US" sz="3600" dirty="0" err="1" smtClean="0">
                <a:solidFill>
                  <a:srgbClr val="FF0000"/>
                </a:solidFill>
                <a:latin typeface="Times New Roman" panose="02020603050405020304" pitchFamily="18" charset="0"/>
                <a:cs typeface="Times New Roman" panose="02020603050405020304" pitchFamily="18" charset="0"/>
              </a:rPr>
              <a:t>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a:t>
            </a:r>
            <a:r>
              <a:rPr lang="en-US" sz="3600" dirty="0">
                <a:solidFill>
                  <a:srgbClr val="FF0000"/>
                </a:solidFill>
                <a:latin typeface="Times New Roman" panose="02020603050405020304" pitchFamily="18" charset="0"/>
                <a:cs typeface="Times New Roman" panose="02020603050405020304" pitchFamily="18" charset="0"/>
              </a:rPr>
              <a:t> ta </a:t>
            </a:r>
            <a:r>
              <a:rPr lang="en-US" sz="3600" dirty="0" err="1">
                <a:solidFill>
                  <a:srgbClr val="FF0000"/>
                </a:solidFill>
                <a:latin typeface="Times New Roman" panose="02020603050405020304" pitchFamily="18" charset="0"/>
                <a:cs typeface="Times New Roman" panose="02020603050405020304" pitchFamily="18" charset="0"/>
              </a:rPr>
              <a:t>nhìn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thấy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do </a:t>
            </a:r>
            <a:r>
              <a:rPr lang="en-US" sz="3600" dirty="0" err="1">
                <a:solidFill>
                  <a:srgbClr val="FF0000"/>
                </a:solidFill>
                <a:latin typeface="Times New Roman" panose="02020603050405020304" pitchFamily="18" charset="0"/>
                <a:cs typeface="Times New Roman" panose="02020603050405020304" pitchFamily="18" charset="0"/>
              </a:rPr>
              <a:t>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rồi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phản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xuống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8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81766A2-56D1-430E-B4B6-7BF0B430E4AF}"/>
              </a:ext>
            </a:extLst>
          </p:cNvPr>
          <p:cNvSpPr/>
          <p:nvPr/>
        </p:nvSpPr>
        <p:spPr>
          <a:xfrm>
            <a:off x="260084" y="1566597"/>
            <a:ext cx="11354938" cy="2485745"/>
          </a:xfrm>
          <a:prstGeom prst="rect">
            <a:avLst/>
          </a:prstGeom>
        </p:spPr>
        <p:txBody>
          <a:bodyPr wrap="square">
            <a:spAutoFit/>
          </a:bodyPr>
          <a:lstStyle/>
          <a:p>
            <a:pPr algn="just">
              <a:lnSpc>
                <a:spcPct val="150000"/>
              </a:lnSpc>
            </a:pPr>
            <a:r>
              <a:rPr lang="en-US" sz="3600" dirty="0" smtClean="0">
                <a:solidFill>
                  <a:srgbClr val="0070C0"/>
                </a:solidFill>
                <a:latin typeface="Times New Roman" panose="02020603050405020304" pitchFamily="18" charset="0"/>
                <a:cs typeface="Times New Roman" panose="02020603050405020304" pitchFamily="18" charset="0"/>
              </a:rPr>
              <a: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Chúng</a:t>
            </a:r>
            <a:r>
              <a:rPr lang="en-US" sz="3600" dirty="0">
                <a:solidFill>
                  <a:srgbClr val="0070C0"/>
                </a:solidFill>
                <a:latin typeface="Times New Roman" panose="02020603050405020304" pitchFamily="18" charset="0"/>
                <a:cs typeface="Times New Roman" panose="02020603050405020304" pitchFamily="18" charset="0"/>
              </a:rPr>
              <a:t> ta </a:t>
            </a:r>
            <a:r>
              <a:rPr lang="en-US" sz="3600" dirty="0" err="1">
                <a:solidFill>
                  <a:srgbClr val="0070C0"/>
                </a:solidFill>
                <a:latin typeface="Times New Roman" panose="02020603050405020304" pitchFamily="18" charset="0"/>
                <a:cs typeface="Times New Roman" panose="02020603050405020304" pitchFamily="18" charset="0"/>
              </a:rPr>
              <a:t>quan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thấy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vật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khi</a:t>
            </a:r>
            <a:r>
              <a:rPr lang="en-US" sz="3600" dirty="0">
                <a:solidFill>
                  <a:srgbClr val="0070C0"/>
                </a:solidFill>
                <a:latin typeface="Times New Roman" panose="02020603050405020304" pitchFamily="18" charset="0"/>
                <a:cs typeface="Times New Roman" panose="02020603050405020304" pitchFamily="18" charset="0"/>
              </a:rPr>
              <a:t> có </a:t>
            </a:r>
            <a:r>
              <a:rPr lang="en-US" sz="3600" dirty="0" err="1">
                <a:solidFill>
                  <a:srgbClr val="0070C0"/>
                </a:solidFill>
                <a:latin typeface="Times New Roman" panose="02020603050405020304" pitchFamily="18" charset="0"/>
                <a:cs typeface="Times New Roman" panose="02020603050405020304" pitchFamily="18" charset="0"/>
              </a:rPr>
              <a:t>ánh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từ</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vật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đó</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chiếu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tới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mắt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chúng</a:t>
            </a:r>
            <a:r>
              <a:rPr lang="en-US" sz="3600" dirty="0">
                <a:solidFill>
                  <a:srgbClr val="0070C0"/>
                </a:solidFill>
                <a:latin typeface="Times New Roman" panose="02020603050405020304" pitchFamily="18" charset="0"/>
                <a:cs typeface="Times New Roman" panose="02020603050405020304" pitchFamily="18" charset="0"/>
              </a:rPr>
              <a:t> ta.</a:t>
            </a:r>
          </a:p>
          <a:p>
            <a:pPr algn="just">
              <a:lnSpc>
                <a:spcPct val="150000"/>
              </a:lnSpc>
            </a:pP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Mặt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Trăng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phản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xạ</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ánh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sáng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Mặt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Trời</a:t>
            </a:r>
            <a:r>
              <a:rPr lang="en-US" sz="3600" dirty="0" smtClean="0">
                <a:solidFill>
                  <a:srgbClr val="0070C0"/>
                </a:solidFill>
                <a:latin typeface="Times New Roman" panose="02020603050405020304" pitchFamily="18" charset="0"/>
                <a:cs typeface="Times New Roman" panose="02020603050405020304" pitchFamily="18" charset="0"/>
              </a:rPr>
              <a:t>.</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371058" y="655159"/>
            <a:ext cx="6516759" cy="584775"/>
          </a:xfrm>
          <a:prstGeom prst="rect">
            <a:avLst/>
          </a:prstGeom>
          <a:solidFill>
            <a:schemeClr val="accent2">
              <a:lumMod val="40000"/>
              <a:lumOff val="60000"/>
            </a:schemeClr>
          </a:solid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ÁNH SÁNG CỦA MẶT TRĂNG</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8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339213" y="100267"/>
            <a:ext cx="9798700" cy="584775"/>
          </a:xfrm>
          <a:prstGeom prst="rect">
            <a:avLst/>
          </a:prstGeom>
          <a:solidFill>
            <a:schemeClr val="accent2">
              <a:lumMod val="40000"/>
              <a:lumOff val="60000"/>
            </a:schemeClr>
          </a:solid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HÌNH DẠNG NHÌN THẤY CỦA MẶT TRĂNG</a:t>
            </a:r>
            <a:endParaRPr lang="vi-VN" sz="32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339212" y="1253087"/>
            <a:ext cx="11547987" cy="1289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rgbClr val="002060"/>
                </a:solidFill>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stretch>
            <a:fillRect/>
          </a:stretch>
        </p:blipFill>
        <p:spPr>
          <a:xfrm>
            <a:off x="169092" y="2467313"/>
            <a:ext cx="5593080" cy="4272136"/>
          </a:xfrm>
          <a:prstGeom prst="rect">
            <a:avLst/>
          </a:prstGeom>
        </p:spPr>
      </p:pic>
      <p:sp>
        <p:nvSpPr>
          <p:cNvPr id="7" name="Title 1"/>
          <p:cNvSpPr txBox="1">
            <a:spLocks/>
          </p:cNvSpPr>
          <p:nvPr/>
        </p:nvSpPr>
        <p:spPr>
          <a:xfrm>
            <a:off x="5936344" y="2743200"/>
            <a:ext cx="5791200" cy="35269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rgbClr val="FF0000"/>
                </a:solidFill>
                <a:latin typeface="Times New Roman" panose="02020603050405020304" pitchFamily="18" charset="0"/>
                <a:cs typeface="Times New Roman" panose="02020603050405020304" pitchFamily="18" charset="0"/>
              </a:rPr>
              <a:t>TL: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nhìn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khuyết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nguyệt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liềm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trăng</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68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26" y="553969"/>
            <a:ext cx="10515600" cy="1325563"/>
          </a:xfrm>
        </p:spPr>
        <p:txBody>
          <a:bodyPr/>
          <a:lstStyle/>
          <a:p>
            <a:r>
              <a:rPr lang="en-US" dirty="0"/>
              <a:t>https://www.youtube.com/watch?v=afN5SdibwkE</a:t>
            </a:r>
          </a:p>
        </p:txBody>
      </p:sp>
    </p:spTree>
    <p:extLst>
      <p:ext uri="{BB962C8B-B14F-4D97-AF65-F5344CB8AC3E}">
        <p14:creationId xmlns:p14="http://schemas.microsoft.com/office/powerpoint/2010/main" val="3535767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0613" y="1321903"/>
            <a:ext cx="11308047" cy="35269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vi-VN" sz="4000" dirty="0" smtClean="0">
                <a:latin typeface="Times New Roman" panose="02020603050405020304" pitchFamily="18" charset="0"/>
                <a:cs typeface="Times New Roman" panose="02020603050405020304" pitchFamily="18" charset="0"/>
              </a:rPr>
              <a:t>- Hình dạng nhìn thấy của mặt trăng là phần bề mặt của mặt trăng được nhìn thấy khi quan sát từ trái đất.</a:t>
            </a:r>
          </a:p>
          <a:p>
            <a:pPr algn="just">
              <a:lnSpc>
                <a:spcPct val="150000"/>
              </a:lnSpc>
            </a:pPr>
            <a:r>
              <a:rPr lang="vi-VN" sz="4000" dirty="0" smtClean="0">
                <a:latin typeface="Times New Roman" panose="02020603050405020304" pitchFamily="18" charset="0"/>
                <a:cs typeface="Times New Roman" panose="02020603050405020304" pitchFamily="18" charset="0"/>
              </a:rPr>
              <a:t>- Mỗi thời điểm, phần bề mặt Mặt Trăng hướng về Trái Đất được mặt trời chiếu sáng có diện tích khác nhau nên ta thấy hình dạng mặt trăng là khác nhau</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4AE6793-EA05-44F5-86F2-EF3A1EA78258}"/>
              </a:ext>
            </a:extLst>
          </p:cNvPr>
          <p:cNvSpPr txBox="1"/>
          <p:nvPr/>
        </p:nvSpPr>
        <p:spPr>
          <a:xfrm>
            <a:off x="0" y="0"/>
            <a:ext cx="12192000" cy="584775"/>
          </a:xfrm>
          <a:prstGeom prst="rect">
            <a:avLst/>
          </a:prstGeom>
          <a:solidFill>
            <a:schemeClr val="accent2">
              <a:lumMod val="40000"/>
              <a:lumOff val="60000"/>
            </a:schemeClr>
          </a:solid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HÌNH DẠNG NHÌN THẤY CỦA MẶT TRĂNG</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8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i1-vnexpress.vnecdn.net/2016/06/23/Anh-1466642992.png?w=0&amp;h=0&amp;q=100&amp;dpr=1&amp;fit=crop&amp;s=Rgv_icPg_b9JpvP4TNRVq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057" y="232229"/>
            <a:ext cx="10638972" cy="634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0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1267</Words>
  <Application>Microsoft Office PowerPoint</Application>
  <PresentationFormat>Widescreen</PresentationFormat>
  <Paragraphs>84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MS Mincho</vt:lpstr>
      <vt:lpstr>Times New Roman</vt:lpstr>
      <vt:lpstr>Office Theme</vt:lpstr>
      <vt:lpstr>PowerPoint Presentation</vt:lpstr>
      <vt:lpstr>Vào các đêm khác nhau, chúng ta nhìn thấy Mặt Trăng có các hình dạng khác nhau.Tại sao?</vt:lpstr>
      <vt:lpstr>PowerPoint Presentation</vt:lpstr>
      <vt:lpstr>PowerPoint Presentation</vt:lpstr>
      <vt:lpstr>PowerPoint Presentation</vt:lpstr>
      <vt:lpstr>PowerPoint Presentation</vt:lpstr>
      <vt:lpstr>https://www.youtube.com/watch?v=afN5SdibwkE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 (Trang 194). Vào đêm không Trăng, chúng ta không nhìn thấy Mặt Trăng vì A. Mặt Trời không chiếu sáng Mặt Trăng B. Mặt Trăng không phản xạ ánh sáng mặt trời. C. ánh sáng phản xạ từ Mặt Trăng không chiếu tới Trái Đất D. Mặt Trăng bị che khuất bởi Mặt Trời.</vt:lpstr>
      <vt:lpstr>Bài tập 2 (Trang 194). Chúng ta nhìn thấy Trăng tròn khi A. một nửa phần được chiếu sáng của Mặt Trăng hướng về Trái Đất. B. toàn bộ phần được chiếu sáng của Mặt Trăng hướng về Trái Đất. C. toàn bộ Mặt Trăng được Mặt Trời chiếu sáng. D. Mặt Trăng ở khoảng giữa Trái Đất và Mặt Trời.</vt:lpstr>
      <vt:lpstr>Bài tập 3 (Trang 194). Chu kì của Tuần Trăng là 29,5 ngày. Khoảng thời gian đó cho biết điều gì?</vt:lpstr>
      <vt:lpstr>Bài tập 4 (Trang 194). Em hãy vẽ hình để giải thích hình ảnh nhìn thấy Trăng bán nguyệt cuối tháng.</vt:lpstr>
      <vt:lpstr>Bài tập 5 (Trang 194). Em hãy tìm hiểu về hiện tượng nhật thực và nguyệt thực. Hãy vẽ hình để giải thích hiện tượng đó.</vt:lpstr>
      <vt:lpstr>Bài tập 5 (Trang 194). Em hãy tìm hiểu về hiện tượng nhật thực và nguyệt thực. Hãy vẽ hình để giải thích hiện tượng đó.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24</cp:revision>
  <dcterms:created xsi:type="dcterms:W3CDTF">2022-04-16T00:45:04Z</dcterms:created>
  <dcterms:modified xsi:type="dcterms:W3CDTF">2024-05-06T02:31:49Z</dcterms:modified>
</cp:coreProperties>
</file>